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D691C9-C5CC-4A53-9D98-7FB92A47B555}">
  <a:tblStyle styleId="{99D691C9-C5CC-4A53-9D98-7FB92A47B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2716801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02716801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7ebfbdd10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7ebfbdd10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825b65d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825b65d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5b6608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0825b6608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5158b16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5158b16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7ebfbdd1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7ebfbdd1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e12f1e08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e12f1e08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ee12f1e08c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ee12f1e08c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04631a7a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04631a7a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04631a7a5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04631a7a5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ee12f1e08c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ee12f1e08c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0825b660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0825b660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e12f1e08c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e12f1e08c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ee12f1e08c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ee12f1e08c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7ebfbdd1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7ebfbdd1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7ebfbdd1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7ebfbdd1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7ebfbdd1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7ebfbdd1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07ebfbdd1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07ebfbdd1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07ebfbdd1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07ebfbdd1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7ebfbdd1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7ebfbdd1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07ebfbdd1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07ebfbdd1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07ebfbdd1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07ebfbdd1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0825b6608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0825b6608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07ebfbdd1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07ebfbdd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07ebfbdd1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07ebfbdd1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07ebfbdd1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07ebfbdd1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07ebfbdd10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07ebfbdd1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07ebfbdd1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07ebfbdd1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07ebfbdd1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07ebfbdd1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7ebfbdd1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7ebfbdd1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07ebfbdd10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07ebfbdd10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0825b65d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0825b65d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0825b65d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0825b65d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0825b6608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0825b6608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0825b65d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0825b65d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0825b660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0825b660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825b66081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825b66081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0825b65d9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0825b65d9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2716801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2716801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e12f1e08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e12f1e08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5158b1679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5158b1679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7ebfbdd1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7ebfbdd1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ebfbdd1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ebfbdd1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Storage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6186300" cy="38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programming languages actually store two-dimensional array data in a one-dimensional array.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row-major order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column-major order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C/C++, for instance, you can declare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int a[3][3];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under the hood, the C compiler will make a one-dimensional array A' that is size 9, and compile a[i][j] to A'[i*3 + j]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frame buffer that stores the pixels on your screen is obviously 2D, but is probably stored in a one-dimensional array referenced by frameBuffer[y * screenWidth + x]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Java language designers made a decision to model multi-dimensional arrays as arrays of arrays. (Python: Same.)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150" y="1200150"/>
            <a:ext cx="226695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125" y="281662"/>
            <a:ext cx="4933300" cy="458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31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ASCII Art exercise, it is possible to implement the Canvas using a one-dimensional array in row or column major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some respects, this is more efficient, as it's one contiguous object in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Accessing the elements is more complicated, so the accessor/mutator methods become more important!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3168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Here's the more conventional 2D array approach to the ASCII Art Canvas.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Is pixels in row-major or column-major order here?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6924" y="252700"/>
            <a:ext cx="4779351" cy="472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types of array types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Every type T in Java has a related array type T[]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 int and int[], String and String[]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But... this is ALSO true for array types themselves!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T[] has a related array type T[][]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T[][] is an array of T[]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700"/>
              <a:t>Examples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boolean[]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String[]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int[]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 &lt;- array of Apt[]</a:t>
            </a:r>
            <a:endParaRPr sz="1700"/>
          </a:p>
        </p:txBody>
      </p:sp>
      <p:sp>
        <p:nvSpPr>
          <p:cNvPr id="153" name="Google Shape;153;p25"/>
          <p:cNvSpPr/>
          <p:nvPr/>
        </p:nvSpPr>
        <p:spPr>
          <a:xfrm>
            <a:off x="5723500" y="10541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5723500" y="19685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155" name="Google Shape;155;p25"/>
          <p:cNvCxnSpPr>
            <a:stCxn id="153" idx="2"/>
            <a:endCxn id="154" idx="0"/>
          </p:cNvCxnSpPr>
          <p:nvPr/>
        </p:nvCxnSpPr>
        <p:spPr>
          <a:xfrm>
            <a:off x="6360250" y="16268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5"/>
          <p:cNvSpPr/>
          <p:nvPr/>
        </p:nvSpPr>
        <p:spPr>
          <a:xfrm>
            <a:off x="7247500" y="10541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Object[]</a:t>
            </a:r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7247500" y="1968575"/>
            <a:ext cx="1273500" cy="572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</a:t>
            </a:r>
            <a:endParaRPr/>
          </a:p>
        </p:txBody>
      </p:sp>
      <p:cxnSp>
        <p:nvCxnSpPr>
          <p:cNvPr id="158" name="Google Shape;158;p25"/>
          <p:cNvCxnSpPr/>
          <p:nvPr/>
        </p:nvCxnSpPr>
        <p:spPr>
          <a:xfrm>
            <a:off x="7884250" y="1626875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Multi-Dimensional Arrays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464100" y="1152475"/>
            <a:ext cx="485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You don't have to stop at two dimensions...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type T[][][] is an array of T[][]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Example: A 3D printer prints "voxels", three-dimensional pixels. Software for a 3D printer might store a model in memory in a 3-dimensional array.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Voxel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voxels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A Minecraft-like game might store an animation as frames of 3D voxels, but over time. So, a 4-dimensional array: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Voxel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voxelAnimationFrames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Two-dimensional arrays are the most common multi-dimensional arrays, though.</a:t>
            </a:r>
            <a:endParaRPr b="1"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300" y="1156250"/>
            <a:ext cx="4012701" cy="300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71" name="Google Shape;171;p27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2" name="Google Shape;172;p27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6201950"/>
              </a:tblGrid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[75][25];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multiplicationTable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[100][500];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426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[5][10];</a:t>
                      </a:r>
                      <a:endParaRPr b="1" sz="16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27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1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Two-Dimensional Arrays can have non-equal dimensions!</a:t>
            </a:r>
            <a:endParaRPr i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/>
          <p:nvPr/>
        </p:nvSpPr>
        <p:spPr>
          <a:xfrm>
            <a:off x="692325" y="3101550"/>
            <a:ext cx="1746600" cy="1706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* NOTE 2 *</a:t>
            </a:r>
            <a:endParaRPr b="1"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Just like Arrays - Two-Dimensional Arrays initialize their values to "reasonable" defaults</a:t>
            </a:r>
            <a:endParaRPr i="1"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seatingChart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[numRows][numSeatsPerRow];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[5][5];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452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b="1"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building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[numFloors][numAptsPerFloor];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28"/>
          <p:cNvGraphicFramePr/>
          <p:nvPr/>
        </p:nvGraphicFramePr>
        <p:xfrm>
          <a:off x="2630350" y="310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6201950"/>
              </a:tblGrid>
              <a:tr h="1706700">
                <a:tc>
                  <a:txBody>
                    <a:bodyPr/>
                    <a:lstStyle/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for 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numeric</a:t>
                      </a: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 for Object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●"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 for boolean types</a:t>
                      </a:r>
                      <a:endParaRPr b="1"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int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 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omit internal array size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[3]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bingoCard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[4] = new int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[5]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 - Definition</a:t>
            </a:r>
            <a:endParaRPr/>
          </a:p>
        </p:txBody>
      </p:sp>
      <p:graphicFrame>
        <p:nvGraphicFramePr>
          <p:cNvPr id="193" name="Google Shape;193;p30"/>
          <p:cNvGraphicFramePr/>
          <p:nvPr/>
        </p:nvGraphicFramePr>
        <p:xfrm>
          <a:off x="692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139975"/>
              </a:tblGrid>
              <a:tr h="287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600">
                          <a:solidFill>
                            <a:srgbClr val="99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Alternatively...</a:t>
                      </a:r>
                      <a:endParaRPr b="1" i="1" sz="1600">
                        <a:solidFill>
                          <a:srgbClr val="99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boolean[][]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boolean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[numRows]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rowIdx = 0 ; rowIdx &lt; </a:t>
                      </a:r>
                      <a:r>
                        <a:rPr b="1" lang="en" sz="16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numRows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; rowIdx++ {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[rowIdx] = new boolean</a:t>
                      </a:r>
                      <a:r>
                        <a:rPr b="1" lang="en" sz="16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[numSeatsPerRow]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b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6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6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/>
          <p:nvPr/>
        </p:nvSpPr>
        <p:spPr>
          <a:xfrm>
            <a:off x="516325" y="3374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1"/>
          <p:cNvSpPr/>
          <p:nvPr/>
        </p:nvSpPr>
        <p:spPr>
          <a:xfrm>
            <a:off x="516325" y="1640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</a:t>
            </a:r>
            <a:r>
              <a:rPr lang="en"/>
              <a:t> - Example</a:t>
            </a:r>
            <a:endParaRPr/>
          </a:p>
        </p:txBody>
      </p:sp>
      <p:graphicFrame>
        <p:nvGraphicFramePr>
          <p:cNvPr id="201" name="Google Shape;201;p31"/>
          <p:cNvGraphicFramePr/>
          <p:nvPr/>
        </p:nvGraphicFramePr>
        <p:xfrm>
          <a:off x="516325" y="117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385900"/>
              </a:tblGrid>
              <a:tr h="36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b="1"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[][]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boolean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row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seats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31"/>
          <p:cNvSpPr/>
          <p:nvPr/>
        </p:nvSpPr>
        <p:spPr>
          <a:xfrm>
            <a:off x="6316825" y="3869725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6316895" y="3644125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4" name="Google Shape;204;p31"/>
          <p:cNvGraphicFramePr/>
          <p:nvPr/>
        </p:nvGraphicFramePr>
        <p:xfrm>
          <a:off x="516325" y="434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83859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Write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[0][0] = true;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Read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theaterSeats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ows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][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lang="en" sz="1200">
                          <a:solidFill>
                            <a:srgbClr val="E6913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eats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-1]);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5" name="Google Shape;205;p31"/>
          <p:cNvSpPr/>
          <p:nvPr/>
        </p:nvSpPr>
        <p:spPr>
          <a:xfrm>
            <a:off x="516325" y="2507100"/>
            <a:ext cx="8385900" cy="867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sz="10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4109663" y="386971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1"/>
          <p:cNvSpPr/>
          <p:nvPr/>
        </p:nvSpPr>
        <p:spPr>
          <a:xfrm>
            <a:off x="4109726" y="364411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1902563" y="3869725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1902626" y="3644125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[rows-1]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6316825" y="3025500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31"/>
          <p:cNvSpPr/>
          <p:nvPr/>
        </p:nvSpPr>
        <p:spPr>
          <a:xfrm>
            <a:off x="6316895" y="2799900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4109663" y="3025488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4109726" y="2799888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1902563" y="302550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902626" y="279990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1"/>
          <p:cNvSpPr/>
          <p:nvPr/>
        </p:nvSpPr>
        <p:spPr>
          <a:xfrm>
            <a:off x="6316888" y="2136163"/>
            <a:ext cx="24498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6316958" y="1910563"/>
            <a:ext cx="24498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[seats-1]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4109725" y="2136150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1"/>
          <p:cNvSpPr/>
          <p:nvPr/>
        </p:nvSpPr>
        <p:spPr>
          <a:xfrm>
            <a:off x="4109788" y="1910550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[...]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902625" y="2136163"/>
            <a:ext cx="2207100" cy="3159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31"/>
          <p:cNvSpPr/>
          <p:nvPr/>
        </p:nvSpPr>
        <p:spPr>
          <a:xfrm>
            <a:off x="1902688" y="1910563"/>
            <a:ext cx="2207100" cy="225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b="1" lang="en" sz="10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r>
              <a:rPr b="1" lang="en" sz="100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[0]</a:t>
            </a:r>
            <a:endParaRPr b="1" sz="1000">
              <a:solidFill>
                <a:srgbClr val="E691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Warm up</a:t>
            </a:r>
            <a:endParaRPr/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test questions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You can initialize the values of a Two-Dimensional Array when you create it (and the sizes will be automatically calculated)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int[][] ticketInfo = { {25,20,25}, {25,20,25}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ticketInfo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[][] jaggedTable = { {false, true, true}, {false}, {true} };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jaggedTable[2].length)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</a:t>
            </a:r>
            <a:endParaRPr b="1" sz="17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Initializer Lists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On the exam all inner arrays will have the same length - </a:t>
            </a:r>
            <a:r>
              <a:rPr b="1" lang="en"/>
              <a:t>However</a:t>
            </a:r>
            <a:r>
              <a:rPr lang="en"/>
              <a:t> it is possible in Java to have inner arrays of different lengths. These are called Jagged (or Ragged) Arrays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// omit the inner array size</a:t>
            </a:r>
            <a:b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int[6];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int[2];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int[5];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jaggedTable.length   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3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jaggedTable[0].length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5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jaggedTable[1].length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10</a:t>
            </a:r>
            <a:b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jaggedTable[2].length 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=&gt; 20</a:t>
            </a:r>
            <a:endParaRPr sz="1700"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of Arrays - </a:t>
            </a:r>
            <a:r>
              <a:rPr lang="en"/>
              <a:t>Jagged Arrays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5185200" y="2625400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5285817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5707489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6129160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6550831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6972503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7394174" y="2705982"/>
            <a:ext cx="421500" cy="4215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5185200" y="3208183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5185200" y="3790967"/>
            <a:ext cx="3213300" cy="5829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3"/>
          <p:cNvSpPr/>
          <p:nvPr/>
        </p:nvSpPr>
        <p:spPr>
          <a:xfrm>
            <a:off x="5285801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3"/>
          <p:cNvSpPr/>
          <p:nvPr/>
        </p:nvSpPr>
        <p:spPr>
          <a:xfrm>
            <a:off x="5707473" y="3288794"/>
            <a:ext cx="421500" cy="421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/>
          <p:nvPr/>
        </p:nvSpPr>
        <p:spPr>
          <a:xfrm>
            <a:off x="5285800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5707472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3"/>
          <p:cNvSpPr/>
          <p:nvPr/>
        </p:nvSpPr>
        <p:spPr>
          <a:xfrm>
            <a:off x="6129143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3"/>
          <p:cNvSpPr/>
          <p:nvPr/>
        </p:nvSpPr>
        <p:spPr>
          <a:xfrm>
            <a:off x="6550814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3"/>
          <p:cNvSpPr/>
          <p:nvPr/>
        </p:nvSpPr>
        <p:spPr>
          <a:xfrm>
            <a:off x="6972486" y="3871574"/>
            <a:ext cx="421500" cy="4215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br>
              <a:rPr lang="en"/>
            </a:br>
            <a:endParaRPr/>
          </a:p>
        </p:txBody>
      </p:sp>
      <p:sp>
        <p:nvSpPr>
          <p:cNvPr id="261" name="Google Shape;261;p35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5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3" name="Google Shape;26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271" name="Google Shape;271;p36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3" name="Google Shape;27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6875" y="3441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6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cxnSp>
        <p:nvCxnSpPr>
          <p:cNvPr id="276" name="Google Shape;276;p36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that the range of valid Array indexes (for non-empty Arrays)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Array.length - 1</a:t>
            </a:r>
            <a:endParaRPr/>
          </a:p>
        </p:txBody>
      </p:sp>
      <p:sp>
        <p:nvSpPr>
          <p:cNvPr id="283" name="Google Shape;283;p37"/>
          <p:cNvSpPr txBox="1"/>
          <p:nvPr/>
        </p:nvSpPr>
        <p:spPr>
          <a:xfrm>
            <a:off x="1019525" y="1998525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1019525" y="3441750"/>
            <a:ext cx="5103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 &lt;= scores.length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idx++)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6875" y="1998525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>
            <a:off x="311700" y="46656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287" name="Google Shape;287;p37"/>
          <p:cNvSpPr/>
          <p:nvPr/>
        </p:nvSpPr>
        <p:spPr>
          <a:xfrm>
            <a:off x="6030025" y="3248825"/>
            <a:ext cx="2154300" cy="144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lt1"/>
                </a:solidFill>
              </a:rPr>
              <a:t>This loop also skips the first element in the Array!</a:t>
            </a:r>
            <a:endParaRPr b="1" i="1">
              <a:solidFill>
                <a:schemeClr val="lt1"/>
              </a:solidFill>
            </a:endParaRPr>
          </a:p>
        </p:txBody>
      </p:sp>
      <p:cxnSp>
        <p:nvCxnSpPr>
          <p:cNvPr id="288" name="Google Shape;288;p37"/>
          <p:cNvCxnSpPr/>
          <p:nvPr/>
        </p:nvCxnSpPr>
        <p:spPr>
          <a:xfrm rot="10800000">
            <a:off x="3599275" y="3991750"/>
            <a:ext cx="2643600" cy="66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7"/>
          <p:cNvSpPr/>
          <p:nvPr/>
        </p:nvSpPr>
        <p:spPr>
          <a:xfrm>
            <a:off x="2462774" y="2721688"/>
            <a:ext cx="4044101" cy="1656921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 to traverse an Array from back to front!</a:t>
            </a:r>
            <a:endParaRPr/>
          </a:p>
        </p:txBody>
      </p:sp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1019525" y="1693725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scores.length - 1; idx &gt;= 0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idx--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38"/>
          <p:cNvSpPr txBox="1"/>
          <p:nvPr>
            <p:ph idx="1" type="body"/>
          </p:nvPr>
        </p:nvSpPr>
        <p:spPr>
          <a:xfrm>
            <a:off x="471000" y="2924350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...or to traverse any arbitrary range of elements</a:t>
            </a:r>
            <a:endParaRPr/>
          </a:p>
        </p:txBody>
      </p:sp>
      <p:sp>
        <p:nvSpPr>
          <p:cNvPr id="298" name="Google Shape;298;p38"/>
          <p:cNvSpPr txBox="1"/>
          <p:nvPr/>
        </p:nvSpPr>
        <p:spPr>
          <a:xfrm>
            <a:off x="1026425" y="3465600"/>
            <a:ext cx="6692400" cy="10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 = {95, 100, 91, 85 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int idx = 1; idx &lt;= 2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idx++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System.out.println(scores[</a:t>
            </a:r>
            <a:r>
              <a:rPr b="1" lang="en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idx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1" type="body"/>
          </p:nvPr>
        </p:nvSpPr>
        <p:spPr>
          <a:xfrm>
            <a:off x="464100" y="1152475"/>
            <a:ext cx="85206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Traversing Two-Dimensional Arrays is very similar</a:t>
            </a:r>
            <a:endParaRPr/>
          </a:p>
        </p:txBody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/>
              <a:t> loops</a:t>
            </a:r>
            <a:endParaRPr/>
          </a:p>
        </p:txBody>
      </p:sp>
      <p:sp>
        <p:nvSpPr>
          <p:cNvPr id="305" name="Google Shape;305;p39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Passing an out of range index will cause a </a:t>
            </a:r>
            <a:r>
              <a:rPr i="1" lang="en" sz="16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ArrayIndexOutOfBoundsException</a:t>
            </a:r>
            <a:r>
              <a:rPr i="1" lang="en" sz="1600">
                <a:solidFill>
                  <a:srgbClr val="FFFFFF"/>
                </a:solidFill>
              </a:rPr>
              <a:t>!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06" name="Google Shape;306;p39"/>
          <p:cNvSpPr txBox="1"/>
          <p:nvPr/>
        </p:nvSpPr>
        <p:spPr>
          <a:xfrm>
            <a:off x="1010225" y="1741425"/>
            <a:ext cx="80913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10,20,30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600">
                <a:solidFill>
                  <a:schemeClr val="dk2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40,50,60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" sz="1600">
                <a:solidFill>
                  <a:srgbClr val="FF00FF"/>
                </a:solidFill>
                <a:highlight>
                  <a:srgbClr val="EAD1DC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 idx = 0; idx &lt; scores.length; idx++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jdx = 0; jdx &lt; 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.length; jdx++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System.out.println(scores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[idx]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[jdx]</a:t>
            </a: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9"/>
          <p:cNvSpPr/>
          <p:nvPr/>
        </p:nvSpPr>
        <p:spPr>
          <a:xfrm>
            <a:off x="2357420" y="2518100"/>
            <a:ext cx="1396150" cy="1125550"/>
          </a:xfrm>
          <a:custGeom>
            <a:rect b="b" l="l" r="r" t="t"/>
            <a:pathLst>
              <a:path extrusionOk="0" h="45022" w="55846">
                <a:moveTo>
                  <a:pt x="55846" y="45022"/>
                </a:moveTo>
                <a:cubicBezTo>
                  <a:pt x="46714" y="42055"/>
                  <a:pt x="7043" y="34726"/>
                  <a:pt x="1052" y="27222"/>
                </a:cubicBezTo>
                <a:cubicBezTo>
                  <a:pt x="-4939" y="19718"/>
                  <a:pt x="16757" y="4537"/>
                  <a:pt x="19898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8" name="Google Shape;308;p39"/>
          <p:cNvSpPr/>
          <p:nvPr/>
        </p:nvSpPr>
        <p:spPr>
          <a:xfrm>
            <a:off x="4093850" y="2291225"/>
            <a:ext cx="2461500" cy="1326250"/>
          </a:xfrm>
          <a:custGeom>
            <a:rect b="b" l="l" r="r" t="t"/>
            <a:pathLst>
              <a:path extrusionOk="0" h="53050" w="98460">
                <a:moveTo>
                  <a:pt x="57238" y="53050"/>
                </a:moveTo>
                <a:cubicBezTo>
                  <a:pt x="63869" y="47466"/>
                  <a:pt x="106565" y="28387"/>
                  <a:pt x="97025" y="19545"/>
                </a:cubicBezTo>
                <a:cubicBezTo>
                  <a:pt x="87485" y="10703"/>
                  <a:pt x="16171" y="3258"/>
                  <a:pt x="0" y="0"/>
                </a:cubicBezTo>
              </a:path>
            </a:pathLst>
          </a:custGeom>
          <a:noFill/>
          <a:ln cap="flat" cmpd="sng" w="952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9" name="Google Shape;309;p39"/>
          <p:cNvSpPr/>
          <p:nvPr/>
        </p:nvSpPr>
        <p:spPr>
          <a:xfrm>
            <a:off x="3543350" y="2838750"/>
            <a:ext cx="2154300" cy="14433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Typically start at </a:t>
            </a:r>
            <a:r>
              <a:rPr b="1" i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index = 0</a:t>
            </a:r>
            <a:endParaRPr b="1" i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4285F4"/>
                </a:solidFill>
              </a:rPr>
              <a:t>&amp; don't exceed</a:t>
            </a:r>
            <a:r>
              <a:rPr b="1" i="1" lang="en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 length-1</a:t>
            </a:r>
            <a:endParaRPr b="1" i="1">
              <a:solidFill>
                <a:srgbClr val="4285F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	arrayItemVariable resolves to arrayVariable[...]</a:t>
            </a:r>
            <a:br>
              <a:rPr i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System.out.println("begin");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System.out.println("end");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</a:rPr>
              <a:t>Review: </a:t>
            </a:r>
            <a:r>
              <a:rPr lang="en"/>
              <a:t>Traversing Arrays with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loops</a:t>
            </a:r>
            <a:endParaRPr/>
          </a:p>
        </p:txBody>
      </p:sp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 of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lang="en"/>
              <a:t> variable MUST match the type of the values stored in the Array</a:t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[] = {"red", "orange", "purple"};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for(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colors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){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System.out.println(" " + </a:t>
            </a:r>
            <a:r>
              <a:rPr b="1"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2" name="Google Shape;3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2975" y="2354750"/>
            <a:ext cx="1200600" cy="12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/>
          <p:nvPr/>
        </p:nvSpPr>
        <p:spPr>
          <a:xfrm>
            <a:off x="311700" y="4437025"/>
            <a:ext cx="8717100" cy="5727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solidFill>
                  <a:srgbClr val="FFFFFF"/>
                </a:solidFill>
              </a:rPr>
              <a:t>Note: </a:t>
            </a:r>
            <a:r>
              <a:rPr i="1" lang="en" sz="1600">
                <a:solidFill>
                  <a:srgbClr val="FFFFFF"/>
                </a:solidFill>
              </a:rPr>
              <a:t>color must be of type String since colors is an Array that contains Strings</a:t>
            </a:r>
            <a:endParaRPr i="1" sz="1600">
              <a:solidFill>
                <a:srgbClr val="FFFFFF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1883875" y="2354749"/>
            <a:ext cx="5343380" cy="630808"/>
          </a:xfrm>
          <a:custGeom>
            <a:rect b="b" l="l" r="r" t="t"/>
            <a:pathLst>
              <a:path extrusionOk="0" h="28011" w="220778">
                <a:moveTo>
                  <a:pt x="220778" y="28011"/>
                </a:moveTo>
                <a:cubicBezTo>
                  <a:pt x="199112" y="23384"/>
                  <a:pt x="127575" y="2231"/>
                  <a:pt x="90779" y="248"/>
                </a:cubicBezTo>
                <a:cubicBezTo>
                  <a:pt x="53983" y="-1735"/>
                  <a:pt x="15130" y="13469"/>
                  <a:pt x="0" y="16113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152400"/>
            <a:ext cx="56451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during the introduction of Two-Dimensional Arrays - We said: "</a:t>
            </a:r>
            <a:r>
              <a:rPr b="1" i="1" lang="en" sz="1700"/>
              <a:t>Arrays </a:t>
            </a:r>
            <a:r>
              <a:rPr b="1" i="1" lang="en" sz="1800"/>
              <a:t>are a type</a:t>
            </a:r>
            <a:r>
              <a:rPr i="1" lang="en" sz="1700"/>
              <a:t> - Which means you can easily create an </a:t>
            </a:r>
            <a:r>
              <a:rPr b="1" i="1" lang="en" sz="1700"/>
              <a:t>Array that contains Arrays</a:t>
            </a:r>
            <a:r>
              <a:rPr i="1" lang="en" sz="1700"/>
              <a:t> - often called Two-Dimensional Arrays"</a:t>
            </a:r>
            <a:endParaRPr i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That means we can use 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for-each </a:t>
            </a:r>
            <a:r>
              <a:rPr lang="en" sz="1700"/>
              <a:t>to traverse a Two-Dimensional Array almost exactly like a One-Dimensional Array (</a:t>
            </a:r>
            <a:r>
              <a:rPr b="1" lang="en" sz="1700">
                <a:solidFill>
                  <a:srgbClr val="0000FF"/>
                </a:solidFill>
              </a:rPr>
              <a:t>we just have to be careful how we declare the types</a:t>
            </a:r>
            <a:r>
              <a:rPr lang="en" sz="1700"/>
              <a:t>)</a:t>
            </a:r>
            <a:endParaRPr sz="1700"/>
          </a:p>
        </p:txBody>
      </p:sp>
      <p:sp>
        <p:nvSpPr>
          <p:cNvPr id="330" name="Google Shape;3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331" name="Google Shape;331;p42"/>
          <p:cNvSpPr txBox="1"/>
          <p:nvPr/>
        </p:nvSpPr>
        <p:spPr>
          <a:xfrm>
            <a:off x="5652150" y="3163725"/>
            <a:ext cx="3031200" cy="151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Reminder: 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>
                <a:solidFill>
                  <a:schemeClr val="lt1"/>
                </a:solidFill>
              </a:rPr>
              <a:t> loops can be super-useful; but you are unable to make use of an index or change the underlying Array while looping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311700" y="1152475"/>
            <a:ext cx="8520600" cy="3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Given this Two-Dimensional Array</a:t>
            </a:r>
            <a:endParaRPr b="1" sz="1600"/>
          </a:p>
          <a:p>
            <a:pPr indent="4572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/>
              <a:t>And this general description of for-each</a:t>
            </a:r>
            <a:endParaRPr b="1" sz="1600"/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arrayItemVariable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arrayVariable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	arrayItemVariable resolves to Array[...]</a:t>
            </a:r>
            <a:br>
              <a:rPr i="1"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i="1"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Q: What is the type of the outer array in scores?</a:t>
            </a:r>
            <a:br>
              <a:rPr b="1" lang="en" sz="1600">
                <a:solidFill>
                  <a:srgbClr val="4285F4"/>
                </a:solidFill>
              </a:rPr>
            </a:br>
            <a:endParaRPr b="1" sz="1600">
              <a:solidFill>
                <a:srgbClr val="4285F4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285F4"/>
                </a:solidFill>
              </a:rPr>
              <a:t>	</a:t>
            </a:r>
            <a:r>
              <a:rPr b="1" lang="en" sz="1600">
                <a:solidFill>
                  <a:srgbClr val="FF00FF"/>
                </a:solidFill>
              </a:rPr>
              <a:t>scores[]   -&gt; an array of int[]</a:t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FF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</a:rPr>
              <a:t>Q: What is the type of the inner array in scores?</a:t>
            </a:r>
            <a:br>
              <a:rPr b="1" lang="en" sz="1600">
                <a:solidFill>
                  <a:schemeClr val="accent1"/>
                </a:solidFill>
              </a:rPr>
            </a:br>
            <a:endParaRPr b="1" sz="1600">
              <a:solidFill>
                <a:schemeClr val="accent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</a:rPr>
              <a:t>	scores[][]   -&gt; an array of int</a:t>
            </a:r>
            <a:endParaRPr b="1" sz="1600">
              <a:solidFill>
                <a:srgbClr val="4285F4"/>
              </a:solidFill>
            </a:endParaRPr>
          </a:p>
        </p:txBody>
      </p:sp>
      <p:sp>
        <p:nvSpPr>
          <p:cNvPr id="337" name="Google Shape;33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/>
          <p:nvPr/>
        </p:nvSpPr>
        <p:spPr>
          <a:xfrm>
            <a:off x="614400" y="4336625"/>
            <a:ext cx="3644700" cy="5727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No indices available for use!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43" name="Google Shape;343;p44"/>
          <p:cNvSpPr txBox="1"/>
          <p:nvPr/>
        </p:nvSpPr>
        <p:spPr>
          <a:xfrm>
            <a:off x="543475" y="3980975"/>
            <a:ext cx="769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4" name="Google Shape;344;p44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int scores[][] = {{10,20,30},{40,50,60}};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endParaRPr b="1" sz="16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   -&gt; an array of int[]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scores[][] -&gt; an array of int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So we can use </a:t>
            </a: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for-each</a:t>
            </a:r>
            <a:r>
              <a:rPr b="1" lang="en" sz="1600"/>
              <a:t> to traverse the Two-Dimensional Array like this</a:t>
            </a:r>
            <a:endParaRPr b="1" sz="1600"/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 sz="16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int[] outer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scores)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for 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int 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: outer)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b="1" lang="en" sz="160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inner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Traversing Two-Dimensional Arrays with for-each loops</a:t>
            </a:r>
            <a:endParaRPr/>
          </a:p>
        </p:txBody>
      </p:sp>
      <p:sp>
        <p:nvSpPr>
          <p:cNvPr id="346" name="Google Shape;346;p44"/>
          <p:cNvSpPr/>
          <p:nvPr/>
        </p:nvSpPr>
        <p:spPr>
          <a:xfrm>
            <a:off x="3942300" y="2796863"/>
            <a:ext cx="2949100" cy="725575"/>
          </a:xfrm>
          <a:custGeom>
            <a:rect b="b" l="l" r="r" t="t"/>
            <a:pathLst>
              <a:path extrusionOk="0" h="29023" w="117964">
                <a:moveTo>
                  <a:pt x="117964" y="29023"/>
                </a:moveTo>
                <a:cubicBezTo>
                  <a:pt x="108366" y="24253"/>
                  <a:pt x="80039" y="3022"/>
                  <a:pt x="60378" y="404"/>
                </a:cubicBezTo>
                <a:cubicBezTo>
                  <a:pt x="40717" y="-2214"/>
                  <a:pt x="10063" y="11165"/>
                  <a:pt x="0" y="13317"/>
                </a:cubicBez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347" name="Google Shape;347;p44"/>
          <p:cNvGraphicFramePr/>
          <p:nvPr/>
        </p:nvGraphicFramePr>
        <p:xfrm>
          <a:off x="4444825" y="33323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4511325"/>
              </a:tblGrid>
              <a:tr h="59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Note: The inner array is a One-Dimensional Array - So we use the same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for-each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that we used previously for One-Dimensional Arrays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5736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</a:t>
                      </a:r>
                      <a:r>
                        <a:rPr b="1" lang="en" sz="11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1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arrayItemVariable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: </a:t>
                      </a:r>
                      <a:r>
                        <a:rPr b="1" lang="en" sz="11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arrayVariable</a:t>
                      </a: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 {</a:t>
                      </a:r>
                      <a:b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arrayItemVariable resolves to arrayVariable[...]</a:t>
                      </a:r>
                      <a:br>
                        <a:rPr i="1"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1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Traversal of Two-Dimensional Jagged Arrays works the same!</a:t>
            </a:r>
            <a:br>
              <a:rPr lang="en" sz="1500"/>
            </a:b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jaggedTable[][] = new int[3]</a:t>
            </a: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jaggedTable[0] = new int[]{4,1,5,9,6,3};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jaggedTable[1] = new int[]{9,1};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jaggedTable[2] = new int[]{0,3,2,9,4};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 (int idx = 0; idx &lt; jaggedTable.length; idx++)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for (int jdx = 0; jdx &lt; jaggedTable[idx].length; jdx++) {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System.out.print(jaggedTable[idx][jdx] + " ");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 System.out.println();</a:t>
            </a:r>
            <a:b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353" name="Google Shape;35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Traversal of </a:t>
            </a:r>
            <a:r>
              <a:rPr lang="en"/>
              <a:t>Jagged Arrays</a:t>
            </a:r>
            <a:endParaRPr/>
          </a:p>
        </p:txBody>
      </p:sp>
      <p:grpSp>
        <p:nvGrpSpPr>
          <p:cNvPr id="354" name="Google Shape;354;p45"/>
          <p:cNvGrpSpPr/>
          <p:nvPr/>
        </p:nvGrpSpPr>
        <p:grpSpPr>
          <a:xfrm>
            <a:off x="5871000" y="1634800"/>
            <a:ext cx="3213300" cy="1748467"/>
            <a:chOff x="5871000" y="1634800"/>
            <a:chExt cx="3213300" cy="1748467"/>
          </a:xfrm>
        </p:grpSpPr>
        <p:sp>
          <p:nvSpPr>
            <p:cNvPr id="355" name="Google Shape;355;p45"/>
            <p:cNvSpPr/>
            <p:nvPr/>
          </p:nvSpPr>
          <p:spPr>
            <a:xfrm>
              <a:off x="5871000" y="1634800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45"/>
            <p:cNvSpPr/>
            <p:nvPr/>
          </p:nvSpPr>
          <p:spPr>
            <a:xfrm>
              <a:off x="5971617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  <p:sp>
          <p:nvSpPr>
            <p:cNvPr id="357" name="Google Shape;357;p45"/>
            <p:cNvSpPr/>
            <p:nvPr/>
          </p:nvSpPr>
          <p:spPr>
            <a:xfrm>
              <a:off x="6393289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6814960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</a:t>
              </a:r>
              <a:endParaRPr/>
            </a:p>
          </p:txBody>
        </p:sp>
        <p:sp>
          <p:nvSpPr>
            <p:cNvPr id="359" name="Google Shape;359;p45"/>
            <p:cNvSpPr/>
            <p:nvPr/>
          </p:nvSpPr>
          <p:spPr>
            <a:xfrm>
              <a:off x="7236631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60" name="Google Shape;360;p45"/>
            <p:cNvSpPr/>
            <p:nvPr/>
          </p:nvSpPr>
          <p:spPr>
            <a:xfrm>
              <a:off x="7658303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6</a:t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8079974" y="1715382"/>
              <a:ext cx="421500" cy="4215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5871000" y="2217583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5871000" y="2800367"/>
              <a:ext cx="3213300" cy="5829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5971601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65" name="Google Shape;365;p45"/>
            <p:cNvSpPr/>
            <p:nvPr/>
          </p:nvSpPr>
          <p:spPr>
            <a:xfrm>
              <a:off x="6393273" y="2298194"/>
              <a:ext cx="421500" cy="421500"/>
            </a:xfrm>
            <a:prstGeom prst="rect">
              <a:avLst/>
            </a:prstGeom>
            <a:solidFill>
              <a:schemeClr val="accent4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66" name="Google Shape;366;p45"/>
            <p:cNvSpPr/>
            <p:nvPr/>
          </p:nvSpPr>
          <p:spPr>
            <a:xfrm>
              <a:off x="5971600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6393272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</a:t>
              </a:r>
              <a:endParaRPr/>
            </a:p>
          </p:txBody>
        </p:sp>
        <p:sp>
          <p:nvSpPr>
            <p:cNvPr id="368" name="Google Shape;368;p45"/>
            <p:cNvSpPr/>
            <p:nvPr/>
          </p:nvSpPr>
          <p:spPr>
            <a:xfrm>
              <a:off x="6814943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</a:t>
              </a:r>
              <a:endParaRPr/>
            </a:p>
          </p:txBody>
        </p:sp>
        <p:sp>
          <p:nvSpPr>
            <p:cNvPr id="369" name="Google Shape;369;p45"/>
            <p:cNvSpPr/>
            <p:nvPr/>
          </p:nvSpPr>
          <p:spPr>
            <a:xfrm>
              <a:off x="7236614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9</a:t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7658286" y="2880974"/>
              <a:ext cx="421500" cy="421500"/>
            </a:xfrm>
            <a:prstGeom prst="rect">
              <a:avLst/>
            </a:prstGeom>
            <a:solidFill>
              <a:schemeClr val="accent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6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scores[][]</a:t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376" name="Google Shape;37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77" name="Google Shape;377;p46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7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][0],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][1], scores[</a:t>
            </a:r>
            <a:r>
              <a:rPr b="1" lang="en" sz="1500">
                <a:solidFill>
                  <a:schemeClr val="accent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5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][2]</a:t>
            </a:r>
            <a:endParaRPr b="1" sz="15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3" name="Google Shape;3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84" name="Google Shape;384;p47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idx="1" type="body"/>
          </p:nvPr>
        </p:nvSpPr>
        <p:spPr>
          <a:xfrm>
            <a:off x="4641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scores[0][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scores[1][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scores[2][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scores[3][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], scores[4][</a:t>
            </a:r>
            <a:r>
              <a:rPr b="1" lang="en" sz="150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91" name="Google Shape;391;p48"/>
          <p:cNvGraphicFramePr/>
          <p:nvPr/>
        </p:nvGraphicFramePr>
        <p:xfrm>
          <a:off x="1076250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9"/>
          <p:cNvSpPr txBox="1"/>
          <p:nvPr>
            <p:ph idx="1" type="body"/>
          </p:nvPr>
        </p:nvSpPr>
        <p:spPr>
          <a:xfrm>
            <a:off x="4641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NUM_PLAYERS = 5, NUM_GAMES = 3;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scores[][] = new int[NUM_PLAYERS][NUM_GAMES];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500"/>
          </a:p>
        </p:txBody>
      </p:sp>
      <p:sp>
        <p:nvSpPr>
          <p:cNvPr id="397" name="Google Shape;39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Basketball Scores</a:t>
            </a:r>
            <a:endParaRPr/>
          </a:p>
        </p:txBody>
      </p:sp>
      <p:graphicFrame>
        <p:nvGraphicFramePr>
          <p:cNvPr id="398" name="Google Shape;398;p49"/>
          <p:cNvGraphicFramePr/>
          <p:nvPr/>
        </p:nvGraphicFramePr>
        <p:xfrm>
          <a:off x="107625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{99D691C9-C5CC-4A53-9D98-7FB92A47B555}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Game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3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4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18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Player 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15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46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00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49"/>
          <p:cNvSpPr txBox="1"/>
          <p:nvPr/>
        </p:nvSpPr>
        <p:spPr>
          <a:xfrm>
            <a:off x="1089900" y="4193950"/>
            <a:ext cx="723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5"/>
                </a:solidFill>
              </a:rPr>
              <a:t>Q1: </a:t>
            </a:r>
            <a:r>
              <a:rPr i="1" lang="en">
                <a:solidFill>
                  <a:schemeClr val="accent5"/>
                </a:solidFill>
              </a:rPr>
              <a:t>How would you determine the total points scored by all 5 players in all 3 games?</a:t>
            </a:r>
            <a:endParaRPr i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0000FF"/>
                </a:solidFill>
              </a:rPr>
              <a:t>Q2: </a:t>
            </a:r>
            <a:r>
              <a:rPr i="1" lang="en">
                <a:solidFill>
                  <a:srgbClr val="0000FF"/>
                </a:solidFill>
              </a:rPr>
              <a:t>How would you determine which player had the highest number of points in Game 3?</a:t>
            </a:r>
            <a:endParaRPr i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</a:rPr>
              <a:t>Q3: </a:t>
            </a:r>
            <a:r>
              <a:rPr i="1" lang="en">
                <a:solidFill>
                  <a:srgbClr val="FF0000"/>
                </a:solidFill>
              </a:rPr>
              <a:t>How would you determine the average points scored by Player 3 in all 3 games?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InsertionSort exercise with 2D arrays</a:t>
            </a:r>
            <a:endParaRPr/>
          </a:p>
        </p:txBody>
      </p: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4500" y="1299000"/>
            <a:ext cx="6432599" cy="32603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0"/>
          <p:cNvSpPr txBox="1"/>
          <p:nvPr/>
        </p:nvSpPr>
        <p:spPr>
          <a:xfrm>
            <a:off x="384050" y="1070500"/>
            <a:ext cx="23316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InsertionSort exercise, we used a Record class to represent each row of CSV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representation would be a 2D array: the outer array is the rows of data, and each row is an inner array with the columns.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 Sometimes you don't need to be able to look up columns easily by name, such as if you're just formatting it.</a:t>
            </a:r>
            <a:endParaRPr/>
          </a:p>
        </p:txBody>
      </p:sp>
      <p:sp>
        <p:nvSpPr>
          <p:cNvPr id="407" name="Google Shape;407;p50"/>
          <p:cNvSpPr txBox="1"/>
          <p:nvPr/>
        </p:nvSpPr>
        <p:spPr>
          <a:xfrm>
            <a:off x="6139450" y="2678300"/>
            <a:ext cx="2641500" cy="615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Could this result in a jagged array?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InsertionSort exercise with 2D arrays</a:t>
            </a:r>
            <a:endParaRPr/>
          </a:p>
        </p:txBody>
      </p:sp>
      <p:sp>
        <p:nvSpPr>
          <p:cNvPr id="413" name="Google Shape;413;p51"/>
          <p:cNvSpPr txBox="1"/>
          <p:nvPr/>
        </p:nvSpPr>
        <p:spPr>
          <a:xfrm>
            <a:off x="384050" y="1222900"/>
            <a:ext cx="233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inner arrays in a multi-dimensional array in Java are just objects. You can do anything with them that you'd do with any object in an array, including reassign them and move them around.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we're insertion sorting a 2D array, by rearranging the inner arrays.</a:t>
            </a:r>
            <a:endParaRPr/>
          </a:p>
        </p:txBody>
      </p:sp>
      <p:pic>
        <p:nvPicPr>
          <p:cNvPr id="414" name="Google Shape;4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850" y="1398725"/>
            <a:ext cx="6123551" cy="2398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400" y="759176"/>
            <a:ext cx="8128973" cy="36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InsertionSort exercise with 2D arrays</a:t>
            </a:r>
            <a:endParaRPr/>
          </a:p>
        </p:txBody>
      </p:sp>
      <p:sp>
        <p:nvSpPr>
          <p:cNvPr id="420" name="Google Shape;420;p52"/>
          <p:cNvSpPr txBox="1"/>
          <p:nvPr/>
        </p:nvSpPr>
        <p:spPr>
          <a:xfrm>
            <a:off x="384050" y="1222900"/>
            <a:ext cx="2331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we're outputting the sorted results to a file.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for-each iteration over the outer array came in handy here, as well as for the inner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could've been expressed with regular for loops with i and j variables, but this is nice and clean.</a:t>
            </a:r>
            <a:endParaRPr/>
          </a:p>
        </p:txBody>
      </p:sp>
      <p:pic>
        <p:nvPicPr>
          <p:cNvPr id="421" name="Google Shape;42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050" y="1170125"/>
            <a:ext cx="6123549" cy="34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Battleship – </a:t>
            </a:r>
            <a:r>
              <a:rPr lang="en"/>
              <a:t>Hints from Chris, one update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#2: Using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Player.getDamageReport()</a:t>
            </a:r>
            <a:r>
              <a:rPr lang="en"/>
              <a:t> is not going to get you want you need; It does not display ship positions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#4: For folks writing ship placement code - If you want to save some time check out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Ship.placeShip()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Grid.isLegal()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#5-6: Your AI -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Player.selectTarget()</a:t>
            </a:r>
            <a:r>
              <a:rPr lang="en"/>
              <a:t> - </a:t>
            </a:r>
            <a:r>
              <a:rPr b="1" lang="en"/>
              <a:t>SHOULD NOT</a:t>
            </a:r>
            <a:r>
              <a:rPr lang="en"/>
              <a:t> be accessing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Cell.getShip()</a:t>
            </a:r>
            <a:r>
              <a:rPr lang="en"/>
              <a:t> - restrict your usage to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Cell.isFiredOn()</a:t>
            </a:r>
            <a:r>
              <a:rPr lang="en"/>
              <a:t>,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Cell.isHit()</a:t>
            </a:r>
            <a:r>
              <a:rPr lang="en"/>
              <a:t>,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Cell.isMiss()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 from Gary: It is OK to call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Cell.getShip()</a:t>
            </a:r>
            <a:r>
              <a:rPr lang="en"/>
              <a:t>, since you are told when you get a hit which ship it is, e.g. Tom: "D-4." Frank: "Hit. Destroyer." But don't look at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locations</a:t>
            </a:r>
            <a:r>
              <a:rPr lang="en"/>
              <a:t> array in Ship because that would be cheating! The AI can know which ship was hit, but not where it is other than where it's already landed hits.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Battleship - One more targeting idea</a:t>
            </a:r>
            <a:endParaRPr/>
          </a:p>
        </p:txBody>
      </p:sp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instructions for the project outline a "Basic" and "Advanced" algorithm. The Basic algorithm is fine to implement.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middle ground: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a cell that has a hit and the ship isn't sunk yet.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is an adjacent cell with a hit on the same ship, and the opposite direction hasn't been fired on yet, fire in that opposite direction.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Otherwise fire on any adjacent cell. If none left, resume loop.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will still fire at more spots than strictly necessary but will sink ships faster than the "Basic" algorithm.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rest of the period...</a:t>
            </a:r>
            <a:endParaRPr/>
          </a:p>
        </p:txBody>
      </p:sp>
      <p:sp>
        <p:nvSpPr>
          <p:cNvPr id="439" name="Google Shape;439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 work on Unit 8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 Awesome, study for Unit 8 Test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Two-Dimensional Arrays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64100" y="1152475"/>
            <a:ext cx="460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Arrays are a zero-based indexed sequence of values of the same type. Any Java type! (Well, not void. But all other primitive or reference types.)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answers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questions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scores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students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</a:t>
            </a:r>
            <a:endParaRPr/>
          </a:p>
        </p:txBody>
      </p:sp>
      <p:sp>
        <p:nvSpPr>
          <p:cNvPr id="82" name="Google Shape;82;p18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83" name="Google Shape;83;p18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5743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6886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" name="Google Shape;87;p18"/>
          <p:cNvSpPr txBox="1"/>
          <p:nvPr/>
        </p:nvSpPr>
        <p:spPr>
          <a:xfrm>
            <a:off x="8029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64100" y="1152475"/>
            <a:ext cx="457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Arrays </a:t>
            </a:r>
            <a:r>
              <a:rPr b="1" lang="en"/>
              <a:t>are a type</a:t>
            </a:r>
            <a:r>
              <a:rPr lang="en" sz="1700"/>
              <a:t>, too.</a:t>
            </a:r>
            <a:r>
              <a:rPr lang="en" sz="1700"/>
              <a:t> So, an array can be declared with arrays as its values. The result?</a:t>
            </a:r>
            <a:br>
              <a:rPr lang="en" sz="1700"/>
            </a:br>
            <a:r>
              <a:rPr lang="en" sz="1700"/>
              <a:t>Two-dimensional arrays</a:t>
            </a:r>
            <a:r>
              <a:rPr lang="en" sz="1700"/>
              <a:t>!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i="1"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i="1"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b="1" sz="17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theaterSeats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seatingChart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bingoCard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br>
              <a:rPr lang="en" sz="17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7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b="1" lang="en" sz="1700">
                <a:latin typeface="Courier New"/>
                <a:ea typeface="Courier New"/>
                <a:cs typeface="Courier New"/>
                <a:sym typeface="Courier New"/>
              </a:rPr>
              <a:t>[][]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building</a:t>
            </a: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700"/>
          </a:p>
        </p:txBody>
      </p:sp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 of Arrays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5285822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5" name="Google Shape;95;p19"/>
          <p:cNvSpPr/>
          <p:nvPr/>
        </p:nvSpPr>
        <p:spPr>
          <a:xfrm>
            <a:off x="643164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7577535" y="1411775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/>
          <p:nvPr/>
        </p:nvSpPr>
        <p:spPr>
          <a:xfrm>
            <a:off x="5285797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98" name="Google Shape;98;p19"/>
          <p:cNvSpPr/>
          <p:nvPr/>
        </p:nvSpPr>
        <p:spPr>
          <a:xfrm>
            <a:off x="643162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7577510" y="2258100"/>
            <a:ext cx="1145700" cy="572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65110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1" name="Google Shape;101;p19"/>
          <p:cNvSpPr/>
          <p:nvPr/>
        </p:nvSpPr>
        <p:spPr>
          <a:xfrm>
            <a:off x="68399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71688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765690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4" name="Google Shape;104;p19"/>
          <p:cNvSpPr/>
          <p:nvPr/>
        </p:nvSpPr>
        <p:spPr>
          <a:xfrm>
            <a:off x="798580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5" name="Google Shape;105;p19"/>
          <p:cNvSpPr/>
          <p:nvPr/>
        </p:nvSpPr>
        <p:spPr>
          <a:xfrm>
            <a:off x="831470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365150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v</a:t>
            </a:r>
            <a:endParaRPr i="1"/>
          </a:p>
        </p:txBody>
      </p:sp>
      <p:sp>
        <p:nvSpPr>
          <p:cNvPr id="107" name="Google Shape;107;p19"/>
          <p:cNvSpPr/>
          <p:nvPr/>
        </p:nvSpPr>
        <p:spPr>
          <a:xfrm>
            <a:off x="5694053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6022956" y="2358901"/>
            <a:ext cx="329100" cy="3711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v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743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6886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8029575" y="1013825"/>
            <a:ext cx="33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152475"/>
            <a:ext cx="515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Java, a two-dimensional array is really a one-dimensional array of one-dimensional arrays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Conceptually, though, such arrays are used to model two-dimensional concepts, and we think of it as a single table with rows and columns.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At the Java level, it's actually an outer array where each element is a reference to a nested inner array.</a:t>
            </a:r>
            <a:endParaRPr/>
          </a:p>
        </p:txBody>
      </p:sp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Arrays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1600" y="1547988"/>
            <a:ext cx="3170750" cy="26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2D arrays good for?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63" y="1878545"/>
            <a:ext cx="2787599" cy="19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350" y="455775"/>
            <a:ext cx="3104101" cy="3104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23360" y="899650"/>
            <a:ext cx="1897275" cy="4106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4763" y="3262763"/>
            <a:ext cx="3057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