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Lst>
  <p:sldSz cy="5143500" cx="9144000"/>
  <p:notesSz cx="6858000" cy="9144000"/>
  <p:embeddedFontLst>
    <p:embeddedFont>
      <p:font typeface="Helvetica Neue"/>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Gary Gross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7BAD79-B8EE-48D4-85CC-CD5CB3530553}">
  <a:tblStyle styleId="{2B7BAD79-B8EE-48D4-85CC-CD5CB35305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slide" Target="slides/slide81.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94" Type="http://schemas.openxmlformats.org/officeDocument/2006/relationships/font" Target="fonts/HelveticaNeue-boldItalic.fntdata"/><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HelveticaNeue-regular.fntdata"/><Relationship Id="rId90" Type="http://schemas.openxmlformats.org/officeDocument/2006/relationships/slide" Target="slides/slide83.xml"/><Relationship Id="rId93" Type="http://schemas.openxmlformats.org/officeDocument/2006/relationships/font" Target="fonts/HelveticaNeue-italic.fntdata"/><Relationship Id="rId92" Type="http://schemas.openxmlformats.org/officeDocument/2006/relationships/font" Target="fonts/HelveticaNeue-bold.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12T21:51:33.761">
    <p:pos x="276" y="679"/>
    <p:text>Should we mention that private is not inherited at this point, or is it covered well enough later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SLIDES_API197561787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SLIDES_API197561787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SLIDES_API197561787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SLIDES_API197561787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SLIDES_API197561787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SLIDES_API197561787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97561787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97561787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97561787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97561787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SLIDES_API1975617870_1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SLIDES_API1975617870_1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SLIDES_API1975617870_1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SLIDES_API1975617870_1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SLIDES_API1975617870_1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SLIDES_API1975617870_1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SLIDES_API1975617870_2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SLIDES_API1975617870_2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SLIDES_API1975617870_2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SLIDES_API1975617870_2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fd76ee0b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fd76ee0b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SLIDES_API1975617870_2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SLIDES_API1975617870_2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SLIDES_API1975617870_2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SLIDES_API1975617870_2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SLIDES_API1975617870_2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SLIDES_API1975617870_2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SLIDES_API1975617870_2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SLIDES_API1975617870_2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SLIDES_API1975617870_2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SLIDES_API1975617870_2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SLIDES_API1975617870_2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SLIDES_API1975617870_2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SLIDES_API1975617870_2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SLIDES_API1975617870_2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SLIDES_API1975617870_2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SLIDES_API1975617870_2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SLIDES_API1975617870_3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SLIDES_API1975617870_3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SLIDES_API1975617870_3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SLIDES_API1975617870_3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SLIDES_API197561787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SLIDES_API197561787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SLIDES_API1975617870_3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SLIDES_API1975617870_3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SLIDES_API1975617870_3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SLIDES_API1975617870_3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SLIDES_API1975617870_3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SLIDES_API1975617870_3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SLIDES_API1975617870_3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SLIDES_API1975617870_3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SLIDES_API1975617870_3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SLIDES_API1975617870_3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SLIDES_API1975617870_4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SLIDES_API1975617870_4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SLIDES_API1975617870_4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SLIDES_API1975617870_4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SLIDES_API1975617870_4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SLIDES_API1975617870_4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SLIDES_API1975617870_4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SLIDES_API1975617870_4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SLIDES_API1975617870_4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SLIDES_API1975617870_4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97561787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97561787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SLIDES_API1975617870_4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SLIDES_API1975617870_4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SLIDES_API1975617870_5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SLIDES_API1975617870_5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SLIDES_API1975617870_5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SLIDES_API1975617870_5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SLIDES_API1975617870_5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SLIDES_API1975617870_5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SLIDES_API1975617870_5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SLIDES_API1975617870_5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SLIDES_API1975617870_5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SLIDES_API1975617870_5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SLIDES_API1975617870_5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SLIDES_API1975617870_5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SLIDES_API1975617870_5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SLIDES_API1975617870_5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SLIDES_API1975617870_5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SLIDES_API1975617870_5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SLIDES_API1975617870_5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SLIDES_API1975617870_5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97561787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97561787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SLIDES_API1975617870_5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SLIDES_API1975617870_5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SLIDES_API1975617870_5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SLIDES_API1975617870_5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SLIDES_API1975617870_5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SLIDES_API1975617870_5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SLIDES_API1975617870_5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SLIDES_API1975617870_5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SLIDES_API1975617870_6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SLIDES_API1975617870_6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SLIDES_API1975617870_6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SLIDES_API1975617870_6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SLIDES_API1975617870_6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SLIDES_API1975617870_6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SLIDES_API1975617870_6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SLIDES_API1975617870_6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SLIDES_API1975617870_6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SLIDES_API1975617870_6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SLIDES_API1975617870_6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SLIDES_API1975617870_6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S_API197561787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S_API197561787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SLIDES_API1975617870_7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SLIDES_API1975617870_7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SLIDES_API1975617870_7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SLIDES_API1975617870_7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SLIDES_API1975617870_7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SLIDES_API1975617870_7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SLIDES_API1975617870_7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SLIDES_API1975617870_7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SLIDES_API1975617870_7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SLIDES_API1975617870_7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SLIDES_API1975617870_7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SLIDES_API1975617870_7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SLIDES_API1975617870_7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SLIDES_API1975617870_7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SLIDES_API1975617870_7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SLIDES_API1975617870_7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SLIDES_API1975617870_7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SLIDES_API1975617870_7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SLIDES_API1975617870_7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SLIDES_API1975617870_7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SLIDES_API197561787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SLIDES_API197561787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SLIDES_API1975617870_7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SLIDES_API1975617870_7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SLIDES_API1975617870_7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SLIDES_API1975617870_7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SLIDES_API1975617870_7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SLIDES_API1975617870_7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SLIDES_API1975617870_7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SLIDES_API1975617870_7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SLIDES_API1975617870_8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SLIDES_API1975617870_8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fd76ee0b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fd76ee0b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fd76ee0b0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fd76ee0b0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fd76ee0b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fd76ee0b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SLIDES_API1975617870_9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SLIDES_API1975617870_9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SLIDES_API1975617870_9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SLIDES_API1975617870_9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SLIDES_API197561787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SLIDES_API197561787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SLIDES_API1975617870_9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SLIDES_API1975617870_9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SLIDES_API1975617870_9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SLIDES_API1975617870_9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SLIDES_API1975617870_9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SLIDES_API1975617870_9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d152b241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d152b241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SLIDES_API197561787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SLIDES_API197561787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ActionScrip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ActionScrip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hyperlink" Target="https://en.wikipedia.org/wiki/Unified_Modeling_Languag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hyperlink" Target="https://en.wikipedia.org/wiki/Unified_Modeling_Langu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ActionScrip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ActionScript"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ActionScript"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0.pn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Unified_Modeling_Languag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2023-03-13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136" name="Google Shape;136;p22"/>
          <p:cNvSpPr txBox="1"/>
          <p:nvPr>
            <p:ph idx="1" type="body"/>
          </p:nvPr>
        </p:nvSpPr>
        <p:spPr>
          <a:xfrm>
            <a:off x="311700" y="1152475"/>
            <a:ext cx="8520600" cy="383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Java - any class (</a:t>
            </a:r>
            <a:r>
              <a:rPr b="1" lang="en">
                <a:solidFill>
                  <a:srgbClr val="FF0000"/>
                </a:solidFill>
              </a:rPr>
              <a:t>not marked </a:t>
            </a:r>
            <a:r>
              <a:rPr b="1" lang="en">
                <a:solidFill>
                  <a:srgbClr val="FF0000"/>
                </a:solidFill>
                <a:latin typeface="Courier New"/>
                <a:ea typeface="Courier New"/>
                <a:cs typeface="Courier New"/>
                <a:sym typeface="Courier New"/>
              </a:rPr>
              <a:t>final</a:t>
            </a:r>
            <a:r>
              <a:rPr lang="en"/>
              <a:t>) can be a </a:t>
            </a:r>
            <a:r>
              <a:rPr lang="en"/>
              <a:t>superclass</a:t>
            </a:r>
            <a:r>
              <a:rPr lang="en"/>
              <a:t> - but if a class wants to be a subclass they must use the </a:t>
            </a:r>
            <a:r>
              <a:rPr lang="en">
                <a:latin typeface="Courier New"/>
                <a:ea typeface="Courier New"/>
                <a:cs typeface="Courier New"/>
                <a:sym typeface="Courier New"/>
              </a:rPr>
              <a:t>extends</a:t>
            </a:r>
            <a:r>
              <a:rPr lang="en"/>
              <a:t> keyword</a:t>
            </a:r>
            <a:endParaRPr/>
          </a:p>
          <a:p>
            <a:pPr indent="0" lvl="0" marL="457200" rtl="0" algn="l">
              <a:spcBef>
                <a:spcPts val="1200"/>
              </a:spcBef>
              <a:spcAft>
                <a:spcPts val="0"/>
              </a:spcAft>
              <a:buNone/>
            </a:pPr>
            <a:r>
              <a:rPr lang="en" sz="1300">
                <a:latin typeface="Courier New"/>
                <a:ea typeface="Courier New"/>
                <a:cs typeface="Courier New"/>
                <a:sym typeface="Courier New"/>
              </a:rPr>
              <a:t>class </a:t>
            </a:r>
            <a:r>
              <a:rPr b="1" lang="en" sz="1300">
                <a:solidFill>
                  <a:srgbClr val="FF00FF"/>
                </a:solidFill>
                <a:latin typeface="Courier New"/>
                <a:ea typeface="Courier New"/>
                <a:cs typeface="Courier New"/>
                <a:sym typeface="Courier New"/>
              </a:rPr>
              <a:t>Person</a:t>
            </a:r>
            <a:r>
              <a:rPr lang="en" sz="1300">
                <a:latin typeface="Courier New"/>
                <a:ea typeface="Courier New"/>
                <a:cs typeface="Courier New"/>
                <a:sym typeface="Courier New"/>
              </a:rPr>
              <a:t> {</a:t>
            </a:r>
            <a:br>
              <a:rPr lang="en" sz="1300">
                <a:latin typeface="Courier New"/>
                <a:ea typeface="Courier New"/>
                <a:cs typeface="Courier New"/>
                <a:sym typeface="Courier New"/>
              </a:rPr>
            </a:br>
            <a:r>
              <a:rPr lang="en" sz="1300">
                <a:latin typeface="Courier New"/>
                <a:ea typeface="Courier New"/>
                <a:cs typeface="Courier New"/>
                <a:sym typeface="Courier New"/>
              </a:rPr>
              <a:t>  public String name;</a:t>
            </a:r>
            <a:br>
              <a:rPr lang="en" sz="1300">
                <a:latin typeface="Courier New"/>
                <a:ea typeface="Courier New"/>
                <a:cs typeface="Courier New"/>
                <a:sym typeface="Courier New"/>
              </a:rPr>
            </a:br>
            <a:r>
              <a:rPr lang="en" sz="1300">
                <a:latin typeface="Courier New"/>
                <a:ea typeface="Courier New"/>
                <a:cs typeface="Courier New"/>
                <a:sym typeface="Courier New"/>
              </a:rPr>
              <a:t>  public String address;</a:t>
            </a:r>
            <a:br>
              <a:rPr lang="en" sz="1300">
                <a:latin typeface="Courier New"/>
                <a:ea typeface="Courier New"/>
                <a:cs typeface="Courier New"/>
                <a:sym typeface="Courier New"/>
              </a:rPr>
            </a:b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457200" rtl="0" algn="l">
              <a:spcBef>
                <a:spcPts val="1200"/>
              </a:spcBef>
              <a:spcAft>
                <a:spcPts val="0"/>
              </a:spcAft>
              <a:buNone/>
            </a:pPr>
            <a:r>
              <a:rPr lang="en" sz="1300">
                <a:latin typeface="Courier New"/>
                <a:ea typeface="Courier New"/>
                <a:cs typeface="Courier New"/>
                <a:sym typeface="Courier New"/>
              </a:rPr>
              <a:t>class Teacher </a:t>
            </a:r>
            <a:r>
              <a:rPr b="1" lang="en" sz="1300">
                <a:solidFill>
                  <a:srgbClr val="0000FF"/>
                </a:solidFill>
                <a:latin typeface="Courier New"/>
                <a:ea typeface="Courier New"/>
                <a:cs typeface="Courier New"/>
                <a:sym typeface="Courier New"/>
              </a:rPr>
              <a:t>extends</a:t>
            </a:r>
            <a:r>
              <a:rPr lang="en" sz="1300">
                <a:latin typeface="Courier New"/>
                <a:ea typeface="Courier New"/>
                <a:cs typeface="Courier New"/>
                <a:sym typeface="Courier New"/>
              </a:rPr>
              <a:t> </a:t>
            </a:r>
            <a:r>
              <a:rPr b="1" lang="en" sz="1300">
                <a:solidFill>
                  <a:srgbClr val="FF00FF"/>
                </a:solidFill>
                <a:latin typeface="Courier New"/>
                <a:ea typeface="Courier New"/>
                <a:cs typeface="Courier New"/>
                <a:sym typeface="Courier New"/>
              </a:rPr>
              <a:t>Person</a:t>
            </a:r>
            <a:r>
              <a:rPr lang="en" sz="1300">
                <a:latin typeface="Courier New"/>
                <a:ea typeface="Courier New"/>
                <a:cs typeface="Courier New"/>
                <a:sym typeface="Courier New"/>
              </a:rPr>
              <a:t> {</a:t>
            </a:r>
            <a:br>
              <a:rPr lang="en" sz="1300">
                <a:latin typeface="Courier New"/>
                <a:ea typeface="Courier New"/>
                <a:cs typeface="Courier New"/>
                <a:sym typeface="Courier New"/>
              </a:rPr>
            </a:br>
            <a:r>
              <a:rPr lang="en" sz="1300">
                <a:latin typeface="Courier New"/>
                <a:ea typeface="Courier New"/>
                <a:cs typeface="Courier New"/>
                <a:sym typeface="Courier New"/>
              </a:rPr>
              <a:t>  public String office;</a:t>
            </a:r>
            <a:br>
              <a:rPr lang="en" sz="1300">
                <a:latin typeface="Courier New"/>
                <a:ea typeface="Courier New"/>
                <a:cs typeface="Courier New"/>
                <a:sym typeface="Courier New"/>
              </a:rPr>
            </a:b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457200" rtl="0" algn="l">
              <a:spcBef>
                <a:spcPts val="1200"/>
              </a:spcBef>
              <a:spcAft>
                <a:spcPts val="1200"/>
              </a:spcAft>
              <a:buNone/>
            </a:pPr>
            <a:r>
              <a:rPr lang="en" sz="1300">
                <a:latin typeface="Courier New"/>
                <a:ea typeface="Courier New"/>
                <a:cs typeface="Courier New"/>
                <a:sym typeface="Courier New"/>
              </a:rPr>
              <a:t>class Student </a:t>
            </a:r>
            <a:r>
              <a:rPr b="1" lang="en" sz="1300">
                <a:solidFill>
                  <a:srgbClr val="0000FF"/>
                </a:solidFill>
                <a:latin typeface="Courier New"/>
                <a:ea typeface="Courier New"/>
                <a:cs typeface="Courier New"/>
                <a:sym typeface="Courier New"/>
              </a:rPr>
              <a:t>extends</a:t>
            </a:r>
            <a:r>
              <a:rPr lang="en" sz="1300">
                <a:latin typeface="Courier New"/>
                <a:ea typeface="Courier New"/>
                <a:cs typeface="Courier New"/>
                <a:sym typeface="Courier New"/>
              </a:rPr>
              <a:t> </a:t>
            </a:r>
            <a:r>
              <a:rPr b="1" lang="en" sz="1300">
                <a:solidFill>
                  <a:srgbClr val="FF00FF"/>
                </a:solidFill>
                <a:latin typeface="Courier New"/>
                <a:ea typeface="Courier New"/>
                <a:cs typeface="Courier New"/>
                <a:sym typeface="Courier New"/>
              </a:rPr>
              <a:t>Person</a:t>
            </a:r>
            <a:r>
              <a:rPr lang="en" sz="1300">
                <a:latin typeface="Courier New"/>
                <a:ea typeface="Courier New"/>
                <a:cs typeface="Courier New"/>
                <a:sym typeface="Courier New"/>
              </a:rPr>
              <a:t> {</a:t>
            </a:r>
            <a:br>
              <a:rPr lang="en" sz="1300">
                <a:latin typeface="Courier New"/>
                <a:ea typeface="Courier New"/>
                <a:cs typeface="Courier New"/>
                <a:sym typeface="Courier New"/>
              </a:rPr>
            </a:br>
            <a:r>
              <a:rPr lang="en" sz="1300">
                <a:latin typeface="Courier New"/>
                <a:ea typeface="Courier New"/>
                <a:cs typeface="Courier New"/>
                <a:sym typeface="Courier New"/>
              </a:rPr>
              <a:t>  public String locker;</a:t>
            </a:r>
            <a:br>
              <a:rPr lang="en" sz="1300">
                <a:latin typeface="Courier New"/>
                <a:ea typeface="Courier New"/>
                <a:cs typeface="Courier New"/>
                <a:sym typeface="Courier New"/>
              </a:rPr>
            </a:br>
            <a:r>
              <a:rPr lang="en" sz="1300">
                <a:latin typeface="Courier New"/>
                <a:ea typeface="Courier New"/>
                <a:cs typeface="Courier New"/>
                <a:sym typeface="Courier New"/>
              </a:rPr>
              <a:t>}</a:t>
            </a:r>
            <a:endParaRPr sz="1300">
              <a:latin typeface="Courier New"/>
              <a:ea typeface="Courier New"/>
              <a:cs typeface="Courier New"/>
              <a:sym typeface="Courier New"/>
            </a:endParaRPr>
          </a:p>
        </p:txBody>
      </p:sp>
      <p:graphicFrame>
        <p:nvGraphicFramePr>
          <p:cNvPr id="137" name="Google Shape;137;p22"/>
          <p:cNvGraphicFramePr/>
          <p:nvPr/>
        </p:nvGraphicFramePr>
        <p:xfrm>
          <a:off x="6331538" y="197642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solidFill>
                            <a:schemeClr val="dk1"/>
                          </a:solidFill>
                        </a:rPr>
                        <a:t>Person</a:t>
                      </a:r>
                      <a:endParaRPr b="1">
                        <a:solidFill>
                          <a:schemeClr val="dk1"/>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solidFill>
                            <a:schemeClr val="dk1"/>
                          </a:solidFill>
                        </a:rPr>
                        <a:t>name</a:t>
                      </a:r>
                      <a:endParaRPr>
                        <a:solidFill>
                          <a:schemeClr val="dk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rPr>
                        <a:t>address</a:t>
                      </a:r>
                      <a:endParaRPr>
                        <a:solidFill>
                          <a:schemeClr val="dk1"/>
                        </a:solidFill>
                      </a:endParaRPr>
                    </a:p>
                  </a:txBody>
                  <a:tcPr marT="91425" marB="91425" marR="91425" marL="91425"/>
                </a:tc>
              </a:tr>
            </a:tbl>
          </a:graphicData>
        </a:graphic>
      </p:graphicFrame>
      <p:graphicFrame>
        <p:nvGraphicFramePr>
          <p:cNvPr id="138" name="Google Shape;138;p22"/>
          <p:cNvGraphicFramePr/>
          <p:nvPr/>
        </p:nvGraphicFramePr>
        <p:xfrm>
          <a:off x="7449294" y="39608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solidFill>
                      <a:srgbClr val="CFE2F3"/>
                    </a:solidFill>
                  </a:tcPr>
                </a:tc>
              </a:tr>
              <a:tr h="396200">
                <a:tc>
                  <a:txBody>
                    <a:bodyPr/>
                    <a:lstStyle/>
                    <a:p>
                      <a:pPr indent="0" lvl="0" marL="0" rtl="0" algn="ctr">
                        <a:spcBef>
                          <a:spcPts val="0"/>
                        </a:spcBef>
                        <a:spcAft>
                          <a:spcPts val="0"/>
                        </a:spcAft>
                        <a:buNone/>
                      </a:pPr>
                      <a:r>
                        <a:rPr lang="en"/>
                        <a:t>locker</a:t>
                      </a:r>
                      <a:endParaRPr/>
                    </a:p>
                  </a:txBody>
                  <a:tcPr marT="91425" marB="91425" marR="91425" marL="91425"/>
                </a:tc>
              </a:tr>
            </a:tbl>
          </a:graphicData>
        </a:graphic>
      </p:graphicFrame>
      <p:graphicFrame>
        <p:nvGraphicFramePr>
          <p:cNvPr id="139" name="Google Shape;139;p22"/>
          <p:cNvGraphicFramePr/>
          <p:nvPr/>
        </p:nvGraphicFramePr>
        <p:xfrm>
          <a:off x="5142606" y="39608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solidFill>
                      <a:srgbClr val="EAD1DC"/>
                    </a:solidFill>
                  </a:tcPr>
                </a:tc>
              </a:tr>
              <a:tr h="396200">
                <a:tc>
                  <a:txBody>
                    <a:bodyPr/>
                    <a:lstStyle/>
                    <a:p>
                      <a:pPr indent="0" lvl="0" marL="0" rtl="0" algn="ctr">
                        <a:spcBef>
                          <a:spcPts val="0"/>
                        </a:spcBef>
                        <a:spcAft>
                          <a:spcPts val="0"/>
                        </a:spcAft>
                        <a:buNone/>
                      </a:pPr>
                      <a:r>
                        <a:rPr lang="en"/>
                        <a:t>office</a:t>
                      </a:r>
                      <a:endParaRPr/>
                    </a:p>
                  </a:txBody>
                  <a:tcPr marT="91425" marB="91425" marR="91425" marL="91425"/>
                </a:tc>
              </a:tr>
            </a:tbl>
          </a:graphicData>
        </a:graphic>
      </p:graphicFrame>
      <p:cxnSp>
        <p:nvCxnSpPr>
          <p:cNvPr id="140" name="Google Shape;140;p22"/>
          <p:cNvCxnSpPr/>
          <p:nvPr/>
        </p:nvCxnSpPr>
        <p:spPr>
          <a:xfrm flipH="1" rot="10800000">
            <a:off x="5852475" y="3165200"/>
            <a:ext cx="1184100" cy="792300"/>
          </a:xfrm>
          <a:prstGeom prst="straightConnector1">
            <a:avLst/>
          </a:prstGeom>
          <a:noFill/>
          <a:ln cap="flat" cmpd="sng" w="28575">
            <a:solidFill>
              <a:schemeClr val="dk2"/>
            </a:solidFill>
            <a:prstDash val="solid"/>
            <a:round/>
            <a:headEnd len="med" w="med" type="none"/>
            <a:tailEnd len="med" w="med" type="triangle"/>
          </a:ln>
        </p:spPr>
      </p:cxnSp>
      <p:cxnSp>
        <p:nvCxnSpPr>
          <p:cNvPr id="141" name="Google Shape;141;p22"/>
          <p:cNvCxnSpPr/>
          <p:nvPr/>
        </p:nvCxnSpPr>
        <p:spPr>
          <a:xfrm rot="10800000">
            <a:off x="7054500" y="3156200"/>
            <a:ext cx="1077300" cy="801300"/>
          </a:xfrm>
          <a:prstGeom prst="straightConnector1">
            <a:avLst/>
          </a:prstGeom>
          <a:noFill/>
          <a:ln cap="flat" cmpd="sng" w="28575">
            <a:solidFill>
              <a:schemeClr val="dk2"/>
            </a:solidFill>
            <a:prstDash val="solid"/>
            <a:round/>
            <a:headEnd len="med" w="med" type="none"/>
            <a:tailEnd len="med" w="med" type="triangle"/>
          </a:ln>
        </p:spPr>
      </p:cxnSp>
      <p:sp>
        <p:nvSpPr>
          <p:cNvPr id="142" name="Google Shape;142;p22"/>
          <p:cNvSpPr txBox="1"/>
          <p:nvPr/>
        </p:nvSpPr>
        <p:spPr>
          <a:xfrm>
            <a:off x="3910450" y="2081450"/>
            <a:ext cx="2172600" cy="1053300"/>
          </a:xfrm>
          <a:prstGeom prst="rect">
            <a:avLst/>
          </a:prstGeom>
          <a:solidFill>
            <a:srgbClr val="FF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Java </a:t>
            </a:r>
            <a:r>
              <a:rPr b="1" lang="en">
                <a:solidFill>
                  <a:srgbClr val="FF0000"/>
                </a:solidFill>
                <a:latin typeface="Courier New"/>
                <a:ea typeface="Courier New"/>
                <a:cs typeface="Courier New"/>
                <a:sym typeface="Courier New"/>
              </a:rPr>
              <a:t>extends</a:t>
            </a:r>
            <a:r>
              <a:rPr b="1" lang="en">
                <a:solidFill>
                  <a:srgbClr val="FF0000"/>
                </a:solidFill>
              </a:rPr>
              <a:t> only allows a single class name - this is called single-inheritance.</a:t>
            </a:r>
            <a:endParaRPr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p23"/>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01975"/>
                <a:gridCol w="4266375"/>
              </a:tblGrid>
              <a:tr h="265800">
                <a:tc gridSpan="2">
                  <a:txBody>
                    <a:bodyPr/>
                    <a:lstStyle/>
                    <a:p>
                      <a:pPr indent="0" lvl="0" marL="0" rtl="0" algn="l">
                        <a:lnSpc>
                          <a:spcPct val="115000"/>
                        </a:lnSpc>
                        <a:spcBef>
                          <a:spcPts val="0"/>
                        </a:spcBef>
                        <a:spcAft>
                          <a:spcPts val="1200"/>
                        </a:spcAft>
                        <a:buNone/>
                      </a:pPr>
                      <a:r>
                        <a:rPr lang="en" sz="1600">
                          <a:solidFill>
                            <a:schemeClr val="dk2"/>
                          </a:solidFill>
                        </a:rPr>
                        <a:t>Subclasses </a:t>
                      </a:r>
                      <a:r>
                        <a:rPr b="1" lang="en" sz="1600">
                          <a:solidFill>
                            <a:srgbClr val="0000FF"/>
                          </a:solidFill>
                        </a:rPr>
                        <a:t>inherit</a:t>
                      </a:r>
                      <a:r>
                        <a:rPr lang="en" sz="1600">
                          <a:solidFill>
                            <a:schemeClr val="dk2"/>
                          </a:solidFill>
                        </a:rPr>
                        <a:t> </a:t>
                      </a:r>
                      <a:r>
                        <a:rPr lang="en" sz="1600">
                          <a:solidFill>
                            <a:schemeClr val="dk2"/>
                          </a:solidFill>
                        </a:rPr>
                        <a:t>all the variables and methods of their superclass</a:t>
                      </a:r>
                      <a:endParaRPr sz="1600"/>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200">
                          <a:solidFill>
                            <a:schemeClr val="dk2"/>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Person</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address;</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void printInfo()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System.out.println(name + " " + address);</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solidFill>
                            <a:schemeClr val="dk2"/>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Teacher</a:t>
                      </a:r>
                      <a:r>
                        <a:rPr lang="en" sz="1200">
                          <a:solidFill>
                            <a:schemeClr val="dk2"/>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extends</a:t>
                      </a:r>
                      <a:r>
                        <a:rPr lang="en" sz="1200">
                          <a:solidFill>
                            <a:schemeClr val="dk2"/>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Person</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office;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200">
                          <a:solidFill>
                            <a:schemeClr val="dk2"/>
                          </a:solidFill>
                          <a:latin typeface="Courier New"/>
                          <a:ea typeface="Courier New"/>
                          <a:cs typeface="Courier New"/>
                          <a:sym typeface="Courier New"/>
                        </a:rPr>
                        <a:t>class </a:t>
                      </a:r>
                      <a:r>
                        <a:rPr b="1" lang="en" sz="1200">
                          <a:solidFill>
                            <a:srgbClr val="FF0000"/>
                          </a:solidFill>
                          <a:latin typeface="Courier New"/>
                          <a:ea typeface="Courier New"/>
                          <a:cs typeface="Courier New"/>
                          <a:sym typeface="Courier New"/>
                        </a:rPr>
                        <a:t>Student</a:t>
                      </a:r>
                      <a:r>
                        <a:rPr lang="en" sz="1200">
                          <a:solidFill>
                            <a:schemeClr val="dk2"/>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extends</a:t>
                      </a:r>
                      <a:r>
                        <a:rPr lang="en" sz="1200">
                          <a:solidFill>
                            <a:schemeClr val="dk2"/>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Person</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locker;</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p>
                  </a:txBody>
                  <a:tcPr marT="91425" marB="91425" marR="91425" marL="91425"/>
                </a:tc>
                <a:tc>
                  <a:txBody>
                    <a:bodyPr/>
                    <a:lstStyle/>
                    <a:p>
                      <a:pPr indent="0" lvl="0" marL="457200" rtl="0" algn="l">
                        <a:lnSpc>
                          <a:spcPct val="115000"/>
                        </a:lnSpc>
                        <a:spcBef>
                          <a:spcPts val="0"/>
                        </a:spcBef>
                        <a:spcAft>
                          <a:spcPts val="0"/>
                        </a:spcAft>
                        <a:buClr>
                          <a:schemeClr val="dk1"/>
                        </a:buClr>
                        <a:buSzPts val="1100"/>
                        <a:buFont typeface="Arial"/>
                        <a:buNone/>
                      </a:pPr>
                      <a:r>
                        <a:rPr b="1" lang="en" sz="1200">
                          <a:solidFill>
                            <a:srgbClr val="FF00FF"/>
                          </a:solidFill>
                          <a:latin typeface="Courier New"/>
                          <a:ea typeface="Courier New"/>
                          <a:cs typeface="Courier New"/>
                          <a:sym typeface="Courier New"/>
                        </a:rPr>
                        <a:t>Person p = new Person();</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p</a:t>
                      </a:r>
                      <a:r>
                        <a:rPr lang="en" sz="1200">
                          <a:solidFill>
                            <a:srgbClr val="FF00FF"/>
                          </a:solidFill>
                          <a:latin typeface="Courier New"/>
                          <a:ea typeface="Courier New"/>
                          <a:cs typeface="Courier New"/>
                          <a:sym typeface="Courier New"/>
                        </a:rPr>
                        <a:t>.name = "Gary";</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p</a:t>
                      </a:r>
                      <a:r>
                        <a:rPr lang="en" sz="1200">
                          <a:solidFill>
                            <a:srgbClr val="FF00FF"/>
                          </a:solidFill>
                          <a:latin typeface="Courier New"/>
                          <a:ea typeface="Courier New"/>
                          <a:cs typeface="Courier New"/>
                          <a:sym typeface="Courier New"/>
                        </a:rPr>
                        <a:t>.address = "San Francisco";</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p</a:t>
                      </a:r>
                      <a:r>
                        <a:rPr lang="en" sz="1200">
                          <a:solidFill>
                            <a:srgbClr val="FF00FF"/>
                          </a:solidFill>
                          <a:latin typeface="Courier New"/>
                          <a:ea typeface="Courier New"/>
                          <a:cs typeface="Courier New"/>
                          <a:sym typeface="Courier New"/>
                        </a:rPr>
                        <a:t>.printInfo();</a:t>
                      </a:r>
                      <a:endParaRPr sz="1200">
                        <a:solidFill>
                          <a:schemeClr val="dk2"/>
                        </a:solidFill>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ts val="1100"/>
                        <a:buFont typeface="Arial"/>
                        <a:buNone/>
                      </a:pPr>
                      <a:r>
                        <a:rPr b="1" lang="en" sz="1200">
                          <a:solidFill>
                            <a:schemeClr val="accent5"/>
                          </a:solidFill>
                          <a:latin typeface="Courier New"/>
                          <a:ea typeface="Courier New"/>
                          <a:cs typeface="Courier New"/>
                          <a:sym typeface="Courier New"/>
                        </a:rPr>
                        <a:t>Teacher t = new Teacher();</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a:t>
                      </a:r>
                      <a:r>
                        <a:rPr lang="en" sz="1200">
                          <a:solidFill>
                            <a:srgbClr val="FF00FF"/>
                          </a:solidFill>
                          <a:latin typeface="Courier New"/>
                          <a:ea typeface="Courier New"/>
                          <a:cs typeface="Courier New"/>
                          <a:sym typeface="Courier New"/>
                        </a:rPr>
                        <a:t>.name = "Chris";</a:t>
                      </a:r>
                      <a:br>
                        <a:rPr lang="en" sz="1200">
                          <a:solidFill>
                            <a:srgbClr val="FF00FF"/>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a:t>
                      </a:r>
                      <a:r>
                        <a:rPr lang="en" sz="1200">
                          <a:solidFill>
                            <a:srgbClr val="FF00FF"/>
                          </a:solidFill>
                          <a:latin typeface="Courier New"/>
                          <a:ea typeface="Courier New"/>
                          <a:cs typeface="Courier New"/>
                          <a:sym typeface="Courier New"/>
                        </a:rPr>
                        <a:t>.address = "San Mateo";</a:t>
                      </a:r>
                      <a:br>
                        <a:rPr lang="en" sz="1200">
                          <a:solidFill>
                            <a:srgbClr val="FF00FF"/>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a:t>
                      </a:r>
                      <a:r>
                        <a:rPr lang="en" sz="1200">
                          <a:solidFill>
                            <a:srgbClr val="FF00FF"/>
                          </a:solidFill>
                          <a:latin typeface="Courier New"/>
                          <a:ea typeface="Courier New"/>
                          <a:cs typeface="Courier New"/>
                          <a:sym typeface="Courier New"/>
                        </a:rPr>
                        <a:t>.printInfo();</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a:t>
                      </a:r>
                      <a:r>
                        <a:rPr lang="en" sz="1200">
                          <a:solidFill>
                            <a:schemeClr val="accent5"/>
                          </a:solidFill>
                          <a:latin typeface="Courier New"/>
                          <a:ea typeface="Courier New"/>
                          <a:cs typeface="Courier New"/>
                          <a:sym typeface="Courier New"/>
                        </a:rPr>
                        <a:t>.office</a:t>
                      </a:r>
                      <a:r>
                        <a:rPr lang="en" sz="1200">
                          <a:solidFill>
                            <a:schemeClr val="dk1"/>
                          </a:solidFill>
                          <a:latin typeface="Courier New"/>
                          <a:ea typeface="Courier New"/>
                          <a:cs typeface="Courier New"/>
                          <a:sym typeface="Courier New"/>
                        </a:rPr>
                        <a:t> = "215W";</a:t>
                      </a:r>
                      <a:endParaRPr sz="1200">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1200"/>
                        </a:spcAft>
                        <a:buNone/>
                      </a:pPr>
                      <a:r>
                        <a:rPr b="1" lang="en" sz="1200">
                          <a:solidFill>
                            <a:srgbClr val="FF0000"/>
                          </a:solidFill>
                          <a:latin typeface="Courier New"/>
                          <a:ea typeface="Courier New"/>
                          <a:cs typeface="Courier New"/>
                          <a:sym typeface="Courier New"/>
                        </a:rPr>
                        <a:t>Student s = new Student();</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a:t>
                      </a:r>
                      <a:r>
                        <a:rPr lang="en" sz="1200">
                          <a:solidFill>
                            <a:srgbClr val="FF00FF"/>
                          </a:solidFill>
                          <a:latin typeface="Courier New"/>
                          <a:ea typeface="Courier New"/>
                          <a:cs typeface="Courier New"/>
                          <a:sym typeface="Courier New"/>
                        </a:rPr>
                        <a:t>.name = "Beatrice";</a:t>
                      </a:r>
                      <a:br>
                        <a:rPr lang="en" sz="1200">
                          <a:solidFill>
                            <a:srgbClr val="FF00FF"/>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a:t>
                      </a:r>
                      <a:r>
                        <a:rPr lang="en" sz="1200">
                          <a:solidFill>
                            <a:srgbClr val="FF00FF"/>
                          </a:solidFill>
                          <a:latin typeface="Courier New"/>
                          <a:ea typeface="Courier New"/>
                          <a:cs typeface="Courier New"/>
                          <a:sym typeface="Courier New"/>
                        </a:rPr>
                        <a:t>.address = "Colma";</a:t>
                      </a:r>
                      <a:br>
                        <a:rPr lang="en" sz="1200">
                          <a:solidFill>
                            <a:srgbClr val="FF00FF"/>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a:t>
                      </a:r>
                      <a:r>
                        <a:rPr lang="en" sz="1200">
                          <a:solidFill>
                            <a:srgbClr val="FF00FF"/>
                          </a:solidFill>
                          <a:latin typeface="Courier New"/>
                          <a:ea typeface="Courier New"/>
                          <a:cs typeface="Courier New"/>
                          <a:sym typeface="Courier New"/>
                        </a:rPr>
                        <a:t>.printInfo();</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a:t>
                      </a:r>
                      <a:r>
                        <a:rPr lang="en" sz="1200">
                          <a:solidFill>
                            <a:srgbClr val="FF0000"/>
                          </a:solidFill>
                          <a:latin typeface="Courier New"/>
                          <a:ea typeface="Courier New"/>
                          <a:cs typeface="Courier New"/>
                          <a:sym typeface="Courier New"/>
                        </a:rPr>
                        <a:t>.locker</a:t>
                      </a:r>
                      <a:r>
                        <a:rPr lang="en" sz="1200">
                          <a:solidFill>
                            <a:schemeClr val="dk1"/>
                          </a:solidFill>
                          <a:latin typeface="Courier New"/>
                          <a:ea typeface="Courier New"/>
                          <a:cs typeface="Courier New"/>
                          <a:sym typeface="Courier New"/>
                        </a:rPr>
                        <a:t> = "B32";</a:t>
                      </a:r>
                      <a:endParaRPr b="1" sz="12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graphicFrame>
        <p:nvGraphicFramePr>
          <p:cNvPr id="154" name="Google Shape;154;p24"/>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01975"/>
                <a:gridCol w="4266375"/>
              </a:tblGrid>
              <a:tr h="265800">
                <a:tc gridSpan="2">
                  <a:txBody>
                    <a:bodyPr/>
                    <a:lstStyle/>
                    <a:p>
                      <a:pPr indent="0" lvl="0" marL="0" rtl="0" algn="l">
                        <a:lnSpc>
                          <a:spcPct val="115000"/>
                        </a:lnSpc>
                        <a:spcBef>
                          <a:spcPts val="0"/>
                        </a:spcBef>
                        <a:spcAft>
                          <a:spcPts val="1200"/>
                        </a:spcAft>
                        <a:buNone/>
                      </a:pPr>
                      <a:r>
                        <a:rPr lang="en" sz="1600">
                          <a:solidFill>
                            <a:schemeClr val="dk2"/>
                          </a:solidFill>
                        </a:rPr>
                        <a:t>Classes that do not use the </a:t>
                      </a:r>
                      <a:r>
                        <a:rPr lang="en" sz="1600">
                          <a:solidFill>
                            <a:schemeClr val="dk2"/>
                          </a:solidFill>
                          <a:latin typeface="Courier New"/>
                          <a:ea typeface="Courier New"/>
                          <a:cs typeface="Courier New"/>
                          <a:sym typeface="Courier New"/>
                        </a:rPr>
                        <a:t>extends</a:t>
                      </a:r>
                      <a:r>
                        <a:rPr lang="en" sz="1600">
                          <a:solidFill>
                            <a:schemeClr val="dk2"/>
                          </a:solidFill>
                        </a:rPr>
                        <a:t> keyword automatically extend the </a:t>
                      </a:r>
                      <a:r>
                        <a:rPr lang="en" sz="1600">
                          <a:solidFill>
                            <a:schemeClr val="dk2"/>
                          </a:solidFill>
                          <a:latin typeface="Courier New"/>
                          <a:ea typeface="Courier New"/>
                          <a:cs typeface="Courier New"/>
                          <a:sym typeface="Courier New"/>
                        </a:rPr>
                        <a:t>Object</a:t>
                      </a:r>
                      <a:r>
                        <a:rPr lang="en" sz="1600">
                          <a:solidFill>
                            <a:schemeClr val="dk2"/>
                          </a:solidFill>
                        </a:rPr>
                        <a:t> class (</a:t>
                      </a:r>
                      <a:r>
                        <a:rPr lang="en" sz="1600">
                          <a:solidFill>
                            <a:srgbClr val="0000FF"/>
                          </a:solidFill>
                        </a:rPr>
                        <a:t>has been happening for every class created since Unit 5</a:t>
                      </a:r>
                      <a:r>
                        <a:rPr lang="en" sz="1600">
                          <a:solidFill>
                            <a:schemeClr val="dk2"/>
                          </a:solidFill>
                        </a:rPr>
                        <a:t>)</a:t>
                      </a:r>
                      <a:endParaRPr sz="1600"/>
                    </a:p>
                  </a:txBody>
                  <a:tcPr marT="91425" marB="91425" marR="91425" marL="91425"/>
                </a:tc>
                <a:tc hMerge="1"/>
              </a:tr>
              <a:tr h="2904050">
                <a:tc>
                  <a:txBody>
                    <a:bodyPr/>
                    <a:lstStyle/>
                    <a:p>
                      <a:pPr indent="0" lvl="0" marL="0" rtl="0" algn="l">
                        <a:lnSpc>
                          <a:spcPct val="115000"/>
                        </a:lnSpc>
                        <a:spcBef>
                          <a:spcPts val="0"/>
                        </a:spcBef>
                        <a:spcAft>
                          <a:spcPts val="1200"/>
                        </a:spcAft>
                        <a:buNone/>
                      </a:pPr>
                      <a:r>
                        <a:rPr lang="en" sz="1200">
                          <a:solidFill>
                            <a:schemeClr val="dk2"/>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Object</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toString();</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boolean equals(Object obj);</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br>
                        <a:rPr lang="en" sz="1200">
                          <a:solidFill>
                            <a:schemeClr val="dk2"/>
                          </a:solidFill>
                          <a:latin typeface="Courier New"/>
                          <a:ea typeface="Courier New"/>
                          <a:cs typeface="Courier New"/>
                          <a:sym typeface="Courier New"/>
                        </a:rPr>
                      </a:b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Account</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String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double balance;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p>
                  </a:txBody>
                  <a:tcPr marT="91425" marB="91425" marR="91425" marL="91425"/>
                </a:tc>
                <a:tc>
                  <a:txBody>
                    <a:bodyPr/>
                    <a:lstStyle/>
                    <a:p>
                      <a:pPr indent="0" lvl="0" marL="457200" rtl="0" algn="l">
                        <a:lnSpc>
                          <a:spcPct val="115000"/>
                        </a:lnSpc>
                        <a:spcBef>
                          <a:spcPts val="0"/>
                        </a:spcBef>
                        <a:spcAft>
                          <a:spcPts val="0"/>
                        </a:spcAft>
                        <a:buNone/>
                      </a:pPr>
                      <a:r>
                        <a:rPr b="1" lang="en" sz="1200">
                          <a:solidFill>
                            <a:srgbClr val="FF00FF"/>
                          </a:solidFill>
                          <a:latin typeface="Courier New"/>
                          <a:ea typeface="Courier New"/>
                          <a:cs typeface="Courier New"/>
                          <a:sym typeface="Courier New"/>
                        </a:rPr>
                        <a:t>Object o = new Object();</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o</a:t>
                      </a:r>
                      <a:r>
                        <a:rPr lang="en" sz="1200">
                          <a:solidFill>
                            <a:srgbClr val="FF00FF"/>
                          </a:solidFill>
                          <a:latin typeface="Courier New"/>
                          <a:ea typeface="Courier New"/>
                          <a:cs typeface="Courier New"/>
                          <a:sym typeface="Courier New"/>
                        </a:rPr>
                        <a:t>.toString();</a:t>
                      </a:r>
                      <a:br>
                        <a:rPr lang="en" sz="1200">
                          <a:solidFill>
                            <a:srgbClr val="FF00FF"/>
                          </a:solidFill>
                          <a:latin typeface="Courier New"/>
                          <a:ea typeface="Courier New"/>
                          <a:cs typeface="Courier New"/>
                          <a:sym typeface="Courier New"/>
                        </a:rPr>
                      </a:br>
                      <a:r>
                        <a:rPr b="1" lang="en" sz="1200">
                          <a:solidFill>
                            <a:srgbClr val="FF00FF"/>
                          </a:solidFill>
                          <a:latin typeface="Courier New"/>
                          <a:ea typeface="Courier New"/>
                          <a:cs typeface="Courier New"/>
                          <a:sym typeface="Courier New"/>
                        </a:rPr>
                        <a:t>o</a:t>
                      </a:r>
                      <a:r>
                        <a:rPr lang="en" sz="1200">
                          <a:solidFill>
                            <a:srgbClr val="FF00FF"/>
                          </a:solidFill>
                          <a:latin typeface="Courier New"/>
                          <a:ea typeface="Courier New"/>
                          <a:cs typeface="Courier New"/>
                          <a:sym typeface="Courier New"/>
                        </a:rPr>
                        <a:t>.equals(void);</a:t>
                      </a:r>
                      <a:endParaRPr sz="1200">
                        <a:solidFill>
                          <a:srgbClr val="FF00FF"/>
                        </a:solidFill>
                        <a:latin typeface="Courier New"/>
                        <a:ea typeface="Courier New"/>
                        <a:cs typeface="Courier New"/>
                        <a:sym typeface="Courier New"/>
                      </a:endParaRPr>
                    </a:p>
                    <a:p>
                      <a:pPr indent="0" lvl="0" marL="457200" rtl="0" algn="l">
                        <a:lnSpc>
                          <a:spcPct val="115000"/>
                        </a:lnSpc>
                        <a:spcBef>
                          <a:spcPts val="1200"/>
                        </a:spcBef>
                        <a:spcAft>
                          <a:spcPts val="0"/>
                        </a:spcAft>
                        <a:buNone/>
                      </a:pPr>
                      <a:r>
                        <a:t/>
                      </a:r>
                      <a:endParaRPr sz="1200">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1200"/>
                        </a:spcAft>
                        <a:buNone/>
                      </a:pPr>
                      <a:r>
                        <a:rPr b="1" lang="en" sz="1200">
                          <a:solidFill>
                            <a:schemeClr val="accent5"/>
                          </a:solidFill>
                          <a:latin typeface="Courier New"/>
                          <a:ea typeface="Courier New"/>
                          <a:cs typeface="Courier New"/>
                          <a:sym typeface="Courier New"/>
                        </a:rPr>
                        <a:t>Account a = new Account();</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a</a:t>
                      </a:r>
                      <a:r>
                        <a:rPr lang="en" sz="1200">
                          <a:solidFill>
                            <a:srgbClr val="FF00FF"/>
                          </a:solidFill>
                          <a:latin typeface="Courier New"/>
                          <a:ea typeface="Courier New"/>
                          <a:cs typeface="Courier New"/>
                          <a:sym typeface="Courier New"/>
                        </a:rPr>
                        <a:t>.toString();</a:t>
                      </a:r>
                      <a:br>
                        <a:rPr lang="en" sz="1200">
                          <a:solidFill>
                            <a:srgbClr val="FF00FF"/>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a</a:t>
                      </a:r>
                      <a:r>
                        <a:rPr lang="en" sz="1200">
                          <a:solidFill>
                            <a:srgbClr val="FF00FF"/>
                          </a:solidFill>
                          <a:latin typeface="Courier New"/>
                          <a:ea typeface="Courier New"/>
                          <a:cs typeface="Courier New"/>
                          <a:sym typeface="Courier New"/>
                        </a:rPr>
                        <a:t>.equals(void);</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.name = "Amazon";</a:t>
                      </a: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.balance = 0.0;</a:t>
                      </a:r>
                      <a:endParaRPr sz="1200">
                        <a:solidFill>
                          <a:schemeClr val="dk1"/>
                        </a:solidFill>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aphicFrame>
        <p:nvGraphicFramePr>
          <p:cNvPr id="159" name="Google Shape;159;p25"/>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01975"/>
                <a:gridCol w="4266375"/>
              </a:tblGrid>
              <a:tr h="297275">
                <a:tc gridSpan="2">
                  <a:txBody>
                    <a:bodyPr/>
                    <a:lstStyle/>
                    <a:p>
                      <a:pPr indent="0" lvl="0" marL="0" rtl="0" algn="l">
                        <a:lnSpc>
                          <a:spcPct val="115000"/>
                        </a:lnSpc>
                        <a:spcBef>
                          <a:spcPts val="0"/>
                        </a:spcBef>
                        <a:spcAft>
                          <a:spcPts val="1200"/>
                        </a:spcAft>
                        <a:buNone/>
                      </a:pPr>
                      <a:r>
                        <a:rPr lang="en" sz="1600">
                          <a:solidFill>
                            <a:schemeClr val="dk2"/>
                          </a:solidFill>
                        </a:rPr>
                        <a:t>Using </a:t>
                      </a:r>
                      <a:r>
                        <a:rPr b="1" lang="en" sz="1600">
                          <a:solidFill>
                            <a:srgbClr val="0000FF"/>
                          </a:solidFill>
                        </a:rPr>
                        <a:t>Inheritance</a:t>
                      </a:r>
                      <a:r>
                        <a:rPr lang="en" sz="1600">
                          <a:solidFill>
                            <a:schemeClr val="dk2"/>
                          </a:solidFill>
                        </a:rPr>
                        <a:t> results in classes that have </a:t>
                      </a:r>
                      <a:r>
                        <a:rPr lang="en" sz="1600">
                          <a:solidFill>
                            <a:schemeClr val="dk2"/>
                          </a:solidFill>
                          <a:latin typeface="Courier New"/>
                          <a:ea typeface="Courier New"/>
                          <a:cs typeface="Courier New"/>
                          <a:sym typeface="Courier New"/>
                        </a:rPr>
                        <a:t>is-a</a:t>
                      </a:r>
                      <a:r>
                        <a:rPr lang="en" sz="1600">
                          <a:solidFill>
                            <a:schemeClr val="dk2"/>
                          </a:solidFill>
                        </a:rPr>
                        <a:t> relationships</a:t>
                      </a:r>
                      <a:endParaRPr sz="1600"/>
                    </a:p>
                  </a:txBody>
                  <a:tcPr marT="91425" marB="91425" marR="91425" marL="91425"/>
                </a:tc>
                <a:tc hMerge="1"/>
              </a:tr>
              <a:tr h="254800">
                <a:tc>
                  <a:txBody>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Account</a:t>
                      </a:r>
                      <a:r>
                        <a:rPr lang="en" sz="1200">
                          <a:solidFill>
                            <a:schemeClr val="dk1"/>
                          </a:solidFill>
                          <a:latin typeface="Courier New"/>
                          <a:ea typeface="Courier New"/>
                          <a:cs typeface="Courier New"/>
                          <a:sym typeface="Courier New"/>
                        </a:rPr>
                        <a:t> {}</a:t>
                      </a:r>
                      <a:endParaRPr sz="1200">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b="1" lang="en" sz="1200">
                          <a:solidFill>
                            <a:srgbClr val="FF00FF"/>
                          </a:solidFill>
                          <a:latin typeface="Courier New"/>
                          <a:ea typeface="Courier New"/>
                          <a:cs typeface="Courier New"/>
                          <a:sym typeface="Courier New"/>
                        </a:rPr>
                        <a:t>Account</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endParaRPr b="1" sz="1200">
                        <a:solidFill>
                          <a:srgbClr val="38761D"/>
                        </a:solidFill>
                        <a:latin typeface="Courier New"/>
                        <a:ea typeface="Courier New"/>
                        <a:cs typeface="Courier New"/>
                        <a:sym typeface="Courier New"/>
                      </a:endParaRPr>
                    </a:p>
                  </a:txBody>
                  <a:tcPr marT="91425" marB="91425" marR="91425" marL="91425"/>
                </a:tc>
              </a:tr>
              <a:tr h="254800">
                <a:tc>
                  <a:txBody>
                    <a:bodyPr/>
                    <a:lstStyle/>
                    <a:p>
                      <a:pPr indent="0" lvl="0" marL="0" rtl="0" algn="l">
                        <a:lnSpc>
                          <a:spcPct val="115000"/>
                        </a:lnSpc>
                        <a:spcBef>
                          <a:spcPts val="0"/>
                        </a:spcBef>
                        <a:spcAft>
                          <a:spcPts val="1200"/>
                        </a:spcAft>
                        <a:buNone/>
                      </a:pPr>
                      <a:r>
                        <a:rPr lang="en" sz="1200">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Person</a:t>
                      </a: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0000FF"/>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FF0000"/>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a:t>
                      </a:r>
                      <a:endParaRPr sz="1200">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Person</a:t>
                      </a:r>
                      <a:r>
                        <a:rPr b="1" lang="en" sz="1200">
                          <a:solidFill>
                            <a:schemeClr val="dk1"/>
                          </a:solidFill>
                          <a:latin typeface="Courier New"/>
                          <a:ea typeface="Courier New"/>
                          <a:cs typeface="Courier New"/>
                          <a:sym typeface="Courier New"/>
                        </a:rPr>
                        <a:t> / </a:t>
                      </a:r>
                      <a:r>
                        <a:rPr b="1" lang="en" sz="1200">
                          <a:solidFill>
                            <a:srgbClr val="0000FF"/>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Person</a:t>
                      </a:r>
                      <a:r>
                        <a:rPr b="1" lang="en" sz="1200">
                          <a:solidFill>
                            <a:schemeClr val="dk1"/>
                          </a:solidFill>
                          <a:latin typeface="Courier New"/>
                          <a:ea typeface="Courier New"/>
                          <a:cs typeface="Courier New"/>
                          <a:sym typeface="Courier New"/>
                        </a:rPr>
                        <a:t> / </a:t>
                      </a:r>
                      <a:r>
                        <a:rPr b="1" lang="en" sz="1200">
                          <a:solidFill>
                            <a:srgbClr val="FF0000"/>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endParaRPr sz="1200">
                        <a:solidFill>
                          <a:schemeClr val="dk1"/>
                        </a:solidFill>
                        <a:latin typeface="Courier New"/>
                        <a:ea typeface="Courier New"/>
                        <a:cs typeface="Courier New"/>
                        <a:sym typeface="Courier New"/>
                      </a:endParaRPr>
                    </a:p>
                  </a:txBody>
                  <a:tcPr marT="91425" marB="91425" marR="91425" marL="91425"/>
                </a:tc>
              </a:tr>
              <a:tr h="254800">
                <a:tc>
                  <a:txBody>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Animal</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0000FF"/>
                          </a:solidFill>
                          <a:latin typeface="Courier New"/>
                          <a:ea typeface="Courier New"/>
                          <a:cs typeface="Courier New"/>
                          <a:sym typeface="Courier New"/>
                        </a:rPr>
                        <a:t>Dog</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Animal</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FF0000"/>
                          </a:solidFill>
                          <a:latin typeface="Courier New"/>
                          <a:ea typeface="Courier New"/>
                          <a:cs typeface="Courier New"/>
                          <a:sym typeface="Courier New"/>
                        </a:rPr>
                        <a:t>Snake</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Animal</a:t>
                      </a:r>
                      <a:r>
                        <a:rPr lang="en" sz="1200">
                          <a:solidFill>
                            <a:schemeClr val="dk1"/>
                          </a:solidFill>
                          <a:latin typeface="Courier New"/>
                          <a:ea typeface="Courier New"/>
                          <a:cs typeface="Courier New"/>
                          <a:sym typeface="Courier New"/>
                        </a:rPr>
                        <a:t> {}</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Animal</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b="1" lang="en" sz="1200">
                          <a:solidFill>
                            <a:srgbClr val="FF00FF"/>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Dog</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Animal</a:t>
                      </a:r>
                      <a:r>
                        <a:rPr b="1" lang="en" sz="1200">
                          <a:solidFill>
                            <a:schemeClr val="dk1"/>
                          </a:solidFill>
                          <a:latin typeface="Courier New"/>
                          <a:ea typeface="Courier New"/>
                          <a:cs typeface="Courier New"/>
                          <a:sym typeface="Courier New"/>
                        </a:rPr>
                        <a:t> / </a:t>
                      </a:r>
                      <a:r>
                        <a:rPr b="1" lang="en" sz="1200">
                          <a:solidFill>
                            <a:srgbClr val="0000FF"/>
                          </a:solidFill>
                          <a:latin typeface="Courier New"/>
                          <a:ea typeface="Courier New"/>
                          <a:cs typeface="Courier New"/>
                          <a:sym typeface="Courier New"/>
                        </a:rPr>
                        <a:t>Dog</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Snake</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Animal</a:t>
                      </a:r>
                      <a:r>
                        <a:rPr b="1" lang="en" sz="1200">
                          <a:solidFill>
                            <a:schemeClr val="dk1"/>
                          </a:solidFill>
                          <a:latin typeface="Courier New"/>
                          <a:ea typeface="Courier New"/>
                          <a:cs typeface="Courier New"/>
                          <a:sym typeface="Courier New"/>
                        </a:rPr>
                        <a:t> / </a:t>
                      </a:r>
                      <a:r>
                        <a:rPr b="1" lang="en" sz="1200">
                          <a:solidFill>
                            <a:srgbClr val="FF0000"/>
                          </a:solidFill>
                          <a:latin typeface="Courier New"/>
                          <a:ea typeface="Courier New"/>
                          <a:cs typeface="Courier New"/>
                          <a:sym typeface="Courier New"/>
                        </a:rPr>
                        <a:t>Snake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endParaRPr b="1" sz="1200">
                        <a:solidFill>
                          <a:srgbClr val="FF00FF"/>
                        </a:solidFill>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406675">
                <a:tc>
                  <a:txBody>
                    <a:bodyPr/>
                    <a:lstStyle/>
                    <a:p>
                      <a:pPr indent="0" lvl="0" marL="0" rtl="0" algn="l">
                        <a:lnSpc>
                          <a:spcPct val="115000"/>
                        </a:lnSpc>
                        <a:spcBef>
                          <a:spcPts val="0"/>
                        </a:spcBef>
                        <a:spcAft>
                          <a:spcPts val="1200"/>
                        </a:spcAft>
                        <a:buNone/>
                      </a:pPr>
                      <a:r>
                        <a:rPr lang="en" sz="1200">
                          <a:solidFill>
                            <a:schemeClr val="dk1"/>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0000FF"/>
                          </a:solidFill>
                          <a:latin typeface="Courier New"/>
                          <a:ea typeface="Courier New"/>
                          <a:cs typeface="Courier New"/>
                          <a:sym typeface="Courier New"/>
                        </a:rPr>
                        <a:t>Square</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rgbClr val="FF0000"/>
                          </a:solidFill>
                          <a:latin typeface="Courier New"/>
                          <a:ea typeface="Courier New"/>
                          <a:cs typeface="Courier New"/>
                          <a:sym typeface="Courier New"/>
                        </a:rPr>
                        <a:t>Circle</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chemeClr val="accent4"/>
                          </a:solidFill>
                          <a:latin typeface="Courier New"/>
                          <a:ea typeface="Courier New"/>
                          <a:cs typeface="Courier New"/>
                          <a:sym typeface="Courier New"/>
                        </a:rPr>
                        <a:t>Pentagon</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b="1" lang="en" sz="1200">
                          <a:solidFill>
                            <a:srgbClr val="FF00FF"/>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Square</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Shape</a:t>
                      </a:r>
                      <a:r>
                        <a:rPr b="1" lang="en" sz="1200">
                          <a:solidFill>
                            <a:schemeClr val="dk1"/>
                          </a:solidFill>
                          <a:latin typeface="Courier New"/>
                          <a:ea typeface="Courier New"/>
                          <a:cs typeface="Courier New"/>
                          <a:sym typeface="Courier New"/>
                        </a:rPr>
                        <a:t> / </a:t>
                      </a:r>
                      <a:r>
                        <a:rPr b="1" lang="en" sz="1200">
                          <a:solidFill>
                            <a:srgbClr val="0000FF"/>
                          </a:solidFill>
                          <a:latin typeface="Courier New"/>
                          <a:ea typeface="Courier New"/>
                          <a:cs typeface="Courier New"/>
                          <a:sym typeface="Courier New"/>
                        </a:rPr>
                        <a:t>Square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rgbClr val="FF0000"/>
                          </a:solidFill>
                          <a:latin typeface="Courier New"/>
                          <a:ea typeface="Courier New"/>
                          <a:cs typeface="Courier New"/>
                          <a:sym typeface="Courier New"/>
                        </a:rPr>
                        <a:t>Circle</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Shape</a:t>
                      </a:r>
                      <a:r>
                        <a:rPr b="1" lang="en" sz="1200">
                          <a:solidFill>
                            <a:schemeClr val="dk1"/>
                          </a:solidFill>
                          <a:latin typeface="Courier New"/>
                          <a:ea typeface="Courier New"/>
                          <a:cs typeface="Courier New"/>
                          <a:sym typeface="Courier New"/>
                        </a:rPr>
                        <a:t> / </a:t>
                      </a:r>
                      <a:r>
                        <a:rPr b="1" lang="en" sz="1200">
                          <a:solidFill>
                            <a:srgbClr val="FF0000"/>
                          </a:solidFill>
                          <a:latin typeface="Courier New"/>
                          <a:ea typeface="Courier New"/>
                          <a:cs typeface="Courier New"/>
                          <a:sym typeface="Courier New"/>
                        </a:rPr>
                        <a:t>Circle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b="1" lang="en" sz="1200">
                          <a:solidFill>
                            <a:srgbClr val="FF00FF"/>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Shape</a:t>
                      </a:r>
                      <a:r>
                        <a:rPr b="1" lang="en" sz="1200">
                          <a:solidFill>
                            <a:schemeClr val="dk1"/>
                          </a:solidFill>
                          <a:latin typeface="Courier New"/>
                          <a:ea typeface="Courier New"/>
                          <a:cs typeface="Courier New"/>
                          <a:sym typeface="Courier New"/>
                        </a:rPr>
                        <a:t> / </a:t>
                      </a:r>
                      <a:r>
                        <a:rPr b="1" lang="en" sz="1200">
                          <a:solidFill>
                            <a:schemeClr val="accent5"/>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br>
                        <a:rPr lang="en" sz="1200">
                          <a:solidFill>
                            <a:schemeClr val="dk1"/>
                          </a:solidFill>
                          <a:latin typeface="Courier New"/>
                          <a:ea typeface="Courier New"/>
                          <a:cs typeface="Courier New"/>
                          <a:sym typeface="Courier New"/>
                        </a:rPr>
                      </a:br>
                      <a:r>
                        <a:rPr b="1" lang="en" sz="1200">
                          <a:solidFill>
                            <a:schemeClr val="accent4"/>
                          </a:solidFill>
                          <a:latin typeface="Courier New"/>
                          <a:ea typeface="Courier New"/>
                          <a:cs typeface="Courier New"/>
                          <a:sym typeface="Courier New"/>
                        </a:rPr>
                        <a:t>Pentagon</a:t>
                      </a:r>
                      <a:r>
                        <a:rPr lang="en" sz="1200">
                          <a:solidFill>
                            <a:schemeClr val="dk1"/>
                          </a:solidFill>
                          <a:latin typeface="Courier New"/>
                          <a:ea typeface="Courier New"/>
                          <a:cs typeface="Courier New"/>
                          <a:sym typeface="Courier New"/>
                        </a:rPr>
                        <a:t> is-a </a:t>
                      </a:r>
                      <a:r>
                        <a:rPr b="1" lang="en" sz="1200">
                          <a:solidFill>
                            <a:srgbClr val="FF00FF"/>
                          </a:solidFill>
                          <a:latin typeface="Courier New"/>
                          <a:ea typeface="Courier New"/>
                          <a:cs typeface="Courier New"/>
                          <a:sym typeface="Courier New"/>
                        </a:rPr>
                        <a:t>Shape</a:t>
                      </a:r>
                      <a:r>
                        <a:rPr b="1" lang="en" sz="1200">
                          <a:solidFill>
                            <a:schemeClr val="dk1"/>
                          </a:solidFill>
                          <a:latin typeface="Courier New"/>
                          <a:ea typeface="Courier New"/>
                          <a:cs typeface="Courier New"/>
                          <a:sym typeface="Courier New"/>
                        </a:rPr>
                        <a:t> / </a:t>
                      </a:r>
                      <a:r>
                        <a:rPr b="1" lang="en" sz="1200">
                          <a:solidFill>
                            <a:schemeClr val="accent4"/>
                          </a:solidFill>
                          <a:latin typeface="Courier New"/>
                          <a:ea typeface="Courier New"/>
                          <a:cs typeface="Courier New"/>
                          <a:sym typeface="Courier New"/>
                        </a:rPr>
                        <a:t>Pentagon</a:t>
                      </a:r>
                      <a:r>
                        <a:rPr lang="en" sz="1200">
                          <a:solidFill>
                            <a:schemeClr val="dk1"/>
                          </a:solidFill>
                          <a:latin typeface="Courier New"/>
                          <a:ea typeface="Courier New"/>
                          <a:cs typeface="Courier New"/>
                          <a:sym typeface="Courier New"/>
                        </a:rPr>
                        <a:t> is-a </a:t>
                      </a:r>
                      <a:r>
                        <a:rPr b="1" lang="en" sz="1200">
                          <a:solidFill>
                            <a:srgbClr val="38761D"/>
                          </a:solidFill>
                          <a:latin typeface="Courier New"/>
                          <a:ea typeface="Courier New"/>
                          <a:cs typeface="Courier New"/>
                          <a:sym typeface="Courier New"/>
                        </a:rPr>
                        <a:t>Object</a:t>
                      </a:r>
                      <a:endParaRPr b="1" sz="1200">
                        <a:solidFill>
                          <a:srgbClr val="FF00FF"/>
                        </a:solidFill>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 &amp; </a:t>
            </a:r>
            <a:r>
              <a:rPr lang="en" sz="2520">
                <a:latin typeface="Courier New"/>
                <a:ea typeface="Courier New"/>
                <a:cs typeface="Courier New"/>
                <a:sym typeface="Courier New"/>
              </a:rPr>
              <a:t>is-a</a:t>
            </a:r>
            <a:r>
              <a:rPr lang="en" sz="2520"/>
              <a:t> relationships</a:t>
            </a:r>
            <a:endParaRPr sz="25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aphicFrame>
        <p:nvGraphicFramePr>
          <p:cNvPr id="165" name="Google Shape;165;p26"/>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3465050"/>
                <a:gridCol w="5103300"/>
              </a:tblGrid>
              <a:tr h="297275">
                <a:tc gridSpan="2">
                  <a:txBody>
                    <a:bodyPr/>
                    <a:lstStyle/>
                    <a:p>
                      <a:pPr indent="0" lvl="0" marL="0" rtl="0" algn="l">
                        <a:lnSpc>
                          <a:spcPct val="115000"/>
                        </a:lnSpc>
                        <a:spcBef>
                          <a:spcPts val="0"/>
                        </a:spcBef>
                        <a:spcAft>
                          <a:spcPts val="1200"/>
                        </a:spcAft>
                        <a:buNone/>
                      </a:pPr>
                      <a:r>
                        <a:rPr lang="en" sz="1600">
                          <a:solidFill>
                            <a:schemeClr val="dk2"/>
                          </a:solidFill>
                        </a:rPr>
                        <a:t>The </a:t>
                      </a:r>
                      <a:r>
                        <a:rPr b="1" lang="en" sz="1600">
                          <a:solidFill>
                            <a:srgbClr val="0000FF"/>
                          </a:solidFill>
                          <a:latin typeface="Courier New"/>
                          <a:ea typeface="Courier New"/>
                          <a:cs typeface="Courier New"/>
                          <a:sym typeface="Courier New"/>
                        </a:rPr>
                        <a:t>instanceof</a:t>
                      </a:r>
                      <a:r>
                        <a:rPr lang="en" sz="1600">
                          <a:solidFill>
                            <a:schemeClr val="dk2"/>
                          </a:solidFill>
                        </a:rPr>
                        <a:t> operator in Java can be used to test for </a:t>
                      </a:r>
                      <a:r>
                        <a:rPr lang="en" sz="1600">
                          <a:solidFill>
                            <a:schemeClr val="dk2"/>
                          </a:solidFill>
                          <a:latin typeface="Courier New"/>
                          <a:ea typeface="Courier New"/>
                          <a:cs typeface="Courier New"/>
                          <a:sym typeface="Courier New"/>
                        </a:rPr>
                        <a:t>is-a</a:t>
                      </a:r>
                      <a:r>
                        <a:rPr lang="en" sz="1600">
                          <a:solidFill>
                            <a:schemeClr val="dk2"/>
                          </a:solidFill>
                        </a:rPr>
                        <a:t> relationships</a:t>
                      </a:r>
                      <a:endParaRPr sz="1600"/>
                    </a:p>
                  </a:txBody>
                  <a:tcPr marT="91425" marB="91425" marR="91425" marL="91425"/>
                </a:tc>
                <a:tc hMerge="1"/>
              </a:tr>
              <a:tr h="254800">
                <a:tc>
                  <a:txBody>
                    <a:bodyPr/>
                    <a:lstStyle/>
                    <a:p>
                      <a:pPr indent="0" lvl="0" marL="0" rtl="0" algn="l">
                        <a:lnSpc>
                          <a:spcPct val="115000"/>
                        </a:lnSpc>
                        <a:spcBef>
                          <a:spcPts val="0"/>
                        </a:spcBef>
                        <a:spcAft>
                          <a:spcPts val="1200"/>
                        </a:spcAft>
                        <a:buNone/>
                      </a:pPr>
                      <a:r>
                        <a:rPr lang="en" sz="1200">
                          <a:solidFill>
                            <a:schemeClr val="dk1"/>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Account</a:t>
                      </a:r>
                      <a:r>
                        <a:rPr lang="en" sz="1200">
                          <a:solidFill>
                            <a:schemeClr val="dk1"/>
                          </a:solidFill>
                          <a:latin typeface="Courier New"/>
                          <a:ea typeface="Courier New"/>
                          <a:cs typeface="Courier New"/>
                          <a:sym typeface="Courier New"/>
                        </a:rPr>
                        <a:t> {}</a:t>
                      </a:r>
                      <a:endParaRPr sz="1200">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Account a = new Account();</a:t>
                      </a:r>
                      <a:br>
                        <a:rPr b="1" lang="en" sz="1200">
                          <a:solidFill>
                            <a:srgbClr val="38761D"/>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rgbClr val="FF00FF"/>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38761D"/>
                          </a:solidFill>
                          <a:latin typeface="Courier New"/>
                          <a:ea typeface="Courier New"/>
                          <a:cs typeface="Courier New"/>
                          <a:sym typeface="Courier New"/>
                        </a:rPr>
                        <a:t>Object</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rgbClr val="FF00FF"/>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Account</a:t>
                      </a:r>
                      <a:r>
                        <a:rPr lang="en" sz="1200">
                          <a:solidFill>
                            <a:schemeClr val="dk1"/>
                          </a:solidFill>
                          <a:latin typeface="Courier New"/>
                          <a:ea typeface="Courier New"/>
                          <a:cs typeface="Courier New"/>
                          <a:sym typeface="Courier New"/>
                        </a:rPr>
                        <a:t>); // true</a:t>
                      </a:r>
                      <a:endParaRPr b="1" sz="1200">
                        <a:solidFill>
                          <a:srgbClr val="38761D"/>
                        </a:solidFill>
                        <a:latin typeface="Courier New"/>
                        <a:ea typeface="Courier New"/>
                        <a:cs typeface="Courier New"/>
                        <a:sym typeface="Courier New"/>
                      </a:endParaRPr>
                    </a:p>
                  </a:txBody>
                  <a:tcPr marT="91425" marB="91425" marR="91425" marL="91425"/>
                </a:tc>
              </a:tr>
              <a:tr h="254800">
                <a:tc>
                  <a:txBody>
                    <a:bodyPr/>
                    <a:lstStyle/>
                    <a:p>
                      <a:pPr indent="0" lvl="0" marL="0" rtl="0" algn="l">
                        <a:lnSpc>
                          <a:spcPct val="115000"/>
                        </a:lnSpc>
                        <a:spcBef>
                          <a:spcPts val="0"/>
                        </a:spcBef>
                        <a:spcAft>
                          <a:spcPts val="1200"/>
                        </a:spcAft>
                        <a:buNone/>
                      </a:pPr>
                      <a:r>
                        <a:rPr lang="en" sz="1200">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Person</a:t>
                      </a: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solidFill>
                            <a:schemeClr val="dk1"/>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extends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a:t>
                      </a:r>
                      <a:endParaRPr sz="1200">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b="1" lang="en" sz="1200">
                          <a:solidFill>
                            <a:srgbClr val="FF00FF"/>
                          </a:solidFill>
                          <a:latin typeface="Courier New"/>
                          <a:ea typeface="Courier New"/>
                          <a:cs typeface="Courier New"/>
                          <a:sym typeface="Courier New"/>
                        </a:rPr>
                        <a:t>Person p = new Person();</a:t>
                      </a:r>
                      <a:br>
                        <a:rPr b="1" lang="en" sz="1200">
                          <a:solidFill>
                            <a:srgbClr val="FF0000"/>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rgbClr val="FF00FF"/>
                          </a:solidFill>
                          <a:latin typeface="Courier New"/>
                          <a:ea typeface="Courier New"/>
                          <a:cs typeface="Courier New"/>
                          <a:sym typeface="Courier New"/>
                        </a:rPr>
                        <a:t>p</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38761D"/>
                          </a:solidFill>
                          <a:latin typeface="Courier New"/>
                          <a:ea typeface="Courier New"/>
                          <a:cs typeface="Courier New"/>
                          <a:sym typeface="Courier New"/>
                        </a:rPr>
                        <a:t>Object</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rgbClr val="FF00FF"/>
                          </a:solidFill>
                          <a:latin typeface="Courier New"/>
                          <a:ea typeface="Courier New"/>
                          <a:cs typeface="Courier New"/>
                          <a:sym typeface="Courier New"/>
                        </a:rPr>
                        <a:t>p</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Teacher t = new Teacher();</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chemeClr val="accent5"/>
                          </a:solidFill>
                          <a:latin typeface="Courier New"/>
                          <a:ea typeface="Courier New"/>
                          <a:cs typeface="Courier New"/>
                          <a:sym typeface="Courier New"/>
                        </a:rPr>
                        <a:t>t</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38761D"/>
                          </a:solidFill>
                          <a:latin typeface="Courier New"/>
                          <a:ea typeface="Courier New"/>
                          <a:cs typeface="Courier New"/>
                          <a:sym typeface="Courier New"/>
                        </a:rPr>
                        <a:t>Object</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chemeClr val="accent5"/>
                          </a:solidFill>
                          <a:latin typeface="Courier New"/>
                          <a:ea typeface="Courier New"/>
                          <a:cs typeface="Courier New"/>
                          <a:sym typeface="Courier New"/>
                        </a:rPr>
                        <a:t>t</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Person</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System.out.println(</a:t>
                      </a:r>
                      <a:r>
                        <a:rPr b="1" lang="en" sz="1200">
                          <a:solidFill>
                            <a:schemeClr val="accent5"/>
                          </a:solidFill>
                          <a:latin typeface="Courier New"/>
                          <a:ea typeface="Courier New"/>
                          <a:cs typeface="Courier New"/>
                          <a:sym typeface="Courier New"/>
                        </a:rPr>
                        <a:t>t</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instanceof</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Teacher</a:t>
                      </a:r>
                      <a:r>
                        <a:rPr lang="en" sz="1200">
                          <a:solidFill>
                            <a:schemeClr val="dk1"/>
                          </a:solidFill>
                          <a:latin typeface="Courier New"/>
                          <a:ea typeface="Courier New"/>
                          <a:cs typeface="Courier New"/>
                          <a:sym typeface="Courier New"/>
                        </a:rPr>
                        <a:t>); // true</a:t>
                      </a:r>
                      <a:br>
                        <a:rPr lang="en" sz="1200">
                          <a:solidFill>
                            <a:schemeClr val="dk1"/>
                          </a:solidFill>
                          <a:latin typeface="Courier New"/>
                          <a:ea typeface="Courier New"/>
                          <a:cs typeface="Courier New"/>
                          <a:sym typeface="Courier New"/>
                        </a:rPr>
                      </a:br>
                      <a:endParaRPr sz="1200">
                        <a:solidFill>
                          <a:schemeClr val="dk1"/>
                        </a:solidFill>
                        <a:latin typeface="Courier New"/>
                        <a:ea typeface="Courier New"/>
                        <a:cs typeface="Courier New"/>
                        <a:sym typeface="Courier New"/>
                      </a:endParaRPr>
                    </a:p>
                  </a:txBody>
                  <a:tcPr marT="91425" marB="91425" marR="91425" marL="91425"/>
                </a:tc>
              </a:tr>
            </a:tbl>
          </a:graphicData>
        </a:graphic>
      </p:graphicFrame>
      <p:sp>
        <p:nvSpPr>
          <p:cNvPr id="166" name="Google Shape;16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 &amp; </a:t>
            </a:r>
            <a:r>
              <a:rPr lang="en" sz="2520">
                <a:latin typeface="Courier New"/>
                <a:ea typeface="Courier New"/>
                <a:cs typeface="Courier New"/>
                <a:sym typeface="Courier New"/>
              </a:rPr>
              <a:t>is-a</a:t>
            </a:r>
            <a:r>
              <a:rPr lang="en" sz="2520"/>
              <a:t> relationships</a:t>
            </a:r>
            <a:endParaRPr sz="25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nvSpPr>
        <p:spPr>
          <a:xfrm>
            <a:off x="4693225" y="1891475"/>
            <a:ext cx="4256700" cy="400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t/>
            </a:r>
            <a:endParaRPr>
              <a:solidFill>
                <a:schemeClr val="dk1"/>
              </a:solidFill>
            </a:endParaRPr>
          </a:p>
        </p:txBody>
      </p:sp>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20"/>
              <a:t>Containment &amp; </a:t>
            </a:r>
            <a:r>
              <a:rPr lang="en" sz="2520">
                <a:latin typeface="Courier New"/>
                <a:ea typeface="Courier New"/>
                <a:cs typeface="Courier New"/>
                <a:sym typeface="Courier New"/>
              </a:rPr>
              <a:t>has-a</a:t>
            </a:r>
            <a:r>
              <a:rPr lang="en" sz="2520"/>
              <a:t> relationships</a:t>
            </a:r>
            <a:endParaRPr sz="2520"/>
          </a:p>
          <a:p>
            <a:pPr indent="0" lvl="0" marL="0" rtl="0" algn="l">
              <a:spcBef>
                <a:spcPts val="0"/>
              </a:spcBef>
              <a:spcAft>
                <a:spcPts val="0"/>
              </a:spcAft>
              <a:buSzPts val="990"/>
              <a:buNone/>
            </a:pPr>
            <a:r>
              <a:t/>
            </a:r>
            <a:endParaRPr sz="2520"/>
          </a:p>
        </p:txBody>
      </p:sp>
      <p:graphicFrame>
        <p:nvGraphicFramePr>
          <p:cNvPr id="173" name="Google Shape;173;p27"/>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01975"/>
                <a:gridCol w="4266375"/>
              </a:tblGrid>
              <a:tr h="840375">
                <a:tc gridSpan="2">
                  <a:txBody>
                    <a:bodyPr/>
                    <a:lstStyle/>
                    <a:p>
                      <a:pPr indent="0" lvl="0" marL="0" rtl="0" algn="l">
                        <a:lnSpc>
                          <a:spcPct val="115000"/>
                        </a:lnSpc>
                        <a:spcBef>
                          <a:spcPts val="0"/>
                        </a:spcBef>
                        <a:spcAft>
                          <a:spcPts val="1200"/>
                        </a:spcAft>
                        <a:buNone/>
                      </a:pPr>
                      <a:r>
                        <a:rPr lang="en" sz="1500">
                          <a:solidFill>
                            <a:schemeClr val="dk2"/>
                          </a:solidFill>
                        </a:rPr>
                        <a:t>Another concept utilized by Object-Oriented programming languages is </a:t>
                      </a:r>
                      <a:r>
                        <a:rPr b="1" lang="en" sz="1500">
                          <a:solidFill>
                            <a:schemeClr val="accent1"/>
                          </a:solidFill>
                        </a:rPr>
                        <a:t>Containment </a:t>
                      </a:r>
                      <a:r>
                        <a:rPr lang="en" sz="1500">
                          <a:solidFill>
                            <a:schemeClr val="dk2"/>
                          </a:solidFill>
                        </a:rPr>
                        <a:t>- where a class is responsible for maintaining an instance of another class inside itself. This results in a </a:t>
                      </a:r>
                      <a:r>
                        <a:rPr lang="en" sz="1500">
                          <a:solidFill>
                            <a:schemeClr val="dk2"/>
                          </a:solidFill>
                          <a:latin typeface="Courier New"/>
                          <a:ea typeface="Courier New"/>
                          <a:cs typeface="Courier New"/>
                          <a:sym typeface="Courier New"/>
                        </a:rPr>
                        <a:t>has-a</a:t>
                      </a:r>
                      <a:r>
                        <a:rPr lang="en" sz="1500">
                          <a:solidFill>
                            <a:schemeClr val="dk2"/>
                          </a:solidFill>
                        </a:rPr>
                        <a:t> relationship. </a:t>
                      </a:r>
                      <a:r>
                        <a:rPr lang="en" sz="1500">
                          <a:solidFill>
                            <a:srgbClr val="0000FF"/>
                          </a:solidFill>
                        </a:rPr>
                        <a:t>We have been using this quite a lot in our examples and projects</a:t>
                      </a:r>
                      <a:endParaRPr sz="1500">
                        <a:solidFill>
                          <a:srgbClr val="0000FF"/>
                        </a:solidFill>
                      </a:endParaRPr>
                    </a:p>
                  </a:txBody>
                  <a:tcPr marT="91425" marB="91425" marR="91425" marL="91425"/>
                </a:tc>
                <a:tc hMerge="1"/>
              </a:tr>
              <a:tr h="327925">
                <a:tc rowSpan="4">
                  <a:txBody>
                    <a:bodyPr/>
                    <a:lstStyle/>
                    <a:p>
                      <a:pPr indent="0" lvl="0" marL="0" rtl="0" algn="l">
                        <a:lnSpc>
                          <a:spcPct val="115000"/>
                        </a:lnSpc>
                        <a:spcBef>
                          <a:spcPts val="0"/>
                        </a:spcBef>
                        <a:spcAft>
                          <a:spcPts val="0"/>
                        </a:spcAft>
                        <a:buNone/>
                      </a:pPr>
                      <a:r>
                        <a:rPr lang="en" sz="1200">
                          <a:solidFill>
                            <a:schemeClr val="dk2"/>
                          </a:solidFill>
                          <a:latin typeface="Courier New"/>
                          <a:ea typeface="Courier New"/>
                          <a:cs typeface="Courier New"/>
                          <a:sym typeface="Courier New"/>
                        </a:rPr>
                        <a:t>class </a:t>
                      </a:r>
                      <a:r>
                        <a:rPr b="1" lang="en" sz="1200">
                          <a:solidFill>
                            <a:srgbClr val="FF00FF"/>
                          </a:solidFill>
                          <a:latin typeface="Courier New"/>
                          <a:ea typeface="Courier New"/>
                          <a:cs typeface="Courier New"/>
                          <a:sym typeface="Courier New"/>
                        </a:rPr>
                        <a:t>Test</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FF0000"/>
                          </a:solidFill>
                          <a:latin typeface="Courier New"/>
                          <a:ea typeface="Courier New"/>
                          <a:cs typeface="Courier New"/>
                          <a:sym typeface="Courier New"/>
                        </a:rPr>
                        <a:t>String</a:t>
                      </a:r>
                      <a:r>
                        <a:rPr lang="en" sz="1200">
                          <a:solidFill>
                            <a:schemeClr val="dk2"/>
                          </a:solidFill>
                          <a:latin typeface="Courier New"/>
                          <a:ea typeface="Courier New"/>
                          <a:cs typeface="Courier New"/>
                          <a:sym typeface="Courier New"/>
                        </a:rPr>
                        <a:t>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double score;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solidFill>
                            <a:schemeClr val="dk2"/>
                          </a:solidFill>
                          <a:latin typeface="Courier New"/>
                          <a:ea typeface="Courier New"/>
                          <a:cs typeface="Courier New"/>
                          <a:sym typeface="Courier New"/>
                        </a:rPr>
                        <a:t>class </a:t>
                      </a:r>
                      <a:r>
                        <a:rPr b="1" lang="en" sz="1200">
                          <a:solidFill>
                            <a:srgbClr val="0000FF"/>
                          </a:solidFill>
                          <a:latin typeface="Courier New"/>
                          <a:ea typeface="Courier New"/>
                          <a:cs typeface="Courier New"/>
                          <a:sym typeface="Courier New"/>
                        </a:rPr>
                        <a:t>Course</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FF0000"/>
                          </a:solidFill>
                          <a:latin typeface="Courier New"/>
                          <a:ea typeface="Courier New"/>
                          <a:cs typeface="Courier New"/>
                          <a:sym typeface="Courier New"/>
                        </a:rPr>
                        <a:t>String</a:t>
                      </a:r>
                      <a:r>
                        <a:rPr lang="en" sz="1200">
                          <a:solidFill>
                            <a:schemeClr val="dk2"/>
                          </a:solidFill>
                          <a:latin typeface="Courier New"/>
                          <a:ea typeface="Courier New"/>
                          <a:cs typeface="Courier New"/>
                          <a:sym typeface="Courier New"/>
                        </a:rPr>
                        <a:t>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FF00FF"/>
                          </a:solidFill>
                          <a:latin typeface="Courier New"/>
                          <a:ea typeface="Courier New"/>
                          <a:cs typeface="Courier New"/>
                          <a:sym typeface="Courier New"/>
                        </a:rPr>
                        <a:t>Test</a:t>
                      </a:r>
                      <a:r>
                        <a:rPr lang="en" sz="1200">
                          <a:solidFill>
                            <a:schemeClr val="dk2"/>
                          </a:solidFill>
                          <a:latin typeface="Courier New"/>
                          <a:ea typeface="Courier New"/>
                          <a:cs typeface="Courier New"/>
                          <a:sym typeface="Courier New"/>
                        </a:rPr>
                        <a:t> tests[10];</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200">
                          <a:solidFill>
                            <a:schemeClr val="dk2"/>
                          </a:solidFill>
                          <a:latin typeface="Courier New"/>
                          <a:ea typeface="Courier New"/>
                          <a:cs typeface="Courier New"/>
                          <a:sym typeface="Courier New"/>
                        </a:rPr>
                        <a:t>class </a:t>
                      </a:r>
                      <a:r>
                        <a:rPr b="1" lang="en" sz="1200">
                          <a:solidFill>
                            <a:schemeClr val="accent5"/>
                          </a:solidFill>
                          <a:latin typeface="Courier New"/>
                          <a:ea typeface="Courier New"/>
                          <a:cs typeface="Courier New"/>
                          <a:sym typeface="Courier New"/>
                        </a:rPr>
                        <a:t>Student</a:t>
                      </a:r>
                      <a:r>
                        <a:rPr lang="en" sz="1200">
                          <a:solidFill>
                            <a:schemeClr val="dk2"/>
                          </a:solidFill>
                          <a:latin typeface="Courier New"/>
                          <a:ea typeface="Courier New"/>
                          <a:cs typeface="Courier New"/>
                          <a:sym typeface="Courier New"/>
                        </a:rPr>
                        <a:t> {</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FF0000"/>
                          </a:solidFill>
                          <a:latin typeface="Courier New"/>
                          <a:ea typeface="Courier New"/>
                          <a:cs typeface="Courier New"/>
                          <a:sym typeface="Courier New"/>
                        </a:rPr>
                        <a:t>String</a:t>
                      </a:r>
                      <a:r>
                        <a:rPr lang="en" sz="1200">
                          <a:solidFill>
                            <a:schemeClr val="dk2"/>
                          </a:solidFill>
                          <a:latin typeface="Courier New"/>
                          <a:ea typeface="Courier New"/>
                          <a:cs typeface="Courier New"/>
                          <a:sym typeface="Courier New"/>
                        </a:rPr>
                        <a:t> name;</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  public </a:t>
                      </a:r>
                      <a:r>
                        <a:rPr b="1" lang="en" sz="1200">
                          <a:solidFill>
                            <a:srgbClr val="0000FF"/>
                          </a:solidFill>
                          <a:latin typeface="Courier New"/>
                          <a:ea typeface="Courier New"/>
                          <a:cs typeface="Courier New"/>
                          <a:sym typeface="Courier New"/>
                        </a:rPr>
                        <a:t>Course</a:t>
                      </a:r>
                      <a:r>
                        <a:rPr lang="en" sz="1200">
                          <a:solidFill>
                            <a:schemeClr val="dk2"/>
                          </a:solidFill>
                          <a:latin typeface="Courier New"/>
                          <a:ea typeface="Courier New"/>
                          <a:cs typeface="Courier New"/>
                          <a:sym typeface="Courier New"/>
                        </a:rPr>
                        <a:t> courses[5];</a:t>
                      </a:r>
                      <a:br>
                        <a:rPr lang="en" sz="1200">
                          <a:solidFill>
                            <a:schemeClr val="dk2"/>
                          </a:solidFill>
                          <a:latin typeface="Courier New"/>
                          <a:ea typeface="Courier New"/>
                          <a:cs typeface="Courier New"/>
                          <a:sym typeface="Courier New"/>
                        </a:rPr>
                      </a:br>
                      <a:r>
                        <a:rPr lang="en" sz="1200">
                          <a:solidFill>
                            <a:schemeClr val="dk2"/>
                          </a:solidFill>
                          <a:latin typeface="Courier New"/>
                          <a:ea typeface="Courier New"/>
                          <a:cs typeface="Courier New"/>
                          <a:sym typeface="Courier New"/>
                        </a:rPr>
                        <a:t>}</a:t>
                      </a:r>
                      <a:endParaRPr sz="1200">
                        <a:solidFill>
                          <a:schemeClr val="dk2"/>
                        </a:solidFill>
                        <a:latin typeface="Courier New"/>
                        <a:ea typeface="Courier New"/>
                        <a:cs typeface="Courier New"/>
                        <a:sym typeface="Courier New"/>
                      </a:endParaRPr>
                    </a:p>
                  </a:txBody>
                  <a:tcPr marT="91425" marB="91425" marR="91425" marL="91425"/>
                </a:tc>
                <a:tc rowSpan="4">
                  <a:txBody>
                    <a:bodyPr/>
                    <a:lstStyle/>
                    <a:p>
                      <a:pPr indent="0" lvl="0" marL="0" rtl="0" algn="l">
                        <a:lnSpc>
                          <a:spcPct val="115000"/>
                        </a:lnSpc>
                        <a:spcBef>
                          <a:spcPts val="0"/>
                        </a:spcBef>
                        <a:spcAft>
                          <a:spcPts val="0"/>
                        </a:spcAft>
                        <a:buNone/>
                      </a:pPr>
                      <a:r>
                        <a:rPr b="1" lang="en" sz="1200">
                          <a:solidFill>
                            <a:srgbClr val="FF00FF"/>
                          </a:solidFill>
                          <a:latin typeface="Courier New"/>
                          <a:ea typeface="Courier New"/>
                          <a:cs typeface="Courier New"/>
                          <a:sym typeface="Courier New"/>
                        </a:rPr>
                        <a:t>Test</a:t>
                      </a:r>
                      <a:r>
                        <a:rPr lang="en" sz="1200">
                          <a:solidFill>
                            <a:schemeClr val="dk1"/>
                          </a:solidFill>
                          <a:latin typeface="Courier New"/>
                          <a:ea typeface="Courier New"/>
                          <a:cs typeface="Courier New"/>
                          <a:sym typeface="Courier New"/>
                        </a:rPr>
                        <a:t> has-a </a:t>
                      </a:r>
                      <a:r>
                        <a:rPr b="1" lang="en" sz="1200">
                          <a:solidFill>
                            <a:srgbClr val="FF0000"/>
                          </a:solidFill>
                          <a:latin typeface="Courier New"/>
                          <a:ea typeface="Courier New"/>
                          <a:cs typeface="Courier New"/>
                          <a:sym typeface="Courier New"/>
                        </a:rPr>
                        <a:t>String</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(name)</a:t>
                      </a:r>
                      <a:endParaRPr b="1" sz="1200">
                        <a:solidFill>
                          <a:srgbClr val="FF0000"/>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200">
                        <a:solidFill>
                          <a:srgbClr val="0000FF"/>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200">
                        <a:solidFill>
                          <a:srgbClr val="0000FF"/>
                        </a:solidFill>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1200">
                          <a:solidFill>
                            <a:srgbClr val="0000FF"/>
                          </a:solidFill>
                          <a:latin typeface="Courier New"/>
                          <a:ea typeface="Courier New"/>
                          <a:cs typeface="Courier New"/>
                          <a:sym typeface="Courier New"/>
                        </a:rPr>
                        <a:t>Course</a:t>
                      </a:r>
                      <a:r>
                        <a:rPr lang="en" sz="1200">
                          <a:solidFill>
                            <a:schemeClr val="dk1"/>
                          </a:solidFill>
                          <a:latin typeface="Courier New"/>
                          <a:ea typeface="Courier New"/>
                          <a:cs typeface="Courier New"/>
                          <a:sym typeface="Courier New"/>
                        </a:rPr>
                        <a:t> has-a </a:t>
                      </a:r>
                      <a:r>
                        <a:rPr b="1" lang="en" sz="1200">
                          <a:solidFill>
                            <a:srgbClr val="FF0000"/>
                          </a:solidFill>
                          <a:latin typeface="Courier New"/>
                          <a:ea typeface="Courier New"/>
                          <a:cs typeface="Courier New"/>
                          <a:sym typeface="Courier New"/>
                        </a:rPr>
                        <a:t>String</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(name)</a:t>
                      </a:r>
                      <a:br>
                        <a:rPr b="1" lang="en" sz="1200">
                          <a:solidFill>
                            <a:srgbClr val="FF0000"/>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Course</a:t>
                      </a:r>
                      <a:r>
                        <a:rPr lang="en" sz="1200">
                          <a:solidFill>
                            <a:schemeClr val="dk1"/>
                          </a:solidFill>
                          <a:latin typeface="Courier New"/>
                          <a:ea typeface="Courier New"/>
                          <a:cs typeface="Courier New"/>
                          <a:sym typeface="Courier New"/>
                        </a:rPr>
                        <a:t> has-a </a:t>
                      </a:r>
                      <a:r>
                        <a:rPr b="1" lang="en" sz="1200">
                          <a:solidFill>
                            <a:srgbClr val="FF00FF"/>
                          </a:solidFill>
                          <a:latin typeface="Courier New"/>
                          <a:ea typeface="Courier New"/>
                          <a:cs typeface="Courier New"/>
                          <a:sym typeface="Courier New"/>
                        </a:rPr>
                        <a:t>Test[]</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(tests)</a:t>
                      </a:r>
                      <a:endParaRPr b="1" sz="1200">
                        <a:solidFill>
                          <a:srgbClr val="FF0000"/>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200">
                        <a:solidFill>
                          <a:schemeClr val="accent5"/>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200">
                          <a:solidFill>
                            <a:schemeClr val="accent5"/>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has-a </a:t>
                      </a:r>
                      <a:r>
                        <a:rPr b="1" lang="en" sz="1200">
                          <a:solidFill>
                            <a:srgbClr val="FF0000"/>
                          </a:solidFill>
                          <a:latin typeface="Courier New"/>
                          <a:ea typeface="Courier New"/>
                          <a:cs typeface="Courier New"/>
                          <a:sym typeface="Courier New"/>
                        </a:rPr>
                        <a:t>String</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(name)</a:t>
                      </a:r>
                      <a:br>
                        <a:rPr b="1" lang="en" sz="1200">
                          <a:solidFill>
                            <a:srgbClr val="FF0000"/>
                          </a:solidFill>
                          <a:latin typeface="Courier New"/>
                          <a:ea typeface="Courier New"/>
                          <a:cs typeface="Courier New"/>
                          <a:sym typeface="Courier New"/>
                        </a:rPr>
                      </a:br>
                      <a:r>
                        <a:rPr b="1" lang="en" sz="1200">
                          <a:solidFill>
                            <a:schemeClr val="accent5"/>
                          </a:solidFill>
                          <a:latin typeface="Courier New"/>
                          <a:ea typeface="Courier New"/>
                          <a:cs typeface="Courier New"/>
                          <a:sym typeface="Courier New"/>
                        </a:rPr>
                        <a:t>Student</a:t>
                      </a:r>
                      <a:r>
                        <a:rPr lang="en" sz="1200">
                          <a:solidFill>
                            <a:schemeClr val="dk1"/>
                          </a:solidFill>
                          <a:latin typeface="Courier New"/>
                          <a:ea typeface="Courier New"/>
                          <a:cs typeface="Courier New"/>
                          <a:sym typeface="Courier New"/>
                        </a:rPr>
                        <a:t> has-a </a:t>
                      </a:r>
                      <a:r>
                        <a:rPr b="1" lang="en" sz="1200">
                          <a:solidFill>
                            <a:srgbClr val="0000FF"/>
                          </a:solidFill>
                          <a:latin typeface="Courier New"/>
                          <a:ea typeface="Courier New"/>
                          <a:cs typeface="Courier New"/>
                          <a:sym typeface="Courier New"/>
                        </a:rPr>
                        <a:t>Course[]</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(courses)</a:t>
                      </a:r>
                      <a:endParaRPr b="1" sz="1200">
                        <a:solidFill>
                          <a:srgbClr val="FF0000"/>
                        </a:solidFill>
                        <a:latin typeface="Courier New"/>
                        <a:ea typeface="Courier New"/>
                        <a:cs typeface="Courier New"/>
                        <a:sym typeface="Courier New"/>
                      </a:endParaRPr>
                    </a:p>
                  </a:txBody>
                  <a:tcPr marT="91425" marB="91425" marR="91425" marL="91425"/>
                </a:tc>
              </a:tr>
              <a:tr h="327925">
                <a:tc vMerge="1"/>
                <a:tc vMerge="1"/>
              </a:tr>
              <a:tr h="327925">
                <a:tc vMerge="1"/>
                <a:tc vMerge="1"/>
              </a:tr>
              <a:tr h="1799275">
                <a:tc vMerge="1"/>
                <a:tc v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Modeling </a:t>
            </a:r>
            <a:r>
              <a:rPr lang="en" sz="2520">
                <a:latin typeface="Courier New"/>
                <a:ea typeface="Courier New"/>
                <a:cs typeface="Courier New"/>
                <a:sym typeface="Courier New"/>
              </a:rPr>
              <a:t>is-a</a:t>
            </a:r>
            <a:r>
              <a:rPr lang="en" sz="2520"/>
              <a:t> &amp; </a:t>
            </a:r>
            <a:r>
              <a:rPr lang="en" sz="2520">
                <a:latin typeface="Courier New"/>
                <a:ea typeface="Courier New"/>
                <a:cs typeface="Courier New"/>
                <a:sym typeface="Courier New"/>
              </a:rPr>
              <a:t>has-a</a:t>
            </a:r>
            <a:r>
              <a:rPr lang="en" sz="2520"/>
              <a:t> Relationships</a:t>
            </a:r>
            <a:endParaRPr sz="2520">
              <a:latin typeface="Courier New"/>
              <a:ea typeface="Courier New"/>
              <a:cs typeface="Courier New"/>
              <a:sym typeface="Courier New"/>
            </a:endParaRPr>
          </a:p>
        </p:txBody>
      </p:sp>
      <p:graphicFrame>
        <p:nvGraphicFramePr>
          <p:cNvPr id="179" name="Google Shape;179;p28"/>
          <p:cNvGraphicFramePr/>
          <p:nvPr/>
        </p:nvGraphicFramePr>
        <p:xfrm>
          <a:off x="575875" y="1255300"/>
          <a:ext cx="3000000" cy="3000000"/>
        </p:xfrm>
        <a:graphic>
          <a:graphicData uri="http://schemas.openxmlformats.org/drawingml/2006/table">
            <a:tbl>
              <a:tblPr>
                <a:noFill/>
                <a:tableStyleId>{2B7BAD79-B8EE-48D4-85CC-CD5CB3530553}</a:tableStyleId>
              </a:tblPr>
              <a:tblGrid>
                <a:gridCol w="1312625"/>
                <a:gridCol w="1861000"/>
                <a:gridCol w="1921950"/>
                <a:gridCol w="3160850"/>
              </a:tblGrid>
              <a:tr h="416050">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is-a </a:t>
                      </a:r>
                      <a:r>
                        <a:rPr lang="en"/>
                        <a:t>OR</a:t>
                      </a:r>
                      <a:r>
                        <a:rPr lang="en">
                          <a:latin typeface="Courier New"/>
                          <a:ea typeface="Courier New"/>
                          <a:cs typeface="Courier New"/>
                          <a:sym typeface="Courier New"/>
                        </a:rPr>
                        <a:t> has-a</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14125">
                <a:tc>
                  <a:txBody>
                    <a:bodyPr/>
                    <a:lstStyle/>
                    <a:p>
                      <a:pPr indent="0" lvl="0" marL="0" rtl="0" algn="ctr">
                        <a:spcBef>
                          <a:spcPts val="0"/>
                        </a:spcBef>
                        <a:spcAft>
                          <a:spcPts val="0"/>
                        </a:spcAft>
                        <a:buNone/>
                      </a:pPr>
                      <a:r>
                        <a:rPr lang="en">
                          <a:latin typeface="Courier New"/>
                          <a:ea typeface="Courier New"/>
                          <a:cs typeface="Courier New"/>
                          <a:sym typeface="Courier New"/>
                        </a:rPr>
                        <a:t>Pet</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Cat</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Dog</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Dog is-a Pet</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Cat is-a Pet</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14125">
                <a:tc>
                  <a:txBody>
                    <a:bodyPr/>
                    <a:lstStyle/>
                    <a:p>
                      <a:pPr indent="0" lvl="0" marL="0" rtl="0" algn="ctr">
                        <a:spcBef>
                          <a:spcPts val="0"/>
                        </a:spcBef>
                        <a:spcAft>
                          <a:spcPts val="0"/>
                        </a:spcAft>
                        <a:buNone/>
                      </a:pPr>
                      <a:r>
                        <a:rPr lang="en">
                          <a:latin typeface="Courier New"/>
                          <a:ea typeface="Courier New"/>
                          <a:cs typeface="Courier New"/>
                          <a:sym typeface="Courier New"/>
                        </a:rPr>
                        <a:t>Student</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Teacher</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Class</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Class has-a Teacher</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Class has-a Student</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14125">
                <a:tc>
                  <a:txBody>
                    <a:bodyPr/>
                    <a:lstStyle/>
                    <a:p>
                      <a:pPr indent="0" lvl="0" marL="0" rtl="0" algn="ctr">
                        <a:spcBef>
                          <a:spcPts val="0"/>
                        </a:spcBef>
                        <a:spcAft>
                          <a:spcPts val="0"/>
                        </a:spcAft>
                        <a:buNone/>
                      </a:pPr>
                      <a:r>
                        <a:rPr lang="en">
                          <a:latin typeface="Courier New"/>
                          <a:ea typeface="Courier New"/>
                          <a:cs typeface="Courier New"/>
                          <a:sym typeface="Courier New"/>
                        </a:rPr>
                        <a:t>Book</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Movie</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Media</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Movie is-a Media</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Book is-a Media</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514125">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Circle</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Courier New"/>
                          <a:ea typeface="Courier New"/>
                          <a:cs typeface="Courier New"/>
                          <a:sym typeface="Courier New"/>
                        </a:rPr>
                        <a:t>Shape</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Square</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Circle is-a Shape</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Square is-a Shape</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r h="640125">
                <a:tc>
                  <a:txBody>
                    <a:bodyPr/>
                    <a:lstStyle/>
                    <a:p>
                      <a:pPr indent="0" lvl="0" marL="0" rtl="0" algn="ctr">
                        <a:spcBef>
                          <a:spcPts val="0"/>
                        </a:spcBef>
                        <a:spcAft>
                          <a:spcPts val="0"/>
                        </a:spcAft>
                        <a:buNone/>
                      </a:pPr>
                      <a:r>
                        <a:rPr lang="en">
                          <a:latin typeface="Courier New"/>
                          <a:ea typeface="Courier New"/>
                          <a:cs typeface="Courier New"/>
                          <a:sym typeface="Courier New"/>
                        </a:rPr>
                        <a:t>Lunch</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Meal</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Courier New"/>
                          <a:ea typeface="Courier New"/>
                          <a:cs typeface="Courier New"/>
                          <a:sym typeface="Courier New"/>
                        </a:rPr>
                        <a:t>Food</a:t>
                      </a:r>
                      <a:endParaRPr>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0000FF"/>
                          </a:solidFill>
                          <a:latin typeface="Courier New"/>
                          <a:ea typeface="Courier New"/>
                          <a:cs typeface="Courier New"/>
                          <a:sym typeface="Courier New"/>
                        </a:rPr>
                        <a:t>Lunch is-a Meal</a:t>
                      </a:r>
                      <a:br>
                        <a:rPr b="1" lang="en">
                          <a:solidFill>
                            <a:srgbClr val="0000FF"/>
                          </a:solidFill>
                          <a:latin typeface="Courier New"/>
                          <a:ea typeface="Courier New"/>
                          <a:cs typeface="Courier New"/>
                          <a:sym typeface="Courier New"/>
                        </a:rPr>
                      </a:br>
                      <a:r>
                        <a:rPr b="1" lang="en">
                          <a:solidFill>
                            <a:srgbClr val="0000FF"/>
                          </a:solidFill>
                          <a:latin typeface="Courier New"/>
                          <a:ea typeface="Courier New"/>
                          <a:cs typeface="Courier New"/>
                          <a:sym typeface="Courier New"/>
                        </a:rPr>
                        <a:t>Meal has-a Food</a:t>
                      </a:r>
                      <a:endParaRPr b="1">
                        <a:solidFill>
                          <a:srgbClr val="0000FF"/>
                        </a:solidFill>
                        <a:latin typeface="Courier New"/>
                        <a:ea typeface="Courier New"/>
                        <a:cs typeface="Courier New"/>
                        <a:sym typeface="Courier New"/>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9.2: Inheritance and Constructors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30"/>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87500"/>
                <a:gridCol w="4180850"/>
              </a:tblGrid>
              <a:tr h="265800">
                <a:tc gridSpan="2">
                  <a:txBody>
                    <a:bodyPr/>
                    <a:lstStyle/>
                    <a:p>
                      <a:pPr indent="0" lvl="0" marL="0" rtl="0" algn="l">
                        <a:lnSpc>
                          <a:spcPct val="115000"/>
                        </a:lnSpc>
                        <a:spcBef>
                          <a:spcPts val="0"/>
                        </a:spcBef>
                        <a:spcAft>
                          <a:spcPts val="1200"/>
                        </a:spcAft>
                        <a:buNone/>
                      </a:pPr>
                      <a:r>
                        <a:rPr lang="en" sz="1600">
                          <a:solidFill>
                            <a:schemeClr val="dk2"/>
                          </a:solidFill>
                        </a:rPr>
                        <a:t>Subclasses can only access the </a:t>
                      </a:r>
                      <a:r>
                        <a:rPr b="1" lang="en" sz="1600">
                          <a:solidFill>
                            <a:srgbClr val="0000FF"/>
                          </a:solidFill>
                        </a:rPr>
                        <a:t>public</a:t>
                      </a:r>
                      <a:r>
                        <a:rPr lang="en" sz="1600">
                          <a:solidFill>
                            <a:schemeClr val="dk2"/>
                          </a:solidFill>
                        </a:rPr>
                        <a:t> variables and </a:t>
                      </a:r>
                      <a:r>
                        <a:rPr b="1" lang="en" sz="1600">
                          <a:solidFill>
                            <a:srgbClr val="0000FF"/>
                          </a:solidFill>
                        </a:rPr>
                        <a:t>public </a:t>
                      </a:r>
                      <a:r>
                        <a:rPr lang="en" sz="1600">
                          <a:solidFill>
                            <a:schemeClr val="dk2"/>
                          </a:solidFill>
                        </a:rPr>
                        <a:t>methods of their superclass</a:t>
                      </a:r>
                      <a:endParaRPr sz="1600"/>
                    </a:p>
                  </a:txBody>
                  <a:tcPr marT="91425" marB="91425" marR="91425" marL="91425"/>
                </a:tc>
                <a:tc hMerge="1"/>
              </a:tr>
              <a:tr h="318860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highlight>
                            <a:srgbClr val="FFFF00"/>
                          </a:highlight>
                          <a:latin typeface="Courier New"/>
                          <a:ea typeface="Courier New"/>
                          <a:cs typeface="Courier New"/>
                          <a:sym typeface="Courier New"/>
                        </a:rPr>
                        <a:t>public</a:t>
                      </a:r>
                      <a:r>
                        <a:rPr lang="en" sz="1100">
                          <a:solidFill>
                            <a:schemeClr val="dk2"/>
                          </a:solidFill>
                          <a:highlight>
                            <a:srgbClr val="FFFF00"/>
                          </a:highlight>
                          <a:latin typeface="Courier New"/>
                          <a:ea typeface="Courier New"/>
                          <a:cs typeface="Courier New"/>
                          <a:sym typeface="Courier New"/>
                        </a:rPr>
                        <a:t> String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highlight>
                            <a:srgbClr val="FFFF00"/>
                          </a:highlight>
                          <a:latin typeface="Courier New"/>
                          <a:ea typeface="Courier New"/>
                          <a:cs typeface="Courier New"/>
                          <a:sym typeface="Courier New"/>
                        </a:rPr>
                        <a:t>public</a:t>
                      </a:r>
                      <a:r>
                        <a:rPr lang="en" sz="1100">
                          <a:solidFill>
                            <a:schemeClr val="dk2"/>
                          </a:solidFill>
                          <a:highlight>
                            <a:srgbClr val="FFFF00"/>
                          </a:highlight>
                          <a:latin typeface="Courier New"/>
                          <a:ea typeface="Courier New"/>
                          <a:cs typeface="Courier New"/>
                          <a:sym typeface="Courier New"/>
                        </a:rPr>
                        <a:t> String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latin typeface="Courier New"/>
                          <a:ea typeface="Courier New"/>
                          <a:cs typeface="Courier New"/>
                          <a:sym typeface="Courier New"/>
                        </a:rPr>
                        <a:t>public</a:t>
                      </a:r>
                      <a:r>
                        <a:rPr lang="en" sz="1100">
                          <a:solidFill>
                            <a:schemeClr val="dk2"/>
                          </a:solidFill>
                          <a:latin typeface="Courier New"/>
                          <a:ea typeface="Courier New"/>
                          <a:cs typeface="Courier New"/>
                          <a:sym typeface="Courier New"/>
                        </a:rPr>
                        <a:t>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String info = buildInfoString();</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System.out.println(info);</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rgbClr val="FF0000"/>
                          </a:solidFill>
                          <a:latin typeface="Courier New"/>
                          <a:ea typeface="Courier New"/>
                          <a:cs typeface="Courier New"/>
                          <a:sym typeface="Courier New"/>
                        </a:rPr>
                        <a:t>private</a:t>
                      </a:r>
                      <a:r>
                        <a:rPr lang="en" sz="1100">
                          <a:solidFill>
                            <a:schemeClr val="dk2"/>
                          </a:solidFill>
                          <a:latin typeface="Courier New"/>
                          <a:ea typeface="Courier New"/>
                          <a:cs typeface="Courier New"/>
                          <a:sym typeface="Courier New"/>
                        </a:rPr>
                        <a:t> String buildInfoString() {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return 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latin typeface="Courier New"/>
                          <a:ea typeface="Courier New"/>
                          <a:cs typeface="Courier New"/>
                          <a:sym typeface="Courier New"/>
                        </a:rPr>
                        <a:t>public</a:t>
                      </a:r>
                      <a:r>
                        <a:rPr lang="en" sz="1100">
                          <a:solidFill>
                            <a:schemeClr val="dk2"/>
                          </a:solidFill>
                          <a:latin typeface="Courier New"/>
                          <a:ea typeface="Courier New"/>
                          <a:cs typeface="Courier New"/>
                          <a:sym typeface="Courier New"/>
                        </a:rPr>
                        <a:t>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r>
                        <a:rPr b="1" lang="en" sz="1100">
                          <a:solidFill>
                            <a:schemeClr val="accent5"/>
                          </a:solidFill>
                          <a:latin typeface="Courier New"/>
                          <a:ea typeface="Courier New"/>
                          <a:cs typeface="Courier New"/>
                          <a:sym typeface="Courier New"/>
                        </a:rPr>
                        <a:t>public</a:t>
                      </a:r>
                      <a:r>
                        <a:rPr lang="en" sz="1100">
                          <a:solidFill>
                            <a:schemeClr val="dk2"/>
                          </a:solidFill>
                          <a:latin typeface="Courier New"/>
                          <a:ea typeface="Courier New"/>
                          <a:cs typeface="Courier New"/>
                          <a:sym typeface="Courier New"/>
                        </a:rPr>
                        <a:t> String getBuildInfoString() {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return buildInfoString(); </a:t>
                      </a:r>
                      <a:r>
                        <a:rPr b="1" lang="en" sz="1100" u="sng">
                          <a:solidFill>
                            <a:srgbClr val="FF0000"/>
                          </a:solidFill>
                          <a:latin typeface="Courier New"/>
                          <a:ea typeface="Courier New"/>
                          <a:cs typeface="Courier New"/>
                          <a:sym typeface="Courier New"/>
                        </a:rPr>
                        <a:t> ** ERROR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a:t>
                      </a:r>
                      <a:br>
                        <a:rPr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a:t>
                      </a:r>
                      <a:r>
                        <a:rPr lang="en" sz="1100">
                          <a:solidFill>
                            <a:srgbClr val="FF00FF"/>
                          </a:solidFill>
                          <a:latin typeface="Courier New"/>
                          <a:ea typeface="Courier New"/>
                          <a:cs typeface="Courier New"/>
                          <a:sym typeface="Courier New"/>
                        </a:rPr>
                        <a:t>.name = "Gary";</a:t>
                      </a:r>
                      <a:br>
                        <a:rPr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a:t>
                      </a:r>
                      <a:r>
                        <a:rPr lang="en" sz="1100">
                          <a:solidFill>
                            <a:srgbClr val="FF00FF"/>
                          </a:solidFill>
                          <a:latin typeface="Courier New"/>
                          <a:ea typeface="Courier New"/>
                          <a:cs typeface="Courier New"/>
                          <a:sym typeface="Courier New"/>
                        </a:rPr>
                        <a:t>.address = "San Francisco";</a:t>
                      </a:r>
                      <a:br>
                        <a:rPr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a:t>
                      </a:r>
                      <a:r>
                        <a:rPr lang="en" sz="1100">
                          <a:solidFill>
                            <a:srgbClr val="FF00FF"/>
                          </a:solidFill>
                          <a:latin typeface="Courier New"/>
                          <a:ea typeface="Courier New"/>
                          <a:cs typeface="Courier New"/>
                          <a:sym typeface="Courier New"/>
                        </a:rPr>
                        <a:t>.printInfo();</a:t>
                      </a:r>
                      <a:br>
                        <a:rPr lang="en" sz="1100">
                          <a:solidFill>
                            <a:srgbClr val="FF00FF"/>
                          </a:solidFill>
                          <a:latin typeface="Courier New"/>
                          <a:ea typeface="Courier New"/>
                          <a:cs typeface="Courier New"/>
                          <a:sym typeface="Courier New"/>
                        </a:rPr>
                      </a:br>
                      <a:br>
                        <a:rPr lang="en" sz="1100">
                          <a:solidFill>
                            <a:srgbClr val="FF00FF"/>
                          </a:solidFill>
                          <a:latin typeface="Courier New"/>
                          <a:ea typeface="Courier New"/>
                          <a:cs typeface="Courier New"/>
                          <a:sym typeface="Courier New"/>
                        </a:rPr>
                      </a:br>
                      <a:br>
                        <a:rPr lang="en" sz="1100">
                          <a:solidFill>
                            <a:srgbClr val="FF00FF"/>
                          </a:solidFill>
                          <a:latin typeface="Courier New"/>
                          <a:ea typeface="Courier New"/>
                          <a:cs typeface="Courier New"/>
                          <a:sym typeface="Courier New"/>
                        </a:rPr>
                      </a:br>
                      <a:endParaRPr b="1" sz="1100">
                        <a:solidFill>
                          <a:schemeClr val="accent5"/>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lang="en" sz="1100">
                          <a:solidFill>
                            <a:schemeClr val="dk1"/>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.name = "Chris";</a:t>
                      </a:r>
                      <a:br>
                        <a:rPr lang="en" sz="1100">
                          <a:solidFill>
                            <a:srgbClr val="FF00FF"/>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.address = "San Mateo";</a:t>
                      </a:r>
                      <a:br>
                        <a:rPr lang="en" sz="1100">
                          <a:solidFill>
                            <a:srgbClr val="FF00FF"/>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rgbClr val="FF00FF"/>
                          </a:solidFill>
                          <a:latin typeface="Courier New"/>
                          <a:ea typeface="Courier New"/>
                          <a:cs typeface="Courier New"/>
                          <a:sym typeface="Courier New"/>
                        </a:rPr>
                      </a:br>
                      <a:r>
                        <a:rPr b="1" lang="en" sz="1100" u="sng">
                          <a:solidFill>
                            <a:srgbClr val="FF0000"/>
                          </a:solidFill>
                          <a:latin typeface="Courier New"/>
                          <a:ea typeface="Courier New"/>
                          <a:cs typeface="Courier New"/>
                          <a:sym typeface="Courier New"/>
                        </a:rPr>
                        <a:t>t.buildInfoString(); ** ERROR **</a:t>
                      </a:r>
                      <a:br>
                        <a:rPr lang="en" sz="1100">
                          <a:solidFill>
                            <a:schemeClr val="dk1"/>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chemeClr val="accent5"/>
                          </a:solidFill>
                          <a:latin typeface="Courier New"/>
                          <a:ea typeface="Courier New"/>
                          <a:cs typeface="Courier New"/>
                          <a:sym typeface="Courier New"/>
                        </a:rPr>
                        <a:t>.office</a:t>
                      </a:r>
                      <a:r>
                        <a:rPr lang="en" sz="1100">
                          <a:solidFill>
                            <a:schemeClr val="dk1"/>
                          </a:solidFill>
                          <a:latin typeface="Courier New"/>
                          <a:ea typeface="Courier New"/>
                          <a:cs typeface="Courier New"/>
                          <a:sym typeface="Courier New"/>
                        </a:rPr>
                        <a:t> = "215W";</a:t>
                      </a:r>
                      <a:endParaRPr b="1" sz="1100">
                        <a:solidFill>
                          <a:schemeClr val="lt1"/>
                        </a:solidFill>
                        <a:latin typeface="Courier New"/>
                        <a:ea typeface="Courier New"/>
                        <a:cs typeface="Courier New"/>
                        <a:sym typeface="Courier New"/>
                      </a:endParaRPr>
                    </a:p>
                  </a:txBody>
                  <a:tcPr marT="91425" marB="91425" marR="91425" marL="91425"/>
                </a:tc>
              </a:tr>
            </a:tbl>
          </a:graphicData>
        </a:graphic>
      </p:graphicFrame>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cxnSp>
        <p:nvCxnSpPr>
          <p:cNvPr id="191" name="Google Shape;191;p30"/>
          <p:cNvCxnSpPr/>
          <p:nvPr/>
        </p:nvCxnSpPr>
        <p:spPr>
          <a:xfrm flipH="1" rot="10800000">
            <a:off x="2290925" y="767800"/>
            <a:ext cx="1762800" cy="1190400"/>
          </a:xfrm>
          <a:prstGeom prst="straightConnector1">
            <a:avLst/>
          </a:prstGeom>
          <a:noFill/>
          <a:ln cap="flat" cmpd="sng" w="9525">
            <a:solidFill>
              <a:schemeClr val="dk1"/>
            </a:solidFill>
            <a:prstDash val="solid"/>
            <a:round/>
            <a:headEnd len="med" w="med" type="triangle"/>
            <a:tailEnd len="med" w="med" type="none"/>
          </a:ln>
        </p:spPr>
      </p:cxnSp>
      <p:sp>
        <p:nvSpPr>
          <p:cNvPr id="192" name="Google Shape;192;p30"/>
          <p:cNvSpPr txBox="1"/>
          <p:nvPr/>
        </p:nvSpPr>
        <p:spPr>
          <a:xfrm>
            <a:off x="3985050" y="423575"/>
            <a:ext cx="4395600" cy="6156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Note: Not a best practice to make these </a:t>
            </a:r>
            <a:r>
              <a:rPr b="1" lang="en">
                <a:latin typeface="Courier New"/>
                <a:ea typeface="Courier New"/>
                <a:cs typeface="Courier New"/>
                <a:sym typeface="Courier New"/>
              </a:rPr>
              <a:t>public</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aphicFrame>
        <p:nvGraphicFramePr>
          <p:cNvPr id="197" name="Google Shape;197;p31"/>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b="1" lang="en" sz="1100">
                          <a:solidFill>
                            <a:srgbClr val="FF0000"/>
                          </a:solidFill>
                          <a:latin typeface="Courier New"/>
                          <a:ea typeface="Courier New"/>
                          <a:cs typeface="Courier New"/>
                          <a:sym typeface="Courier New"/>
                        </a:rPr>
                        <a:t>  private String name;</a:t>
                      </a:r>
                      <a:br>
                        <a:rPr b="1" lang="en" sz="1100">
                          <a:solidFill>
                            <a:srgbClr val="FF0000"/>
                          </a:solidFill>
                          <a:latin typeface="Courier New"/>
                          <a:ea typeface="Courier New"/>
                          <a:cs typeface="Courier New"/>
                          <a:sym typeface="Courier New"/>
                        </a:rPr>
                      </a:br>
                      <a:r>
                        <a:rPr b="1"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cxnSp>
        <p:nvCxnSpPr>
          <p:cNvPr id="199" name="Google Shape;199;p31"/>
          <p:cNvCxnSpPr/>
          <p:nvPr/>
        </p:nvCxnSpPr>
        <p:spPr>
          <a:xfrm flipH="1" rot="10800000">
            <a:off x="2290925" y="767800"/>
            <a:ext cx="1762800" cy="1190400"/>
          </a:xfrm>
          <a:prstGeom prst="straightConnector1">
            <a:avLst/>
          </a:prstGeom>
          <a:noFill/>
          <a:ln cap="flat" cmpd="sng" w="9525">
            <a:solidFill>
              <a:schemeClr val="dk1"/>
            </a:solidFill>
            <a:prstDash val="solid"/>
            <a:round/>
            <a:headEnd len="med" w="med" type="triangle"/>
            <a:tailEnd len="med" w="med" type="none"/>
          </a:ln>
        </p:spPr>
      </p:cxnSp>
      <p:sp>
        <p:nvSpPr>
          <p:cNvPr id="200" name="Google Shape;200;p31"/>
          <p:cNvSpPr txBox="1"/>
          <p:nvPr/>
        </p:nvSpPr>
        <p:spPr>
          <a:xfrm>
            <a:off x="3985050" y="271175"/>
            <a:ext cx="5022900" cy="61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Note: This is the better practice - Keep your variables </a:t>
            </a:r>
            <a:r>
              <a:rPr b="1" lang="en">
                <a:latin typeface="Courier New"/>
                <a:ea typeface="Courier New"/>
                <a:cs typeface="Courier New"/>
                <a:sym typeface="Courier New"/>
              </a:rPr>
              <a:t>private</a:t>
            </a:r>
            <a:r>
              <a:rPr b="1" lang="en"/>
              <a:t> unless you want other code to mess with 'em!</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Unit 9 Review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32"/>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cxnSp>
        <p:nvCxnSpPr>
          <p:cNvPr id="207" name="Google Shape;207;p32"/>
          <p:cNvCxnSpPr/>
          <p:nvPr/>
        </p:nvCxnSpPr>
        <p:spPr>
          <a:xfrm>
            <a:off x="2554900" y="4161875"/>
            <a:ext cx="1787400" cy="103800"/>
          </a:xfrm>
          <a:prstGeom prst="straightConnector1">
            <a:avLst/>
          </a:prstGeom>
          <a:noFill/>
          <a:ln cap="flat" cmpd="sng" w="9525">
            <a:solidFill>
              <a:schemeClr val="dk1"/>
            </a:solidFill>
            <a:prstDash val="solid"/>
            <a:round/>
            <a:headEnd len="med" w="med" type="triangle"/>
            <a:tailEnd len="med" w="med" type="none"/>
          </a:ln>
        </p:spPr>
      </p:cxnSp>
      <p:sp>
        <p:nvSpPr>
          <p:cNvPr id="208" name="Google Shape;208;p32"/>
          <p:cNvSpPr txBox="1"/>
          <p:nvPr/>
        </p:nvSpPr>
        <p:spPr>
          <a:xfrm>
            <a:off x="3514550" y="3581750"/>
            <a:ext cx="5569500" cy="12621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error: constructor Person in class Person cannot be applied to given types;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lt1"/>
                </a:solidFill>
                <a:latin typeface="Courier New"/>
                <a:ea typeface="Courier New"/>
                <a:cs typeface="Courier New"/>
                <a:sym typeface="Courier New"/>
              </a:rPr>
              <a:t>class Teacher extends Person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lt1"/>
                </a:solidFill>
                <a:latin typeface="Courier New"/>
                <a:ea typeface="Courier New"/>
                <a:cs typeface="Courier New"/>
                <a:sym typeface="Courier New"/>
              </a:rPr>
              <a:t>^</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lt1"/>
                </a:solidFill>
                <a:latin typeface="Courier New"/>
                <a:ea typeface="Courier New"/>
                <a:cs typeface="Courier New"/>
                <a:sym typeface="Courier New"/>
              </a:rPr>
              <a:t>  required: String,String</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solidFill>
                  <a:schemeClr val="lt1"/>
                </a:solidFill>
                <a:latin typeface="Courier New"/>
                <a:ea typeface="Courier New"/>
                <a:cs typeface="Courier New"/>
                <a:sym typeface="Courier New"/>
              </a:rPr>
              <a:t>  found:    no arguments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  reason: actual and formal argument lists differ in length</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aphicFrame>
        <p:nvGraphicFramePr>
          <p:cNvPr id="213" name="Google Shape;213;p33"/>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14" name="Google Shape;21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15" name="Google Shape;215;p33"/>
          <p:cNvSpPr txBox="1"/>
          <p:nvPr/>
        </p:nvSpPr>
        <p:spPr>
          <a:xfrm>
            <a:off x="4091150" y="2011050"/>
            <a:ext cx="4992900" cy="1569900"/>
          </a:xfrm>
          <a:prstGeom prst="rect">
            <a:avLst/>
          </a:prstGeom>
          <a:solidFill>
            <a:schemeClr val="accent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Reminder: If you declare any Constructor, Java will no longer automatically create a no-param constructor for you.</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In this example, since Person has a Constructor that requires two parameters, there is no way to create a Person with zero parameters.</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And this error is telling you that Teacher is malformed because there is no way to properly create its Person superclass.</a:t>
            </a:r>
            <a:endParaRPr b="1" sz="1000">
              <a:solidFill>
                <a:schemeClr val="dk1"/>
              </a:solidFill>
              <a:latin typeface="Courier New"/>
              <a:ea typeface="Courier New"/>
              <a:cs typeface="Courier New"/>
              <a:sym typeface="Courier New"/>
            </a:endParaRPr>
          </a:p>
        </p:txBody>
      </p:sp>
      <p:cxnSp>
        <p:nvCxnSpPr>
          <p:cNvPr id="216" name="Google Shape;216;p33"/>
          <p:cNvCxnSpPr/>
          <p:nvPr/>
        </p:nvCxnSpPr>
        <p:spPr>
          <a:xfrm>
            <a:off x="2554900" y="4161875"/>
            <a:ext cx="1787400" cy="103800"/>
          </a:xfrm>
          <a:prstGeom prst="straightConnector1">
            <a:avLst/>
          </a:prstGeom>
          <a:noFill/>
          <a:ln cap="flat" cmpd="sng" w="9525">
            <a:solidFill>
              <a:schemeClr val="dk1"/>
            </a:solidFill>
            <a:prstDash val="solid"/>
            <a:round/>
            <a:headEnd len="med" w="med" type="triangle"/>
            <a:tailEnd len="med" w="med" type="none"/>
          </a:ln>
        </p:spPr>
      </p:cxnSp>
      <p:sp>
        <p:nvSpPr>
          <p:cNvPr id="217" name="Google Shape;217;p33"/>
          <p:cNvSpPr txBox="1"/>
          <p:nvPr/>
        </p:nvSpPr>
        <p:spPr>
          <a:xfrm>
            <a:off x="3514550" y="3581750"/>
            <a:ext cx="5569500" cy="12621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error: constructor Person in class Person cannot be applied to given types;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class Teacher extends Person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  required: String,String</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  found:    no arguments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  reason: actual and formal argument lists differ in length</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aphicFrame>
        <p:nvGraphicFramePr>
          <p:cNvPr id="222" name="Google Shape;222;p34"/>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b="1" lang="en" sz="1100">
                          <a:solidFill>
                            <a:srgbClr val="0000FF"/>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24" name="Google Shape;224;p34"/>
          <p:cNvSpPr txBox="1"/>
          <p:nvPr/>
        </p:nvSpPr>
        <p:spPr>
          <a:xfrm>
            <a:off x="6259475" y="394325"/>
            <a:ext cx="2748600" cy="615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Solution 1: Add a no-param constructor to Person</a:t>
            </a:r>
            <a:endParaRPr b="1">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aphicFrame>
        <p:nvGraphicFramePr>
          <p:cNvPr id="229" name="Google Shape;229;p35"/>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Person()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 empty</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b="1" lang="en" sz="1100">
                          <a:solidFill>
                            <a:srgbClr val="0000FF"/>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30" name="Google Shape;23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31" name="Google Shape;231;p35"/>
          <p:cNvSpPr txBox="1"/>
          <p:nvPr/>
        </p:nvSpPr>
        <p:spPr>
          <a:xfrm>
            <a:off x="6259475" y="394325"/>
            <a:ext cx="2748600" cy="615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Solution 1: Add a no-param constructor to Person</a:t>
            </a:r>
            <a:endParaRPr b="1">
              <a:solidFill>
                <a:schemeClr val="lt1"/>
              </a:solidFill>
            </a:endParaRPr>
          </a:p>
        </p:txBody>
      </p:sp>
      <p:sp>
        <p:nvSpPr>
          <p:cNvPr id="232" name="Google Shape;232;p35"/>
          <p:cNvSpPr txBox="1"/>
          <p:nvPr/>
        </p:nvSpPr>
        <p:spPr>
          <a:xfrm>
            <a:off x="4482650" y="2958300"/>
            <a:ext cx="4525500" cy="2133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Adding a no-param constructor to Person "fixes" the error - Java now has a way to create a Teacher and its Person superclass.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But did this really fix the issue?</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br>
              <a:rPr b="1" lang="en" sz="1000">
                <a:solidFill>
                  <a:srgbClr val="FFFF00"/>
                </a:solidFill>
                <a:latin typeface="Courier New"/>
                <a:ea typeface="Courier New"/>
                <a:cs typeface="Courier New"/>
                <a:sym typeface="Courier New"/>
              </a:rPr>
            </a:b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aphicFrame>
        <p:nvGraphicFramePr>
          <p:cNvPr id="237" name="Google Shape;237;p36"/>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Person()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 empty</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b="1" lang="en" sz="1100">
                          <a:solidFill>
                            <a:srgbClr val="0000FF"/>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38" name="Google Shape;23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39" name="Google Shape;239;p36"/>
          <p:cNvSpPr txBox="1"/>
          <p:nvPr/>
        </p:nvSpPr>
        <p:spPr>
          <a:xfrm>
            <a:off x="6259475" y="394325"/>
            <a:ext cx="2748600" cy="615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Solution 1: Add a no-param constructor to Person</a:t>
            </a:r>
            <a:endParaRPr b="1">
              <a:solidFill>
                <a:schemeClr val="lt1"/>
              </a:solidFill>
            </a:endParaRPr>
          </a:p>
        </p:txBody>
      </p:sp>
      <p:sp>
        <p:nvSpPr>
          <p:cNvPr id="240" name="Google Shape;240;p36"/>
          <p:cNvSpPr txBox="1"/>
          <p:nvPr/>
        </p:nvSpPr>
        <p:spPr>
          <a:xfrm>
            <a:off x="4482650" y="2958300"/>
            <a:ext cx="4525500" cy="2133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Adding a no-param constructor to Person "fixes" the error - Java now has a way to create a Teacher and its Person superclass.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But did this really fix the issue?</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00"/>
                </a:solidFill>
                <a:latin typeface="Courier New"/>
                <a:ea typeface="Courier New"/>
                <a:cs typeface="Courier New"/>
                <a:sym typeface="Courier New"/>
              </a:rPr>
              <a:t>Q: What is the output of t.printInfo()?</a:t>
            </a:r>
            <a:br>
              <a:rPr b="1" lang="en" sz="1000">
                <a:solidFill>
                  <a:srgbClr val="FFFF00"/>
                </a:solidFill>
                <a:latin typeface="Courier New"/>
                <a:ea typeface="Courier New"/>
                <a:cs typeface="Courier New"/>
                <a:sym typeface="Courier New"/>
              </a:rPr>
            </a:br>
            <a:r>
              <a:rPr b="1" lang="en" sz="1000">
                <a:solidFill>
                  <a:srgbClr val="FFFF00"/>
                </a:solidFill>
                <a:latin typeface="Courier New"/>
                <a:ea typeface="Courier New"/>
                <a:cs typeface="Courier New"/>
                <a:sym typeface="Courier New"/>
              </a:rPr>
              <a:t>A: null null</a:t>
            </a: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aphicFrame>
        <p:nvGraphicFramePr>
          <p:cNvPr id="245" name="Google Shape;245;p37"/>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Person()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 empty</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b="1" lang="en" sz="1100">
                          <a:solidFill>
                            <a:srgbClr val="0000FF"/>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46" name="Google Shape;24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47" name="Google Shape;247;p37"/>
          <p:cNvSpPr txBox="1"/>
          <p:nvPr/>
        </p:nvSpPr>
        <p:spPr>
          <a:xfrm>
            <a:off x="6259475" y="394325"/>
            <a:ext cx="2748600" cy="615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Solution 1: Add a no-param constructor to Person</a:t>
            </a:r>
            <a:endParaRPr b="1">
              <a:solidFill>
                <a:schemeClr val="lt1"/>
              </a:solidFill>
            </a:endParaRPr>
          </a:p>
        </p:txBody>
      </p:sp>
      <p:sp>
        <p:nvSpPr>
          <p:cNvPr id="248" name="Google Shape;248;p37"/>
          <p:cNvSpPr txBox="1"/>
          <p:nvPr/>
        </p:nvSpPr>
        <p:spPr>
          <a:xfrm>
            <a:off x="4482650" y="2958300"/>
            <a:ext cx="4525500" cy="21336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Adding a no-param constructor to Person "fixes" the error - Java now has a way to create a Teacher and its Person superclass.</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But did this really fix the issue?</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FFFF00"/>
                </a:solidFill>
                <a:latin typeface="Courier New"/>
                <a:ea typeface="Courier New"/>
                <a:cs typeface="Courier New"/>
                <a:sym typeface="Courier New"/>
              </a:rPr>
              <a:t>Q: What is the output of t.printInfo()?</a:t>
            </a:r>
            <a:br>
              <a:rPr b="1" lang="en" sz="1000">
                <a:solidFill>
                  <a:srgbClr val="FFFF00"/>
                </a:solidFill>
                <a:latin typeface="Courier New"/>
                <a:ea typeface="Courier New"/>
                <a:cs typeface="Courier New"/>
                <a:sym typeface="Courier New"/>
              </a:rPr>
            </a:br>
            <a:r>
              <a:rPr b="1" lang="en" sz="1000">
                <a:solidFill>
                  <a:srgbClr val="FFFF00"/>
                </a:solidFill>
                <a:latin typeface="Courier New"/>
                <a:ea typeface="Courier New"/>
                <a:cs typeface="Courier New"/>
                <a:sym typeface="Courier New"/>
              </a:rPr>
              <a:t>A: null null</a:t>
            </a: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So let's try something else...</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rgbClr val="FFFF00"/>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aphicFrame>
        <p:nvGraphicFramePr>
          <p:cNvPr id="253" name="Google Shape;253;p38"/>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super("&lt;a name&gt;","&lt;an adddress&gt;");</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54" name="Google Shape;25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55" name="Google Shape;255;p38"/>
          <p:cNvSpPr txBox="1"/>
          <p:nvPr/>
        </p:nvSpPr>
        <p:spPr>
          <a:xfrm>
            <a:off x="6259475" y="394325"/>
            <a:ext cx="2748600" cy="8313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2: Call the Person constructor from a Teacher constructor using </a:t>
            </a:r>
            <a:r>
              <a:rPr b="1" lang="en">
                <a:solidFill>
                  <a:schemeClr val="dk1"/>
                </a:solidFill>
                <a:latin typeface="Courier New"/>
                <a:ea typeface="Courier New"/>
                <a:cs typeface="Courier New"/>
                <a:sym typeface="Courier New"/>
              </a:rPr>
              <a:t>super()</a:t>
            </a:r>
            <a:endParaRPr b="1">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graphicFrame>
        <p:nvGraphicFramePr>
          <p:cNvPr id="260" name="Google Shape;260;p39"/>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super("&lt;a name&gt;","&lt;an adddress&gt;");</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61" name="Google Shape;26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62" name="Google Shape;262;p39"/>
          <p:cNvSpPr txBox="1"/>
          <p:nvPr/>
        </p:nvSpPr>
        <p:spPr>
          <a:xfrm>
            <a:off x="6259475" y="394325"/>
            <a:ext cx="2748600" cy="8313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2: Call the Person constructor from a Teacher constructor using </a:t>
            </a:r>
            <a:r>
              <a:rPr b="1" lang="en">
                <a:solidFill>
                  <a:schemeClr val="dk1"/>
                </a:solidFill>
                <a:latin typeface="Courier New"/>
                <a:ea typeface="Courier New"/>
                <a:cs typeface="Courier New"/>
                <a:sym typeface="Courier New"/>
              </a:rPr>
              <a:t>super()</a:t>
            </a:r>
            <a:endParaRPr b="1">
              <a:solidFill>
                <a:schemeClr val="dk1"/>
              </a:solidFill>
              <a:latin typeface="Courier New"/>
              <a:ea typeface="Courier New"/>
              <a:cs typeface="Courier New"/>
              <a:sym typeface="Courier New"/>
            </a:endParaRPr>
          </a:p>
        </p:txBody>
      </p:sp>
      <p:sp>
        <p:nvSpPr>
          <p:cNvPr id="263" name="Google Shape;263;p39"/>
          <p:cNvSpPr txBox="1"/>
          <p:nvPr/>
        </p:nvSpPr>
        <p:spPr>
          <a:xfrm>
            <a:off x="4482650" y="2958300"/>
            <a:ext cx="4525500" cy="21336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Subclasses can invoke a constructor in their superclass with super()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1) super() may only be used on the first line of a subclass constructor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2) the params you pass to super() determine which superclass constructor is invoked</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br>
              <a:rPr b="1" lang="en" sz="1000">
                <a:solidFill>
                  <a:srgbClr val="0000FF"/>
                </a:solidFill>
                <a:latin typeface="Courier New"/>
                <a:ea typeface="Courier New"/>
                <a:cs typeface="Courier New"/>
                <a:sym typeface="Courier New"/>
              </a:rPr>
            </a:br>
            <a:endParaRPr b="1" sz="1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aphicFrame>
        <p:nvGraphicFramePr>
          <p:cNvPr id="268" name="Google Shape;268;p40"/>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super("&lt;a name&gt;","&lt;an adddress&gt;");</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69" name="Google Shape;26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70" name="Google Shape;270;p40"/>
          <p:cNvSpPr txBox="1"/>
          <p:nvPr/>
        </p:nvSpPr>
        <p:spPr>
          <a:xfrm>
            <a:off x="6259475" y="394325"/>
            <a:ext cx="2748600" cy="8313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2: Call the Person constructor from a Teacher constructor using </a:t>
            </a:r>
            <a:r>
              <a:rPr b="1" lang="en">
                <a:solidFill>
                  <a:schemeClr val="dk1"/>
                </a:solidFill>
                <a:latin typeface="Courier New"/>
                <a:ea typeface="Courier New"/>
                <a:cs typeface="Courier New"/>
                <a:sym typeface="Courier New"/>
              </a:rPr>
              <a:t>super()</a:t>
            </a:r>
            <a:endParaRPr b="1">
              <a:solidFill>
                <a:schemeClr val="dk1"/>
              </a:solidFill>
              <a:latin typeface="Courier New"/>
              <a:ea typeface="Courier New"/>
              <a:cs typeface="Courier New"/>
              <a:sym typeface="Courier New"/>
            </a:endParaRPr>
          </a:p>
        </p:txBody>
      </p:sp>
      <p:sp>
        <p:nvSpPr>
          <p:cNvPr id="271" name="Google Shape;271;p40"/>
          <p:cNvSpPr txBox="1"/>
          <p:nvPr/>
        </p:nvSpPr>
        <p:spPr>
          <a:xfrm>
            <a:off x="4482650" y="2958300"/>
            <a:ext cx="4525500" cy="21336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Subclasses can invoke a constructor in their superclass with super()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1) super() may only be used on the first line of a subclass constructor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2) the params you pass to super() determine which superclass constructor is invoked</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0000FF"/>
                </a:solidFill>
                <a:latin typeface="Courier New"/>
                <a:ea typeface="Courier New"/>
                <a:cs typeface="Courier New"/>
                <a:sym typeface="Courier New"/>
              </a:rPr>
              <a:t>Q: Now what is the output of t.printInfo()?</a:t>
            </a:r>
            <a:br>
              <a:rPr b="1" lang="en" sz="1000">
                <a:solidFill>
                  <a:srgbClr val="0000FF"/>
                </a:solidFill>
                <a:latin typeface="Courier New"/>
                <a:ea typeface="Courier New"/>
                <a:cs typeface="Courier New"/>
                <a:sym typeface="Courier New"/>
              </a:rPr>
            </a:br>
            <a:r>
              <a:rPr b="1" lang="en" sz="1000">
                <a:solidFill>
                  <a:srgbClr val="0000FF"/>
                </a:solidFill>
                <a:latin typeface="Courier New"/>
                <a:ea typeface="Courier New"/>
                <a:cs typeface="Courier New"/>
                <a:sym typeface="Courier New"/>
              </a:rPr>
              <a:t>A: &lt;a name&gt; &lt;an address&gt;</a:t>
            </a:r>
            <a:endParaRPr b="1" sz="1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graphicFrame>
        <p:nvGraphicFramePr>
          <p:cNvPr id="276" name="Google Shape;276;p41"/>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super("&lt;a name&gt;","&lt;an adddress&gt;");</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77" name="Google Shape;27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78" name="Google Shape;278;p41"/>
          <p:cNvSpPr txBox="1"/>
          <p:nvPr/>
        </p:nvSpPr>
        <p:spPr>
          <a:xfrm>
            <a:off x="6259475" y="394325"/>
            <a:ext cx="2748600" cy="8313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2: Call the Person constructor from a Teacher constructor using </a:t>
            </a:r>
            <a:r>
              <a:rPr b="1" lang="en">
                <a:solidFill>
                  <a:schemeClr val="dk1"/>
                </a:solidFill>
                <a:latin typeface="Courier New"/>
                <a:ea typeface="Courier New"/>
                <a:cs typeface="Courier New"/>
                <a:sym typeface="Courier New"/>
              </a:rPr>
              <a:t>super()</a:t>
            </a:r>
            <a:endParaRPr b="1">
              <a:solidFill>
                <a:schemeClr val="dk1"/>
              </a:solidFill>
              <a:latin typeface="Courier New"/>
              <a:ea typeface="Courier New"/>
              <a:cs typeface="Courier New"/>
              <a:sym typeface="Courier New"/>
            </a:endParaRPr>
          </a:p>
        </p:txBody>
      </p:sp>
      <p:sp>
        <p:nvSpPr>
          <p:cNvPr id="279" name="Google Shape;279;p41"/>
          <p:cNvSpPr txBox="1"/>
          <p:nvPr/>
        </p:nvSpPr>
        <p:spPr>
          <a:xfrm>
            <a:off x="4482650" y="2958300"/>
            <a:ext cx="4525500" cy="2133600"/>
          </a:xfrm>
          <a:prstGeom prst="rect">
            <a:avLst/>
          </a:prstGeom>
          <a:solidFill>
            <a:schemeClr val="accent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Subclasses can invoke a constructor in their superclass with super()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1) super() may only be used on the first line of a subclass constructor</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2) the params you pass to super() determine which superclass constructor is invoked</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rgbClr val="0000FF"/>
                </a:solidFill>
                <a:latin typeface="Courier New"/>
                <a:ea typeface="Courier New"/>
                <a:cs typeface="Courier New"/>
                <a:sym typeface="Courier New"/>
              </a:rPr>
              <a:t>Q: Now what is the output of t.printInfo()?</a:t>
            </a:r>
            <a:br>
              <a:rPr b="1" lang="en" sz="1000">
                <a:solidFill>
                  <a:srgbClr val="0000FF"/>
                </a:solidFill>
                <a:latin typeface="Courier New"/>
                <a:ea typeface="Courier New"/>
                <a:cs typeface="Courier New"/>
                <a:sym typeface="Courier New"/>
              </a:rPr>
            </a:br>
            <a:r>
              <a:rPr b="1" lang="en" sz="1000">
                <a:solidFill>
                  <a:srgbClr val="0000FF"/>
                </a:solidFill>
                <a:latin typeface="Courier New"/>
                <a:ea typeface="Courier New"/>
                <a:cs typeface="Courier New"/>
                <a:sym typeface="Courier New"/>
              </a:rPr>
              <a:t>A: &lt;a name&gt; &lt;an address&gt;</a:t>
            </a:r>
            <a:endParaRPr b="1" sz="10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dk1"/>
                </a:solidFill>
                <a:latin typeface="Courier New"/>
                <a:ea typeface="Courier New"/>
                <a:cs typeface="Courier New"/>
                <a:sym typeface="Courier New"/>
              </a:rPr>
              <a:t>Better - But probably still not the best solution...</a:t>
            </a:r>
            <a:endParaRPr b="1" sz="1000">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9.1: Inheritance, Superclass, Subclass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aphicFrame>
        <p:nvGraphicFramePr>
          <p:cNvPr id="284" name="Google Shape;284;p42"/>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Teacher(String name, String address)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super(name, address);</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Teacher("Chris", "Thilgen");</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85" name="Google Shape;28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86" name="Google Shape;286;p42"/>
          <p:cNvSpPr txBox="1"/>
          <p:nvPr/>
        </p:nvSpPr>
        <p:spPr>
          <a:xfrm>
            <a:off x="6259475" y="394325"/>
            <a:ext cx="2748600" cy="8313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3: Invoke super() from a 2-param Teacher constructor</a:t>
            </a:r>
            <a:endParaRPr b="1">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graphicFrame>
        <p:nvGraphicFramePr>
          <p:cNvPr id="291" name="Google Shape;291;p43"/>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Teacher(String name, String address)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super(name, address);</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Teacher("Chris", "San Mateo");</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292" name="Google Shape;29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293" name="Google Shape;293;p43"/>
          <p:cNvSpPr txBox="1"/>
          <p:nvPr/>
        </p:nvSpPr>
        <p:spPr>
          <a:xfrm>
            <a:off x="6259475" y="394325"/>
            <a:ext cx="2748600" cy="8313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3: Invoke super() from a 2-param Teacher constructor</a:t>
            </a:r>
            <a:endParaRPr b="1">
              <a:solidFill>
                <a:schemeClr val="dk1"/>
              </a:solidFill>
              <a:latin typeface="Courier New"/>
              <a:ea typeface="Courier New"/>
              <a:cs typeface="Courier New"/>
              <a:sym typeface="Courier New"/>
            </a:endParaRPr>
          </a:p>
        </p:txBody>
      </p:sp>
      <p:sp>
        <p:nvSpPr>
          <p:cNvPr id="294" name="Google Shape;294;p43"/>
          <p:cNvSpPr txBox="1"/>
          <p:nvPr/>
        </p:nvSpPr>
        <p:spPr>
          <a:xfrm>
            <a:off x="4630700" y="3379125"/>
            <a:ext cx="4377600" cy="11922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Q: Now what is the output of t.printInfo()?</a:t>
            </a:r>
            <a:br>
              <a:rPr b="1" lang="en" sz="1000">
                <a:solidFill>
                  <a:schemeClr val="lt1"/>
                </a:solidFill>
                <a:latin typeface="Courier New"/>
                <a:ea typeface="Courier New"/>
                <a:cs typeface="Courier New"/>
                <a:sym typeface="Courier New"/>
              </a:rPr>
            </a:br>
            <a:r>
              <a:rPr b="1" lang="en" sz="1000">
                <a:solidFill>
                  <a:schemeClr val="lt1"/>
                </a:solidFill>
                <a:latin typeface="Courier New"/>
                <a:ea typeface="Courier New"/>
                <a:cs typeface="Courier New"/>
                <a:sym typeface="Courier New"/>
              </a:rPr>
              <a:t>A: Chris San Mateo</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aphicFrame>
        <p:nvGraphicFramePr>
          <p:cNvPr id="299" name="Google Shape;299;p44"/>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4379900"/>
                <a:gridCol w="4188450"/>
              </a:tblGrid>
              <a:tr h="265800">
                <a:tc gridSpan="2">
                  <a:txBody>
                    <a:bodyPr/>
                    <a:lstStyle/>
                    <a:p>
                      <a:pPr indent="0" lvl="0" marL="0" rtl="0" algn="l">
                        <a:lnSpc>
                          <a:spcPct val="115000"/>
                        </a:lnSpc>
                        <a:spcBef>
                          <a:spcPts val="0"/>
                        </a:spcBef>
                        <a:spcAft>
                          <a:spcPts val="1200"/>
                        </a:spcAft>
                        <a:buNone/>
                      </a:pPr>
                      <a:r>
                        <a:rPr lang="en" sz="1600">
                          <a:solidFill>
                            <a:srgbClr val="FF0000"/>
                          </a:solidFill>
                        </a:rPr>
                        <a:t>But what happens if items in the superclass are not public?</a:t>
                      </a:r>
                      <a:endParaRPr sz="1600">
                        <a:solidFill>
                          <a:schemeClr val="dk2"/>
                        </a:solidFill>
                      </a:endParaRPr>
                    </a:p>
                  </a:txBody>
                  <a:tcPr marT="91425" marB="91425" marR="91425" marL="91425"/>
                </a:tc>
                <a:tc hMerge="1"/>
              </a:tr>
              <a:tr h="2904050">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name;</a:t>
                      </a:r>
                      <a:br>
                        <a:rPr lang="en" sz="1100">
                          <a:solidFill>
                            <a:srgbClr val="FF0000"/>
                          </a:solidFill>
                          <a:latin typeface="Courier New"/>
                          <a:ea typeface="Courier New"/>
                          <a:cs typeface="Courier New"/>
                          <a:sym typeface="Courier New"/>
                        </a:rPr>
                      </a:br>
                      <a:r>
                        <a:rPr lang="en" sz="1100">
                          <a:solidFill>
                            <a:srgbClr val="FF0000"/>
                          </a:solidFill>
                          <a:latin typeface="Courier New"/>
                          <a:ea typeface="Courier New"/>
                          <a:cs typeface="Courier New"/>
                          <a:sym typeface="Courier New"/>
                        </a:rPr>
                        <a:t>  private String address;</a:t>
                      </a:r>
                      <a:br>
                        <a:rPr lang="en" sz="1100">
                          <a:solidFill>
                            <a:srgbClr val="FF0000"/>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(String name, String address)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this.name = name;</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this.address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void printInfo()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System.out.println(name + " " + address);</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  public String office;</a:t>
                      </a:r>
                      <a:br>
                        <a:rPr lang="en" sz="1100">
                          <a:solidFill>
                            <a:schemeClr val="dk2"/>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public Teacher(String name, String address) {</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super(name, address);</a:t>
                      </a:r>
                      <a:br>
                        <a:rPr b="1" lang="en" sz="1100">
                          <a:solidFill>
                            <a:srgbClr val="0000FF"/>
                          </a:solidFill>
                          <a:latin typeface="Courier New"/>
                          <a:ea typeface="Courier New"/>
                          <a:cs typeface="Courier New"/>
                          <a:sym typeface="Courier New"/>
                        </a:rPr>
                      </a:br>
                      <a:r>
                        <a:rPr b="1" lang="en" sz="1100">
                          <a:solidFill>
                            <a:srgbClr val="0000FF"/>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 sz="1100">
                          <a:solidFill>
                            <a:srgbClr val="FF00FF"/>
                          </a:solidFill>
                          <a:latin typeface="Courier New"/>
                          <a:ea typeface="Courier New"/>
                          <a:cs typeface="Courier New"/>
                          <a:sym typeface="Courier New"/>
                        </a:rPr>
                        <a:t>Person p = new Person("Gary", "San Francisco");</a:t>
                      </a:r>
                      <a:br>
                        <a:rPr b="1" lang="en" sz="1100">
                          <a:solidFill>
                            <a:srgbClr val="FF00FF"/>
                          </a:solidFill>
                          <a:latin typeface="Courier New"/>
                          <a:ea typeface="Courier New"/>
                          <a:cs typeface="Courier New"/>
                          <a:sym typeface="Courier New"/>
                        </a:rPr>
                      </a:br>
                      <a:r>
                        <a:rPr b="1" lang="en" sz="1100">
                          <a:solidFill>
                            <a:srgbClr val="FF00FF"/>
                          </a:solidFill>
                          <a:latin typeface="Courier New"/>
                          <a:ea typeface="Courier New"/>
                          <a:cs typeface="Courier New"/>
                          <a:sym typeface="Courier New"/>
                        </a:rPr>
                        <a:t>p.printInfo();</a:t>
                      </a:r>
                      <a:endParaRPr b="1" sz="1100">
                        <a:solidFill>
                          <a:srgbClr val="FF00FF"/>
                        </a:solidFill>
                        <a:latin typeface="Courier New"/>
                        <a:ea typeface="Courier New"/>
                        <a:cs typeface="Courier New"/>
                        <a:sym typeface="Courier New"/>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accent5"/>
                          </a:solidFill>
                          <a:latin typeface="Courier New"/>
                          <a:ea typeface="Courier New"/>
                          <a:cs typeface="Courier New"/>
                          <a:sym typeface="Courier New"/>
                        </a:rPr>
                        <a:t>Teacher t = new Teacher("Chris", "San Mateo");</a:t>
                      </a:r>
                      <a:br>
                        <a:rPr b="1" lang="en" sz="1100">
                          <a:solidFill>
                            <a:schemeClr val="accent5"/>
                          </a:solidFill>
                          <a:latin typeface="Courier New"/>
                          <a:ea typeface="Courier New"/>
                          <a:cs typeface="Courier New"/>
                          <a:sym typeface="Courier New"/>
                        </a:rPr>
                      </a:br>
                      <a:r>
                        <a:rPr b="1" lang="en" sz="1100">
                          <a:solidFill>
                            <a:schemeClr val="accent5"/>
                          </a:solidFill>
                          <a:latin typeface="Courier New"/>
                          <a:ea typeface="Courier New"/>
                          <a:cs typeface="Courier New"/>
                          <a:sym typeface="Courier New"/>
                        </a:rPr>
                        <a:t>t</a:t>
                      </a:r>
                      <a:r>
                        <a:rPr lang="en" sz="1100">
                          <a:solidFill>
                            <a:srgbClr val="FF00FF"/>
                          </a:solidFill>
                          <a:latin typeface="Courier New"/>
                          <a:ea typeface="Courier New"/>
                          <a:cs typeface="Courier New"/>
                          <a:sym typeface="Courier New"/>
                        </a:rPr>
                        <a:t>.printInfo();</a:t>
                      </a:r>
                      <a:br>
                        <a:rPr lang="en" sz="1100">
                          <a:solidFill>
                            <a:schemeClr val="dk1"/>
                          </a:solidFill>
                          <a:latin typeface="Courier New"/>
                          <a:ea typeface="Courier New"/>
                          <a:cs typeface="Courier New"/>
                          <a:sym typeface="Courier New"/>
                        </a:rPr>
                      </a:br>
                      <a:endParaRPr b="1" sz="1100">
                        <a:solidFill>
                          <a:srgbClr val="FF00FF"/>
                        </a:solidFill>
                        <a:latin typeface="Courier New"/>
                        <a:ea typeface="Courier New"/>
                        <a:cs typeface="Courier New"/>
                        <a:sym typeface="Courier New"/>
                      </a:endParaRPr>
                    </a:p>
                  </a:txBody>
                  <a:tcPr marT="91425" marB="91425" marR="91425" marL="91425"/>
                </a:tc>
              </a:tr>
            </a:tbl>
          </a:graphicData>
        </a:graphic>
      </p:graphicFrame>
      <p:sp>
        <p:nvSpPr>
          <p:cNvPr id="300" name="Google Shape;30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301" name="Google Shape;301;p44"/>
          <p:cNvSpPr txBox="1"/>
          <p:nvPr/>
        </p:nvSpPr>
        <p:spPr>
          <a:xfrm>
            <a:off x="6259475" y="394325"/>
            <a:ext cx="2748600" cy="8313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Solution 3: Invoke super() from a 2-param Teacher constructor</a:t>
            </a:r>
            <a:endParaRPr b="1">
              <a:solidFill>
                <a:schemeClr val="dk1"/>
              </a:solidFill>
              <a:latin typeface="Courier New"/>
              <a:ea typeface="Courier New"/>
              <a:cs typeface="Courier New"/>
              <a:sym typeface="Courier New"/>
            </a:endParaRPr>
          </a:p>
        </p:txBody>
      </p:sp>
      <p:sp>
        <p:nvSpPr>
          <p:cNvPr id="302" name="Google Shape;302;p44"/>
          <p:cNvSpPr txBox="1"/>
          <p:nvPr/>
        </p:nvSpPr>
        <p:spPr>
          <a:xfrm>
            <a:off x="4630700" y="3379125"/>
            <a:ext cx="4377600" cy="11922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Q: Now what is the output of t.printInfo()?</a:t>
            </a:r>
            <a:br>
              <a:rPr b="1" lang="en" sz="1000">
                <a:solidFill>
                  <a:schemeClr val="lt1"/>
                </a:solidFill>
                <a:latin typeface="Courier New"/>
                <a:ea typeface="Courier New"/>
                <a:cs typeface="Courier New"/>
                <a:sym typeface="Courier New"/>
              </a:rPr>
            </a:br>
            <a:r>
              <a:rPr b="1" lang="en" sz="1000">
                <a:solidFill>
                  <a:schemeClr val="lt1"/>
                </a:solidFill>
                <a:latin typeface="Courier New"/>
                <a:ea typeface="Courier New"/>
                <a:cs typeface="Courier New"/>
                <a:sym typeface="Courier New"/>
              </a:rPr>
              <a:t>A: Chris San Mateo</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rPr b="1" lang="en" sz="1000">
                <a:solidFill>
                  <a:schemeClr val="lt1"/>
                </a:solidFill>
                <a:latin typeface="Courier New"/>
                <a:ea typeface="Courier New"/>
                <a:cs typeface="Courier New"/>
                <a:sym typeface="Courier New"/>
              </a:rPr>
              <a:t>Huzzah!</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sz="1000">
              <a:solidFill>
                <a:schemeClr val="lt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aphicFrame>
        <p:nvGraphicFramePr>
          <p:cNvPr id="307" name="Google Shape;307;p45"/>
          <p:cNvGraphicFramePr/>
          <p:nvPr/>
        </p:nvGraphicFramePr>
        <p:xfrm>
          <a:off x="439625" y="1078098"/>
          <a:ext cx="3000000" cy="3000000"/>
        </p:xfrm>
        <a:graphic>
          <a:graphicData uri="http://schemas.openxmlformats.org/drawingml/2006/table">
            <a:tbl>
              <a:tblPr>
                <a:noFill/>
                <a:tableStyleId>{2B7BAD79-B8EE-48D4-85CC-CD5CB3530553}</a:tableStyleId>
              </a:tblPr>
              <a:tblGrid>
                <a:gridCol w="3970925"/>
                <a:gridCol w="4597425"/>
              </a:tblGrid>
              <a:tr h="1496175">
                <a:tc gridSpan="2">
                  <a:txBody>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We have previously discussed the </a:t>
                      </a:r>
                      <a:r>
                        <a:rPr lang="en" sz="1500">
                          <a:solidFill>
                            <a:schemeClr val="dk1"/>
                          </a:solidFill>
                          <a:latin typeface="Courier New"/>
                          <a:ea typeface="Courier New"/>
                          <a:cs typeface="Courier New"/>
                          <a:sym typeface="Courier New"/>
                        </a:rPr>
                        <a:t>private</a:t>
                      </a:r>
                      <a:r>
                        <a:rPr lang="en" sz="1500">
                          <a:solidFill>
                            <a:schemeClr val="dk1"/>
                          </a:solidFill>
                        </a:rPr>
                        <a:t> and </a:t>
                      </a:r>
                      <a:r>
                        <a:rPr lang="en" sz="1500">
                          <a:solidFill>
                            <a:schemeClr val="dk1"/>
                          </a:solidFill>
                          <a:latin typeface="Courier New"/>
                          <a:ea typeface="Courier New"/>
                          <a:cs typeface="Courier New"/>
                          <a:sym typeface="Courier New"/>
                        </a:rPr>
                        <a:t>public</a:t>
                      </a:r>
                      <a:r>
                        <a:rPr lang="en" sz="1500">
                          <a:solidFill>
                            <a:schemeClr val="dk1"/>
                          </a:solidFill>
                        </a:rPr>
                        <a:t> keywords (Access Modifiers) and how they are used inside a class to block or allow access to internal methods and variables to code outside the class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latin typeface="Courier New"/>
                          <a:ea typeface="Courier New"/>
                          <a:cs typeface="Courier New"/>
                          <a:sym typeface="Courier New"/>
                        </a:rPr>
                        <a:t>protected </a:t>
                      </a:r>
                      <a:r>
                        <a:rPr lang="en" sz="1500">
                          <a:solidFill>
                            <a:schemeClr val="dk1"/>
                          </a:solidFill>
                        </a:rPr>
                        <a:t>is another Access Modifier that can be used to allow access to internal methods and variables to </a:t>
                      </a:r>
                      <a:r>
                        <a:rPr b="1" lang="en" sz="1500">
                          <a:solidFill>
                            <a:schemeClr val="accent1"/>
                          </a:solidFill>
                        </a:rPr>
                        <a:t>subclasses</a:t>
                      </a:r>
                      <a:r>
                        <a:rPr lang="en" sz="1500">
                          <a:solidFill>
                            <a:schemeClr val="dk1"/>
                          </a:solidFill>
                        </a:rPr>
                        <a:t> of the class (so it is mostly like </a:t>
                      </a:r>
                      <a:r>
                        <a:rPr lang="en" sz="1500">
                          <a:solidFill>
                            <a:schemeClr val="dk1"/>
                          </a:solidFill>
                          <a:latin typeface="Courier New"/>
                          <a:ea typeface="Courier New"/>
                          <a:cs typeface="Courier New"/>
                          <a:sym typeface="Courier New"/>
                        </a:rPr>
                        <a:t>private</a:t>
                      </a:r>
                      <a:r>
                        <a:rPr lang="en" sz="1500">
                          <a:solidFill>
                            <a:schemeClr val="dk1"/>
                          </a:solidFill>
                        </a:rPr>
                        <a:t> except for subclasses</a:t>
                      </a:r>
                      <a:r>
                        <a:rPr lang="en" sz="1500">
                          <a:solidFill>
                            <a:schemeClr val="dk1"/>
                          </a:solidFill>
                          <a:latin typeface="Courier New"/>
                          <a:ea typeface="Courier New"/>
                          <a:cs typeface="Courier New"/>
                          <a:sym typeface="Courier New"/>
                        </a:rPr>
                        <a:t>)</a:t>
                      </a:r>
                      <a:endParaRPr sz="1500">
                        <a:solidFill>
                          <a:schemeClr val="dk1"/>
                        </a:solidFill>
                      </a:endParaRPr>
                    </a:p>
                  </a:txBody>
                  <a:tcPr marT="91425" marB="91425" marR="91425" marL="91425"/>
                </a:tc>
                <a:tc hMerge="1"/>
              </a:tr>
              <a:tr h="2352425">
                <a:tc>
                  <a:txBody>
                    <a:bodyPr/>
                    <a:lstStyle/>
                    <a:p>
                      <a:pPr indent="0" lvl="0" marL="0" rtl="0" algn="l">
                        <a:lnSpc>
                          <a:spcPct val="115000"/>
                        </a:lnSpc>
                        <a:spcBef>
                          <a:spcPts val="0"/>
                        </a:spcBef>
                        <a:spcAft>
                          <a:spcPts val="0"/>
                        </a:spcAft>
                        <a:buNone/>
                      </a:pPr>
                      <a:r>
                        <a:rPr lang="en" sz="1100">
                          <a:solidFill>
                            <a:schemeClr val="dk2"/>
                          </a:solidFill>
                          <a:latin typeface="Courier New"/>
                          <a:ea typeface="Courier New"/>
                          <a:cs typeface="Courier New"/>
                          <a:sym typeface="Courier New"/>
                        </a:rPr>
                        <a:t>class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br>
                        <a:rPr lang="en" sz="1100">
                          <a:solidFill>
                            <a:schemeClr val="dk2"/>
                          </a:solidFill>
                          <a:latin typeface="Courier New"/>
                          <a:ea typeface="Courier New"/>
                          <a:cs typeface="Courier New"/>
                          <a:sym typeface="Courier New"/>
                        </a:rPr>
                      </a:br>
                      <a:r>
                        <a:rPr b="1" lang="en" sz="1100">
                          <a:solidFill>
                            <a:srgbClr val="FF0000"/>
                          </a:solidFill>
                          <a:latin typeface="Courier New"/>
                          <a:ea typeface="Courier New"/>
                          <a:cs typeface="Courier New"/>
                          <a:sym typeface="Courier New"/>
                        </a:rPr>
                        <a:t>  public String name;</a:t>
                      </a:r>
                      <a:br>
                        <a:rPr b="1" lang="en" sz="1100">
                          <a:solidFill>
                            <a:schemeClr val="dk2"/>
                          </a:solidFill>
                          <a:latin typeface="Courier New"/>
                          <a:ea typeface="Courier New"/>
                          <a:cs typeface="Courier New"/>
                          <a:sym typeface="Courier New"/>
                        </a:rPr>
                      </a:br>
                      <a:r>
                        <a:rPr b="1" lang="en" sz="1100">
                          <a:solidFill>
                            <a:srgbClr val="9900FF"/>
                          </a:solidFill>
                          <a:latin typeface="Courier New"/>
                          <a:ea typeface="Courier New"/>
                          <a:cs typeface="Courier New"/>
                          <a:sym typeface="Courier New"/>
                        </a:rPr>
                        <a:t>  protected String age;</a:t>
                      </a:r>
                      <a:br>
                        <a:rPr b="1" lang="en" sz="1100">
                          <a:solidFill>
                            <a:schemeClr val="dk2"/>
                          </a:solidFill>
                          <a:latin typeface="Courier New"/>
                          <a:ea typeface="Courier New"/>
                          <a:cs typeface="Courier New"/>
                          <a:sym typeface="Courier New"/>
                        </a:rPr>
                      </a:br>
                      <a:r>
                        <a:rPr b="1" lang="en" sz="1100">
                          <a:solidFill>
                            <a:schemeClr val="accent4"/>
                          </a:solidFill>
                          <a:latin typeface="Courier New"/>
                          <a:ea typeface="Courier New"/>
                          <a:cs typeface="Courier New"/>
                          <a:sym typeface="Courier New"/>
                        </a:rPr>
                        <a:t>  private String taxId;</a:t>
                      </a:r>
                      <a:br>
                        <a:rPr b="1" lang="en" sz="1100">
                          <a:solidFill>
                            <a:schemeClr val="dk2"/>
                          </a:solidFill>
                          <a:latin typeface="Courier New"/>
                          <a:ea typeface="Courier New"/>
                          <a:cs typeface="Courier New"/>
                          <a:sym typeface="Courier New"/>
                        </a:rPr>
                      </a:b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0"/>
                        </a:spcAft>
                        <a:buNone/>
                      </a:pPr>
                      <a:r>
                        <a:rPr lang="en" sz="1100">
                          <a:solidFill>
                            <a:schemeClr val="dk2"/>
                          </a:solidFill>
                          <a:latin typeface="Courier New"/>
                          <a:ea typeface="Courier New"/>
                          <a:cs typeface="Courier New"/>
                          <a:sym typeface="Courier New"/>
                        </a:rPr>
                        <a:t>class </a:t>
                      </a:r>
                      <a:r>
                        <a:rPr b="1" lang="en" sz="1100">
                          <a:solidFill>
                            <a:schemeClr val="accent5"/>
                          </a:solidFill>
                          <a:latin typeface="Courier New"/>
                          <a:ea typeface="Courier New"/>
                          <a:cs typeface="Courier New"/>
                          <a:sym typeface="Courier New"/>
                        </a:rPr>
                        <a:t>Teacher</a:t>
                      </a:r>
                      <a:r>
                        <a:rPr lang="en" sz="1100">
                          <a:solidFill>
                            <a:schemeClr val="dk2"/>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extends</a:t>
                      </a:r>
                      <a:r>
                        <a:rPr lang="en" sz="1100">
                          <a:solidFill>
                            <a:schemeClr val="dk2"/>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Person</a:t>
                      </a:r>
                      <a:r>
                        <a:rPr lang="en" sz="1100">
                          <a:solidFill>
                            <a:schemeClr val="dk2"/>
                          </a:solidFill>
                          <a:latin typeface="Courier New"/>
                          <a:ea typeface="Courier New"/>
                          <a:cs typeface="Courier New"/>
                          <a:sym typeface="Courier New"/>
                        </a:rPr>
                        <a:t> {}</a:t>
                      </a:r>
                      <a:endParaRPr sz="1100">
                        <a:solidFill>
                          <a:schemeClr val="dk2"/>
                        </a:solidFill>
                        <a:latin typeface="Courier New"/>
                        <a:ea typeface="Courier New"/>
                        <a:cs typeface="Courier New"/>
                        <a:sym typeface="Courier New"/>
                      </a:endParaRPr>
                    </a:p>
                    <a:p>
                      <a:pPr indent="0" lvl="0" marL="0" rtl="0" algn="l">
                        <a:lnSpc>
                          <a:spcPct val="115000"/>
                        </a:lnSpc>
                        <a:spcBef>
                          <a:spcPts val="1200"/>
                        </a:spcBef>
                        <a:spcAft>
                          <a:spcPts val="1200"/>
                        </a:spcAft>
                        <a:buNone/>
                      </a:pPr>
                      <a:r>
                        <a:rPr lang="en" sz="1100">
                          <a:solidFill>
                            <a:schemeClr val="dk2"/>
                          </a:solidFill>
                          <a:latin typeface="Courier New"/>
                          <a:ea typeface="Courier New"/>
                          <a:cs typeface="Courier New"/>
                          <a:sym typeface="Courier New"/>
                        </a:rPr>
                        <a:t>class </a:t>
                      </a:r>
                      <a:r>
                        <a:rPr b="1" lang="en" sz="1100">
                          <a:solidFill>
                            <a:schemeClr val="accent1"/>
                          </a:solidFill>
                          <a:latin typeface="Courier New"/>
                          <a:ea typeface="Courier New"/>
                          <a:cs typeface="Courier New"/>
                          <a:sym typeface="Courier New"/>
                        </a:rPr>
                        <a:t>Pet</a:t>
                      </a:r>
                      <a:r>
                        <a:rPr lang="en" sz="1100">
                          <a:solidFill>
                            <a:schemeClr val="dk2"/>
                          </a:solidFill>
                          <a:latin typeface="Courier New"/>
                          <a:ea typeface="Courier New"/>
                          <a:cs typeface="Courier New"/>
                          <a:sym typeface="Courier New"/>
                        </a:rPr>
                        <a:t> {}</a:t>
                      </a:r>
                      <a:endParaRPr sz="1100">
                        <a:solidFill>
                          <a:schemeClr val="dk2"/>
                        </a:solidFill>
                        <a:latin typeface="Courier New"/>
                        <a:ea typeface="Courier New"/>
                        <a:cs typeface="Courier New"/>
                        <a:sym typeface="Courier New"/>
                      </a:endParaRPr>
                    </a:p>
                  </a:txBody>
                  <a:tcPr marT="91425" marB="91425" marR="91425" marL="91425" anchor="ctr"/>
                </a:tc>
                <a:tc>
                  <a:txBody>
                    <a:bodyPr/>
                    <a:lstStyle/>
                    <a:p>
                      <a:pPr indent="0" lvl="0" marL="0" rtl="0" algn="l">
                        <a:lnSpc>
                          <a:spcPct val="115000"/>
                        </a:lnSpc>
                        <a:spcBef>
                          <a:spcPts val="0"/>
                        </a:spcBef>
                        <a:spcAft>
                          <a:spcPts val="1200"/>
                        </a:spcAft>
                        <a:buNone/>
                      </a:pPr>
                      <a:r>
                        <a:t/>
                      </a:r>
                      <a:endParaRPr b="1" sz="1100">
                        <a:solidFill>
                          <a:schemeClr val="accent5"/>
                        </a:solidFill>
                        <a:latin typeface="Courier New"/>
                        <a:ea typeface="Courier New"/>
                        <a:cs typeface="Courier New"/>
                        <a:sym typeface="Courier New"/>
                      </a:endParaRPr>
                    </a:p>
                  </a:txBody>
                  <a:tcPr marT="91425" marB="91425" marR="91425" marL="91425"/>
                </a:tc>
              </a:tr>
            </a:tbl>
          </a:graphicData>
        </a:graphic>
      </p:graphicFrame>
      <p:sp>
        <p:nvSpPr>
          <p:cNvPr id="308" name="Google Shape;30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 - Access Modifiers</a:t>
            </a:r>
            <a:endParaRPr sz="2520">
              <a:latin typeface="Courier New"/>
              <a:ea typeface="Courier New"/>
              <a:cs typeface="Courier New"/>
              <a:sym typeface="Courier New"/>
            </a:endParaRPr>
          </a:p>
        </p:txBody>
      </p:sp>
      <p:graphicFrame>
        <p:nvGraphicFramePr>
          <p:cNvPr id="309" name="Google Shape;309;p45"/>
          <p:cNvGraphicFramePr/>
          <p:nvPr/>
        </p:nvGraphicFramePr>
        <p:xfrm>
          <a:off x="4410550" y="2571725"/>
          <a:ext cx="3000000" cy="3000000"/>
        </p:xfrm>
        <a:graphic>
          <a:graphicData uri="http://schemas.openxmlformats.org/drawingml/2006/table">
            <a:tbl>
              <a:tblPr>
                <a:noFill/>
                <a:tableStyleId>{2B7BAD79-B8EE-48D4-85CC-CD5CB3530553}</a:tableStyleId>
              </a:tblPr>
              <a:tblGrid>
                <a:gridCol w="1216425"/>
                <a:gridCol w="1858850"/>
                <a:gridCol w="1522150"/>
              </a:tblGrid>
              <a:tr h="347325">
                <a:tc>
                  <a:txBody>
                    <a:bodyPr/>
                    <a:lstStyle/>
                    <a:p>
                      <a:pPr indent="0" lvl="0" marL="0" rtl="0" algn="ctr">
                        <a:spcBef>
                          <a:spcPts val="0"/>
                        </a:spcBef>
                        <a:spcAft>
                          <a:spcPts val="0"/>
                        </a:spcAft>
                        <a:buNone/>
                      </a:pPr>
                      <a:r>
                        <a:t/>
                      </a:r>
                      <a:endParaRPr sz="1000">
                        <a:latin typeface="Courier New"/>
                        <a:ea typeface="Courier New"/>
                        <a:cs typeface="Courier New"/>
                        <a:sym typeface="Courier New"/>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Can Access</a:t>
                      </a:r>
                      <a:endParaRPr b="1" sz="1000">
                        <a:latin typeface="Courier New"/>
                        <a:ea typeface="Courier New"/>
                        <a:cs typeface="Courier New"/>
                        <a:sym typeface="Courier New"/>
                      </a:endParaRPr>
                    </a:p>
                  </a:txBody>
                  <a:tcPr marT="91425" marB="91425" marR="91425" marL="91425">
                    <a:solidFill>
                      <a:schemeClr val="lt2"/>
                    </a:solidFill>
                  </a:tcPr>
                </a:tc>
                <a:tc>
                  <a:txBody>
                    <a:bodyPr/>
                    <a:lstStyle/>
                    <a:p>
                      <a:pPr indent="0" lvl="0" marL="0" rtl="0" algn="ctr">
                        <a:spcBef>
                          <a:spcPts val="0"/>
                        </a:spcBef>
                        <a:spcAft>
                          <a:spcPts val="0"/>
                        </a:spcAft>
                        <a:buNone/>
                      </a:pPr>
                      <a:r>
                        <a:rPr b="1" lang="en" sz="1000">
                          <a:latin typeface="Courier New"/>
                          <a:ea typeface="Courier New"/>
                          <a:cs typeface="Courier New"/>
                          <a:sym typeface="Courier New"/>
                        </a:rPr>
                        <a:t>Cannot Access</a:t>
                      </a:r>
                      <a:endParaRPr b="1" sz="1000">
                        <a:latin typeface="Courier New"/>
                        <a:ea typeface="Courier New"/>
                        <a:cs typeface="Courier New"/>
                        <a:sym typeface="Courier New"/>
                      </a:endParaRPr>
                    </a:p>
                  </a:txBody>
                  <a:tcPr marT="91425" marB="91425" marR="91425" marL="91425">
                    <a:solidFill>
                      <a:schemeClr val="lt2"/>
                    </a:solidFill>
                  </a:tcPr>
                </a:tc>
              </a:tr>
              <a:tr h="762575">
                <a:tc>
                  <a:txBody>
                    <a:bodyPr/>
                    <a:lstStyle/>
                    <a:p>
                      <a:pPr indent="0" lvl="0" marL="0" rtl="0" algn="r">
                        <a:lnSpc>
                          <a:spcPct val="115000"/>
                        </a:lnSpc>
                        <a:spcBef>
                          <a:spcPts val="0"/>
                        </a:spcBef>
                        <a:spcAft>
                          <a:spcPts val="1200"/>
                        </a:spcAft>
                        <a:buNone/>
                      </a:pPr>
                      <a:r>
                        <a:rPr b="1" lang="en" sz="1100">
                          <a:solidFill>
                            <a:srgbClr val="FF00FF"/>
                          </a:solidFill>
                          <a:latin typeface="Courier New"/>
                          <a:ea typeface="Courier New"/>
                          <a:cs typeface="Courier New"/>
                          <a:sym typeface="Courier New"/>
                        </a:rPr>
                        <a:t>Person</a:t>
                      </a:r>
                      <a:endParaRPr sz="1000">
                        <a:latin typeface="Courier New"/>
                        <a:ea typeface="Courier New"/>
                        <a:cs typeface="Courier New"/>
                        <a:sym typeface="Courier New"/>
                      </a:endParaRPr>
                    </a:p>
                  </a:txBody>
                  <a:tcPr marT="91425" marB="91425" marR="91425" marL="91425">
                    <a:solidFill>
                      <a:schemeClr val="lt2"/>
                    </a:solidFill>
                  </a:tcPr>
                </a:tc>
                <a:tc>
                  <a:txBody>
                    <a:bodyPr/>
                    <a:lstStyle/>
                    <a:p>
                      <a:pPr indent="0" lvl="0" marL="0" rtl="0" algn="ctr">
                        <a:lnSpc>
                          <a:spcPct val="115000"/>
                        </a:lnSpc>
                        <a:spcBef>
                          <a:spcPts val="0"/>
                        </a:spcBef>
                        <a:spcAft>
                          <a:spcPts val="1200"/>
                        </a:spcAft>
                        <a:buNone/>
                      </a:pPr>
                      <a:r>
                        <a:rPr b="1" lang="en" sz="1100">
                          <a:solidFill>
                            <a:srgbClr val="FF0000"/>
                          </a:solidFill>
                          <a:latin typeface="Courier New"/>
                          <a:ea typeface="Courier New"/>
                          <a:cs typeface="Courier New"/>
                          <a:sym typeface="Courier New"/>
                        </a:rPr>
                        <a:t>Person.name</a:t>
                      </a:r>
                      <a:br>
                        <a:rPr b="1" lang="en" sz="1100">
                          <a:solidFill>
                            <a:srgbClr val="FF0000"/>
                          </a:solidFill>
                          <a:latin typeface="Courier New"/>
                          <a:ea typeface="Courier New"/>
                          <a:cs typeface="Courier New"/>
                          <a:sym typeface="Courier New"/>
                        </a:rPr>
                      </a:br>
                      <a:r>
                        <a:rPr b="1" lang="en" sz="1100">
                          <a:solidFill>
                            <a:srgbClr val="9900FF"/>
                          </a:solidFill>
                          <a:latin typeface="Courier New"/>
                          <a:ea typeface="Courier New"/>
                          <a:cs typeface="Courier New"/>
                          <a:sym typeface="Courier New"/>
                        </a:rPr>
                        <a:t>Person.age</a:t>
                      </a:r>
                      <a:br>
                        <a:rPr b="1" lang="en" sz="1100">
                          <a:solidFill>
                            <a:srgbClr val="9900FF"/>
                          </a:solidFill>
                          <a:latin typeface="Courier New"/>
                          <a:ea typeface="Courier New"/>
                          <a:cs typeface="Courier New"/>
                          <a:sym typeface="Courier New"/>
                        </a:rPr>
                      </a:br>
                      <a:r>
                        <a:rPr b="1" lang="en" sz="1100">
                          <a:solidFill>
                            <a:schemeClr val="accent4"/>
                          </a:solidFill>
                          <a:latin typeface="Courier New"/>
                          <a:ea typeface="Courier New"/>
                          <a:cs typeface="Courier New"/>
                          <a:sym typeface="Courier New"/>
                        </a:rPr>
                        <a:t>Person.taxId</a:t>
                      </a:r>
                      <a:endParaRPr b="1" sz="1000">
                        <a:solidFill>
                          <a:srgbClr val="9900FF"/>
                        </a:solidFill>
                        <a:latin typeface="Courier New"/>
                        <a:ea typeface="Courier New"/>
                        <a:cs typeface="Courier New"/>
                        <a:sym typeface="Courier New"/>
                      </a:endParaRPr>
                    </a:p>
                  </a:txBody>
                  <a:tcPr marT="91425" marB="91425" marR="91425" marL="91425">
                    <a:solidFill>
                      <a:schemeClr val="lt2"/>
                    </a:solidFill>
                  </a:tcPr>
                </a:tc>
                <a:tc>
                  <a:txBody>
                    <a:bodyPr/>
                    <a:lstStyle/>
                    <a:p>
                      <a:pPr indent="0" lvl="0" marL="0" rtl="0" algn="ctr">
                        <a:spcBef>
                          <a:spcPts val="0"/>
                        </a:spcBef>
                        <a:spcAft>
                          <a:spcPts val="0"/>
                        </a:spcAft>
                        <a:buNone/>
                      </a:pPr>
                      <a:r>
                        <a:t/>
                      </a:r>
                      <a:endParaRPr sz="1000">
                        <a:latin typeface="Courier New"/>
                        <a:ea typeface="Courier New"/>
                        <a:cs typeface="Courier New"/>
                        <a:sym typeface="Courier New"/>
                      </a:endParaRPr>
                    </a:p>
                  </a:txBody>
                  <a:tcPr marT="91425" marB="91425" marR="91425" marL="91425">
                    <a:solidFill>
                      <a:schemeClr val="lt2"/>
                    </a:solidFill>
                  </a:tcPr>
                </a:tc>
              </a:tr>
              <a:tr h="562825">
                <a:tc>
                  <a:txBody>
                    <a:bodyPr/>
                    <a:lstStyle/>
                    <a:p>
                      <a:pPr indent="0" lvl="0" marL="0" rtl="0" algn="r">
                        <a:lnSpc>
                          <a:spcPct val="115000"/>
                        </a:lnSpc>
                        <a:spcBef>
                          <a:spcPts val="0"/>
                        </a:spcBef>
                        <a:spcAft>
                          <a:spcPts val="1200"/>
                        </a:spcAft>
                        <a:buNone/>
                      </a:pPr>
                      <a:r>
                        <a:rPr b="1" lang="en" sz="1100">
                          <a:solidFill>
                            <a:schemeClr val="accent5"/>
                          </a:solidFill>
                          <a:latin typeface="Courier New"/>
                          <a:ea typeface="Courier New"/>
                          <a:cs typeface="Courier New"/>
                          <a:sym typeface="Courier New"/>
                        </a:rPr>
                        <a:t>Teacher</a:t>
                      </a:r>
                      <a:endParaRPr sz="1000">
                        <a:latin typeface="Courier New"/>
                        <a:ea typeface="Courier New"/>
                        <a:cs typeface="Courier New"/>
                        <a:sym typeface="Courier New"/>
                      </a:endParaRPr>
                    </a:p>
                  </a:txBody>
                  <a:tcPr marT="91425" marB="91425" marR="91425" marL="91425">
                    <a:solidFill>
                      <a:schemeClr val="lt2"/>
                    </a:solidFill>
                  </a:tcPr>
                </a:tc>
                <a:tc>
                  <a:txBody>
                    <a:bodyPr/>
                    <a:lstStyle/>
                    <a:p>
                      <a:pPr indent="0" lvl="0" marL="0" rtl="0" algn="ctr">
                        <a:lnSpc>
                          <a:spcPct val="115000"/>
                        </a:lnSpc>
                        <a:spcBef>
                          <a:spcPts val="0"/>
                        </a:spcBef>
                        <a:spcAft>
                          <a:spcPts val="1200"/>
                        </a:spcAft>
                        <a:buNone/>
                      </a:pPr>
                      <a:r>
                        <a:rPr b="1" lang="en" sz="1100">
                          <a:solidFill>
                            <a:srgbClr val="FF0000"/>
                          </a:solidFill>
                          <a:latin typeface="Courier New"/>
                          <a:ea typeface="Courier New"/>
                          <a:cs typeface="Courier New"/>
                          <a:sym typeface="Courier New"/>
                        </a:rPr>
                        <a:t>Person.name</a:t>
                      </a:r>
                      <a:br>
                        <a:rPr b="1" lang="en" sz="1100">
                          <a:solidFill>
                            <a:srgbClr val="FF0000"/>
                          </a:solidFill>
                          <a:latin typeface="Courier New"/>
                          <a:ea typeface="Courier New"/>
                          <a:cs typeface="Courier New"/>
                          <a:sym typeface="Courier New"/>
                        </a:rPr>
                      </a:br>
                      <a:r>
                        <a:rPr b="1" lang="en" sz="1100">
                          <a:solidFill>
                            <a:srgbClr val="9900FF"/>
                          </a:solidFill>
                          <a:latin typeface="Courier New"/>
                          <a:ea typeface="Courier New"/>
                          <a:cs typeface="Courier New"/>
                          <a:sym typeface="Courier New"/>
                        </a:rPr>
                        <a:t>Person.age</a:t>
                      </a:r>
                      <a:endParaRPr sz="1000">
                        <a:latin typeface="Courier New"/>
                        <a:ea typeface="Courier New"/>
                        <a:cs typeface="Courier New"/>
                        <a:sym typeface="Courier New"/>
                      </a:endParaRPr>
                    </a:p>
                  </a:txBody>
                  <a:tcPr marT="91425" marB="91425" marR="91425" marL="91425">
                    <a:solidFill>
                      <a:schemeClr val="lt2"/>
                    </a:solidFill>
                  </a:tcPr>
                </a:tc>
                <a:tc>
                  <a:txBody>
                    <a:bodyPr/>
                    <a:lstStyle/>
                    <a:p>
                      <a:pPr indent="0" lvl="0" marL="0" rtl="0" algn="ctr">
                        <a:lnSpc>
                          <a:spcPct val="115000"/>
                        </a:lnSpc>
                        <a:spcBef>
                          <a:spcPts val="0"/>
                        </a:spcBef>
                        <a:spcAft>
                          <a:spcPts val="1200"/>
                        </a:spcAft>
                        <a:buNone/>
                      </a:pPr>
                      <a:r>
                        <a:rPr b="1" lang="en" sz="1100">
                          <a:solidFill>
                            <a:schemeClr val="accent4"/>
                          </a:solidFill>
                          <a:latin typeface="Courier New"/>
                          <a:ea typeface="Courier New"/>
                          <a:cs typeface="Courier New"/>
                          <a:sym typeface="Courier New"/>
                        </a:rPr>
                        <a:t>Person.taxId</a:t>
                      </a:r>
                      <a:endParaRPr sz="1000">
                        <a:latin typeface="Courier New"/>
                        <a:ea typeface="Courier New"/>
                        <a:cs typeface="Courier New"/>
                        <a:sym typeface="Courier New"/>
                      </a:endParaRPr>
                    </a:p>
                  </a:txBody>
                  <a:tcPr marT="91425" marB="91425" marR="91425" marL="91425">
                    <a:solidFill>
                      <a:schemeClr val="lt2"/>
                    </a:solidFill>
                  </a:tcPr>
                </a:tc>
              </a:tr>
              <a:tr h="682250">
                <a:tc>
                  <a:txBody>
                    <a:bodyPr/>
                    <a:lstStyle/>
                    <a:p>
                      <a:pPr indent="0" lvl="0" marL="0" rtl="0" algn="r">
                        <a:lnSpc>
                          <a:spcPct val="115000"/>
                        </a:lnSpc>
                        <a:spcBef>
                          <a:spcPts val="0"/>
                        </a:spcBef>
                        <a:spcAft>
                          <a:spcPts val="1200"/>
                        </a:spcAft>
                        <a:buNone/>
                      </a:pPr>
                      <a:r>
                        <a:rPr b="1" lang="en" sz="1100">
                          <a:solidFill>
                            <a:schemeClr val="accent1"/>
                          </a:solidFill>
                          <a:latin typeface="Courier New"/>
                          <a:ea typeface="Courier New"/>
                          <a:cs typeface="Courier New"/>
                          <a:sym typeface="Courier New"/>
                        </a:rPr>
                        <a:t>Pet</a:t>
                      </a:r>
                      <a:endParaRPr sz="1000">
                        <a:latin typeface="Courier New"/>
                        <a:ea typeface="Courier New"/>
                        <a:cs typeface="Courier New"/>
                        <a:sym typeface="Courier New"/>
                      </a:endParaRPr>
                    </a:p>
                  </a:txBody>
                  <a:tcPr marT="91425" marB="91425" marR="91425" marL="91425">
                    <a:solidFill>
                      <a:schemeClr val="lt2"/>
                    </a:solidFill>
                  </a:tcPr>
                </a:tc>
                <a:tc>
                  <a:txBody>
                    <a:bodyPr/>
                    <a:lstStyle/>
                    <a:p>
                      <a:pPr indent="0" lvl="0" marL="0" rtl="0" algn="ctr">
                        <a:lnSpc>
                          <a:spcPct val="115000"/>
                        </a:lnSpc>
                        <a:spcBef>
                          <a:spcPts val="0"/>
                        </a:spcBef>
                        <a:spcAft>
                          <a:spcPts val="1200"/>
                        </a:spcAft>
                        <a:buNone/>
                      </a:pPr>
                      <a:r>
                        <a:rPr b="1" lang="en" sz="1100">
                          <a:solidFill>
                            <a:srgbClr val="FF0000"/>
                          </a:solidFill>
                          <a:latin typeface="Courier New"/>
                          <a:ea typeface="Courier New"/>
                          <a:cs typeface="Courier New"/>
                          <a:sym typeface="Courier New"/>
                        </a:rPr>
                        <a:t>Person.name</a:t>
                      </a:r>
                      <a:br>
                        <a:rPr b="1" lang="en" sz="1100">
                          <a:solidFill>
                            <a:srgbClr val="FF0000"/>
                          </a:solidFill>
                          <a:latin typeface="Courier New"/>
                          <a:ea typeface="Courier New"/>
                          <a:cs typeface="Courier New"/>
                          <a:sym typeface="Courier New"/>
                        </a:rPr>
                      </a:br>
                      <a:endParaRPr sz="1000">
                        <a:latin typeface="Courier New"/>
                        <a:ea typeface="Courier New"/>
                        <a:cs typeface="Courier New"/>
                        <a:sym typeface="Courier New"/>
                      </a:endParaRPr>
                    </a:p>
                  </a:txBody>
                  <a:tcPr marT="91425" marB="91425" marR="91425" marL="91425">
                    <a:solidFill>
                      <a:schemeClr val="lt2"/>
                    </a:solidFill>
                  </a:tcPr>
                </a:tc>
                <a:tc>
                  <a:txBody>
                    <a:bodyPr/>
                    <a:lstStyle/>
                    <a:p>
                      <a:pPr indent="0" lvl="0" marL="0" rtl="0" algn="ctr">
                        <a:lnSpc>
                          <a:spcPct val="115000"/>
                        </a:lnSpc>
                        <a:spcBef>
                          <a:spcPts val="0"/>
                        </a:spcBef>
                        <a:spcAft>
                          <a:spcPts val="1200"/>
                        </a:spcAft>
                        <a:buNone/>
                      </a:pPr>
                      <a:r>
                        <a:rPr b="1" lang="en" sz="1100">
                          <a:solidFill>
                            <a:srgbClr val="9900FF"/>
                          </a:solidFill>
                          <a:latin typeface="Courier New"/>
                          <a:ea typeface="Courier New"/>
                          <a:cs typeface="Courier New"/>
                          <a:sym typeface="Courier New"/>
                        </a:rPr>
                        <a:t>Person.age</a:t>
                      </a:r>
                      <a:br>
                        <a:rPr b="1" lang="en" sz="1100">
                          <a:solidFill>
                            <a:srgbClr val="9900FF"/>
                          </a:solidFill>
                          <a:latin typeface="Courier New"/>
                          <a:ea typeface="Courier New"/>
                          <a:cs typeface="Courier New"/>
                          <a:sym typeface="Courier New"/>
                        </a:rPr>
                      </a:br>
                      <a:r>
                        <a:rPr b="1" lang="en" sz="1100">
                          <a:solidFill>
                            <a:schemeClr val="accent4"/>
                          </a:solidFill>
                          <a:latin typeface="Courier New"/>
                          <a:ea typeface="Courier New"/>
                          <a:cs typeface="Courier New"/>
                          <a:sym typeface="Courier New"/>
                        </a:rPr>
                        <a:t>Person.taxId</a:t>
                      </a:r>
                      <a:endParaRPr sz="1000">
                        <a:latin typeface="Courier New"/>
                        <a:ea typeface="Courier New"/>
                        <a:cs typeface="Courier New"/>
                        <a:sym typeface="Courier New"/>
                      </a:endParaRPr>
                    </a:p>
                  </a:txBody>
                  <a:tcPr marT="91425" marB="91425" marR="91425" marL="91425">
                    <a:solidFill>
                      <a:schemeClr val="lt2"/>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Java &amp; Inheritance</a:t>
            </a:r>
            <a:endParaRPr sz="2520"/>
          </a:p>
        </p:txBody>
      </p:sp>
      <p:sp>
        <p:nvSpPr>
          <p:cNvPr id="315" name="Google Shape;31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665"/>
              <a:t>Summary</a:t>
            </a:r>
            <a:endParaRPr b="1" sz="1665"/>
          </a:p>
          <a:p>
            <a:pPr indent="-334327" lvl="0" marL="457200" rtl="0" algn="l">
              <a:lnSpc>
                <a:spcPct val="95000"/>
              </a:lnSpc>
              <a:spcBef>
                <a:spcPts val="1200"/>
              </a:spcBef>
              <a:spcAft>
                <a:spcPts val="0"/>
              </a:spcAft>
              <a:buSzPts val="1665"/>
              <a:buChar char="●"/>
            </a:pPr>
            <a:r>
              <a:rPr lang="en" sz="1665"/>
              <a:t>Subclasses do not have access to the private variables and private methods of their superclass</a:t>
            </a:r>
            <a:r>
              <a:rPr lang="en" sz="1665"/>
              <a:t> </a:t>
            </a:r>
            <a:r>
              <a:rPr lang="en" sz="1665">
                <a:solidFill>
                  <a:srgbClr val="FF0000"/>
                </a:solidFill>
              </a:rPr>
              <a:t>(create accessor methods or carefully decorate items with </a:t>
            </a:r>
            <a:r>
              <a:rPr lang="en" sz="1665">
                <a:solidFill>
                  <a:srgbClr val="FF0000"/>
                </a:solidFill>
                <a:latin typeface="Courier New"/>
                <a:ea typeface="Courier New"/>
                <a:cs typeface="Courier New"/>
                <a:sym typeface="Courier New"/>
              </a:rPr>
              <a:t>protected</a:t>
            </a:r>
            <a:r>
              <a:rPr lang="en" sz="1665">
                <a:solidFill>
                  <a:srgbClr val="FF0000"/>
                </a:solidFill>
              </a:rPr>
              <a:t>)</a:t>
            </a:r>
            <a:endParaRPr sz="1665">
              <a:solidFill>
                <a:srgbClr val="FF0000"/>
              </a:solidFill>
            </a:endParaRPr>
          </a:p>
          <a:p>
            <a:pPr indent="-334327" lvl="0" marL="457200" rtl="0" algn="l">
              <a:lnSpc>
                <a:spcPct val="95000"/>
              </a:lnSpc>
              <a:spcBef>
                <a:spcPts val="0"/>
              </a:spcBef>
              <a:spcAft>
                <a:spcPts val="0"/>
              </a:spcAft>
              <a:buSzPts val="1665"/>
              <a:buChar char="●"/>
            </a:pPr>
            <a:r>
              <a:rPr lang="en" sz="1665"/>
              <a:t>Subclasses can use the </a:t>
            </a:r>
            <a:r>
              <a:rPr b="1" lang="en" sz="1665">
                <a:solidFill>
                  <a:srgbClr val="0000FF"/>
                </a:solidFill>
                <a:latin typeface="Courier New"/>
                <a:ea typeface="Courier New"/>
                <a:cs typeface="Courier New"/>
                <a:sym typeface="Courier New"/>
              </a:rPr>
              <a:t>super()</a:t>
            </a:r>
            <a:r>
              <a:rPr lang="en" sz="1665"/>
              <a:t> function to invoke superclass constructors</a:t>
            </a:r>
            <a:endParaRPr sz="1665"/>
          </a:p>
          <a:p>
            <a:pPr indent="-334327" lvl="0" marL="457200" rtl="0" algn="l">
              <a:lnSpc>
                <a:spcPct val="95000"/>
              </a:lnSpc>
              <a:spcBef>
                <a:spcPts val="0"/>
              </a:spcBef>
              <a:spcAft>
                <a:spcPts val="0"/>
              </a:spcAft>
              <a:buSzPts val="1665"/>
              <a:buChar char="●"/>
            </a:pPr>
            <a:r>
              <a:rPr b="1" lang="en" sz="1665">
                <a:solidFill>
                  <a:srgbClr val="0000FF"/>
                </a:solidFill>
                <a:latin typeface="Courier New"/>
                <a:ea typeface="Courier New"/>
                <a:cs typeface="Courier New"/>
                <a:sym typeface="Courier New"/>
              </a:rPr>
              <a:t>super()</a:t>
            </a:r>
            <a:r>
              <a:rPr lang="en" sz="1665"/>
              <a:t>can only be used on the first line of a subclass constructor</a:t>
            </a:r>
            <a:r>
              <a:rPr lang="en" sz="1665"/>
              <a:t> </a:t>
            </a:r>
            <a:r>
              <a:rPr lang="en" sz="1665">
                <a:solidFill>
                  <a:srgbClr val="FF0000"/>
                </a:solidFill>
              </a:rPr>
              <a:t>(to prevent subclasses from interfering with the creation of the superclass)</a:t>
            </a:r>
            <a:endParaRPr sz="1665">
              <a:solidFill>
                <a:srgbClr val="FF0000"/>
              </a:solidFill>
            </a:endParaRPr>
          </a:p>
          <a:p>
            <a:pPr indent="-334327" lvl="0" marL="457200" rtl="0" algn="l">
              <a:lnSpc>
                <a:spcPct val="95000"/>
              </a:lnSpc>
              <a:spcBef>
                <a:spcPts val="0"/>
              </a:spcBef>
              <a:spcAft>
                <a:spcPts val="0"/>
              </a:spcAft>
              <a:buSzPts val="1665"/>
              <a:buChar char="●"/>
            </a:pPr>
            <a:r>
              <a:rPr lang="en" sz="1665"/>
              <a:t>The params passed to </a:t>
            </a:r>
            <a:r>
              <a:rPr b="1" lang="en" sz="1665">
                <a:solidFill>
                  <a:srgbClr val="0000FF"/>
                </a:solidFill>
                <a:latin typeface="Courier New"/>
                <a:ea typeface="Courier New"/>
                <a:cs typeface="Courier New"/>
                <a:sym typeface="Courier New"/>
              </a:rPr>
              <a:t>super()</a:t>
            </a:r>
            <a:r>
              <a:rPr lang="en" sz="1665"/>
              <a:t> determine which constructor in the superclass is invoked</a:t>
            </a:r>
            <a:endParaRPr sz="1665"/>
          </a:p>
          <a:p>
            <a:pPr indent="-334327" lvl="0" marL="457200" rtl="0" algn="l">
              <a:lnSpc>
                <a:spcPct val="95000"/>
              </a:lnSpc>
              <a:spcBef>
                <a:spcPts val="0"/>
              </a:spcBef>
              <a:spcAft>
                <a:spcPts val="0"/>
              </a:spcAft>
              <a:buSzPts val="1665"/>
              <a:buChar char="●"/>
            </a:pPr>
            <a:r>
              <a:rPr lang="en" sz="1665"/>
              <a:t>If you do not add a call to </a:t>
            </a:r>
            <a:r>
              <a:rPr b="1" lang="en" sz="1665">
                <a:solidFill>
                  <a:srgbClr val="0000FF"/>
                </a:solidFill>
                <a:latin typeface="Courier New"/>
                <a:ea typeface="Courier New"/>
                <a:cs typeface="Courier New"/>
                <a:sym typeface="Courier New"/>
              </a:rPr>
              <a:t>super()</a:t>
            </a:r>
            <a:r>
              <a:rPr lang="en" sz="1665"/>
              <a:t> in a subclass constructor - Java will automatically add call to </a:t>
            </a:r>
            <a:r>
              <a:rPr b="1" lang="en" sz="1665">
                <a:solidFill>
                  <a:srgbClr val="0000FF"/>
                </a:solidFill>
                <a:latin typeface="Courier New"/>
                <a:ea typeface="Courier New"/>
                <a:cs typeface="Courier New"/>
                <a:sym typeface="Courier New"/>
              </a:rPr>
              <a:t>super()</a:t>
            </a:r>
            <a:r>
              <a:rPr lang="en" sz="1665"/>
              <a:t> with no params - i.e. it will call the no-param constructor of the superclass</a:t>
            </a:r>
            <a:r>
              <a:rPr lang="en" sz="1665"/>
              <a:t> </a:t>
            </a:r>
            <a:r>
              <a:rPr lang="en" sz="1665">
                <a:solidFill>
                  <a:srgbClr val="FF0000"/>
                </a:solidFill>
              </a:rPr>
              <a:t>(to ensure that the super-class is properly created; because the subclass depends on it)</a:t>
            </a:r>
            <a:endParaRPr sz="1665"/>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9.3 Overriding Methods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Overriding Methods</a:t>
            </a:r>
            <a:endParaRPr sz="2520"/>
          </a:p>
        </p:txBody>
      </p:sp>
      <p:sp>
        <p:nvSpPr>
          <p:cNvPr id="326" name="Google Shape;32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Method Overriding</a:t>
            </a:r>
            <a:r>
              <a:rPr lang="en"/>
              <a:t> - To implement a new version of a method to replace code that would otherwise have been inherited from a superclass</a:t>
            </a:r>
            <a:endParaRPr/>
          </a:p>
          <a:p>
            <a:pPr indent="0" lvl="0" marL="0" rtl="0" algn="l">
              <a:spcBef>
                <a:spcPts val="1200"/>
              </a:spcBef>
              <a:spcAft>
                <a:spcPts val="0"/>
              </a:spcAft>
              <a:buNone/>
            </a:pPr>
            <a:r>
              <a:rPr lang="en"/>
              <a:t>To override a method from a superclass, implement the method in the subclass.</a:t>
            </a:r>
            <a:endParaRPr/>
          </a:p>
          <a:p>
            <a:pPr indent="0" lvl="0" marL="0" rtl="0" algn="l">
              <a:spcBef>
                <a:spcPts val="1200"/>
              </a:spcBef>
              <a:spcAft>
                <a:spcPts val="1200"/>
              </a:spcAft>
              <a:buClr>
                <a:schemeClr val="dk1"/>
              </a:buClr>
              <a:buSzPts val="1100"/>
              <a:buFont typeface="Arial"/>
              <a:buNone/>
            </a:pPr>
            <a:r>
              <a:t/>
            </a:r>
            <a:endParaRPr b="1"/>
          </a:p>
        </p:txBody>
      </p:sp>
      <p:sp>
        <p:nvSpPr>
          <p:cNvPr id="327" name="Google Shape;327;p48"/>
          <p:cNvSpPr txBox="1"/>
          <p:nvPr>
            <p:ph idx="1" type="body"/>
          </p:nvPr>
        </p:nvSpPr>
        <p:spPr>
          <a:xfrm>
            <a:off x="311700" y="2371675"/>
            <a:ext cx="3619500" cy="26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public class Turtle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private int x, 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public void forward(int z)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x += z;</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public int getX() {</a:t>
            </a:r>
            <a:br>
              <a:rPr lang="en" sz="1200">
                <a:latin typeface="Courier New"/>
                <a:ea typeface="Courier New"/>
                <a:cs typeface="Courier New"/>
                <a:sym typeface="Courier New"/>
              </a:rPr>
            </a:br>
            <a:r>
              <a:rPr lang="en" sz="1200">
                <a:latin typeface="Courier New"/>
                <a:ea typeface="Courier New"/>
                <a:cs typeface="Courier New"/>
                <a:sym typeface="Courier New"/>
              </a:rPr>
              <a:t>    return x;</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public void setX(int x) {</a:t>
            </a:r>
            <a:br>
              <a:rPr lang="en" sz="1200">
                <a:latin typeface="Courier New"/>
                <a:ea typeface="Courier New"/>
                <a:cs typeface="Courier New"/>
                <a:sym typeface="Courier New"/>
              </a:rPr>
            </a:br>
            <a:r>
              <a:rPr lang="en" sz="1200">
                <a:latin typeface="Courier New"/>
                <a:ea typeface="Courier New"/>
                <a:cs typeface="Courier New"/>
                <a:sym typeface="Courier New"/>
              </a:rPr>
              <a:t>    this.x = x;</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328" name="Google Shape;328;p48"/>
          <p:cNvSpPr txBox="1"/>
          <p:nvPr>
            <p:ph idx="1" type="body"/>
          </p:nvPr>
        </p:nvSpPr>
        <p:spPr>
          <a:xfrm>
            <a:off x="4009150" y="2371675"/>
            <a:ext cx="4710600" cy="22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public class TurboTurtle extends Turtle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public void forward(int z)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setX(getX() + 100*z);</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b="1" lang="en" sz="1200">
                <a:latin typeface="Courier New"/>
                <a:ea typeface="Courier New"/>
                <a:cs typeface="Courier New"/>
                <a:sym typeface="Courier New"/>
              </a:rPr>
              <a:t>// QUESTION: Why did we have to use the</a:t>
            </a:r>
            <a:br>
              <a:rPr b="1" lang="en" sz="1200">
                <a:latin typeface="Courier New"/>
                <a:ea typeface="Courier New"/>
                <a:cs typeface="Courier New"/>
                <a:sym typeface="Courier New"/>
              </a:rPr>
            </a:br>
            <a:r>
              <a:rPr b="1" lang="en" sz="1200">
                <a:latin typeface="Courier New"/>
                <a:ea typeface="Courier New"/>
                <a:cs typeface="Courier New"/>
                <a:sym typeface="Courier New"/>
              </a:rPr>
              <a:t>// accessor methods in TurboTurtle instead</a:t>
            </a:r>
            <a:br>
              <a:rPr b="1" lang="en" sz="1200">
                <a:latin typeface="Courier New"/>
                <a:ea typeface="Courier New"/>
                <a:cs typeface="Courier New"/>
                <a:sym typeface="Courier New"/>
              </a:rPr>
            </a:br>
            <a:r>
              <a:rPr b="1" lang="en" sz="1200">
                <a:latin typeface="Courier New"/>
                <a:ea typeface="Courier New"/>
                <a:cs typeface="Courier New"/>
                <a:sym typeface="Courier New"/>
              </a:rPr>
              <a:t>// of just saying x += 100*z?</a:t>
            </a:r>
            <a:endParaRPr b="1" sz="12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Confuseth them not: Overloading and Overriding</a:t>
            </a:r>
            <a:endParaRPr sz="2520"/>
          </a:p>
        </p:txBody>
      </p:sp>
      <p:sp>
        <p:nvSpPr>
          <p:cNvPr id="334" name="Google Shape;334;p49"/>
          <p:cNvSpPr txBox="1"/>
          <p:nvPr>
            <p:ph idx="1" type="body"/>
          </p:nvPr>
        </p:nvSpPr>
        <p:spPr>
          <a:xfrm>
            <a:off x="311700" y="1152475"/>
            <a:ext cx="4467600" cy="3754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665"/>
              <a:t>We learned previously about </a:t>
            </a:r>
            <a:r>
              <a:rPr lang="en" sz="1665" u="sng"/>
              <a:t>Method Overloading</a:t>
            </a:r>
            <a:r>
              <a:rPr lang="en" sz="1665"/>
              <a:t>: defining methods with the same name but different method signatures.</a:t>
            </a:r>
            <a:endParaRPr sz="1665"/>
          </a:p>
          <a:p>
            <a:pPr indent="0" lvl="0" marL="0" rtl="0" algn="l">
              <a:lnSpc>
                <a:spcPct val="105000"/>
              </a:lnSpc>
              <a:spcBef>
                <a:spcPts val="1200"/>
              </a:spcBef>
              <a:spcAft>
                <a:spcPts val="0"/>
              </a:spcAft>
              <a:buSzPts val="1018"/>
              <a:buNone/>
            </a:pPr>
            <a:r>
              <a:rPr lang="en" sz="1665"/>
              <a:t>When you </a:t>
            </a:r>
            <a:r>
              <a:rPr b="1" lang="en" sz="1665"/>
              <a:t>overload</a:t>
            </a:r>
            <a:r>
              <a:rPr lang="en" sz="1665"/>
              <a:t> a method, you implement a new method with the same name but different parameters.</a:t>
            </a:r>
            <a:endParaRPr sz="1665"/>
          </a:p>
          <a:p>
            <a:pPr indent="0" lvl="0" marL="0" rtl="0" algn="l">
              <a:lnSpc>
                <a:spcPct val="105000"/>
              </a:lnSpc>
              <a:spcBef>
                <a:spcPts val="1200"/>
              </a:spcBef>
              <a:spcAft>
                <a:spcPts val="0"/>
              </a:spcAft>
              <a:buClr>
                <a:schemeClr val="dk1"/>
              </a:buClr>
              <a:buSzPts val="1018"/>
              <a:buFont typeface="Arial"/>
              <a:buNone/>
            </a:pPr>
            <a:r>
              <a:rPr b="1" lang="en" sz="1665"/>
              <a:t>Overriding</a:t>
            </a:r>
            <a:r>
              <a:rPr lang="en" sz="1665"/>
              <a:t> a method is very different than overloading a method.</a:t>
            </a:r>
            <a:endParaRPr sz="1665"/>
          </a:p>
          <a:p>
            <a:pPr indent="0" lvl="0" marL="0" rtl="0" algn="l">
              <a:lnSpc>
                <a:spcPct val="105000"/>
              </a:lnSpc>
              <a:spcBef>
                <a:spcPts val="1200"/>
              </a:spcBef>
              <a:spcAft>
                <a:spcPts val="0"/>
              </a:spcAft>
              <a:buClr>
                <a:schemeClr val="dk1"/>
              </a:buClr>
              <a:buSzPts val="1018"/>
              <a:buFont typeface="Arial"/>
              <a:buNone/>
            </a:pPr>
            <a:r>
              <a:rPr b="1" i="1" lang="en" sz="1665"/>
              <a:t>Overriding</a:t>
            </a:r>
            <a:r>
              <a:rPr b="1" lang="en" sz="1665"/>
              <a:t> replaces an inherited method. </a:t>
            </a:r>
            <a:endParaRPr b="1" sz="1665"/>
          </a:p>
          <a:p>
            <a:pPr indent="0" lvl="0" marL="0" rtl="0" algn="l">
              <a:lnSpc>
                <a:spcPct val="105000"/>
              </a:lnSpc>
              <a:spcBef>
                <a:spcPts val="1200"/>
              </a:spcBef>
              <a:spcAft>
                <a:spcPts val="1200"/>
              </a:spcAft>
              <a:buClr>
                <a:schemeClr val="dk1"/>
              </a:buClr>
              <a:buSzPts val="1018"/>
              <a:buFont typeface="Arial"/>
              <a:buNone/>
            </a:pPr>
            <a:r>
              <a:rPr b="1" i="1" lang="en" sz="1665"/>
              <a:t>Overloading</a:t>
            </a:r>
            <a:r>
              <a:rPr b="1" lang="en" sz="1665"/>
              <a:t> creates a complementary method with the same name. </a:t>
            </a:r>
            <a:endParaRPr sz="1665"/>
          </a:p>
        </p:txBody>
      </p:sp>
      <p:sp>
        <p:nvSpPr>
          <p:cNvPr id="335" name="Google Shape;335;p49"/>
          <p:cNvSpPr txBox="1"/>
          <p:nvPr/>
        </p:nvSpPr>
        <p:spPr>
          <a:xfrm>
            <a:off x="5259000" y="1322525"/>
            <a:ext cx="3528900" cy="27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rPr>
              <a:t>Overloading</a:t>
            </a:r>
            <a:endParaRPr b="1" sz="1200">
              <a:solidFill>
                <a:schemeClr val="dk2"/>
              </a:solidFill>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public class MyMath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  public double sqr(double x) { ...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  public int sqr(int x) { ...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solidFill>
                  <a:schemeClr val="dk2"/>
                </a:solidFill>
              </a:rPr>
              <a:t>Overriding</a:t>
            </a:r>
            <a:endParaRPr b="1" sz="1200">
              <a:solidFill>
                <a:schemeClr val="dk2"/>
              </a:solidFill>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public class MyBetterMath extends MyMath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  // I have come up with a FASTER,</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 more efficient method to square</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 doubles!</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  @Override</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public double sqr(double x) { ... }</a:t>
            </a:r>
            <a:endParaRPr sz="1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Failure To Override</a:t>
            </a:r>
            <a:endParaRPr sz="2520"/>
          </a:p>
        </p:txBody>
      </p:sp>
      <p:sp>
        <p:nvSpPr>
          <p:cNvPr id="341" name="Google Shape;341;p50"/>
          <p:cNvSpPr txBox="1"/>
          <p:nvPr>
            <p:ph idx="1" type="body"/>
          </p:nvPr>
        </p:nvSpPr>
        <p:spPr>
          <a:xfrm>
            <a:off x="311700" y="1152475"/>
            <a:ext cx="430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To override a method, you must match the method signature exactly. (Parameter names can be different... but the method name, return type, and parameter types must all match.)</a:t>
            </a:r>
            <a:br>
              <a:rPr lang="en"/>
            </a:br>
            <a:br>
              <a:rPr lang="en"/>
            </a:br>
            <a:r>
              <a:rPr lang="en"/>
              <a:t>If you don't match it up, you may accidentally create an overloaded method! And the compiler will not warn you.</a:t>
            </a:r>
            <a:endParaRPr/>
          </a:p>
        </p:txBody>
      </p:sp>
      <p:sp>
        <p:nvSpPr>
          <p:cNvPr id="342" name="Google Shape;342;p50"/>
          <p:cNvSpPr txBox="1"/>
          <p:nvPr/>
        </p:nvSpPr>
        <p:spPr>
          <a:xfrm>
            <a:off x="4651275" y="870350"/>
            <a:ext cx="4432500" cy="29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class Base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void method()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System.out.println("Base.method");</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class OverrideTest extends Base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void methud()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System.out.println("OverrideTest.method");</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static void main(String args[])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new OverrideTest().method();</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cxnSp>
        <p:nvCxnSpPr>
          <p:cNvPr id="343" name="Google Shape;343;p50"/>
          <p:cNvCxnSpPr>
            <a:stCxn id="344" idx="2"/>
          </p:cNvCxnSpPr>
          <p:nvPr/>
        </p:nvCxnSpPr>
        <p:spPr>
          <a:xfrm flipH="1">
            <a:off x="6413450" y="1838650"/>
            <a:ext cx="2105700" cy="415800"/>
          </a:xfrm>
          <a:prstGeom prst="straightConnector1">
            <a:avLst/>
          </a:prstGeom>
          <a:noFill/>
          <a:ln cap="flat" cmpd="sng" w="9525">
            <a:solidFill>
              <a:schemeClr val="dk2"/>
            </a:solidFill>
            <a:prstDash val="solid"/>
            <a:round/>
            <a:headEnd len="med" w="med" type="none"/>
            <a:tailEnd len="med" w="med" type="triangle"/>
          </a:ln>
        </p:spPr>
      </p:cxnSp>
      <p:sp>
        <p:nvSpPr>
          <p:cNvPr id="344" name="Google Shape;344;p50"/>
          <p:cNvSpPr txBox="1"/>
          <p:nvPr/>
        </p:nvSpPr>
        <p:spPr>
          <a:xfrm>
            <a:off x="7802150" y="1438450"/>
            <a:ext cx="1434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Accidental typo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@Override</a:t>
            </a:r>
            <a:endParaRPr sz="2520"/>
          </a:p>
        </p:txBody>
      </p:sp>
      <p:sp>
        <p:nvSpPr>
          <p:cNvPr id="350" name="Google Shape;350;p51"/>
          <p:cNvSpPr txBox="1"/>
          <p:nvPr>
            <p:ph idx="1" type="body"/>
          </p:nvPr>
        </p:nvSpPr>
        <p:spPr>
          <a:xfrm>
            <a:off x="311700" y="1152475"/>
            <a:ext cx="43038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a:t>Annotations are additional information that can be specified on Java methods, variables and classes. They start with @</a:t>
            </a:r>
            <a:endParaRPr/>
          </a:p>
          <a:p>
            <a:pPr indent="0" lvl="0" marL="0" rtl="0" algn="l">
              <a:lnSpc>
                <a:spcPct val="95000"/>
              </a:lnSpc>
              <a:spcBef>
                <a:spcPts val="1200"/>
              </a:spcBef>
              <a:spcAft>
                <a:spcPts val="0"/>
              </a:spcAft>
              <a:buNone/>
            </a:pPr>
            <a:r>
              <a:rPr lang="en"/>
              <a:t>@Override is an annotation which tells the compiler that you're trying to override a method... and if your declaration doesn't actually override a method, you get a helpful compile error.</a:t>
            </a:r>
            <a:endParaRPr/>
          </a:p>
          <a:p>
            <a:pPr indent="0" lvl="0" marL="0" rtl="0" algn="l">
              <a:lnSpc>
                <a:spcPct val="95000"/>
              </a:lnSpc>
              <a:spcBef>
                <a:spcPts val="1200"/>
              </a:spcBef>
              <a:spcAft>
                <a:spcPts val="1200"/>
              </a:spcAft>
              <a:buNone/>
            </a:pPr>
            <a:r>
              <a:rPr lang="en"/>
              <a:t>(Why an annotation, not a keyword like C#? Adding keywords to an existing language is hard.)</a:t>
            </a:r>
            <a:endParaRPr/>
          </a:p>
        </p:txBody>
      </p:sp>
      <p:sp>
        <p:nvSpPr>
          <p:cNvPr id="351" name="Google Shape;351;p51"/>
          <p:cNvSpPr txBox="1"/>
          <p:nvPr/>
        </p:nvSpPr>
        <p:spPr>
          <a:xfrm>
            <a:off x="4808225" y="870350"/>
            <a:ext cx="4066200" cy="185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class Rectangle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@Override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public boolean equals(Rectangle other)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return other != null &amp;&amp;</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left == other.left &amp;&amp;</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top == other.top &amp;&amp;</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right == other.right &amp;&amp;</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bottom == other.bottom;</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
        <p:nvSpPr>
          <p:cNvPr id="352" name="Google Shape;352;p51"/>
          <p:cNvSpPr txBox="1"/>
          <p:nvPr/>
        </p:nvSpPr>
        <p:spPr>
          <a:xfrm>
            <a:off x="4848725" y="3201150"/>
            <a:ext cx="3933000" cy="143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.java:3: error: method does not override or implement a method from a supertype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@Override</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chemeClr val="dk1"/>
                </a:solidFill>
                <a:latin typeface="Courier New"/>
                <a:ea typeface="Courier New"/>
                <a:cs typeface="Courier New"/>
                <a:sym typeface="Courier New"/>
              </a:rPr>
              <a:t>1 error</a:t>
            </a:r>
            <a:endParaRPr sz="1200">
              <a:solidFill>
                <a:schemeClr val="dk1"/>
              </a:solidFill>
              <a:latin typeface="Courier New"/>
              <a:ea typeface="Courier New"/>
              <a:cs typeface="Courier New"/>
              <a:sym typeface="Courier New"/>
            </a:endParaRPr>
          </a:p>
        </p:txBody>
      </p:sp>
      <p:cxnSp>
        <p:nvCxnSpPr>
          <p:cNvPr id="353" name="Google Shape;353;p51"/>
          <p:cNvCxnSpPr>
            <a:stCxn id="354" idx="2"/>
          </p:cNvCxnSpPr>
          <p:nvPr/>
        </p:nvCxnSpPr>
        <p:spPr>
          <a:xfrm flipH="1">
            <a:off x="6040225" y="619450"/>
            <a:ext cx="678600" cy="67170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51"/>
          <p:cNvSpPr txBox="1"/>
          <p:nvPr/>
        </p:nvSpPr>
        <p:spPr>
          <a:xfrm>
            <a:off x="4430125" y="219250"/>
            <a:ext cx="4577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Trying to override: public boolean equals(Object other); in class Object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a:t>
            </a:r>
            <a:endParaRPr sz="2520"/>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most useful features of Object-Oriented programming languages (C++, C#, Java, JavaScript, Kotlin, Python, Ruby, Scala, Swift, </a:t>
            </a:r>
            <a:r>
              <a:rPr lang="en" u="sng">
                <a:solidFill>
                  <a:schemeClr val="hlink"/>
                </a:solidFill>
                <a:hlinkClick r:id="rId3"/>
              </a:rPr>
              <a:t>ActionScript</a:t>
            </a:r>
            <a:r>
              <a:rPr lang="en"/>
              <a:t>) is </a:t>
            </a:r>
            <a:r>
              <a:rPr b="1" lang="en">
                <a:solidFill>
                  <a:schemeClr val="accent1"/>
                </a:solidFill>
              </a:rPr>
              <a:t>Inheritance</a:t>
            </a:r>
            <a:endParaRPr/>
          </a:p>
          <a:p>
            <a:pPr indent="-342900" lvl="0" marL="457200" rtl="0" algn="l">
              <a:spcBef>
                <a:spcPts val="0"/>
              </a:spcBef>
              <a:spcAft>
                <a:spcPts val="0"/>
              </a:spcAft>
              <a:buSzPts val="1800"/>
              <a:buChar char="●"/>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The </a:t>
            </a:r>
            <a:r>
              <a:rPr lang="en" sz="2520">
                <a:latin typeface="Courier New"/>
                <a:ea typeface="Courier New"/>
                <a:cs typeface="Courier New"/>
                <a:sym typeface="Courier New"/>
              </a:rPr>
              <a:t>Object</a:t>
            </a:r>
            <a:r>
              <a:rPr lang="en" sz="2520">
                <a:latin typeface="Helvetica Neue"/>
                <a:ea typeface="Helvetica Neue"/>
                <a:cs typeface="Helvetica Neue"/>
                <a:sym typeface="Helvetica Neue"/>
              </a:rPr>
              <a:t> Superclass</a:t>
            </a:r>
            <a:endParaRPr sz="2520">
              <a:latin typeface="Helvetica Neue"/>
              <a:ea typeface="Helvetica Neue"/>
              <a:cs typeface="Helvetica Neue"/>
              <a:sym typeface="Helvetica Neue"/>
            </a:endParaRPr>
          </a:p>
        </p:txBody>
      </p:sp>
      <p:sp>
        <p:nvSpPr>
          <p:cNvPr id="360" name="Google Shape;36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665"/>
              <a:t>All classes are subclasses of the </a:t>
            </a:r>
            <a:r>
              <a:rPr lang="en" sz="1665">
                <a:latin typeface="Courier New"/>
                <a:ea typeface="Courier New"/>
                <a:cs typeface="Courier New"/>
                <a:sym typeface="Courier New"/>
              </a:rPr>
              <a:t>Object</a:t>
            </a:r>
            <a:r>
              <a:rPr lang="en" sz="1665">
                <a:latin typeface="Helvetica Neue"/>
                <a:ea typeface="Helvetica Neue"/>
                <a:cs typeface="Helvetica Neue"/>
                <a:sym typeface="Helvetica Neue"/>
              </a:rPr>
              <a:t> class.</a:t>
            </a:r>
            <a:endParaRPr sz="1665">
              <a:latin typeface="Helvetica Neue"/>
              <a:ea typeface="Helvetica Neue"/>
              <a:cs typeface="Helvetica Neue"/>
              <a:sym typeface="Helvetica Neue"/>
            </a:endParaRPr>
          </a:p>
          <a:p>
            <a:pPr indent="0" lvl="0" marL="0" rtl="0" algn="l">
              <a:lnSpc>
                <a:spcPct val="95000"/>
              </a:lnSpc>
              <a:spcBef>
                <a:spcPts val="1200"/>
              </a:spcBef>
              <a:spcAft>
                <a:spcPts val="0"/>
              </a:spcAft>
              <a:buSzPts val="1018"/>
              <a:buNone/>
            </a:pPr>
            <a:r>
              <a:rPr lang="en" sz="1665">
                <a:latin typeface="Helvetica Neue"/>
                <a:ea typeface="Helvetica Neue"/>
                <a:cs typeface="Helvetica Neue"/>
                <a:sym typeface="Helvetica Neue"/>
              </a:rPr>
              <a:t>(Not necessarily direct subclasses... there are often some superclasses in between.)</a:t>
            </a:r>
            <a:endParaRPr sz="1665">
              <a:latin typeface="Helvetica Neue"/>
              <a:ea typeface="Helvetica Neue"/>
              <a:cs typeface="Helvetica Neue"/>
              <a:sym typeface="Helvetica Neue"/>
            </a:endParaRPr>
          </a:p>
          <a:p>
            <a:pPr indent="0" lvl="0" marL="0" rtl="0" algn="l">
              <a:lnSpc>
                <a:spcPct val="95000"/>
              </a:lnSpc>
              <a:spcBef>
                <a:spcPts val="1200"/>
              </a:spcBef>
              <a:spcAft>
                <a:spcPts val="0"/>
              </a:spcAft>
              <a:buSzPts val="1018"/>
              <a:buNone/>
            </a:pPr>
            <a:r>
              <a:rPr lang="en" sz="1665">
                <a:latin typeface="Helvetica Neue"/>
                <a:ea typeface="Helvetica Neue"/>
                <a:cs typeface="Helvetica Neue"/>
                <a:sym typeface="Helvetica Neue"/>
              </a:rPr>
              <a:t>When you code, you want to use as specific a type as you can, but this is legal:</a:t>
            </a:r>
            <a:br>
              <a:rPr lang="en" sz="1665">
                <a:latin typeface="Helvetica Neue"/>
                <a:ea typeface="Helvetica Neue"/>
                <a:cs typeface="Helvetica Neue"/>
                <a:sym typeface="Helvetica Neue"/>
              </a:rPr>
            </a:br>
            <a:r>
              <a:rPr lang="en" sz="1665">
                <a:latin typeface="Helvetica Neue"/>
                <a:ea typeface="Helvetica Neue"/>
                <a:cs typeface="Helvetica Neue"/>
                <a:sym typeface="Helvetica Neue"/>
              </a:rPr>
              <a:t>  </a:t>
            </a:r>
            <a:r>
              <a:rPr lang="en" sz="1665">
                <a:latin typeface="Courier New"/>
                <a:ea typeface="Courier New"/>
                <a:cs typeface="Courier New"/>
                <a:sym typeface="Courier New"/>
              </a:rPr>
              <a:t>Object myObject = "Hello, world!";</a:t>
            </a:r>
            <a:endParaRPr sz="1665">
              <a:latin typeface="Helvetica Neue"/>
              <a:ea typeface="Helvetica Neue"/>
              <a:cs typeface="Helvetica Neue"/>
              <a:sym typeface="Helvetica Neue"/>
            </a:endParaRPr>
          </a:p>
          <a:p>
            <a:pPr indent="0" lvl="0" marL="0" rtl="0" algn="l">
              <a:lnSpc>
                <a:spcPct val="80000"/>
              </a:lnSpc>
              <a:spcBef>
                <a:spcPts val="1200"/>
              </a:spcBef>
              <a:spcAft>
                <a:spcPts val="0"/>
              </a:spcAft>
              <a:buSzPts val="1018"/>
              <a:buNone/>
            </a:pPr>
            <a:r>
              <a:rPr lang="en" sz="1665">
                <a:latin typeface="Helvetica Neue"/>
                <a:ea typeface="Helvetica Neue"/>
                <a:cs typeface="Helvetica Neue"/>
                <a:sym typeface="Helvetica Neue"/>
              </a:rPr>
              <a:t>because every String is also an Object.</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rPr lang="en" sz="1665">
                <a:latin typeface="Helvetica Neue"/>
                <a:ea typeface="Helvetica Neue"/>
                <a:cs typeface="Helvetica Neue"/>
                <a:sym typeface="Helvetica Neue"/>
              </a:rPr>
              <a:t>You also can assign a String to an Object variable, or otherwise use a String in any Object context.</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rPr b="1" lang="en" sz="1665">
                <a:latin typeface="Helvetica Neue"/>
                <a:ea typeface="Helvetica Neue"/>
                <a:cs typeface="Helvetica Neue"/>
                <a:sym typeface="Helvetica Neue"/>
              </a:rPr>
              <a:t>It is always legal and requires no special syntax to convert a reference to a superclass reference:</a:t>
            </a:r>
            <a:br>
              <a:rPr lang="en" sz="1665">
                <a:latin typeface="Helvetica Neue"/>
                <a:ea typeface="Helvetica Neue"/>
                <a:cs typeface="Helvetica Neue"/>
                <a:sym typeface="Helvetica Neue"/>
              </a:rPr>
            </a:br>
            <a:r>
              <a:rPr lang="en" sz="1665">
                <a:latin typeface="Helvetica Neue"/>
                <a:ea typeface="Helvetica Neue"/>
                <a:cs typeface="Helvetica Neue"/>
                <a:sym typeface="Helvetica Neue"/>
              </a:rPr>
              <a:t>  </a:t>
            </a:r>
            <a:r>
              <a:rPr lang="en" sz="1665">
                <a:latin typeface="Courier New"/>
                <a:ea typeface="Courier New"/>
                <a:cs typeface="Courier New"/>
                <a:sym typeface="Courier New"/>
              </a:rPr>
              <a:t>String myString = "Hello, world!";</a:t>
            </a:r>
            <a:br>
              <a:rPr lang="en" sz="1665">
                <a:latin typeface="Courier New"/>
                <a:ea typeface="Courier New"/>
                <a:cs typeface="Courier New"/>
                <a:sym typeface="Courier New"/>
              </a:rPr>
            </a:br>
            <a:r>
              <a:rPr lang="en" sz="1665">
                <a:latin typeface="Helvetica Neue"/>
                <a:ea typeface="Helvetica Neue"/>
                <a:cs typeface="Helvetica Neue"/>
                <a:sym typeface="Helvetica Neue"/>
              </a:rPr>
              <a:t>  </a:t>
            </a:r>
            <a:r>
              <a:rPr lang="en" sz="1665">
                <a:latin typeface="Courier New"/>
                <a:ea typeface="Courier New"/>
                <a:cs typeface="Courier New"/>
                <a:sym typeface="Courier New"/>
              </a:rPr>
              <a:t>Object myObject = myString;</a:t>
            </a:r>
            <a:endParaRPr sz="1665">
              <a:latin typeface="Helvetica Neue"/>
              <a:ea typeface="Helvetica Neue"/>
              <a:cs typeface="Helvetica Neue"/>
              <a:sym typeface="Helvetica Neue"/>
            </a:endParaRPr>
          </a:p>
          <a:p>
            <a:pPr indent="0" lvl="0" marL="0" rtl="0" algn="l">
              <a:lnSpc>
                <a:spcPct val="80000"/>
              </a:lnSpc>
              <a:spcBef>
                <a:spcPts val="0"/>
              </a:spcBef>
              <a:spcAft>
                <a:spcPts val="0"/>
              </a:spcAft>
              <a:buSzPts val="1018"/>
              <a:buNone/>
            </a:pPr>
            <a:r>
              <a:t/>
            </a:r>
            <a:endParaRPr sz="1665">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The </a:t>
            </a:r>
            <a:r>
              <a:rPr lang="en" sz="2520">
                <a:latin typeface="Courier New"/>
                <a:ea typeface="Courier New"/>
                <a:cs typeface="Courier New"/>
                <a:sym typeface="Courier New"/>
              </a:rPr>
              <a:t>Object</a:t>
            </a:r>
            <a:r>
              <a:rPr lang="en" sz="2520">
                <a:latin typeface="Helvetica Neue"/>
                <a:ea typeface="Helvetica Neue"/>
                <a:cs typeface="Helvetica Neue"/>
                <a:sym typeface="Helvetica Neue"/>
              </a:rPr>
              <a:t> Superclass</a:t>
            </a:r>
            <a:endParaRPr sz="2520">
              <a:latin typeface="Helvetica Neue"/>
              <a:ea typeface="Helvetica Neue"/>
              <a:cs typeface="Helvetica Neue"/>
              <a:sym typeface="Helvetica Neue"/>
            </a:endParaRPr>
          </a:p>
        </p:txBody>
      </p:sp>
      <p:sp>
        <p:nvSpPr>
          <p:cNvPr id="366" name="Google Shape;36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Object</a:t>
            </a:r>
            <a:r>
              <a:rPr lang="en">
                <a:latin typeface="Helvetica Neue"/>
                <a:ea typeface="Helvetica Neue"/>
                <a:cs typeface="Helvetica Neue"/>
                <a:sym typeface="Helvetica Neue"/>
              </a:rPr>
              <a:t> class lives in the java.lang package, which is where classes fundamental to the Java language live, like java.lang.String.</a:t>
            </a:r>
            <a:endParaRPr>
              <a:latin typeface="Helvetica Neue"/>
              <a:ea typeface="Helvetica Neue"/>
              <a:cs typeface="Helvetica Neue"/>
              <a:sym typeface="Helvetica Neue"/>
            </a:endParaRPr>
          </a:p>
          <a:p>
            <a:pPr indent="0" lvl="0" marL="0" rtl="0" algn="l">
              <a:spcBef>
                <a:spcPts val="1200"/>
              </a:spcBef>
              <a:spcAft>
                <a:spcPts val="0"/>
              </a:spcAft>
              <a:buNone/>
            </a:pPr>
            <a:r>
              <a:rPr lang="en">
                <a:latin typeface="Courier New"/>
                <a:ea typeface="Courier New"/>
                <a:cs typeface="Courier New"/>
                <a:sym typeface="Courier New"/>
              </a:rPr>
              <a:t>Object</a:t>
            </a:r>
            <a:r>
              <a:rPr lang="en">
                <a:latin typeface="Helvetica Neue"/>
                <a:ea typeface="Helvetica Neue"/>
                <a:cs typeface="Helvetica Neue"/>
                <a:sym typeface="Helvetica Neue"/>
              </a:rPr>
              <a:t> has several public methods. This means that all Java objects inherit these methods. Many of them can be overridden.</a:t>
            </a:r>
            <a:endParaRPr>
              <a:latin typeface="Helvetica Neue"/>
              <a:ea typeface="Helvetica Neue"/>
              <a:cs typeface="Helvetica Neue"/>
              <a:sym typeface="Helvetica Neue"/>
            </a:endParaRPr>
          </a:p>
          <a:p>
            <a:pPr indent="0" lvl="0" marL="0" rtl="0" algn="l">
              <a:spcBef>
                <a:spcPts val="1200"/>
              </a:spcBef>
              <a:spcAft>
                <a:spcPts val="0"/>
              </a:spcAft>
              <a:buNone/>
            </a:pPr>
            <a:r>
              <a:rPr lang="en">
                <a:latin typeface="Helvetica Neue"/>
                <a:ea typeface="Helvetica Neue"/>
                <a:cs typeface="Helvetica Neue"/>
                <a:sym typeface="Helvetica Neue"/>
              </a:rPr>
              <a:t>Some of the most common ones to override are:</a:t>
            </a:r>
            <a:endParaRPr>
              <a:latin typeface="Helvetica Neue"/>
              <a:ea typeface="Helvetica Neue"/>
              <a:cs typeface="Helvetica Neue"/>
              <a:sym typeface="Helvetica Neue"/>
            </a:endParaRPr>
          </a:p>
          <a:p>
            <a:pPr indent="-342900" lvl="0" marL="457200" rtl="0" algn="l">
              <a:lnSpc>
                <a:spcPct val="100000"/>
              </a:lnSpc>
              <a:spcBef>
                <a:spcPts val="1200"/>
              </a:spcBef>
              <a:spcAft>
                <a:spcPts val="0"/>
              </a:spcAft>
              <a:buSzPts val="1800"/>
              <a:buFont typeface="Courier New"/>
              <a:buChar char="●"/>
            </a:pPr>
            <a:r>
              <a:rPr lang="en">
                <a:latin typeface="Courier New"/>
                <a:ea typeface="Courier New"/>
                <a:cs typeface="Courier New"/>
                <a:sym typeface="Courier New"/>
              </a:rPr>
              <a:t>public String toString();</a:t>
            </a:r>
            <a:endParaRPr>
              <a:latin typeface="Courier New"/>
              <a:ea typeface="Courier New"/>
              <a:cs typeface="Courier New"/>
              <a:sym typeface="Courier New"/>
            </a:endParaRPr>
          </a:p>
          <a:p>
            <a:pPr indent="-342900" lvl="0" marL="457200" rtl="0" algn="l">
              <a:lnSpc>
                <a:spcPct val="100000"/>
              </a:lnSpc>
              <a:spcBef>
                <a:spcPts val="0"/>
              </a:spcBef>
              <a:spcAft>
                <a:spcPts val="0"/>
              </a:spcAft>
              <a:buSzPts val="1800"/>
              <a:buFont typeface="Courier New"/>
              <a:buChar char="●"/>
            </a:pPr>
            <a:r>
              <a:rPr lang="en">
                <a:latin typeface="Courier New"/>
                <a:ea typeface="Courier New"/>
                <a:cs typeface="Courier New"/>
                <a:sym typeface="Courier New"/>
              </a:rPr>
              <a:t>public boolean equals(Object o);</a:t>
            </a:r>
            <a:endParaRPr>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Overriding the </a:t>
            </a:r>
            <a:r>
              <a:rPr lang="en" sz="2520">
                <a:latin typeface="Courier New"/>
                <a:ea typeface="Courier New"/>
                <a:cs typeface="Courier New"/>
                <a:sym typeface="Courier New"/>
              </a:rPr>
              <a:t>toString</a:t>
            </a:r>
            <a:r>
              <a:rPr lang="en" sz="2520"/>
              <a:t> method</a:t>
            </a:r>
            <a:endParaRPr sz="2520"/>
          </a:p>
        </p:txBody>
      </p:sp>
      <p:pic>
        <p:nvPicPr>
          <p:cNvPr id="372" name="Google Shape;372;p54"/>
          <p:cNvPicPr preferRelativeResize="0"/>
          <p:nvPr/>
        </p:nvPicPr>
        <p:blipFill>
          <a:blip r:embed="rId3">
            <a:alphaModFix/>
          </a:blip>
          <a:stretch>
            <a:fillRect/>
          </a:stretch>
        </p:blipFill>
        <p:spPr>
          <a:xfrm>
            <a:off x="343200" y="1193801"/>
            <a:ext cx="8445700" cy="2894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Overriding the </a:t>
            </a:r>
            <a:r>
              <a:rPr lang="en" sz="2520">
                <a:latin typeface="Courier New"/>
                <a:ea typeface="Courier New"/>
                <a:cs typeface="Courier New"/>
                <a:sym typeface="Courier New"/>
              </a:rPr>
              <a:t>equals</a:t>
            </a:r>
            <a:r>
              <a:rPr lang="en" sz="2520"/>
              <a:t> method</a:t>
            </a:r>
            <a:endParaRPr sz="2520"/>
          </a:p>
        </p:txBody>
      </p:sp>
      <p:sp>
        <p:nvSpPr>
          <p:cNvPr id="378" name="Google Shape;378;p55"/>
          <p:cNvSpPr txBox="1"/>
          <p:nvPr>
            <p:ph idx="1" type="body"/>
          </p:nvPr>
        </p:nvSpPr>
        <p:spPr>
          <a:xfrm>
            <a:off x="4401900" y="1228675"/>
            <a:ext cx="4659000" cy="1913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Courier New"/>
                <a:ea typeface="Courier New"/>
                <a:cs typeface="Courier New"/>
                <a:sym typeface="Courier New"/>
              </a:rPr>
              <a:t>@Override</a:t>
            </a:r>
            <a:br>
              <a:rPr lang="en">
                <a:latin typeface="Courier New"/>
                <a:ea typeface="Courier New"/>
                <a:cs typeface="Courier New"/>
                <a:sym typeface="Courier New"/>
              </a:rPr>
            </a:br>
            <a:r>
              <a:rPr lang="en">
                <a:latin typeface="Courier New"/>
                <a:ea typeface="Courier New"/>
                <a:cs typeface="Courier New"/>
                <a:sym typeface="Courier New"/>
              </a:rPr>
              <a:t>public boolean equals(Object o) {</a:t>
            </a:r>
            <a:br>
              <a:rPr lang="en">
                <a:latin typeface="Courier New"/>
                <a:ea typeface="Courier New"/>
                <a:cs typeface="Courier New"/>
                <a:sym typeface="Courier New"/>
              </a:rPr>
            </a:br>
            <a:r>
              <a:rPr lang="en">
                <a:latin typeface="Courier New"/>
                <a:ea typeface="Courier New"/>
                <a:cs typeface="Courier New"/>
                <a:sym typeface="Courier New"/>
              </a:rPr>
              <a:t>  // returns true or false</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379" name="Google Shape;379;p55"/>
          <p:cNvSpPr txBox="1"/>
          <p:nvPr/>
        </p:nvSpPr>
        <p:spPr>
          <a:xfrm>
            <a:off x="385250" y="1241300"/>
            <a:ext cx="4041900" cy="3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that the equals method compares the object with type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any object can be compared with any other object, of any class, using the equals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you often want your object to only be equal to objects of the same class, and you may need to compare member variables specific to your class.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What happens if you don't override Object.equals?</a:t>
            </a:r>
            <a:r>
              <a:rPr lang="en"/>
              <a:t> The default implementation is essentially the same as == on reference types: It returns true if the other object is the exact same object instance.</a:t>
            </a:r>
            <a:endParaRPr/>
          </a:p>
        </p:txBody>
      </p:sp>
      <p:sp>
        <p:nvSpPr>
          <p:cNvPr id="380" name="Google Shape;380;p55"/>
          <p:cNvSpPr/>
          <p:nvPr/>
        </p:nvSpPr>
        <p:spPr>
          <a:xfrm>
            <a:off x="4809125" y="3257925"/>
            <a:ext cx="3599400" cy="148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Careful:</a:t>
            </a:r>
            <a:endParaRPr/>
          </a:p>
          <a:p>
            <a:pPr indent="0" lvl="0" marL="0" rtl="0" algn="l">
              <a:spcBef>
                <a:spcPts val="0"/>
              </a:spcBef>
              <a:spcAft>
                <a:spcPts val="0"/>
              </a:spcAft>
              <a:buNone/>
            </a:pPr>
            <a:r>
              <a:rPr lang="en"/>
              <a:t>public boolean equals(MyClass o) is NOT an override of Object.equals...</a:t>
            </a:r>
            <a:br>
              <a:rPr lang="en"/>
            </a:br>
            <a:r>
              <a:rPr lang="en"/>
              <a:t>It would make a separate overloaded method, with no warning/error unless you say @Override!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Casting</a:t>
            </a:r>
            <a:endParaRPr sz="2520"/>
          </a:p>
        </p:txBody>
      </p:sp>
      <p:sp>
        <p:nvSpPr>
          <p:cNvPr id="386" name="Google Shape;386;p56"/>
          <p:cNvSpPr txBox="1"/>
          <p:nvPr>
            <p:ph idx="1" type="body"/>
          </p:nvPr>
        </p:nvSpPr>
        <p:spPr>
          <a:xfrm>
            <a:off x="4173300" y="1152475"/>
            <a:ext cx="4659000" cy="371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Courier New"/>
                <a:ea typeface="Courier New"/>
                <a:cs typeface="Courier New"/>
                <a:sym typeface="Courier New"/>
              </a:rPr>
              <a:t>class Student {</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name;</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id;</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@Override</a:t>
            </a:r>
            <a:br>
              <a:rPr lang="en" sz="1200">
                <a:latin typeface="Courier New"/>
                <a:ea typeface="Courier New"/>
                <a:cs typeface="Courier New"/>
                <a:sym typeface="Courier New"/>
              </a:rPr>
            </a:br>
            <a:r>
              <a:rPr lang="en" sz="1200">
                <a:latin typeface="Courier New"/>
                <a:ea typeface="Courier New"/>
                <a:cs typeface="Courier New"/>
                <a:sym typeface="Courier New"/>
              </a:rPr>
              <a:t>  public boolean equals(Object o) {</a:t>
            </a:r>
            <a:br>
              <a:rPr lang="en" sz="1200">
                <a:latin typeface="Courier New"/>
                <a:ea typeface="Courier New"/>
                <a:cs typeface="Courier New"/>
                <a:sym typeface="Courier New"/>
              </a:rPr>
            </a:br>
            <a:r>
              <a:rPr lang="en" sz="1200">
                <a:latin typeface="Courier New"/>
                <a:ea typeface="Courier New"/>
                <a:cs typeface="Courier New"/>
                <a:sym typeface="Courier New"/>
              </a:rPr>
              <a:t>    if (o == null) {</a:t>
            </a:r>
            <a:br>
              <a:rPr lang="en" sz="1200">
                <a:latin typeface="Courier New"/>
                <a:ea typeface="Courier New"/>
                <a:cs typeface="Courier New"/>
                <a:sym typeface="Courier New"/>
              </a:rPr>
            </a:br>
            <a:r>
              <a:rPr lang="en" sz="1200">
                <a:latin typeface="Courier New"/>
                <a:ea typeface="Courier New"/>
                <a:cs typeface="Courier New"/>
                <a:sym typeface="Courier New"/>
              </a:rPr>
              <a:t>      return false;</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Student student = (Student)o;</a:t>
            </a:r>
            <a:br>
              <a:rPr lang="en" sz="1200">
                <a:latin typeface="Courier New"/>
                <a:ea typeface="Courier New"/>
                <a:cs typeface="Courier New"/>
                <a:sym typeface="Courier New"/>
              </a:rPr>
            </a:br>
            <a:r>
              <a:rPr lang="en" sz="1200">
                <a:latin typeface="Courier New"/>
                <a:ea typeface="Courier New"/>
                <a:cs typeface="Courier New"/>
                <a:sym typeface="Courier New"/>
              </a:rPr>
              <a:t>    return name.equals(student.name) &amp;&amp;</a:t>
            </a:r>
            <a:br>
              <a:rPr lang="en" sz="1200">
                <a:latin typeface="Courier New"/>
                <a:ea typeface="Courier New"/>
                <a:cs typeface="Courier New"/>
                <a:sym typeface="Courier New"/>
              </a:rPr>
            </a:br>
            <a:r>
              <a:rPr lang="en" sz="1200">
                <a:latin typeface="Courier New"/>
                <a:ea typeface="Courier New"/>
                <a:cs typeface="Courier New"/>
                <a:sym typeface="Courier New"/>
              </a:rPr>
              <a:t>           id.equals(student.id);</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387" name="Google Shape;387;p56"/>
          <p:cNvSpPr txBox="1"/>
          <p:nvPr/>
        </p:nvSpPr>
        <p:spPr>
          <a:xfrm>
            <a:off x="385250" y="1241300"/>
            <a:ext cx="3845100" cy="25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type cast operator () makes it possible to convert a reference of superclass type (such as Object) to a subclass type (such as Student).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only works if the superclass reference really IS pointing to an instance of the subclass!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it isn't, a </a:t>
            </a:r>
            <a:r>
              <a:rPr lang="en">
                <a:latin typeface="Courier New"/>
                <a:ea typeface="Courier New"/>
                <a:cs typeface="Courier New"/>
                <a:sym typeface="Courier New"/>
              </a:rPr>
              <a:t>ClassCastException</a:t>
            </a:r>
            <a:r>
              <a:rPr lang="en"/>
              <a:t> will be thrown.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You do NOT need the </a:t>
            </a:r>
            <a:r>
              <a:rPr lang="en">
                <a:latin typeface="Courier New"/>
                <a:ea typeface="Courier New"/>
                <a:cs typeface="Courier New"/>
                <a:sym typeface="Courier New"/>
              </a:rPr>
              <a:t>(cast)</a:t>
            </a:r>
            <a:r>
              <a:rPr lang="en"/>
              <a:t> operator to go from a subclass type to a superclass!</a:t>
            </a:r>
            <a:br>
              <a:rPr lang="en"/>
            </a:br>
            <a:r>
              <a:rPr lang="en">
                <a:latin typeface="Courier New"/>
                <a:ea typeface="Courier New"/>
                <a:cs typeface="Courier New"/>
                <a:sym typeface="Courier New"/>
              </a:rPr>
              <a:t>Object obj = new String("Hello");</a:t>
            </a:r>
            <a:endParaRPr>
              <a:latin typeface="Courier New"/>
              <a:ea typeface="Courier New"/>
              <a:cs typeface="Courier New"/>
              <a:sym typeface="Courier New"/>
            </a:endParaRPr>
          </a:p>
        </p:txBody>
      </p:sp>
      <p:cxnSp>
        <p:nvCxnSpPr>
          <p:cNvPr id="388" name="Google Shape;388;p56"/>
          <p:cNvCxnSpPr/>
          <p:nvPr/>
        </p:nvCxnSpPr>
        <p:spPr>
          <a:xfrm rot="10800000">
            <a:off x="7712275" y="3262400"/>
            <a:ext cx="708900" cy="534000"/>
          </a:xfrm>
          <a:prstGeom prst="bentConnector3">
            <a:avLst>
              <a:gd fmla="val 0" name="adj1"/>
            </a:avLst>
          </a:prstGeom>
          <a:noFill/>
          <a:ln cap="flat" cmpd="sng" w="9525">
            <a:solidFill>
              <a:schemeClr val="dk2"/>
            </a:solidFill>
            <a:prstDash val="solid"/>
            <a:round/>
            <a:headEnd len="med" w="med" type="none"/>
            <a:tailEnd len="med" w="med" type="triangle"/>
          </a:ln>
        </p:spPr>
      </p:cxnSp>
      <p:sp>
        <p:nvSpPr>
          <p:cNvPr id="389" name="Google Shape;389;p56"/>
          <p:cNvSpPr txBox="1"/>
          <p:nvPr/>
        </p:nvSpPr>
        <p:spPr>
          <a:xfrm>
            <a:off x="6534250" y="3837875"/>
            <a:ext cx="2632200" cy="10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Bug: This could throw</a:t>
            </a:r>
            <a:endParaRPr>
              <a:solidFill>
                <a:srgbClr val="FF0000"/>
              </a:solidFill>
            </a:endParaRPr>
          </a:p>
          <a:p>
            <a:pPr indent="0" lvl="0" marL="0" rtl="0" algn="l">
              <a:spcBef>
                <a:spcPts val="0"/>
              </a:spcBef>
              <a:spcAft>
                <a:spcPts val="0"/>
              </a:spcAft>
              <a:buNone/>
            </a:pPr>
            <a:r>
              <a:rPr lang="en">
                <a:solidFill>
                  <a:srgbClr val="FF0000"/>
                </a:solidFill>
              </a:rPr>
              <a:t>ClassCastException, if one passes, say, a Date or String to this method.</a:t>
            </a:r>
            <a:endParaRPr>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instanceof operator</a:t>
            </a:r>
            <a:endParaRPr sz="2520"/>
          </a:p>
        </p:txBody>
      </p:sp>
      <p:sp>
        <p:nvSpPr>
          <p:cNvPr id="395" name="Google Shape;395;p57"/>
          <p:cNvSpPr txBox="1"/>
          <p:nvPr>
            <p:ph idx="1" type="body"/>
          </p:nvPr>
        </p:nvSpPr>
        <p:spPr>
          <a:xfrm>
            <a:off x="4173300" y="1152475"/>
            <a:ext cx="4659000" cy="371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Courier New"/>
                <a:ea typeface="Courier New"/>
                <a:cs typeface="Courier New"/>
                <a:sym typeface="Courier New"/>
              </a:rPr>
              <a:t>class Student {</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name;</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id;</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@Override</a:t>
            </a:r>
            <a:br>
              <a:rPr lang="en" sz="1200">
                <a:latin typeface="Courier New"/>
                <a:ea typeface="Courier New"/>
                <a:cs typeface="Courier New"/>
                <a:sym typeface="Courier New"/>
              </a:rPr>
            </a:br>
            <a:r>
              <a:rPr lang="en" sz="1200">
                <a:latin typeface="Courier New"/>
                <a:ea typeface="Courier New"/>
                <a:cs typeface="Courier New"/>
                <a:sym typeface="Courier New"/>
              </a:rPr>
              <a:t>  public boolean equals(Object o) {</a:t>
            </a:r>
            <a:br>
              <a:rPr lang="en" sz="1200">
                <a:latin typeface="Courier New"/>
                <a:ea typeface="Courier New"/>
                <a:cs typeface="Courier New"/>
                <a:sym typeface="Courier New"/>
              </a:rPr>
            </a:br>
            <a:r>
              <a:rPr lang="en" sz="1200">
                <a:latin typeface="Courier New"/>
                <a:ea typeface="Courier New"/>
                <a:cs typeface="Courier New"/>
                <a:sym typeface="Courier New"/>
              </a:rPr>
              <a:t>    if (o == null || !(o instanceof Student)) {</a:t>
            </a:r>
            <a:br>
              <a:rPr lang="en" sz="1200">
                <a:latin typeface="Courier New"/>
                <a:ea typeface="Courier New"/>
                <a:cs typeface="Courier New"/>
                <a:sym typeface="Courier New"/>
              </a:rPr>
            </a:br>
            <a:r>
              <a:rPr lang="en" sz="1200">
                <a:latin typeface="Courier New"/>
                <a:ea typeface="Courier New"/>
                <a:cs typeface="Courier New"/>
                <a:sym typeface="Courier New"/>
              </a:rPr>
              <a:t>      return false;</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Student student = (Student)o;</a:t>
            </a:r>
            <a:br>
              <a:rPr lang="en" sz="1200">
                <a:latin typeface="Courier New"/>
                <a:ea typeface="Courier New"/>
                <a:cs typeface="Courier New"/>
                <a:sym typeface="Courier New"/>
              </a:rPr>
            </a:br>
            <a:r>
              <a:rPr lang="en" sz="1200">
                <a:latin typeface="Courier New"/>
                <a:ea typeface="Courier New"/>
                <a:cs typeface="Courier New"/>
                <a:sym typeface="Courier New"/>
              </a:rPr>
              <a:t>    return name.equals(student.name) &amp;&amp;</a:t>
            </a:r>
            <a:br>
              <a:rPr lang="en" sz="1200">
                <a:latin typeface="Courier New"/>
                <a:ea typeface="Courier New"/>
                <a:cs typeface="Courier New"/>
                <a:sym typeface="Courier New"/>
              </a:rPr>
            </a:br>
            <a:r>
              <a:rPr lang="en" sz="1200">
                <a:latin typeface="Courier New"/>
                <a:ea typeface="Courier New"/>
                <a:cs typeface="Courier New"/>
                <a:sym typeface="Courier New"/>
              </a:rPr>
              <a:t>           id.equals(student.id);</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396" name="Google Shape;396;p57"/>
          <p:cNvSpPr txBox="1"/>
          <p:nvPr/>
        </p:nvSpPr>
        <p:spPr>
          <a:xfrm>
            <a:off x="385250" y="1241300"/>
            <a:ext cx="3638100" cy="27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instanceof operator lets you check the "is-a" relationship of an object with a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 instanceof T evaluates to true if the object reference x is of type 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instanceof, we can check that the cast to Student is safe before doing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alternative is to try/catch ClassCastException, but that's more expensive.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Object.equals contract</a:t>
            </a:r>
            <a:endParaRPr sz="2520"/>
          </a:p>
        </p:txBody>
      </p:sp>
      <p:sp>
        <p:nvSpPr>
          <p:cNvPr id="402" name="Google Shape;402;p58"/>
          <p:cNvSpPr txBox="1"/>
          <p:nvPr/>
        </p:nvSpPr>
        <p:spPr>
          <a:xfrm>
            <a:off x="385250" y="1241300"/>
            <a:ext cx="3638100" cy="3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 defines a contract that Object.equals implementations must follow:</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Reflexive:</a:t>
            </a:r>
            <a:r>
              <a:rPr lang="en"/>
              <a:t> x.equals(x) is true</a:t>
            </a:r>
            <a:endParaRPr/>
          </a:p>
          <a:p>
            <a:pPr indent="0" lvl="0" marL="0" rtl="0" algn="l">
              <a:spcBef>
                <a:spcPts val="0"/>
              </a:spcBef>
              <a:spcAft>
                <a:spcPts val="0"/>
              </a:spcAft>
              <a:buNone/>
            </a:pPr>
            <a:r>
              <a:rPr b="1" lang="en"/>
              <a:t>Symmetric:</a:t>
            </a:r>
            <a:r>
              <a:rPr lang="en"/>
              <a:t> if x.equal(y) is true, y.equals(x) is true</a:t>
            </a:r>
            <a:endParaRPr/>
          </a:p>
          <a:p>
            <a:pPr indent="0" lvl="0" marL="0" rtl="0" algn="l">
              <a:spcBef>
                <a:spcPts val="0"/>
              </a:spcBef>
              <a:spcAft>
                <a:spcPts val="0"/>
              </a:spcAft>
              <a:buNone/>
            </a:pPr>
            <a:r>
              <a:rPr b="1" lang="en"/>
              <a:t>Transient:</a:t>
            </a:r>
            <a:r>
              <a:rPr lang="en"/>
              <a:t> if x.equals(y) and y.equals(z) are true, x.equals(z) is true</a:t>
            </a:r>
            <a:endParaRPr/>
          </a:p>
          <a:p>
            <a:pPr indent="0" lvl="0" marL="0" rtl="0" algn="l">
              <a:spcBef>
                <a:spcPts val="0"/>
              </a:spcBef>
              <a:spcAft>
                <a:spcPts val="0"/>
              </a:spcAft>
              <a:buNone/>
            </a:pPr>
            <a:r>
              <a:rPr b="1" lang="en"/>
              <a:t>Consistent:</a:t>
            </a:r>
            <a:r>
              <a:rPr lang="en"/>
              <a:t> x.equals(y) should return the same thing if you call it again, if nothing about them changed</a:t>
            </a:r>
            <a:endParaRPr/>
          </a:p>
          <a:p>
            <a:pPr indent="0" lvl="0" marL="0" rtl="0" algn="l">
              <a:spcBef>
                <a:spcPts val="0"/>
              </a:spcBef>
              <a:spcAft>
                <a:spcPts val="0"/>
              </a:spcAft>
              <a:buNone/>
            </a:pPr>
            <a:r>
              <a:rPr b="1" lang="en"/>
              <a:t>Handles null:</a:t>
            </a:r>
            <a:r>
              <a:rPr lang="en"/>
              <a:t> x.equals(null) should return false. (And it shouldn't crash with a NullPointerException!)</a:t>
            </a:r>
            <a:endParaRPr/>
          </a:p>
        </p:txBody>
      </p:sp>
      <p:sp>
        <p:nvSpPr>
          <p:cNvPr id="403" name="Google Shape;403;p58"/>
          <p:cNvSpPr txBox="1"/>
          <p:nvPr>
            <p:ph idx="1" type="body"/>
          </p:nvPr>
        </p:nvSpPr>
        <p:spPr>
          <a:xfrm>
            <a:off x="4173300" y="1152475"/>
            <a:ext cx="4659000" cy="3719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Courier New"/>
                <a:ea typeface="Courier New"/>
                <a:cs typeface="Courier New"/>
                <a:sym typeface="Courier New"/>
              </a:rPr>
              <a:t>class Student {</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name;</a:t>
            </a:r>
            <a:br>
              <a:rPr lang="en" sz="1200">
                <a:latin typeface="Courier New"/>
                <a:ea typeface="Courier New"/>
                <a:cs typeface="Courier New"/>
                <a:sym typeface="Courier New"/>
              </a:rPr>
            </a:br>
            <a:r>
              <a:rPr lang="en" sz="1200">
                <a:latin typeface="Courier New"/>
                <a:ea typeface="Courier New"/>
                <a:cs typeface="Courier New"/>
                <a:sym typeface="Courier New"/>
              </a:rPr>
              <a:t>  private String id;</a:t>
            </a:r>
            <a:br>
              <a:rPr lang="en" sz="1200">
                <a:latin typeface="Courier New"/>
                <a:ea typeface="Courier New"/>
                <a:cs typeface="Courier New"/>
                <a:sym typeface="Courier New"/>
              </a:rPr>
            </a:br>
            <a:br>
              <a:rPr lang="en" sz="1200">
                <a:latin typeface="Courier New"/>
                <a:ea typeface="Courier New"/>
                <a:cs typeface="Courier New"/>
                <a:sym typeface="Courier New"/>
              </a:rPr>
            </a:br>
            <a:r>
              <a:rPr lang="en" sz="1200">
                <a:latin typeface="Courier New"/>
                <a:ea typeface="Courier New"/>
                <a:cs typeface="Courier New"/>
                <a:sym typeface="Courier New"/>
              </a:rPr>
              <a:t>  @Override</a:t>
            </a:r>
            <a:br>
              <a:rPr lang="en" sz="1200">
                <a:latin typeface="Courier New"/>
                <a:ea typeface="Courier New"/>
                <a:cs typeface="Courier New"/>
                <a:sym typeface="Courier New"/>
              </a:rPr>
            </a:br>
            <a:r>
              <a:rPr lang="en" sz="1200">
                <a:latin typeface="Courier New"/>
                <a:ea typeface="Courier New"/>
                <a:cs typeface="Courier New"/>
                <a:sym typeface="Courier New"/>
              </a:rPr>
              <a:t>  public boolean equals(Object o) {</a:t>
            </a:r>
            <a:br>
              <a:rPr lang="en" sz="1200">
                <a:latin typeface="Courier New"/>
                <a:ea typeface="Courier New"/>
                <a:cs typeface="Courier New"/>
                <a:sym typeface="Courier New"/>
              </a:rPr>
            </a:br>
            <a:r>
              <a:rPr lang="en" sz="1200">
                <a:latin typeface="Courier New"/>
                <a:ea typeface="Courier New"/>
                <a:cs typeface="Courier New"/>
                <a:sym typeface="Courier New"/>
              </a:rPr>
              <a:t>    if (o == null || !(o instanceof Student)) {</a:t>
            </a:r>
            <a:br>
              <a:rPr lang="en" sz="1200">
                <a:latin typeface="Courier New"/>
                <a:ea typeface="Courier New"/>
                <a:cs typeface="Courier New"/>
                <a:sym typeface="Courier New"/>
              </a:rPr>
            </a:br>
            <a:r>
              <a:rPr lang="en" sz="1200">
                <a:latin typeface="Courier New"/>
                <a:ea typeface="Courier New"/>
                <a:cs typeface="Courier New"/>
                <a:sym typeface="Courier New"/>
              </a:rPr>
              <a:t>      return false;</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    Student student = (Student)o;</a:t>
            </a:r>
            <a:br>
              <a:rPr lang="en" sz="1200">
                <a:latin typeface="Courier New"/>
                <a:ea typeface="Courier New"/>
                <a:cs typeface="Courier New"/>
                <a:sym typeface="Courier New"/>
              </a:rPr>
            </a:br>
            <a:r>
              <a:rPr lang="en" sz="1200">
                <a:latin typeface="Courier New"/>
                <a:ea typeface="Courier New"/>
                <a:cs typeface="Courier New"/>
                <a:sym typeface="Courier New"/>
              </a:rPr>
              <a:t>    return name.equals(student.name) &amp;&amp;</a:t>
            </a:r>
            <a:br>
              <a:rPr lang="en" sz="1200">
                <a:latin typeface="Courier New"/>
                <a:ea typeface="Courier New"/>
                <a:cs typeface="Courier New"/>
                <a:sym typeface="Courier New"/>
              </a:rPr>
            </a:br>
            <a:r>
              <a:rPr lang="en" sz="1200">
                <a:latin typeface="Courier New"/>
                <a:ea typeface="Courier New"/>
                <a:cs typeface="Courier New"/>
                <a:sym typeface="Courier New"/>
              </a:rPr>
              <a:t>           id.equals(student.id);</a:t>
            </a:r>
            <a:br>
              <a:rPr lang="en" sz="1200">
                <a:latin typeface="Courier New"/>
                <a:ea typeface="Courier New"/>
                <a:cs typeface="Courier New"/>
                <a:sym typeface="Courier New"/>
              </a:rPr>
            </a:br>
            <a:r>
              <a:rPr lang="en" sz="1200">
                <a:latin typeface="Courier New"/>
                <a:ea typeface="Courier New"/>
                <a:cs typeface="Courier New"/>
                <a:sym typeface="Courier New"/>
              </a:rPr>
              <a:t>  }</a:t>
            </a:r>
            <a:br>
              <a:rPr lang="en" sz="1200">
                <a:latin typeface="Courier New"/>
                <a:ea typeface="Courier New"/>
                <a:cs typeface="Courier New"/>
                <a:sym typeface="Courier New"/>
              </a:rPr>
            </a:b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Overriding Object.equals</a:t>
            </a:r>
            <a:endParaRPr sz="2520"/>
          </a:p>
        </p:txBody>
      </p:sp>
      <p:pic>
        <p:nvPicPr>
          <p:cNvPr id="409" name="Google Shape;409;p59"/>
          <p:cNvPicPr preferRelativeResize="0"/>
          <p:nvPr/>
        </p:nvPicPr>
        <p:blipFill>
          <a:blip r:embed="rId3">
            <a:alphaModFix/>
          </a:blip>
          <a:stretch>
            <a:fillRect/>
          </a:stretch>
        </p:blipFill>
        <p:spPr>
          <a:xfrm>
            <a:off x="1098700" y="970200"/>
            <a:ext cx="6517976" cy="41732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latin typeface="Courier New"/>
                <a:ea typeface="Courier New"/>
                <a:cs typeface="Courier New"/>
                <a:sym typeface="Courier New"/>
              </a:rPr>
              <a:t>String</a:t>
            </a:r>
            <a:r>
              <a:rPr lang="en" sz="2520"/>
              <a:t> overrides </a:t>
            </a:r>
            <a:r>
              <a:rPr lang="en" sz="2520">
                <a:latin typeface="Courier New"/>
                <a:ea typeface="Courier New"/>
                <a:cs typeface="Courier New"/>
                <a:sym typeface="Courier New"/>
              </a:rPr>
              <a:t>Object.equals</a:t>
            </a:r>
            <a:endParaRPr sz="2520"/>
          </a:p>
        </p:txBody>
      </p:sp>
      <p:sp>
        <p:nvSpPr>
          <p:cNvPr id="415" name="Google Shape;415;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latin typeface="Courier New"/>
                <a:ea typeface="Courier New"/>
                <a:cs typeface="Courier New"/>
                <a:sym typeface="Courier New"/>
              </a:rPr>
              <a:t>String z = “z”;</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rPr lang="en" sz="1700">
                <a:latin typeface="Courier New"/>
                <a:ea typeface="Courier New"/>
                <a:cs typeface="Courier New"/>
                <a:sym typeface="Courier New"/>
              </a:rPr>
              <a:t>String a = z + z;</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rPr lang="en" sz="1700">
                <a:latin typeface="Courier New"/>
                <a:ea typeface="Courier New"/>
                <a:cs typeface="Courier New"/>
                <a:sym typeface="Courier New"/>
              </a:rPr>
              <a:t>String b = “zz”;</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rPr lang="en" sz="1700">
                <a:latin typeface="Courier New"/>
                <a:ea typeface="Courier New"/>
                <a:cs typeface="Courier New"/>
                <a:sym typeface="Courier New"/>
              </a:rPr>
              <a:t>String c = b;</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rPr lang="en" sz="1700">
                <a:latin typeface="Courier New"/>
                <a:ea typeface="Courier New"/>
                <a:cs typeface="Courier New"/>
                <a:sym typeface="Courier New"/>
              </a:rPr>
              <a:t>a == b; </a:t>
            </a:r>
            <a:r>
              <a:rPr lang="en" sz="1700">
                <a:solidFill>
                  <a:srgbClr val="6AA84F"/>
                </a:solidFill>
                <a:latin typeface="Courier New"/>
                <a:ea typeface="Courier New"/>
                <a:cs typeface="Courier New"/>
                <a:sym typeface="Courier New"/>
              </a:rPr>
              <a:t>// false because a and b refer to different strings</a:t>
            </a:r>
            <a:endParaRPr sz="1700">
              <a:solidFill>
                <a:srgbClr val="6AA8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700">
                <a:latin typeface="Courier New"/>
                <a:ea typeface="Courier New"/>
                <a:cs typeface="Courier New"/>
                <a:sym typeface="Courier New"/>
              </a:rPr>
              <a:t>b == c; </a:t>
            </a:r>
            <a:r>
              <a:rPr lang="en" sz="1700">
                <a:solidFill>
                  <a:srgbClr val="6AA84F"/>
                </a:solidFill>
                <a:latin typeface="Courier New"/>
                <a:ea typeface="Courier New"/>
                <a:cs typeface="Courier New"/>
                <a:sym typeface="Courier New"/>
              </a:rPr>
              <a:t>// true because c and b refer to the same strings</a:t>
            </a:r>
            <a:endParaRPr sz="1700">
              <a:solidFill>
                <a:srgbClr val="6AA84F"/>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700">
              <a:latin typeface="Courier New"/>
              <a:ea typeface="Courier New"/>
              <a:cs typeface="Courier New"/>
              <a:sym typeface="Courier New"/>
            </a:endParaRPr>
          </a:p>
          <a:p>
            <a:pPr indent="0" lvl="0" marL="0" rtl="0" algn="l">
              <a:lnSpc>
                <a:spcPct val="100000"/>
              </a:lnSpc>
              <a:spcBef>
                <a:spcPts val="0"/>
              </a:spcBef>
              <a:spcAft>
                <a:spcPts val="0"/>
              </a:spcAft>
              <a:buNone/>
            </a:pPr>
            <a:r>
              <a:rPr lang="en" sz="1700">
                <a:latin typeface="Courier New"/>
                <a:ea typeface="Courier New"/>
                <a:cs typeface="Courier New"/>
                <a:sym typeface="Courier New"/>
              </a:rPr>
              <a:t>a.equals(b); </a:t>
            </a:r>
            <a:r>
              <a:rPr lang="en" sz="1700">
                <a:solidFill>
                  <a:srgbClr val="6AA84F"/>
                </a:solidFill>
                <a:latin typeface="Courier New"/>
                <a:ea typeface="Courier New"/>
                <a:cs typeface="Courier New"/>
                <a:sym typeface="Courier New"/>
              </a:rPr>
              <a:t>// true because the values of a and b are the same</a:t>
            </a:r>
            <a:endParaRPr sz="1700">
              <a:solidFill>
                <a:srgbClr val="6AA84F"/>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700">
                <a:latin typeface="Courier New"/>
                <a:ea typeface="Courier New"/>
                <a:cs typeface="Courier New"/>
                <a:sym typeface="Courier New"/>
              </a:rPr>
              <a:t>c.equals(b); </a:t>
            </a:r>
            <a:r>
              <a:rPr lang="en" sz="1700">
                <a:solidFill>
                  <a:srgbClr val="6AA84F"/>
                </a:solidFill>
                <a:latin typeface="Courier New"/>
                <a:ea typeface="Courier New"/>
                <a:cs typeface="Courier New"/>
                <a:sym typeface="Courier New"/>
              </a:rPr>
              <a:t>// true because c and b refer to the same string</a:t>
            </a:r>
            <a:endParaRPr sz="1700">
              <a:solidFill>
                <a:srgbClr val="6AA84F"/>
              </a:solidFill>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1"/>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9.4 super.method()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a:t>
            </a:r>
            <a:endParaRPr sz="2520"/>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most useful features of Object-Oriented programming languages (C++, C#, Java, JavaScript, Kotlin, Python, Ruby, Scala, Swift, </a:t>
            </a:r>
            <a:r>
              <a:rPr lang="en" u="sng">
                <a:solidFill>
                  <a:schemeClr val="hlink"/>
                </a:solidFill>
                <a:hlinkClick r:id="rId3"/>
              </a:rPr>
              <a:t>ActionScript</a:t>
            </a:r>
            <a:r>
              <a:rPr lang="en"/>
              <a:t>) is </a:t>
            </a:r>
            <a:r>
              <a:rPr b="1" lang="en">
                <a:solidFill>
                  <a:schemeClr val="accent1"/>
                </a:solidFill>
              </a:rPr>
              <a:t>Inheritance</a:t>
            </a:r>
            <a:endParaRPr/>
          </a:p>
          <a:p>
            <a:pPr indent="-342900" lvl="0" marL="457200" rtl="0" algn="l">
              <a:spcBef>
                <a:spcPts val="0"/>
              </a:spcBef>
              <a:spcAft>
                <a:spcPts val="0"/>
              </a:spcAft>
              <a:buSzPts val="1800"/>
              <a:buChar char="●"/>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graphicFrame>
        <p:nvGraphicFramePr>
          <p:cNvPr id="77" name="Google Shape;77;p17"/>
          <p:cNvGraphicFramePr/>
          <p:nvPr/>
        </p:nvGraphicFramePr>
        <p:xfrm>
          <a:off x="1458175"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Person</a:t>
                      </a:r>
                      <a:endParaRPr b="1"/>
                    </a:p>
                  </a:txBody>
                  <a:tcPr marT="91425" marB="91425" marR="91425" marL="91425">
                    <a:solidFill>
                      <a:srgbClr val="FFF2C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tc>
              </a:tr>
            </a:tbl>
          </a:graphicData>
        </a:graphic>
      </p:graphicFrame>
      <p:graphicFrame>
        <p:nvGraphicFramePr>
          <p:cNvPr id="78" name="Google Shape;78;p17"/>
          <p:cNvGraphicFramePr/>
          <p:nvPr/>
        </p:nvGraphicFramePr>
        <p:xfrm>
          <a:off x="3880988"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lnB cap="flat" cmpd="sng" w="9525">
                      <a:solidFill>
                        <a:srgbClr val="9E9E9E"/>
                      </a:solidFill>
                      <a:prstDash val="solid"/>
                      <a:round/>
                      <a:headEnd len="sm" w="sm" type="none"/>
                      <a:tailEnd len="sm" w="sm" type="none"/>
                    </a:lnB>
                    <a:solidFill>
                      <a:srgbClr val="CFE2F3"/>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locker</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79" name="Google Shape;79;p17"/>
          <p:cNvGraphicFramePr/>
          <p:nvPr/>
        </p:nvGraphicFramePr>
        <p:xfrm>
          <a:off x="6303800"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lnB cap="flat" cmpd="sng" w="9525">
                      <a:solidFill>
                        <a:srgbClr val="9E9E9E"/>
                      </a:solidFill>
                      <a:prstDash val="solid"/>
                      <a:round/>
                      <a:headEnd len="sm" w="sm" type="none"/>
                      <a:tailEnd len="sm" w="sm" type="none"/>
                    </a:lnB>
                    <a:solidFill>
                      <a:srgbClr val="EAD1D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office</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super.method()</a:t>
            </a:r>
            <a:endParaRPr sz="2520"/>
          </a:p>
        </p:txBody>
      </p:sp>
      <p:sp>
        <p:nvSpPr>
          <p:cNvPr id="426" name="Google Shape;42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saw super() already in Section 9.2. In that case, super() is used for what’s called “constructor chaining,” where a subclass constructor calls a superclass constructor.</a:t>
            </a:r>
            <a:endParaRPr/>
          </a:p>
          <a:p>
            <a:pPr indent="0" lvl="0" marL="0" rtl="0" algn="l">
              <a:spcBef>
                <a:spcPts val="1200"/>
              </a:spcBef>
              <a:spcAft>
                <a:spcPts val="0"/>
              </a:spcAft>
              <a:buNone/>
            </a:pPr>
            <a:r>
              <a:rPr lang="en"/>
              <a:t>The super keyword can also be used to invoke a superclass's version of a method, even if the subclass overrides the method.</a:t>
            </a:r>
            <a:endParaRPr/>
          </a:p>
          <a:p>
            <a:pPr indent="0" lvl="0" marL="0" rtl="0" algn="l">
              <a:spcBef>
                <a:spcPts val="1200"/>
              </a:spcBef>
              <a:spcAft>
                <a:spcPts val="1200"/>
              </a:spcAft>
              <a:buNone/>
            </a:pPr>
            <a:r>
              <a:rPr lang="en"/>
              <a:t>Often, an overridden method wants to do everything the original method did, but add on some additional behavior.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super.method()</a:t>
            </a:r>
            <a:endParaRPr sz="2520"/>
          </a:p>
        </p:txBody>
      </p:sp>
      <p:sp>
        <p:nvSpPr>
          <p:cNvPr id="432" name="Google Shape;43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530"/>
              <a:t>class Person {</a:t>
            </a:r>
            <a:br>
              <a:rPr lang="en" sz="1530"/>
            </a:br>
            <a:r>
              <a:rPr lang="en" sz="1530"/>
              <a:t>  ...</a:t>
            </a:r>
            <a:br>
              <a:rPr lang="en" sz="1530"/>
            </a:br>
            <a:r>
              <a:rPr lang="en" sz="1530"/>
              <a:t>  public void dump(PrintWriter pw) {</a:t>
            </a:r>
            <a:br>
              <a:rPr lang="en" sz="1530"/>
            </a:br>
            <a:r>
              <a:rPr lang="en" sz="1530"/>
              <a:t>    pw.println("Name: " + name);</a:t>
            </a:r>
            <a:br>
              <a:rPr lang="en" sz="1530"/>
            </a:br>
            <a:r>
              <a:rPr lang="en" sz="1530"/>
              <a:t>  }</a:t>
            </a:r>
            <a:br>
              <a:rPr lang="en" sz="1530"/>
            </a:br>
            <a:r>
              <a:rPr lang="en" sz="1530"/>
              <a:t>}</a:t>
            </a:r>
            <a:br>
              <a:rPr lang="en" sz="1530"/>
            </a:br>
            <a:r>
              <a:rPr lang="en" sz="1530"/>
              <a:t>class Teacher extends Person {</a:t>
            </a:r>
            <a:br>
              <a:rPr lang="en" sz="1530"/>
            </a:br>
            <a:r>
              <a:rPr lang="en" sz="1530"/>
              <a:t>  private String classroom;</a:t>
            </a:r>
            <a:br>
              <a:rPr lang="en" sz="1530"/>
            </a:br>
            <a:r>
              <a:rPr lang="en" sz="1530"/>
              <a:t>  ...</a:t>
            </a:r>
            <a:br>
              <a:rPr lang="en" sz="1530"/>
            </a:br>
            <a:r>
              <a:rPr lang="en" sz="1530"/>
              <a:t>  public void dump(PrintWriter pw) {</a:t>
            </a:r>
            <a:br>
              <a:rPr lang="en" sz="1530"/>
            </a:br>
            <a:r>
              <a:rPr lang="en" sz="1530"/>
              <a:t>    super.dump(pw);</a:t>
            </a:r>
            <a:br>
              <a:rPr lang="en" sz="1530"/>
            </a:br>
            <a:r>
              <a:rPr lang="en" sz="1530"/>
              <a:t>    System.out.println("Classroom: " + classroom);</a:t>
            </a:r>
            <a:br>
              <a:rPr lang="en" sz="1530"/>
            </a:br>
            <a:r>
              <a:rPr lang="en" sz="1530"/>
              <a:t>  }</a:t>
            </a:r>
            <a:br>
              <a:rPr lang="en" sz="1530"/>
            </a:br>
            <a:r>
              <a:rPr lang="en" sz="1530"/>
              <a:t>}</a:t>
            </a:r>
            <a:endParaRPr sz="153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super.method() and super() differences</a:t>
            </a:r>
            <a:endParaRPr sz="2520"/>
          </a:p>
        </p:txBody>
      </p:sp>
      <p:sp>
        <p:nvSpPr>
          <p:cNvPr id="438" name="Google Shape;438;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use super() to do constructor chaining in a subclass, Java essentially does it for you. It will add an implicit super() to call the no-param constructor of the superclass, if one exists.</a:t>
            </a:r>
            <a:endParaRPr/>
          </a:p>
          <a:p>
            <a:pPr indent="0" lvl="0" marL="0" rtl="0" algn="l">
              <a:spcBef>
                <a:spcPts val="1200"/>
              </a:spcBef>
              <a:spcAft>
                <a:spcPts val="0"/>
              </a:spcAft>
              <a:buNone/>
            </a:pPr>
            <a:r>
              <a:rPr lang="en"/>
              <a:t>This is done because Java regards constructors as really important to getting a properly initialized object. You can't skip around a superclass constructor.</a:t>
            </a:r>
            <a:endParaRPr/>
          </a:p>
          <a:p>
            <a:pPr indent="0" lvl="0" marL="0" rtl="0" algn="l">
              <a:spcBef>
                <a:spcPts val="1200"/>
              </a:spcBef>
              <a:spcAft>
                <a:spcPts val="1200"/>
              </a:spcAft>
              <a:buNone/>
            </a:pPr>
            <a:r>
              <a:rPr lang="en"/>
              <a:t>Method overrides are different. Java lets you completely replace the definition of a method. The new method code has a choice: It can use super.method() to call the superclass version of the method at some point, or not.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super.method()</a:t>
            </a:r>
            <a:endParaRPr sz="2520"/>
          </a:p>
        </p:txBody>
      </p:sp>
      <p:sp>
        <p:nvSpPr>
          <p:cNvPr id="444" name="Google Shape;444;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rPr lang="en" sz="1665"/>
              <a:t>class NPC {</a:t>
            </a:r>
            <a:br>
              <a:rPr lang="en" sz="1665"/>
            </a:br>
            <a:r>
              <a:rPr lang="en" sz="1665"/>
              <a:t>  ...</a:t>
            </a:r>
            <a:br>
              <a:rPr lang="en" sz="1665"/>
            </a:br>
            <a:r>
              <a:rPr lang="en" sz="1665"/>
              <a:t>  public void tick() {</a:t>
            </a:r>
            <a:br>
              <a:rPr lang="en" sz="1665"/>
            </a:br>
            <a:r>
              <a:rPr lang="en" sz="1665"/>
              <a:t>    // Implements random movement of the NPC around the map</a:t>
            </a:r>
            <a:br>
              <a:rPr lang="en" sz="1665"/>
            </a:br>
            <a:r>
              <a:rPr lang="en" sz="1665"/>
              <a:t>  }</a:t>
            </a:r>
            <a:br>
              <a:rPr lang="en" sz="1665"/>
            </a:br>
            <a:r>
              <a:rPr lang="en" sz="1665"/>
              <a:t>}</a:t>
            </a:r>
            <a:br>
              <a:rPr lang="en" sz="1665"/>
            </a:br>
            <a:r>
              <a:rPr lang="en" sz="1665"/>
              <a:t>class Teacher extends NPC {</a:t>
            </a:r>
            <a:br>
              <a:rPr lang="en" sz="1665"/>
            </a:br>
            <a:r>
              <a:rPr lang="en" sz="1665"/>
              <a:t>  ...</a:t>
            </a:r>
            <a:br>
              <a:rPr lang="en" sz="1665"/>
            </a:br>
            <a:r>
              <a:rPr lang="en" sz="1665"/>
              <a:t>  public void tick() {</a:t>
            </a:r>
            <a:br>
              <a:rPr lang="en" sz="1665"/>
            </a:br>
            <a:r>
              <a:rPr lang="en" sz="1665"/>
              <a:t>    super.tick(); // call super.tick() to get the basic NPC behavior like random movement</a:t>
            </a:r>
            <a:br>
              <a:rPr lang="en" sz="1665"/>
            </a:br>
            <a:r>
              <a:rPr lang="en" sz="1665"/>
              <a:t>    // Additional code here for special NPC behavior specific to this character</a:t>
            </a:r>
            <a:br>
              <a:rPr lang="en" sz="1665"/>
            </a:br>
            <a:r>
              <a:rPr lang="en" sz="1665"/>
              <a:t>  }</a:t>
            </a:r>
            <a:br>
              <a:rPr lang="en" sz="1665"/>
            </a:br>
            <a:r>
              <a:rPr lang="en" sz="1665"/>
              <a:t>}</a:t>
            </a:r>
            <a:endParaRPr sz="1665"/>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You don't need super.method() all the time!</a:t>
            </a:r>
            <a:endParaRPr sz="2520"/>
          </a:p>
        </p:txBody>
      </p:sp>
      <p:sp>
        <p:nvSpPr>
          <p:cNvPr id="450" name="Google Shape;45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subclass, you can invoke any public or protected method of that class's superclasses.</a:t>
            </a:r>
            <a:endParaRPr/>
          </a:p>
          <a:p>
            <a:pPr indent="0" lvl="0" marL="0" rtl="0" algn="l">
              <a:spcBef>
                <a:spcPts val="1200"/>
              </a:spcBef>
              <a:spcAft>
                <a:spcPts val="0"/>
              </a:spcAft>
              <a:buNone/>
            </a:pPr>
            <a:r>
              <a:rPr lang="en"/>
              <a:t>You don't need to say super.method() to get at these methods. You can just say method().</a:t>
            </a:r>
            <a:endParaRPr/>
          </a:p>
          <a:p>
            <a:pPr indent="0" lvl="0" marL="0" rtl="0" algn="l">
              <a:spcBef>
                <a:spcPts val="1200"/>
              </a:spcBef>
              <a:spcAft>
                <a:spcPts val="0"/>
              </a:spcAft>
              <a:buNone/>
            </a:pPr>
            <a:r>
              <a:rPr lang="en"/>
              <a:t>You only need super.method() when your subclass has overridden method(), but you still need to invoke the original version of the method.</a:t>
            </a:r>
            <a:endParaRPr/>
          </a:p>
          <a:p>
            <a:pPr indent="0" lvl="0" marL="0" rtl="0" algn="l">
              <a:spcBef>
                <a:spcPts val="1200"/>
              </a:spcBef>
              <a:spcAft>
                <a:spcPts val="1200"/>
              </a:spcAft>
              <a:buNone/>
            </a:pPr>
            <a:r>
              <a:rPr lang="en"/>
              <a:t>super.method() is usually called from the body of the subclass's implementation of method()!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7"/>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9.5: Inheritance Hierarchies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20"/>
              <a:t>Inheritance Hierarchy</a:t>
            </a:r>
            <a:endParaRPr sz="2520"/>
          </a:p>
          <a:p>
            <a:pPr indent="0" lvl="0" marL="0" rtl="0" algn="l">
              <a:spcBef>
                <a:spcPts val="0"/>
              </a:spcBef>
              <a:spcAft>
                <a:spcPts val="0"/>
              </a:spcAft>
              <a:buClr>
                <a:schemeClr val="dk1"/>
              </a:buClr>
              <a:buSzPts val="990"/>
              <a:buFont typeface="Arial"/>
              <a:buNone/>
            </a:pPr>
            <a:r>
              <a:t/>
            </a:r>
            <a:endParaRPr sz="2520"/>
          </a:p>
          <a:p>
            <a:pPr indent="0" lvl="0" marL="0" rtl="0" algn="l">
              <a:spcBef>
                <a:spcPts val="0"/>
              </a:spcBef>
              <a:spcAft>
                <a:spcPts val="0"/>
              </a:spcAft>
              <a:buSzPts val="990"/>
              <a:buNone/>
            </a:pPr>
            <a:r>
              <a:t/>
            </a:r>
            <a:endParaRPr sz="2520"/>
          </a:p>
        </p:txBody>
      </p:sp>
      <p:sp>
        <p:nvSpPr>
          <p:cNvPr id="461" name="Google Shape;461;p68"/>
          <p:cNvSpPr txBox="1"/>
          <p:nvPr>
            <p:ph idx="1" type="body"/>
          </p:nvPr>
        </p:nvSpPr>
        <p:spPr>
          <a:xfrm>
            <a:off x="563225" y="1078500"/>
            <a:ext cx="8269200" cy="378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a:p>
            <a:pPr indent="-342900" lvl="0" marL="457200" rtl="0" algn="l">
              <a:spcBef>
                <a:spcPts val="0"/>
              </a:spcBef>
              <a:spcAft>
                <a:spcPts val="0"/>
              </a:spcAft>
              <a:buSzPts val="1800"/>
              <a:buChar char="●"/>
            </a:pPr>
            <a:r>
              <a:rPr lang="en"/>
              <a:t>When you use multiple layers of </a:t>
            </a:r>
            <a:r>
              <a:rPr b="1" lang="en">
                <a:solidFill>
                  <a:schemeClr val="accent1"/>
                </a:solidFill>
              </a:rPr>
              <a:t>Inheritance</a:t>
            </a:r>
            <a:r>
              <a:rPr lang="en"/>
              <a:t> in your program you end up with a set of relationships called an Inheritance Hierarchy - most often illustrated as a tree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Geometric Shapes</a:t>
            </a:r>
            <a:endParaRPr sz="2520"/>
          </a:p>
        </p:txBody>
      </p:sp>
      <p:pic>
        <p:nvPicPr>
          <p:cNvPr id="467" name="Google Shape;467;p69"/>
          <p:cNvPicPr preferRelativeResize="0"/>
          <p:nvPr/>
        </p:nvPicPr>
        <p:blipFill>
          <a:blip r:embed="rId3">
            <a:alphaModFix/>
          </a:blip>
          <a:stretch>
            <a:fillRect/>
          </a:stretch>
        </p:blipFill>
        <p:spPr>
          <a:xfrm>
            <a:off x="1693175" y="1353300"/>
            <a:ext cx="5757649" cy="33512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473" name="Google Shape;473;p70"/>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474" name="Google Shape;474;p70"/>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Ellipse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Triangle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A Square is-a Rectangle</a:t>
            </a:r>
            <a:endParaRPr b="1" sz="1400">
              <a:solidFill>
                <a:schemeClr val="dk1"/>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dk1"/>
                </a:solidFill>
                <a:latin typeface="Courier New"/>
                <a:ea typeface="Courier New"/>
                <a:cs typeface="Courier New"/>
                <a:sym typeface="Courier New"/>
              </a:rPr>
              <a:t>Rectangle is-a Shape</a:t>
            </a:r>
            <a:endParaRPr b="1" sz="1400">
              <a:solidFill>
                <a:schemeClr val="dk1"/>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480" name="Google Shape;480;p71"/>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481" name="Google Shape;481;p71"/>
          <p:cNvSpPr txBox="1"/>
          <p:nvPr>
            <p:ph idx="1" type="body"/>
          </p:nvPr>
        </p:nvSpPr>
        <p:spPr>
          <a:xfrm>
            <a:off x="5112050" y="702825"/>
            <a:ext cx="3846000" cy="4202100"/>
          </a:xfrm>
          <a:prstGeom prst="rect">
            <a:avLst/>
          </a:prstGeom>
          <a:solidFill>
            <a:schemeClr val="accent4"/>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Inheritance Hierarchy shows the relationships between various geometric shapes.</a:t>
            </a:r>
            <a:endParaRPr sz="1400">
              <a:solidFill>
                <a:schemeClr val="dk1"/>
              </a:solidFill>
            </a:endParaRPr>
          </a:p>
          <a:p>
            <a:pPr indent="-317500" lvl="0" marL="457200" rtl="0" algn="l">
              <a:spcBef>
                <a:spcPts val="0"/>
              </a:spcBef>
              <a:spcAft>
                <a:spcPts val="0"/>
              </a:spcAft>
              <a:buSzPts val="1400"/>
              <a:buChar char="●"/>
            </a:pPr>
            <a:r>
              <a:rPr b="1" lang="en" sz="1400">
                <a:solidFill>
                  <a:srgbClr val="0000FF"/>
                </a:solidFill>
              </a:rPr>
              <a:t>Remember:</a:t>
            </a:r>
            <a:r>
              <a:rPr lang="en" sz="1400">
                <a:solidFill>
                  <a:srgbClr val="0000FF"/>
                </a:solidFill>
              </a:rPr>
              <a:t> In </a:t>
            </a:r>
            <a:r>
              <a:rPr lang="en" sz="1400" u="sng">
                <a:solidFill>
                  <a:srgbClr val="0000FF"/>
                </a:solidFill>
                <a:hlinkClick r:id="rId4">
                  <a:extLst>
                    <a:ext uri="{A12FA001-AC4F-418D-AE19-62706E023703}">
                      <ahyp:hlinkClr val="tx"/>
                    </a:ext>
                  </a:extLst>
                </a:hlinkClick>
              </a:rPr>
              <a:t>UML</a:t>
            </a:r>
            <a:r>
              <a:rPr lang="en" sz="1400">
                <a:solidFill>
                  <a:srgbClr val="0000FF"/>
                </a:solidFill>
              </a:rPr>
              <a:t> (Unified Modeling Language) child classes point to parent classes with open triangle endpoints</a:t>
            </a:r>
            <a:br>
              <a:rPr lang="en" sz="1400">
                <a:solidFill>
                  <a:srgbClr val="0000FF"/>
                </a:solidFill>
              </a:rPr>
            </a:br>
            <a:endParaRPr sz="1400">
              <a:solidFill>
                <a:srgbClr val="0000FF"/>
              </a:solidFill>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Circle is-a Ellipse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Ellipse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Triangle is-a Shape</a:t>
            </a:r>
            <a:endParaRPr b="1" sz="1400">
              <a:solidFill>
                <a:schemeClr val="dk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dk1"/>
                </a:solidFill>
                <a:latin typeface="Courier New"/>
                <a:ea typeface="Courier New"/>
                <a:cs typeface="Courier New"/>
                <a:sym typeface="Courier New"/>
              </a:rPr>
              <a:t>A Square is-a Rectangle</a:t>
            </a:r>
            <a:endParaRPr b="1" sz="1400">
              <a:solidFill>
                <a:schemeClr val="dk1"/>
              </a:solidFill>
              <a:latin typeface="Courier New"/>
              <a:ea typeface="Courier New"/>
              <a:cs typeface="Courier New"/>
              <a:sym typeface="Courier New"/>
            </a:endParaRPr>
          </a:p>
          <a:p>
            <a:pPr indent="0" lvl="0" marL="457200" rtl="0" algn="l">
              <a:spcBef>
                <a:spcPts val="1200"/>
              </a:spcBef>
              <a:spcAft>
                <a:spcPts val="1200"/>
              </a:spcAft>
              <a:buNone/>
            </a:pPr>
            <a:r>
              <a:rPr b="1" lang="en" sz="1400">
                <a:solidFill>
                  <a:schemeClr val="dk1"/>
                </a:solidFill>
                <a:latin typeface="Courier New"/>
                <a:ea typeface="Courier New"/>
                <a:cs typeface="Courier New"/>
                <a:sym typeface="Courier New"/>
              </a:rPr>
              <a:t>Rectangle is-a Shape</a:t>
            </a:r>
            <a:endParaRPr b="1" sz="1400">
              <a:solidFill>
                <a:schemeClr val="dk1"/>
              </a:solidFill>
              <a:latin typeface="Courier New"/>
              <a:ea typeface="Courier New"/>
              <a:cs typeface="Courier New"/>
              <a:sym typeface="Courier New"/>
            </a:endParaRPr>
          </a:p>
        </p:txBody>
      </p:sp>
      <p:sp>
        <p:nvSpPr>
          <p:cNvPr id="482" name="Google Shape;482;p71"/>
          <p:cNvSpPr txBox="1"/>
          <p:nvPr/>
        </p:nvSpPr>
        <p:spPr>
          <a:xfrm>
            <a:off x="1620300" y="3560875"/>
            <a:ext cx="2270400" cy="1344000"/>
          </a:xfrm>
          <a:prstGeom prst="rect">
            <a:avLst/>
          </a:prstGeom>
          <a:solidFill>
            <a:srgbClr val="00FF00"/>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b="1" lang="en" sz="1200">
                <a:solidFill>
                  <a:schemeClr val="dk1"/>
                </a:solidFill>
                <a:latin typeface="Courier New"/>
                <a:ea typeface="Courier New"/>
                <a:cs typeface="Courier New"/>
                <a:sym typeface="Courier New"/>
              </a:rPr>
              <a:t>Circle and Square are also Shapes; They satisfy the is-a relationship test with Shape</a:t>
            </a:r>
            <a:endParaRPr b="1" i="1" sz="1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 &amp; Generalization</a:t>
            </a:r>
            <a:endParaRPr sz="252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most useful features of Object-Oriented programming languages (C++, C#, Java, JavaScript, Kotlin, Python, Ruby, Scala, Swift, </a:t>
            </a:r>
            <a:r>
              <a:rPr lang="en" u="sng">
                <a:solidFill>
                  <a:schemeClr val="hlink"/>
                </a:solidFill>
                <a:hlinkClick r:id="rId3"/>
              </a:rPr>
              <a:t>ActionScript</a:t>
            </a:r>
            <a:r>
              <a:rPr lang="en"/>
              <a:t>) is </a:t>
            </a:r>
            <a:r>
              <a:rPr b="1" lang="en">
                <a:solidFill>
                  <a:schemeClr val="accent1"/>
                </a:solidFill>
              </a:rPr>
              <a:t>Inheritance</a:t>
            </a:r>
            <a:endParaRPr/>
          </a:p>
          <a:p>
            <a:pPr indent="-342900" lvl="0" marL="457200" rtl="0" algn="l">
              <a:spcBef>
                <a:spcPts val="0"/>
              </a:spcBef>
              <a:spcAft>
                <a:spcPts val="0"/>
              </a:spcAft>
              <a:buSzPts val="1800"/>
              <a:buChar char="●"/>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graphicFrame>
        <p:nvGraphicFramePr>
          <p:cNvPr id="86" name="Google Shape;86;p18"/>
          <p:cNvGraphicFramePr/>
          <p:nvPr/>
        </p:nvGraphicFramePr>
        <p:xfrm>
          <a:off x="1458175"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Person</a:t>
                      </a:r>
                      <a:endParaRPr b="1"/>
                    </a:p>
                  </a:txBody>
                  <a:tcPr marT="91425" marB="91425" marR="91425" marL="91425">
                    <a:lnB cap="flat" cmpd="sng" w="9525">
                      <a:solidFill>
                        <a:schemeClr val="accent5"/>
                      </a:solidFill>
                      <a:prstDash val="solid"/>
                      <a:round/>
                      <a:headEnd len="sm" w="sm" type="none"/>
                      <a:tailEnd len="sm" w="sm" type="none"/>
                    </a:lnB>
                    <a:solidFill>
                      <a:srgbClr val="FFF2C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bl>
          </a:graphicData>
        </a:graphic>
      </p:graphicFrame>
      <p:graphicFrame>
        <p:nvGraphicFramePr>
          <p:cNvPr id="87" name="Google Shape;87;p18"/>
          <p:cNvGraphicFramePr/>
          <p:nvPr/>
        </p:nvGraphicFramePr>
        <p:xfrm>
          <a:off x="3880988"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lnB cap="flat" cmpd="sng" w="9525">
                      <a:solidFill>
                        <a:schemeClr val="accent5"/>
                      </a:solidFill>
                      <a:prstDash val="solid"/>
                      <a:round/>
                      <a:headEnd len="sm" w="sm" type="none"/>
                      <a:tailEnd len="sm" w="sm" type="none"/>
                    </a:lnB>
                    <a:solidFill>
                      <a:srgbClr val="CFE2F3"/>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lang="en"/>
                        <a:t>locker</a:t>
                      </a:r>
                      <a:endParaRPr/>
                    </a:p>
                  </a:txBody>
                  <a:tcPr marT="91425" marB="91425" marR="91425" marL="91425">
                    <a:lnT cap="flat" cmpd="sng" w="9525">
                      <a:solidFill>
                        <a:schemeClr val="accent5"/>
                      </a:solidFill>
                      <a:prstDash val="solid"/>
                      <a:round/>
                      <a:headEnd len="sm" w="sm" type="none"/>
                      <a:tailEnd len="sm" w="sm" type="none"/>
                    </a:lnT>
                  </a:tcPr>
                </a:tc>
              </a:tr>
            </a:tbl>
          </a:graphicData>
        </a:graphic>
      </p:graphicFrame>
      <p:graphicFrame>
        <p:nvGraphicFramePr>
          <p:cNvPr id="88" name="Google Shape;88;p18"/>
          <p:cNvGraphicFramePr/>
          <p:nvPr/>
        </p:nvGraphicFramePr>
        <p:xfrm>
          <a:off x="6303800"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lnB cap="flat" cmpd="sng" w="9525">
                      <a:solidFill>
                        <a:schemeClr val="accent5"/>
                      </a:solidFill>
                      <a:prstDash val="solid"/>
                      <a:round/>
                      <a:headEnd len="sm" w="sm" type="none"/>
                      <a:tailEnd len="sm" w="sm" type="none"/>
                    </a:lnB>
                    <a:solidFill>
                      <a:srgbClr val="EAD1D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lnL cap="flat" cmpd="sng" w="9525">
                      <a:solidFill>
                        <a:schemeClr val="accent5"/>
                      </a:solidFill>
                      <a:prstDash val="solid"/>
                      <a:round/>
                      <a:headEnd len="sm" w="sm" type="none"/>
                      <a:tailEnd len="sm" w="sm" type="none"/>
                    </a:lnL>
                    <a:lnR cap="flat" cmpd="sng" w="9525">
                      <a:solidFill>
                        <a:schemeClr val="accent5"/>
                      </a:solidFill>
                      <a:prstDash val="solid"/>
                      <a:round/>
                      <a:headEnd len="sm" w="sm" type="none"/>
                      <a:tailEnd len="sm" w="sm" type="none"/>
                    </a:lnR>
                    <a:lnT cap="flat" cmpd="sng" w="9525">
                      <a:solidFill>
                        <a:schemeClr val="accent5"/>
                      </a:solidFill>
                      <a:prstDash val="solid"/>
                      <a:round/>
                      <a:headEnd len="sm" w="sm" type="none"/>
                      <a:tailEnd len="sm" w="sm" type="none"/>
                    </a:lnT>
                    <a:lnB cap="flat" cmpd="sng" w="9525">
                      <a:solidFill>
                        <a:schemeClr val="accent5"/>
                      </a:solidFill>
                      <a:prstDash val="solid"/>
                      <a:round/>
                      <a:headEnd len="sm" w="sm" type="none"/>
                      <a:tailEnd len="sm" w="sm" type="none"/>
                    </a:lnB>
                    <a:solidFill>
                      <a:srgbClr val="D9EAD3"/>
                    </a:solidFill>
                  </a:tcPr>
                </a:tc>
              </a:tr>
              <a:tr h="396200">
                <a:tc>
                  <a:txBody>
                    <a:bodyPr/>
                    <a:lstStyle/>
                    <a:p>
                      <a:pPr indent="0" lvl="0" marL="0" rtl="0" algn="ctr">
                        <a:spcBef>
                          <a:spcPts val="0"/>
                        </a:spcBef>
                        <a:spcAft>
                          <a:spcPts val="0"/>
                        </a:spcAft>
                        <a:buNone/>
                      </a:pPr>
                      <a:r>
                        <a:rPr lang="en"/>
                        <a:t>office</a:t>
                      </a:r>
                      <a:endParaRPr/>
                    </a:p>
                  </a:txBody>
                  <a:tcPr marT="91425" marB="91425" marR="91425" marL="91425">
                    <a:lnT cap="flat" cmpd="sng" w="9525">
                      <a:solidFill>
                        <a:schemeClr val="accent5"/>
                      </a:solidFill>
                      <a:prstDash val="solid"/>
                      <a:round/>
                      <a:headEnd len="sm" w="sm" type="none"/>
                      <a:tailEnd len="sm" w="sm" type="none"/>
                    </a:lnT>
                  </a:tcPr>
                </a:tc>
              </a:tr>
            </a:tbl>
          </a:graphicData>
        </a:graphic>
      </p:graphicFrame>
      <p:sp>
        <p:nvSpPr>
          <p:cNvPr id="89" name="Google Shape;89;p18"/>
          <p:cNvSpPr txBox="1"/>
          <p:nvPr/>
        </p:nvSpPr>
        <p:spPr>
          <a:xfrm>
            <a:off x="7026725" y="1225125"/>
            <a:ext cx="1656000" cy="14775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Identifying and centralizing common information is called "generalization"</a:t>
            </a:r>
            <a:endParaRPr b="1">
              <a:solidFill>
                <a:schemeClr val="lt1"/>
              </a:solidFill>
            </a:endParaRPr>
          </a:p>
        </p:txBody>
      </p:sp>
      <p:cxnSp>
        <p:nvCxnSpPr>
          <p:cNvPr id="90" name="Google Shape;90;p18"/>
          <p:cNvCxnSpPr>
            <a:stCxn id="89" idx="2"/>
          </p:cNvCxnSpPr>
          <p:nvPr/>
        </p:nvCxnSpPr>
        <p:spPr>
          <a:xfrm flipH="1">
            <a:off x="2165225" y="2702625"/>
            <a:ext cx="5689500" cy="1443000"/>
          </a:xfrm>
          <a:prstGeom prst="straightConnector1">
            <a:avLst/>
          </a:prstGeom>
          <a:noFill/>
          <a:ln cap="flat" cmpd="sng" w="19050">
            <a:solidFill>
              <a:schemeClr val="accent5"/>
            </a:solidFill>
            <a:prstDash val="solid"/>
            <a:round/>
            <a:headEnd len="med" w="med" type="none"/>
            <a:tailEnd len="med" w="med" type="oval"/>
          </a:ln>
        </p:spPr>
      </p:cxnSp>
      <p:cxnSp>
        <p:nvCxnSpPr>
          <p:cNvPr id="91" name="Google Shape;91;p18"/>
          <p:cNvCxnSpPr>
            <a:stCxn id="89" idx="2"/>
          </p:cNvCxnSpPr>
          <p:nvPr/>
        </p:nvCxnSpPr>
        <p:spPr>
          <a:xfrm flipH="1">
            <a:off x="4569425" y="2702625"/>
            <a:ext cx="3285300" cy="1469700"/>
          </a:xfrm>
          <a:prstGeom prst="straightConnector1">
            <a:avLst/>
          </a:prstGeom>
          <a:noFill/>
          <a:ln cap="flat" cmpd="sng" w="19050">
            <a:solidFill>
              <a:schemeClr val="accent5"/>
            </a:solidFill>
            <a:prstDash val="solid"/>
            <a:round/>
            <a:headEnd len="med" w="med" type="none"/>
            <a:tailEnd len="med" w="med" type="oval"/>
          </a:ln>
        </p:spPr>
      </p:cxnSp>
      <p:cxnSp>
        <p:nvCxnSpPr>
          <p:cNvPr id="92" name="Google Shape;92;p18"/>
          <p:cNvCxnSpPr>
            <a:stCxn id="89" idx="2"/>
          </p:cNvCxnSpPr>
          <p:nvPr/>
        </p:nvCxnSpPr>
        <p:spPr>
          <a:xfrm flipH="1">
            <a:off x="7000025" y="2702625"/>
            <a:ext cx="854700" cy="1451700"/>
          </a:xfrm>
          <a:prstGeom prst="straightConnector1">
            <a:avLst/>
          </a:prstGeom>
          <a:noFill/>
          <a:ln cap="flat" cmpd="sng" w="19050">
            <a:solidFill>
              <a:schemeClr val="accent5"/>
            </a:solidFill>
            <a:prstDash val="solid"/>
            <a:round/>
            <a:headEnd len="med" w="med" type="none"/>
            <a:tailEnd len="med" w="med" type="oval"/>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488" name="Google Shape;488;p72"/>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489" name="Google Shape;489;p72"/>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variable types to hold references to different types of </a:t>
            </a:r>
            <a:r>
              <a:rPr lang="en" sz="1400">
                <a:solidFill>
                  <a:schemeClr val="lt1"/>
                </a:solidFill>
                <a:latin typeface="Courier New"/>
                <a:ea typeface="Courier New"/>
                <a:cs typeface="Courier New"/>
                <a:sym typeface="Courier New"/>
              </a:rPr>
              <a:t>Objects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Circle c = new Circle()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c;</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Shape s = c;</a:t>
            </a:r>
            <a:br>
              <a:rPr b="1" lang="en" sz="1400">
                <a:solidFill>
                  <a:schemeClr val="lt1"/>
                </a:solidFill>
                <a:latin typeface="Courier New"/>
                <a:ea typeface="Courier New"/>
                <a:cs typeface="Courier New"/>
                <a:sym typeface="Courier New"/>
              </a:rPr>
            </a:b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495" name="Google Shape;495;p73"/>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496" name="Google Shape;496;p73"/>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variable types to hold references to different types of </a:t>
            </a:r>
            <a:r>
              <a:rPr lang="en" sz="1400">
                <a:solidFill>
                  <a:schemeClr val="lt1"/>
                </a:solidFill>
                <a:latin typeface="Courier New"/>
                <a:ea typeface="Courier New"/>
                <a:cs typeface="Courier New"/>
                <a:sym typeface="Courier New"/>
              </a:rPr>
              <a:t>Objects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Circle c = new Circle()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c;</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Shape s = c;</a:t>
            </a:r>
            <a:endParaRPr b="1" sz="1400">
              <a:solidFill>
                <a:schemeClr val="lt1"/>
              </a:solidFill>
              <a:latin typeface="Courier New"/>
              <a:ea typeface="Courier New"/>
              <a:cs typeface="Courier New"/>
              <a:sym typeface="Courier New"/>
            </a:endParaRPr>
          </a:p>
          <a:p>
            <a:pPr indent="0" lvl="0" marL="0" rtl="0" algn="ctr">
              <a:spcBef>
                <a:spcPts val="1200"/>
              </a:spcBef>
              <a:spcAft>
                <a:spcPts val="0"/>
              </a:spcAft>
              <a:buNone/>
            </a:pPr>
            <a:br>
              <a:rPr b="1" lang="en" sz="1400">
                <a:solidFill>
                  <a:schemeClr val="lt1"/>
                </a:solidFill>
              </a:rPr>
            </a:br>
            <a:r>
              <a:rPr b="1" lang="en" sz="1400">
                <a:solidFill>
                  <a:schemeClr val="lt1"/>
                </a:solidFill>
              </a:rPr>
              <a:t>This means you can create an </a:t>
            </a:r>
            <a:r>
              <a:rPr b="1" lang="en" sz="1400">
                <a:solidFill>
                  <a:schemeClr val="lt1"/>
                </a:solidFill>
                <a:latin typeface="Courier New"/>
                <a:ea typeface="Courier New"/>
                <a:cs typeface="Courier New"/>
                <a:sym typeface="Courier New"/>
              </a:rPr>
              <a:t>Array/ArrayList</a:t>
            </a:r>
            <a:r>
              <a:rPr b="1" lang="en" sz="1400">
                <a:solidFill>
                  <a:schemeClr val="lt1"/>
                </a:solidFill>
              </a:rPr>
              <a:t> of </a:t>
            </a:r>
            <a:r>
              <a:rPr b="1" lang="en" sz="1400">
                <a:solidFill>
                  <a:schemeClr val="lt1"/>
                </a:solidFill>
                <a:latin typeface="Courier New"/>
                <a:ea typeface="Courier New"/>
                <a:cs typeface="Courier New"/>
                <a:sym typeface="Courier New"/>
              </a:rPr>
              <a:t>Shapes</a:t>
            </a:r>
            <a:r>
              <a:rPr b="1" lang="en" sz="1400">
                <a:solidFill>
                  <a:schemeClr val="lt1"/>
                </a:solidFill>
              </a:rPr>
              <a:t> and add any one of these Objects to it!</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502" name="Google Shape;502;p74"/>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503" name="Google Shape;503;p74"/>
          <p:cNvSpPr txBox="1"/>
          <p:nvPr>
            <p:ph idx="1" type="body"/>
          </p:nvPr>
        </p:nvSpPr>
        <p:spPr>
          <a:xfrm>
            <a:off x="5112050" y="702825"/>
            <a:ext cx="3846000" cy="4202100"/>
          </a:xfrm>
          <a:prstGeom prst="rect">
            <a:avLst/>
          </a:prstGeom>
          <a:solidFill>
            <a:schemeClr val="accen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The </a:t>
            </a:r>
            <a:r>
              <a:rPr lang="en" sz="1400">
                <a:solidFill>
                  <a:schemeClr val="lt1"/>
                </a:solidFill>
                <a:latin typeface="Courier New"/>
                <a:ea typeface="Courier New"/>
                <a:cs typeface="Courier New"/>
                <a:sym typeface="Courier New"/>
              </a:rPr>
              <a:t>is-a</a:t>
            </a:r>
            <a:r>
              <a:rPr lang="en" sz="1400">
                <a:solidFill>
                  <a:schemeClr val="lt1"/>
                </a:solidFill>
              </a:rPr>
              <a:t> relationship allows you to make use of different types of variable types to hold references to different types of </a:t>
            </a:r>
            <a:r>
              <a:rPr lang="en" sz="1400">
                <a:solidFill>
                  <a:schemeClr val="lt1"/>
                </a:solidFill>
                <a:latin typeface="Courier New"/>
                <a:ea typeface="Courier New"/>
                <a:cs typeface="Courier New"/>
                <a:sym typeface="Courier New"/>
              </a:rPr>
              <a:t>Objects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Circle c = new Circle()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c;</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Shape s = c;</a:t>
            </a:r>
            <a:endParaRPr b="1" sz="1400">
              <a:solidFill>
                <a:schemeClr val="lt1"/>
              </a:solidFill>
              <a:latin typeface="Courier New"/>
              <a:ea typeface="Courier New"/>
              <a:cs typeface="Courier New"/>
              <a:sym typeface="Courier New"/>
            </a:endParaRPr>
          </a:p>
          <a:p>
            <a:pPr indent="0" lvl="0" marL="0" rtl="0" algn="ctr">
              <a:spcBef>
                <a:spcPts val="1200"/>
              </a:spcBef>
              <a:spcAft>
                <a:spcPts val="0"/>
              </a:spcAft>
              <a:buNone/>
            </a:pPr>
            <a:br>
              <a:rPr b="1" lang="en" sz="1400">
                <a:solidFill>
                  <a:schemeClr val="lt1"/>
                </a:solidFill>
              </a:rPr>
            </a:br>
            <a:r>
              <a:rPr b="1" lang="en" sz="1400">
                <a:solidFill>
                  <a:schemeClr val="lt1"/>
                </a:solidFill>
              </a:rPr>
              <a:t>This means you can create an </a:t>
            </a:r>
            <a:r>
              <a:rPr b="1" lang="en" sz="1400">
                <a:solidFill>
                  <a:schemeClr val="lt1"/>
                </a:solidFill>
                <a:latin typeface="Courier New"/>
                <a:ea typeface="Courier New"/>
                <a:cs typeface="Courier New"/>
                <a:sym typeface="Courier New"/>
              </a:rPr>
              <a:t>Array/ArrayList</a:t>
            </a:r>
            <a:r>
              <a:rPr b="1" lang="en" sz="1400">
                <a:solidFill>
                  <a:schemeClr val="lt1"/>
                </a:solidFill>
              </a:rPr>
              <a:t> of </a:t>
            </a:r>
            <a:r>
              <a:rPr b="1" lang="en" sz="1400">
                <a:solidFill>
                  <a:schemeClr val="lt1"/>
                </a:solidFill>
                <a:latin typeface="Courier New"/>
                <a:ea typeface="Courier New"/>
                <a:cs typeface="Courier New"/>
                <a:sym typeface="Courier New"/>
              </a:rPr>
              <a:t>Shapes</a:t>
            </a:r>
            <a:r>
              <a:rPr b="1" lang="en" sz="1400">
                <a:solidFill>
                  <a:schemeClr val="lt1"/>
                </a:solidFill>
              </a:rPr>
              <a:t> and add any one of these Objects to it!</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
        <p:nvSpPr>
          <p:cNvPr id="504" name="Google Shape;504;p74"/>
          <p:cNvSpPr txBox="1"/>
          <p:nvPr/>
        </p:nvSpPr>
        <p:spPr>
          <a:xfrm>
            <a:off x="1397025" y="2853225"/>
            <a:ext cx="2793900" cy="2051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lt1"/>
                </a:solidFill>
              </a:rPr>
              <a:t>Combine this with method overrides and you can build some pretty cool stuff - More on that in the next section!</a:t>
            </a:r>
            <a:endParaRPr b="1" i="1">
              <a:solidFill>
                <a:schemeClr val="lt1"/>
              </a:solidFill>
            </a:endParaRPr>
          </a:p>
        </p:txBody>
      </p:sp>
      <p:cxnSp>
        <p:nvCxnSpPr>
          <p:cNvPr id="505" name="Google Shape;505;p74"/>
          <p:cNvCxnSpPr>
            <a:stCxn id="504" idx="3"/>
          </p:cNvCxnSpPr>
          <p:nvPr/>
        </p:nvCxnSpPr>
        <p:spPr>
          <a:xfrm>
            <a:off x="4190925" y="3879075"/>
            <a:ext cx="1320600" cy="567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511" name="Google Shape;511;p75"/>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512" name="Google Shape;512;p75"/>
          <p:cNvSpPr txBox="1"/>
          <p:nvPr>
            <p:ph idx="1" type="body"/>
          </p:nvPr>
        </p:nvSpPr>
        <p:spPr>
          <a:xfrm>
            <a:off x="5112050" y="702825"/>
            <a:ext cx="3846000" cy="4202100"/>
          </a:xfrm>
          <a:prstGeom prst="rect">
            <a:avLst/>
          </a:prstGeom>
          <a:solidFill>
            <a:schemeClr val="accent5"/>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But this only works in </a:t>
            </a:r>
            <a:r>
              <a:rPr b="1" lang="en" sz="1400">
                <a:solidFill>
                  <a:schemeClr val="lt1"/>
                </a:solidFill>
              </a:rPr>
              <a:t>one direction</a:t>
            </a:r>
            <a:r>
              <a:rPr lang="en" sz="1400">
                <a:solidFill>
                  <a:schemeClr val="lt1"/>
                </a:solidFill>
              </a:rPr>
              <a:t> - subclass types can become superclass types; but superclass types cannot become subclass types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Shape s = new Shape()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Rectangle r = s;</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Triangle t = s;</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e;</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518" name="Google Shape;518;p76"/>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519" name="Google Shape;519;p76"/>
          <p:cNvSpPr txBox="1"/>
          <p:nvPr>
            <p:ph idx="1" type="body"/>
          </p:nvPr>
        </p:nvSpPr>
        <p:spPr>
          <a:xfrm>
            <a:off x="5112050" y="702825"/>
            <a:ext cx="3846000" cy="4202100"/>
          </a:xfrm>
          <a:prstGeom prst="rect">
            <a:avLst/>
          </a:prstGeom>
          <a:solidFill>
            <a:schemeClr val="accent5"/>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But this only works in </a:t>
            </a:r>
            <a:r>
              <a:rPr b="1" lang="en" sz="1400">
                <a:solidFill>
                  <a:schemeClr val="lt1"/>
                </a:solidFill>
              </a:rPr>
              <a:t>one direction</a:t>
            </a:r>
            <a:r>
              <a:rPr lang="en" sz="1400">
                <a:solidFill>
                  <a:schemeClr val="lt1"/>
                </a:solidFill>
              </a:rPr>
              <a:t> - subclass types can become superclass types; but superclass types cannot become subclass types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Shape s = new Shape()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Rectangle r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Triangle t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e;</a:t>
            </a:r>
            <a:r>
              <a:rPr b="1" lang="en" sz="1400">
                <a:solidFill>
                  <a:schemeClr val="accent6"/>
                </a:solidFill>
                <a:latin typeface="Courier New"/>
                <a:ea typeface="Courier New"/>
                <a:cs typeface="Courier New"/>
                <a:sym typeface="Courier New"/>
              </a:rPr>
              <a:t> **ERROR**</a:t>
            </a:r>
            <a:endParaRPr b="1" sz="1400">
              <a:solidFill>
                <a:schemeClr val="lt1"/>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Inheritance Hierarchy</a:t>
            </a:r>
            <a:endParaRPr sz="2520"/>
          </a:p>
          <a:p>
            <a:pPr indent="0" lvl="0" marL="0" rtl="0" algn="l">
              <a:spcBef>
                <a:spcPts val="0"/>
              </a:spcBef>
              <a:spcAft>
                <a:spcPts val="0"/>
              </a:spcAft>
              <a:buSzPts val="990"/>
              <a:buNone/>
            </a:pPr>
            <a:r>
              <a:t/>
            </a:r>
            <a:endParaRPr sz="2520"/>
          </a:p>
          <a:p>
            <a:pPr indent="0" lvl="0" marL="0" rtl="0" algn="l">
              <a:spcBef>
                <a:spcPts val="0"/>
              </a:spcBef>
              <a:spcAft>
                <a:spcPts val="0"/>
              </a:spcAft>
              <a:buSzPts val="990"/>
              <a:buNone/>
            </a:pPr>
            <a:r>
              <a:t/>
            </a:r>
            <a:endParaRPr sz="2520"/>
          </a:p>
        </p:txBody>
      </p:sp>
      <p:pic>
        <p:nvPicPr>
          <p:cNvPr id="525" name="Google Shape;525;p77"/>
          <p:cNvPicPr preferRelativeResize="0"/>
          <p:nvPr/>
        </p:nvPicPr>
        <p:blipFill>
          <a:blip r:embed="rId3">
            <a:alphaModFix/>
          </a:blip>
          <a:stretch>
            <a:fillRect/>
          </a:stretch>
        </p:blipFill>
        <p:spPr>
          <a:xfrm>
            <a:off x="-199650" y="1091225"/>
            <a:ext cx="5757649" cy="3351299"/>
          </a:xfrm>
          <a:prstGeom prst="rect">
            <a:avLst/>
          </a:prstGeom>
          <a:noFill/>
          <a:ln>
            <a:noFill/>
          </a:ln>
        </p:spPr>
      </p:pic>
      <p:sp>
        <p:nvSpPr>
          <p:cNvPr id="526" name="Google Shape;526;p77"/>
          <p:cNvSpPr txBox="1"/>
          <p:nvPr>
            <p:ph idx="1" type="body"/>
          </p:nvPr>
        </p:nvSpPr>
        <p:spPr>
          <a:xfrm>
            <a:off x="5112050" y="702825"/>
            <a:ext cx="3846000" cy="4202100"/>
          </a:xfrm>
          <a:prstGeom prst="rect">
            <a:avLst/>
          </a:prstGeom>
          <a:solidFill>
            <a:schemeClr val="accent5"/>
          </a:solidFill>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sz="1400">
                <a:solidFill>
                  <a:schemeClr val="lt1"/>
                </a:solidFill>
              </a:rPr>
              <a:t>But this only works in </a:t>
            </a:r>
            <a:r>
              <a:rPr b="1" lang="en" sz="1400">
                <a:solidFill>
                  <a:schemeClr val="lt1"/>
                </a:solidFill>
              </a:rPr>
              <a:t>one direction</a:t>
            </a:r>
            <a:r>
              <a:rPr lang="en" sz="1400">
                <a:solidFill>
                  <a:schemeClr val="lt1"/>
                </a:solidFill>
              </a:rPr>
              <a:t> - subclass types can become superclass types; but superclass types cannot become subclass types</a:t>
            </a:r>
            <a:br>
              <a:rPr lang="en" sz="1400">
                <a:solidFill>
                  <a:schemeClr val="lt1"/>
                </a:solidFill>
                <a:latin typeface="Courier New"/>
                <a:ea typeface="Courier New"/>
                <a:cs typeface="Courier New"/>
                <a:sym typeface="Courier New"/>
              </a:rPr>
            </a:br>
            <a:br>
              <a:rPr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Circle is-a Ellipse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is-a Shape</a:t>
            </a:r>
            <a:endParaRPr b="1" sz="1400">
              <a:solidFill>
                <a:schemeClr val="lt1"/>
              </a:solidFill>
              <a:latin typeface="Courier New"/>
              <a:ea typeface="Courier New"/>
              <a:cs typeface="Courier New"/>
              <a:sym typeface="Courier New"/>
            </a:endParaRPr>
          </a:p>
          <a:p>
            <a:pPr indent="0" lvl="0" marL="457200" rtl="0" algn="l">
              <a:spcBef>
                <a:spcPts val="1200"/>
              </a:spcBef>
              <a:spcAft>
                <a:spcPts val="0"/>
              </a:spcAft>
              <a:buNone/>
            </a:pPr>
            <a:r>
              <a:rPr b="1" lang="en" sz="1400">
                <a:solidFill>
                  <a:schemeClr val="lt1"/>
                </a:solidFill>
                <a:latin typeface="Courier New"/>
                <a:ea typeface="Courier New"/>
                <a:cs typeface="Courier New"/>
                <a:sym typeface="Courier New"/>
              </a:rPr>
              <a:t>Shape s = new Shape()</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Rectangle r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Triangle t = s;</a:t>
            </a:r>
            <a:r>
              <a:rPr b="1" lang="en" sz="1400">
                <a:solidFill>
                  <a:schemeClr val="accent6"/>
                </a:solidFill>
                <a:latin typeface="Courier New"/>
                <a:ea typeface="Courier New"/>
                <a:cs typeface="Courier New"/>
                <a:sym typeface="Courier New"/>
              </a:rPr>
              <a:t> **ERROR**</a:t>
            </a:r>
            <a:br>
              <a:rPr b="1" lang="en" sz="1400">
                <a:solidFill>
                  <a:schemeClr val="lt1"/>
                </a:solidFill>
                <a:latin typeface="Courier New"/>
                <a:ea typeface="Courier New"/>
                <a:cs typeface="Courier New"/>
                <a:sym typeface="Courier New"/>
              </a:rPr>
            </a:br>
            <a:r>
              <a:rPr b="1" lang="en" sz="1400">
                <a:solidFill>
                  <a:schemeClr val="lt1"/>
                </a:solidFill>
                <a:latin typeface="Courier New"/>
                <a:ea typeface="Courier New"/>
                <a:cs typeface="Courier New"/>
                <a:sym typeface="Courier New"/>
              </a:rPr>
              <a:t>Ellipse e = e;</a:t>
            </a:r>
            <a:r>
              <a:rPr b="1" lang="en" sz="1400">
                <a:solidFill>
                  <a:schemeClr val="accent6"/>
                </a:solidFill>
                <a:latin typeface="Courier New"/>
                <a:ea typeface="Courier New"/>
                <a:cs typeface="Courier New"/>
                <a:sym typeface="Courier New"/>
              </a:rPr>
              <a:t> **ERROR**</a:t>
            </a:r>
            <a:endParaRPr sz="1400" strike="sngStrike">
              <a:solidFill>
                <a:srgbClr val="FF0000"/>
              </a:solidFill>
              <a:latin typeface="Courier New"/>
              <a:ea typeface="Courier New"/>
              <a:cs typeface="Courier New"/>
              <a:sym typeface="Courier New"/>
            </a:endParaRPr>
          </a:p>
          <a:p>
            <a:pPr indent="0" lvl="0" marL="457200" rtl="0" algn="l">
              <a:spcBef>
                <a:spcPts val="1200"/>
              </a:spcBef>
              <a:spcAft>
                <a:spcPts val="1200"/>
              </a:spcAft>
              <a:buNone/>
            </a:pPr>
            <a:r>
              <a:t/>
            </a:r>
            <a:endParaRPr b="1" sz="1400">
              <a:solidFill>
                <a:schemeClr val="lt1"/>
              </a:solidFill>
              <a:latin typeface="Courier New"/>
              <a:ea typeface="Courier New"/>
              <a:cs typeface="Courier New"/>
              <a:sym typeface="Courier New"/>
            </a:endParaRPr>
          </a:p>
        </p:txBody>
      </p:sp>
      <p:pic>
        <p:nvPicPr>
          <p:cNvPr id="527" name="Google Shape;527;p77"/>
          <p:cNvPicPr preferRelativeResize="0"/>
          <p:nvPr/>
        </p:nvPicPr>
        <p:blipFill>
          <a:blip r:embed="rId4">
            <a:alphaModFix/>
          </a:blip>
          <a:stretch>
            <a:fillRect/>
          </a:stretch>
        </p:blipFill>
        <p:spPr>
          <a:xfrm>
            <a:off x="6500050" y="3757225"/>
            <a:ext cx="1070003" cy="986400"/>
          </a:xfrm>
          <a:prstGeom prst="rect">
            <a:avLst/>
          </a:prstGeom>
          <a:noFill/>
          <a:ln>
            <a:noFill/>
          </a:ln>
        </p:spPr>
      </p:pic>
      <p:sp>
        <p:nvSpPr>
          <p:cNvPr id="528" name="Google Shape;528;p77"/>
          <p:cNvSpPr txBox="1"/>
          <p:nvPr/>
        </p:nvSpPr>
        <p:spPr>
          <a:xfrm>
            <a:off x="1611925" y="3292225"/>
            <a:ext cx="2286000" cy="1729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lt1"/>
                </a:solidFill>
              </a:rPr>
              <a:t>In this Inheritance Hierarchy there are FIVE subclasses that "could" be a Shape - It is unsafe to assume that a Shape is any one of them!</a:t>
            </a:r>
            <a:endParaRPr b="1" i="1">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8"/>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9.6: Polymorphism</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Quick review: compile time vs. runtime</a:t>
            </a:r>
            <a:endParaRPr sz="2520"/>
          </a:p>
        </p:txBody>
      </p:sp>
      <p:sp>
        <p:nvSpPr>
          <p:cNvPr id="539" name="Google Shape;539;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Executing a java program has two steps. First, the program must be </a:t>
            </a:r>
            <a:r>
              <a:rPr b="1" lang="en"/>
              <a:t>compiled </a:t>
            </a:r>
            <a:r>
              <a:rPr lang="en"/>
              <a:t>(e.g. turned into 1s and 0s that your computer can understand) and then </a:t>
            </a:r>
            <a:r>
              <a:rPr b="1" lang="en"/>
              <a:t>run</a:t>
            </a:r>
            <a:endParaRPr b="1"/>
          </a:p>
          <a:p>
            <a:pPr indent="-342900" lvl="0" marL="457200" rtl="0" algn="l">
              <a:spcBef>
                <a:spcPts val="0"/>
              </a:spcBef>
              <a:spcAft>
                <a:spcPts val="0"/>
              </a:spcAft>
              <a:buSzPts val="1800"/>
              <a:buChar char="●"/>
            </a:pPr>
            <a:r>
              <a:rPr lang="en"/>
              <a:t>The first step of this process is orchestrated by a program called a </a:t>
            </a:r>
            <a:r>
              <a:rPr b="1" lang="en"/>
              <a:t>compiler. </a:t>
            </a:r>
            <a:endParaRPr b="1"/>
          </a:p>
          <a:p>
            <a:pPr indent="-317500" lvl="1" marL="914400" rtl="0" algn="l">
              <a:spcBef>
                <a:spcPts val="0"/>
              </a:spcBef>
              <a:spcAft>
                <a:spcPts val="0"/>
              </a:spcAft>
              <a:buSzPts val="1400"/>
              <a:buChar char="○"/>
            </a:pPr>
            <a:r>
              <a:rPr lang="en"/>
              <a:t>This is the program that yells at you if you try to use a variable before you’ve initialized it</a:t>
            </a:r>
            <a:endParaRPr/>
          </a:p>
          <a:p>
            <a:pPr indent="-317500" lvl="1" marL="914400" rtl="0" algn="l">
              <a:spcBef>
                <a:spcPts val="0"/>
              </a:spcBef>
              <a:spcAft>
                <a:spcPts val="0"/>
              </a:spcAft>
              <a:buSzPts val="1400"/>
              <a:buChar char="○"/>
            </a:pPr>
            <a:r>
              <a:rPr lang="en"/>
              <a:t>Compilation involves checking a bunch of syntactic “rules” to make sure that your program logic is well-defined</a:t>
            </a:r>
            <a:endParaRPr/>
          </a:p>
          <a:p>
            <a:pPr indent="-342900" lvl="0" marL="457200" rtl="0" algn="l">
              <a:spcBef>
                <a:spcPts val="0"/>
              </a:spcBef>
              <a:spcAft>
                <a:spcPts val="0"/>
              </a:spcAft>
              <a:buSzPts val="1800"/>
              <a:buChar char="●"/>
            </a:pPr>
            <a:r>
              <a:rPr lang="en"/>
              <a:t>But you can also encounter error messages generated at </a:t>
            </a:r>
            <a:r>
              <a:rPr b="1" lang="en"/>
              <a:t>runtime</a:t>
            </a:r>
            <a:endParaRPr b="1"/>
          </a:p>
          <a:p>
            <a:pPr indent="-317500" lvl="1" marL="914400" rtl="0" algn="l">
              <a:spcBef>
                <a:spcPts val="0"/>
              </a:spcBef>
              <a:spcAft>
                <a:spcPts val="0"/>
              </a:spcAft>
              <a:buSzPts val="1400"/>
              <a:buChar char="○"/>
            </a:pPr>
            <a:r>
              <a:rPr lang="en"/>
              <a:t>For example, an error message that says you tried to divide by zero</a:t>
            </a:r>
            <a:endParaRPr/>
          </a:p>
          <a:p>
            <a:pPr indent="-317500" lvl="1" marL="914400" rtl="0" algn="l">
              <a:spcBef>
                <a:spcPts val="0"/>
              </a:spcBef>
              <a:spcAft>
                <a:spcPts val="0"/>
              </a:spcAft>
              <a:buSzPts val="1400"/>
              <a:buChar char="○"/>
            </a:pPr>
            <a:r>
              <a:rPr lang="en"/>
              <a:t>These kinds of error can’t be identified a priori–your code needs to be run for these issues to be caught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0"/>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545" name="Google Shape;545;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graphicFrame>
        <p:nvGraphicFramePr>
          <p:cNvPr id="546" name="Google Shape;546;p80"/>
          <p:cNvGraphicFramePr/>
          <p:nvPr/>
        </p:nvGraphicFramePr>
        <p:xfrm>
          <a:off x="490125" y="2371050"/>
          <a:ext cx="3000000" cy="3000000"/>
        </p:xfrm>
        <a:graphic>
          <a:graphicData uri="http://schemas.openxmlformats.org/drawingml/2006/table">
            <a:tbl>
              <a:tblPr>
                <a:noFill/>
                <a:tableStyleId>{2B7BAD79-B8EE-48D4-85CC-CD5CB3530553}</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1"/>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552" name="Google Shape;552;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graphicFrame>
        <p:nvGraphicFramePr>
          <p:cNvPr id="553" name="Google Shape;553;p81"/>
          <p:cNvGraphicFramePr/>
          <p:nvPr/>
        </p:nvGraphicFramePr>
        <p:xfrm>
          <a:off x="490125" y="2371050"/>
          <a:ext cx="3000000" cy="3000000"/>
        </p:xfrm>
        <a:graphic>
          <a:graphicData uri="http://schemas.openxmlformats.org/drawingml/2006/table">
            <a:tbl>
              <a:tblPr>
                <a:noFill/>
                <a:tableStyleId>{2B7BAD79-B8EE-48D4-85CC-CD5CB3530553}</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chemeClr val="accent4"/>
                          </a:solidFill>
                          <a:latin typeface="Courier New"/>
                          <a:ea typeface="Courier New"/>
                          <a:cs typeface="Courier New"/>
                          <a:sym typeface="Courier New"/>
                        </a:rPr>
                        <a:t>Rectangle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00"/>
                          </a:solidFill>
                          <a:latin typeface="Courier New"/>
                          <a:ea typeface="Courier New"/>
                          <a:cs typeface="Courier New"/>
                          <a:sym typeface="Courier New"/>
                        </a:rPr>
                        <a:t>Triangle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FF"/>
                          </a:solidFill>
                          <a:latin typeface="Courier New"/>
                          <a:ea typeface="Courier New"/>
                          <a:cs typeface="Courier New"/>
                          <a:sym typeface="Courier New"/>
                        </a:rPr>
                        <a:t>Ellipse</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 &amp; Generalization</a:t>
            </a:r>
            <a:endParaRPr sz="2520"/>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most useful features of Object-Oriented programming languages (C++, C#, Java, JavaScript, Kotlin, Python, Ruby, Scala, Swift, </a:t>
            </a:r>
            <a:r>
              <a:rPr lang="en" u="sng">
                <a:solidFill>
                  <a:schemeClr val="hlink"/>
                </a:solidFill>
                <a:hlinkClick r:id="rId3"/>
              </a:rPr>
              <a:t>ActionScript</a:t>
            </a:r>
            <a:r>
              <a:rPr lang="en"/>
              <a:t>) is </a:t>
            </a:r>
            <a:r>
              <a:rPr b="1" lang="en">
                <a:solidFill>
                  <a:schemeClr val="accent1"/>
                </a:solidFill>
              </a:rPr>
              <a:t>Inheritance</a:t>
            </a:r>
            <a:endParaRPr/>
          </a:p>
          <a:p>
            <a:pPr indent="-342900" lvl="0" marL="457200" rtl="0" algn="l">
              <a:spcBef>
                <a:spcPts val="0"/>
              </a:spcBef>
              <a:spcAft>
                <a:spcPts val="0"/>
              </a:spcAft>
              <a:buSzPts val="1800"/>
              <a:buChar char="●"/>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graphicFrame>
        <p:nvGraphicFramePr>
          <p:cNvPr id="99" name="Google Shape;99;p19"/>
          <p:cNvGraphicFramePr/>
          <p:nvPr/>
        </p:nvGraphicFramePr>
        <p:xfrm>
          <a:off x="1458175"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solidFill>
                            <a:srgbClr val="0000FF"/>
                          </a:solidFill>
                        </a:rPr>
                        <a:t>Person</a:t>
                      </a:r>
                      <a:endParaRPr b="1">
                        <a:solidFill>
                          <a:srgbClr val="0000FF"/>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tc>
              </a:tr>
            </a:tbl>
          </a:graphicData>
        </a:graphic>
      </p:graphicFrame>
      <p:graphicFrame>
        <p:nvGraphicFramePr>
          <p:cNvPr id="100" name="Google Shape;100;p19"/>
          <p:cNvGraphicFramePr/>
          <p:nvPr/>
        </p:nvGraphicFramePr>
        <p:xfrm>
          <a:off x="3880988"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solidFill>
                      <a:srgbClr val="CFE2F3"/>
                    </a:solidFill>
                  </a:tcPr>
                </a:tc>
              </a:tr>
              <a:tr h="396200">
                <a:tc>
                  <a:txBody>
                    <a:bodyPr/>
                    <a:lstStyle/>
                    <a:p>
                      <a:pPr indent="0" lvl="0" marL="0" rtl="0" algn="ctr">
                        <a:spcBef>
                          <a:spcPts val="0"/>
                        </a:spcBef>
                        <a:spcAft>
                          <a:spcPts val="0"/>
                        </a:spcAft>
                        <a:buClr>
                          <a:schemeClr val="dk1"/>
                        </a:buClr>
                        <a:buSzPts val="1100"/>
                        <a:buFont typeface="Arial"/>
                        <a:buNone/>
                      </a:pPr>
                      <a:r>
                        <a:rPr b="1" i="1" lang="en">
                          <a:solidFill>
                            <a:srgbClr val="0000FF"/>
                          </a:solidFill>
                        </a:rPr>
                        <a:t>{Person}</a:t>
                      </a:r>
                      <a:endParaRPr i="1">
                        <a:solidFill>
                          <a:srgbClr val="FF0000"/>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t>locker</a:t>
                      </a:r>
                      <a:endParaRPr/>
                    </a:p>
                  </a:txBody>
                  <a:tcPr marT="91425" marB="91425" marR="91425" marL="91425"/>
                </a:tc>
              </a:tr>
            </a:tbl>
          </a:graphicData>
        </a:graphic>
      </p:graphicFrame>
      <p:graphicFrame>
        <p:nvGraphicFramePr>
          <p:cNvPr id="101" name="Google Shape;101;p19"/>
          <p:cNvGraphicFramePr/>
          <p:nvPr/>
        </p:nvGraphicFramePr>
        <p:xfrm>
          <a:off x="6303800"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solidFill>
                      <a:srgbClr val="EAD1DC"/>
                    </a:solidFill>
                  </a:tcPr>
                </a:tc>
              </a:tr>
              <a:tr h="396200">
                <a:tc>
                  <a:txBody>
                    <a:bodyPr/>
                    <a:lstStyle/>
                    <a:p>
                      <a:pPr indent="0" lvl="0" marL="0" rtl="0" algn="ctr">
                        <a:spcBef>
                          <a:spcPts val="0"/>
                        </a:spcBef>
                        <a:spcAft>
                          <a:spcPts val="0"/>
                        </a:spcAft>
                        <a:buClr>
                          <a:schemeClr val="dk1"/>
                        </a:buClr>
                        <a:buSzPts val="1100"/>
                        <a:buFont typeface="Arial"/>
                        <a:buNone/>
                      </a:pPr>
                      <a:r>
                        <a:rPr b="1" i="1" lang="en">
                          <a:solidFill>
                            <a:srgbClr val="0000FF"/>
                          </a:solidFill>
                        </a:rPr>
                        <a:t>{Person}</a:t>
                      </a:r>
                      <a:endParaRPr i="1">
                        <a:solidFill>
                          <a:srgbClr val="FF0000"/>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t>office</a:t>
                      </a:r>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2"/>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559" name="Google Shape;559;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graphicFrame>
        <p:nvGraphicFramePr>
          <p:cNvPr id="560" name="Google Shape;560;p82"/>
          <p:cNvGraphicFramePr/>
          <p:nvPr/>
        </p:nvGraphicFramePr>
        <p:xfrm>
          <a:off x="490125" y="2371050"/>
          <a:ext cx="3000000" cy="3000000"/>
        </p:xfrm>
        <a:graphic>
          <a:graphicData uri="http://schemas.openxmlformats.org/drawingml/2006/table">
            <a:tbl>
              <a:tblPr>
                <a:noFill/>
                <a:tableStyleId>{2B7BAD79-B8EE-48D4-85CC-CD5CB3530553}</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chemeClr val="accent4"/>
                          </a:solidFill>
                          <a:latin typeface="Courier New"/>
                          <a:ea typeface="Courier New"/>
                          <a:cs typeface="Courier New"/>
                          <a:sym typeface="Courier New"/>
                        </a:rPr>
                        <a:t>Rectangle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00"/>
                          </a:solidFill>
                          <a:latin typeface="Courier New"/>
                          <a:ea typeface="Courier New"/>
                          <a:cs typeface="Courier New"/>
                          <a:sym typeface="Courier New"/>
                        </a:rPr>
                        <a:t>Triangle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FF"/>
                          </a:solidFill>
                          <a:latin typeface="Courier New"/>
                          <a:ea typeface="Courier New"/>
                          <a:cs typeface="Courier New"/>
                          <a:sym typeface="Courier New"/>
                        </a:rPr>
                        <a:t>Ellipse</a:t>
                      </a:r>
                      <a:endParaRPr/>
                    </a:p>
                  </a:txBody>
                  <a:tcPr marT="91425" marB="91425" marR="91425" marL="91425"/>
                </a:tc>
              </a:tr>
            </a:tbl>
          </a:graphicData>
        </a:graphic>
      </p:graphicFrame>
      <p:sp>
        <p:nvSpPr>
          <p:cNvPr id="561" name="Google Shape;561;p82"/>
          <p:cNvSpPr/>
          <p:nvPr/>
        </p:nvSpPr>
        <p:spPr>
          <a:xfrm>
            <a:off x="4638575" y="2628550"/>
            <a:ext cx="2619000" cy="636300"/>
          </a:xfrm>
          <a:prstGeom prst="rect">
            <a:avLst/>
          </a:prstGeom>
          <a:noFill/>
          <a:ln cap="flat" cmpd="sng" w="2857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2"/>
          <p:cNvSpPr txBox="1"/>
          <p:nvPr/>
        </p:nvSpPr>
        <p:spPr>
          <a:xfrm>
            <a:off x="236750" y="2338300"/>
            <a:ext cx="4246500" cy="12168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The </a:t>
            </a:r>
            <a:r>
              <a:rPr b="1" lang="en">
                <a:solidFill>
                  <a:schemeClr val="lt1"/>
                </a:solidFill>
                <a:latin typeface="Courier New"/>
                <a:ea typeface="Courier New"/>
                <a:cs typeface="Courier New"/>
                <a:sym typeface="Courier New"/>
              </a:rPr>
              <a:t>Object</a:t>
            </a:r>
            <a:r>
              <a:rPr b="1" lang="en">
                <a:solidFill>
                  <a:schemeClr val="lt1"/>
                </a:solidFill>
              </a:rPr>
              <a:t> instances living in the </a:t>
            </a:r>
            <a:r>
              <a:rPr b="1" lang="en">
                <a:solidFill>
                  <a:schemeClr val="lt1"/>
                </a:solidFill>
                <a:latin typeface="Courier New"/>
                <a:ea typeface="Courier New"/>
                <a:cs typeface="Courier New"/>
                <a:sym typeface="Courier New"/>
              </a:rPr>
              <a:t>shapes</a:t>
            </a:r>
            <a:r>
              <a:rPr b="1" lang="en">
                <a:solidFill>
                  <a:schemeClr val="lt1"/>
                </a:solidFill>
              </a:rPr>
              <a:t> array have compile-time types of </a:t>
            </a:r>
            <a:r>
              <a:rPr b="1" lang="en">
                <a:solidFill>
                  <a:schemeClr val="accent4"/>
                </a:solidFill>
                <a:latin typeface="Courier New"/>
                <a:ea typeface="Courier New"/>
                <a:cs typeface="Courier New"/>
                <a:sym typeface="Courier New"/>
              </a:rPr>
              <a:t>Rectangle</a:t>
            </a:r>
            <a:r>
              <a:rPr b="1" lang="en">
                <a:solidFill>
                  <a:schemeClr val="lt1"/>
                </a:solidFill>
              </a:rPr>
              <a:t>, </a:t>
            </a:r>
            <a:r>
              <a:rPr b="1" lang="en">
                <a:solidFill>
                  <a:srgbClr val="FF0000"/>
                </a:solidFill>
                <a:latin typeface="Courier New"/>
                <a:ea typeface="Courier New"/>
                <a:cs typeface="Courier New"/>
                <a:sym typeface="Courier New"/>
              </a:rPr>
              <a:t>Triangle</a:t>
            </a:r>
            <a:r>
              <a:rPr b="1" lang="en">
                <a:solidFill>
                  <a:schemeClr val="lt1"/>
                </a:solidFill>
              </a:rPr>
              <a:t>, and </a:t>
            </a:r>
            <a:r>
              <a:rPr b="1" lang="en">
                <a:solidFill>
                  <a:srgbClr val="FF00FF"/>
                </a:solidFill>
                <a:latin typeface="Courier New"/>
                <a:ea typeface="Courier New"/>
                <a:cs typeface="Courier New"/>
                <a:sym typeface="Courier New"/>
              </a:rPr>
              <a:t>Ellipse</a:t>
            </a:r>
            <a:r>
              <a:rPr b="1" lang="en">
                <a:solidFill>
                  <a:schemeClr val="lt1"/>
                </a:solidFill>
              </a:rPr>
              <a:t> (because that is the type that was created with </a:t>
            </a:r>
            <a:r>
              <a:rPr b="1" lang="en">
                <a:solidFill>
                  <a:schemeClr val="lt1"/>
                </a:solidFill>
                <a:latin typeface="Courier New"/>
                <a:ea typeface="Courier New"/>
                <a:cs typeface="Courier New"/>
                <a:sym typeface="Courier New"/>
              </a:rPr>
              <a:t>new</a:t>
            </a:r>
            <a:r>
              <a:rPr b="1" lang="en">
                <a:solidFill>
                  <a:schemeClr val="lt1"/>
                </a:solidFill>
              </a:rPr>
              <a:t>)</a:t>
            </a:r>
            <a:endParaRPr b="1">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3"/>
          <p:cNvSpPr txBox="1"/>
          <p:nvPr>
            <p:ph idx="1" type="body"/>
          </p:nvPr>
        </p:nvSpPr>
        <p:spPr>
          <a:xfrm>
            <a:off x="311700" y="1152475"/>
            <a:ext cx="8520600" cy="11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Java when you create an Object with new() - an instance of that specific type is created. The instance will always be an instance of that </a:t>
            </a:r>
            <a:r>
              <a:rPr b="1" lang="en">
                <a:solidFill>
                  <a:srgbClr val="0000FF"/>
                </a:solidFill>
              </a:rPr>
              <a:t>compile-time type</a:t>
            </a:r>
            <a:r>
              <a:rPr lang="en">
                <a:solidFill>
                  <a:schemeClr val="dk1"/>
                </a:solidFill>
              </a:rPr>
              <a:t> regardless of what its current </a:t>
            </a:r>
            <a:r>
              <a:rPr b="1" lang="en">
                <a:solidFill>
                  <a:srgbClr val="FF0000"/>
                </a:solidFill>
              </a:rPr>
              <a:t>run-time type</a:t>
            </a:r>
            <a:r>
              <a:rPr lang="en">
                <a:solidFill>
                  <a:schemeClr val="dk1"/>
                </a:solidFill>
              </a:rPr>
              <a:t> is.</a:t>
            </a:r>
            <a:endParaRPr sz="1200">
              <a:solidFill>
                <a:schemeClr val="dk1"/>
              </a:solidFill>
              <a:latin typeface="Courier New"/>
              <a:ea typeface="Courier New"/>
              <a:cs typeface="Courier New"/>
              <a:sym typeface="Courier New"/>
            </a:endParaRPr>
          </a:p>
        </p:txBody>
      </p:sp>
      <p:sp>
        <p:nvSpPr>
          <p:cNvPr id="568" name="Google Shape;568;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graphicFrame>
        <p:nvGraphicFramePr>
          <p:cNvPr id="569" name="Google Shape;569;p83"/>
          <p:cNvGraphicFramePr/>
          <p:nvPr/>
        </p:nvGraphicFramePr>
        <p:xfrm>
          <a:off x="490125" y="2371050"/>
          <a:ext cx="3000000" cy="3000000"/>
        </p:xfrm>
        <a:graphic>
          <a:graphicData uri="http://schemas.openxmlformats.org/drawingml/2006/table">
            <a:tbl>
              <a:tblPr>
                <a:noFill/>
                <a:tableStyleId>{2B7BAD79-B8EE-48D4-85CC-CD5CB3530553}</a:tableStyleId>
              </a:tblPr>
              <a:tblGrid>
                <a:gridCol w="4089650"/>
                <a:gridCol w="4466200"/>
              </a:tblGrid>
              <a:tr h="2632650">
                <a:tc>
                  <a:txBody>
                    <a:bodyPr/>
                    <a:lstStyle/>
                    <a:p>
                      <a:pPr indent="0" lvl="0" marL="0" rtl="0" algn="l">
                        <a:lnSpc>
                          <a:spcPct val="115000"/>
                        </a:lnSpc>
                        <a:spcBef>
                          <a:spcPts val="0"/>
                        </a:spcBef>
                        <a:spcAft>
                          <a:spcPts val="1200"/>
                        </a:spcAft>
                        <a:buNone/>
                      </a:pP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public void draw()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System.out.println(this.getClass());</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br>
                        <a:rPr lang="en" sz="1200">
                          <a:solidFill>
                            <a:schemeClr val="dk1"/>
                          </a:solidFill>
                          <a:latin typeface="Courier New"/>
                          <a:ea typeface="Courier New"/>
                          <a:cs typeface="Courier New"/>
                          <a:sym typeface="Courier New"/>
                        </a:rPr>
                      </a:br>
                      <a:br>
                        <a:rPr lang="en" sz="1200">
                          <a:solidFill>
                            <a:schemeClr val="dk1"/>
                          </a:solidFill>
                          <a:latin typeface="Courier New"/>
                          <a:ea typeface="Courier New"/>
                          <a:cs typeface="Courier New"/>
                          <a:sym typeface="Courier New"/>
                        </a:rPr>
                      </a:br>
                      <a:r>
                        <a:rPr b="1" lang="en" sz="1200">
                          <a:solidFill>
                            <a:srgbClr val="0000FF"/>
                          </a:solidFill>
                          <a:latin typeface="Courier New"/>
                          <a:ea typeface="Courier New"/>
                          <a:cs typeface="Courier New"/>
                          <a:sym typeface="Courier New"/>
                        </a:rPr>
                        <a:t>class</a:t>
                      </a:r>
                      <a:r>
                        <a:rPr lang="en" sz="1200">
                          <a:solidFill>
                            <a:schemeClr val="dk1"/>
                          </a:solidFill>
                          <a:latin typeface="Courier New"/>
                          <a:ea typeface="Courier New"/>
                          <a:cs typeface="Courier New"/>
                          <a:sym typeface="Courier New"/>
                        </a:rPr>
                        <a:t>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 extends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a:t>
                      </a:r>
                      <a:endParaRPr/>
                    </a:p>
                  </a:txBody>
                  <a:tcPr marT="91425" marB="91425" marR="91425" marL="91425"/>
                </a:tc>
                <a:tc>
                  <a:txBody>
                    <a:bodyPr/>
                    <a:lstStyle/>
                    <a:p>
                      <a:pPr indent="0" lvl="0" marL="0" rtl="0" algn="l">
                        <a:spcBef>
                          <a:spcPts val="0"/>
                        </a:spcBef>
                        <a:spcAft>
                          <a:spcPts val="0"/>
                        </a:spcAft>
                        <a:buNone/>
                      </a:pP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shapes[] = new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[3];</a:t>
                      </a: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shapes[0] = new </a:t>
                      </a:r>
                      <a:r>
                        <a:rPr b="1" lang="en" sz="1200">
                          <a:solidFill>
                            <a:schemeClr val="accent4"/>
                          </a:solidFill>
                          <a:latin typeface="Courier New"/>
                          <a:ea typeface="Courier New"/>
                          <a:cs typeface="Courier New"/>
                          <a:sym typeface="Courier New"/>
                        </a:rPr>
                        <a:t>Rectangle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shapes[1] = new </a:t>
                      </a:r>
                      <a:r>
                        <a:rPr b="1" lang="en" sz="1200">
                          <a:solidFill>
                            <a:srgbClr val="FF0000"/>
                          </a:solidFill>
                          <a:latin typeface="Courier New"/>
                          <a:ea typeface="Courier New"/>
                          <a:cs typeface="Courier New"/>
                          <a:sym typeface="Courier New"/>
                        </a:rPr>
                        <a:t>Triangle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shapes[2] = new </a:t>
                      </a:r>
                      <a:r>
                        <a:rPr b="1" lang="en" sz="1200">
                          <a:solidFill>
                            <a:srgbClr val="FF00FF"/>
                          </a:solidFill>
                          <a:latin typeface="Courier New"/>
                          <a:ea typeface="Courier New"/>
                          <a:cs typeface="Courier New"/>
                          <a:sym typeface="Courier New"/>
                        </a:rPr>
                        <a:t>Ellipse</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br>
                        <a:rPr lang="en" sz="1200">
                          <a:solidFill>
                            <a:schemeClr val="dk1"/>
                          </a:solidFill>
                          <a:latin typeface="Courier New"/>
                          <a:ea typeface="Courier New"/>
                          <a:cs typeface="Courier New"/>
                          <a:sym typeface="Courier New"/>
                        </a:rPr>
                      </a:br>
                      <a:r>
                        <a:rPr lang="en" sz="1200">
                          <a:solidFill>
                            <a:schemeClr val="dk1"/>
                          </a:solidFill>
                          <a:latin typeface="Courier New"/>
                          <a:ea typeface="Courier New"/>
                          <a:cs typeface="Courier New"/>
                          <a:sym typeface="Courier New"/>
                        </a:rPr>
                        <a:t>for (</a:t>
                      </a:r>
                      <a:r>
                        <a:rPr b="1" lang="en" sz="1200">
                          <a:solidFill>
                            <a:schemeClr val="accent5"/>
                          </a:solidFill>
                          <a:latin typeface="Courier New"/>
                          <a:ea typeface="Courier New"/>
                          <a:cs typeface="Courier New"/>
                          <a:sym typeface="Courier New"/>
                        </a:rPr>
                        <a:t>Shape</a:t>
                      </a:r>
                      <a:r>
                        <a:rPr lang="en" sz="1200">
                          <a:solidFill>
                            <a:schemeClr val="dk1"/>
                          </a:solidFill>
                          <a:latin typeface="Courier New"/>
                          <a:ea typeface="Courier New"/>
                          <a:cs typeface="Courier New"/>
                          <a:sym typeface="Courier New"/>
                        </a:rPr>
                        <a:t> s : shapes)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  s.draw();</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chemeClr val="accent4"/>
                          </a:solidFill>
                          <a:latin typeface="Courier New"/>
                          <a:ea typeface="Courier New"/>
                          <a:cs typeface="Courier New"/>
                          <a:sym typeface="Courier New"/>
                        </a:rPr>
                        <a:t>Rectangle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00"/>
                          </a:solidFill>
                          <a:latin typeface="Courier New"/>
                          <a:ea typeface="Courier New"/>
                          <a:cs typeface="Courier New"/>
                          <a:sym typeface="Courier New"/>
                        </a:rPr>
                        <a:t>Triangle</a:t>
                      </a:r>
                      <a:br>
                        <a:rPr lang="en" sz="1200">
                          <a:solidFill>
                            <a:schemeClr val="dk1"/>
                          </a:solidFill>
                          <a:latin typeface="Courier New"/>
                          <a:ea typeface="Courier New"/>
                          <a:cs typeface="Courier New"/>
                          <a:sym typeface="Courier New"/>
                        </a:rPr>
                      </a:br>
                      <a:r>
                        <a:rPr b="1" lang="en" sz="1200">
                          <a:solidFill>
                            <a:schemeClr val="dk1"/>
                          </a:solidFill>
                          <a:latin typeface="Courier New"/>
                          <a:ea typeface="Courier New"/>
                          <a:cs typeface="Courier New"/>
                          <a:sym typeface="Courier New"/>
                        </a:rPr>
                        <a:t>&gt;</a:t>
                      </a:r>
                      <a:r>
                        <a:rPr lang="en" sz="1200">
                          <a:solidFill>
                            <a:schemeClr val="dk1"/>
                          </a:solidFill>
                          <a:latin typeface="Courier New"/>
                          <a:ea typeface="Courier New"/>
                          <a:cs typeface="Courier New"/>
                          <a:sym typeface="Courier New"/>
                        </a:rPr>
                        <a:t> class </a:t>
                      </a:r>
                      <a:r>
                        <a:rPr b="1" lang="en" sz="1200">
                          <a:solidFill>
                            <a:srgbClr val="FF00FF"/>
                          </a:solidFill>
                          <a:latin typeface="Courier New"/>
                          <a:ea typeface="Courier New"/>
                          <a:cs typeface="Courier New"/>
                          <a:sym typeface="Courier New"/>
                        </a:rPr>
                        <a:t>Ellipse</a:t>
                      </a:r>
                      <a:endParaRPr/>
                    </a:p>
                  </a:txBody>
                  <a:tcPr marT="91425" marB="91425" marR="91425" marL="91425"/>
                </a:tc>
              </a:tr>
            </a:tbl>
          </a:graphicData>
        </a:graphic>
      </p:graphicFrame>
      <p:sp>
        <p:nvSpPr>
          <p:cNvPr id="570" name="Google Shape;570;p83"/>
          <p:cNvSpPr/>
          <p:nvPr/>
        </p:nvSpPr>
        <p:spPr>
          <a:xfrm>
            <a:off x="4638575" y="3314350"/>
            <a:ext cx="2619000" cy="636300"/>
          </a:xfrm>
          <a:prstGeom prst="rect">
            <a:avLst/>
          </a:prstGeom>
          <a:noFill/>
          <a:ln cap="flat" cmpd="sng" w="2857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3"/>
          <p:cNvSpPr txBox="1"/>
          <p:nvPr/>
        </p:nvSpPr>
        <p:spPr>
          <a:xfrm>
            <a:off x="229350" y="2969500"/>
            <a:ext cx="4246500" cy="13260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As we perform the </a:t>
            </a:r>
            <a:r>
              <a:rPr b="1" lang="en">
                <a:solidFill>
                  <a:schemeClr val="dk1"/>
                </a:solidFill>
                <a:latin typeface="Courier New"/>
                <a:ea typeface="Courier New"/>
                <a:cs typeface="Courier New"/>
                <a:sym typeface="Courier New"/>
              </a:rPr>
              <a:t>for-in</a:t>
            </a:r>
            <a:r>
              <a:rPr b="1" lang="en">
                <a:solidFill>
                  <a:schemeClr val="dk1"/>
                </a:solidFill>
              </a:rPr>
              <a:t> loop - each element of </a:t>
            </a:r>
            <a:r>
              <a:rPr b="1" lang="en">
                <a:solidFill>
                  <a:schemeClr val="dk1"/>
                </a:solidFill>
                <a:latin typeface="Courier New"/>
                <a:ea typeface="Courier New"/>
                <a:cs typeface="Courier New"/>
                <a:sym typeface="Courier New"/>
              </a:rPr>
              <a:t>shapes</a:t>
            </a:r>
            <a:r>
              <a:rPr b="1" lang="en">
                <a:solidFill>
                  <a:schemeClr val="dk1"/>
                </a:solidFill>
              </a:rPr>
              <a:t> is assigned to a </a:t>
            </a:r>
            <a:r>
              <a:rPr b="1" lang="en">
                <a:solidFill>
                  <a:schemeClr val="dk1"/>
                </a:solidFill>
                <a:latin typeface="Courier New"/>
                <a:ea typeface="Courier New"/>
                <a:cs typeface="Courier New"/>
                <a:sym typeface="Courier New"/>
              </a:rPr>
              <a:t>Shape</a:t>
            </a:r>
            <a:r>
              <a:rPr b="1" lang="en">
                <a:solidFill>
                  <a:schemeClr val="dk1"/>
                </a:solidFill>
              </a:rPr>
              <a:t> variable - this is the run-time type of each </a:t>
            </a:r>
            <a:r>
              <a:rPr b="1" lang="en">
                <a:solidFill>
                  <a:schemeClr val="dk1"/>
                </a:solidFill>
                <a:latin typeface="Courier New"/>
                <a:ea typeface="Courier New"/>
                <a:cs typeface="Courier New"/>
                <a:sym typeface="Courier New"/>
              </a:rPr>
              <a:t>Object</a:t>
            </a:r>
            <a:r>
              <a:rPr b="1" lang="en">
                <a:solidFill>
                  <a:schemeClr val="dk1"/>
                </a:solidFill>
              </a:rPr>
              <a:t> instance inside the loop (the compile-time class never changes)</a:t>
            </a:r>
            <a:endParaRPr b="1">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sp>
        <p:nvSpPr>
          <p:cNvPr id="577" name="Google Shape;577;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t>
            </a:r>
            <a:r>
              <a:rPr b="1" lang="en"/>
              <a:t>compiler</a:t>
            </a:r>
            <a:endParaRPr b="1"/>
          </a:p>
          <a:p>
            <a:pPr indent="-317500" lvl="1" marL="914400" rtl="0" algn="l">
              <a:spcBef>
                <a:spcPts val="0"/>
              </a:spcBef>
              <a:spcAft>
                <a:spcPts val="0"/>
              </a:spcAft>
              <a:buClr>
                <a:srgbClr val="0000FF"/>
              </a:buClr>
              <a:buSzPts val="1400"/>
              <a:buChar char="○"/>
            </a:pPr>
            <a:r>
              <a:rPr lang="en"/>
              <a:t>Uses the </a:t>
            </a:r>
            <a:r>
              <a:rPr b="1" lang="en">
                <a:solidFill>
                  <a:srgbClr val="0000FF"/>
                </a:solidFill>
              </a:rPr>
              <a:t>compile-time type</a:t>
            </a:r>
            <a:r>
              <a:rPr lang="en"/>
              <a:t> to verify that the methods you are trying to use are available to an object of that type.</a:t>
            </a:r>
            <a:endParaRPr/>
          </a:p>
          <a:p>
            <a:pPr indent="-317500" lvl="1" marL="914400" rtl="0" algn="l">
              <a:spcBef>
                <a:spcPts val="0"/>
              </a:spcBef>
              <a:spcAft>
                <a:spcPts val="0"/>
              </a:spcAft>
              <a:buClr>
                <a:srgbClr val="0000FF"/>
              </a:buClr>
              <a:buSzPts val="1400"/>
              <a:buChar char="○"/>
            </a:pPr>
            <a:r>
              <a:rPr lang="en"/>
              <a:t>The code won’t compile if the methods don’t exist in that class or some parent class of that class.</a:t>
            </a:r>
            <a:endParaRPr b="1">
              <a:solidFill>
                <a:srgbClr val="0000FF"/>
              </a:solidFill>
            </a:endParaRPr>
          </a:p>
          <a:p>
            <a:pPr indent="-342900" lvl="0" marL="457200" rtl="0" algn="l">
              <a:spcBef>
                <a:spcPts val="0"/>
              </a:spcBef>
              <a:spcAft>
                <a:spcPts val="0"/>
              </a:spcAft>
              <a:buSzPts val="1800"/>
              <a:buChar char="●"/>
            </a:pPr>
            <a:r>
              <a:rPr lang="en"/>
              <a:t>During </a:t>
            </a:r>
            <a:r>
              <a:rPr b="1" lang="en"/>
              <a:t>runtime</a:t>
            </a:r>
            <a:r>
              <a:rPr lang="en"/>
              <a:t> </a:t>
            </a:r>
            <a:endParaRPr b="1"/>
          </a:p>
          <a:p>
            <a:pPr indent="-317500" lvl="1" marL="914400" rtl="0" algn="l">
              <a:spcBef>
                <a:spcPts val="0"/>
              </a:spcBef>
              <a:spcAft>
                <a:spcPts val="0"/>
              </a:spcAft>
              <a:buSzPts val="1400"/>
              <a:buChar char="○"/>
            </a:pPr>
            <a:r>
              <a:rPr lang="en"/>
              <a:t>Uses the </a:t>
            </a:r>
            <a:r>
              <a:rPr b="1" lang="en">
                <a:solidFill>
                  <a:srgbClr val="FF0000"/>
                </a:solidFill>
              </a:rPr>
              <a:t>run-time type</a:t>
            </a:r>
            <a:r>
              <a:rPr lang="en"/>
              <a:t> to determine which methods are used</a:t>
            </a:r>
            <a:endParaRPr/>
          </a:p>
          <a:p>
            <a:pPr indent="-317500" lvl="1" marL="914400" rtl="0" algn="l">
              <a:spcBef>
                <a:spcPts val="0"/>
              </a:spcBef>
              <a:spcAft>
                <a:spcPts val="0"/>
              </a:spcAft>
              <a:buSzPts val="1400"/>
              <a:buChar char="○"/>
            </a:pPr>
            <a:r>
              <a:rPr lang="en"/>
              <a:t>When a method is called the first place that is checked for that method is the class that created the object. If the method is found there it will be executed. If not, the parent of that class will be checked and so on until the method is found.</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Polymorphic Assignment</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Shape s = new Rectangle();</a:t>
            </a:r>
            <a:endParaRPr sz="1700"/>
          </a:p>
          <a:p>
            <a:pPr indent="-336550" lvl="0" marL="457200" rtl="0" algn="l">
              <a:spcBef>
                <a:spcPts val="0"/>
              </a:spcBef>
              <a:spcAft>
                <a:spcPts val="0"/>
              </a:spcAft>
              <a:buSzPts val="1700"/>
              <a:buChar char="●"/>
            </a:pPr>
            <a:r>
              <a:rPr b="1" lang="en" sz="1700"/>
              <a:t>Polymorphic Parameters</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public void print(Shape s){}</a:t>
            </a:r>
            <a:endParaRPr sz="1700"/>
          </a:p>
          <a:p>
            <a:pPr indent="-336550" lvl="0" marL="457200" rtl="0" algn="l">
              <a:spcBef>
                <a:spcPts val="0"/>
              </a:spcBef>
              <a:spcAft>
                <a:spcPts val="0"/>
              </a:spcAft>
              <a:buSzPts val="1700"/>
              <a:buChar char="●"/>
            </a:pPr>
            <a:r>
              <a:rPr b="1" lang="en" sz="1700"/>
              <a:t>Polymorphic Collections</a:t>
            </a:r>
            <a:endParaRPr b="1" sz="1700"/>
          </a:p>
          <a:p>
            <a:pPr indent="-336550" lvl="1" marL="914400" rtl="0" algn="l">
              <a:spcBef>
                <a:spcPts val="0"/>
              </a:spcBef>
              <a:spcAft>
                <a:spcPts val="0"/>
              </a:spcAft>
              <a:buSzPts val="1700"/>
              <a:buChar char="○"/>
            </a:pPr>
            <a:r>
              <a:rPr b="1" lang="en" sz="1700">
                <a:solidFill>
                  <a:srgbClr val="0000FF"/>
                </a:solidFill>
                <a:latin typeface="Courier New"/>
                <a:ea typeface="Courier New"/>
                <a:cs typeface="Courier New"/>
                <a:sym typeface="Courier New"/>
              </a:rPr>
              <a:t>Shape[] shapeArray = { new Rectangle(), new Square() };</a:t>
            </a:r>
            <a:endParaRPr sz="1700"/>
          </a:p>
        </p:txBody>
      </p:sp>
      <p:sp>
        <p:nvSpPr>
          <p:cNvPr id="583" name="Google Shape;583;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Polymorphic Assignment</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Shape s = new Rectangle();</a:t>
            </a:r>
            <a:endParaRPr sz="1700"/>
          </a:p>
          <a:p>
            <a:pPr indent="-336550" lvl="0" marL="457200" rtl="0" algn="l">
              <a:spcBef>
                <a:spcPts val="0"/>
              </a:spcBef>
              <a:spcAft>
                <a:spcPts val="0"/>
              </a:spcAft>
              <a:buSzPts val="1700"/>
              <a:buChar char="●"/>
            </a:pPr>
            <a:r>
              <a:rPr b="1" lang="en" sz="1700"/>
              <a:t>Polymorphic Parameters</a:t>
            </a:r>
            <a:endParaRPr b="1" sz="1700"/>
          </a:p>
          <a:p>
            <a:pPr indent="-336550" lvl="1" marL="914400" rtl="0" algn="l">
              <a:spcBef>
                <a:spcPts val="0"/>
              </a:spcBef>
              <a:spcAft>
                <a:spcPts val="0"/>
              </a:spcAft>
              <a:buClr>
                <a:srgbClr val="0000FF"/>
              </a:buClr>
              <a:buSzPts val="1700"/>
              <a:buFont typeface="Courier New"/>
              <a:buChar char="○"/>
            </a:pPr>
            <a:r>
              <a:rPr b="1" lang="en" sz="1700">
                <a:solidFill>
                  <a:srgbClr val="0000FF"/>
                </a:solidFill>
                <a:latin typeface="Courier New"/>
                <a:ea typeface="Courier New"/>
                <a:cs typeface="Courier New"/>
                <a:sym typeface="Courier New"/>
              </a:rPr>
              <a:t>public void print(Shape s){}</a:t>
            </a:r>
            <a:endParaRPr sz="1700"/>
          </a:p>
          <a:p>
            <a:pPr indent="-336550" lvl="0" marL="457200" rtl="0" algn="l">
              <a:spcBef>
                <a:spcPts val="0"/>
              </a:spcBef>
              <a:spcAft>
                <a:spcPts val="0"/>
              </a:spcAft>
              <a:buSzPts val="1700"/>
              <a:buChar char="●"/>
            </a:pPr>
            <a:r>
              <a:rPr b="1" lang="en" sz="1700"/>
              <a:t>Polymorphic Collections</a:t>
            </a:r>
            <a:endParaRPr b="1" sz="1700"/>
          </a:p>
          <a:p>
            <a:pPr indent="-336550" lvl="1" marL="914400" rtl="0" algn="l">
              <a:spcBef>
                <a:spcPts val="0"/>
              </a:spcBef>
              <a:spcAft>
                <a:spcPts val="0"/>
              </a:spcAft>
              <a:buSzPts val="1700"/>
              <a:buChar char="○"/>
            </a:pPr>
            <a:r>
              <a:rPr b="1" lang="en" sz="1700">
                <a:solidFill>
                  <a:srgbClr val="0000FF"/>
                </a:solidFill>
                <a:latin typeface="Courier New"/>
                <a:ea typeface="Courier New"/>
                <a:cs typeface="Courier New"/>
                <a:sym typeface="Courier New"/>
              </a:rPr>
              <a:t>Shape[] shapeArray = { new Rectangle(), new Square() };</a:t>
            </a:r>
            <a:endParaRPr sz="1700"/>
          </a:p>
        </p:txBody>
      </p:sp>
      <p:sp>
        <p:nvSpPr>
          <p:cNvPr id="589" name="Google Shape;589;p86"/>
          <p:cNvSpPr txBox="1"/>
          <p:nvPr/>
        </p:nvSpPr>
        <p:spPr>
          <a:xfrm>
            <a:off x="592525" y="3165625"/>
            <a:ext cx="3864300" cy="1117200"/>
          </a:xfrm>
          <a:prstGeom prst="rect">
            <a:avLst/>
          </a:prstGeom>
          <a:solidFill>
            <a:srgbClr val="0097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There are no errors at compile-time because the compiler checks that the “subclass is-a superclass” relationship is true.</a:t>
            </a:r>
            <a:endParaRPr b="1">
              <a:solidFill>
                <a:srgbClr val="FFFFFF"/>
              </a:solidFill>
            </a:endParaRPr>
          </a:p>
        </p:txBody>
      </p:sp>
      <p:sp>
        <p:nvSpPr>
          <p:cNvPr id="590" name="Google Shape;590;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Polymorphism</a:t>
            </a:r>
            <a:endParaRPr sz="2520"/>
          </a:p>
        </p:txBody>
      </p:sp>
      <p:sp>
        <p:nvSpPr>
          <p:cNvPr id="591" name="Google Shape;591;p86"/>
          <p:cNvSpPr txBox="1"/>
          <p:nvPr/>
        </p:nvSpPr>
        <p:spPr>
          <a:xfrm>
            <a:off x="4687175" y="3165625"/>
            <a:ext cx="3864300" cy="1117200"/>
          </a:xfrm>
          <a:prstGeom prst="rect">
            <a:avLst/>
          </a:prstGeom>
          <a:solidFill>
            <a:srgbClr val="FFAB4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run-time, the Java runtime will use the object’s actual subclass type and call the subclass methods for any overridden methods.</a:t>
            </a:r>
            <a:endParaRPr b="1">
              <a:solidFill>
                <a:srgbClr val="000000"/>
              </a:solidFill>
            </a:endParaRPr>
          </a:p>
        </p:txBody>
      </p:sp>
      <p:sp>
        <p:nvSpPr>
          <p:cNvPr id="592" name="Google Shape;592;p86"/>
          <p:cNvSpPr txBox="1"/>
          <p:nvPr/>
        </p:nvSpPr>
        <p:spPr>
          <a:xfrm>
            <a:off x="592525" y="4409250"/>
            <a:ext cx="7959000" cy="540000"/>
          </a:xfrm>
          <a:prstGeom prst="rect">
            <a:avLst/>
          </a:prstGeom>
          <a:solidFill>
            <a:srgbClr val="FFFF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dk1"/>
                </a:solidFill>
              </a:rPr>
              <a:t>This is why they are </a:t>
            </a:r>
            <a:r>
              <a:rPr b="1" lang="en"/>
              <a:t>polymorphic</a:t>
            </a:r>
            <a:r>
              <a:rPr b="1" lang="en">
                <a:solidFill>
                  <a:schemeClr val="dk1"/>
                </a:solidFill>
              </a:rPr>
              <a:t> – the same code can have different results </a:t>
            </a:r>
            <a:br>
              <a:rPr b="1" lang="en">
                <a:solidFill>
                  <a:schemeClr val="dk1"/>
                </a:solidFill>
              </a:rPr>
            </a:br>
            <a:r>
              <a:rPr b="1" lang="en">
                <a:solidFill>
                  <a:schemeClr val="dk1"/>
                </a:solidFill>
              </a:rPr>
              <a:t>depending on the object’s actual type at run-time.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Abstract Classes</a:t>
            </a:r>
            <a:endParaRPr sz="2520"/>
          </a:p>
        </p:txBody>
      </p:sp>
      <p:sp>
        <p:nvSpPr>
          <p:cNvPr id="598" name="Google Shape;598;p87"/>
          <p:cNvSpPr txBox="1"/>
          <p:nvPr>
            <p:ph idx="1" type="body"/>
          </p:nvPr>
        </p:nvSpPr>
        <p:spPr>
          <a:xfrm>
            <a:off x="311700" y="1152475"/>
            <a:ext cx="510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Abstract classes are declared with the </a:t>
            </a:r>
            <a:r>
              <a:rPr lang="en" sz="1600">
                <a:latin typeface="Courier New"/>
                <a:ea typeface="Courier New"/>
                <a:cs typeface="Courier New"/>
                <a:sym typeface="Courier New"/>
              </a:rPr>
              <a:t>abstract</a:t>
            </a:r>
            <a:r>
              <a:rPr lang="en" sz="1600"/>
              <a:t> keyword.</a:t>
            </a:r>
            <a:endParaRPr sz="1600"/>
          </a:p>
          <a:p>
            <a:pPr indent="0" lvl="0" marL="0" rtl="0" algn="l">
              <a:spcBef>
                <a:spcPts val="1200"/>
              </a:spcBef>
              <a:spcAft>
                <a:spcPts val="0"/>
              </a:spcAft>
              <a:buNone/>
            </a:pPr>
            <a:r>
              <a:rPr lang="en" sz="1600"/>
              <a:t>Abstract classes cannot be instantiated directly! They must be subclassed.</a:t>
            </a:r>
            <a:endParaRPr sz="1600"/>
          </a:p>
          <a:p>
            <a:pPr indent="0" lvl="0" marL="0" rtl="0" algn="l">
              <a:spcBef>
                <a:spcPts val="1200"/>
              </a:spcBef>
              <a:spcAft>
                <a:spcPts val="0"/>
              </a:spcAft>
              <a:buNone/>
            </a:pPr>
            <a:r>
              <a:rPr lang="en" sz="1600"/>
              <a:t>They usually embody some concept, like </a:t>
            </a:r>
            <a:r>
              <a:rPr lang="en" sz="1600">
                <a:latin typeface="Courier New"/>
                <a:ea typeface="Courier New"/>
                <a:cs typeface="Courier New"/>
                <a:sym typeface="Courier New"/>
              </a:rPr>
              <a:t>Animal</a:t>
            </a:r>
            <a:r>
              <a:rPr lang="en" sz="1600"/>
              <a:t>, that needs to be made </a:t>
            </a:r>
            <a:r>
              <a:rPr i="1" lang="en" sz="1600"/>
              <a:t>concrete</a:t>
            </a:r>
            <a:r>
              <a:rPr lang="en" sz="1600"/>
              <a:t> in a subclass like </a:t>
            </a:r>
            <a:r>
              <a:rPr lang="en" sz="1600">
                <a:latin typeface="Courier New"/>
                <a:ea typeface="Courier New"/>
                <a:cs typeface="Courier New"/>
                <a:sym typeface="Courier New"/>
              </a:rPr>
              <a:t>Fox</a:t>
            </a:r>
            <a:r>
              <a:rPr lang="en" sz="1600"/>
              <a:t>.</a:t>
            </a:r>
            <a:endParaRPr sz="1600"/>
          </a:p>
          <a:p>
            <a:pPr indent="0" lvl="0" marL="0" rtl="0" algn="l">
              <a:spcBef>
                <a:spcPts val="1200"/>
              </a:spcBef>
              <a:spcAft>
                <a:spcPts val="1200"/>
              </a:spcAft>
              <a:buNone/>
            </a:pPr>
            <a:r>
              <a:rPr lang="en" sz="1600"/>
              <a:t>Abstract classes are related to polymorphism, in that they enforce the use of polymorphism!</a:t>
            </a:r>
            <a:endParaRPr sz="1600"/>
          </a:p>
        </p:txBody>
      </p:sp>
      <p:pic>
        <p:nvPicPr>
          <p:cNvPr id="599" name="Google Shape;599;p87"/>
          <p:cNvPicPr preferRelativeResize="0"/>
          <p:nvPr/>
        </p:nvPicPr>
        <p:blipFill>
          <a:blip r:embed="rId3">
            <a:alphaModFix/>
          </a:blip>
          <a:stretch>
            <a:fillRect/>
          </a:stretch>
        </p:blipFill>
        <p:spPr>
          <a:xfrm>
            <a:off x="5537625" y="432648"/>
            <a:ext cx="3142001" cy="444682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Abstract Methods</a:t>
            </a:r>
            <a:endParaRPr sz="2520"/>
          </a:p>
        </p:txBody>
      </p:sp>
      <p:sp>
        <p:nvSpPr>
          <p:cNvPr id="605" name="Google Shape;605;p88"/>
          <p:cNvSpPr txBox="1"/>
          <p:nvPr>
            <p:ph idx="1" type="body"/>
          </p:nvPr>
        </p:nvSpPr>
        <p:spPr>
          <a:xfrm>
            <a:off x="311700" y="1152475"/>
            <a:ext cx="510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Abstract classes often have abstract methods, also defined with the </a:t>
            </a:r>
            <a:r>
              <a:rPr lang="en" sz="1600">
                <a:latin typeface="Courier New"/>
                <a:ea typeface="Courier New"/>
                <a:cs typeface="Courier New"/>
                <a:sym typeface="Courier New"/>
              </a:rPr>
              <a:t>abstract</a:t>
            </a:r>
            <a:r>
              <a:rPr lang="en" sz="1600"/>
              <a:t> keyword.</a:t>
            </a:r>
            <a:endParaRPr sz="1600"/>
          </a:p>
          <a:p>
            <a:pPr indent="0" lvl="0" marL="0" rtl="0" algn="l">
              <a:spcBef>
                <a:spcPts val="1200"/>
              </a:spcBef>
              <a:spcAft>
                <a:spcPts val="0"/>
              </a:spcAft>
              <a:buNone/>
            </a:pPr>
            <a:r>
              <a:rPr lang="en" sz="1600"/>
              <a:t>(A class must be abstract to declare abstract methods. It doesn't have to declare any, though.)</a:t>
            </a:r>
            <a:endParaRPr sz="1600"/>
          </a:p>
          <a:p>
            <a:pPr indent="0" lvl="0" marL="0" rtl="0" algn="l">
              <a:spcBef>
                <a:spcPts val="1200"/>
              </a:spcBef>
              <a:spcAft>
                <a:spcPts val="0"/>
              </a:spcAft>
              <a:buNone/>
            </a:pPr>
            <a:r>
              <a:rPr lang="en" sz="1600"/>
              <a:t>Abstract methods have no method body.</a:t>
            </a:r>
            <a:endParaRPr sz="1600"/>
          </a:p>
          <a:p>
            <a:pPr indent="0" lvl="0" marL="0" rtl="0" algn="l">
              <a:spcBef>
                <a:spcPts val="1200"/>
              </a:spcBef>
              <a:spcAft>
                <a:spcPts val="1200"/>
              </a:spcAft>
              <a:buNone/>
            </a:pPr>
            <a:r>
              <a:rPr lang="en" sz="1600"/>
              <a:t>They </a:t>
            </a:r>
            <a:r>
              <a:rPr b="1" lang="en" sz="1600"/>
              <a:t>must</a:t>
            </a:r>
            <a:r>
              <a:rPr lang="en" sz="1600"/>
              <a:t> be overridden by a subclass, or it's a compile error.</a:t>
            </a:r>
            <a:endParaRPr sz="1600"/>
          </a:p>
        </p:txBody>
      </p:sp>
      <p:pic>
        <p:nvPicPr>
          <p:cNvPr id="606" name="Google Shape;606;p88"/>
          <p:cNvPicPr preferRelativeResize="0"/>
          <p:nvPr/>
        </p:nvPicPr>
        <p:blipFill>
          <a:blip r:embed="rId3">
            <a:alphaModFix/>
          </a:blip>
          <a:stretch>
            <a:fillRect/>
          </a:stretch>
        </p:blipFill>
        <p:spPr>
          <a:xfrm>
            <a:off x="5537625" y="432648"/>
            <a:ext cx="3142001" cy="4446824"/>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MazeObject, an abstract class with abstract methods</a:t>
            </a:r>
            <a:endParaRPr sz="2520"/>
          </a:p>
        </p:txBody>
      </p:sp>
      <p:pic>
        <p:nvPicPr>
          <p:cNvPr id="612" name="Google Shape;612;p89"/>
          <p:cNvPicPr preferRelativeResize="0"/>
          <p:nvPr/>
        </p:nvPicPr>
        <p:blipFill>
          <a:blip r:embed="rId3">
            <a:alphaModFix/>
          </a:blip>
          <a:stretch>
            <a:fillRect/>
          </a:stretch>
        </p:blipFill>
        <p:spPr>
          <a:xfrm>
            <a:off x="889813" y="1170125"/>
            <a:ext cx="7364376" cy="36248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Interfaces</a:t>
            </a:r>
            <a:endParaRPr sz="2520"/>
          </a:p>
        </p:txBody>
      </p:sp>
      <p:sp>
        <p:nvSpPr>
          <p:cNvPr id="618" name="Google Shape;618;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Languages like Python and C++ support multiple inheritance: Classes can inherit from multiple base classes.</a:t>
            </a:r>
            <a:endParaRPr/>
          </a:p>
          <a:p>
            <a:pPr indent="0" lvl="0" marL="0" rtl="0" algn="l">
              <a:spcBef>
                <a:spcPts val="1200"/>
              </a:spcBef>
              <a:spcAft>
                <a:spcPts val="0"/>
              </a:spcAft>
              <a:buNone/>
            </a:pPr>
            <a:r>
              <a:rPr lang="en"/>
              <a:t>Java has single inheritance. A class can only declare a single superclass.</a:t>
            </a:r>
            <a:endParaRPr/>
          </a:p>
          <a:p>
            <a:pPr indent="0" lvl="0" marL="0" rtl="0" algn="l">
              <a:spcBef>
                <a:spcPts val="1200"/>
              </a:spcBef>
              <a:spcAft>
                <a:spcPts val="0"/>
              </a:spcAft>
              <a:buNone/>
            </a:pPr>
            <a:r>
              <a:rPr lang="en"/>
              <a:t>However, Java has another feature called </a:t>
            </a:r>
            <a:r>
              <a:rPr b="1" lang="en"/>
              <a:t>interfaces</a:t>
            </a:r>
            <a:r>
              <a:rPr lang="en"/>
              <a:t>, which is similar to multiple inheritance.</a:t>
            </a:r>
            <a:endParaRPr/>
          </a:p>
          <a:p>
            <a:pPr indent="0" lvl="0" marL="0" rtl="0" algn="l">
              <a:spcBef>
                <a:spcPts val="1200"/>
              </a:spcBef>
              <a:spcAft>
                <a:spcPts val="1200"/>
              </a:spcAft>
              <a:buNone/>
            </a:pPr>
            <a:r>
              <a:rPr lang="en"/>
              <a:t>A class </a:t>
            </a:r>
            <a:r>
              <a:rPr b="1" lang="en">
                <a:latin typeface="Courier New"/>
                <a:ea typeface="Courier New"/>
                <a:cs typeface="Courier New"/>
                <a:sym typeface="Courier New"/>
              </a:rPr>
              <a:t>extends</a:t>
            </a:r>
            <a:r>
              <a:rPr lang="en"/>
              <a:t> only one superclass, but it </a:t>
            </a:r>
            <a:r>
              <a:rPr b="1" lang="en">
                <a:latin typeface="Courier New"/>
                <a:ea typeface="Courier New"/>
                <a:cs typeface="Courier New"/>
                <a:sym typeface="Courier New"/>
              </a:rPr>
              <a:t>implements</a:t>
            </a:r>
            <a:r>
              <a:rPr lang="en"/>
              <a:t> zero or more </a:t>
            </a:r>
            <a:r>
              <a:rPr b="1" lang="en"/>
              <a:t>interfaces</a:t>
            </a:r>
            <a:r>
              <a:rPr lang="en"/>
              <a:t>.</a:t>
            </a:r>
            <a:endParaRPr/>
          </a:p>
        </p:txBody>
      </p:sp>
      <p:sp>
        <p:nvSpPr>
          <p:cNvPr id="619" name="Google Shape;619;p90"/>
          <p:cNvSpPr/>
          <p:nvPr/>
        </p:nvSpPr>
        <p:spPr>
          <a:xfrm>
            <a:off x="1077200" y="4061750"/>
            <a:ext cx="7019400" cy="87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Interfaces used to be on the AP Computer Science exam, but were removed in 2017. So, consider this bonus content.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Interfaces</a:t>
            </a:r>
            <a:endParaRPr sz="2520"/>
          </a:p>
        </p:txBody>
      </p:sp>
      <p:sp>
        <p:nvSpPr>
          <p:cNvPr id="625" name="Google Shape;625;p91"/>
          <p:cNvSpPr txBox="1"/>
          <p:nvPr>
            <p:ph idx="1" type="body"/>
          </p:nvPr>
        </p:nvSpPr>
        <p:spPr>
          <a:xfrm>
            <a:off x="311700" y="1152475"/>
            <a:ext cx="2998500" cy="3655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30"/>
              <a:t>Interfaces are like abstract classes, except ones where </a:t>
            </a:r>
            <a:r>
              <a:rPr b="1" lang="en" sz="1530"/>
              <a:t>every</a:t>
            </a:r>
            <a:r>
              <a:rPr lang="en" sz="1530"/>
              <a:t> method is abstract.*</a:t>
            </a:r>
            <a:endParaRPr sz="1530"/>
          </a:p>
          <a:p>
            <a:pPr indent="0" lvl="0" marL="0" rtl="0" algn="l">
              <a:lnSpc>
                <a:spcPct val="95000"/>
              </a:lnSpc>
              <a:spcBef>
                <a:spcPts val="1200"/>
              </a:spcBef>
              <a:spcAft>
                <a:spcPts val="0"/>
              </a:spcAft>
              <a:buSzPts val="935"/>
              <a:buNone/>
            </a:pPr>
            <a:r>
              <a:rPr lang="en" sz="1530"/>
              <a:t>An interface is a contract that a class has to implement completely.</a:t>
            </a:r>
            <a:endParaRPr sz="1530"/>
          </a:p>
          <a:p>
            <a:pPr indent="0" lvl="0" marL="0" rtl="0" algn="l">
              <a:lnSpc>
                <a:spcPct val="95000"/>
              </a:lnSpc>
              <a:spcBef>
                <a:spcPts val="1200"/>
              </a:spcBef>
              <a:spcAft>
                <a:spcPts val="0"/>
              </a:spcAft>
              <a:buSzPts val="935"/>
              <a:buNone/>
            </a:pPr>
            <a:r>
              <a:rPr lang="en" sz="1530"/>
              <a:t>If a class implements KeyListener, it must implement keyPressed, keyTyped and keyReleased, or it's a compile error.</a:t>
            </a:r>
            <a:endParaRPr sz="1530"/>
          </a:p>
          <a:p>
            <a:pPr indent="0" lvl="0" marL="0" rtl="0" algn="l">
              <a:lnSpc>
                <a:spcPct val="95000"/>
              </a:lnSpc>
              <a:spcBef>
                <a:spcPts val="1200"/>
              </a:spcBef>
              <a:spcAft>
                <a:spcPts val="1200"/>
              </a:spcAft>
              <a:buSzPts val="935"/>
              <a:buNone/>
            </a:pPr>
            <a:r>
              <a:rPr i="1" lang="en" sz="1530"/>
              <a:t>*Mostly true. Default interface methods added in Java 8 (2014)</a:t>
            </a:r>
            <a:endParaRPr i="1" sz="1530"/>
          </a:p>
        </p:txBody>
      </p:sp>
      <p:sp>
        <p:nvSpPr>
          <p:cNvPr id="626" name="Google Shape;626;p91"/>
          <p:cNvSpPr txBox="1"/>
          <p:nvPr/>
        </p:nvSpPr>
        <p:spPr>
          <a:xfrm>
            <a:off x="3212775" y="923875"/>
            <a:ext cx="6056700" cy="40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The listener interface for receiving KeyEvents.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public interface KeyListener extends EventListener {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KEY_PRESSED events are fired when any key (including a function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key and cursor key) is pressed while the component has keyboard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input focus.</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KeyEvent.getKeyCode() can be used to find out which key was pressed.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void keyPressed(KeyEvent ke);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KEY_TYPED events are fired when a key representing a valid text</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character (not a function key or cursor key) is pressed.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KeyEvent.getKeyChar() can be used to get the ASCII code of the key</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that was pressed.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void keyTyped(KeyEvent ke);</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KEY_RELEASED events are fired when a key is released.</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void keyReleased(KeyEvent ke);</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OOP &amp; Inheritance &amp; Generalization &amp; Specialization</a:t>
            </a:r>
            <a:endParaRPr sz="2520"/>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of the most useful features of Object-Oriented programming languages (C++, C#, Java, JavaScript, Kotlin, Python, Ruby, Scala, Swift, </a:t>
            </a:r>
            <a:r>
              <a:rPr lang="en" u="sng">
                <a:solidFill>
                  <a:schemeClr val="hlink"/>
                </a:solidFill>
                <a:hlinkClick r:id="rId3"/>
              </a:rPr>
              <a:t>ActionScript</a:t>
            </a:r>
            <a:r>
              <a:rPr lang="en"/>
              <a:t>) is </a:t>
            </a:r>
            <a:r>
              <a:rPr b="1" lang="en">
                <a:solidFill>
                  <a:schemeClr val="accent1"/>
                </a:solidFill>
              </a:rPr>
              <a:t>Inheritance</a:t>
            </a:r>
            <a:endParaRPr/>
          </a:p>
          <a:p>
            <a:pPr indent="-342900" lvl="0" marL="457200" rtl="0" algn="l">
              <a:spcBef>
                <a:spcPts val="0"/>
              </a:spcBef>
              <a:spcAft>
                <a:spcPts val="0"/>
              </a:spcAft>
              <a:buSzPts val="1800"/>
              <a:buChar char="●"/>
            </a:pPr>
            <a:r>
              <a:rPr b="1" lang="en">
                <a:solidFill>
                  <a:schemeClr val="accent1"/>
                </a:solidFill>
              </a:rPr>
              <a:t>Inheritance</a:t>
            </a:r>
            <a:r>
              <a:rPr lang="en"/>
              <a:t> allows your program to efficiently share common code between different objects </a:t>
            </a:r>
            <a:r>
              <a:rPr b="1" lang="en">
                <a:solidFill>
                  <a:srgbClr val="0000FF"/>
                </a:solidFill>
              </a:rPr>
              <a:t>(code reuse)</a:t>
            </a:r>
            <a:r>
              <a:rPr lang="en"/>
              <a:t>; helps you better organize your program in ways that model the real world; and create smaller units of maintenance and testing.</a:t>
            </a:r>
            <a:endParaRPr/>
          </a:p>
        </p:txBody>
      </p:sp>
      <p:graphicFrame>
        <p:nvGraphicFramePr>
          <p:cNvPr id="108" name="Google Shape;108;p20"/>
          <p:cNvGraphicFramePr/>
          <p:nvPr/>
        </p:nvGraphicFramePr>
        <p:xfrm>
          <a:off x="1458175"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solidFill>
                            <a:srgbClr val="0000FF"/>
                          </a:solidFill>
                        </a:rPr>
                        <a:t>Person</a:t>
                      </a:r>
                      <a:endParaRPr b="1">
                        <a:solidFill>
                          <a:srgbClr val="0000FF"/>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i="1" lang="en">
                          <a:solidFill>
                            <a:srgbClr val="FF0000"/>
                          </a:solidFill>
                        </a:rPr>
                        <a:t>name</a:t>
                      </a:r>
                      <a:endParaRPr i="1">
                        <a:solidFill>
                          <a:srgbClr val="FF0000"/>
                        </a:solidFill>
                      </a:endParaRPr>
                    </a:p>
                  </a:txBody>
                  <a:tcPr marT="91425" marB="91425" marR="91425" marL="91425"/>
                </a:tc>
              </a:tr>
              <a:tr h="396200">
                <a:tc>
                  <a:txBody>
                    <a:bodyPr/>
                    <a:lstStyle/>
                    <a:p>
                      <a:pPr indent="0" lvl="0" marL="0" rtl="0" algn="ctr">
                        <a:spcBef>
                          <a:spcPts val="0"/>
                        </a:spcBef>
                        <a:spcAft>
                          <a:spcPts val="0"/>
                        </a:spcAft>
                        <a:buNone/>
                      </a:pPr>
                      <a:r>
                        <a:rPr i="1" lang="en">
                          <a:solidFill>
                            <a:srgbClr val="FF0000"/>
                          </a:solidFill>
                        </a:rPr>
                        <a:t>address</a:t>
                      </a:r>
                      <a:endParaRPr i="1">
                        <a:solidFill>
                          <a:srgbClr val="FF0000"/>
                        </a:solidFill>
                      </a:endParaRPr>
                    </a:p>
                  </a:txBody>
                  <a:tcPr marT="91425" marB="91425" marR="91425" marL="91425"/>
                </a:tc>
              </a:tr>
            </a:tbl>
          </a:graphicData>
        </a:graphic>
      </p:graphicFrame>
      <p:graphicFrame>
        <p:nvGraphicFramePr>
          <p:cNvPr id="109" name="Google Shape;109;p20"/>
          <p:cNvGraphicFramePr/>
          <p:nvPr/>
        </p:nvGraphicFramePr>
        <p:xfrm>
          <a:off x="3880988"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solidFill>
                      <a:srgbClr val="CFE2F3"/>
                    </a:solidFill>
                  </a:tcPr>
                </a:tc>
              </a:tr>
              <a:tr h="396200">
                <a:tc>
                  <a:txBody>
                    <a:bodyPr/>
                    <a:lstStyle/>
                    <a:p>
                      <a:pPr indent="0" lvl="0" marL="0" rtl="0" algn="ctr">
                        <a:spcBef>
                          <a:spcPts val="0"/>
                        </a:spcBef>
                        <a:spcAft>
                          <a:spcPts val="0"/>
                        </a:spcAft>
                        <a:buNone/>
                      </a:pPr>
                      <a:r>
                        <a:rPr b="1" i="1" lang="en">
                          <a:solidFill>
                            <a:srgbClr val="0000FF"/>
                          </a:solidFill>
                        </a:rPr>
                        <a:t>{Person}</a:t>
                      </a:r>
                      <a:endParaRPr i="1">
                        <a:solidFill>
                          <a:srgbClr val="FF0000"/>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t>locker</a:t>
                      </a:r>
                      <a:endParaRPr/>
                    </a:p>
                  </a:txBody>
                  <a:tcPr marT="91425" marB="91425" marR="91425" marL="91425"/>
                </a:tc>
              </a:tr>
            </a:tbl>
          </a:graphicData>
        </a:graphic>
      </p:graphicFrame>
      <p:graphicFrame>
        <p:nvGraphicFramePr>
          <p:cNvPr id="110" name="Google Shape;110;p20"/>
          <p:cNvGraphicFramePr/>
          <p:nvPr/>
        </p:nvGraphicFramePr>
        <p:xfrm>
          <a:off x="6303800" y="33475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solidFill>
                      <a:srgbClr val="EAD1DC"/>
                    </a:solidFill>
                  </a:tcPr>
                </a:tc>
              </a:tr>
              <a:tr h="396200">
                <a:tc>
                  <a:txBody>
                    <a:bodyPr/>
                    <a:lstStyle/>
                    <a:p>
                      <a:pPr indent="0" lvl="0" marL="0" rtl="0" algn="ctr">
                        <a:spcBef>
                          <a:spcPts val="0"/>
                        </a:spcBef>
                        <a:spcAft>
                          <a:spcPts val="0"/>
                        </a:spcAft>
                        <a:buNone/>
                      </a:pPr>
                      <a:r>
                        <a:rPr b="1" i="1" lang="en">
                          <a:solidFill>
                            <a:srgbClr val="0000FF"/>
                          </a:solidFill>
                        </a:rPr>
                        <a:t>{Person}</a:t>
                      </a:r>
                      <a:endParaRPr i="1">
                        <a:solidFill>
                          <a:srgbClr val="FF0000"/>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t>office</a:t>
                      </a:r>
                      <a:endParaRPr/>
                    </a:p>
                  </a:txBody>
                  <a:tcPr marT="91425" marB="91425" marR="91425" marL="91425"/>
                </a:tc>
              </a:tr>
            </a:tbl>
          </a:graphicData>
        </a:graphic>
      </p:graphicFrame>
      <p:cxnSp>
        <p:nvCxnSpPr>
          <p:cNvPr id="111" name="Google Shape;111;p20"/>
          <p:cNvCxnSpPr>
            <a:stCxn id="112" idx="2"/>
          </p:cNvCxnSpPr>
          <p:nvPr/>
        </p:nvCxnSpPr>
        <p:spPr>
          <a:xfrm flipH="1">
            <a:off x="4876300" y="2807750"/>
            <a:ext cx="3169800" cy="1489200"/>
          </a:xfrm>
          <a:prstGeom prst="straightConnector1">
            <a:avLst/>
          </a:prstGeom>
          <a:noFill/>
          <a:ln cap="flat" cmpd="sng" w="19050">
            <a:solidFill>
              <a:schemeClr val="accent1"/>
            </a:solidFill>
            <a:prstDash val="solid"/>
            <a:round/>
            <a:headEnd len="med" w="med" type="none"/>
            <a:tailEnd len="med" w="med" type="triangle"/>
          </a:ln>
        </p:spPr>
      </p:cxnSp>
      <p:sp>
        <p:nvSpPr>
          <p:cNvPr id="112" name="Google Shape;112;p20"/>
          <p:cNvSpPr txBox="1"/>
          <p:nvPr/>
        </p:nvSpPr>
        <p:spPr>
          <a:xfrm>
            <a:off x="7097950" y="1545650"/>
            <a:ext cx="1896300" cy="1262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Placing  class-specific information in that class is called "specialization"</a:t>
            </a:r>
            <a:endParaRPr b="1">
              <a:solidFill>
                <a:schemeClr val="lt1"/>
              </a:solidFill>
            </a:endParaRPr>
          </a:p>
        </p:txBody>
      </p:sp>
      <p:cxnSp>
        <p:nvCxnSpPr>
          <p:cNvPr id="113" name="Google Shape;113;p20"/>
          <p:cNvCxnSpPr>
            <a:stCxn id="112" idx="2"/>
          </p:cNvCxnSpPr>
          <p:nvPr/>
        </p:nvCxnSpPr>
        <p:spPr>
          <a:xfrm flipH="1">
            <a:off x="7218100" y="2807750"/>
            <a:ext cx="828000" cy="1489200"/>
          </a:xfrm>
          <a:prstGeom prst="straightConnector1">
            <a:avLst/>
          </a:prstGeom>
          <a:noFill/>
          <a:ln cap="flat" cmpd="sng" w="19050">
            <a:solidFill>
              <a:schemeClr val="accent1"/>
            </a:solidFill>
            <a:prstDash val="solid"/>
            <a:round/>
            <a:headEnd len="med" w="med" type="none"/>
            <a:tailEnd len="med" w="med" type="triangle"/>
          </a:ln>
        </p:spPr>
      </p:cxn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Game's KeyListener methods</a:t>
            </a:r>
            <a:endParaRPr sz="2520"/>
          </a:p>
        </p:txBody>
      </p:sp>
      <p:sp>
        <p:nvSpPr>
          <p:cNvPr id="632" name="Google Shape;632;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Because Game implements KeyListener, it must implement keyPressed, keyTyped, and keyReleased methods. We only cared about keyPressed, but we had to supply something for the other two.</a:t>
            </a:r>
            <a:endParaRPr/>
          </a:p>
        </p:txBody>
      </p:sp>
      <p:pic>
        <p:nvPicPr>
          <p:cNvPr id="633" name="Google Shape;633;p92"/>
          <p:cNvPicPr preferRelativeResize="0"/>
          <p:nvPr/>
        </p:nvPicPr>
        <p:blipFill>
          <a:blip r:embed="rId3">
            <a:alphaModFix/>
          </a:blip>
          <a:stretch>
            <a:fillRect/>
          </a:stretch>
        </p:blipFill>
        <p:spPr>
          <a:xfrm>
            <a:off x="509019" y="2372650"/>
            <a:ext cx="4087774" cy="2472499"/>
          </a:xfrm>
          <a:prstGeom prst="rect">
            <a:avLst/>
          </a:prstGeom>
          <a:noFill/>
          <a:ln>
            <a:noFill/>
          </a:ln>
        </p:spPr>
      </p:pic>
      <p:pic>
        <p:nvPicPr>
          <p:cNvPr id="634" name="Google Shape;634;p92"/>
          <p:cNvPicPr preferRelativeResize="0"/>
          <p:nvPr/>
        </p:nvPicPr>
        <p:blipFill>
          <a:blip r:embed="rId4">
            <a:alphaModFix/>
          </a:blip>
          <a:stretch>
            <a:fillRect/>
          </a:stretch>
        </p:blipFill>
        <p:spPr>
          <a:xfrm>
            <a:off x="5062203" y="2343150"/>
            <a:ext cx="3515622" cy="1470650"/>
          </a:xfrm>
          <a:prstGeom prst="rect">
            <a:avLst/>
          </a:prstGeom>
          <a:noFill/>
          <a:ln>
            <a:noFill/>
          </a:ln>
        </p:spPr>
      </p:pic>
      <p:sp>
        <p:nvSpPr>
          <p:cNvPr id="635" name="Google Shape;635;p92"/>
          <p:cNvSpPr/>
          <p:nvPr/>
        </p:nvSpPr>
        <p:spPr>
          <a:xfrm>
            <a:off x="4740325" y="3833150"/>
            <a:ext cx="4000500" cy="112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There is a fancy-pants way to avoid the empty methods, an abstract class called KeyAdapter + anonymous inner classes.</a:t>
            </a:r>
            <a:endParaRPr/>
          </a:p>
          <a:p>
            <a:pPr indent="-317500" lvl="0" marL="457200" rtl="0" algn="l">
              <a:spcBef>
                <a:spcPts val="0"/>
              </a:spcBef>
              <a:spcAft>
                <a:spcPts val="0"/>
              </a:spcAft>
              <a:buSzPts val="1400"/>
              <a:buChar char="●"/>
            </a:pPr>
            <a:r>
              <a:rPr lang="en"/>
              <a:t>Java 8 (2014) did add "default interface methods" (which have bodies)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Game's call to addKeyListener</a:t>
            </a:r>
            <a:endParaRPr sz="2520"/>
          </a:p>
        </p:txBody>
      </p:sp>
      <p:sp>
        <p:nvSpPr>
          <p:cNvPr id="641" name="Google Shape;641;p93"/>
          <p:cNvSpPr txBox="1"/>
          <p:nvPr>
            <p:ph idx="1" type="body"/>
          </p:nvPr>
        </p:nvSpPr>
        <p:spPr>
          <a:xfrm>
            <a:off x="311700" y="1152475"/>
            <a:ext cx="3597600" cy="372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a:t>Game registers itself with Java Swing as a key listener by calling addKeyListener on the JFrame that is the game's main window.</a:t>
            </a:r>
            <a:endParaRPr/>
          </a:p>
          <a:p>
            <a:pPr indent="0" lvl="0" marL="0" rtl="0" algn="l">
              <a:lnSpc>
                <a:spcPct val="95000"/>
              </a:lnSpc>
              <a:spcBef>
                <a:spcPts val="1200"/>
              </a:spcBef>
              <a:spcAft>
                <a:spcPts val="0"/>
              </a:spcAft>
              <a:buNone/>
            </a:pPr>
            <a:r>
              <a:rPr lang="en"/>
              <a:t>The addKeyListener method takes a parameter of type KeyListener. Interfaces are types!</a:t>
            </a:r>
            <a:endParaRPr/>
          </a:p>
          <a:p>
            <a:pPr indent="0" lvl="0" marL="0" rtl="0" algn="l">
              <a:lnSpc>
                <a:spcPct val="95000"/>
              </a:lnSpc>
              <a:spcBef>
                <a:spcPts val="1200"/>
              </a:spcBef>
              <a:spcAft>
                <a:spcPts val="0"/>
              </a:spcAft>
              <a:buNone/>
            </a:pPr>
            <a:r>
              <a:rPr lang="en"/>
              <a:t>Because Game implements KeyListener, it can be cast to </a:t>
            </a:r>
            <a:br>
              <a:rPr lang="en"/>
            </a:br>
            <a:r>
              <a:rPr lang="en"/>
              <a:t>KeyListener.</a:t>
            </a:r>
            <a:endParaRPr/>
          </a:p>
          <a:p>
            <a:pPr indent="0" lvl="0" marL="0" rtl="0" algn="l">
              <a:lnSpc>
                <a:spcPct val="95000"/>
              </a:lnSpc>
              <a:spcBef>
                <a:spcPts val="1200"/>
              </a:spcBef>
              <a:spcAft>
                <a:spcPts val="1200"/>
              </a:spcAft>
              <a:buNone/>
            </a:pPr>
            <a:r>
              <a:rPr lang="en" sz="1150">
                <a:latin typeface="Courier New"/>
                <a:ea typeface="Courier New"/>
                <a:cs typeface="Courier New"/>
                <a:sym typeface="Courier New"/>
              </a:rPr>
              <a:t>// Legal.</a:t>
            </a:r>
            <a:br>
              <a:rPr lang="en" sz="1150">
                <a:latin typeface="Courier New"/>
                <a:ea typeface="Courier New"/>
                <a:cs typeface="Courier New"/>
                <a:sym typeface="Courier New"/>
              </a:rPr>
            </a:br>
            <a:r>
              <a:rPr lang="en" sz="1150">
                <a:latin typeface="Courier New"/>
                <a:ea typeface="Courier New"/>
                <a:cs typeface="Courier New"/>
                <a:sym typeface="Courier New"/>
              </a:rPr>
              <a:t>KeyListener k = (KeyListener)game;</a:t>
            </a:r>
            <a:endParaRPr sz="1150">
              <a:latin typeface="Courier New"/>
              <a:ea typeface="Courier New"/>
              <a:cs typeface="Courier New"/>
              <a:sym typeface="Courier New"/>
            </a:endParaRPr>
          </a:p>
        </p:txBody>
      </p:sp>
      <p:pic>
        <p:nvPicPr>
          <p:cNvPr id="642" name="Google Shape;642;p93"/>
          <p:cNvPicPr preferRelativeResize="0"/>
          <p:nvPr/>
        </p:nvPicPr>
        <p:blipFill>
          <a:blip r:embed="rId3">
            <a:alphaModFix/>
          </a:blip>
          <a:stretch>
            <a:fillRect/>
          </a:stretch>
        </p:blipFill>
        <p:spPr>
          <a:xfrm>
            <a:off x="4351900" y="1105750"/>
            <a:ext cx="4320224" cy="3884351"/>
          </a:xfrm>
          <a:prstGeom prst="rect">
            <a:avLst/>
          </a:prstGeom>
          <a:noFill/>
          <a:ln>
            <a:noFill/>
          </a:ln>
        </p:spPr>
      </p:pic>
      <p:cxnSp>
        <p:nvCxnSpPr>
          <p:cNvPr id="643" name="Google Shape;643;p93"/>
          <p:cNvCxnSpPr/>
          <p:nvPr/>
        </p:nvCxnSpPr>
        <p:spPr>
          <a:xfrm>
            <a:off x="3673925" y="2503975"/>
            <a:ext cx="877500" cy="84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Game implements ActionListener</a:t>
            </a:r>
            <a:endParaRPr sz="2520"/>
          </a:p>
        </p:txBody>
      </p:sp>
      <p:pic>
        <p:nvPicPr>
          <p:cNvPr id="649" name="Google Shape;649;p94"/>
          <p:cNvPicPr preferRelativeResize="0"/>
          <p:nvPr/>
        </p:nvPicPr>
        <p:blipFill>
          <a:blip r:embed="rId3">
            <a:alphaModFix/>
          </a:blip>
          <a:stretch>
            <a:fillRect/>
          </a:stretch>
        </p:blipFill>
        <p:spPr>
          <a:xfrm>
            <a:off x="4061700" y="1322525"/>
            <a:ext cx="4929900" cy="1806886"/>
          </a:xfrm>
          <a:prstGeom prst="rect">
            <a:avLst/>
          </a:prstGeom>
          <a:noFill/>
          <a:ln>
            <a:noFill/>
          </a:ln>
        </p:spPr>
      </p:pic>
      <p:pic>
        <p:nvPicPr>
          <p:cNvPr id="650" name="Google Shape;650;p94"/>
          <p:cNvPicPr preferRelativeResize="0"/>
          <p:nvPr/>
        </p:nvPicPr>
        <p:blipFill>
          <a:blip r:embed="rId4">
            <a:alphaModFix/>
          </a:blip>
          <a:stretch>
            <a:fillRect/>
          </a:stretch>
        </p:blipFill>
        <p:spPr>
          <a:xfrm>
            <a:off x="4152847" y="3251825"/>
            <a:ext cx="4838750" cy="1441750"/>
          </a:xfrm>
          <a:prstGeom prst="rect">
            <a:avLst/>
          </a:prstGeom>
          <a:noFill/>
          <a:ln>
            <a:noFill/>
          </a:ln>
        </p:spPr>
      </p:pic>
      <p:pic>
        <p:nvPicPr>
          <p:cNvPr id="651" name="Google Shape;651;p94"/>
          <p:cNvPicPr preferRelativeResize="0"/>
          <p:nvPr/>
        </p:nvPicPr>
        <p:blipFill>
          <a:blip r:embed="rId5">
            <a:alphaModFix/>
          </a:blip>
          <a:stretch>
            <a:fillRect/>
          </a:stretch>
        </p:blipFill>
        <p:spPr>
          <a:xfrm>
            <a:off x="311700" y="1269750"/>
            <a:ext cx="3841150" cy="345361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Comparable&lt;T&gt; interface</a:t>
            </a:r>
            <a:endParaRPr/>
          </a:p>
        </p:txBody>
      </p:sp>
      <p:pic>
        <p:nvPicPr>
          <p:cNvPr id="657" name="Google Shape;657;p95"/>
          <p:cNvPicPr preferRelativeResize="0"/>
          <p:nvPr/>
        </p:nvPicPr>
        <p:blipFill>
          <a:blip r:embed="rId3">
            <a:alphaModFix/>
          </a:blip>
          <a:stretch>
            <a:fillRect/>
          </a:stretch>
        </p:blipFill>
        <p:spPr>
          <a:xfrm>
            <a:off x="4421426" y="368825"/>
            <a:ext cx="3417774" cy="4612075"/>
          </a:xfrm>
          <a:prstGeom prst="rect">
            <a:avLst/>
          </a:prstGeom>
          <a:noFill/>
          <a:ln>
            <a:noFill/>
          </a:ln>
        </p:spPr>
      </p:pic>
      <p:sp>
        <p:nvSpPr>
          <p:cNvPr id="658" name="Google Shape;658;p95"/>
          <p:cNvSpPr txBox="1"/>
          <p:nvPr>
            <p:ph idx="1" type="body"/>
          </p:nvPr>
        </p:nvSpPr>
        <p:spPr>
          <a:xfrm>
            <a:off x="311700" y="1152475"/>
            <a:ext cx="3597600" cy="372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a:t>Another useful interface to implement is Comparable&lt;T&gt;</a:t>
            </a:r>
            <a:endParaRPr/>
          </a:p>
          <a:p>
            <a:pPr indent="0" lvl="0" marL="0" rtl="0" algn="l">
              <a:lnSpc>
                <a:spcPct val="95000"/>
              </a:lnSpc>
              <a:spcBef>
                <a:spcPts val="1200"/>
              </a:spcBef>
              <a:spcAft>
                <a:spcPts val="0"/>
              </a:spcAft>
              <a:buNone/>
            </a:pPr>
            <a:r>
              <a:rPr lang="en"/>
              <a:t>This has one method to implement, compareTo(), which should return an integer like String.compareTo()</a:t>
            </a:r>
            <a:endParaRPr/>
          </a:p>
          <a:p>
            <a:pPr indent="0" lvl="0" marL="0" rtl="0" algn="l">
              <a:lnSpc>
                <a:spcPct val="95000"/>
              </a:lnSpc>
              <a:spcBef>
                <a:spcPts val="1200"/>
              </a:spcBef>
              <a:spcAft>
                <a:spcPts val="1200"/>
              </a:spcAft>
              <a:buNone/>
            </a:pPr>
            <a:r>
              <a:rPr lang="en"/>
              <a:t>If your class implements Comparable&lt;T&gt;, a list of your objects can be sorted with Collections.sort()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311700" y="1152475"/>
            <a:ext cx="5895900" cy="269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using </a:t>
            </a:r>
            <a:r>
              <a:rPr b="1" lang="en">
                <a:solidFill>
                  <a:schemeClr val="accent1"/>
                </a:solidFill>
              </a:rPr>
              <a:t>Inheritance</a:t>
            </a:r>
            <a:r>
              <a:rPr lang="en"/>
              <a:t> - </a:t>
            </a:r>
            <a:r>
              <a:rPr b="1" lang="en">
                <a:solidFill>
                  <a:schemeClr val="accent4"/>
                </a:solidFill>
              </a:rPr>
              <a:t>Subclasses</a:t>
            </a:r>
            <a:r>
              <a:rPr lang="en"/>
              <a:t> (or child-classes) inherit from </a:t>
            </a:r>
            <a:r>
              <a:rPr b="1" lang="en">
                <a:solidFill>
                  <a:srgbClr val="FF00FF"/>
                </a:solidFill>
              </a:rPr>
              <a:t>Superclasses</a:t>
            </a:r>
            <a:r>
              <a:rPr lang="en"/>
              <a:t> (or parent-classes)</a:t>
            </a:r>
            <a:endParaRPr/>
          </a:p>
          <a:p>
            <a:pPr indent="-342900" lvl="0" marL="457200" rtl="0" algn="l">
              <a:spcBef>
                <a:spcPts val="0"/>
              </a:spcBef>
              <a:spcAft>
                <a:spcPts val="0"/>
              </a:spcAft>
              <a:buSzPts val="1800"/>
              <a:buChar char="●"/>
            </a:pPr>
            <a:r>
              <a:rPr lang="en"/>
              <a:t>We use </a:t>
            </a:r>
            <a:r>
              <a:rPr lang="en" u="sng">
                <a:solidFill>
                  <a:schemeClr val="accent5"/>
                </a:solidFill>
                <a:hlinkClick r:id="rId3">
                  <a:extLst>
                    <a:ext uri="{A12FA001-AC4F-418D-AE19-62706E023703}">
                      <ahyp:hlinkClr val="tx"/>
                    </a:ext>
                  </a:extLst>
                </a:hlinkClick>
              </a:rPr>
              <a:t>UML</a:t>
            </a:r>
            <a:r>
              <a:rPr lang="en"/>
              <a:t> (Unified Modeling Language) to describe these relationships with child classes pointing to parent classes (with open triangle endpoints)</a:t>
            </a:r>
            <a:endParaRPr/>
          </a:p>
        </p:txBody>
      </p:sp>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Superclasses &amp; Subclasses &amp; UML</a:t>
            </a:r>
            <a:endParaRPr sz="2520"/>
          </a:p>
        </p:txBody>
      </p:sp>
      <p:graphicFrame>
        <p:nvGraphicFramePr>
          <p:cNvPr id="120" name="Google Shape;120;p21"/>
          <p:cNvGraphicFramePr/>
          <p:nvPr/>
        </p:nvGraphicFramePr>
        <p:xfrm>
          <a:off x="6331538" y="197642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solidFill>
                            <a:schemeClr val="dk1"/>
                          </a:solidFill>
                        </a:rPr>
                        <a:t>Person</a:t>
                      </a:r>
                      <a:endParaRPr b="1">
                        <a:solidFill>
                          <a:schemeClr val="dk1"/>
                        </a:solidFill>
                      </a:endParaRPr>
                    </a:p>
                  </a:txBody>
                  <a:tcPr marT="91425" marB="91425" marR="91425" marL="91425">
                    <a:solidFill>
                      <a:srgbClr val="FFF2CC"/>
                    </a:solidFill>
                  </a:tcPr>
                </a:tc>
              </a:tr>
              <a:tr h="396200">
                <a:tc>
                  <a:txBody>
                    <a:bodyPr/>
                    <a:lstStyle/>
                    <a:p>
                      <a:pPr indent="0" lvl="0" marL="0" rtl="0" algn="ctr">
                        <a:spcBef>
                          <a:spcPts val="0"/>
                        </a:spcBef>
                        <a:spcAft>
                          <a:spcPts val="0"/>
                        </a:spcAft>
                        <a:buNone/>
                      </a:pPr>
                      <a:r>
                        <a:rPr lang="en">
                          <a:solidFill>
                            <a:schemeClr val="dk1"/>
                          </a:solidFill>
                        </a:rPr>
                        <a:t>name</a:t>
                      </a:r>
                      <a:endParaRPr>
                        <a:solidFill>
                          <a:schemeClr val="dk1"/>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dk1"/>
                          </a:solidFill>
                        </a:rPr>
                        <a:t>address</a:t>
                      </a:r>
                      <a:endParaRPr>
                        <a:solidFill>
                          <a:schemeClr val="dk1"/>
                        </a:solidFill>
                      </a:endParaRPr>
                    </a:p>
                  </a:txBody>
                  <a:tcPr marT="91425" marB="91425" marR="91425" marL="91425"/>
                </a:tc>
              </a:tr>
            </a:tbl>
          </a:graphicData>
        </a:graphic>
      </p:graphicFrame>
      <p:graphicFrame>
        <p:nvGraphicFramePr>
          <p:cNvPr id="121" name="Google Shape;121;p21"/>
          <p:cNvGraphicFramePr/>
          <p:nvPr/>
        </p:nvGraphicFramePr>
        <p:xfrm>
          <a:off x="7449294" y="39608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Student</a:t>
                      </a:r>
                      <a:endParaRPr b="1"/>
                    </a:p>
                  </a:txBody>
                  <a:tcPr marT="91425" marB="91425" marR="91425" marL="91425">
                    <a:solidFill>
                      <a:srgbClr val="CFE2F3"/>
                    </a:solidFill>
                  </a:tcPr>
                </a:tc>
              </a:tr>
              <a:tr h="396200">
                <a:tc>
                  <a:txBody>
                    <a:bodyPr/>
                    <a:lstStyle/>
                    <a:p>
                      <a:pPr indent="0" lvl="0" marL="0" rtl="0" algn="ctr">
                        <a:spcBef>
                          <a:spcPts val="0"/>
                        </a:spcBef>
                        <a:spcAft>
                          <a:spcPts val="0"/>
                        </a:spcAft>
                        <a:buNone/>
                      </a:pPr>
                      <a:r>
                        <a:rPr lang="en"/>
                        <a:t>locker</a:t>
                      </a:r>
                      <a:endParaRPr/>
                    </a:p>
                  </a:txBody>
                  <a:tcPr marT="91425" marB="91425" marR="91425" marL="91425"/>
                </a:tc>
              </a:tr>
            </a:tbl>
          </a:graphicData>
        </a:graphic>
      </p:graphicFrame>
      <p:graphicFrame>
        <p:nvGraphicFramePr>
          <p:cNvPr id="122" name="Google Shape;122;p21"/>
          <p:cNvGraphicFramePr/>
          <p:nvPr/>
        </p:nvGraphicFramePr>
        <p:xfrm>
          <a:off x="5142606" y="3960875"/>
          <a:ext cx="3000000" cy="3000000"/>
        </p:xfrm>
        <a:graphic>
          <a:graphicData uri="http://schemas.openxmlformats.org/drawingml/2006/table">
            <a:tbl>
              <a:tblPr>
                <a:noFill/>
                <a:tableStyleId>{2B7BAD79-B8EE-48D4-85CC-CD5CB3530553}</a:tableStyleId>
              </a:tblPr>
              <a:tblGrid>
                <a:gridCol w="1382025"/>
              </a:tblGrid>
              <a:tr h="396200">
                <a:tc>
                  <a:txBody>
                    <a:bodyPr/>
                    <a:lstStyle/>
                    <a:p>
                      <a:pPr indent="0" lvl="0" marL="0" rtl="0" algn="ctr">
                        <a:spcBef>
                          <a:spcPts val="0"/>
                        </a:spcBef>
                        <a:spcAft>
                          <a:spcPts val="0"/>
                        </a:spcAft>
                        <a:buNone/>
                      </a:pPr>
                      <a:r>
                        <a:rPr b="1" lang="en"/>
                        <a:t>Teacher</a:t>
                      </a:r>
                      <a:endParaRPr b="1"/>
                    </a:p>
                  </a:txBody>
                  <a:tcPr marT="91425" marB="91425" marR="91425" marL="91425">
                    <a:solidFill>
                      <a:srgbClr val="EAD1DC"/>
                    </a:solidFill>
                  </a:tcPr>
                </a:tc>
              </a:tr>
              <a:tr h="396200">
                <a:tc>
                  <a:txBody>
                    <a:bodyPr/>
                    <a:lstStyle/>
                    <a:p>
                      <a:pPr indent="0" lvl="0" marL="0" rtl="0" algn="ctr">
                        <a:spcBef>
                          <a:spcPts val="0"/>
                        </a:spcBef>
                        <a:spcAft>
                          <a:spcPts val="0"/>
                        </a:spcAft>
                        <a:buNone/>
                      </a:pPr>
                      <a:r>
                        <a:rPr lang="en"/>
                        <a:t>office</a:t>
                      </a:r>
                      <a:endParaRPr/>
                    </a:p>
                  </a:txBody>
                  <a:tcPr marT="91425" marB="91425" marR="91425" marL="91425"/>
                </a:tc>
              </a:tr>
            </a:tbl>
          </a:graphicData>
        </a:graphic>
      </p:graphicFrame>
      <p:cxnSp>
        <p:nvCxnSpPr>
          <p:cNvPr id="123" name="Google Shape;123;p21"/>
          <p:cNvCxnSpPr/>
          <p:nvPr/>
        </p:nvCxnSpPr>
        <p:spPr>
          <a:xfrm flipH="1" rot="10800000">
            <a:off x="5852475" y="3165200"/>
            <a:ext cx="1184100" cy="792300"/>
          </a:xfrm>
          <a:prstGeom prst="straightConnector1">
            <a:avLst/>
          </a:prstGeom>
          <a:noFill/>
          <a:ln cap="flat" cmpd="sng" w="28575">
            <a:solidFill>
              <a:schemeClr val="dk2"/>
            </a:solidFill>
            <a:prstDash val="solid"/>
            <a:round/>
            <a:headEnd len="med" w="med" type="none"/>
            <a:tailEnd len="med" w="med" type="triangle"/>
          </a:ln>
        </p:spPr>
      </p:cxnSp>
      <p:cxnSp>
        <p:nvCxnSpPr>
          <p:cNvPr id="124" name="Google Shape;124;p21"/>
          <p:cNvCxnSpPr/>
          <p:nvPr/>
        </p:nvCxnSpPr>
        <p:spPr>
          <a:xfrm rot="10800000">
            <a:off x="7054500" y="3156200"/>
            <a:ext cx="1077300" cy="801300"/>
          </a:xfrm>
          <a:prstGeom prst="straightConnector1">
            <a:avLst/>
          </a:prstGeom>
          <a:noFill/>
          <a:ln cap="flat" cmpd="sng" w="28575">
            <a:solidFill>
              <a:schemeClr val="dk2"/>
            </a:solidFill>
            <a:prstDash val="solid"/>
            <a:round/>
            <a:headEnd len="med" w="med" type="none"/>
            <a:tailEnd len="med" w="med" type="triangle"/>
          </a:ln>
        </p:spPr>
      </p:cxnSp>
      <p:sp>
        <p:nvSpPr>
          <p:cNvPr id="125" name="Google Shape;125;p21"/>
          <p:cNvSpPr txBox="1"/>
          <p:nvPr/>
        </p:nvSpPr>
        <p:spPr>
          <a:xfrm>
            <a:off x="2275100" y="3247250"/>
            <a:ext cx="3416400" cy="6156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Courier New"/>
                <a:ea typeface="Courier New"/>
                <a:cs typeface="Courier New"/>
                <a:sym typeface="Courier New"/>
              </a:rPr>
              <a:t>Open arrows point from child</a:t>
            </a:r>
            <a:br>
              <a:rPr b="1" lang="en">
                <a:solidFill>
                  <a:schemeClr val="lt1"/>
                </a:solidFill>
                <a:latin typeface="Courier New"/>
                <a:ea typeface="Courier New"/>
                <a:cs typeface="Courier New"/>
                <a:sym typeface="Courier New"/>
              </a:rPr>
            </a:br>
            <a:r>
              <a:rPr b="1" lang="en">
                <a:solidFill>
                  <a:schemeClr val="lt1"/>
                </a:solidFill>
                <a:latin typeface="Courier New"/>
                <a:ea typeface="Courier New"/>
                <a:cs typeface="Courier New"/>
                <a:sym typeface="Courier New"/>
              </a:rPr>
              <a:t>to parent</a:t>
            </a:r>
            <a:endParaRPr b="1">
              <a:solidFill>
                <a:schemeClr val="lt1"/>
              </a:solidFill>
              <a:latin typeface="Courier New"/>
              <a:ea typeface="Courier New"/>
              <a:cs typeface="Courier New"/>
              <a:sym typeface="Courier New"/>
            </a:endParaRPr>
          </a:p>
        </p:txBody>
      </p:sp>
      <p:sp>
        <p:nvSpPr>
          <p:cNvPr id="126" name="Google Shape;126;p21"/>
          <p:cNvSpPr txBox="1"/>
          <p:nvPr/>
        </p:nvSpPr>
        <p:spPr>
          <a:xfrm>
            <a:off x="7577000" y="752275"/>
            <a:ext cx="16518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rPr>
              <a:t>superclass</a:t>
            </a:r>
            <a:endParaRPr>
              <a:solidFill>
                <a:srgbClr val="FF00FF"/>
              </a:solidFill>
            </a:endParaRPr>
          </a:p>
        </p:txBody>
      </p:sp>
      <p:cxnSp>
        <p:nvCxnSpPr>
          <p:cNvPr id="127" name="Google Shape;127;p21"/>
          <p:cNvCxnSpPr>
            <a:stCxn id="126" idx="1"/>
          </p:cNvCxnSpPr>
          <p:nvPr/>
        </p:nvCxnSpPr>
        <p:spPr>
          <a:xfrm flipH="1">
            <a:off x="7008800" y="952375"/>
            <a:ext cx="568200" cy="976200"/>
          </a:xfrm>
          <a:prstGeom prst="curvedConnector2">
            <a:avLst/>
          </a:prstGeom>
          <a:noFill/>
          <a:ln cap="flat" cmpd="sng" w="19050">
            <a:solidFill>
              <a:srgbClr val="FF00FF"/>
            </a:solidFill>
            <a:prstDash val="solid"/>
            <a:round/>
            <a:headEnd len="med" w="med" type="none"/>
            <a:tailEnd len="med" w="med" type="triangle"/>
          </a:ln>
        </p:spPr>
      </p:cxnSp>
      <p:sp>
        <p:nvSpPr>
          <p:cNvPr id="128" name="Google Shape;128;p21"/>
          <p:cNvSpPr txBox="1"/>
          <p:nvPr/>
        </p:nvSpPr>
        <p:spPr>
          <a:xfrm>
            <a:off x="2726300" y="4357075"/>
            <a:ext cx="16518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rPr>
              <a:t>subclasses</a:t>
            </a:r>
            <a:endParaRPr>
              <a:solidFill>
                <a:schemeClr val="accent4"/>
              </a:solidFill>
            </a:endParaRPr>
          </a:p>
        </p:txBody>
      </p:sp>
      <p:cxnSp>
        <p:nvCxnSpPr>
          <p:cNvPr id="129" name="Google Shape;129;p21"/>
          <p:cNvCxnSpPr>
            <a:stCxn id="128" idx="2"/>
          </p:cNvCxnSpPr>
          <p:nvPr/>
        </p:nvCxnSpPr>
        <p:spPr>
          <a:xfrm rot="-5400000">
            <a:off x="5357600" y="2669575"/>
            <a:ext cx="282300" cy="3893100"/>
          </a:xfrm>
          <a:prstGeom prst="curvedConnector4">
            <a:avLst>
              <a:gd fmla="val -84352" name="adj1"/>
              <a:gd fmla="val 88005" name="adj2"/>
            </a:avLst>
          </a:prstGeom>
          <a:noFill/>
          <a:ln cap="flat" cmpd="sng" w="19050">
            <a:solidFill>
              <a:schemeClr val="accent4"/>
            </a:solidFill>
            <a:prstDash val="solid"/>
            <a:round/>
            <a:headEnd len="med" w="med" type="none"/>
            <a:tailEnd len="med" w="med" type="triangle"/>
          </a:ln>
        </p:spPr>
      </p:cxnSp>
      <p:cxnSp>
        <p:nvCxnSpPr>
          <p:cNvPr id="130" name="Google Shape;130;p21"/>
          <p:cNvCxnSpPr/>
          <p:nvPr/>
        </p:nvCxnSpPr>
        <p:spPr>
          <a:xfrm flipH="1" rot="10800000">
            <a:off x="4141950" y="4350300"/>
            <a:ext cx="961500" cy="222600"/>
          </a:xfrm>
          <a:prstGeom prst="curvedConnector3">
            <a:avLst>
              <a:gd fmla="val 50000" name="adj1"/>
            </a:avLst>
          </a:prstGeom>
          <a:noFill/>
          <a:ln cap="flat" cmpd="sng" w="19050">
            <a:solidFill>
              <a:schemeClr val="accent4"/>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