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23999C-069A-4BD0-B52E-CA6B43504DC3}">
  <a:tblStyle styleId="{3D23999C-069A-4BD0-B52E-CA6B43504DC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2ca159f44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2ca159f44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f452ce1a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f452ce1a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f452ce1a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f452ce1a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3a700346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3a700346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3a7003464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3a7003464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a70034649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3a70034649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f452ce1a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f452ce1a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f452ce1a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f452ce1a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f452ce1a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2f452ce1a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f452ce1a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f452ce1a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f452ce1a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2f452ce1a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ca159f5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ca159f5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3a7003464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3a7003464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3a7003464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3a7003464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a7003464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3a7003464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3a7003464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3a7003464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3a70034649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3a70034649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3a70034649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3a7003464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3a70034649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3a70034649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3a70034649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3a70034649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3a70034649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3a70034649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1ea543de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1ea543de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ca159f44a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2ca159f44a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f452ce1a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2f452ce1a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f452ce1a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2f452ce1a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f452ce1a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f452ce1a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b1df6313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b1df6313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f452ce1a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f452ce1a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ea543de6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ea543de6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hyperlink" Target="https://en.wikipedia.org/wiki/John_von_Neumann" TargetMode="External"/><Relationship Id="rId5" Type="http://schemas.openxmlformats.org/officeDocument/2006/relationships/hyperlink" Target="https://en.wikipedia.org/wiki/Von_Neumann_architecture" TargetMode="External"/><Relationship Id="rId6"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4545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2023-04-28</a:t>
            </a:r>
            <a:endParaRPr/>
          </a:p>
        </p:txBody>
      </p:sp>
      <p:sp>
        <p:nvSpPr>
          <p:cNvPr id="55" name="Google Shape;5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Search</a:t>
            </a:r>
            <a:endParaRPr/>
          </a:p>
        </p:txBody>
      </p:sp>
      <p:sp>
        <p:nvSpPr>
          <p:cNvPr id="128" name="Google Shape;12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solidFill>
                  <a:schemeClr val="dk1"/>
                </a:solidFill>
              </a:rPr>
              <a:t>If your list contains N elements, and the target element is at a random position in the list then on average it will take log</a:t>
            </a:r>
            <a:r>
              <a:rPr baseline="-25000" lang="en">
                <a:solidFill>
                  <a:schemeClr val="dk1"/>
                </a:solidFill>
              </a:rPr>
              <a:t>2</a:t>
            </a:r>
            <a:r>
              <a:rPr lang="en">
                <a:solidFill>
                  <a:schemeClr val="dk1"/>
                </a:solidFill>
              </a:rPr>
              <a:t>N checks to find your element. To give you a sense of this speedup, the log</a:t>
            </a:r>
            <a:r>
              <a:rPr baseline="-25000" lang="en">
                <a:solidFill>
                  <a:schemeClr val="dk1"/>
                </a:solidFill>
              </a:rPr>
              <a:t>2</a:t>
            </a:r>
            <a:r>
              <a:rPr lang="en">
                <a:solidFill>
                  <a:schemeClr val="dk1"/>
                </a:solidFill>
              </a:rPr>
              <a:t>1024 = 10 (since 2</a:t>
            </a:r>
            <a:r>
              <a:rPr baseline="30000" lang="en">
                <a:solidFill>
                  <a:schemeClr val="dk1"/>
                </a:solidFill>
              </a:rPr>
              <a:t>10</a:t>
            </a:r>
            <a:r>
              <a:rPr lang="en">
                <a:solidFill>
                  <a:schemeClr val="dk1"/>
                </a:solidFill>
              </a:rPr>
              <a:t> = 1024).</a:t>
            </a:r>
            <a:r>
              <a:rPr lang="en"/>
              <a:t> </a:t>
            </a:r>
            <a:r>
              <a:rPr b="1" lang="en">
                <a:solidFill>
                  <a:schemeClr val="dk1"/>
                </a:solidFill>
              </a:rPr>
              <a:t>This means that binary search runs 10x faster on sorted lists of length ~1K. </a:t>
            </a:r>
            <a:r>
              <a:rPr lang="en">
                <a:solidFill>
                  <a:schemeClr val="dk1"/>
                </a:solidFill>
              </a:rPr>
              <a:t>The notation for this algorithm is O(log N)</a:t>
            </a:r>
            <a:r>
              <a:rPr b="1" lang="en">
                <a:solidFill>
                  <a:schemeClr val="dk1"/>
                </a:solidFill>
              </a:rPr>
              <a:t> </a:t>
            </a:r>
            <a:endParaRPr>
              <a:solidFill>
                <a:schemeClr val="dk1"/>
              </a:solidFill>
            </a:endParaRPr>
          </a:p>
        </p:txBody>
      </p:sp>
      <p:pic>
        <p:nvPicPr>
          <p:cNvPr id="129" name="Google Shape;129;p22"/>
          <p:cNvPicPr preferRelativeResize="0"/>
          <p:nvPr/>
        </p:nvPicPr>
        <p:blipFill>
          <a:blip r:embed="rId3">
            <a:alphaModFix/>
          </a:blip>
          <a:stretch>
            <a:fillRect/>
          </a:stretch>
        </p:blipFill>
        <p:spPr>
          <a:xfrm>
            <a:off x="3732025" y="2695325"/>
            <a:ext cx="3851220" cy="2342250"/>
          </a:xfrm>
          <a:prstGeom prst="rect">
            <a:avLst/>
          </a:prstGeom>
          <a:noFill/>
          <a:ln>
            <a:noFill/>
          </a:ln>
        </p:spPr>
      </p:pic>
      <p:sp>
        <p:nvSpPr>
          <p:cNvPr id="130" name="Google Shape;13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 Sequential Search vs Binary Search</a:t>
            </a:r>
            <a:br>
              <a:rPr lang="en"/>
            </a:br>
            <a:r>
              <a:rPr lang="en"/>
              <a:t>(These are "worst case" numbers.)</a:t>
            </a:r>
            <a:endParaRPr/>
          </a:p>
        </p:txBody>
      </p:sp>
      <p:graphicFrame>
        <p:nvGraphicFramePr>
          <p:cNvPr id="136" name="Google Shape;136;p23"/>
          <p:cNvGraphicFramePr/>
          <p:nvPr/>
        </p:nvGraphicFramePr>
        <p:xfrm>
          <a:off x="952500" y="1593525"/>
          <a:ext cx="3000000" cy="3000000"/>
        </p:xfrm>
        <a:graphic>
          <a:graphicData uri="http://schemas.openxmlformats.org/drawingml/2006/table">
            <a:tbl>
              <a:tblPr>
                <a:noFill/>
                <a:tableStyleId>{3D23999C-069A-4BD0-B52E-CA6B43504DC3}</a:tableStyleId>
              </a:tblPr>
              <a:tblGrid>
                <a:gridCol w="2413000"/>
                <a:gridCol w="2413000"/>
                <a:gridCol w="2413000"/>
              </a:tblGrid>
              <a:tr h="381000">
                <a:tc>
                  <a:txBody>
                    <a:bodyPr/>
                    <a:lstStyle/>
                    <a:p>
                      <a:pPr indent="0" lvl="0" marL="0" rtl="0" algn="l">
                        <a:spcBef>
                          <a:spcPts val="0"/>
                        </a:spcBef>
                        <a:spcAft>
                          <a:spcPts val="0"/>
                        </a:spcAft>
                        <a:buNone/>
                      </a:pPr>
                      <a:r>
                        <a:rPr b="1" lang="en"/>
                        <a:t>N</a:t>
                      </a:r>
                      <a:endParaRPr b="1"/>
                    </a:p>
                  </a:txBody>
                  <a:tcPr marT="91425" marB="91425" marR="91425" marL="91425"/>
                </a:tc>
                <a:tc>
                  <a:txBody>
                    <a:bodyPr/>
                    <a:lstStyle/>
                    <a:p>
                      <a:pPr indent="0" lvl="0" marL="0" rtl="0" algn="l">
                        <a:spcBef>
                          <a:spcPts val="0"/>
                        </a:spcBef>
                        <a:spcAft>
                          <a:spcPts val="0"/>
                        </a:spcAft>
                        <a:buNone/>
                      </a:pPr>
                      <a:r>
                        <a:rPr b="1" lang="en"/>
                        <a:t>Sequential Search</a:t>
                      </a:r>
                      <a:endParaRPr b="1"/>
                    </a:p>
                    <a:p>
                      <a:pPr indent="0" lvl="0" marL="0" rtl="0" algn="l">
                        <a:spcBef>
                          <a:spcPts val="0"/>
                        </a:spcBef>
                        <a:spcAft>
                          <a:spcPts val="0"/>
                        </a:spcAft>
                        <a:buClr>
                          <a:schemeClr val="dk1"/>
                        </a:buClr>
                        <a:buSzPts val="1100"/>
                        <a:buFont typeface="Arial"/>
                        <a:buNone/>
                      </a:pPr>
                      <a:r>
                        <a:rPr b="1" lang="en">
                          <a:solidFill>
                            <a:schemeClr val="dk1"/>
                          </a:solidFill>
                        </a:rPr>
                        <a:t>Comparison Count</a:t>
                      </a:r>
                      <a:endParaRPr b="1"/>
                    </a:p>
                  </a:txBody>
                  <a:tcPr marT="91425" marB="91425" marR="91425" marL="91425"/>
                </a:tc>
                <a:tc>
                  <a:txBody>
                    <a:bodyPr/>
                    <a:lstStyle/>
                    <a:p>
                      <a:pPr indent="0" lvl="0" marL="0" rtl="0" algn="l">
                        <a:spcBef>
                          <a:spcPts val="0"/>
                        </a:spcBef>
                        <a:spcAft>
                          <a:spcPts val="0"/>
                        </a:spcAft>
                        <a:buNone/>
                      </a:pPr>
                      <a:r>
                        <a:rPr b="1" lang="en"/>
                        <a:t>Binary Search</a:t>
                      </a:r>
                      <a:endParaRPr b="1"/>
                    </a:p>
                    <a:p>
                      <a:pPr indent="0" lvl="0" marL="0" rtl="0" algn="l">
                        <a:spcBef>
                          <a:spcPts val="0"/>
                        </a:spcBef>
                        <a:spcAft>
                          <a:spcPts val="0"/>
                        </a:spcAft>
                        <a:buNone/>
                      </a:pPr>
                      <a:r>
                        <a:rPr b="1" lang="en"/>
                        <a:t>Comparison Count</a:t>
                      </a:r>
                      <a:endParaRPr b="1"/>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8100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381000">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381000">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sp>
        <p:nvSpPr>
          <p:cNvPr id="137" name="Google Shape;13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Insertion Point</a:t>
            </a:r>
            <a:endParaRPr/>
          </a:p>
        </p:txBody>
      </p:sp>
      <p:sp>
        <p:nvSpPr>
          <p:cNvPr id="143" name="Google Shape;143;p24"/>
          <p:cNvSpPr txBox="1"/>
          <p:nvPr>
            <p:ph idx="1" type="body"/>
          </p:nvPr>
        </p:nvSpPr>
        <p:spPr>
          <a:xfrm>
            <a:off x="311700" y="1152475"/>
            <a:ext cx="82695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lang="en" sz="1665"/>
              <a:t>// Precondition: array must be in sorted order</a:t>
            </a:r>
            <a:br>
              <a:rPr lang="en" sz="1665"/>
            </a:br>
            <a:r>
              <a:rPr lang="en" sz="1665"/>
              <a:t>low ← 0, high ← length(array)-1</a:t>
            </a:r>
            <a:br>
              <a:rPr lang="en" sz="1665"/>
            </a:br>
            <a:r>
              <a:rPr lang="en" sz="1665"/>
              <a:t>while low &lt;= high</a:t>
            </a:r>
            <a:br>
              <a:rPr lang="en" sz="1665"/>
            </a:br>
            <a:r>
              <a:rPr lang="en" sz="1265"/>
              <a:t>	// Loop invariant:</a:t>
            </a:r>
            <a:br>
              <a:rPr lang="en" sz="1265"/>
            </a:br>
            <a:r>
              <a:rPr lang="en" sz="1265"/>
              <a:t>	// A[0...low-1] &lt; targetValue &lt; A[high+1...length(array)-1]</a:t>
            </a:r>
            <a:br>
              <a:rPr lang="en" sz="1665"/>
            </a:br>
            <a:r>
              <a:rPr lang="en" sz="1665"/>
              <a:t>	middle ← (low + high) / 2</a:t>
            </a:r>
            <a:br>
              <a:rPr lang="en" sz="1665"/>
            </a:br>
            <a:r>
              <a:rPr lang="en" sz="1665"/>
              <a:t>	if array[middle] == targetValue</a:t>
            </a:r>
            <a:br>
              <a:rPr lang="en" sz="1665"/>
            </a:br>
            <a:r>
              <a:rPr lang="en" sz="1665"/>
              <a:t>		return middle</a:t>
            </a:r>
            <a:br>
              <a:rPr lang="en" sz="1665"/>
            </a:br>
            <a:r>
              <a:rPr lang="en" sz="1665"/>
              <a:t>	else if array[middle] &lt; targetValue</a:t>
            </a:r>
            <a:br>
              <a:rPr lang="en" sz="1665"/>
            </a:br>
            <a:r>
              <a:rPr lang="en" sz="1665"/>
              <a:t>		low ← middle + 1</a:t>
            </a:r>
            <a:br>
              <a:rPr lang="en" sz="1665"/>
            </a:br>
            <a:r>
              <a:rPr lang="en" sz="1665"/>
              <a:t>	else</a:t>
            </a:r>
            <a:br>
              <a:rPr lang="en" sz="1665"/>
            </a:br>
            <a:r>
              <a:rPr lang="en" sz="1665"/>
              <a:t>		high ← middle - 1</a:t>
            </a:r>
            <a:br>
              <a:rPr lang="en" sz="1665"/>
            </a:br>
            <a:r>
              <a:rPr lang="en" sz="1665"/>
              <a:t>	end if</a:t>
            </a:r>
            <a:br>
              <a:rPr lang="en" sz="1665"/>
            </a:br>
            <a:r>
              <a:rPr lang="en" sz="1665"/>
              <a:t>end while</a:t>
            </a:r>
            <a:br>
              <a:rPr lang="en" sz="1665"/>
            </a:br>
            <a:r>
              <a:rPr lang="en" sz="1665"/>
              <a:t>return not found, insertion point is </a:t>
            </a:r>
            <a:r>
              <a:rPr b="1" lang="en" sz="1665"/>
              <a:t>low</a:t>
            </a:r>
            <a:br>
              <a:rPr lang="en" sz="1665"/>
            </a:br>
            <a:endParaRPr sz="1665"/>
          </a:p>
        </p:txBody>
      </p:sp>
      <p:sp>
        <p:nvSpPr>
          <p:cNvPr id="144" name="Google Shape;14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5" name="Google Shape;145;p24"/>
          <p:cNvSpPr txBox="1"/>
          <p:nvPr/>
        </p:nvSpPr>
        <p:spPr>
          <a:xfrm>
            <a:off x="5095300" y="355750"/>
            <a:ext cx="3621900" cy="406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One thing we didn't cover the first time around on binary search is how it can be used to find the </a:t>
            </a:r>
            <a:r>
              <a:rPr b="1" lang="en"/>
              <a:t>insertion point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loop invariant of binary search is that all elements at indexes </a:t>
            </a:r>
            <a:r>
              <a:rPr lang="en">
                <a:latin typeface="Courier New"/>
                <a:ea typeface="Courier New"/>
                <a:cs typeface="Courier New"/>
                <a:sym typeface="Courier New"/>
              </a:rPr>
              <a:t>0</a:t>
            </a:r>
            <a:r>
              <a:rPr lang="en"/>
              <a:t>...</a:t>
            </a:r>
            <a:r>
              <a:rPr lang="en">
                <a:latin typeface="Courier New"/>
                <a:ea typeface="Courier New"/>
                <a:cs typeface="Courier New"/>
                <a:sym typeface="Courier New"/>
              </a:rPr>
              <a:t>low-1</a:t>
            </a:r>
            <a:r>
              <a:rPr lang="en"/>
              <a:t> must </a:t>
            </a:r>
            <a:r>
              <a:rPr b="1" lang="en"/>
              <a:t>precede </a:t>
            </a:r>
            <a:r>
              <a:rPr lang="en"/>
              <a:t>the target value, that 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A[i] &lt; targetValue for all i=0...low-1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they didn't, we would still be looking for the target value in that range.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we get to the return at the end, </a:t>
            </a:r>
            <a:r>
              <a:rPr lang="en">
                <a:latin typeface="Courier New"/>
                <a:ea typeface="Courier New"/>
                <a:cs typeface="Courier New"/>
                <a:sym typeface="Courier New"/>
              </a:rPr>
              <a:t>low</a:t>
            </a:r>
            <a:r>
              <a:rPr lang="en"/>
              <a:t> represents is the </a:t>
            </a:r>
            <a:r>
              <a:rPr b="1" lang="en"/>
              <a:t>insertion point</a:t>
            </a:r>
            <a:r>
              <a:rPr lang="en"/>
              <a:t>... the place in the array where </a:t>
            </a:r>
            <a:r>
              <a:rPr lang="en">
                <a:latin typeface="Courier New"/>
                <a:ea typeface="Courier New"/>
                <a:cs typeface="Courier New"/>
                <a:sym typeface="Courier New"/>
              </a:rPr>
              <a:t>targetValue</a:t>
            </a:r>
            <a:r>
              <a:rPr lang="en"/>
              <a:t> should be inserted to preserve the ordering.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1" name="Google Shape;151;p25"/>
          <p:cNvPicPr preferRelativeResize="0"/>
          <p:nvPr/>
        </p:nvPicPr>
        <p:blipFill>
          <a:blip r:embed="rId3">
            <a:alphaModFix/>
          </a:blip>
          <a:stretch>
            <a:fillRect/>
          </a:stretch>
        </p:blipFill>
        <p:spPr>
          <a:xfrm>
            <a:off x="4343400" y="152400"/>
            <a:ext cx="4265225" cy="4838700"/>
          </a:xfrm>
          <a:prstGeom prst="rect">
            <a:avLst/>
          </a:prstGeom>
          <a:noFill/>
          <a:ln>
            <a:noFill/>
          </a:ln>
        </p:spPr>
      </p:pic>
      <p:sp>
        <p:nvSpPr>
          <p:cNvPr id="152" name="Google Shape;152;p25"/>
          <p:cNvSpPr/>
          <p:nvPr/>
        </p:nvSpPr>
        <p:spPr>
          <a:xfrm>
            <a:off x="4452000" y="4109528"/>
            <a:ext cx="2832000" cy="171300"/>
          </a:xfrm>
          <a:prstGeom prst="rect">
            <a:avLst/>
          </a:prstGeom>
          <a:solidFill>
            <a:srgbClr val="00FF00">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Insertion Point</a:t>
            </a:r>
            <a:endParaRPr/>
          </a:p>
        </p:txBody>
      </p:sp>
      <p:sp>
        <p:nvSpPr>
          <p:cNvPr id="154" name="Google Shape;154;p25"/>
          <p:cNvSpPr txBox="1"/>
          <p:nvPr>
            <p:ph idx="1" type="body"/>
          </p:nvPr>
        </p:nvSpPr>
        <p:spPr>
          <a:xfrm>
            <a:off x="311700" y="1152475"/>
            <a:ext cx="3969000" cy="3773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565">
                <a:latin typeface="Courier New"/>
                <a:ea typeface="Courier New"/>
                <a:cs typeface="Courier New"/>
                <a:sym typeface="Courier New"/>
              </a:rPr>
              <a:t>mystery</a:t>
            </a:r>
            <a:r>
              <a:rPr lang="en" sz="1565"/>
              <a:t> is recursive binary search... but it returns </a:t>
            </a:r>
            <a:r>
              <a:rPr lang="en" sz="1565">
                <a:latin typeface="Courier New"/>
                <a:ea typeface="Courier New"/>
                <a:cs typeface="Courier New"/>
                <a:sym typeface="Courier New"/>
              </a:rPr>
              <a:t>low</a:t>
            </a:r>
            <a:r>
              <a:rPr lang="en" sz="1565"/>
              <a:t> if the value is not found.</a:t>
            </a:r>
            <a:endParaRPr sz="1565"/>
          </a:p>
          <a:p>
            <a:pPr indent="0" lvl="0" marL="0" rtl="0" algn="l">
              <a:lnSpc>
                <a:spcPct val="95000"/>
              </a:lnSpc>
              <a:spcBef>
                <a:spcPts val="1200"/>
              </a:spcBef>
              <a:spcAft>
                <a:spcPts val="0"/>
              </a:spcAft>
              <a:buSzPts val="1018"/>
              <a:buNone/>
            </a:pPr>
            <a:r>
              <a:rPr lang="en" sz="1565"/>
              <a:t>If </a:t>
            </a:r>
            <a:r>
              <a:rPr lang="en" sz="1565">
                <a:latin typeface="Courier New"/>
                <a:ea typeface="Courier New"/>
                <a:cs typeface="Courier New"/>
                <a:sym typeface="Courier New"/>
              </a:rPr>
              <a:t>mystery</a:t>
            </a:r>
            <a:r>
              <a:rPr lang="en" sz="1565"/>
              <a:t> finds </a:t>
            </a:r>
            <a:r>
              <a:rPr lang="en" sz="1565">
                <a:latin typeface="Courier New"/>
                <a:ea typeface="Courier New"/>
                <a:cs typeface="Courier New"/>
                <a:sym typeface="Courier New"/>
              </a:rPr>
              <a:t>num</a:t>
            </a:r>
            <a:r>
              <a:rPr lang="en" sz="1565"/>
              <a:t>, it returns its index. This index equals the count of elements that are less than </a:t>
            </a:r>
            <a:r>
              <a:rPr lang="en" sz="1565">
                <a:latin typeface="Courier New"/>
                <a:ea typeface="Courier New"/>
                <a:cs typeface="Courier New"/>
                <a:sym typeface="Courier New"/>
              </a:rPr>
              <a:t>num</a:t>
            </a:r>
            <a:r>
              <a:rPr lang="en" sz="1565"/>
              <a:t>.</a:t>
            </a:r>
            <a:br>
              <a:rPr lang="en" sz="1565"/>
            </a:br>
            <a:r>
              <a:rPr lang="en" sz="1565"/>
              <a:t>(Remember, no duplicates.)</a:t>
            </a:r>
            <a:endParaRPr sz="1565"/>
          </a:p>
          <a:p>
            <a:pPr indent="0" lvl="0" marL="0" rtl="0" algn="l">
              <a:lnSpc>
                <a:spcPct val="95000"/>
              </a:lnSpc>
              <a:spcBef>
                <a:spcPts val="1200"/>
              </a:spcBef>
              <a:spcAft>
                <a:spcPts val="0"/>
              </a:spcAft>
              <a:buSzPts val="1018"/>
              <a:buNone/>
            </a:pPr>
            <a:r>
              <a:rPr lang="en" sz="1565"/>
              <a:t>If mystery doesn't find </a:t>
            </a:r>
            <a:r>
              <a:rPr lang="en" sz="1565">
                <a:latin typeface="Courier New"/>
                <a:ea typeface="Courier New"/>
                <a:cs typeface="Courier New"/>
                <a:sym typeface="Courier New"/>
              </a:rPr>
              <a:t>num</a:t>
            </a:r>
            <a:r>
              <a:rPr lang="en" sz="1565"/>
              <a:t>, the loop invariant says everything to the left of </a:t>
            </a:r>
            <a:r>
              <a:rPr lang="en" sz="1565">
                <a:latin typeface="Courier New"/>
                <a:ea typeface="Courier New"/>
                <a:cs typeface="Courier New"/>
                <a:sym typeface="Courier New"/>
              </a:rPr>
              <a:t>low</a:t>
            </a:r>
            <a:r>
              <a:rPr lang="en" sz="1565"/>
              <a:t> is less than </a:t>
            </a:r>
            <a:r>
              <a:rPr lang="en" sz="1565">
                <a:latin typeface="Courier New"/>
                <a:ea typeface="Courier New"/>
                <a:cs typeface="Courier New"/>
                <a:sym typeface="Courier New"/>
              </a:rPr>
              <a:t>num</a:t>
            </a:r>
            <a:r>
              <a:rPr lang="en" sz="1565"/>
              <a:t>. So, </a:t>
            </a:r>
            <a:r>
              <a:rPr lang="en" sz="1565">
                <a:latin typeface="Courier New"/>
                <a:ea typeface="Courier New"/>
                <a:cs typeface="Courier New"/>
                <a:sym typeface="Courier New"/>
              </a:rPr>
              <a:t>low</a:t>
            </a:r>
            <a:r>
              <a:rPr lang="en" sz="1565"/>
              <a:t> will still equal the count of elements less than </a:t>
            </a:r>
            <a:r>
              <a:rPr lang="en" sz="1565">
                <a:latin typeface="Courier New"/>
                <a:ea typeface="Courier New"/>
                <a:cs typeface="Courier New"/>
                <a:sym typeface="Courier New"/>
              </a:rPr>
              <a:t>num</a:t>
            </a:r>
            <a:r>
              <a:rPr lang="en" sz="1565"/>
              <a:t>.</a:t>
            </a:r>
            <a:endParaRPr sz="1565"/>
          </a:p>
          <a:p>
            <a:pPr indent="0" lvl="0" marL="0" rtl="0" algn="l">
              <a:lnSpc>
                <a:spcPct val="95000"/>
              </a:lnSpc>
              <a:spcBef>
                <a:spcPts val="1200"/>
              </a:spcBef>
              <a:spcAft>
                <a:spcPts val="0"/>
              </a:spcAft>
              <a:buSzPts val="1018"/>
              <a:buNone/>
            </a:pPr>
            <a:r>
              <a:rPr i="1" lang="en" sz="1565"/>
              <a:t>This question was really hard!</a:t>
            </a:r>
            <a:br>
              <a:rPr i="1" lang="en" sz="1565"/>
            </a:br>
            <a:r>
              <a:rPr i="1" lang="en" sz="1565"/>
              <a:t>But it seemed to be something that you'd actually see on the AP exam.</a:t>
            </a:r>
            <a:br>
              <a:rPr i="1" lang="en" sz="1565"/>
            </a:br>
            <a:r>
              <a:rPr i="1" lang="en" sz="1565"/>
              <a:t>It probably is from a real AP exam.</a:t>
            </a:r>
            <a:endParaRPr i="1" sz="1565"/>
          </a:p>
          <a:p>
            <a:pPr indent="0" lvl="0" marL="0" rtl="0" algn="l">
              <a:lnSpc>
                <a:spcPct val="95000"/>
              </a:lnSpc>
              <a:spcBef>
                <a:spcPts val="1200"/>
              </a:spcBef>
              <a:spcAft>
                <a:spcPts val="1200"/>
              </a:spcAft>
              <a:buSzPts val="1018"/>
              <a:buNone/>
            </a:pPr>
            <a:r>
              <a:t/>
            </a:r>
            <a:endParaRPr sz="1565"/>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Sorting Algorithms we covered</a:t>
            </a:r>
            <a:endParaRPr/>
          </a:p>
        </p:txBody>
      </p:sp>
      <p:sp>
        <p:nvSpPr>
          <p:cNvPr id="160" name="Google Shape;16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61" name="Google Shape;161;p26"/>
          <p:cNvGraphicFramePr/>
          <p:nvPr/>
        </p:nvGraphicFramePr>
        <p:xfrm>
          <a:off x="311700" y="1248975"/>
          <a:ext cx="3000000" cy="3000000"/>
        </p:xfrm>
        <a:graphic>
          <a:graphicData uri="http://schemas.openxmlformats.org/drawingml/2006/table">
            <a:tbl>
              <a:tblPr>
                <a:noFill/>
                <a:tableStyleId>{3D23999C-069A-4BD0-B52E-CA6B43504DC3}</a:tableStyleId>
              </a:tblPr>
              <a:tblGrid>
                <a:gridCol w="2840200"/>
                <a:gridCol w="2840200"/>
                <a:gridCol w="2840200"/>
              </a:tblGrid>
              <a:tr h="395825">
                <a:tc>
                  <a:txBody>
                    <a:bodyPr/>
                    <a:lstStyle/>
                    <a:p>
                      <a:pPr indent="0" lvl="0" marL="0" rtl="0" algn="l">
                        <a:spcBef>
                          <a:spcPts val="0"/>
                        </a:spcBef>
                        <a:spcAft>
                          <a:spcPts val="0"/>
                        </a:spcAft>
                        <a:buNone/>
                      </a:pPr>
                      <a:r>
                        <a:rPr b="1" lang="en" sz="1200"/>
                        <a:t>Selection Sort</a:t>
                      </a:r>
                      <a:endParaRPr b="1" sz="1200"/>
                    </a:p>
                  </a:txBody>
                  <a:tcPr marT="91425" marB="91425" marR="91425" marL="91425"/>
                </a:tc>
                <a:tc>
                  <a:txBody>
                    <a:bodyPr/>
                    <a:lstStyle/>
                    <a:p>
                      <a:pPr indent="0" lvl="0" marL="0" rtl="0" algn="l">
                        <a:spcBef>
                          <a:spcPts val="0"/>
                        </a:spcBef>
                        <a:spcAft>
                          <a:spcPts val="0"/>
                        </a:spcAft>
                        <a:buNone/>
                      </a:pPr>
                      <a:r>
                        <a:rPr b="1" lang="en" sz="1200"/>
                        <a:t>Insertion Sort</a:t>
                      </a:r>
                      <a:endParaRPr b="1" sz="1200"/>
                    </a:p>
                  </a:txBody>
                  <a:tcPr marT="91425" marB="91425" marR="91425" marL="91425"/>
                </a:tc>
                <a:tc>
                  <a:txBody>
                    <a:bodyPr/>
                    <a:lstStyle/>
                    <a:p>
                      <a:pPr indent="0" lvl="0" marL="0" rtl="0" algn="l">
                        <a:spcBef>
                          <a:spcPts val="0"/>
                        </a:spcBef>
                        <a:spcAft>
                          <a:spcPts val="0"/>
                        </a:spcAft>
                        <a:buNone/>
                      </a:pPr>
                      <a:r>
                        <a:rPr b="1" lang="en" sz="1200"/>
                        <a:t>Merge Sort</a:t>
                      </a:r>
                      <a:endParaRPr b="1" sz="1200"/>
                    </a:p>
                  </a:txBody>
                  <a:tcPr marT="91425" marB="91425" marR="91425" marL="91425"/>
                </a:tc>
              </a:tr>
              <a:tr h="1686650">
                <a:tc>
                  <a:txBody>
                    <a:bodyPr/>
                    <a:lstStyle/>
                    <a:p>
                      <a:pPr indent="0" lvl="0" marL="0" rtl="0" algn="l">
                        <a:spcBef>
                          <a:spcPts val="0"/>
                        </a:spcBef>
                        <a:spcAft>
                          <a:spcPts val="0"/>
                        </a:spcAft>
                        <a:buNone/>
                      </a:pPr>
                      <a:r>
                        <a:rPr lang="en" sz="1200"/>
                        <a:t>• </a:t>
                      </a:r>
                      <a:r>
                        <a:rPr lang="en" sz="1200"/>
                        <a:t>Slow, and consistently slow</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Always performs N</a:t>
                      </a:r>
                      <a:r>
                        <a:rPr baseline="30000" lang="en" sz="1200"/>
                        <a:t>2</a:t>
                      </a:r>
                      <a:r>
                        <a:rPr lang="en" sz="1200"/>
                        <a:t>/2 comparisons and 0...N swaps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Best case, average case and worst case all the same</a:t>
                      </a:r>
                      <a:endParaRPr sz="12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2"/>
                          </a:solidFill>
                        </a:rPr>
                        <a:t>•</a:t>
                      </a:r>
                      <a:r>
                        <a:rPr lang="en" sz="1200">
                          <a:solidFill>
                            <a:schemeClr val="dk2"/>
                          </a:solidFill>
                        </a:rPr>
                        <a:t> Slow for large numbers of elements</a:t>
                      </a:r>
                      <a:endParaRPr sz="12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2"/>
                          </a:solidFill>
                        </a:rPr>
                        <a:t>• One of fastest algorithms for small numbers of elements</a:t>
                      </a:r>
                      <a:endParaRPr sz="12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2"/>
                          </a:solidFill>
                        </a:rPr>
                        <a:t>• Does well on partially sorted data.</a:t>
                      </a:r>
                      <a:endParaRPr sz="12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2"/>
                          </a:solidFill>
                        </a:rPr>
                        <a:t>• </a:t>
                      </a:r>
                      <a:r>
                        <a:rPr b="1" lang="en" sz="1200">
                          <a:solidFill>
                            <a:schemeClr val="dk2"/>
                          </a:solidFill>
                        </a:rPr>
                        <a:t>Best case:</a:t>
                      </a:r>
                      <a:r>
                        <a:rPr lang="en" sz="1200">
                          <a:solidFill>
                            <a:schemeClr val="dk2"/>
                          </a:solidFill>
                        </a:rPr>
                        <a:t> Already sorted array.</a:t>
                      </a:r>
                      <a:br>
                        <a:rPr lang="en" sz="1200">
                          <a:solidFill>
                            <a:schemeClr val="dk2"/>
                          </a:solidFill>
                        </a:rPr>
                      </a:br>
                      <a:r>
                        <a:rPr lang="en" sz="1200">
                          <a:solidFill>
                            <a:schemeClr val="dk2"/>
                          </a:solidFill>
                        </a:rPr>
                        <a:t>N comparisons, 0 swaps</a:t>
                      </a:r>
                      <a:br>
                        <a:rPr lang="en" sz="1200">
                          <a:solidFill>
                            <a:schemeClr val="dk2"/>
                          </a:solidFill>
                        </a:rPr>
                      </a:br>
                      <a:br>
                        <a:rPr lang="en" sz="1200">
                          <a:solidFill>
                            <a:schemeClr val="dk2"/>
                          </a:solidFill>
                        </a:rPr>
                      </a:br>
                      <a:r>
                        <a:rPr lang="en" sz="1200">
                          <a:solidFill>
                            <a:schemeClr val="dk2"/>
                          </a:solidFill>
                        </a:rPr>
                        <a:t>• </a:t>
                      </a:r>
                      <a:r>
                        <a:rPr b="1" lang="en" sz="1200">
                          <a:solidFill>
                            <a:schemeClr val="dk2"/>
                          </a:solidFill>
                        </a:rPr>
                        <a:t>Average case:</a:t>
                      </a:r>
                      <a:r>
                        <a:rPr lang="en" sz="1200">
                          <a:solidFill>
                            <a:schemeClr val="dk2"/>
                          </a:solidFill>
                        </a:rPr>
                        <a:t> About half the comparisons of Selection Sort</a:t>
                      </a:r>
                      <a:endParaRPr sz="1200">
                        <a:solidFill>
                          <a:schemeClr val="dk2"/>
                        </a:solidFill>
                      </a:endParaRPr>
                    </a:p>
                    <a:p>
                      <a:pPr indent="0" lvl="0" marL="0" rtl="0" algn="l">
                        <a:lnSpc>
                          <a:spcPct val="115000"/>
                        </a:lnSpc>
                        <a:spcBef>
                          <a:spcPts val="1200"/>
                        </a:spcBef>
                        <a:spcAft>
                          <a:spcPts val="1200"/>
                        </a:spcAft>
                        <a:buNone/>
                      </a:pPr>
                      <a:r>
                        <a:rPr lang="en" sz="1200">
                          <a:solidFill>
                            <a:schemeClr val="dk2"/>
                          </a:solidFill>
                        </a:rPr>
                        <a:t>• </a:t>
                      </a:r>
                      <a:r>
                        <a:rPr b="1" lang="en" sz="1200">
                          <a:solidFill>
                            <a:schemeClr val="dk2"/>
                          </a:solidFill>
                        </a:rPr>
                        <a:t>Worst case:</a:t>
                      </a:r>
                      <a:r>
                        <a:rPr lang="en" sz="1200">
                          <a:solidFill>
                            <a:schemeClr val="dk2"/>
                          </a:solidFill>
                        </a:rPr>
                        <a:t> Entirely reversed array. N</a:t>
                      </a:r>
                      <a:r>
                        <a:rPr baseline="30000" lang="en" sz="1200">
                          <a:solidFill>
                            <a:schemeClr val="dk2"/>
                          </a:solidFill>
                        </a:rPr>
                        <a:t>2</a:t>
                      </a:r>
                      <a:r>
                        <a:rPr lang="en" sz="1200">
                          <a:solidFill>
                            <a:schemeClr val="dk2"/>
                          </a:solidFill>
                        </a:rPr>
                        <a:t>-N comparisons and about same number of swaps</a:t>
                      </a:r>
                      <a:endParaRPr sz="1200">
                        <a:solidFill>
                          <a:schemeClr val="dk2"/>
                        </a:solidFill>
                      </a:endParaRPr>
                    </a:p>
                  </a:txBody>
                  <a:tcPr marT="91425" marB="91425" marR="91425" marL="91425"/>
                </a:tc>
                <a:tc>
                  <a:txBody>
                    <a:bodyPr/>
                    <a:lstStyle/>
                    <a:p>
                      <a:pPr indent="0" lvl="0" marL="0" rtl="0" algn="l">
                        <a:spcBef>
                          <a:spcPts val="0"/>
                        </a:spcBef>
                        <a:spcAft>
                          <a:spcPts val="0"/>
                        </a:spcAft>
                        <a:buNone/>
                      </a:pPr>
                      <a:r>
                        <a:rPr lang="en" sz="1200"/>
                        <a:t>•</a:t>
                      </a:r>
                      <a:r>
                        <a:rPr lang="en" sz="1200"/>
                        <a:t> Fast, efficient algorithm that scales up to large numbers of elements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Due to complexity, can be slower than Insertion Sort on very small numbers of elements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Best case, average case and worst case are O(N log N) comparisons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Can be combined with algorithms like Insertion Sort (used for small sublists)</a:t>
                      </a:r>
                      <a:endParaRPr sz="1200"/>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Selection Sort Algorithm</a:t>
            </a:r>
            <a:endParaRPr/>
          </a:p>
        </p:txBody>
      </p:sp>
      <p:sp>
        <p:nvSpPr>
          <p:cNvPr id="167" name="Google Shape;167;p27"/>
          <p:cNvSpPr txBox="1"/>
          <p:nvPr>
            <p:ph idx="1" type="body"/>
          </p:nvPr>
        </p:nvSpPr>
        <p:spPr>
          <a:xfrm>
            <a:off x="311700" y="1152475"/>
            <a:ext cx="75978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lang="en" sz="1865"/>
              <a:t>for i ← 0 to length(array)-1</a:t>
            </a:r>
            <a:br>
              <a:rPr lang="en" sz="1865"/>
            </a:br>
            <a:r>
              <a:rPr lang="en" sz="1865"/>
              <a:t>	// Loop invariant: The array to the left of i contains</a:t>
            </a:r>
            <a:br>
              <a:rPr lang="en" sz="1865"/>
            </a:br>
            <a:r>
              <a:rPr lang="en" sz="1865"/>
              <a:t>	// the i smallest values in the array, in sorted order.</a:t>
            </a:r>
            <a:br>
              <a:rPr lang="en" sz="1865"/>
            </a:br>
            <a:r>
              <a:rPr lang="en" sz="1865"/>
              <a:t>	jMin ← i</a:t>
            </a:r>
            <a:br>
              <a:rPr lang="en" sz="1865"/>
            </a:br>
            <a:r>
              <a:rPr lang="en" sz="1865"/>
              <a:t>	for j ← i+1 to length(array)-1</a:t>
            </a:r>
            <a:br>
              <a:rPr lang="en" sz="1865"/>
            </a:br>
            <a:r>
              <a:rPr lang="en" sz="1865"/>
              <a:t>		// Loop invariant: A[jMin] is smallest value in range A[i]...A[j-1]</a:t>
            </a:r>
            <a:br>
              <a:rPr lang="en" sz="1865"/>
            </a:br>
            <a:r>
              <a:rPr lang="en" sz="1865"/>
              <a:t>		if A[j] &lt; A[jMin] then jMin ← j</a:t>
            </a:r>
            <a:br>
              <a:rPr lang="en" sz="1865"/>
            </a:br>
            <a:r>
              <a:rPr lang="en" sz="1865"/>
              <a:t>	end for</a:t>
            </a:r>
            <a:br>
              <a:rPr lang="en" sz="1865"/>
            </a:br>
            <a:r>
              <a:rPr lang="en" sz="1865"/>
              <a:t>	if jMin != i then swap A[i], A[jMin]</a:t>
            </a:r>
            <a:br>
              <a:rPr lang="en" sz="1865"/>
            </a:br>
            <a:r>
              <a:rPr lang="en" sz="1865"/>
              <a:t>end for</a:t>
            </a:r>
            <a:endParaRPr sz="1865"/>
          </a:p>
        </p:txBody>
      </p:sp>
      <p:sp>
        <p:nvSpPr>
          <p:cNvPr id="168" name="Google Shape;168;p27"/>
          <p:cNvSpPr txBox="1"/>
          <p:nvPr>
            <p:ph type="title"/>
          </p:nvPr>
        </p:nvSpPr>
        <p:spPr>
          <a:xfrm>
            <a:off x="355100" y="43473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9900FF"/>
                </a:solidFill>
              </a:rPr>
              <a:t>Let's run through it on the whiteboard...</a:t>
            </a:r>
            <a:endParaRPr sz="1800">
              <a:solidFill>
                <a:srgbClr val="9900FF"/>
              </a:solidFill>
            </a:endParaRPr>
          </a:p>
        </p:txBody>
      </p:sp>
      <p:sp>
        <p:nvSpPr>
          <p:cNvPr id="169" name="Google Shape;16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0" name="Google Shape;170;p27"/>
          <p:cNvPicPr preferRelativeResize="0"/>
          <p:nvPr/>
        </p:nvPicPr>
        <p:blipFill>
          <a:blip r:embed="rId3">
            <a:alphaModFix/>
          </a:blip>
          <a:stretch>
            <a:fillRect/>
          </a:stretch>
        </p:blipFill>
        <p:spPr>
          <a:xfrm>
            <a:off x="7985700" y="1350650"/>
            <a:ext cx="803150" cy="2979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Selection Sort – an intuitive but slow algorithm</a:t>
            </a:r>
            <a:endParaRPr/>
          </a:p>
        </p:txBody>
      </p:sp>
      <p:graphicFrame>
        <p:nvGraphicFramePr>
          <p:cNvPr id="176" name="Google Shape;176;p28"/>
          <p:cNvGraphicFramePr/>
          <p:nvPr/>
        </p:nvGraphicFramePr>
        <p:xfrm>
          <a:off x="5138750" y="1246325"/>
          <a:ext cx="3000000" cy="3000000"/>
        </p:xfrm>
        <a:graphic>
          <a:graphicData uri="http://schemas.openxmlformats.org/drawingml/2006/table">
            <a:tbl>
              <a:tblPr>
                <a:noFill/>
                <a:tableStyleId>{3D23999C-069A-4BD0-B52E-CA6B43504DC3}</a:tableStyleId>
              </a:tblPr>
              <a:tblGrid>
                <a:gridCol w="1702200"/>
                <a:gridCol w="1702200"/>
              </a:tblGrid>
              <a:tr h="403600">
                <a:tc>
                  <a:txBody>
                    <a:bodyPr/>
                    <a:lstStyle/>
                    <a:p>
                      <a:pPr indent="0" lvl="0" marL="0" rtl="0" algn="l">
                        <a:spcBef>
                          <a:spcPts val="0"/>
                        </a:spcBef>
                        <a:spcAft>
                          <a:spcPts val="0"/>
                        </a:spcAft>
                        <a:buNone/>
                      </a:pPr>
                      <a:r>
                        <a:rPr lang="en"/>
                        <a:t>N </a:t>
                      </a:r>
                      <a:endParaRPr/>
                    </a:p>
                  </a:txBody>
                  <a:tcPr marT="91425" marB="91425" marR="91425" marL="91425"/>
                </a:tc>
                <a:tc>
                  <a:txBody>
                    <a:bodyPr/>
                    <a:lstStyle/>
                    <a:p>
                      <a:pPr indent="0" lvl="0" marL="0" rtl="0" algn="l">
                        <a:spcBef>
                          <a:spcPts val="0"/>
                        </a:spcBef>
                        <a:spcAft>
                          <a:spcPts val="0"/>
                        </a:spcAft>
                        <a:buNone/>
                      </a:pPr>
                      <a:r>
                        <a:rPr lang="en"/>
                        <a:t>N</a:t>
                      </a:r>
                      <a:r>
                        <a:rPr baseline="30000" lang="en"/>
                        <a:t>2</a:t>
                      </a:r>
                      <a:endParaRPr baseline="30000"/>
                    </a:p>
                  </a:txBody>
                  <a:tcPr marT="91425" marB="91425" marR="91425" marL="91425"/>
                </a:tc>
              </a:tr>
              <a:tr h="4036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403600">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r>
              <a:tr h="403600">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10,000</a:t>
                      </a:r>
                      <a:endParaRPr/>
                    </a:p>
                  </a:txBody>
                  <a:tcPr marT="91425" marB="91425" marR="91425" marL="91425"/>
                </a:tc>
              </a:tr>
              <a:tr h="403600">
                <a:tc>
                  <a:txBody>
                    <a:bodyPr/>
                    <a:lstStyle/>
                    <a:p>
                      <a:pPr indent="0" lvl="0" marL="0" rtl="0" algn="l">
                        <a:spcBef>
                          <a:spcPts val="0"/>
                        </a:spcBef>
                        <a:spcAft>
                          <a:spcPts val="0"/>
                        </a:spcAft>
                        <a:buNone/>
                      </a:pPr>
                      <a:r>
                        <a:rPr lang="en"/>
                        <a:t>1000</a:t>
                      </a:r>
                      <a:endParaRPr/>
                    </a:p>
                  </a:txBody>
                  <a:tcPr marT="91425" marB="91425" marR="91425" marL="91425"/>
                </a:tc>
                <a:tc>
                  <a:txBody>
                    <a:bodyPr/>
                    <a:lstStyle/>
                    <a:p>
                      <a:pPr indent="0" lvl="0" marL="0" rtl="0" algn="l">
                        <a:spcBef>
                          <a:spcPts val="0"/>
                        </a:spcBef>
                        <a:spcAft>
                          <a:spcPts val="0"/>
                        </a:spcAft>
                        <a:buNone/>
                      </a:pPr>
                      <a:r>
                        <a:rPr lang="en"/>
                        <a:t>1,000,000</a:t>
                      </a:r>
                      <a:endParaRPr/>
                    </a:p>
                  </a:txBody>
                  <a:tcPr marT="91425" marB="91425" marR="91425" marL="91425"/>
                </a:tc>
              </a:tr>
              <a:tr h="403600">
                <a:tc>
                  <a:txBody>
                    <a:bodyPr/>
                    <a:lstStyle/>
                    <a:p>
                      <a:pPr indent="0" lvl="0" marL="0" rtl="0" algn="l">
                        <a:spcBef>
                          <a:spcPts val="0"/>
                        </a:spcBef>
                        <a:spcAft>
                          <a:spcPts val="0"/>
                        </a:spcAft>
                        <a:buNone/>
                      </a:pPr>
                      <a:r>
                        <a:rPr lang="en"/>
                        <a:t>10000</a:t>
                      </a:r>
                      <a:endParaRPr/>
                    </a:p>
                  </a:txBody>
                  <a:tcPr marT="91425" marB="91425" marR="91425" marL="91425"/>
                </a:tc>
                <a:tc>
                  <a:txBody>
                    <a:bodyPr/>
                    <a:lstStyle/>
                    <a:p>
                      <a:pPr indent="0" lvl="0" marL="0" rtl="0" algn="l">
                        <a:spcBef>
                          <a:spcPts val="0"/>
                        </a:spcBef>
                        <a:spcAft>
                          <a:spcPts val="0"/>
                        </a:spcAft>
                        <a:buNone/>
                      </a:pPr>
                      <a:r>
                        <a:rPr lang="en"/>
                        <a:t>100,000,000</a:t>
                      </a:r>
                      <a:endParaRPr/>
                    </a:p>
                  </a:txBody>
                  <a:tcPr marT="91425" marB="91425" marR="91425" marL="91425"/>
                </a:tc>
              </a:tr>
              <a:tr h="403600">
                <a:tc>
                  <a:txBody>
                    <a:bodyPr/>
                    <a:lstStyle/>
                    <a:p>
                      <a:pPr indent="0" lvl="0" marL="0" rtl="0" algn="l">
                        <a:spcBef>
                          <a:spcPts val="0"/>
                        </a:spcBef>
                        <a:spcAft>
                          <a:spcPts val="0"/>
                        </a:spcAft>
                        <a:buNone/>
                      </a:pPr>
                      <a:r>
                        <a:rPr lang="en"/>
                        <a:t>100000</a:t>
                      </a:r>
                      <a:endParaRPr/>
                    </a:p>
                  </a:txBody>
                  <a:tcPr marT="91425" marB="91425" marR="91425" marL="91425"/>
                </a:tc>
                <a:tc>
                  <a:txBody>
                    <a:bodyPr/>
                    <a:lstStyle/>
                    <a:p>
                      <a:pPr indent="0" lvl="0" marL="0" rtl="0" algn="l">
                        <a:spcBef>
                          <a:spcPts val="0"/>
                        </a:spcBef>
                        <a:spcAft>
                          <a:spcPts val="0"/>
                        </a:spcAft>
                        <a:buNone/>
                      </a:pPr>
                      <a:r>
                        <a:rPr lang="en"/>
                        <a:t>10,000,000,000</a:t>
                      </a:r>
                      <a:endParaRPr/>
                    </a:p>
                  </a:txBody>
                  <a:tcPr marT="91425" marB="91425" marR="91425" marL="91425"/>
                </a:tc>
              </a:tr>
              <a:tr h="403600">
                <a:tc>
                  <a:txBody>
                    <a:bodyPr/>
                    <a:lstStyle/>
                    <a:p>
                      <a:pPr indent="0" lvl="0" marL="0" rtl="0" algn="l">
                        <a:spcBef>
                          <a:spcPts val="0"/>
                        </a:spcBef>
                        <a:spcAft>
                          <a:spcPts val="0"/>
                        </a:spcAft>
                        <a:buNone/>
                      </a:pPr>
                      <a:r>
                        <a:rPr lang="en"/>
                        <a:t>1000000</a:t>
                      </a:r>
                      <a:endParaRPr/>
                    </a:p>
                  </a:txBody>
                  <a:tcPr marT="91425" marB="91425" marR="91425" marL="91425"/>
                </a:tc>
                <a:tc>
                  <a:txBody>
                    <a:bodyPr/>
                    <a:lstStyle/>
                    <a:p>
                      <a:pPr indent="0" lvl="0" marL="0" rtl="0" algn="l">
                        <a:spcBef>
                          <a:spcPts val="0"/>
                        </a:spcBef>
                        <a:spcAft>
                          <a:spcPts val="0"/>
                        </a:spcAft>
                        <a:buNone/>
                      </a:pPr>
                      <a:r>
                        <a:rPr lang="en"/>
                        <a:t>10</a:t>
                      </a:r>
                      <a:r>
                        <a:rPr baseline="30000" lang="en"/>
                        <a:t>12</a:t>
                      </a:r>
                      <a:endParaRPr baseline="30000"/>
                    </a:p>
                  </a:txBody>
                  <a:tcPr marT="91425" marB="91425" marR="91425" marL="91425"/>
                </a:tc>
              </a:tr>
            </a:tbl>
          </a:graphicData>
        </a:graphic>
      </p:graphicFrame>
      <p:sp>
        <p:nvSpPr>
          <p:cNvPr id="177" name="Google Shape;177;p28"/>
          <p:cNvSpPr txBox="1"/>
          <p:nvPr>
            <p:ph idx="1" type="body"/>
          </p:nvPr>
        </p:nvSpPr>
        <p:spPr>
          <a:xfrm>
            <a:off x="311700" y="1152475"/>
            <a:ext cx="45315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O(N</a:t>
            </a:r>
            <a:r>
              <a:rPr baseline="30000" lang="en"/>
              <a:t>2</a:t>
            </a:r>
            <a:r>
              <a:rPr lang="en"/>
              <a:t>) is also known as </a:t>
            </a:r>
            <a:r>
              <a:rPr b="1" lang="en"/>
              <a:t>quadratic time</a:t>
            </a:r>
            <a:r>
              <a:rPr lang="en"/>
              <a:t>. Many simple sort algorithms are quadratic time.</a:t>
            </a:r>
            <a:endParaRPr/>
          </a:p>
          <a:p>
            <a:pPr indent="0" lvl="0" marL="0" rtl="0" algn="l">
              <a:spcBef>
                <a:spcPts val="1200"/>
              </a:spcBef>
              <a:spcAft>
                <a:spcPts val="0"/>
              </a:spcAft>
              <a:buNone/>
            </a:pPr>
            <a:r>
              <a:rPr lang="en"/>
              <a:t>It can be OK for a small number of elements, but as N gets big, the algorithm's running time becomes very long.</a:t>
            </a:r>
            <a:endParaRPr/>
          </a:p>
          <a:p>
            <a:pPr indent="0" lvl="0" marL="0" rtl="0" algn="l">
              <a:spcBef>
                <a:spcPts val="1200"/>
              </a:spcBef>
              <a:spcAft>
                <a:spcPts val="1200"/>
              </a:spcAft>
              <a:buNone/>
            </a:pPr>
            <a:r>
              <a:rPr lang="en"/>
              <a:t>In Unit 10, we will learn a sorting algorithm, </a:t>
            </a:r>
            <a:r>
              <a:rPr b="1" lang="en"/>
              <a:t>merge sort</a:t>
            </a:r>
            <a:r>
              <a:rPr lang="en"/>
              <a:t>, that has much better running time: O(N log N). But it's also more complicated to code!</a:t>
            </a:r>
            <a:endParaRPr/>
          </a:p>
        </p:txBody>
      </p:sp>
      <p:sp>
        <p:nvSpPr>
          <p:cNvPr id="178" name="Google Shape;17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Insertion Sort</a:t>
            </a:r>
            <a:endParaRPr/>
          </a:p>
        </p:txBody>
      </p:sp>
      <p:sp>
        <p:nvSpPr>
          <p:cNvPr id="184" name="Google Shape;184;p29"/>
          <p:cNvSpPr txBox="1"/>
          <p:nvPr>
            <p:ph idx="1" type="body"/>
          </p:nvPr>
        </p:nvSpPr>
        <p:spPr>
          <a:xfrm>
            <a:off x="311700" y="1152475"/>
            <a:ext cx="64584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2400"/>
              <a:t>Insertion Sort is more complex than Selection Sort, but is much faster when the data is partially sorted.</a:t>
            </a:r>
            <a:endParaRPr sz="2400"/>
          </a:p>
          <a:p>
            <a:pPr indent="-358140" lvl="0" marL="457200" rtl="0" algn="l">
              <a:spcBef>
                <a:spcPts val="1200"/>
              </a:spcBef>
              <a:spcAft>
                <a:spcPts val="0"/>
              </a:spcAft>
              <a:buSzPct val="100000"/>
              <a:buChar char="●"/>
            </a:pPr>
            <a:r>
              <a:rPr lang="en" sz="2400"/>
              <a:t>Insertion Sort is still a quadratic algorithm, that is, O(N</a:t>
            </a:r>
            <a:r>
              <a:rPr baseline="30000" lang="en" sz="2400"/>
              <a:t>2</a:t>
            </a:r>
            <a:r>
              <a:rPr lang="en" sz="2400"/>
              <a:t>).</a:t>
            </a:r>
            <a:endParaRPr sz="2400"/>
          </a:p>
          <a:p>
            <a:pPr indent="-358140" lvl="0" marL="457200" rtl="0" algn="l">
              <a:spcBef>
                <a:spcPts val="0"/>
              </a:spcBef>
              <a:spcAft>
                <a:spcPts val="0"/>
              </a:spcAft>
              <a:buSzPct val="100000"/>
              <a:buChar char="●"/>
            </a:pPr>
            <a:r>
              <a:rPr lang="en" sz="2400"/>
              <a:t>Insertion Sort is faster in practice than other quadratic algorithms such as Selection Sort.</a:t>
            </a:r>
            <a:endParaRPr sz="2400"/>
          </a:p>
          <a:p>
            <a:pPr indent="-358140" lvl="0" marL="457200" rtl="0" algn="l">
              <a:spcBef>
                <a:spcPts val="0"/>
              </a:spcBef>
              <a:spcAft>
                <a:spcPts val="0"/>
              </a:spcAft>
              <a:buSzPct val="100000"/>
              <a:buChar char="●"/>
            </a:pPr>
            <a:r>
              <a:rPr lang="en" sz="2400"/>
              <a:t>Insertion Sort is actually one of the fastest known algorithms for sorting </a:t>
            </a:r>
            <a:r>
              <a:rPr b="1" lang="en" sz="2400"/>
              <a:t>very small</a:t>
            </a:r>
            <a:r>
              <a:rPr lang="en" sz="2400"/>
              <a:t> arrays.</a:t>
            </a:r>
            <a:br>
              <a:rPr lang="en" sz="2400"/>
            </a:br>
            <a:r>
              <a:rPr lang="en" sz="2400"/>
              <a:t>(Around &lt;=10 items.)</a:t>
            </a:r>
            <a:endParaRPr/>
          </a:p>
        </p:txBody>
      </p:sp>
      <p:pic>
        <p:nvPicPr>
          <p:cNvPr id="185" name="Google Shape;185;p29"/>
          <p:cNvPicPr preferRelativeResize="0"/>
          <p:nvPr/>
        </p:nvPicPr>
        <p:blipFill>
          <a:blip r:embed="rId3">
            <a:alphaModFix/>
          </a:blip>
          <a:stretch>
            <a:fillRect/>
          </a:stretch>
        </p:blipFill>
        <p:spPr>
          <a:xfrm>
            <a:off x="6917775" y="1411775"/>
            <a:ext cx="2020775" cy="3162050"/>
          </a:xfrm>
          <a:prstGeom prst="rect">
            <a:avLst/>
          </a:prstGeom>
          <a:noFill/>
          <a:ln>
            <a:noFill/>
          </a:ln>
        </p:spPr>
      </p:pic>
      <p:sp>
        <p:nvSpPr>
          <p:cNvPr id="186" name="Google Shape;18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Insertion Sort Algorithm</a:t>
            </a:r>
            <a:endParaRPr/>
          </a:p>
        </p:txBody>
      </p:sp>
      <p:sp>
        <p:nvSpPr>
          <p:cNvPr id="192" name="Google Shape;192;p30"/>
          <p:cNvSpPr txBox="1"/>
          <p:nvPr>
            <p:ph idx="1" type="body"/>
          </p:nvPr>
        </p:nvSpPr>
        <p:spPr>
          <a:xfrm>
            <a:off x="311700" y="1152475"/>
            <a:ext cx="6140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Insertion Sort has a loop invariant that for index i, </a:t>
            </a:r>
            <a:r>
              <a:rPr b="1" lang="en"/>
              <a:t>the entire sub-array to the left of i is in sorted order.</a:t>
            </a:r>
            <a:endParaRPr b="1"/>
          </a:p>
          <a:p>
            <a:pPr indent="-317500" lvl="1" marL="914400" rtl="0" algn="l">
              <a:spcBef>
                <a:spcPts val="0"/>
              </a:spcBef>
              <a:spcAft>
                <a:spcPts val="0"/>
              </a:spcAft>
              <a:buSzPts val="1400"/>
              <a:buChar char="○"/>
            </a:pPr>
            <a:r>
              <a:rPr lang="en" sz="1800"/>
              <a:t>This is slightly different from Selection Sort's loop invariant... how?</a:t>
            </a:r>
            <a:endParaRPr/>
          </a:p>
          <a:p>
            <a:pPr indent="-342900" lvl="0" marL="457200" rtl="0" algn="l">
              <a:spcBef>
                <a:spcPts val="0"/>
              </a:spcBef>
              <a:spcAft>
                <a:spcPts val="0"/>
              </a:spcAft>
              <a:buSzPts val="1800"/>
              <a:buChar char="●"/>
            </a:pPr>
            <a:r>
              <a:rPr lang="en"/>
              <a:t>Insertion Sort's outer loop starts with i = 1, that is, pointing to the </a:t>
            </a:r>
            <a:r>
              <a:rPr b="1" lang="en"/>
              <a:t>second</a:t>
            </a:r>
            <a:r>
              <a:rPr lang="en"/>
              <a:t> element in the array.</a:t>
            </a:r>
            <a:endParaRPr/>
          </a:p>
          <a:p>
            <a:pPr indent="-342900" lvl="0" marL="457200" rtl="0" algn="l">
              <a:spcBef>
                <a:spcPts val="0"/>
              </a:spcBef>
              <a:spcAft>
                <a:spcPts val="0"/>
              </a:spcAft>
              <a:buSzPts val="1800"/>
              <a:buChar char="●"/>
            </a:pPr>
            <a:r>
              <a:rPr lang="en"/>
              <a:t>Why? The sub-array to the left of i = 1, a[0..0], is in sorted order, because a one-element array is always in sorted order!</a:t>
            </a:r>
            <a:endParaRPr/>
          </a:p>
        </p:txBody>
      </p:sp>
      <p:pic>
        <p:nvPicPr>
          <p:cNvPr id="193" name="Google Shape;193;p30"/>
          <p:cNvPicPr preferRelativeResize="0"/>
          <p:nvPr/>
        </p:nvPicPr>
        <p:blipFill>
          <a:blip r:embed="rId3">
            <a:alphaModFix/>
          </a:blip>
          <a:stretch>
            <a:fillRect/>
          </a:stretch>
        </p:blipFill>
        <p:spPr>
          <a:xfrm>
            <a:off x="6917775" y="1411775"/>
            <a:ext cx="2020775" cy="3162050"/>
          </a:xfrm>
          <a:prstGeom prst="rect">
            <a:avLst/>
          </a:prstGeom>
          <a:noFill/>
          <a:ln>
            <a:noFill/>
          </a:ln>
        </p:spPr>
      </p:pic>
      <p:sp>
        <p:nvSpPr>
          <p:cNvPr id="194" name="Google Shape;19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Insertion Sort Algorithm: Swapless Edition</a:t>
            </a:r>
            <a:endParaRPr/>
          </a:p>
        </p:txBody>
      </p:sp>
      <p:sp>
        <p:nvSpPr>
          <p:cNvPr id="200" name="Google Shape;200;p31"/>
          <p:cNvSpPr txBox="1"/>
          <p:nvPr>
            <p:ph idx="1" type="body"/>
          </p:nvPr>
        </p:nvSpPr>
        <p:spPr>
          <a:xfrm>
            <a:off x="311700" y="1000075"/>
            <a:ext cx="6140400" cy="3862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729"/>
              <a:buNone/>
            </a:pPr>
            <a:r>
              <a:rPr lang="en" sz="1321"/>
              <a:t>// A bit more efficient than swapping. Less read/write operations.</a:t>
            </a:r>
            <a:br>
              <a:rPr lang="en" sz="1321"/>
            </a:br>
            <a:r>
              <a:rPr lang="en" sz="1321"/>
              <a:t>// Note we start with second element i = 1</a:t>
            </a:r>
            <a:br>
              <a:rPr lang="en" sz="1321"/>
            </a:br>
            <a:r>
              <a:rPr lang="en" sz="1321"/>
              <a:t>for i ← 1 to length(array)-1</a:t>
            </a:r>
            <a:br>
              <a:rPr lang="en" sz="1321"/>
            </a:br>
            <a:r>
              <a:rPr lang="en" sz="1321"/>
              <a:t>	// Loop invariant: The array to the left of i is a sorted sub-array.</a:t>
            </a:r>
            <a:br>
              <a:rPr lang="en" sz="1321"/>
            </a:br>
            <a:br>
              <a:rPr lang="en" sz="1321"/>
            </a:br>
            <a:r>
              <a:rPr lang="en" sz="1321"/>
              <a:t>	// Save the value at A[i], as it may be overwritten</a:t>
            </a:r>
            <a:br>
              <a:rPr lang="en" sz="1321"/>
            </a:br>
            <a:r>
              <a:rPr lang="en" sz="1321"/>
              <a:t>	x ← A[i]</a:t>
            </a:r>
            <a:br>
              <a:rPr lang="en" sz="1321"/>
            </a:br>
            <a:br>
              <a:rPr lang="en" sz="1321"/>
            </a:br>
            <a:r>
              <a:rPr lang="en" sz="1321"/>
              <a:t>	// j will represent the insertion point of the value.</a:t>
            </a:r>
            <a:br>
              <a:rPr lang="en" sz="1321"/>
            </a:br>
            <a:r>
              <a:rPr lang="en" sz="1321"/>
              <a:t>	j ← i</a:t>
            </a:r>
            <a:br>
              <a:rPr lang="en" sz="1321"/>
            </a:br>
            <a:r>
              <a:rPr lang="en" sz="1321"/>
              <a:t>	while j &gt; 0 and A[j-1] &gt; x</a:t>
            </a:r>
            <a:br>
              <a:rPr lang="en" sz="1321"/>
            </a:br>
            <a:r>
              <a:rPr lang="en" sz="1321"/>
              <a:t>		// As we scan for insertion point, we move elements</a:t>
            </a:r>
            <a:br>
              <a:rPr lang="en" sz="1321"/>
            </a:br>
            <a:r>
              <a:rPr lang="en" sz="1321"/>
              <a:t>		// to the right.</a:t>
            </a:r>
            <a:br>
              <a:rPr lang="en" sz="1321"/>
            </a:br>
            <a:r>
              <a:rPr lang="en" sz="1321"/>
              <a:t>		A[j] ← A[j-1]</a:t>
            </a:r>
            <a:br>
              <a:rPr lang="en" sz="1321"/>
            </a:br>
            <a:r>
              <a:rPr lang="en" sz="1321"/>
              <a:t>		j ← j - 1</a:t>
            </a:r>
            <a:br>
              <a:rPr lang="en" sz="1321"/>
            </a:br>
            <a:r>
              <a:rPr lang="en" sz="1321"/>
              <a:t>	end while</a:t>
            </a:r>
            <a:br>
              <a:rPr lang="en" sz="1321"/>
            </a:br>
            <a:br>
              <a:rPr lang="en" sz="1321"/>
            </a:br>
            <a:r>
              <a:rPr lang="en" sz="1321"/>
              <a:t>	// Finally, write the element being inserted into its final spot.</a:t>
            </a:r>
            <a:br>
              <a:rPr lang="en" sz="1321"/>
            </a:br>
            <a:r>
              <a:rPr lang="en" sz="1321"/>
              <a:t>	A[j] ← x</a:t>
            </a:r>
            <a:br>
              <a:rPr lang="en" sz="1321"/>
            </a:br>
            <a:r>
              <a:rPr lang="en" sz="1321"/>
              <a:t>end for</a:t>
            </a:r>
            <a:endParaRPr sz="1321"/>
          </a:p>
        </p:txBody>
      </p:sp>
      <p:pic>
        <p:nvPicPr>
          <p:cNvPr id="201" name="Google Shape;201;p31"/>
          <p:cNvPicPr preferRelativeResize="0"/>
          <p:nvPr/>
        </p:nvPicPr>
        <p:blipFill>
          <a:blip r:embed="rId3">
            <a:alphaModFix/>
          </a:blip>
          <a:stretch>
            <a:fillRect/>
          </a:stretch>
        </p:blipFill>
        <p:spPr>
          <a:xfrm>
            <a:off x="6917775" y="1411775"/>
            <a:ext cx="2020775" cy="3162050"/>
          </a:xfrm>
          <a:prstGeom prst="rect">
            <a:avLst/>
          </a:prstGeom>
          <a:noFill/>
          <a:ln>
            <a:noFill/>
          </a:ln>
        </p:spPr>
      </p:pic>
      <p:sp>
        <p:nvSpPr>
          <p:cNvPr id="202" name="Google Shape;20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Upcoming Schedule</a:t>
            </a:r>
            <a:endParaRPr/>
          </a:p>
        </p:txBody>
      </p:sp>
      <p:graphicFrame>
        <p:nvGraphicFramePr>
          <p:cNvPr id="61" name="Google Shape;61;p14"/>
          <p:cNvGraphicFramePr/>
          <p:nvPr/>
        </p:nvGraphicFramePr>
        <p:xfrm>
          <a:off x="311700" y="1235525"/>
          <a:ext cx="3000000" cy="3000000"/>
        </p:xfrm>
        <a:graphic>
          <a:graphicData uri="http://schemas.openxmlformats.org/drawingml/2006/table">
            <a:tbl>
              <a:tblPr>
                <a:noFill/>
                <a:tableStyleId>{3D23999C-069A-4BD0-B52E-CA6B43504DC3}</a:tableStyleId>
              </a:tblPr>
              <a:tblGrid>
                <a:gridCol w="2647425"/>
                <a:gridCol w="2810825"/>
                <a:gridCol w="3287950"/>
              </a:tblGrid>
              <a:tr h="300325">
                <a:tc>
                  <a:txBody>
                    <a:bodyPr/>
                    <a:lstStyle/>
                    <a:p>
                      <a:pPr indent="0" lvl="0" marL="0" rtl="0" algn="l">
                        <a:spcBef>
                          <a:spcPts val="0"/>
                        </a:spcBef>
                        <a:spcAft>
                          <a:spcPts val="0"/>
                        </a:spcAft>
                        <a:buNone/>
                      </a:pPr>
                      <a:r>
                        <a:rPr b="1" lang="en" sz="1100"/>
                        <a:t>Monday</a:t>
                      </a:r>
                      <a:endParaRPr b="1" sz="1100"/>
                    </a:p>
                  </a:txBody>
                  <a:tcPr marT="91425" marB="91425" marR="91425" marL="91425">
                    <a:solidFill>
                      <a:srgbClr val="CFE2F3"/>
                    </a:solidFill>
                  </a:tcPr>
                </a:tc>
                <a:tc>
                  <a:txBody>
                    <a:bodyPr/>
                    <a:lstStyle/>
                    <a:p>
                      <a:pPr indent="0" lvl="0" marL="0" rtl="0" algn="l">
                        <a:spcBef>
                          <a:spcPts val="0"/>
                        </a:spcBef>
                        <a:spcAft>
                          <a:spcPts val="0"/>
                        </a:spcAft>
                        <a:buNone/>
                      </a:pPr>
                      <a:r>
                        <a:rPr b="1" lang="en" sz="1100"/>
                        <a:t>Wednesday</a:t>
                      </a:r>
                      <a:endParaRPr b="1" sz="1100"/>
                    </a:p>
                  </a:txBody>
                  <a:tcPr marT="91425" marB="91425" marR="91425" marL="91425">
                    <a:solidFill>
                      <a:srgbClr val="CFE2F3"/>
                    </a:solidFill>
                  </a:tcPr>
                </a:tc>
                <a:tc>
                  <a:txBody>
                    <a:bodyPr/>
                    <a:lstStyle/>
                    <a:p>
                      <a:pPr indent="0" lvl="0" marL="0" rtl="0" algn="l">
                        <a:spcBef>
                          <a:spcPts val="0"/>
                        </a:spcBef>
                        <a:spcAft>
                          <a:spcPts val="0"/>
                        </a:spcAft>
                        <a:buNone/>
                      </a:pPr>
                      <a:r>
                        <a:rPr b="1" lang="en" sz="1100"/>
                        <a:t>Friday</a:t>
                      </a:r>
                      <a:endParaRPr b="1" sz="1100"/>
                    </a:p>
                  </a:txBody>
                  <a:tcPr marT="91425" marB="91425" marR="91425" marL="91425">
                    <a:solidFill>
                      <a:srgbClr val="CFE2F3"/>
                    </a:solidFill>
                  </a:tcPr>
                </a:tc>
              </a:tr>
              <a:tr h="600450">
                <a:tc>
                  <a:txBody>
                    <a:bodyPr/>
                    <a:lstStyle/>
                    <a:p>
                      <a:pPr indent="0" lvl="0" marL="0" rtl="0" algn="l">
                        <a:lnSpc>
                          <a:spcPct val="115000"/>
                        </a:lnSpc>
                        <a:spcBef>
                          <a:spcPts val="0"/>
                        </a:spcBef>
                        <a:spcAft>
                          <a:spcPts val="1200"/>
                        </a:spcAft>
                        <a:buNone/>
                      </a:pPr>
                      <a:r>
                        <a:rPr b="1" lang="en" sz="1100">
                          <a:solidFill>
                            <a:schemeClr val="dk2"/>
                          </a:solidFill>
                        </a:rPr>
                        <a:t>04/24/2023 (90)</a:t>
                      </a:r>
                      <a:br>
                        <a:rPr b="1" lang="en" sz="1100">
                          <a:solidFill>
                            <a:schemeClr val="dk2"/>
                          </a:solidFill>
                        </a:rPr>
                      </a:br>
                      <a:r>
                        <a:rPr lang="en" sz="1100">
                          <a:solidFill>
                            <a:schemeClr val="dk2"/>
                          </a:solidFill>
                        </a:rPr>
                        <a:t>• Review: Unit 8</a:t>
                      </a:r>
                      <a:br>
                        <a:rPr lang="en" sz="1100">
                          <a:solidFill>
                            <a:schemeClr val="dk2"/>
                          </a:solidFill>
                        </a:rPr>
                      </a:br>
                      <a:r>
                        <a:rPr b="1" lang="en" sz="1100">
                          <a:solidFill>
                            <a:srgbClr val="0000FF"/>
                          </a:solidFill>
                        </a:rPr>
                        <a:t>• AP CS Question 4: 2D Array</a:t>
                      </a:r>
                      <a:endParaRPr b="1" sz="1100">
                        <a:solidFill>
                          <a:srgbClr val="0000FF"/>
                        </a:solidFill>
                      </a:endParaRPr>
                    </a:p>
                  </a:txBody>
                  <a:tcPr marT="91425" marB="91425" marR="91425" marL="91425"/>
                </a:tc>
                <a:tc>
                  <a:txBody>
                    <a:bodyPr/>
                    <a:lstStyle/>
                    <a:p>
                      <a:pPr indent="0" lvl="0" marL="0" rtl="0" algn="l">
                        <a:lnSpc>
                          <a:spcPct val="115000"/>
                        </a:lnSpc>
                        <a:spcBef>
                          <a:spcPts val="0"/>
                        </a:spcBef>
                        <a:spcAft>
                          <a:spcPts val="1200"/>
                        </a:spcAft>
                        <a:buNone/>
                      </a:pPr>
                      <a:r>
                        <a:rPr b="1" lang="en" sz="1100">
                          <a:solidFill>
                            <a:schemeClr val="dk2"/>
                          </a:solidFill>
                        </a:rPr>
                        <a:t>04/26/2023 (90)</a:t>
                      </a:r>
                      <a:br>
                        <a:rPr b="1" lang="en" sz="1100">
                          <a:solidFill>
                            <a:schemeClr val="dk2"/>
                          </a:solidFill>
                        </a:rPr>
                      </a:br>
                      <a:r>
                        <a:rPr b="1" lang="en" sz="1100">
                          <a:solidFill>
                            <a:srgbClr val="0000FF"/>
                          </a:solidFill>
                        </a:rPr>
                        <a:t>• AP CS Multiple Choice Game</a:t>
                      </a:r>
                      <a:endParaRPr b="1" sz="1100">
                        <a:solidFill>
                          <a:srgbClr val="0000FF"/>
                        </a:solidFill>
                      </a:endParaRPr>
                    </a:p>
                  </a:txBody>
                  <a:tcPr marT="91425" marB="91425" marR="91425" marL="91425"/>
                </a:tc>
                <a:tc>
                  <a:txBody>
                    <a:bodyPr/>
                    <a:lstStyle/>
                    <a:p>
                      <a:pPr indent="0" lvl="0" marL="0" rtl="0" algn="l">
                        <a:lnSpc>
                          <a:spcPct val="115000"/>
                        </a:lnSpc>
                        <a:spcBef>
                          <a:spcPts val="0"/>
                        </a:spcBef>
                        <a:spcAft>
                          <a:spcPts val="1200"/>
                        </a:spcAft>
                        <a:buNone/>
                      </a:pPr>
                      <a:r>
                        <a:rPr b="1" lang="en" sz="1100">
                          <a:solidFill>
                            <a:schemeClr val="dk2"/>
                          </a:solidFill>
                        </a:rPr>
                        <a:t>04/28/2023 (45)</a:t>
                      </a:r>
                      <a:br>
                        <a:rPr b="1" lang="en" sz="1100">
                          <a:solidFill>
                            <a:schemeClr val="dk2"/>
                          </a:solidFill>
                        </a:rPr>
                      </a:br>
                      <a:r>
                        <a:rPr lang="en" sz="1100">
                          <a:solidFill>
                            <a:schemeClr val="dk2"/>
                          </a:solidFill>
                        </a:rPr>
                        <a:t>• Review: Unit 7, Unit 10</a:t>
                      </a:r>
                      <a:br>
                        <a:rPr lang="en" sz="1100">
                          <a:solidFill>
                            <a:schemeClr val="dk2"/>
                          </a:solidFill>
                        </a:rPr>
                      </a:br>
                      <a:r>
                        <a:rPr lang="en" sz="1100">
                          <a:solidFill>
                            <a:schemeClr val="dk2"/>
                          </a:solidFill>
                        </a:rPr>
                        <a:t>• Algorithms: Iterative/recursive binary search, selection sort, insertion sort, merge sort</a:t>
                      </a:r>
                      <a:endParaRPr sz="1100">
                        <a:solidFill>
                          <a:schemeClr val="dk2"/>
                        </a:solidFill>
                      </a:endParaRPr>
                    </a:p>
                  </a:txBody>
                  <a:tcPr marT="91425" marB="91425" marR="91425" marL="91425"/>
                </a:tc>
              </a:tr>
              <a:tr h="528100">
                <a:tc>
                  <a:txBody>
                    <a:bodyPr/>
                    <a:lstStyle/>
                    <a:p>
                      <a:pPr indent="0" lvl="0" marL="0" rtl="0" algn="l">
                        <a:lnSpc>
                          <a:spcPct val="115000"/>
                        </a:lnSpc>
                        <a:spcBef>
                          <a:spcPts val="0"/>
                        </a:spcBef>
                        <a:spcAft>
                          <a:spcPts val="1200"/>
                        </a:spcAft>
                        <a:buNone/>
                      </a:pPr>
                      <a:r>
                        <a:rPr b="1" lang="en" sz="1100">
                          <a:solidFill>
                            <a:schemeClr val="dk2"/>
                          </a:solidFill>
                        </a:rPr>
                        <a:t>05/01/2023</a:t>
                      </a:r>
                      <a:br>
                        <a:rPr b="1" lang="en" sz="1100">
                          <a:solidFill>
                            <a:schemeClr val="dk2"/>
                          </a:solidFill>
                        </a:rPr>
                      </a:br>
                      <a:r>
                        <a:rPr b="1" lang="en" sz="1100">
                          <a:solidFill>
                            <a:schemeClr val="dk2"/>
                          </a:solidFill>
                        </a:rPr>
                        <a:t>• FINAL</a:t>
                      </a:r>
                      <a:endParaRPr b="1" sz="1100">
                        <a:solidFill>
                          <a:schemeClr val="dk2"/>
                        </a:solidFill>
                      </a:endParaRPr>
                    </a:p>
                  </a:txBody>
                  <a:tcPr marT="91425" marB="91425" marR="91425" marL="91425">
                    <a:solidFill>
                      <a:srgbClr val="FFF2CC"/>
                    </a:solidFill>
                  </a:tcPr>
                </a:tc>
                <a:tc>
                  <a:txBody>
                    <a:bodyPr/>
                    <a:lstStyle/>
                    <a:p>
                      <a:pPr indent="0" lvl="0" marL="0" rtl="0" algn="l">
                        <a:lnSpc>
                          <a:spcPct val="115000"/>
                        </a:lnSpc>
                        <a:spcBef>
                          <a:spcPts val="0"/>
                        </a:spcBef>
                        <a:spcAft>
                          <a:spcPts val="1200"/>
                        </a:spcAft>
                        <a:buNone/>
                      </a:pPr>
                      <a:r>
                        <a:rPr b="1" lang="en" sz="1100">
                          <a:solidFill>
                            <a:schemeClr val="dk2"/>
                          </a:solidFill>
                        </a:rPr>
                        <a:t>05/03/2023</a:t>
                      </a:r>
                      <a:br>
                        <a:rPr b="1" lang="en" sz="1100">
                          <a:solidFill>
                            <a:schemeClr val="dk2"/>
                          </a:solidFill>
                        </a:rPr>
                      </a:br>
                      <a:r>
                        <a:rPr b="1" lang="en" sz="1100">
                          <a:solidFill>
                            <a:schemeClr val="dk2"/>
                          </a:solidFill>
                        </a:rPr>
                        <a:t>• AP EXAM</a:t>
                      </a:r>
                      <a:endParaRPr b="1" sz="1100">
                        <a:solidFill>
                          <a:schemeClr val="dk2"/>
                        </a:solidFill>
                      </a:endParaRPr>
                    </a:p>
                  </a:txBody>
                  <a:tcPr marT="91425" marB="91425" marR="91425" marL="91425">
                    <a:solidFill>
                      <a:srgbClr val="FFF2CC"/>
                    </a:solidFill>
                  </a:tcPr>
                </a:tc>
                <a:tc>
                  <a:txBody>
                    <a:bodyPr/>
                    <a:lstStyle/>
                    <a:p>
                      <a:pPr indent="0" lvl="0" marL="0" rtl="0" algn="l">
                        <a:lnSpc>
                          <a:spcPct val="115000"/>
                        </a:lnSpc>
                        <a:spcBef>
                          <a:spcPts val="0"/>
                        </a:spcBef>
                        <a:spcAft>
                          <a:spcPts val="1200"/>
                        </a:spcAft>
                        <a:buNone/>
                      </a:pPr>
                      <a:r>
                        <a:t/>
                      </a:r>
                      <a:endParaRPr b="1" sz="1100">
                        <a:solidFill>
                          <a:schemeClr val="dk2"/>
                        </a:solidFill>
                      </a:endParaRPr>
                    </a:p>
                  </a:txBody>
                  <a:tcPr marT="91425" marB="91425" marR="91425" marL="91425"/>
                </a:tc>
              </a:tr>
            </a:tbl>
          </a:graphicData>
        </a:graphic>
      </p:graphicFrame>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Merge Sort</a:t>
            </a:r>
            <a:endParaRPr/>
          </a:p>
        </p:txBody>
      </p:sp>
      <p:sp>
        <p:nvSpPr>
          <p:cNvPr id="208" name="Google Shape;208;p32"/>
          <p:cNvSpPr txBox="1"/>
          <p:nvPr>
            <p:ph idx="1" type="body"/>
          </p:nvPr>
        </p:nvSpPr>
        <p:spPr>
          <a:xfrm>
            <a:off x="311700" y="1152475"/>
            <a:ext cx="8520600" cy="12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Merge Sort is a </a:t>
            </a:r>
            <a:r>
              <a:rPr b="1" lang="en"/>
              <a:t>divide and conquer</a:t>
            </a:r>
            <a:r>
              <a:rPr lang="en"/>
              <a:t> sorting algorithm, much like Binary Search is a divide and conquer search algorithm.</a:t>
            </a:r>
            <a:endParaRPr/>
          </a:p>
          <a:p>
            <a:pPr indent="0" lvl="0" marL="0" rtl="0" algn="l">
              <a:spcBef>
                <a:spcPts val="1200"/>
              </a:spcBef>
              <a:spcAft>
                <a:spcPts val="1200"/>
              </a:spcAft>
              <a:buNone/>
            </a:pPr>
            <a:r>
              <a:rPr lang="en"/>
              <a:t>Merge Sort divides the input array in half, and recursively Merge Sorts the halves.</a:t>
            </a:r>
            <a:endParaRPr/>
          </a:p>
        </p:txBody>
      </p:sp>
      <p:pic>
        <p:nvPicPr>
          <p:cNvPr id="209" name="Google Shape;209;p32"/>
          <p:cNvPicPr preferRelativeResize="0"/>
          <p:nvPr/>
        </p:nvPicPr>
        <p:blipFill>
          <a:blip r:embed="rId3">
            <a:alphaModFix/>
          </a:blip>
          <a:stretch>
            <a:fillRect/>
          </a:stretch>
        </p:blipFill>
        <p:spPr>
          <a:xfrm>
            <a:off x="6806476" y="2495550"/>
            <a:ext cx="1971375" cy="2571750"/>
          </a:xfrm>
          <a:prstGeom prst="rect">
            <a:avLst/>
          </a:prstGeom>
          <a:noFill/>
          <a:ln>
            <a:noFill/>
          </a:ln>
        </p:spPr>
      </p:pic>
      <p:sp>
        <p:nvSpPr>
          <p:cNvPr id="210" name="Google Shape;210;p32"/>
          <p:cNvSpPr txBox="1"/>
          <p:nvPr/>
        </p:nvSpPr>
        <p:spPr>
          <a:xfrm>
            <a:off x="305350" y="2781075"/>
            <a:ext cx="3657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algorithm was invented in 1945 (!) by </a:t>
            </a:r>
            <a:r>
              <a:rPr lang="en" u="sng">
                <a:solidFill>
                  <a:schemeClr val="hlink"/>
                </a:solidFill>
                <a:hlinkClick r:id="rId4"/>
              </a:rPr>
              <a:t>John Von Neumann</a:t>
            </a:r>
            <a:r>
              <a:rPr lang="en"/>
              <a:t> (1903-1957), a genius mathematician and early computer scientist.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Among other things, Von Neumann invented the </a:t>
            </a:r>
            <a:r>
              <a:rPr lang="en" u="sng">
                <a:solidFill>
                  <a:schemeClr val="hlink"/>
                </a:solidFill>
                <a:hlinkClick r:id="rId5"/>
              </a:rPr>
              <a:t>Von Neumann Architecture</a:t>
            </a:r>
            <a:r>
              <a:rPr lang="en"/>
              <a:t>, which is still the conceptual model for how a computer works.</a:t>
            </a:r>
            <a:endParaRPr/>
          </a:p>
        </p:txBody>
      </p:sp>
      <p:pic>
        <p:nvPicPr>
          <p:cNvPr id="211" name="Google Shape;211;p32"/>
          <p:cNvPicPr preferRelativeResize="0"/>
          <p:nvPr/>
        </p:nvPicPr>
        <p:blipFill>
          <a:blip r:embed="rId6">
            <a:alphaModFix/>
          </a:blip>
          <a:stretch>
            <a:fillRect/>
          </a:stretch>
        </p:blipFill>
        <p:spPr>
          <a:xfrm>
            <a:off x="3757750" y="2934325"/>
            <a:ext cx="2896323" cy="16758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Sorting Algorithm Efficiency</a:t>
            </a:r>
            <a:endParaRPr/>
          </a:p>
        </p:txBody>
      </p:sp>
      <p:pic>
        <p:nvPicPr>
          <p:cNvPr id="217" name="Google Shape;217;p33"/>
          <p:cNvPicPr preferRelativeResize="0"/>
          <p:nvPr/>
        </p:nvPicPr>
        <p:blipFill>
          <a:blip r:embed="rId3">
            <a:alphaModFix/>
          </a:blip>
          <a:stretch>
            <a:fillRect/>
          </a:stretch>
        </p:blipFill>
        <p:spPr>
          <a:xfrm>
            <a:off x="1178050" y="1085275"/>
            <a:ext cx="6961202" cy="3198950"/>
          </a:xfrm>
          <a:prstGeom prst="rect">
            <a:avLst/>
          </a:prstGeom>
          <a:noFill/>
          <a:ln>
            <a:noFill/>
          </a:ln>
        </p:spPr>
      </p:pic>
      <p:sp>
        <p:nvSpPr>
          <p:cNvPr id="218" name="Google Shape;218;p33"/>
          <p:cNvSpPr txBox="1"/>
          <p:nvPr/>
        </p:nvSpPr>
        <p:spPr>
          <a:xfrm>
            <a:off x="994300" y="4432700"/>
            <a:ext cx="7328700" cy="430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100">
                <a:solidFill>
                  <a:schemeClr val="dk1"/>
                </a:solidFill>
              </a:rPr>
              <a:t>Merge sort worst case performance is O(n log n)</a:t>
            </a:r>
            <a:endParaRPr b="1" sz="2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311700" y="4686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Merge Sort:</a:t>
            </a:r>
            <a:r>
              <a:rPr lang="en" sz="2000"/>
              <a:t> Split the array into halves down to one element</a:t>
            </a:r>
            <a:endParaRPr sz="2000"/>
          </a:p>
        </p:txBody>
      </p:sp>
      <p:cxnSp>
        <p:nvCxnSpPr>
          <p:cNvPr id="224" name="Google Shape;224;p34"/>
          <p:cNvCxnSpPr/>
          <p:nvPr/>
        </p:nvCxnSpPr>
        <p:spPr>
          <a:xfrm flipH="1">
            <a:off x="2549775" y="1771375"/>
            <a:ext cx="337800" cy="211200"/>
          </a:xfrm>
          <a:prstGeom prst="straightConnector1">
            <a:avLst/>
          </a:prstGeom>
          <a:noFill/>
          <a:ln cap="flat" cmpd="sng" w="9525">
            <a:solidFill>
              <a:schemeClr val="dk2"/>
            </a:solidFill>
            <a:prstDash val="solid"/>
            <a:round/>
            <a:headEnd len="med" w="med" type="none"/>
            <a:tailEnd len="med" w="med" type="triangle"/>
          </a:ln>
        </p:spPr>
      </p:cxnSp>
      <p:grpSp>
        <p:nvGrpSpPr>
          <p:cNvPr id="225" name="Google Shape;225;p34"/>
          <p:cNvGrpSpPr/>
          <p:nvPr/>
        </p:nvGrpSpPr>
        <p:grpSpPr>
          <a:xfrm>
            <a:off x="991225" y="1264800"/>
            <a:ext cx="6442500" cy="3207900"/>
            <a:chOff x="991225" y="1264800"/>
            <a:chExt cx="6442500" cy="3207900"/>
          </a:xfrm>
        </p:grpSpPr>
        <p:sp>
          <p:nvSpPr>
            <p:cNvPr id="226" name="Google Shape;226;p34"/>
            <p:cNvSpPr txBox="1"/>
            <p:nvPr/>
          </p:nvSpPr>
          <p:spPr>
            <a:xfrm>
              <a:off x="2820025" y="12648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38</a:t>
              </a:r>
              <a:endParaRPr/>
            </a:p>
          </p:txBody>
        </p:sp>
        <p:sp>
          <p:nvSpPr>
            <p:cNvPr id="227" name="Google Shape;227;p34"/>
            <p:cNvSpPr txBox="1"/>
            <p:nvPr/>
          </p:nvSpPr>
          <p:spPr>
            <a:xfrm>
              <a:off x="3250525" y="12648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27</a:t>
              </a:r>
              <a:endParaRPr/>
            </a:p>
          </p:txBody>
        </p:sp>
        <p:sp>
          <p:nvSpPr>
            <p:cNvPr id="228" name="Google Shape;228;p34"/>
            <p:cNvSpPr txBox="1"/>
            <p:nvPr/>
          </p:nvSpPr>
          <p:spPr>
            <a:xfrm>
              <a:off x="3681025" y="12648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43</a:t>
              </a:r>
              <a:endParaRPr/>
            </a:p>
          </p:txBody>
        </p:sp>
        <p:sp>
          <p:nvSpPr>
            <p:cNvPr id="229" name="Google Shape;229;p34"/>
            <p:cNvSpPr txBox="1"/>
            <p:nvPr/>
          </p:nvSpPr>
          <p:spPr>
            <a:xfrm>
              <a:off x="4111525" y="12648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30" name="Google Shape;230;p34"/>
            <p:cNvSpPr txBox="1"/>
            <p:nvPr/>
          </p:nvSpPr>
          <p:spPr>
            <a:xfrm>
              <a:off x="4542025" y="12648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231" name="Google Shape;231;p34"/>
            <p:cNvSpPr txBox="1"/>
            <p:nvPr/>
          </p:nvSpPr>
          <p:spPr>
            <a:xfrm>
              <a:off x="4972525" y="12648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82</a:t>
              </a:r>
              <a:endParaRPr/>
            </a:p>
          </p:txBody>
        </p:sp>
        <p:sp>
          <p:nvSpPr>
            <p:cNvPr id="232" name="Google Shape;232;p34"/>
            <p:cNvSpPr txBox="1"/>
            <p:nvPr/>
          </p:nvSpPr>
          <p:spPr>
            <a:xfrm>
              <a:off x="5403025" y="12648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233" name="Google Shape;233;p34"/>
            <p:cNvSpPr txBox="1"/>
            <p:nvPr/>
          </p:nvSpPr>
          <p:spPr>
            <a:xfrm>
              <a:off x="2058025" y="21030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38</a:t>
              </a:r>
              <a:endParaRPr/>
            </a:p>
          </p:txBody>
        </p:sp>
        <p:sp>
          <p:nvSpPr>
            <p:cNvPr id="234" name="Google Shape;234;p34"/>
            <p:cNvSpPr txBox="1"/>
            <p:nvPr/>
          </p:nvSpPr>
          <p:spPr>
            <a:xfrm>
              <a:off x="2488525" y="21030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27</a:t>
              </a:r>
              <a:endParaRPr/>
            </a:p>
          </p:txBody>
        </p:sp>
        <p:sp>
          <p:nvSpPr>
            <p:cNvPr id="235" name="Google Shape;235;p34"/>
            <p:cNvSpPr txBox="1"/>
            <p:nvPr/>
          </p:nvSpPr>
          <p:spPr>
            <a:xfrm>
              <a:off x="2919025" y="21030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43</a:t>
              </a:r>
              <a:endParaRPr/>
            </a:p>
          </p:txBody>
        </p:sp>
        <p:sp>
          <p:nvSpPr>
            <p:cNvPr id="236" name="Google Shape;236;p34"/>
            <p:cNvSpPr txBox="1"/>
            <p:nvPr/>
          </p:nvSpPr>
          <p:spPr>
            <a:xfrm>
              <a:off x="3349525" y="21030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37" name="Google Shape;237;p34"/>
            <p:cNvSpPr txBox="1"/>
            <p:nvPr/>
          </p:nvSpPr>
          <p:spPr>
            <a:xfrm>
              <a:off x="5608825" y="21030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238" name="Google Shape;238;p34"/>
            <p:cNvSpPr txBox="1"/>
            <p:nvPr/>
          </p:nvSpPr>
          <p:spPr>
            <a:xfrm>
              <a:off x="6039325" y="21030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82</a:t>
              </a:r>
              <a:endParaRPr/>
            </a:p>
          </p:txBody>
        </p:sp>
        <p:sp>
          <p:nvSpPr>
            <p:cNvPr id="239" name="Google Shape;239;p34"/>
            <p:cNvSpPr txBox="1"/>
            <p:nvPr/>
          </p:nvSpPr>
          <p:spPr>
            <a:xfrm>
              <a:off x="6469825" y="21030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240" name="Google Shape;240;p34"/>
            <p:cNvSpPr txBox="1"/>
            <p:nvPr/>
          </p:nvSpPr>
          <p:spPr>
            <a:xfrm>
              <a:off x="1372225" y="30936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38</a:t>
              </a:r>
              <a:endParaRPr/>
            </a:p>
          </p:txBody>
        </p:sp>
        <p:sp>
          <p:nvSpPr>
            <p:cNvPr id="241" name="Google Shape;241;p34"/>
            <p:cNvSpPr txBox="1"/>
            <p:nvPr/>
          </p:nvSpPr>
          <p:spPr>
            <a:xfrm>
              <a:off x="1802725" y="30936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27</a:t>
              </a:r>
              <a:endParaRPr/>
            </a:p>
          </p:txBody>
        </p:sp>
        <p:sp>
          <p:nvSpPr>
            <p:cNvPr id="242" name="Google Shape;242;p34"/>
            <p:cNvSpPr txBox="1"/>
            <p:nvPr/>
          </p:nvSpPr>
          <p:spPr>
            <a:xfrm>
              <a:off x="3071425" y="30936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43</a:t>
              </a:r>
              <a:endParaRPr/>
            </a:p>
          </p:txBody>
        </p:sp>
        <p:sp>
          <p:nvSpPr>
            <p:cNvPr id="243" name="Google Shape;243;p34"/>
            <p:cNvSpPr txBox="1"/>
            <p:nvPr/>
          </p:nvSpPr>
          <p:spPr>
            <a:xfrm>
              <a:off x="3501925" y="30936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44" name="Google Shape;244;p34"/>
            <p:cNvSpPr txBox="1"/>
            <p:nvPr/>
          </p:nvSpPr>
          <p:spPr>
            <a:xfrm>
              <a:off x="5227825" y="30936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245" name="Google Shape;245;p34"/>
            <p:cNvSpPr txBox="1"/>
            <p:nvPr/>
          </p:nvSpPr>
          <p:spPr>
            <a:xfrm>
              <a:off x="5658325" y="30936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82</a:t>
              </a:r>
              <a:endParaRPr/>
            </a:p>
          </p:txBody>
        </p:sp>
        <p:sp>
          <p:nvSpPr>
            <p:cNvPr id="246" name="Google Shape;246;p34"/>
            <p:cNvSpPr txBox="1"/>
            <p:nvPr/>
          </p:nvSpPr>
          <p:spPr>
            <a:xfrm>
              <a:off x="6850825" y="30936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247" name="Google Shape;247;p34"/>
            <p:cNvSpPr txBox="1"/>
            <p:nvPr/>
          </p:nvSpPr>
          <p:spPr>
            <a:xfrm>
              <a:off x="991225" y="40842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38</a:t>
              </a:r>
              <a:endParaRPr/>
            </a:p>
          </p:txBody>
        </p:sp>
        <p:sp>
          <p:nvSpPr>
            <p:cNvPr id="248" name="Google Shape;248;p34"/>
            <p:cNvSpPr txBox="1"/>
            <p:nvPr/>
          </p:nvSpPr>
          <p:spPr>
            <a:xfrm>
              <a:off x="2107525" y="40842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27</a:t>
              </a:r>
              <a:endParaRPr/>
            </a:p>
          </p:txBody>
        </p:sp>
        <p:sp>
          <p:nvSpPr>
            <p:cNvPr id="249" name="Google Shape;249;p34"/>
            <p:cNvSpPr txBox="1"/>
            <p:nvPr/>
          </p:nvSpPr>
          <p:spPr>
            <a:xfrm>
              <a:off x="2995225" y="40842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43</a:t>
              </a:r>
              <a:endParaRPr/>
            </a:p>
          </p:txBody>
        </p:sp>
        <p:sp>
          <p:nvSpPr>
            <p:cNvPr id="250" name="Google Shape;250;p34"/>
            <p:cNvSpPr txBox="1"/>
            <p:nvPr/>
          </p:nvSpPr>
          <p:spPr>
            <a:xfrm>
              <a:off x="3959125" y="40842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51" name="Google Shape;251;p34"/>
            <p:cNvSpPr txBox="1"/>
            <p:nvPr/>
          </p:nvSpPr>
          <p:spPr>
            <a:xfrm>
              <a:off x="4999225" y="40842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252" name="Google Shape;252;p34"/>
            <p:cNvSpPr txBox="1"/>
            <p:nvPr/>
          </p:nvSpPr>
          <p:spPr>
            <a:xfrm>
              <a:off x="5963125" y="40842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82</a:t>
              </a:r>
              <a:endParaRPr/>
            </a:p>
          </p:txBody>
        </p:sp>
        <p:sp>
          <p:nvSpPr>
            <p:cNvPr id="253" name="Google Shape;253;p34"/>
            <p:cNvSpPr txBox="1"/>
            <p:nvPr/>
          </p:nvSpPr>
          <p:spPr>
            <a:xfrm>
              <a:off x="7003225" y="40842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cxnSp>
          <p:nvCxnSpPr>
            <p:cNvPr id="254" name="Google Shape;254;p34"/>
            <p:cNvCxnSpPr/>
            <p:nvPr/>
          </p:nvCxnSpPr>
          <p:spPr>
            <a:xfrm>
              <a:off x="5917425" y="1771375"/>
              <a:ext cx="312300" cy="202500"/>
            </a:xfrm>
            <a:prstGeom prst="straightConnector1">
              <a:avLst/>
            </a:prstGeom>
            <a:noFill/>
            <a:ln cap="flat" cmpd="sng" w="9525">
              <a:solidFill>
                <a:schemeClr val="dk2"/>
              </a:solidFill>
              <a:prstDash val="solid"/>
              <a:round/>
              <a:headEnd len="med" w="med" type="none"/>
              <a:tailEnd len="med" w="med" type="triangle"/>
            </a:ln>
          </p:spPr>
        </p:cxnSp>
        <p:cxnSp>
          <p:nvCxnSpPr>
            <p:cNvPr id="255" name="Google Shape;255;p34"/>
            <p:cNvCxnSpPr/>
            <p:nvPr/>
          </p:nvCxnSpPr>
          <p:spPr>
            <a:xfrm flipH="1">
              <a:off x="1254375" y="3676375"/>
              <a:ext cx="337800" cy="211200"/>
            </a:xfrm>
            <a:prstGeom prst="straightConnector1">
              <a:avLst/>
            </a:prstGeom>
            <a:noFill/>
            <a:ln cap="flat" cmpd="sng" w="9525">
              <a:solidFill>
                <a:schemeClr val="dk2"/>
              </a:solidFill>
              <a:prstDash val="solid"/>
              <a:round/>
              <a:headEnd len="med" w="med" type="none"/>
              <a:tailEnd len="med" w="med" type="triangle"/>
            </a:ln>
          </p:spPr>
        </p:cxnSp>
        <p:cxnSp>
          <p:nvCxnSpPr>
            <p:cNvPr id="256" name="Google Shape;256;p34"/>
            <p:cNvCxnSpPr/>
            <p:nvPr/>
          </p:nvCxnSpPr>
          <p:spPr>
            <a:xfrm>
              <a:off x="1878825" y="3676375"/>
              <a:ext cx="312300" cy="202500"/>
            </a:xfrm>
            <a:prstGeom prst="straightConnector1">
              <a:avLst/>
            </a:prstGeom>
            <a:noFill/>
            <a:ln cap="flat" cmpd="sng" w="9525">
              <a:solidFill>
                <a:schemeClr val="dk2"/>
              </a:solidFill>
              <a:prstDash val="solid"/>
              <a:round/>
              <a:headEnd len="med" w="med" type="none"/>
              <a:tailEnd len="med" w="med" type="triangle"/>
            </a:ln>
          </p:spPr>
        </p:cxnSp>
        <p:cxnSp>
          <p:nvCxnSpPr>
            <p:cNvPr id="257" name="Google Shape;257;p34"/>
            <p:cNvCxnSpPr/>
            <p:nvPr/>
          </p:nvCxnSpPr>
          <p:spPr>
            <a:xfrm flipH="1">
              <a:off x="3159375" y="3676375"/>
              <a:ext cx="337800" cy="211200"/>
            </a:xfrm>
            <a:prstGeom prst="straightConnector1">
              <a:avLst/>
            </a:prstGeom>
            <a:noFill/>
            <a:ln cap="flat" cmpd="sng" w="9525">
              <a:solidFill>
                <a:schemeClr val="dk2"/>
              </a:solidFill>
              <a:prstDash val="solid"/>
              <a:round/>
              <a:headEnd len="med" w="med" type="none"/>
              <a:tailEnd len="med" w="med" type="triangle"/>
            </a:ln>
          </p:spPr>
        </p:cxnSp>
        <p:cxnSp>
          <p:nvCxnSpPr>
            <p:cNvPr id="258" name="Google Shape;258;p34"/>
            <p:cNvCxnSpPr/>
            <p:nvPr/>
          </p:nvCxnSpPr>
          <p:spPr>
            <a:xfrm>
              <a:off x="3783825" y="3676375"/>
              <a:ext cx="312300" cy="202500"/>
            </a:xfrm>
            <a:prstGeom prst="straightConnector1">
              <a:avLst/>
            </a:prstGeom>
            <a:noFill/>
            <a:ln cap="flat" cmpd="sng" w="9525">
              <a:solidFill>
                <a:schemeClr val="dk2"/>
              </a:solidFill>
              <a:prstDash val="solid"/>
              <a:round/>
              <a:headEnd len="med" w="med" type="none"/>
              <a:tailEnd len="med" w="med" type="triangle"/>
            </a:ln>
          </p:spPr>
        </p:cxnSp>
        <p:cxnSp>
          <p:nvCxnSpPr>
            <p:cNvPr id="259" name="Google Shape;259;p34"/>
            <p:cNvCxnSpPr/>
            <p:nvPr/>
          </p:nvCxnSpPr>
          <p:spPr>
            <a:xfrm flipH="1">
              <a:off x="5140575" y="3676375"/>
              <a:ext cx="337800" cy="211200"/>
            </a:xfrm>
            <a:prstGeom prst="straightConnector1">
              <a:avLst/>
            </a:prstGeom>
            <a:noFill/>
            <a:ln cap="flat" cmpd="sng" w="9525">
              <a:solidFill>
                <a:schemeClr val="dk2"/>
              </a:solidFill>
              <a:prstDash val="solid"/>
              <a:round/>
              <a:headEnd len="med" w="med" type="none"/>
              <a:tailEnd len="med" w="med" type="triangle"/>
            </a:ln>
          </p:spPr>
        </p:cxnSp>
        <p:cxnSp>
          <p:nvCxnSpPr>
            <p:cNvPr id="260" name="Google Shape;260;p34"/>
            <p:cNvCxnSpPr/>
            <p:nvPr/>
          </p:nvCxnSpPr>
          <p:spPr>
            <a:xfrm>
              <a:off x="5765025" y="3676375"/>
              <a:ext cx="312300" cy="202500"/>
            </a:xfrm>
            <a:prstGeom prst="straightConnector1">
              <a:avLst/>
            </a:prstGeom>
            <a:noFill/>
            <a:ln cap="flat" cmpd="sng" w="9525">
              <a:solidFill>
                <a:schemeClr val="dk2"/>
              </a:solidFill>
              <a:prstDash val="solid"/>
              <a:round/>
              <a:headEnd len="med" w="med" type="none"/>
              <a:tailEnd len="med" w="med" type="triangle"/>
            </a:ln>
          </p:spPr>
        </p:cxnSp>
        <p:cxnSp>
          <p:nvCxnSpPr>
            <p:cNvPr id="261" name="Google Shape;261;p34"/>
            <p:cNvCxnSpPr/>
            <p:nvPr/>
          </p:nvCxnSpPr>
          <p:spPr>
            <a:xfrm flipH="1">
              <a:off x="5826375" y="2609575"/>
              <a:ext cx="337800" cy="211200"/>
            </a:xfrm>
            <a:prstGeom prst="straightConnector1">
              <a:avLst/>
            </a:prstGeom>
            <a:noFill/>
            <a:ln cap="flat" cmpd="sng" w="9525">
              <a:solidFill>
                <a:schemeClr val="dk2"/>
              </a:solidFill>
              <a:prstDash val="solid"/>
              <a:round/>
              <a:headEnd len="med" w="med" type="none"/>
              <a:tailEnd len="med" w="med" type="triangle"/>
            </a:ln>
          </p:spPr>
        </p:cxnSp>
        <p:cxnSp>
          <p:nvCxnSpPr>
            <p:cNvPr id="262" name="Google Shape;262;p34"/>
            <p:cNvCxnSpPr/>
            <p:nvPr/>
          </p:nvCxnSpPr>
          <p:spPr>
            <a:xfrm>
              <a:off x="6450825" y="2609575"/>
              <a:ext cx="312300" cy="202500"/>
            </a:xfrm>
            <a:prstGeom prst="straightConnector1">
              <a:avLst/>
            </a:prstGeom>
            <a:noFill/>
            <a:ln cap="flat" cmpd="sng" w="9525">
              <a:solidFill>
                <a:schemeClr val="dk2"/>
              </a:solidFill>
              <a:prstDash val="solid"/>
              <a:round/>
              <a:headEnd len="med" w="med" type="none"/>
              <a:tailEnd len="med" w="med" type="triangle"/>
            </a:ln>
          </p:spPr>
        </p:cxnSp>
        <p:cxnSp>
          <p:nvCxnSpPr>
            <p:cNvPr id="263" name="Google Shape;263;p34"/>
            <p:cNvCxnSpPr/>
            <p:nvPr/>
          </p:nvCxnSpPr>
          <p:spPr>
            <a:xfrm flipH="1">
              <a:off x="2168775" y="2685775"/>
              <a:ext cx="337800" cy="211200"/>
            </a:xfrm>
            <a:prstGeom prst="straightConnector1">
              <a:avLst/>
            </a:prstGeom>
            <a:noFill/>
            <a:ln cap="flat" cmpd="sng" w="9525">
              <a:solidFill>
                <a:schemeClr val="dk2"/>
              </a:solidFill>
              <a:prstDash val="solid"/>
              <a:round/>
              <a:headEnd len="med" w="med" type="none"/>
              <a:tailEnd len="med" w="med" type="triangle"/>
            </a:ln>
          </p:spPr>
        </p:cxnSp>
        <p:cxnSp>
          <p:nvCxnSpPr>
            <p:cNvPr id="264" name="Google Shape;264;p34"/>
            <p:cNvCxnSpPr/>
            <p:nvPr/>
          </p:nvCxnSpPr>
          <p:spPr>
            <a:xfrm>
              <a:off x="2793225" y="2685775"/>
              <a:ext cx="312300" cy="202500"/>
            </a:xfrm>
            <a:prstGeom prst="straightConnector1">
              <a:avLst/>
            </a:prstGeom>
            <a:noFill/>
            <a:ln cap="flat" cmpd="sng" w="9525">
              <a:solidFill>
                <a:schemeClr val="dk2"/>
              </a:solidFill>
              <a:prstDash val="solid"/>
              <a:round/>
              <a:headEnd len="med" w="med" type="none"/>
              <a:tailEnd len="med" w="med" type="triangle"/>
            </a:ln>
          </p:spPr>
        </p:cxnSp>
        <p:cxnSp>
          <p:nvCxnSpPr>
            <p:cNvPr id="265" name="Google Shape;265;p34"/>
            <p:cNvCxnSpPr/>
            <p:nvPr/>
          </p:nvCxnSpPr>
          <p:spPr>
            <a:xfrm>
              <a:off x="7126075" y="3645775"/>
              <a:ext cx="42300" cy="2532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Merge Sort: </a:t>
            </a:r>
            <a:r>
              <a:rPr lang="en" sz="2000"/>
              <a:t>Sort the halves and merge them together</a:t>
            </a:r>
            <a:endParaRPr sz="2000"/>
          </a:p>
        </p:txBody>
      </p:sp>
      <p:grpSp>
        <p:nvGrpSpPr>
          <p:cNvPr id="271" name="Google Shape;271;p35"/>
          <p:cNvGrpSpPr/>
          <p:nvPr/>
        </p:nvGrpSpPr>
        <p:grpSpPr>
          <a:xfrm>
            <a:off x="991225" y="1393575"/>
            <a:ext cx="6975900" cy="3203700"/>
            <a:chOff x="991225" y="1393575"/>
            <a:chExt cx="6975900" cy="3203700"/>
          </a:xfrm>
        </p:grpSpPr>
        <p:sp>
          <p:nvSpPr>
            <p:cNvPr id="272" name="Google Shape;272;p35"/>
            <p:cNvSpPr txBox="1"/>
            <p:nvPr/>
          </p:nvSpPr>
          <p:spPr>
            <a:xfrm>
              <a:off x="991225" y="13935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38</a:t>
              </a:r>
              <a:endParaRPr/>
            </a:p>
          </p:txBody>
        </p:sp>
        <p:sp>
          <p:nvSpPr>
            <p:cNvPr id="273" name="Google Shape;273;p35"/>
            <p:cNvSpPr txBox="1"/>
            <p:nvPr/>
          </p:nvSpPr>
          <p:spPr>
            <a:xfrm>
              <a:off x="1650325" y="13935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27</a:t>
              </a:r>
              <a:endParaRPr/>
            </a:p>
          </p:txBody>
        </p:sp>
        <p:sp>
          <p:nvSpPr>
            <p:cNvPr id="274" name="Google Shape;274;p35"/>
            <p:cNvSpPr txBox="1"/>
            <p:nvPr/>
          </p:nvSpPr>
          <p:spPr>
            <a:xfrm>
              <a:off x="3147625" y="13935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43</a:t>
              </a:r>
              <a:endParaRPr/>
            </a:p>
          </p:txBody>
        </p:sp>
        <p:sp>
          <p:nvSpPr>
            <p:cNvPr id="275" name="Google Shape;275;p35"/>
            <p:cNvSpPr txBox="1"/>
            <p:nvPr/>
          </p:nvSpPr>
          <p:spPr>
            <a:xfrm>
              <a:off x="3806725" y="13935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76" name="Google Shape;276;p35"/>
            <p:cNvSpPr txBox="1"/>
            <p:nvPr/>
          </p:nvSpPr>
          <p:spPr>
            <a:xfrm>
              <a:off x="5304025" y="13935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277" name="Google Shape;277;p35"/>
            <p:cNvSpPr txBox="1"/>
            <p:nvPr/>
          </p:nvSpPr>
          <p:spPr>
            <a:xfrm>
              <a:off x="5963125" y="13935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82</a:t>
              </a:r>
              <a:endParaRPr/>
            </a:p>
          </p:txBody>
        </p:sp>
        <p:sp>
          <p:nvSpPr>
            <p:cNvPr id="278" name="Google Shape;278;p35"/>
            <p:cNvSpPr txBox="1"/>
            <p:nvPr/>
          </p:nvSpPr>
          <p:spPr>
            <a:xfrm>
              <a:off x="7536625" y="13935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279" name="Google Shape;279;p35"/>
            <p:cNvSpPr txBox="1"/>
            <p:nvPr/>
          </p:nvSpPr>
          <p:spPr>
            <a:xfrm>
              <a:off x="1650325" y="22317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38</a:t>
              </a:r>
              <a:endParaRPr/>
            </a:p>
          </p:txBody>
        </p:sp>
        <p:sp>
          <p:nvSpPr>
            <p:cNvPr id="280" name="Google Shape;280;p35"/>
            <p:cNvSpPr txBox="1"/>
            <p:nvPr/>
          </p:nvSpPr>
          <p:spPr>
            <a:xfrm>
              <a:off x="1219825" y="22317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27</a:t>
              </a:r>
              <a:endParaRPr/>
            </a:p>
          </p:txBody>
        </p:sp>
        <p:sp>
          <p:nvSpPr>
            <p:cNvPr id="281" name="Google Shape;281;p35"/>
            <p:cNvSpPr txBox="1"/>
            <p:nvPr/>
          </p:nvSpPr>
          <p:spPr>
            <a:xfrm>
              <a:off x="3366425" y="22317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82" name="Google Shape;282;p35"/>
            <p:cNvSpPr txBox="1"/>
            <p:nvPr/>
          </p:nvSpPr>
          <p:spPr>
            <a:xfrm>
              <a:off x="3796925" y="22317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43</a:t>
              </a:r>
              <a:endParaRPr/>
            </a:p>
          </p:txBody>
        </p:sp>
        <p:sp>
          <p:nvSpPr>
            <p:cNvPr id="283" name="Google Shape;283;p35"/>
            <p:cNvSpPr txBox="1"/>
            <p:nvPr/>
          </p:nvSpPr>
          <p:spPr>
            <a:xfrm>
              <a:off x="5567050" y="22317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284" name="Google Shape;284;p35"/>
            <p:cNvSpPr txBox="1"/>
            <p:nvPr/>
          </p:nvSpPr>
          <p:spPr>
            <a:xfrm>
              <a:off x="5997550" y="22317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82</a:t>
              </a:r>
              <a:endParaRPr/>
            </a:p>
          </p:txBody>
        </p:sp>
        <p:sp>
          <p:nvSpPr>
            <p:cNvPr id="285" name="Google Shape;285;p35"/>
            <p:cNvSpPr txBox="1"/>
            <p:nvPr/>
          </p:nvSpPr>
          <p:spPr>
            <a:xfrm>
              <a:off x="7401975" y="22317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286" name="Google Shape;286;p35"/>
            <p:cNvSpPr txBox="1"/>
            <p:nvPr/>
          </p:nvSpPr>
          <p:spPr>
            <a:xfrm>
              <a:off x="2066800" y="31440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87" name="Google Shape;287;p35"/>
            <p:cNvSpPr txBox="1"/>
            <p:nvPr/>
          </p:nvSpPr>
          <p:spPr>
            <a:xfrm>
              <a:off x="2497300" y="31440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27</a:t>
              </a:r>
              <a:endParaRPr/>
            </a:p>
          </p:txBody>
        </p:sp>
        <p:sp>
          <p:nvSpPr>
            <p:cNvPr id="288" name="Google Shape;288;p35"/>
            <p:cNvSpPr txBox="1"/>
            <p:nvPr/>
          </p:nvSpPr>
          <p:spPr>
            <a:xfrm>
              <a:off x="2927800" y="31440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38</a:t>
              </a:r>
              <a:endParaRPr/>
            </a:p>
          </p:txBody>
        </p:sp>
        <p:sp>
          <p:nvSpPr>
            <p:cNvPr id="289" name="Google Shape;289;p35"/>
            <p:cNvSpPr txBox="1"/>
            <p:nvPr/>
          </p:nvSpPr>
          <p:spPr>
            <a:xfrm>
              <a:off x="3358300" y="31440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43</a:t>
              </a:r>
              <a:endParaRPr/>
            </a:p>
          </p:txBody>
        </p:sp>
        <p:sp>
          <p:nvSpPr>
            <p:cNvPr id="290" name="Google Shape;290;p35"/>
            <p:cNvSpPr txBox="1"/>
            <p:nvPr/>
          </p:nvSpPr>
          <p:spPr>
            <a:xfrm>
              <a:off x="6100050" y="31440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291" name="Google Shape;291;p35"/>
            <p:cNvSpPr txBox="1"/>
            <p:nvPr/>
          </p:nvSpPr>
          <p:spPr>
            <a:xfrm>
              <a:off x="6530550" y="31440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292" name="Google Shape;292;p35"/>
            <p:cNvSpPr txBox="1"/>
            <p:nvPr/>
          </p:nvSpPr>
          <p:spPr>
            <a:xfrm>
              <a:off x="6961050" y="31440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82</a:t>
              </a:r>
              <a:endParaRPr/>
            </a:p>
          </p:txBody>
        </p:sp>
        <p:sp>
          <p:nvSpPr>
            <p:cNvPr id="293" name="Google Shape;293;p35"/>
            <p:cNvSpPr txBox="1"/>
            <p:nvPr/>
          </p:nvSpPr>
          <p:spPr>
            <a:xfrm>
              <a:off x="3494975" y="420875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94" name="Google Shape;294;p35"/>
            <p:cNvSpPr txBox="1"/>
            <p:nvPr/>
          </p:nvSpPr>
          <p:spPr>
            <a:xfrm>
              <a:off x="3925475" y="42087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295" name="Google Shape;295;p35"/>
            <p:cNvSpPr txBox="1"/>
            <p:nvPr/>
          </p:nvSpPr>
          <p:spPr>
            <a:xfrm>
              <a:off x="4355975" y="42087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296" name="Google Shape;296;p35"/>
            <p:cNvSpPr txBox="1"/>
            <p:nvPr/>
          </p:nvSpPr>
          <p:spPr>
            <a:xfrm>
              <a:off x="4786475" y="42087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27</a:t>
              </a:r>
              <a:endParaRPr/>
            </a:p>
          </p:txBody>
        </p:sp>
        <p:sp>
          <p:nvSpPr>
            <p:cNvPr id="297" name="Google Shape;297;p35"/>
            <p:cNvSpPr txBox="1"/>
            <p:nvPr/>
          </p:nvSpPr>
          <p:spPr>
            <a:xfrm>
              <a:off x="5216975" y="42087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38</a:t>
              </a:r>
              <a:endParaRPr/>
            </a:p>
          </p:txBody>
        </p:sp>
        <p:sp>
          <p:nvSpPr>
            <p:cNvPr id="298" name="Google Shape;298;p35"/>
            <p:cNvSpPr txBox="1"/>
            <p:nvPr/>
          </p:nvSpPr>
          <p:spPr>
            <a:xfrm>
              <a:off x="5647475" y="42087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43</a:t>
              </a:r>
              <a:endParaRPr/>
            </a:p>
          </p:txBody>
        </p:sp>
        <p:sp>
          <p:nvSpPr>
            <p:cNvPr id="299" name="Google Shape;299;p35"/>
            <p:cNvSpPr txBox="1"/>
            <p:nvPr/>
          </p:nvSpPr>
          <p:spPr>
            <a:xfrm>
              <a:off x="6077975" y="42087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82</a:t>
              </a:r>
              <a:endParaRPr/>
            </a:p>
          </p:txBody>
        </p:sp>
        <p:cxnSp>
          <p:nvCxnSpPr>
            <p:cNvPr id="300" name="Google Shape;300;p35"/>
            <p:cNvCxnSpPr/>
            <p:nvPr/>
          </p:nvCxnSpPr>
          <p:spPr>
            <a:xfrm>
              <a:off x="1312675" y="1884525"/>
              <a:ext cx="244800" cy="244800"/>
            </a:xfrm>
            <a:prstGeom prst="straightConnector1">
              <a:avLst/>
            </a:prstGeom>
            <a:noFill/>
            <a:ln cap="flat" cmpd="sng" w="9525">
              <a:solidFill>
                <a:schemeClr val="dk2"/>
              </a:solidFill>
              <a:prstDash val="solid"/>
              <a:round/>
              <a:headEnd len="med" w="med" type="none"/>
              <a:tailEnd len="med" w="med" type="triangle"/>
            </a:ln>
          </p:spPr>
        </p:cxnSp>
        <p:cxnSp>
          <p:nvCxnSpPr>
            <p:cNvPr id="301" name="Google Shape;301;p35"/>
            <p:cNvCxnSpPr/>
            <p:nvPr/>
          </p:nvCxnSpPr>
          <p:spPr>
            <a:xfrm flipH="1">
              <a:off x="1726775" y="1887675"/>
              <a:ext cx="206700" cy="238500"/>
            </a:xfrm>
            <a:prstGeom prst="straightConnector1">
              <a:avLst/>
            </a:prstGeom>
            <a:noFill/>
            <a:ln cap="flat" cmpd="sng" w="9525">
              <a:solidFill>
                <a:schemeClr val="dk2"/>
              </a:solidFill>
              <a:prstDash val="solid"/>
              <a:round/>
              <a:headEnd len="med" w="med" type="none"/>
              <a:tailEnd len="med" w="med" type="triangle"/>
            </a:ln>
          </p:spPr>
        </p:cxnSp>
        <p:cxnSp>
          <p:nvCxnSpPr>
            <p:cNvPr id="302" name="Google Shape;302;p35"/>
            <p:cNvCxnSpPr/>
            <p:nvPr/>
          </p:nvCxnSpPr>
          <p:spPr>
            <a:xfrm>
              <a:off x="3446275" y="1884525"/>
              <a:ext cx="244800" cy="244800"/>
            </a:xfrm>
            <a:prstGeom prst="straightConnector1">
              <a:avLst/>
            </a:prstGeom>
            <a:noFill/>
            <a:ln cap="flat" cmpd="sng" w="9525">
              <a:solidFill>
                <a:schemeClr val="dk2"/>
              </a:solidFill>
              <a:prstDash val="solid"/>
              <a:round/>
              <a:headEnd len="med" w="med" type="none"/>
              <a:tailEnd len="med" w="med" type="triangle"/>
            </a:ln>
          </p:spPr>
        </p:cxnSp>
        <p:cxnSp>
          <p:nvCxnSpPr>
            <p:cNvPr id="303" name="Google Shape;303;p35"/>
            <p:cNvCxnSpPr/>
            <p:nvPr/>
          </p:nvCxnSpPr>
          <p:spPr>
            <a:xfrm flipH="1">
              <a:off x="3860375" y="1887675"/>
              <a:ext cx="206700" cy="238500"/>
            </a:xfrm>
            <a:prstGeom prst="straightConnector1">
              <a:avLst/>
            </a:prstGeom>
            <a:noFill/>
            <a:ln cap="flat" cmpd="sng" w="9525">
              <a:solidFill>
                <a:schemeClr val="dk2"/>
              </a:solidFill>
              <a:prstDash val="solid"/>
              <a:round/>
              <a:headEnd len="med" w="med" type="none"/>
              <a:tailEnd len="med" w="med" type="triangle"/>
            </a:ln>
          </p:spPr>
        </p:cxnSp>
        <p:cxnSp>
          <p:nvCxnSpPr>
            <p:cNvPr id="304" name="Google Shape;304;p35"/>
            <p:cNvCxnSpPr/>
            <p:nvPr/>
          </p:nvCxnSpPr>
          <p:spPr>
            <a:xfrm>
              <a:off x="5579875" y="1884525"/>
              <a:ext cx="244800" cy="244800"/>
            </a:xfrm>
            <a:prstGeom prst="straightConnector1">
              <a:avLst/>
            </a:prstGeom>
            <a:noFill/>
            <a:ln cap="flat" cmpd="sng" w="9525">
              <a:solidFill>
                <a:schemeClr val="dk2"/>
              </a:solidFill>
              <a:prstDash val="solid"/>
              <a:round/>
              <a:headEnd len="med" w="med" type="none"/>
              <a:tailEnd len="med" w="med" type="triangle"/>
            </a:ln>
          </p:spPr>
        </p:cxnSp>
        <p:cxnSp>
          <p:nvCxnSpPr>
            <p:cNvPr id="305" name="Google Shape;305;p35"/>
            <p:cNvCxnSpPr/>
            <p:nvPr/>
          </p:nvCxnSpPr>
          <p:spPr>
            <a:xfrm flipH="1">
              <a:off x="5993975" y="1887675"/>
              <a:ext cx="206700" cy="238500"/>
            </a:xfrm>
            <a:prstGeom prst="straightConnector1">
              <a:avLst/>
            </a:prstGeom>
            <a:noFill/>
            <a:ln cap="flat" cmpd="sng" w="9525">
              <a:solidFill>
                <a:schemeClr val="dk2"/>
              </a:solidFill>
              <a:prstDash val="solid"/>
              <a:round/>
              <a:headEnd len="med" w="med" type="none"/>
              <a:tailEnd len="med" w="med" type="triangle"/>
            </a:ln>
          </p:spPr>
        </p:cxnSp>
        <p:cxnSp>
          <p:nvCxnSpPr>
            <p:cNvPr id="306" name="Google Shape;306;p35"/>
            <p:cNvCxnSpPr/>
            <p:nvPr/>
          </p:nvCxnSpPr>
          <p:spPr>
            <a:xfrm>
              <a:off x="2074675" y="2722725"/>
              <a:ext cx="244800" cy="244800"/>
            </a:xfrm>
            <a:prstGeom prst="straightConnector1">
              <a:avLst/>
            </a:prstGeom>
            <a:noFill/>
            <a:ln cap="flat" cmpd="sng" w="9525">
              <a:solidFill>
                <a:schemeClr val="dk2"/>
              </a:solidFill>
              <a:prstDash val="solid"/>
              <a:round/>
              <a:headEnd len="med" w="med" type="none"/>
              <a:tailEnd len="med" w="med" type="triangle"/>
            </a:ln>
          </p:spPr>
        </p:cxnSp>
        <p:cxnSp>
          <p:nvCxnSpPr>
            <p:cNvPr id="307" name="Google Shape;307;p35"/>
            <p:cNvCxnSpPr/>
            <p:nvPr/>
          </p:nvCxnSpPr>
          <p:spPr>
            <a:xfrm flipH="1">
              <a:off x="3479375" y="2725875"/>
              <a:ext cx="206700" cy="238500"/>
            </a:xfrm>
            <a:prstGeom prst="straightConnector1">
              <a:avLst/>
            </a:prstGeom>
            <a:noFill/>
            <a:ln cap="flat" cmpd="sng" w="9525">
              <a:solidFill>
                <a:schemeClr val="dk2"/>
              </a:solidFill>
              <a:prstDash val="solid"/>
              <a:round/>
              <a:headEnd len="med" w="med" type="none"/>
              <a:tailEnd len="med" w="med" type="triangle"/>
            </a:ln>
          </p:spPr>
        </p:cxnSp>
        <p:cxnSp>
          <p:nvCxnSpPr>
            <p:cNvPr id="308" name="Google Shape;308;p35"/>
            <p:cNvCxnSpPr/>
            <p:nvPr/>
          </p:nvCxnSpPr>
          <p:spPr>
            <a:xfrm>
              <a:off x="6113275" y="2722725"/>
              <a:ext cx="244800" cy="244800"/>
            </a:xfrm>
            <a:prstGeom prst="straightConnector1">
              <a:avLst/>
            </a:prstGeom>
            <a:noFill/>
            <a:ln cap="flat" cmpd="sng" w="9525">
              <a:solidFill>
                <a:schemeClr val="dk2"/>
              </a:solidFill>
              <a:prstDash val="solid"/>
              <a:round/>
              <a:headEnd len="med" w="med" type="none"/>
              <a:tailEnd len="med" w="med" type="triangle"/>
            </a:ln>
          </p:spPr>
        </p:cxnSp>
        <p:cxnSp>
          <p:nvCxnSpPr>
            <p:cNvPr id="309" name="Google Shape;309;p35"/>
            <p:cNvCxnSpPr/>
            <p:nvPr/>
          </p:nvCxnSpPr>
          <p:spPr>
            <a:xfrm flipH="1">
              <a:off x="7517975" y="2725875"/>
              <a:ext cx="206700" cy="238500"/>
            </a:xfrm>
            <a:prstGeom prst="straightConnector1">
              <a:avLst/>
            </a:prstGeom>
            <a:noFill/>
            <a:ln cap="flat" cmpd="sng" w="9525">
              <a:solidFill>
                <a:schemeClr val="dk2"/>
              </a:solidFill>
              <a:prstDash val="solid"/>
              <a:round/>
              <a:headEnd len="med" w="med" type="none"/>
              <a:tailEnd len="med" w="med" type="triangle"/>
            </a:ln>
          </p:spPr>
        </p:cxnSp>
        <p:cxnSp>
          <p:nvCxnSpPr>
            <p:cNvPr id="310" name="Google Shape;310;p35"/>
            <p:cNvCxnSpPr/>
            <p:nvPr/>
          </p:nvCxnSpPr>
          <p:spPr>
            <a:xfrm>
              <a:off x="3751075" y="3789525"/>
              <a:ext cx="244800" cy="244800"/>
            </a:xfrm>
            <a:prstGeom prst="straightConnector1">
              <a:avLst/>
            </a:prstGeom>
            <a:noFill/>
            <a:ln cap="flat" cmpd="sng" w="9525">
              <a:solidFill>
                <a:schemeClr val="dk2"/>
              </a:solidFill>
              <a:prstDash val="solid"/>
              <a:round/>
              <a:headEnd len="med" w="med" type="none"/>
              <a:tailEnd len="med" w="med" type="triangle"/>
            </a:ln>
          </p:spPr>
        </p:cxnSp>
        <p:cxnSp>
          <p:nvCxnSpPr>
            <p:cNvPr id="311" name="Google Shape;311;p35"/>
            <p:cNvCxnSpPr/>
            <p:nvPr/>
          </p:nvCxnSpPr>
          <p:spPr>
            <a:xfrm flipH="1">
              <a:off x="6222575" y="3792675"/>
              <a:ext cx="206700" cy="238500"/>
            </a:xfrm>
            <a:prstGeom prst="straightConnector1">
              <a:avLst/>
            </a:prstGeom>
            <a:noFill/>
            <a:ln cap="flat" cmpd="sng" w="9525">
              <a:solidFill>
                <a:schemeClr val="dk2"/>
              </a:solidFill>
              <a:prstDash val="solid"/>
              <a:round/>
              <a:headEnd len="med" w="med" type="none"/>
              <a:tailEnd len="med" w="med" type="triangle"/>
            </a:ln>
          </p:spPr>
        </p:cxnSp>
        <p:cxnSp>
          <p:nvCxnSpPr>
            <p:cNvPr id="312" name="Google Shape;312;p35"/>
            <p:cNvCxnSpPr/>
            <p:nvPr/>
          </p:nvCxnSpPr>
          <p:spPr>
            <a:xfrm flipH="1">
              <a:off x="7648525" y="1887675"/>
              <a:ext cx="206700" cy="2385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Merge Sort Pseudocode</a:t>
            </a:r>
            <a:endParaRPr/>
          </a:p>
        </p:txBody>
      </p:sp>
      <p:sp>
        <p:nvSpPr>
          <p:cNvPr id="318" name="Google Shape;31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If the list’s size is 0 or 1, just return the original list (as it is sorted)</a:t>
            </a:r>
            <a:endParaRPr/>
          </a:p>
          <a:p>
            <a:pPr indent="-342900" lvl="0" marL="457200" rtl="0" algn="l">
              <a:spcBef>
                <a:spcPts val="0"/>
              </a:spcBef>
              <a:spcAft>
                <a:spcPts val="0"/>
              </a:spcAft>
              <a:buSzPts val="1800"/>
              <a:buAutoNum type="arabicPeriod"/>
            </a:pPr>
            <a:r>
              <a:rPr lang="en"/>
              <a:t>Split the list parameter int two lists of roughly equal size</a:t>
            </a:r>
            <a:endParaRPr/>
          </a:p>
          <a:p>
            <a:pPr indent="-342900" lvl="0" marL="457200" rtl="0" algn="l">
              <a:spcBef>
                <a:spcPts val="0"/>
              </a:spcBef>
              <a:spcAft>
                <a:spcPts val="0"/>
              </a:spcAft>
              <a:buSzPts val="1800"/>
              <a:buAutoNum type="arabicPeriod"/>
            </a:pPr>
            <a:r>
              <a:rPr lang="en"/>
              <a:t>Recursively Merge Sort both split lists, list 1 and list 2</a:t>
            </a:r>
            <a:endParaRPr/>
          </a:p>
          <a:p>
            <a:pPr indent="-342900" lvl="0" marL="457200" rtl="0" algn="l">
              <a:spcBef>
                <a:spcPts val="0"/>
              </a:spcBef>
              <a:spcAft>
                <a:spcPts val="0"/>
              </a:spcAft>
              <a:buSzPts val="1800"/>
              <a:buAutoNum type="arabicPeriod"/>
            </a:pPr>
            <a:r>
              <a:rPr lang="en"/>
              <a:t>Merge the two sorted lists and return the result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Merge Sort "Lists"</a:t>
            </a:r>
            <a:endParaRPr/>
          </a:p>
        </p:txBody>
      </p:sp>
      <p:sp>
        <p:nvSpPr>
          <p:cNvPr id="324" name="Google Shape;32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Conceptually, you can think of Merge Sort as splitting the input into a bunch of smaller sub-lists, and recursively merging all the sub-lists together.</a:t>
            </a:r>
            <a:endParaRPr/>
          </a:p>
          <a:p>
            <a:pPr indent="0" lvl="0" marL="0" rtl="0" algn="l">
              <a:spcBef>
                <a:spcPts val="1200"/>
              </a:spcBef>
              <a:spcAft>
                <a:spcPts val="0"/>
              </a:spcAft>
              <a:buNone/>
            </a:pPr>
            <a:r>
              <a:rPr lang="en"/>
              <a:t>In practice, we don't want to create tons of lists! We want to allocate as little memory as possible, and copy as little data as possible. So we want to work as much as possible in the array being sorted.</a:t>
            </a:r>
            <a:endParaRPr/>
          </a:p>
          <a:p>
            <a:pPr indent="0" lvl="0" marL="0" rtl="0" algn="l">
              <a:spcBef>
                <a:spcPts val="1200"/>
              </a:spcBef>
              <a:spcAft>
                <a:spcPts val="0"/>
              </a:spcAft>
              <a:buNone/>
            </a:pPr>
            <a:r>
              <a:rPr lang="en"/>
              <a:t>This means that a "sub-list" is really a "view" into the original array, tracked with two indices, begin and end.</a:t>
            </a:r>
            <a:endParaRPr/>
          </a:p>
          <a:p>
            <a:pPr indent="0" lvl="0" marL="0" rtl="0" algn="l">
              <a:spcBef>
                <a:spcPts val="1200"/>
              </a:spcBef>
              <a:spcAft>
                <a:spcPts val="1200"/>
              </a:spcAft>
              <a:buNone/>
            </a:pPr>
            <a:r>
              <a:rPr lang="en"/>
              <a:t>Because of Merge Sort's merge operation, we do need some temporary storage, but that comes out to one additional temporary array that is the same size as the array being sorted.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8"/>
          <p:cNvSpPr txBox="1"/>
          <p:nvPr>
            <p:ph type="title"/>
          </p:nvPr>
        </p:nvSpPr>
        <p:spPr>
          <a:xfrm>
            <a:off x="311700" y="211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Merge Sort: The Merge</a:t>
            </a:r>
            <a:endParaRPr/>
          </a:p>
        </p:txBody>
      </p:sp>
      <p:sp>
        <p:nvSpPr>
          <p:cNvPr id="330" name="Google Shape;330;p38"/>
          <p:cNvSpPr txBox="1"/>
          <p:nvPr/>
        </p:nvSpPr>
        <p:spPr>
          <a:xfrm>
            <a:off x="311700" y="3034000"/>
            <a:ext cx="8259300" cy="19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i = current index in left half, j = current index in right half. k = index in output array.</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While i &lt;= ending index of left half and j &lt;= ending index of right half:</a:t>
            </a:r>
            <a:br>
              <a:rPr lang="en" sz="1600"/>
            </a:br>
            <a:r>
              <a:rPr lang="en" sz="1600"/>
              <a:t>  B[k++] = smaller of A[i] and A[j].</a:t>
            </a:r>
            <a:br>
              <a:rPr lang="en" sz="1600"/>
            </a:br>
            <a:r>
              <a:rPr lang="en" sz="1600"/>
              <a:t>  Advance i if we used A[i], or advance j if we used A[j].</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After, one of the halves may still have something left... output anything left over into B.</a:t>
            </a:r>
            <a:endParaRPr sz="1600"/>
          </a:p>
        </p:txBody>
      </p:sp>
      <p:sp>
        <p:nvSpPr>
          <p:cNvPr id="331" name="Google Shape;331;p38"/>
          <p:cNvSpPr txBox="1"/>
          <p:nvPr/>
        </p:nvSpPr>
        <p:spPr>
          <a:xfrm>
            <a:off x="3543300" y="907213"/>
            <a:ext cx="430500" cy="388500"/>
          </a:xfrm>
          <a:prstGeom prst="rect">
            <a:avLst/>
          </a:prstGeom>
          <a:solidFill>
            <a:srgbClr val="F4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332" name="Google Shape;332;p38"/>
          <p:cNvSpPr txBox="1"/>
          <p:nvPr/>
        </p:nvSpPr>
        <p:spPr>
          <a:xfrm>
            <a:off x="3973800" y="907213"/>
            <a:ext cx="430500" cy="388500"/>
          </a:xfrm>
          <a:prstGeom prst="rect">
            <a:avLst/>
          </a:prstGeom>
          <a:solidFill>
            <a:srgbClr val="F4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27</a:t>
            </a:r>
            <a:endParaRPr/>
          </a:p>
        </p:txBody>
      </p:sp>
      <p:sp>
        <p:nvSpPr>
          <p:cNvPr id="333" name="Google Shape;333;p38"/>
          <p:cNvSpPr txBox="1"/>
          <p:nvPr/>
        </p:nvSpPr>
        <p:spPr>
          <a:xfrm>
            <a:off x="4404300" y="907213"/>
            <a:ext cx="430500" cy="388500"/>
          </a:xfrm>
          <a:prstGeom prst="rect">
            <a:avLst/>
          </a:prstGeom>
          <a:solidFill>
            <a:srgbClr val="F4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38</a:t>
            </a:r>
            <a:endParaRPr/>
          </a:p>
        </p:txBody>
      </p:sp>
      <p:sp>
        <p:nvSpPr>
          <p:cNvPr id="334" name="Google Shape;334;p38"/>
          <p:cNvSpPr txBox="1"/>
          <p:nvPr/>
        </p:nvSpPr>
        <p:spPr>
          <a:xfrm>
            <a:off x="4834800" y="907213"/>
            <a:ext cx="430500" cy="388500"/>
          </a:xfrm>
          <a:prstGeom prst="rect">
            <a:avLst/>
          </a:prstGeom>
          <a:solidFill>
            <a:srgbClr val="F4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43</a:t>
            </a:r>
            <a:endParaRPr/>
          </a:p>
        </p:txBody>
      </p:sp>
      <p:sp>
        <p:nvSpPr>
          <p:cNvPr id="335" name="Google Shape;335;p38"/>
          <p:cNvSpPr txBox="1"/>
          <p:nvPr/>
        </p:nvSpPr>
        <p:spPr>
          <a:xfrm>
            <a:off x="5265300" y="907213"/>
            <a:ext cx="430500" cy="3885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336" name="Google Shape;336;p38"/>
          <p:cNvSpPr txBox="1"/>
          <p:nvPr/>
        </p:nvSpPr>
        <p:spPr>
          <a:xfrm>
            <a:off x="5695800" y="907213"/>
            <a:ext cx="430500" cy="3885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337" name="Google Shape;337;p38"/>
          <p:cNvSpPr txBox="1"/>
          <p:nvPr/>
        </p:nvSpPr>
        <p:spPr>
          <a:xfrm>
            <a:off x="6126300" y="907213"/>
            <a:ext cx="430500" cy="3885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82</a:t>
            </a:r>
            <a:endParaRPr/>
          </a:p>
        </p:txBody>
      </p:sp>
      <p:sp>
        <p:nvSpPr>
          <p:cNvPr id="338" name="Google Shape;338;p38"/>
          <p:cNvSpPr txBox="1"/>
          <p:nvPr/>
        </p:nvSpPr>
        <p:spPr>
          <a:xfrm>
            <a:off x="3543300" y="2134125"/>
            <a:ext cx="430500" cy="388500"/>
          </a:xfrm>
          <a:prstGeom prst="rect">
            <a:avLst/>
          </a:prstGeom>
          <a:solidFill>
            <a:srgbClr val="F4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339" name="Google Shape;339;p38"/>
          <p:cNvSpPr txBox="1"/>
          <p:nvPr/>
        </p:nvSpPr>
        <p:spPr>
          <a:xfrm>
            <a:off x="3973800" y="2134150"/>
            <a:ext cx="430500" cy="3885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340" name="Google Shape;340;p38"/>
          <p:cNvSpPr txBox="1"/>
          <p:nvPr/>
        </p:nvSpPr>
        <p:spPr>
          <a:xfrm>
            <a:off x="4404300" y="2134150"/>
            <a:ext cx="430500" cy="3885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341" name="Google Shape;341;p38"/>
          <p:cNvSpPr txBox="1"/>
          <p:nvPr/>
        </p:nvSpPr>
        <p:spPr>
          <a:xfrm>
            <a:off x="4834800" y="2134150"/>
            <a:ext cx="430500" cy="388500"/>
          </a:xfrm>
          <a:prstGeom prst="rect">
            <a:avLst/>
          </a:prstGeom>
          <a:solidFill>
            <a:srgbClr val="F4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27</a:t>
            </a:r>
            <a:endParaRPr/>
          </a:p>
        </p:txBody>
      </p:sp>
      <p:sp>
        <p:nvSpPr>
          <p:cNvPr id="342" name="Google Shape;342;p38"/>
          <p:cNvSpPr txBox="1"/>
          <p:nvPr/>
        </p:nvSpPr>
        <p:spPr>
          <a:xfrm>
            <a:off x="5265300" y="2134150"/>
            <a:ext cx="430500" cy="388500"/>
          </a:xfrm>
          <a:prstGeom prst="rect">
            <a:avLst/>
          </a:prstGeom>
          <a:solidFill>
            <a:srgbClr val="F4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38</a:t>
            </a:r>
            <a:endParaRPr/>
          </a:p>
        </p:txBody>
      </p:sp>
      <p:sp>
        <p:nvSpPr>
          <p:cNvPr id="343" name="Google Shape;343;p38"/>
          <p:cNvSpPr txBox="1"/>
          <p:nvPr/>
        </p:nvSpPr>
        <p:spPr>
          <a:xfrm>
            <a:off x="5695800" y="2134150"/>
            <a:ext cx="430500" cy="388500"/>
          </a:xfrm>
          <a:prstGeom prst="rect">
            <a:avLst/>
          </a:prstGeom>
          <a:solidFill>
            <a:srgbClr val="F4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43</a:t>
            </a:r>
            <a:endParaRPr/>
          </a:p>
        </p:txBody>
      </p:sp>
      <p:sp>
        <p:nvSpPr>
          <p:cNvPr id="344" name="Google Shape;344;p38"/>
          <p:cNvSpPr txBox="1"/>
          <p:nvPr/>
        </p:nvSpPr>
        <p:spPr>
          <a:xfrm>
            <a:off x="6126300" y="2134150"/>
            <a:ext cx="430500" cy="3885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82</a:t>
            </a:r>
            <a:endParaRPr/>
          </a:p>
        </p:txBody>
      </p:sp>
      <p:cxnSp>
        <p:nvCxnSpPr>
          <p:cNvPr id="345" name="Google Shape;345;p38"/>
          <p:cNvCxnSpPr/>
          <p:nvPr/>
        </p:nvCxnSpPr>
        <p:spPr>
          <a:xfrm rot="10800000">
            <a:off x="3758550" y="1295713"/>
            <a:ext cx="0" cy="474300"/>
          </a:xfrm>
          <a:prstGeom prst="straightConnector1">
            <a:avLst/>
          </a:prstGeom>
          <a:noFill/>
          <a:ln cap="flat" cmpd="sng" w="9525">
            <a:solidFill>
              <a:schemeClr val="dk2"/>
            </a:solidFill>
            <a:prstDash val="solid"/>
            <a:round/>
            <a:headEnd len="med" w="med" type="none"/>
            <a:tailEnd len="med" w="med" type="triangle"/>
          </a:ln>
        </p:spPr>
      </p:cxnSp>
      <p:sp>
        <p:nvSpPr>
          <p:cNvPr id="346" name="Google Shape;346;p38"/>
          <p:cNvSpPr txBox="1"/>
          <p:nvPr/>
        </p:nvSpPr>
        <p:spPr>
          <a:xfrm>
            <a:off x="3780025" y="1397063"/>
            <a:ext cx="43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a:t>
            </a:r>
            <a:endParaRPr/>
          </a:p>
        </p:txBody>
      </p:sp>
      <p:cxnSp>
        <p:nvCxnSpPr>
          <p:cNvPr id="347" name="Google Shape;347;p38"/>
          <p:cNvCxnSpPr/>
          <p:nvPr/>
        </p:nvCxnSpPr>
        <p:spPr>
          <a:xfrm rot="10800000">
            <a:off x="5480550" y="1276913"/>
            <a:ext cx="0" cy="474300"/>
          </a:xfrm>
          <a:prstGeom prst="straightConnector1">
            <a:avLst/>
          </a:prstGeom>
          <a:noFill/>
          <a:ln cap="flat" cmpd="sng" w="9525">
            <a:solidFill>
              <a:schemeClr val="dk2"/>
            </a:solidFill>
            <a:prstDash val="solid"/>
            <a:round/>
            <a:headEnd len="med" w="med" type="none"/>
            <a:tailEnd len="med" w="med" type="triangle"/>
          </a:ln>
        </p:spPr>
      </p:cxnSp>
      <p:sp>
        <p:nvSpPr>
          <p:cNvPr id="348" name="Google Shape;348;p38"/>
          <p:cNvSpPr txBox="1"/>
          <p:nvPr/>
        </p:nvSpPr>
        <p:spPr>
          <a:xfrm>
            <a:off x="5502025" y="1378263"/>
            <a:ext cx="43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j</a:t>
            </a:r>
            <a:endParaRPr/>
          </a:p>
        </p:txBody>
      </p:sp>
      <p:sp>
        <p:nvSpPr>
          <p:cNvPr id="349" name="Google Shape;349;p38"/>
          <p:cNvSpPr txBox="1"/>
          <p:nvPr/>
        </p:nvSpPr>
        <p:spPr>
          <a:xfrm>
            <a:off x="2014225" y="909100"/>
            <a:ext cx="141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Array A</a:t>
            </a:r>
            <a:endParaRPr/>
          </a:p>
        </p:txBody>
      </p:sp>
      <p:sp>
        <p:nvSpPr>
          <p:cNvPr id="350" name="Google Shape;350;p38"/>
          <p:cNvSpPr txBox="1"/>
          <p:nvPr/>
        </p:nvSpPr>
        <p:spPr>
          <a:xfrm>
            <a:off x="2014225" y="2128300"/>
            <a:ext cx="141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Array B</a:t>
            </a:r>
            <a:endParaRPr/>
          </a:p>
        </p:txBody>
      </p:sp>
      <p:cxnSp>
        <p:nvCxnSpPr>
          <p:cNvPr id="351" name="Google Shape;351;p38"/>
          <p:cNvCxnSpPr/>
          <p:nvPr/>
        </p:nvCxnSpPr>
        <p:spPr>
          <a:xfrm rot="10800000">
            <a:off x="6730350" y="2514913"/>
            <a:ext cx="0" cy="474300"/>
          </a:xfrm>
          <a:prstGeom prst="straightConnector1">
            <a:avLst/>
          </a:prstGeom>
          <a:noFill/>
          <a:ln cap="flat" cmpd="sng" w="9525">
            <a:solidFill>
              <a:schemeClr val="dk2"/>
            </a:solidFill>
            <a:prstDash val="solid"/>
            <a:round/>
            <a:headEnd len="med" w="med" type="none"/>
            <a:tailEnd len="med" w="med" type="triangle"/>
          </a:ln>
        </p:spPr>
      </p:cxnSp>
      <p:sp>
        <p:nvSpPr>
          <p:cNvPr id="352" name="Google Shape;352;p38"/>
          <p:cNvSpPr txBox="1"/>
          <p:nvPr/>
        </p:nvSpPr>
        <p:spPr>
          <a:xfrm>
            <a:off x="6717738" y="2616275"/>
            <a:ext cx="203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 (when done)</a:t>
            </a:r>
            <a:endParaRPr/>
          </a:p>
        </p:txBody>
      </p:sp>
      <p:cxnSp>
        <p:nvCxnSpPr>
          <p:cNvPr id="353" name="Google Shape;353;p38"/>
          <p:cNvCxnSpPr/>
          <p:nvPr/>
        </p:nvCxnSpPr>
        <p:spPr>
          <a:xfrm rot="10800000">
            <a:off x="3758550" y="2514913"/>
            <a:ext cx="0" cy="474300"/>
          </a:xfrm>
          <a:prstGeom prst="straightConnector1">
            <a:avLst/>
          </a:prstGeom>
          <a:noFill/>
          <a:ln cap="flat" cmpd="sng" w="9525">
            <a:solidFill>
              <a:schemeClr val="dk2"/>
            </a:solidFill>
            <a:prstDash val="solid"/>
            <a:round/>
            <a:headEnd len="med" w="med" type="none"/>
            <a:tailEnd len="med" w="med" type="triangle"/>
          </a:ln>
        </p:spPr>
      </p:cxnSp>
      <p:sp>
        <p:nvSpPr>
          <p:cNvPr id="354" name="Google Shape;354;p38"/>
          <p:cNvSpPr txBox="1"/>
          <p:nvPr/>
        </p:nvSpPr>
        <p:spPr>
          <a:xfrm>
            <a:off x="3745938" y="2616275"/>
            <a:ext cx="203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 (at start)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CSAwesome's Merge Sort (edited for brevity) [1/2]</a:t>
            </a:r>
            <a:endParaRPr/>
          </a:p>
        </p:txBody>
      </p:sp>
      <p:sp>
        <p:nvSpPr>
          <p:cNvPr id="360" name="Google Shape;360;p39"/>
          <p:cNvSpPr txBox="1"/>
          <p:nvPr/>
        </p:nvSpPr>
        <p:spPr>
          <a:xfrm>
            <a:off x="1052125" y="1360900"/>
            <a:ext cx="70716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urier New"/>
                <a:ea typeface="Courier New"/>
                <a:cs typeface="Courier New"/>
                <a:sym typeface="Courier New"/>
              </a:rPr>
              <a:t>   public static void mergeSort(int[] elements)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int n = elements.length;</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int[] temp = new int[n];</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mergeSortHelper(elements, 0, n - 1, temp);</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private static void mergeSortHelper(int[] elements,</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int from, int to, int[] temp)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if (from &lt; to)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int middle = (from + to) / 2;</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mergeSortHelper(elements, from, middle, temp);</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mergeSortHelper(elements, middle + 1, to, temp);</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merge(elements, from, middle, to, temp);</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0"/>
          <p:cNvSpPr txBox="1"/>
          <p:nvPr/>
        </p:nvSpPr>
        <p:spPr>
          <a:xfrm>
            <a:off x="762000" y="1219200"/>
            <a:ext cx="85500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private static void merge(int[] elements, int from, int mid, int to, int[] temp)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int i = from, j = mid + 1, k = from;</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while (i &lt;= mid &amp;&amp; j &lt;= to)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if (elements[i] &lt; elements[j])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temp[k++] = elements[i++];</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 else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temp[k++] = elements[j++];</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while (i &lt;= mid)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temp[k++] = elements[i++];</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while (j &lt;= to)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temp[k++] = elements[j++];</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for (k = from; k &lt;= to; k++)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elements[k] = temp[k];</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a:t>
            </a:r>
            <a:endParaRPr sz="1000">
              <a:solidFill>
                <a:schemeClr val="dk1"/>
              </a:solidFill>
              <a:latin typeface="Courier New"/>
              <a:ea typeface="Courier New"/>
              <a:cs typeface="Courier New"/>
              <a:sym typeface="Courier New"/>
            </a:endParaRPr>
          </a:p>
        </p:txBody>
      </p:sp>
      <p:sp>
        <p:nvSpPr>
          <p:cNvPr id="366" name="Google Shape;36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CSAwesome's Merge Sort implementation [2/2]</a:t>
            </a:r>
            <a:endParaRPr/>
          </a:p>
        </p:txBody>
      </p:sp>
      <p:cxnSp>
        <p:nvCxnSpPr>
          <p:cNvPr id="367" name="Google Shape;367;p40"/>
          <p:cNvCxnSpPr/>
          <p:nvPr/>
        </p:nvCxnSpPr>
        <p:spPr>
          <a:xfrm rot="10800000">
            <a:off x="4281475" y="2143825"/>
            <a:ext cx="1148700" cy="0"/>
          </a:xfrm>
          <a:prstGeom prst="straightConnector1">
            <a:avLst/>
          </a:prstGeom>
          <a:noFill/>
          <a:ln cap="flat" cmpd="sng" w="9525">
            <a:solidFill>
              <a:schemeClr val="dk1"/>
            </a:solidFill>
            <a:prstDash val="solid"/>
            <a:round/>
            <a:headEnd len="med" w="med" type="none"/>
            <a:tailEnd len="med" w="med" type="triangle"/>
          </a:ln>
        </p:spPr>
      </p:cxnSp>
      <p:sp>
        <p:nvSpPr>
          <p:cNvPr id="368" name="Google Shape;368;p40"/>
          <p:cNvSpPr txBox="1"/>
          <p:nvPr/>
        </p:nvSpPr>
        <p:spPr>
          <a:xfrm>
            <a:off x="5556675" y="1743300"/>
            <a:ext cx="3204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Here, we're comparing the current elements from each half, and taking the smaller one. We only advance the pointer for the side we took from!</a:t>
            </a:r>
            <a:endParaRPr>
              <a:solidFill>
                <a:schemeClr val="dk1"/>
              </a:solidFill>
            </a:endParaRPr>
          </a:p>
        </p:txBody>
      </p:sp>
      <p:cxnSp>
        <p:nvCxnSpPr>
          <p:cNvPr id="369" name="Google Shape;369;p40"/>
          <p:cNvCxnSpPr/>
          <p:nvPr/>
        </p:nvCxnSpPr>
        <p:spPr>
          <a:xfrm rot="10800000">
            <a:off x="4281475" y="3210625"/>
            <a:ext cx="1148700" cy="0"/>
          </a:xfrm>
          <a:prstGeom prst="straightConnector1">
            <a:avLst/>
          </a:prstGeom>
          <a:noFill/>
          <a:ln cap="flat" cmpd="sng" w="9525">
            <a:solidFill>
              <a:schemeClr val="dk2"/>
            </a:solidFill>
            <a:prstDash val="solid"/>
            <a:round/>
            <a:headEnd len="med" w="med" type="none"/>
            <a:tailEnd len="med" w="med" type="triangle"/>
          </a:ln>
        </p:spPr>
      </p:cxnSp>
      <p:sp>
        <p:nvSpPr>
          <p:cNvPr id="370" name="Google Shape;370;p40"/>
          <p:cNvSpPr txBox="1"/>
          <p:nvPr/>
        </p:nvSpPr>
        <p:spPr>
          <a:xfrm>
            <a:off x="5556675" y="2810100"/>
            <a:ext cx="3204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If we got here, one or both halves are done. Output anything left over from the left half.</a:t>
            </a:r>
            <a:endParaRPr/>
          </a:p>
        </p:txBody>
      </p:sp>
      <p:cxnSp>
        <p:nvCxnSpPr>
          <p:cNvPr id="371" name="Google Shape;371;p40"/>
          <p:cNvCxnSpPr/>
          <p:nvPr/>
        </p:nvCxnSpPr>
        <p:spPr>
          <a:xfrm rot="10800000">
            <a:off x="4281475" y="3896425"/>
            <a:ext cx="1148700" cy="0"/>
          </a:xfrm>
          <a:prstGeom prst="straightConnector1">
            <a:avLst/>
          </a:prstGeom>
          <a:noFill/>
          <a:ln cap="flat" cmpd="sng" w="9525">
            <a:solidFill>
              <a:schemeClr val="dk2"/>
            </a:solidFill>
            <a:prstDash val="solid"/>
            <a:round/>
            <a:headEnd len="med" w="med" type="none"/>
            <a:tailEnd len="med" w="med" type="triangle"/>
          </a:ln>
        </p:spPr>
      </p:cxnSp>
      <p:sp>
        <p:nvSpPr>
          <p:cNvPr id="372" name="Google Shape;372;p40"/>
          <p:cNvSpPr txBox="1"/>
          <p:nvPr/>
        </p:nvSpPr>
        <p:spPr>
          <a:xfrm>
            <a:off x="5556675" y="3495900"/>
            <a:ext cx="3204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Output anything left over from the right half. (Only one of these loops will run.)</a:t>
            </a:r>
            <a:endParaRPr/>
          </a:p>
        </p:txBody>
      </p:sp>
      <p:cxnSp>
        <p:nvCxnSpPr>
          <p:cNvPr id="373" name="Google Shape;373;p40"/>
          <p:cNvCxnSpPr/>
          <p:nvPr/>
        </p:nvCxnSpPr>
        <p:spPr>
          <a:xfrm rot="10800000">
            <a:off x="4312975" y="4452025"/>
            <a:ext cx="1117200" cy="130200"/>
          </a:xfrm>
          <a:prstGeom prst="straightConnector1">
            <a:avLst/>
          </a:prstGeom>
          <a:noFill/>
          <a:ln cap="flat" cmpd="sng" w="9525">
            <a:solidFill>
              <a:schemeClr val="dk2"/>
            </a:solidFill>
            <a:prstDash val="solid"/>
            <a:round/>
            <a:headEnd len="med" w="med" type="none"/>
            <a:tailEnd len="med" w="med" type="triangle"/>
          </a:ln>
        </p:spPr>
      </p:cxnSp>
      <p:sp>
        <p:nvSpPr>
          <p:cNvPr id="374" name="Google Shape;374;p40"/>
          <p:cNvSpPr txBox="1"/>
          <p:nvPr/>
        </p:nvSpPr>
        <p:spPr>
          <a:xfrm>
            <a:off x="5556675" y="4257900"/>
            <a:ext cx="3204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Copy everything back from the temp array. (This can be avoided with some extra fanciness.)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slide before the Final and AP Exam</a:t>
            </a:r>
            <a:endParaRPr/>
          </a:p>
        </p:txBody>
      </p:sp>
      <p:sp>
        <p:nvSpPr>
          <p:cNvPr id="380" name="Google Shape;380;p41"/>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9600">
                <a:latin typeface="Impact"/>
                <a:ea typeface="Impact"/>
                <a:cs typeface="Impact"/>
                <a:sym typeface="Impact"/>
              </a:rPr>
              <a:t>GOOD LUCK!</a:t>
            </a:r>
            <a:endParaRPr sz="9600">
              <a:latin typeface="Impact"/>
              <a:ea typeface="Impact"/>
              <a:cs typeface="Impact"/>
              <a:sym typeface="Impact"/>
            </a:endParaRPr>
          </a:p>
        </p:txBody>
      </p:sp>
      <p:sp>
        <p:nvSpPr>
          <p:cNvPr id="381" name="Google Shape;381;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311708" y="154545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Searching and Sorting</a:t>
            </a:r>
            <a:endParaRPr/>
          </a:p>
          <a:p>
            <a:pPr indent="0" lvl="0" marL="0" rtl="0" algn="ctr">
              <a:spcBef>
                <a:spcPts val="0"/>
              </a:spcBef>
              <a:spcAft>
                <a:spcPts val="0"/>
              </a:spcAft>
              <a:buNone/>
            </a:pPr>
            <a:r>
              <a:rPr lang="en" sz="3600"/>
              <a:t>(from Units 7 and 10)</a:t>
            </a:r>
            <a:endParaRPr sz="3600"/>
          </a:p>
        </p:txBody>
      </p:sp>
      <p:sp>
        <p:nvSpPr>
          <p:cNvPr id="68" name="Google Shape;6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Sequential Search (aka Linear Search)</a:t>
            </a:r>
            <a:endParaRPr/>
          </a:p>
        </p:txBody>
      </p:sp>
      <p:pic>
        <p:nvPicPr>
          <p:cNvPr id="74" name="Google Shape;74;p16"/>
          <p:cNvPicPr preferRelativeResize="0"/>
          <p:nvPr/>
        </p:nvPicPr>
        <p:blipFill>
          <a:blip r:embed="rId3">
            <a:alphaModFix/>
          </a:blip>
          <a:stretch>
            <a:fillRect/>
          </a:stretch>
        </p:blipFill>
        <p:spPr>
          <a:xfrm>
            <a:off x="4935313" y="1143675"/>
            <a:ext cx="3857625" cy="1981200"/>
          </a:xfrm>
          <a:prstGeom prst="rect">
            <a:avLst/>
          </a:prstGeom>
          <a:noFill/>
          <a:ln>
            <a:noFill/>
          </a:ln>
        </p:spPr>
      </p:pic>
      <p:sp>
        <p:nvSpPr>
          <p:cNvPr id="75" name="Google Shape;75;p16"/>
          <p:cNvSpPr txBox="1"/>
          <p:nvPr>
            <p:ph idx="1" type="body"/>
          </p:nvPr>
        </p:nvSpPr>
        <p:spPr>
          <a:xfrm>
            <a:off x="311700" y="1152475"/>
            <a:ext cx="82695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lang="en" sz="1865"/>
              <a:t>for i ← 0 to length(array)-1</a:t>
            </a:r>
            <a:br>
              <a:rPr lang="en" sz="1865"/>
            </a:br>
            <a:r>
              <a:rPr lang="en" sz="1865"/>
              <a:t>	if array[i] == targetValue</a:t>
            </a:r>
            <a:br>
              <a:rPr lang="en" sz="1865"/>
            </a:br>
            <a:r>
              <a:rPr lang="en" sz="1865"/>
              <a:t>		return i</a:t>
            </a:r>
            <a:br>
              <a:rPr lang="en" sz="1865"/>
            </a:br>
            <a:r>
              <a:rPr lang="en" sz="1865"/>
              <a:t>	end if</a:t>
            </a:r>
            <a:br>
              <a:rPr lang="en" sz="1865"/>
            </a:br>
            <a:r>
              <a:rPr lang="en" sz="1865"/>
              <a:t>end for</a:t>
            </a:r>
            <a:br>
              <a:rPr lang="en" sz="1865"/>
            </a:br>
            <a:r>
              <a:rPr lang="en" sz="1865"/>
              <a:t>return not found</a:t>
            </a:r>
            <a:endParaRPr sz="1865"/>
          </a:p>
        </p:txBody>
      </p:sp>
      <p:sp>
        <p:nvSpPr>
          <p:cNvPr id="76" name="Google Shape;76;p16"/>
          <p:cNvSpPr txBox="1"/>
          <p:nvPr>
            <p:ph idx="1" type="body"/>
          </p:nvPr>
        </p:nvSpPr>
        <p:spPr>
          <a:xfrm>
            <a:off x="311700" y="3438475"/>
            <a:ext cx="8520600" cy="132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a:t>
            </a:r>
            <a:r>
              <a:rPr lang="en"/>
              <a:t> You can search for an item in any unsorted list and it is guaranteed to be found if it exists in the array</a:t>
            </a:r>
            <a:endParaRPr/>
          </a:p>
          <a:p>
            <a:pPr indent="0" lvl="0" marL="0" rtl="0" algn="l">
              <a:spcBef>
                <a:spcPts val="1200"/>
              </a:spcBef>
              <a:spcAft>
                <a:spcPts val="1200"/>
              </a:spcAft>
              <a:buNone/>
            </a:pPr>
            <a:r>
              <a:rPr b="1" lang="en"/>
              <a:t>Con:</a:t>
            </a:r>
            <a:r>
              <a:rPr lang="en"/>
              <a:t> If you’re searching a long list, this can be a very slow approach</a:t>
            </a:r>
            <a:endParaRPr/>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Sequential Search</a:t>
            </a:r>
            <a:endParaRPr/>
          </a:p>
        </p:txBody>
      </p:sp>
      <p:sp>
        <p:nvSpPr>
          <p:cNvPr id="83" name="Google Shape;83;p17"/>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solidFill>
                  <a:schemeClr val="dk1"/>
                </a:solidFill>
              </a:rPr>
              <a:t>If your list contains N elements, and the target element is at a random position in the list then on average it will take N/2 checks to find your element. When the time an algorithm takes to complete is directly related to the size of the array (N), we call this algorithm </a:t>
            </a:r>
            <a:r>
              <a:rPr b="1" lang="en">
                <a:solidFill>
                  <a:schemeClr val="dk1"/>
                </a:solidFill>
              </a:rPr>
              <a:t>linear </a:t>
            </a:r>
            <a:r>
              <a:rPr lang="en">
                <a:solidFill>
                  <a:schemeClr val="dk1"/>
                </a:solidFill>
              </a:rPr>
              <a:t>and the notation is O(N).</a:t>
            </a:r>
            <a:endParaRPr>
              <a:solidFill>
                <a:schemeClr val="dk1"/>
              </a:solidFill>
            </a:endParaRPr>
          </a:p>
        </p:txBody>
      </p:sp>
      <p:pic>
        <p:nvPicPr>
          <p:cNvPr id="84" name="Google Shape;84;p17"/>
          <p:cNvPicPr preferRelativeResize="0"/>
          <p:nvPr/>
        </p:nvPicPr>
        <p:blipFill>
          <a:blip r:embed="rId3">
            <a:alphaModFix/>
          </a:blip>
          <a:stretch>
            <a:fillRect/>
          </a:stretch>
        </p:blipFill>
        <p:spPr>
          <a:xfrm>
            <a:off x="1891375" y="2611175"/>
            <a:ext cx="5258374" cy="2394625"/>
          </a:xfrm>
          <a:prstGeom prst="rect">
            <a:avLst/>
          </a:prstGeom>
          <a:noFill/>
          <a:ln>
            <a:noFill/>
          </a:ln>
        </p:spPr>
      </p:pic>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Binary search</a:t>
            </a:r>
            <a:r>
              <a:rPr lang="en">
                <a:solidFill>
                  <a:schemeClr val="dk1"/>
                </a:solidFill>
              </a:rPr>
              <a:t> is a much faster algorithm, but requires that the list be </a:t>
            </a:r>
            <a:r>
              <a:rPr b="1" lang="en">
                <a:solidFill>
                  <a:schemeClr val="dk1"/>
                </a:solidFill>
              </a:rPr>
              <a:t>sorted</a:t>
            </a:r>
            <a:r>
              <a:rPr lang="en">
                <a:solidFill>
                  <a:schemeClr val="dk1"/>
                </a:solidFill>
              </a:rPr>
              <a:t>.</a:t>
            </a:r>
            <a:endParaRPr>
              <a:solidFill>
                <a:schemeClr val="dk1"/>
              </a:solidFill>
            </a:endParaRPr>
          </a:p>
          <a:p>
            <a:pPr indent="0" lvl="0" marL="0" rtl="0" algn="l">
              <a:spcBef>
                <a:spcPts val="1200"/>
              </a:spcBef>
              <a:spcAft>
                <a:spcPts val="0"/>
              </a:spcAft>
              <a:buNone/>
            </a:pPr>
            <a:r>
              <a:rPr lang="en">
                <a:solidFill>
                  <a:schemeClr val="dk1"/>
                </a:solidFill>
              </a:rPr>
              <a:t>We can use the fact that the list is sorted to reduce the problem to smaller problems.</a:t>
            </a:r>
            <a:endParaRPr>
              <a:solidFill>
                <a:schemeClr val="dk1"/>
              </a:solidFill>
            </a:endParaRPr>
          </a:p>
          <a:p>
            <a:pPr indent="0" lvl="0" marL="0" rtl="0" algn="l">
              <a:spcBef>
                <a:spcPts val="1200"/>
              </a:spcBef>
              <a:spcAft>
                <a:spcPts val="0"/>
              </a:spcAft>
              <a:buNone/>
            </a:pPr>
            <a:r>
              <a:rPr lang="en">
                <a:solidFill>
                  <a:schemeClr val="dk1"/>
                </a:solidFill>
              </a:rPr>
              <a:t>An algorithm that breaks the problem into smaller subproblems is called a </a:t>
            </a:r>
            <a:r>
              <a:rPr b="1" lang="en">
                <a:solidFill>
                  <a:schemeClr val="dk1"/>
                </a:solidFill>
              </a:rPr>
              <a:t>divide-and-conquer algorithm</a:t>
            </a:r>
            <a:r>
              <a:rPr lang="en">
                <a:solidFill>
                  <a:schemeClr val="dk1"/>
                </a:solidFill>
              </a:rPr>
              <a:t>.</a:t>
            </a:r>
            <a:endParaRPr>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200"/>
              </a:spcBef>
              <a:spcAft>
                <a:spcPts val="1200"/>
              </a:spcAft>
              <a:buNone/>
            </a:pPr>
            <a:r>
              <a:t/>
            </a:r>
            <a:endParaRPr b="1">
              <a:solidFill>
                <a:schemeClr val="dk1"/>
              </a:solidFill>
            </a:endParaRPr>
          </a:p>
        </p:txBody>
      </p:sp>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Search: Divide and Conquer</a:t>
            </a:r>
            <a:endParaRPr/>
          </a:p>
        </p:txBody>
      </p:sp>
      <p:sp>
        <p:nvSpPr>
          <p:cNvPr id="92" name="Google Shape;92;p18"/>
          <p:cNvSpPr txBox="1"/>
          <p:nvPr/>
        </p:nvSpPr>
        <p:spPr>
          <a:xfrm>
            <a:off x="2500025" y="3596775"/>
            <a:ext cx="3933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1</a:t>
            </a:r>
            <a:endParaRPr/>
          </a:p>
        </p:txBody>
      </p:sp>
      <p:sp>
        <p:nvSpPr>
          <p:cNvPr id="93" name="Google Shape;93;p18"/>
          <p:cNvSpPr txBox="1"/>
          <p:nvPr/>
        </p:nvSpPr>
        <p:spPr>
          <a:xfrm>
            <a:off x="3035975" y="3596775"/>
            <a:ext cx="3933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3</a:t>
            </a:r>
            <a:endParaRPr/>
          </a:p>
        </p:txBody>
      </p:sp>
      <p:sp>
        <p:nvSpPr>
          <p:cNvPr id="94" name="Google Shape;94;p18"/>
          <p:cNvSpPr txBox="1"/>
          <p:nvPr/>
        </p:nvSpPr>
        <p:spPr>
          <a:xfrm>
            <a:off x="3571925" y="3596775"/>
            <a:ext cx="3933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6</a:t>
            </a:r>
            <a:endParaRPr/>
          </a:p>
        </p:txBody>
      </p:sp>
      <p:sp>
        <p:nvSpPr>
          <p:cNvPr id="95" name="Google Shape;95;p18"/>
          <p:cNvSpPr txBox="1"/>
          <p:nvPr/>
        </p:nvSpPr>
        <p:spPr>
          <a:xfrm>
            <a:off x="4107875" y="3596775"/>
            <a:ext cx="3933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7</a:t>
            </a:r>
            <a:endParaRPr/>
          </a:p>
        </p:txBody>
      </p:sp>
      <p:sp>
        <p:nvSpPr>
          <p:cNvPr id="96" name="Google Shape;96;p18"/>
          <p:cNvSpPr txBox="1"/>
          <p:nvPr/>
        </p:nvSpPr>
        <p:spPr>
          <a:xfrm>
            <a:off x="4643825" y="3596775"/>
            <a:ext cx="3933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9</a:t>
            </a:r>
            <a:endParaRPr/>
          </a:p>
        </p:txBody>
      </p:sp>
      <p:sp>
        <p:nvSpPr>
          <p:cNvPr id="97" name="Google Shape;97;p18"/>
          <p:cNvSpPr txBox="1"/>
          <p:nvPr/>
        </p:nvSpPr>
        <p:spPr>
          <a:xfrm>
            <a:off x="5179775" y="3596775"/>
            <a:ext cx="3933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12</a:t>
            </a:r>
            <a:endParaRPr/>
          </a:p>
        </p:txBody>
      </p:sp>
      <p:sp>
        <p:nvSpPr>
          <p:cNvPr id="98" name="Google Shape;98;p18"/>
          <p:cNvSpPr txBox="1"/>
          <p:nvPr/>
        </p:nvSpPr>
        <p:spPr>
          <a:xfrm>
            <a:off x="5715725" y="3596775"/>
            <a:ext cx="3933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13</a:t>
            </a:r>
            <a:endParaRPr/>
          </a:p>
        </p:txBody>
      </p:sp>
      <p:sp>
        <p:nvSpPr>
          <p:cNvPr id="99" name="Google Shape;99;p18"/>
          <p:cNvSpPr txBox="1"/>
          <p:nvPr/>
        </p:nvSpPr>
        <p:spPr>
          <a:xfrm>
            <a:off x="6251675" y="3596775"/>
            <a:ext cx="3933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16</a:t>
            </a:r>
            <a:endParaRPr/>
          </a:p>
        </p:txBody>
      </p:sp>
      <p:sp>
        <p:nvSpPr>
          <p:cNvPr id="100" name="Google Shape;10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 Invariants</a:t>
            </a:r>
            <a:endParaRPr/>
          </a:p>
        </p:txBody>
      </p:sp>
      <p:sp>
        <p:nvSpPr>
          <p:cNvPr id="106" name="Google Shape;10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a:t>
            </a:r>
            <a:r>
              <a:rPr b="1" lang="en"/>
              <a:t>loop invariant</a:t>
            </a:r>
            <a:r>
              <a:rPr lang="en"/>
              <a:t> is a condition that must be true at the beginning and end of the body of a loop. </a:t>
            </a:r>
            <a:r>
              <a:rPr lang="en" sz="1700"/>
              <a:t>(It might not be true while the loop body is doing its work, like swaps.)</a:t>
            </a:r>
            <a:endParaRPr sz="1700"/>
          </a:p>
        </p:txBody>
      </p:sp>
      <p:pic>
        <p:nvPicPr>
          <p:cNvPr id="107" name="Google Shape;107;p19"/>
          <p:cNvPicPr preferRelativeResize="0"/>
          <p:nvPr/>
        </p:nvPicPr>
        <p:blipFill>
          <a:blip r:embed="rId3">
            <a:alphaModFix/>
          </a:blip>
          <a:stretch>
            <a:fillRect/>
          </a:stretch>
        </p:blipFill>
        <p:spPr>
          <a:xfrm>
            <a:off x="1124550" y="2054897"/>
            <a:ext cx="7055549" cy="2834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Iterative </a:t>
            </a:r>
            <a:r>
              <a:rPr lang="en"/>
              <a:t>Binary Search Algorithm</a:t>
            </a:r>
            <a:endParaRPr/>
          </a:p>
        </p:txBody>
      </p:sp>
      <p:sp>
        <p:nvSpPr>
          <p:cNvPr id="113" name="Google Shape;113;p20"/>
          <p:cNvSpPr txBox="1"/>
          <p:nvPr>
            <p:ph idx="1" type="body"/>
          </p:nvPr>
        </p:nvSpPr>
        <p:spPr>
          <a:xfrm>
            <a:off x="311700" y="1152475"/>
            <a:ext cx="82695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lang="en" sz="1665"/>
              <a:t>// Precondition: array must be in sorted order</a:t>
            </a:r>
            <a:br>
              <a:rPr lang="en" sz="1665"/>
            </a:br>
            <a:r>
              <a:rPr lang="en" sz="1665"/>
              <a:t>low ← 0, high ← length(array)-1</a:t>
            </a:r>
            <a:br>
              <a:rPr lang="en" sz="1665"/>
            </a:br>
            <a:r>
              <a:rPr lang="en" sz="1665"/>
              <a:t>while low &lt;= high</a:t>
            </a:r>
            <a:br>
              <a:rPr lang="en" sz="1665"/>
            </a:br>
            <a:r>
              <a:rPr lang="en" sz="1665"/>
              <a:t>	// Loop invariant: A[0...low-1] &lt; targetValue &lt; A[high+1...length(array)-1]</a:t>
            </a:r>
            <a:br>
              <a:rPr lang="en" sz="1665"/>
            </a:br>
            <a:r>
              <a:rPr lang="en" sz="1665"/>
              <a:t>	middle ← (low + high) / 2</a:t>
            </a:r>
            <a:br>
              <a:rPr lang="en" sz="1665"/>
            </a:br>
            <a:r>
              <a:rPr lang="en" sz="1665"/>
              <a:t>	if array[middle] == targetValue</a:t>
            </a:r>
            <a:br>
              <a:rPr lang="en" sz="1665"/>
            </a:br>
            <a:r>
              <a:rPr lang="en" sz="1665"/>
              <a:t>		return middle</a:t>
            </a:r>
            <a:br>
              <a:rPr lang="en" sz="1665"/>
            </a:br>
            <a:r>
              <a:rPr lang="en" sz="1665"/>
              <a:t>	else if array[middle] &lt; targetValue</a:t>
            </a:r>
            <a:br>
              <a:rPr lang="en" sz="1665"/>
            </a:br>
            <a:r>
              <a:rPr lang="en" sz="1665"/>
              <a:t>		low ← middle + 1</a:t>
            </a:r>
            <a:br>
              <a:rPr lang="en" sz="1665"/>
            </a:br>
            <a:r>
              <a:rPr lang="en" sz="1665"/>
              <a:t>	else</a:t>
            </a:r>
            <a:br>
              <a:rPr lang="en" sz="1665"/>
            </a:br>
            <a:r>
              <a:rPr lang="en" sz="1665"/>
              <a:t>		high ← middle - 1</a:t>
            </a:r>
            <a:br>
              <a:rPr lang="en" sz="1665"/>
            </a:br>
            <a:r>
              <a:rPr lang="en" sz="1665"/>
              <a:t>	end if</a:t>
            </a:r>
            <a:br>
              <a:rPr lang="en" sz="1665"/>
            </a:br>
            <a:r>
              <a:rPr lang="en" sz="1665"/>
              <a:t>end while</a:t>
            </a:r>
            <a:br>
              <a:rPr lang="en" sz="1665"/>
            </a:br>
            <a:r>
              <a:rPr lang="en" sz="1665"/>
              <a:t>return not found</a:t>
            </a:r>
            <a:br>
              <a:rPr lang="en" sz="1665"/>
            </a:br>
            <a:endParaRPr sz="1665"/>
          </a:p>
        </p:txBody>
      </p:sp>
      <p:sp>
        <p:nvSpPr>
          <p:cNvPr id="114" name="Google Shape;11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Recursive </a:t>
            </a:r>
            <a:r>
              <a:rPr lang="en"/>
              <a:t>Binary Search Algorithm</a:t>
            </a:r>
            <a:endParaRPr/>
          </a:p>
        </p:txBody>
      </p:sp>
      <p:sp>
        <p:nvSpPr>
          <p:cNvPr id="120" name="Google Shape;120;p21"/>
          <p:cNvSpPr txBox="1"/>
          <p:nvPr>
            <p:ph idx="1" type="body"/>
          </p:nvPr>
        </p:nvSpPr>
        <p:spPr>
          <a:xfrm>
            <a:off x="311700" y="1152475"/>
            <a:ext cx="8269500" cy="3668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lang="en" sz="1500"/>
              <a:t>// Precondition: array must be in sorted order</a:t>
            </a:r>
            <a:br>
              <a:rPr lang="en" sz="1500"/>
            </a:br>
            <a:r>
              <a:rPr lang="en" sz="1500"/>
              <a:t>def binarySearch(array):</a:t>
            </a:r>
            <a:br>
              <a:rPr lang="en" sz="1500"/>
            </a:br>
            <a:r>
              <a:rPr lang="en" sz="1500"/>
              <a:t>	return binarySearchHelper(array, 0, length(array)-1)</a:t>
            </a:r>
            <a:br>
              <a:rPr lang="en" sz="1500"/>
            </a:br>
            <a:br>
              <a:rPr lang="en" sz="1500"/>
            </a:br>
            <a:r>
              <a:rPr lang="en" sz="1500"/>
              <a:t>def binarySearchHelper(array, low, high):</a:t>
            </a:r>
            <a:br>
              <a:rPr lang="en" sz="1500"/>
            </a:br>
            <a:r>
              <a:rPr lang="en" sz="1500"/>
              <a:t>	if low &gt; high, return not found</a:t>
            </a:r>
            <a:br>
              <a:rPr lang="en" sz="1500"/>
            </a:br>
            <a:r>
              <a:rPr lang="en" sz="1500"/>
              <a:t>	middle ← (low + high) / 2</a:t>
            </a:r>
            <a:br>
              <a:rPr lang="en" sz="1500"/>
            </a:br>
            <a:r>
              <a:rPr lang="en" sz="1500"/>
              <a:t>	if array[middle] == targetValue</a:t>
            </a:r>
            <a:br>
              <a:rPr lang="en" sz="1500"/>
            </a:br>
            <a:r>
              <a:rPr lang="en" sz="1500"/>
              <a:t>		return middle</a:t>
            </a:r>
            <a:br>
              <a:rPr lang="en" sz="1500"/>
            </a:br>
            <a:r>
              <a:rPr lang="en" sz="1500"/>
              <a:t>	else if array[middle] &lt; targetValue</a:t>
            </a:r>
            <a:br>
              <a:rPr lang="en" sz="1500"/>
            </a:br>
            <a:r>
              <a:rPr lang="en" sz="1500"/>
              <a:t>		return binarySearchHelper(array, middle + 1, high)</a:t>
            </a:r>
            <a:br>
              <a:rPr lang="en" sz="1500"/>
            </a:br>
            <a:r>
              <a:rPr lang="en" sz="1500"/>
              <a:t>	else</a:t>
            </a:r>
            <a:br>
              <a:rPr lang="en" sz="1500"/>
            </a:br>
            <a:r>
              <a:rPr lang="en" sz="1500"/>
              <a:t>		return binarySearchHelper(array, low, middle - 1)</a:t>
            </a:r>
            <a:br>
              <a:rPr lang="en" sz="1500"/>
            </a:br>
            <a:r>
              <a:rPr lang="en" sz="1500"/>
              <a:t>	end if</a:t>
            </a:r>
            <a:br>
              <a:rPr lang="en" sz="1500"/>
            </a:br>
            <a:r>
              <a:rPr lang="en" sz="1500"/>
              <a:t>end</a:t>
            </a:r>
            <a:br>
              <a:rPr lang="en" sz="1500"/>
            </a:br>
            <a:endParaRPr sz="1500"/>
          </a:p>
        </p:txBody>
      </p:sp>
      <p:sp>
        <p:nvSpPr>
          <p:cNvPr id="121" name="Google Shape;12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21"/>
          <p:cNvSpPr txBox="1"/>
          <p:nvPr/>
        </p:nvSpPr>
        <p:spPr>
          <a:xfrm>
            <a:off x="6032575" y="1330325"/>
            <a:ext cx="2449800" cy="1908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Iterative or recursive binary search?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Iterative binary search is marginally faster and more memory-efficient, but the difference is ultimately insignificant.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