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C9DA29-9489-4D28-804B-208FE77A92D8}">
  <a:tblStyle styleId="{46C9DA29-9489-4D28-804B-208FE77A92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9fad40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9fad40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2d6acf97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2d6acf97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2d6acf97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2d6acf97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78b8b2c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78b8b2c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2d6acf97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2d6acf97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2d6acf97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2d6acf97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2d6acf97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2d6acf97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2d6acf97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2d6acf97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2d6acf97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2d6acf97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2d6acf97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2d6acf97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2d6acf97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2d6acf97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9fae05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9fae05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2d6acf97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2d6acf97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721295f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721295f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721295f8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721295f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721295f8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721295f8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721295f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721295f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9fad409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9fad409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2d6acf9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2d6acf9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2d6acf9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2d6acf9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2d6acf97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2d6acf97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2d6acf97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2d6acf97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2d6acf97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2d6acf97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721295f88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721295f8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Pascal%27s_triangle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2023-04-21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Trace Exercise (10 minutes)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045700" y="1677525"/>
            <a:ext cx="387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printed?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System.out.println(i2x(15));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System.out.println(i2x(500));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75" y="1266800"/>
            <a:ext cx="4528625" cy="23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Trace Exercise (10 minutes) – ANSWERS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5121900" y="1448925"/>
            <a:ext cx="3879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printed?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System.out.println(i2x(15));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f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System.out.println(i2x(500));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 1f4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75" y="1266800"/>
            <a:ext cx="4528625" cy="23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911400" y="3815850"/>
            <a:ext cx="63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i2x(500) = i2x(500 / 16) + "4" = i2x(31) + "4"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= (i2x(31 / 16) + "f") + "4" = i2x(1) + "f" + "4" = "1" + "f" + "4" = "1f4"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1375600" y="776850"/>
            <a:ext cx="5027700" cy="341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i2x(500)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 = 500 % 16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"4"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1615975" y="1708275"/>
            <a:ext cx="4066200" cy="209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i2x(500 / 16 = 31)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 = 31 % 16 =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"f"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1844575" y="2622675"/>
            <a:ext cx="2565600" cy="97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i2x(31 / 16 = 1)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 = 1 % 16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"1"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"1"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4580525" y="2900100"/>
            <a:ext cx="6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"f"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5799725" y="2900100"/>
            <a:ext cx="6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"4"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6637925" y="2900100"/>
            <a:ext cx="19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"1" + "f" +</a:t>
            </a:r>
            <a:r>
              <a:rPr lang="en"/>
              <a:t> "4" = "1f4"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Trace Exercise (10 minutes)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4817100" y="2058525"/>
            <a:ext cx="387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printed?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System.out.println(o2i("4"));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System.out.println(o2i("3747"));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25" y="1415975"/>
            <a:ext cx="4135875" cy="288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Trace Exercise (10 minutes) – ANSWERS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4817100" y="2058525"/>
            <a:ext cx="3879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printed?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System.out.println(o2i("4"));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4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System.out.println(o2i("3747"));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 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25" y="1415975"/>
            <a:ext cx="4135875" cy="288129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1075975" y="4158125"/>
            <a:ext cx="75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o2i("3747") = 8 * o2i("374") + 7 = 8 * (8 * o2i("37") + 4) + 7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= 8 * (8 * (8 * o2i("3") + 7) + 4) + 7 = 8*(8*(8*3+7)+4)+7 = 2023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this method doing? Hexadecimal (Base 16)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4957175" y="1296525"/>
            <a:ext cx="40767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printed?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System.out.println(i2x(500));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&gt; 1f4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System.out.println(Integer.toString(500, 16));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&gt; 1f4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/>
            </a:br>
            <a:r>
              <a:rPr b="1" lang="en">
                <a:solidFill>
                  <a:schemeClr val="dk1"/>
                </a:solidFill>
              </a:rPr>
              <a:t>Hexadecimal is commonly used enough that converting an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solidFill>
                  <a:schemeClr val="dk1"/>
                </a:solidFill>
              </a:rPr>
              <a:t>/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en">
                <a:solidFill>
                  <a:schemeClr val="dk1"/>
                </a:solidFill>
              </a:rPr>
              <a:t> to a hex string is built-in to Java.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75" y="1266800"/>
            <a:ext cx="4528625" cy="23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this method doing? Octal (Base 8)</a:t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4707850" y="2058525"/>
            <a:ext cx="42225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printed?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System.out.println(o2i("3747"));</a:t>
            </a:r>
            <a:b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2023</a:t>
            </a:r>
            <a:br>
              <a:rPr b="1"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System.out.println(Integer.parseInt("3747", 8));</a:t>
            </a:r>
            <a:b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2023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-&gt;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/>
              <a:t> in bases other than 10 is also directly supported by Java.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25" y="1415975"/>
            <a:ext cx="4135875" cy="288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Computers understand binary, 1's and 0's, but binary is hard for humans to read.</a:t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5" name="Google Shape;175;p29"/>
          <p:cNvGraphicFramePr/>
          <p:nvPr/>
        </p:nvGraphicFramePr>
        <p:xfrm>
          <a:off x="95240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{46C9DA29-9489-4D28-804B-208FE77A92D8}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2752675"/>
            <a:ext cx="85206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humans work with binary data, it is common to use hexadecimal (base 16).</a:t>
            </a:r>
            <a:br>
              <a:rPr lang="en"/>
            </a:br>
            <a:r>
              <a:rPr lang="en"/>
              <a:t>Every 4 bits (a </a:t>
            </a:r>
            <a:r>
              <a:rPr i="1" lang="en"/>
              <a:t>nibble</a:t>
            </a:r>
            <a:r>
              <a:rPr lang="en"/>
              <a:t>) maps to a standard digit (0-9) or one of six extra digits (A-F).</a:t>
            </a:r>
            <a:endParaRPr/>
          </a:p>
        </p:txBody>
      </p:sp>
      <p:graphicFrame>
        <p:nvGraphicFramePr>
          <p:cNvPr id="177" name="Google Shape;177;p29"/>
          <p:cNvGraphicFramePr/>
          <p:nvPr/>
        </p:nvGraphicFramePr>
        <p:xfrm>
          <a:off x="952400" y="2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{46C9DA29-9489-4D28-804B-208FE77A92D8}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78" name="Google Shape;178;p29"/>
          <p:cNvGraphicFramePr/>
          <p:nvPr/>
        </p:nvGraphicFramePr>
        <p:xfrm>
          <a:off x="952400" y="34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{46C9DA29-9489-4D28-804B-208FE77A92D8}</a:tableStyleId>
              </a:tblPr>
              <a:tblGrid>
                <a:gridCol w="755075"/>
                <a:gridCol w="7550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9" name="Google Shape;179;p29"/>
          <p:cNvGraphicFramePr/>
          <p:nvPr/>
        </p:nvGraphicFramePr>
        <p:xfrm>
          <a:off x="2705000" y="34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{46C9DA29-9489-4D28-804B-208FE77A92D8}</a:tableStyleId>
              </a:tblPr>
              <a:tblGrid>
                <a:gridCol w="755075"/>
                <a:gridCol w="7550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0100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0101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0110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0111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p29"/>
          <p:cNvGraphicFramePr/>
          <p:nvPr/>
        </p:nvGraphicFramePr>
        <p:xfrm>
          <a:off x="4533800" y="34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{46C9DA29-9489-4D28-804B-208FE77A92D8}</a:tableStyleId>
              </a:tblPr>
              <a:tblGrid>
                <a:gridCol w="755075"/>
                <a:gridCol w="7550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r>
                        <a:rPr lang="en" sz="1200"/>
                        <a:t>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/>
                        <a:t>001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/>
                        <a:t>010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(10)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/>
                        <a:t>011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 (11)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p29"/>
          <p:cNvGraphicFramePr/>
          <p:nvPr/>
        </p:nvGraphicFramePr>
        <p:xfrm>
          <a:off x="6438800" y="34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{46C9DA29-9489-4D28-804B-208FE77A92D8}</a:tableStyleId>
              </a:tblPr>
              <a:tblGrid>
                <a:gridCol w="755075"/>
                <a:gridCol w="7550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 (12)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 (13)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 (14)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 (15)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361950"/>
            <a:ext cx="542925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Octal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Octal is base 8, so 3 bits per digit, and was also used for humans to interact with binary data. It's mostly fallen into disuse, but hangs out in a few places (Unix file permissions)</a:t>
            </a:r>
            <a:endParaRPr/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5" name="Google Shape;195;p31"/>
          <p:cNvGraphicFramePr/>
          <p:nvPr/>
        </p:nvGraphicFramePr>
        <p:xfrm>
          <a:off x="16382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{46C9DA29-9489-4D28-804B-208FE77A92D8}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6" name="Google Shape;196;p31"/>
          <p:cNvGraphicFramePr/>
          <p:nvPr/>
        </p:nvGraphicFramePr>
        <p:xfrm>
          <a:off x="5154150" y="346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{46C9DA29-9489-4D28-804B-208FE77A92D8}</a:tableStyleId>
              </a:tblPr>
              <a:tblGrid>
                <a:gridCol w="755075"/>
                <a:gridCol w="7550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31"/>
          <p:cNvGraphicFramePr/>
          <p:nvPr/>
        </p:nvGraphicFramePr>
        <p:xfrm>
          <a:off x="6906750" y="346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{46C9DA29-9489-4D28-804B-208FE77A92D8}</a:tableStyleId>
              </a:tblPr>
              <a:tblGrid>
                <a:gridCol w="755075"/>
                <a:gridCol w="7550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31"/>
          <p:cNvGraphicFramePr/>
          <p:nvPr/>
        </p:nvGraphicFramePr>
        <p:xfrm>
          <a:off x="16382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{46C9DA29-9489-4D28-804B-208FE77A92D8}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199" name="Google Shape;199;p31"/>
          <p:cNvSpPr txBox="1"/>
          <p:nvPr/>
        </p:nvSpPr>
        <p:spPr>
          <a:xfrm>
            <a:off x="6233250" y="2838450"/>
            <a:ext cx="8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* 8</a:t>
            </a:r>
            <a:r>
              <a:rPr baseline="30000" lang="en"/>
              <a:t>0</a:t>
            </a:r>
            <a:endParaRPr baseline="30000"/>
          </a:p>
        </p:txBody>
      </p:sp>
      <p:sp>
        <p:nvSpPr>
          <p:cNvPr id="200" name="Google Shape;200;p31"/>
          <p:cNvSpPr txBox="1"/>
          <p:nvPr/>
        </p:nvSpPr>
        <p:spPr>
          <a:xfrm>
            <a:off x="4861650" y="2838450"/>
            <a:ext cx="8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* </a:t>
            </a:r>
            <a:r>
              <a:rPr lang="en"/>
              <a:t>8</a:t>
            </a:r>
            <a:r>
              <a:rPr baseline="30000" lang="en"/>
              <a:t>1 </a:t>
            </a:r>
            <a:r>
              <a:rPr lang="en"/>
              <a:t>+</a:t>
            </a:r>
            <a:endParaRPr/>
          </a:p>
        </p:txBody>
      </p:sp>
      <p:sp>
        <p:nvSpPr>
          <p:cNvPr id="201" name="Google Shape;201;p31"/>
          <p:cNvSpPr txBox="1"/>
          <p:nvPr/>
        </p:nvSpPr>
        <p:spPr>
          <a:xfrm>
            <a:off x="3490050" y="2838450"/>
            <a:ext cx="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* </a:t>
            </a:r>
            <a:r>
              <a:rPr lang="en"/>
              <a:t>8</a:t>
            </a:r>
            <a:r>
              <a:rPr baseline="30000" lang="en"/>
              <a:t>2 </a:t>
            </a:r>
            <a:r>
              <a:rPr lang="en"/>
              <a:t>+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2194650" y="2838450"/>
            <a:ext cx="8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* </a:t>
            </a:r>
            <a:r>
              <a:rPr lang="en"/>
              <a:t>8</a:t>
            </a:r>
            <a:r>
              <a:rPr baseline="30000" lang="en"/>
              <a:t>3</a:t>
            </a:r>
            <a:r>
              <a:rPr lang="en"/>
              <a:t> +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3286075"/>
            <a:ext cx="4550100" cy="1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decimal, you have a 1's place, a 10's place, a 100's place. These are powers of 10 (10</a:t>
            </a:r>
            <a:r>
              <a:rPr baseline="30000" lang="en"/>
              <a:t>0</a:t>
            </a:r>
            <a:r>
              <a:rPr lang="en"/>
              <a:t>, 10</a:t>
            </a:r>
            <a:r>
              <a:rPr baseline="30000" lang="en"/>
              <a:t>1</a:t>
            </a:r>
            <a:r>
              <a:rPr lang="en"/>
              <a:t>, 10</a:t>
            </a:r>
            <a:r>
              <a:rPr baseline="30000" lang="en"/>
              <a:t>2</a:t>
            </a:r>
            <a:r>
              <a:rPr lang="en"/>
              <a:t>, 10</a:t>
            </a:r>
            <a:r>
              <a:rPr baseline="30000" lang="en"/>
              <a:t>3</a:t>
            </a:r>
            <a:r>
              <a:rPr lang="en"/>
              <a:t>, ...)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octal, each place is 8x the previous one, so 1, 8, 64, 512...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hexadecimal, it's 16</a:t>
            </a:r>
            <a:r>
              <a:rPr baseline="30000" lang="en"/>
              <a:t>0</a:t>
            </a:r>
            <a:r>
              <a:rPr lang="en"/>
              <a:t>=1, </a:t>
            </a:r>
            <a:r>
              <a:rPr lang="en"/>
              <a:t>16</a:t>
            </a:r>
            <a:r>
              <a:rPr baseline="30000" lang="en"/>
              <a:t>1</a:t>
            </a:r>
            <a:r>
              <a:rPr lang="en"/>
              <a:t>=16, 16</a:t>
            </a:r>
            <a:r>
              <a:rPr baseline="30000" lang="en"/>
              <a:t>2</a:t>
            </a:r>
            <a:r>
              <a:rPr lang="en"/>
              <a:t>=256, 16</a:t>
            </a:r>
            <a:r>
              <a:rPr baseline="30000" lang="en"/>
              <a:t>3</a:t>
            </a:r>
            <a:r>
              <a:rPr lang="en"/>
              <a:t>=4096,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in binary, of course, it's powers of 2.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7247236" y="2826757"/>
            <a:ext cx="8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2023</a:t>
            </a:r>
            <a:endParaRPr baseline="3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Schedule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23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{46C9DA29-9489-4D28-804B-208FE77A92D8}</a:tableStyleId>
              </a:tblPr>
              <a:tblGrid>
                <a:gridCol w="2647425"/>
                <a:gridCol w="2810825"/>
                <a:gridCol w="3287950"/>
              </a:tblGrid>
              <a:tr h="3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Monday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Wednesday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Friday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6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04/17/2023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5, Unit 9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Question 2: Classes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04/19/2023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Units 6-7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Question 3: Array/ArrayList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04/21/2023 (45)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10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More recursion exercises like we did on Apr-7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04/24/2023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8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Question 4: 2D Array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04/26/2023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Multiple Choice Game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04/28/2023 (45)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7, Unit 10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Algorithms: Iterative/recursive binary search, selection sort, insertion sort, merge sort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05/01/2023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• FINAL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05/03/2023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• AP EXAM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prefixes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152475"/>
            <a:ext cx="8520600" cy="27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Java, we usually specify numbers in decimal (base 10). Java actually lets you write numbers in hex or octal.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integer prefixed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"/>
              <a:t> is hexadecimal.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integer prefixed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is octal.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2570550" y="2885500"/>
            <a:ext cx="308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System.out.println(0777);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511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System.out.println(03747);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2023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System.out.println(0x100);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256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</a:t>
            </a:r>
            <a:r>
              <a:rPr lang="en"/>
              <a:t>Recursive Trace Exercise (5 minutes)</a:t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4817100" y="1067925"/>
            <a:ext cx="3879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printed?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System.out.println(p(3, 0));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System.out.println(p(3, 1));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System.out.println(p(3, 2));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System.out.println(p(3, 3));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Write out equations:</a:t>
            </a:r>
            <a:br>
              <a:rPr lang="en"/>
            </a:br>
            <a:r>
              <a:rPr lang="en" sz="1200"/>
              <a:t>p(3, 0) = 1</a:t>
            </a:r>
            <a:br>
              <a:rPr lang="en" sz="1200"/>
            </a:br>
            <a:r>
              <a:rPr lang="en" sz="1200"/>
              <a:t>p(3, 1) = p(2, 1) + p(2, 0)</a:t>
            </a:r>
            <a:br>
              <a:rPr lang="en" sz="1200"/>
            </a:br>
            <a:r>
              <a:rPr lang="en" sz="1200"/>
              <a:t>p(3, 2) = ???</a:t>
            </a:r>
            <a:br>
              <a:rPr lang="en" sz="1200"/>
            </a:br>
            <a:r>
              <a:rPr lang="en" sz="1200"/>
              <a:t>p(3, 3) = ???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p(2, 0) = ???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p(2, 1) = ???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p(2, 2) = ???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p(2, 3) = ???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p(1, 0) = ???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p(1, 1) = ???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p(1, 2) = ??? ...</a:t>
            </a:r>
            <a:endParaRPr sz="1200"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98725"/>
            <a:ext cx="4512300" cy="29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Recursive Trace Exercise – ANSWERS</a:t>
            </a:r>
            <a:endParaRPr/>
          </a:p>
        </p:txBody>
      </p:sp>
      <p:sp>
        <p:nvSpPr>
          <p:cNvPr id="225" name="Google Shape;225;p34"/>
          <p:cNvSpPr txBox="1"/>
          <p:nvPr/>
        </p:nvSpPr>
        <p:spPr>
          <a:xfrm>
            <a:off x="4817100" y="1448925"/>
            <a:ext cx="3879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printed?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System.out.println(p(3, 0));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1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System.out.println(p(3, 1));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3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System.out.println(p(3, 2));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3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System.out.println(p(3, 3));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1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98725"/>
            <a:ext cx="4512300" cy="29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Recursive Trace Exercise – ANSWERS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397500" y="1448925"/>
            <a:ext cx="3879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p(3, 0)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p(3, 1) = p(2, 1) + p(2,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p(3, 2) = p(2, 2) + p(2,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p(3, 3) = p(2, 3) + p(2, 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p(2, 0)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p(2, 1) = p(1, 1) + p(1,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p(2, 2) = p(1, 2) + p(1,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p(2, 3) 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p(1, 0)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p(1, 1) = p(0, 1) + p(0,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p(1, 2) 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p(0, 0)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p(0, 1) 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4359900" y="1448925"/>
            <a:ext cx="4401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p(0, 0) =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p(0, 1) = 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p(1, 0) =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p(1, 1) = p(0, 1) + p(0, 0) = 1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p(1, 2) = 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p(2, 0) =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p(2, 1) = p(1, 1) + p(1, 0) = 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p(2, 2) = p(1, 2) + p(1, 1) =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p(2, 3) = 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p(3, 0)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p(3, 1) = p(2, 1) + p(2, 0) = 2 + 1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p(3, 2) = p(2, 2) + p(2, 1) = 1 + 2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p(3, 3) = p(2, 3) + p(2, 2)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303625" y="935050"/>
            <a:ext cx="397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out the equations, starting with what you need to solve. Base cases, handle directly.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4342225" y="935050"/>
            <a:ext cx="44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working backward from simplest to most complicated, do the substitutions.</a:t>
            </a: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7579850" y="4711125"/>
            <a:ext cx="292200" cy="2943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8418050" y="4482525"/>
            <a:ext cx="292200" cy="2943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8418050" y="4253925"/>
            <a:ext cx="292200" cy="2943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5446250" y="4075402"/>
            <a:ext cx="292200" cy="2943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/>
          <p:nvPr/>
        </p:nvSpPr>
        <p:spPr>
          <a:xfrm>
            <a:off x="1356400" y="2385400"/>
            <a:ext cx="2361900" cy="57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Pascal's Triangle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170125"/>
            <a:ext cx="4197425" cy="34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>
            <a:off x="4975600" y="178700"/>
            <a:ext cx="3800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Pascal's Triangle, aka the Yang Hui Triangle or Khayyam Triangle, was discovered 1,000+ years ago and has applications in algebra, combinatorics, and probability theory.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p(r, c)</a:t>
            </a:r>
            <a:r>
              <a:rPr lang="en"/>
              <a:t> calculates the value of Pascal's Triangle ar row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/>
              <a:t> and column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Pascal's Triangle has many interesting mathematical properties. One is that it gives the coefficients in the expansion of any binomial expression.</a:t>
            </a: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625" y="2888600"/>
            <a:ext cx="37052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/>
        </p:nvSpPr>
        <p:spPr>
          <a:xfrm>
            <a:off x="4941475" y="4328375"/>
            <a:ext cx="425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also be used to calculate the probability of a winning hand of cards!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Terminology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377625" y="11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{46C9DA29-9489-4D28-804B-208FE77A92D8}</a:tableStyleId>
              </a:tblPr>
              <a:tblGrid>
                <a:gridCol w="4260300"/>
                <a:gridCol w="4260300"/>
              </a:tblGrid>
              <a:tr h="56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Recursion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Recursive Programming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0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definition of an operation in terms of itself.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Solving a problem using recursion depends on solving smaller occurrences of the same problem.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Writing methods that call themselves to solve problems recursively.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An equally powerful alternative to iteration (for, while loops, etc.)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Particularly well-suited for solving certain types of problems.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Terminology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377625" y="11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{46C9DA29-9489-4D28-804B-208FE77A92D8}</a:tableStyleId>
              </a:tblPr>
              <a:tblGrid>
                <a:gridCol w="4260300"/>
                <a:gridCol w="4260300"/>
              </a:tblGrid>
              <a:tr h="56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Base Case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Recursive Case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43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base case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 of a recursive method is the case where it does not recursively call itself, that is, the method terminates.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base case is a problem that is so simple, we already know the answer to it!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recursive case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, or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general case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, is the case where the method calls itself.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It's called the general case because it's the case that usually happens when a recursive algorithm is executing.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For the algorithm to work, the recursive case must diminish the problem so that it eventually approaches the base case.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387900" y="43659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Some recursive algorithms have more than one base or recursive case, but all have at least one of each. A crucial part of recursive programming is identifying these cases.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Recursive Methods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the AP Exam, you may be asked to trace through "mystery" recursive methods and determine what is returned or output.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isn't as simple as tracing through loops, where you can build a trace table, because a recursive method may call itself and then do additional manipulation on the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you can do is draw a box every time you encounter a recursive call, and inside that box, determine the result of that recursive call.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(This may require drawing more boxes inside the boxes, recursively...)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Tracing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 the following recursive method.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3971875"/>
            <a:ext cx="85206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the result of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mystery(348)</a:t>
            </a:r>
            <a:r>
              <a:rPr lang="en"/>
              <a:t>?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701775"/>
            <a:ext cx="3601156" cy="20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Trace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824" y="1450825"/>
            <a:ext cx="4837225" cy="28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75" y="1777975"/>
            <a:ext cx="3601156" cy="20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7725"/>
            <a:ext cx="191945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/>
          <p:nvPr/>
        </p:nvSpPr>
        <p:spPr>
          <a:xfrm>
            <a:off x="1525825" y="4336650"/>
            <a:ext cx="591000" cy="4407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modulo (%)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475" y="315750"/>
            <a:ext cx="1474336" cy="452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2857" y="1017725"/>
            <a:ext cx="18669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/>
          <p:nvPr/>
        </p:nvSpPr>
        <p:spPr>
          <a:xfrm>
            <a:off x="3527056" y="3518481"/>
            <a:ext cx="591000" cy="4407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