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Quattrocento Sans"/>
      <p:regular r:id="rId55"/>
      <p:bold r:id="rId56"/>
      <p:italic r:id="rId57"/>
      <p:boldItalic r:id="rId58"/>
    </p:embeddedFont>
    <p:embeddedFont>
      <p:font typeface="Old Standard TT"/>
      <p:regular r:id="rId59"/>
      <p:bold r:id="rId60"/>
      <p: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F59A69-3002-4CBC-9B95-5D07FDAEA73C}">
  <a:tblStyle styleId="{6BF59A69-3002-4CBC-9B95-5D07FDAEA7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font" Target="fonts/OldStandardT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ldStandardT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QuattrocentoSans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QuattrocentoSans-italic.fntdata"/><Relationship Id="rId12" Type="http://schemas.openxmlformats.org/officeDocument/2006/relationships/slide" Target="slides/slide6.xml"/><Relationship Id="rId56" Type="http://schemas.openxmlformats.org/officeDocument/2006/relationships/font" Target="fonts/QuattrocentoSans-bold.fntdata"/><Relationship Id="rId15" Type="http://schemas.openxmlformats.org/officeDocument/2006/relationships/slide" Target="slides/slide9.xml"/><Relationship Id="rId59" Type="http://schemas.openxmlformats.org/officeDocument/2006/relationships/font" Target="fonts/OldStandardTT-regular.fntdata"/><Relationship Id="rId14" Type="http://schemas.openxmlformats.org/officeDocument/2006/relationships/slide" Target="slides/slide8.xml"/><Relationship Id="rId58" Type="http://schemas.openxmlformats.org/officeDocument/2006/relationships/font" Target="fonts/QuattrocentoSans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971590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971590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c97159056_8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c97159056_8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c97159056_8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c97159056_8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97159056_8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97159056_8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97159056_8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97159056_8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c97159056_8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c97159056_8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c97159056_8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c97159056_8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c97159056_8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c97159056_8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c97159056_8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c97159056_8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c97159056_8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c97159056_8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97159056_8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97159056_8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c9715905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c9715905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c97159056_8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c97159056_8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c97159056_8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c97159056_8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c97159056_8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c97159056_8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97159056_8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97159056_8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97159056_8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97159056_8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c97159056_8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c97159056_8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97159056_8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c97159056_8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c97159056_8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c97159056_8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c97159056_8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c97159056_8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c97159056_8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c97159056_8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c97159056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c97159056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c97159056_8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c97159056_8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97159056_8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97159056_8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c97159056_8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c97159056_8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c97159056_8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c97159056_8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2d5f386b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2d5f386b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c97159056_8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2c97159056_8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c97159056_8_8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c97159056_8_8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c97159056_8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2c97159056_8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2c97159056_8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2c97159056_8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c97159056_8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c97159056_8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c97159056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c9715905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2c97159056_8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2c97159056_8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2c97159056_8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2c97159056_8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2c97159056_8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2c97159056_8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2c97159056_8_9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2c97159056_8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c97159056_8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c97159056_8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2c97159056_8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2c97159056_8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c97159056_8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c97159056_8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2c97159056_8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2c97159056_8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2c97159056_8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2c97159056_8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97159056_8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97159056_8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97159056_8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97159056_8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c97159056_8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c97159056_8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97159056_8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97159056_8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c97159056_8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c97159056_8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pcentral.collegeboard.org/courses/ap-computer-science-a/exa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hyperlink" Target="https://docs.oracle.com/javase/specs/jls/se18/html/jls-15.html#jls-15.29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apcentral.collegeboard.org/media/pdf/ap22-frq-computer-science-a.pdf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apcentral.collegeboard.org/media/pdf/ap22-apc-computer-science-a-q1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2023-04-14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r>
              <a:rPr lang="en"/>
              <a:t> Operators</a:t>
            </a:r>
            <a:endParaRPr/>
          </a:p>
        </p:txBody>
      </p:sp>
      <p:graphicFrame>
        <p:nvGraphicFramePr>
          <p:cNvPr id="107" name="Google Shape;107;p22"/>
          <p:cNvGraphicFramePr/>
          <p:nvPr/>
        </p:nvGraphicFramePr>
        <p:xfrm>
          <a:off x="408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947325"/>
                <a:gridCol w="2414175"/>
                <a:gridCol w="4865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Operator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Meaning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Example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Addition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 +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7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Subtraction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- q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 * i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5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Division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 /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0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 (remainder)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11 %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Compound Assignment </a:t>
            </a:r>
            <a:r>
              <a:rPr lang="en"/>
              <a:t>Operators</a:t>
            </a:r>
            <a:endParaRPr/>
          </a:p>
        </p:txBody>
      </p:sp>
      <p:graphicFrame>
        <p:nvGraphicFramePr>
          <p:cNvPr id="113" name="Google Shape;113;p23"/>
          <p:cNvGraphicFramePr/>
          <p:nvPr/>
        </p:nvGraphicFramePr>
        <p:xfrm>
          <a:off x="408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1303625"/>
                <a:gridCol w="1774025"/>
                <a:gridCol w="3059025"/>
                <a:gridCol w="23226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Operator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Example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Compound Assignment Operator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Example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x + 3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+=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+=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70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x - y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-=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-= y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* 5.0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*=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*= 5.0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/=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/=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x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%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%=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%=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 / Decrement Operators</a:t>
            </a:r>
            <a:endParaRPr/>
          </a:p>
        </p:txBody>
      </p:sp>
      <p:graphicFrame>
        <p:nvGraphicFramePr>
          <p:cNvPr id="119" name="Google Shape;119;p24"/>
          <p:cNvGraphicFramePr/>
          <p:nvPr/>
        </p:nvGraphicFramePr>
        <p:xfrm>
          <a:off x="408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1820750"/>
                <a:gridCol w="1319600"/>
                <a:gridCol w="1390075"/>
                <a:gridCol w="3928850"/>
              </a:tblGrid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Operator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Equivalent 1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Equivalent 2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Example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post-increment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+ 1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+=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x++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post-decrement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y - 1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-=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y--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464100" y="2845875"/>
            <a:ext cx="82920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400"/>
              <a:t>Note: </a:t>
            </a:r>
            <a:r>
              <a:rPr i="1" lang="en" sz="1400"/>
              <a:t>pre-increment and pre-decrement </a:t>
            </a:r>
            <a:r>
              <a:rPr i="1" lang="en" sz="1400"/>
              <a:t>operators are also available (not on the AP exam)</a:t>
            </a:r>
            <a:endParaRPr i="1" sz="1400"/>
          </a:p>
        </p:txBody>
      </p:sp>
      <p:sp>
        <p:nvSpPr>
          <p:cNvPr id="121" name="Google Shape;121;p24"/>
          <p:cNvSpPr txBox="1"/>
          <p:nvPr/>
        </p:nvSpPr>
        <p:spPr>
          <a:xfrm>
            <a:off x="464100" y="3314025"/>
            <a:ext cx="393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x = 6;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y = ++x;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System.out.println(x) // Outputs 7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System.out.println(y) // Outputs 7</a:t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4724400" y="3314025"/>
            <a:ext cx="393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x = 6;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y = x++;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System.out.println(x) // Outputs 7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System.out.println(y) // Outputs 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57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Java evaluates expressions according to standard mathematical rules of precedence.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PEMDAS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• </a:t>
            </a:r>
            <a:r>
              <a:rPr b="1" lang="en" sz="1400">
                <a:solidFill>
                  <a:srgbClr val="9900FF"/>
                </a:solidFill>
              </a:rPr>
              <a:t>P</a:t>
            </a:r>
            <a:r>
              <a:rPr lang="en" sz="1400"/>
              <a:t>arentheses</a:t>
            </a:r>
            <a:br>
              <a:rPr lang="en" sz="1400"/>
            </a:br>
            <a:r>
              <a:rPr lang="en" sz="1400"/>
              <a:t>• </a:t>
            </a:r>
            <a:r>
              <a:rPr b="1" lang="en" sz="1400">
                <a:solidFill>
                  <a:srgbClr val="9900FF"/>
                </a:solidFill>
              </a:rPr>
              <a:t>E</a:t>
            </a:r>
            <a:r>
              <a:rPr lang="en" sz="1400"/>
              <a:t>xponent (ignore this for now)</a:t>
            </a:r>
            <a:br>
              <a:rPr lang="en" sz="1400"/>
            </a:br>
            <a:r>
              <a:rPr lang="en" sz="1400"/>
              <a:t>• </a:t>
            </a:r>
            <a:r>
              <a:rPr b="1" lang="en" sz="1400">
                <a:solidFill>
                  <a:srgbClr val="9900FF"/>
                </a:solidFill>
              </a:rPr>
              <a:t>M</a:t>
            </a:r>
            <a:r>
              <a:rPr lang="en" sz="1400"/>
              <a:t>ultiply / </a:t>
            </a:r>
            <a:r>
              <a:rPr b="1" lang="en" sz="1400">
                <a:solidFill>
                  <a:srgbClr val="9900FF"/>
                </a:solidFill>
              </a:rPr>
              <a:t>D</a:t>
            </a:r>
            <a:r>
              <a:rPr lang="en" sz="1400"/>
              <a:t>ivide / Modulus</a:t>
            </a:r>
            <a:br>
              <a:rPr lang="en" sz="1400"/>
            </a:br>
            <a:r>
              <a:rPr lang="en" sz="1400"/>
              <a:t>• </a:t>
            </a:r>
            <a:r>
              <a:rPr b="1" lang="en" sz="1400">
                <a:solidFill>
                  <a:srgbClr val="9900FF"/>
                </a:solidFill>
              </a:rPr>
              <a:t>A</a:t>
            </a:r>
            <a:r>
              <a:rPr lang="en" sz="1400"/>
              <a:t>ddition / </a:t>
            </a:r>
            <a:r>
              <a:rPr b="1" lang="en" sz="1400">
                <a:solidFill>
                  <a:srgbClr val="9900FF"/>
                </a:solidFill>
              </a:rPr>
              <a:t>S</a:t>
            </a:r>
            <a:r>
              <a:rPr lang="en" sz="1400"/>
              <a:t>ubtraction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Java evaluates expressions from left to right and from top to bottom</a:t>
            </a:r>
            <a:endParaRPr sz="1400"/>
          </a:p>
        </p:txBody>
      </p:sp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43" l="0" r="0" t="12367"/>
          <a:stretch/>
        </p:blipFill>
        <p:spPr>
          <a:xfrm>
            <a:off x="6726999" y="1790951"/>
            <a:ext cx="2139100" cy="24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4352400" cy="37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has an order in which it evaluates operators, just like PEMDAS tells you to multiply/divide before adding/subtracting when doing math.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x+2 &lt; y+3</a:t>
            </a:r>
            <a:r>
              <a:rPr lang="en"/>
              <a:t> and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(x+2) &lt; (y+3)</a:t>
            </a:r>
            <a:r>
              <a:rPr lang="en"/>
              <a:t> are equivalent because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/>
              <a:t> has higher precedence than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in doubt, use parentheses, and sometimes it's best to add parentheses to make code more readable.</a:t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25" y="128588"/>
            <a:ext cx="4131826" cy="488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000075"/>
            <a:ext cx="85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Integer Division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results in an integer (no decimal; rounded down)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 / 2 =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15 / 2 = 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 / 10 =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 / 10 = 0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Double Division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double in the expression will cause the result to be a double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10.0 / 2 = 5.0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15.0 / 2 = 7.5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19.0 / 10 = 1.9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3.0 / 10 = 0.3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/>
              <a:t>Average of Integers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(3 + 3 + 11) / 3 = 5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(eh...)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(3 + 3 + 11) / 3.0 = 5.667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(...probably the value you want)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Same Symbol as Addition (+)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string in the expression will cause the result to be a string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"hello " + "friend" == "hello friend"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"your score: " + 100 == "your score: 100"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(78.6 + 10)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+ " degrees" == "88.6 degrees"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"" + true == "true"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sz="1400"/>
              <a:t>Comparing Strings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String.compareTo()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String.equals()</a:t>
            </a:r>
            <a:r>
              <a:rPr lang="en"/>
              <a:t> should be used when comparing String objects when you are interested in comparing the </a:t>
            </a:r>
            <a:r>
              <a:rPr b="1" lang="en"/>
              <a:t>contents of the String</a:t>
            </a:r>
            <a:r>
              <a:rPr lang="en"/>
              <a:t> (usually the case)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bobStr.compareTo("bob")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catStr.equals(dogStr)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/>
              <a:t>Using the equals operator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(==)</a:t>
            </a:r>
            <a:r>
              <a:rPr lang="en"/>
              <a:t> to compare two String objects will determine if the Object </a:t>
            </a:r>
            <a:r>
              <a:rPr b="1" lang="en"/>
              <a:t>references are the same</a:t>
            </a:r>
            <a:r>
              <a:rPr lang="en"/>
              <a:t> (the variables refer to the </a:t>
            </a:r>
            <a:r>
              <a:rPr b="1" lang="en"/>
              <a:t>same instance</a:t>
            </a:r>
            <a:r>
              <a:rPr lang="en"/>
              <a:t> of the String Object)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Concatenation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7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have already seen that if an expression combines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/>
              <a:t> and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/>
              <a:t> - the result will be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/>
              <a:t> and a number - the result will be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</a:t>
            </a:r>
            <a:r>
              <a:rPr b="1" lang="en"/>
              <a:t>Type Promotion</a:t>
            </a:r>
            <a:r>
              <a:rPr lang="en"/>
              <a:t> - and is done automatically by Java to ensure (as much as possible) that you do not </a:t>
            </a:r>
            <a:r>
              <a:rPr lang="en"/>
              <a:t>accidentally lose precision with your variables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However you can override this in Java by explicitly defining the types you want to use (even if it means losing precision)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</a:t>
            </a:r>
            <a:r>
              <a:rPr b="1" lang="en"/>
              <a:t>Type Casting</a:t>
            </a:r>
            <a:r>
              <a:rPr lang="en"/>
              <a:t> and the syntax is </a:t>
            </a:r>
            <a:r>
              <a:rPr b="1" lang="en">
                <a:solidFill>
                  <a:srgbClr val="0000FF"/>
                </a:solidFill>
              </a:rPr>
              <a:t>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type)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variableName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(int) 4.29 // equals 4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(double) 1 // equals 1.0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/>
              <a:t>We will see more of this operator later when we talk about </a:t>
            </a:r>
            <a:r>
              <a:rPr b="1" lang="en"/>
              <a:t>OOP</a:t>
            </a:r>
            <a:r>
              <a:rPr lang="en"/>
              <a:t> and </a:t>
            </a:r>
            <a:r>
              <a:rPr b="1" lang="en"/>
              <a:t>Inheritance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Promotion and Type Casting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74600" cy="2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</a:t>
            </a:r>
            <a:r>
              <a:rPr b="1" lang="en" sz="1400"/>
              <a:t>Class</a:t>
            </a:r>
            <a:r>
              <a:rPr lang="en" sz="1400"/>
              <a:t> in Java is a blueprint for an Object.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It describes the data it will contain -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400"/>
              <a:t> and </a:t>
            </a:r>
            <a:r>
              <a:rPr b="1" lang="en" sz="1400"/>
              <a:t>instance variables</a:t>
            </a:r>
            <a:r>
              <a:rPr lang="en" sz="1400"/>
              <a:t> - a.k.a </a:t>
            </a:r>
            <a:r>
              <a:rPr b="1" lang="en" sz="1400"/>
              <a:t>attributes</a:t>
            </a:r>
            <a:r>
              <a:rPr lang="en" sz="1400"/>
              <a:t> or </a:t>
            </a:r>
            <a:r>
              <a:rPr b="1" lang="en" sz="1400"/>
              <a:t>properties</a:t>
            </a:r>
            <a:r>
              <a:rPr lang="en" sz="1400"/>
              <a:t>) and the operations (</a:t>
            </a:r>
            <a:r>
              <a:rPr b="1" lang="en" sz="1400"/>
              <a:t>methods</a:t>
            </a:r>
            <a:r>
              <a:rPr lang="en" sz="1400"/>
              <a:t>) it support</a:t>
            </a:r>
            <a:r>
              <a:rPr lang="en"/>
              <a:t>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There is only one </a:t>
            </a:r>
            <a:r>
              <a:rPr b="1" lang="en" sz="1400"/>
              <a:t>Class</a:t>
            </a:r>
            <a:r>
              <a:rPr lang="en" sz="1400"/>
              <a:t> for a specific type</a:t>
            </a:r>
            <a:r>
              <a:rPr lang="en"/>
              <a:t> and they do not make use of any program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create an </a:t>
            </a:r>
            <a:r>
              <a:rPr b="1" lang="en" sz="1400"/>
              <a:t>instance</a:t>
            </a:r>
            <a:r>
              <a:rPr lang="en" sz="1400"/>
              <a:t> of a </a:t>
            </a:r>
            <a:r>
              <a:rPr b="1" lang="en" sz="1400"/>
              <a:t>Class</a:t>
            </a:r>
            <a:r>
              <a:rPr lang="en" sz="1400"/>
              <a:t> directly via the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400"/>
              <a:t> keyword (or indirectly via the automatic construction that happen for </a:t>
            </a:r>
            <a:r>
              <a:rPr b="1" lang="en" sz="1400"/>
              <a:t>Strings</a:t>
            </a:r>
            <a:r>
              <a:rPr lang="en" sz="1400"/>
              <a:t> or for </a:t>
            </a:r>
            <a:r>
              <a:rPr b="1" lang="en" sz="1400"/>
              <a:t>primitive</a:t>
            </a:r>
            <a:r>
              <a:rPr lang="en" sz="1400"/>
              <a:t> types to their </a:t>
            </a:r>
            <a:r>
              <a:rPr b="1" lang="en" sz="1400"/>
              <a:t>Wrappers</a:t>
            </a:r>
            <a:r>
              <a:rPr lang="en" sz="1400"/>
              <a:t>).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There can be many instances of a </a:t>
            </a:r>
            <a:r>
              <a:rPr b="1" lang="en" sz="1400"/>
              <a:t>Class</a:t>
            </a:r>
            <a:r>
              <a:rPr lang="en"/>
              <a:t> and each instance consumes program resources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Java provides </a:t>
            </a:r>
            <a:r>
              <a:rPr b="1" lang="en" sz="1400"/>
              <a:t>thousands</a:t>
            </a:r>
            <a:r>
              <a:rPr lang="en" sz="1400"/>
              <a:t> of </a:t>
            </a:r>
            <a:r>
              <a:rPr b="1" lang="en" sz="1400"/>
              <a:t>Classes</a:t>
            </a:r>
            <a:r>
              <a:rPr lang="en" sz="1400"/>
              <a:t> as part of its standard library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Classes are equivalent to </a:t>
            </a:r>
            <a:r>
              <a:rPr b="1" lang="en" sz="1400"/>
              <a:t>types</a:t>
            </a:r>
            <a:r>
              <a:rPr lang="en" sz="1400"/>
              <a:t> in Java - so a variable that has an Object type can refer to an instance of that Object - uninitialized Object type v</a:t>
            </a:r>
            <a:r>
              <a:rPr lang="en" sz="1400"/>
              <a:t>ariables</a:t>
            </a:r>
            <a:r>
              <a:rPr lang="en" sz="1400"/>
              <a:t> are initialized to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400"/>
              <a:t> - Which will throw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" sz="1400"/>
              <a:t> if you try and use it!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 (the basics)</a:t>
            </a:r>
            <a:endParaRPr/>
          </a:p>
        </p:txBody>
      </p:sp>
      <p:graphicFrame>
        <p:nvGraphicFramePr>
          <p:cNvPr id="161" name="Google Shape;161;p30"/>
          <p:cNvGraphicFramePr/>
          <p:nvPr/>
        </p:nvGraphicFramePr>
        <p:xfrm>
          <a:off x="812500" y="43114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3150300"/>
                <a:gridCol w="4869500"/>
              </a:tblGrid>
              <a:tr h="302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variableName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 </a:t>
                      </a:r>
                      <a:r>
                        <a:rPr b="1" lang="en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mars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</a:t>
                      </a: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new Planet("mars")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Planet jupiter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// null</a:t>
                      </a:r>
                      <a:endParaRPr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2758850" y="1047750"/>
            <a:ext cx="6127500" cy="18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Java provides Wrappers for all the primitive types to better facilitate passing information around the Java library (which heavily relies on things being Object types)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Primitive Wrapper classes are special in that they support </a:t>
            </a:r>
            <a:r>
              <a:rPr b="1" lang="en" sz="1400"/>
              <a:t>auto-boxing,</a:t>
            </a:r>
            <a:r>
              <a:rPr lang="en" sz="1400"/>
              <a:t> automatic construction of the objects</a:t>
            </a:r>
            <a:br>
              <a:rPr lang="en" sz="1400"/>
            </a:br>
            <a:r>
              <a:rPr lang="en" sz="1400"/>
              <a:t>(i.e., you don't need to call the </a:t>
            </a:r>
            <a:r>
              <a:rPr b="1" lang="en" sz="1400"/>
              <a:t>constructor</a:t>
            </a:r>
            <a:r>
              <a:rPr lang="en" sz="1400"/>
              <a:t>).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 Equivalent Examples: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Wrappers</a:t>
            </a:r>
            <a:endParaRPr/>
          </a:p>
        </p:txBody>
      </p:sp>
      <p:graphicFrame>
        <p:nvGraphicFramePr>
          <p:cNvPr id="168" name="Google Shape;168;p31"/>
          <p:cNvGraphicFramePr/>
          <p:nvPr/>
        </p:nvGraphicFramePr>
        <p:xfrm>
          <a:off x="408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947325"/>
                <a:gridCol w="1181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Primitive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Wrapper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5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8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9" name="Google Shape;169;p31"/>
          <p:cNvGraphicFramePr/>
          <p:nvPr/>
        </p:nvGraphicFramePr>
        <p:xfrm>
          <a:off x="3038250" y="316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2105950"/>
                <a:gridCol w="3503300"/>
              </a:tblGrid>
              <a:tr h="408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 i = 5;</a:t>
                      </a:r>
                      <a:endParaRPr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 i = new Integer(5);</a:t>
                      </a:r>
                      <a:endParaRPr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 b = true;</a:t>
                      </a:r>
                      <a:endParaRPr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 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new Boolean(true);</a:t>
                      </a:r>
                      <a:endParaRPr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 c = 'A';</a:t>
                      </a:r>
                      <a:endParaRPr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 c = new Character('A');</a:t>
                      </a:r>
                      <a:endParaRPr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d = 1.256;</a:t>
                      </a:r>
                      <a:endParaRPr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 = new Double(1.256);</a:t>
                      </a:r>
                      <a:endParaRPr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A Exam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 of Exam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○"/>
            </a:pPr>
            <a:r>
              <a:rPr b="1" lang="en" sz="1500">
                <a:solidFill>
                  <a:srgbClr val="0000FF"/>
                </a:solidFill>
              </a:rPr>
              <a:t>Wednesday, May 3, 2023 at 12 PM</a:t>
            </a:r>
            <a:endParaRPr b="1" sz="1500">
              <a:solidFill>
                <a:srgbClr val="0000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Section 1: Multiple Choice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40 Questions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90 Minutes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50% of Exam Score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Section 2: Free-Response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4 Questions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90 Minutes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50% of Exam Score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Additional Information and Past Questions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College Board: AP Computer Science A Exam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000075"/>
            <a:ext cx="8574600" cy="2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Properties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be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400"/>
              <a:t>,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400"/>
              <a:t>, or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400"/>
              <a:t>; And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400"/>
              <a:t>, or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non-static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/>
              <a:t> properties can be accessed like this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■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ClassName.propertyName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Non-Static</a:t>
            </a:r>
            <a:r>
              <a:rPr lang="en"/>
              <a:t> properties (a.k.a </a:t>
            </a:r>
            <a:r>
              <a:rPr b="1" lang="en"/>
              <a:t>instance properties</a:t>
            </a:r>
            <a:r>
              <a:rPr lang="en"/>
              <a:t>) are accessed like this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classInstance.propertyName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Methods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/>
              <a:t>, 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/>
              <a:t>; And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/>
              <a:t>, 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non-static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 a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return type</a:t>
            </a:r>
            <a:r>
              <a:rPr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/>
              <a:t>c</a:t>
            </a:r>
            <a:r>
              <a:rPr lang="en"/>
              <a:t>an be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/>
              <a:t> if nothing is returned)n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method name can occur more than once; But each version of the method must have a unique set of arguments. This is called </a:t>
            </a:r>
            <a:r>
              <a:rPr b="1" lang="en"/>
              <a:t>Method Overloading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tatic</a:t>
            </a:r>
            <a:r>
              <a:rPr lang="en"/>
              <a:t> methods can be invoked like this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■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ClassName.staticMethod()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Non-Static</a:t>
            </a:r>
            <a:r>
              <a:rPr lang="en"/>
              <a:t> methods (a.k.a </a:t>
            </a:r>
            <a:r>
              <a:rPr b="1" lang="en"/>
              <a:t>instance methods</a:t>
            </a:r>
            <a:r>
              <a:rPr lang="en"/>
              <a:t>) are invoked like this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classInstance.method()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 (the basics)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4594500" y="1255300"/>
            <a:ext cx="4215600" cy="35181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Planet.getNumPlanets(); // 8</a:t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Planet p = new Planet("Mars");</a:t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p.getName(); // "Mars"</a:t>
            </a:r>
            <a:b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p.getNumPlanets(); // 8</a:t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 (the basics)</a:t>
            </a:r>
            <a:endParaRPr/>
          </a:p>
        </p:txBody>
      </p:sp>
      <p:sp>
        <p:nvSpPr>
          <p:cNvPr id="182" name="Google Shape;182;p33"/>
          <p:cNvSpPr txBox="1"/>
          <p:nvPr/>
        </p:nvSpPr>
        <p:spPr>
          <a:xfrm>
            <a:off x="400375" y="1255300"/>
            <a:ext cx="4215600" cy="3518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lass Planet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private String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public Planet(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name)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this.name = name;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getName()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name;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getNumPlanets() {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8; // sorry Pluto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 (the basics)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74600" cy="2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Method Parameters</a:t>
            </a:r>
            <a:endParaRPr b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can have zero or more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call them </a:t>
            </a:r>
            <a:r>
              <a:rPr b="1" lang="en"/>
              <a:t>Formal Parameters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referring to the method parameters in the class definition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 void greet(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String name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call them </a:t>
            </a:r>
            <a:r>
              <a:rPr b="1" lang="en"/>
              <a:t>Actual Parameters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referring to the method parameters passed at runtime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amy.greet(</a:t>
            </a:r>
            <a:r>
              <a:rPr b="1" lang="en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"Ted"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Method Overloading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same method name can occur more than once; But each version of the method must have a unique set of argument types</a:t>
            </a:r>
            <a:r>
              <a:rPr lang="en"/>
              <a:t> (argument names and return types are ignored)</a:t>
            </a:r>
            <a:r>
              <a:rPr lang="en" sz="1400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is called Method Overloading.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■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greet(){}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■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greet(String otherName){}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urier New"/>
              <a:buChar char="■"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greet(int aNumber){}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idx="1" type="body"/>
          </p:nvPr>
        </p:nvSpPr>
        <p:spPr>
          <a:xfrm>
            <a:off x="311700" y="1000075"/>
            <a:ext cx="8574600" cy="23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Methods vs Functions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 method represents an action supported by some class of object in Object-Oriented Programming (OOP). Java is an OOP language. Some programming languages have functions. Some have methods. Some have functions and methods!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In Java, there are only methods; Every method belongs to a class.</a:t>
            </a:r>
            <a:endParaRPr b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Returning From A Method</a:t>
            </a:r>
            <a:endParaRPr b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Use the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/>
              <a:t> keyword to return a value from a Method; Java only allows a single value to be returned from a Method (although as we will see later you could return an Array or ArrayList that itself is a single value - but contains multiple values)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Every Method that has a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non-void</a:t>
            </a:r>
            <a:r>
              <a:rPr lang="en" sz="1300"/>
              <a:t> return type must return a value; And that value must have the type specified as the return type in the Method signature; You can call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300"/>
              <a:t> with no argument if the Method return type is 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00"/>
              <a:t> and it is useful for the flow of your program</a:t>
            </a:r>
            <a:endParaRPr sz="1300"/>
          </a:p>
        </p:txBody>
      </p:sp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Objects (the basics)</a:t>
            </a:r>
            <a:endParaRPr/>
          </a:p>
        </p:txBody>
      </p:sp>
      <p:graphicFrame>
        <p:nvGraphicFramePr>
          <p:cNvPr id="195" name="Google Shape;195;p35"/>
          <p:cNvGraphicFramePr/>
          <p:nvPr/>
        </p:nvGraphicFramePr>
        <p:xfrm>
          <a:off x="519400" y="394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4263950"/>
                <a:gridCol w="42566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VALID</a:t>
                      </a:r>
                      <a:endParaRPr b="1" sz="11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38761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INVALID (WHY?)</a:t>
                      </a:r>
                      <a:endParaRPr b="1" sz="11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613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 getNumberTimesThree(int value) {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3.0 * value;</a:t>
                      </a:r>
                      <a:b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int getNumberTimesThree(int value) {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3.0 * value;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/>
              <a:t> is a reference to the current object instance</a:t>
            </a:r>
            <a:endParaRPr/>
          </a:p>
        </p:txBody>
      </p:sp>
      <p:sp>
        <p:nvSpPr>
          <p:cNvPr id="201" name="Google Shape;201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String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private int age; </a:t>
            </a:r>
            <a:endParaRPr b="1" sz="11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Student(String name, int age)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this.name =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this.age = age;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public String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return name;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" sz="11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HelloWorld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public static void </a:t>
            </a:r>
            <a:r>
              <a:rPr b="1" lang="en" sz="11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 String args[] ) {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Student s = new Student(</a:t>
            </a:r>
            <a:r>
              <a:rPr b="1" lang="en" sz="1100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1" lang="en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System.out.println(s.toString());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System.out.println(s); </a:t>
            </a:r>
            <a:r>
              <a:rPr b="1" i="1" lang="en" sz="11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//Also ”Jane”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1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</p:txBody>
      </p:sp>
      <p:sp>
        <p:nvSpPr>
          <p:cNvPr id="202" name="Google Shape;202;p36"/>
          <p:cNvSpPr/>
          <p:nvPr/>
        </p:nvSpPr>
        <p:spPr>
          <a:xfrm>
            <a:off x="363450" y="3328575"/>
            <a:ext cx="2250900" cy="117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main(new String[]{})</a:t>
            </a: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593000" y="3653775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</a:t>
            </a:r>
            <a:endParaRPr/>
          </a:p>
        </p:txBody>
      </p:sp>
      <p:cxnSp>
        <p:nvCxnSpPr>
          <p:cNvPr id="204" name="Google Shape;204;p36"/>
          <p:cNvCxnSpPr/>
          <p:nvPr/>
        </p:nvCxnSpPr>
        <p:spPr>
          <a:xfrm>
            <a:off x="1462100" y="3653775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36"/>
          <p:cNvCxnSpPr/>
          <p:nvPr/>
        </p:nvCxnSpPr>
        <p:spPr>
          <a:xfrm flipH="1" rot="10800000">
            <a:off x="1887475" y="3834500"/>
            <a:ext cx="957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06" name="Google Shape;206;p36"/>
          <p:cNvSpPr/>
          <p:nvPr/>
        </p:nvSpPr>
        <p:spPr>
          <a:xfrm>
            <a:off x="363450" y="2499375"/>
            <a:ext cx="2250900" cy="82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s.toString()</a:t>
            </a:r>
            <a:endParaRPr/>
          </a:p>
        </p:txBody>
      </p:sp>
      <p:sp>
        <p:nvSpPr>
          <p:cNvPr id="207" name="Google Shape;207;p36"/>
          <p:cNvSpPr/>
          <p:nvPr/>
        </p:nvSpPr>
        <p:spPr>
          <a:xfrm>
            <a:off x="593000" y="2891775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</a:t>
            </a:r>
            <a:endParaRPr/>
          </a:p>
        </p:txBody>
      </p:sp>
      <p:cxnSp>
        <p:nvCxnSpPr>
          <p:cNvPr id="208" name="Google Shape;208;p36"/>
          <p:cNvCxnSpPr/>
          <p:nvPr/>
        </p:nvCxnSpPr>
        <p:spPr>
          <a:xfrm>
            <a:off x="1462100" y="2891775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6"/>
          <p:cNvCxnSpPr/>
          <p:nvPr/>
        </p:nvCxnSpPr>
        <p:spPr>
          <a:xfrm flipH="1" rot="10800000">
            <a:off x="1887475" y="3072500"/>
            <a:ext cx="9570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10" name="Google Shape;210;p36"/>
          <p:cNvSpPr/>
          <p:nvPr/>
        </p:nvSpPr>
        <p:spPr>
          <a:xfrm>
            <a:off x="2844463" y="1819150"/>
            <a:ext cx="1689300" cy="164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s</a:t>
            </a:r>
            <a:endParaRPr/>
          </a:p>
        </p:txBody>
      </p:sp>
      <p:sp>
        <p:nvSpPr>
          <p:cNvPr id="211" name="Google Shape;211;p36"/>
          <p:cNvSpPr/>
          <p:nvPr/>
        </p:nvSpPr>
        <p:spPr>
          <a:xfrm>
            <a:off x="2926825" y="2273250"/>
            <a:ext cx="15048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cxnSp>
        <p:nvCxnSpPr>
          <p:cNvPr id="212" name="Google Shape;212;p36"/>
          <p:cNvCxnSpPr/>
          <p:nvPr/>
        </p:nvCxnSpPr>
        <p:spPr>
          <a:xfrm>
            <a:off x="3685602" y="2281941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36"/>
          <p:cNvSpPr txBox="1"/>
          <p:nvPr/>
        </p:nvSpPr>
        <p:spPr>
          <a:xfrm>
            <a:off x="3679223" y="2250286"/>
            <a:ext cx="7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"Jane"</a:t>
            </a:r>
            <a:endParaRPr/>
          </a:p>
        </p:txBody>
      </p:sp>
      <p:sp>
        <p:nvSpPr>
          <p:cNvPr id="214" name="Google Shape;214;p36"/>
          <p:cNvSpPr/>
          <p:nvPr/>
        </p:nvSpPr>
        <p:spPr>
          <a:xfrm>
            <a:off x="2926825" y="2628744"/>
            <a:ext cx="15048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</a:t>
            </a:r>
            <a:endParaRPr/>
          </a:p>
        </p:txBody>
      </p:sp>
      <p:cxnSp>
        <p:nvCxnSpPr>
          <p:cNvPr id="215" name="Google Shape;215;p36"/>
          <p:cNvCxnSpPr/>
          <p:nvPr/>
        </p:nvCxnSpPr>
        <p:spPr>
          <a:xfrm>
            <a:off x="3684653" y="2637669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36"/>
          <p:cNvSpPr txBox="1"/>
          <p:nvPr/>
        </p:nvSpPr>
        <p:spPr>
          <a:xfrm>
            <a:off x="3685600" y="2593026"/>
            <a:ext cx="78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16</a:t>
            </a:r>
            <a:endParaRPr/>
          </a:p>
        </p:txBody>
      </p:sp>
      <p:sp>
        <p:nvSpPr>
          <p:cNvPr id="217" name="Google Shape;217;p36"/>
          <p:cNvSpPr/>
          <p:nvPr/>
        </p:nvSpPr>
        <p:spPr>
          <a:xfrm>
            <a:off x="593000" y="4009269"/>
            <a:ext cx="1740900" cy="35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218" name="Google Shape;218;p36"/>
          <p:cNvCxnSpPr/>
          <p:nvPr/>
        </p:nvCxnSpPr>
        <p:spPr>
          <a:xfrm>
            <a:off x="1462100" y="4009269"/>
            <a:ext cx="0" cy="3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6"/>
          <p:cNvCxnSpPr/>
          <p:nvPr/>
        </p:nvCxnSpPr>
        <p:spPr>
          <a:xfrm flipH="1" rot="10800000">
            <a:off x="1887475" y="4208600"/>
            <a:ext cx="2410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0" name="Google Shape;220;p36"/>
          <p:cNvCxnSpPr/>
          <p:nvPr/>
        </p:nvCxnSpPr>
        <p:spPr>
          <a:xfrm rot="10800000">
            <a:off x="4316925" y="3475100"/>
            <a:ext cx="0" cy="7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6"/>
          <p:cNvSpPr txBox="1"/>
          <p:nvPr/>
        </p:nvSpPr>
        <p:spPr>
          <a:xfrm>
            <a:off x="930350" y="2021700"/>
            <a:ext cx="103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Stack</a:t>
            </a:r>
            <a:endParaRPr/>
          </a:p>
        </p:txBody>
      </p:sp>
      <p:cxnSp>
        <p:nvCxnSpPr>
          <p:cNvPr id="222" name="Google Shape;222;p36"/>
          <p:cNvCxnSpPr/>
          <p:nvPr/>
        </p:nvCxnSpPr>
        <p:spPr>
          <a:xfrm rot="10800000">
            <a:off x="6261925" y="3105450"/>
            <a:ext cx="5865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6"/>
          <p:cNvSpPr txBox="1"/>
          <p:nvPr/>
        </p:nvSpPr>
        <p:spPr>
          <a:xfrm>
            <a:off x="6787850" y="3105450"/>
            <a:ext cx="27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Q: What's the difference here between name and this.name?</a:t>
            </a:r>
            <a:endParaRPr sz="1200"/>
          </a:p>
        </p:txBody>
      </p:sp>
      <p:cxnSp>
        <p:nvCxnSpPr>
          <p:cNvPr id="224" name="Google Shape;224;p36"/>
          <p:cNvCxnSpPr/>
          <p:nvPr/>
        </p:nvCxnSpPr>
        <p:spPr>
          <a:xfrm rot="10800000">
            <a:off x="6643025" y="2191000"/>
            <a:ext cx="61350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6"/>
          <p:cNvSpPr txBox="1"/>
          <p:nvPr/>
        </p:nvSpPr>
        <p:spPr>
          <a:xfrm>
            <a:off x="7245050" y="2038650"/>
            <a:ext cx="27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VERY common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pattern.</a:t>
            </a:r>
            <a:endParaRPr sz="1200"/>
          </a:p>
        </p:txBody>
      </p:sp>
      <p:sp>
        <p:nvSpPr>
          <p:cNvPr id="226" name="Google Shape;226;p36"/>
          <p:cNvSpPr/>
          <p:nvPr/>
        </p:nvSpPr>
        <p:spPr>
          <a:xfrm>
            <a:off x="2844475" y="3604275"/>
            <a:ext cx="1370400" cy="40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String[] {}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String Class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311700" y="1152475"/>
            <a:ext cx="8520600" cy="25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Strings in Java are instances of the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java.lang.String</a:t>
            </a:r>
            <a:r>
              <a:rPr lang="en" sz="1500"/>
              <a:t> class that hold sequences of characters (a, b, c, $, etc.). The parent class of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java.lang.String</a:t>
            </a:r>
            <a:r>
              <a:rPr lang="en" sz="1500"/>
              <a:t> is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java.lang.Object</a:t>
            </a:r>
            <a:r>
              <a:rPr lang="en" sz="1500"/>
              <a:t>, which is the top-most parent class of all Java classes.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Strings in Java are </a:t>
            </a:r>
            <a:r>
              <a:rPr b="1" lang="en" sz="1500"/>
              <a:t>IMMUTABLE</a:t>
            </a:r>
            <a:r>
              <a:rPr lang="en" sz="1500"/>
              <a:t> - they cannot change. If you want to make use of a </a:t>
            </a:r>
            <a:r>
              <a:rPr b="1" lang="en" sz="1500"/>
              <a:t>MUTABLE</a:t>
            </a:r>
            <a:r>
              <a:rPr lang="en" sz="1500"/>
              <a:t> string then you can use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java.lang.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StringBuilder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Strings can be appended to each other to create a new string using the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500"/>
              <a:t> or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500"/>
              <a:t> operator. This is also called concatenation.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many other languages, like JavaScript and Python, you can use the == operator to compare strings for equality.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 Java, the == operator compares object references, not what’s in the referenced objects!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s1.equals(s2)</a:t>
            </a:r>
            <a:r>
              <a:rPr b="1" lang="en" sz="1500"/>
              <a:t> is almost always what you want, not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s1 == s2</a:t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249465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8"/>
          <p:cNvSpPr/>
          <p:nvPr/>
        </p:nvSpPr>
        <p:spPr>
          <a:xfrm>
            <a:off x="4349600" y="2871675"/>
            <a:ext cx="21531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literal “Hello”</a:t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4307625" y="4227300"/>
            <a:ext cx="2153100" cy="550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String(“Hello”)</a:t>
            </a:r>
            <a:endParaRPr/>
          </a:p>
        </p:txBody>
      </p:sp>
      <p:graphicFrame>
        <p:nvGraphicFramePr>
          <p:cNvPr id="240" name="Google Shape;240;p38"/>
          <p:cNvGraphicFramePr/>
          <p:nvPr/>
        </p:nvGraphicFramePr>
        <p:xfrm>
          <a:off x="2209250" y="292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876100"/>
                <a:gridCol w="876100"/>
              </a:tblGrid>
              <a:tr h="4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5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1" name="Google Shape;241;p38"/>
          <p:cNvCxnSpPr/>
          <p:nvPr/>
        </p:nvCxnSpPr>
        <p:spPr>
          <a:xfrm>
            <a:off x="3453200" y="3144525"/>
            <a:ext cx="896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42" name="Google Shape;242;p38"/>
          <p:cNvCxnSpPr/>
          <p:nvPr/>
        </p:nvCxnSpPr>
        <p:spPr>
          <a:xfrm flipH="1" rot="10800000">
            <a:off x="3453200" y="3195520"/>
            <a:ext cx="8964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43" name="Google Shape;243;p38"/>
          <p:cNvCxnSpPr/>
          <p:nvPr/>
        </p:nvCxnSpPr>
        <p:spPr>
          <a:xfrm flipH="1" rot="10800000">
            <a:off x="3459700" y="3236000"/>
            <a:ext cx="889800" cy="8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44" name="Google Shape;244;p38"/>
          <p:cNvCxnSpPr/>
          <p:nvPr/>
        </p:nvCxnSpPr>
        <p:spPr>
          <a:xfrm>
            <a:off x="3411225" y="4500150"/>
            <a:ext cx="8964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5" name="Google Shape;245;p38"/>
          <p:cNvSpPr txBox="1"/>
          <p:nvPr/>
        </p:nvSpPr>
        <p:spPr>
          <a:xfrm>
            <a:off x="6833275" y="2993150"/>
            <a:ext cx="21000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Java Language Standard 15.29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: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Constant expressions of type String are always "interned" so as to share unique instances, using the method 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String.intern</a:t>
            </a:r>
            <a:r>
              <a:rPr lang="en" sz="9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Class Methods (some of them)</a:t>
            </a:r>
            <a:endParaRPr/>
          </a:p>
        </p:txBody>
      </p:sp>
      <p:graphicFrame>
        <p:nvGraphicFramePr>
          <p:cNvPr id="251" name="Google Shape;251;p39"/>
          <p:cNvGraphicFramePr/>
          <p:nvPr/>
        </p:nvGraphicFramePr>
        <p:xfrm>
          <a:off x="396200" y="114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1223250"/>
                <a:gridCol w="1364275"/>
                <a:gridCol w="1951975"/>
                <a:gridCol w="4083200"/>
              </a:tblGrid>
              <a:tr h="34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Return Type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 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Formal Arguments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4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N/A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s.length()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4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substring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from, int to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 = s1.substring(1,3)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4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indexOf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str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idx = s.indexOf("cat")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4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compareTo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str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iRes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s.compareTo("Bob")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other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s.equals("dog")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9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isEmpty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N/A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s.isEmpty()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2" name="Google Shape;252;p39"/>
          <p:cNvSpPr txBox="1"/>
          <p:nvPr/>
        </p:nvSpPr>
        <p:spPr>
          <a:xfrm>
            <a:off x="1412250" y="4287600"/>
            <a:ext cx="6319500" cy="65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Remember: </a:t>
            </a:r>
            <a:r>
              <a:rPr lang="en"/>
              <a:t>Like most "indexed" structures in Java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</a:t>
            </a:r>
            <a:r>
              <a:rPr lang="en"/>
              <a:t>indices</a:t>
            </a:r>
            <a:r>
              <a:rPr lang="en"/>
              <a:t> start at zero and the last element index will be length-1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Math Class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152475"/>
            <a:ext cx="8520600" cy="25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Provides standard mathematical functions and constants.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Math has only static methods and attributes. It cannot be instantiated with the new operator… it has no public constructor!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r>
              <a:rPr lang="en"/>
              <a:t> Class Methods (some of them)</a:t>
            </a:r>
            <a:endParaRPr/>
          </a:p>
        </p:txBody>
      </p:sp>
      <p:graphicFrame>
        <p:nvGraphicFramePr>
          <p:cNvPr id="264" name="Google Shape;264;p41"/>
          <p:cNvGraphicFramePr/>
          <p:nvPr/>
        </p:nvGraphicFramePr>
        <p:xfrm>
          <a:off x="396200" y="114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1223250"/>
                <a:gridCol w="1364275"/>
                <a:gridCol w="3041050"/>
                <a:gridCol w="2994125"/>
              </a:tblGrid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Return Type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 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Formal Arguments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Example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Math.abs(-123)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abs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Math.abs(-123.25)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base, double exp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Math.pow(2,10)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3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sqrt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Math.sqrt(16)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2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random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N/A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 = Math.random()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5" name="Google Shape;265;p41"/>
          <p:cNvSpPr txBox="1"/>
          <p:nvPr/>
        </p:nvSpPr>
        <p:spPr>
          <a:xfrm>
            <a:off x="396050" y="3670950"/>
            <a:ext cx="8622600" cy="127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Write code that generates a random int between 0 to 9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random = (int) (Math.random() * 10);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Write code that generates a random int between 1 and 10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 random = (int) (Math.random() * 10) + 1;</a:t>
            </a:r>
            <a:endParaRPr b="1" sz="13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Schedule</a:t>
            </a:r>
            <a:endParaRPr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311700" y="123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2647425"/>
                <a:gridCol w="2810825"/>
                <a:gridCol w="3287950"/>
              </a:tblGrid>
              <a:tr h="3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Monday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Wednesday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Friday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77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04/14/2023 (90)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Units 1-4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1: Methods and Control Structures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04/17/2023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5, Unit 9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2: Classes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04/19/2023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Units 6-7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3: Array/ArrayList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04/21/2023 (45)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10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More recursion exercises like we did on Apr-7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0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04/24/2023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8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Question 4: 2D Array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04/26/2023 (90)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rgbClr val="0000FF"/>
                          </a:solidFill>
                        </a:rPr>
                        <a:t>• AP CS Multiple Choice Game</a:t>
                      </a:r>
                      <a:endParaRPr b="1" sz="11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04/28/2023 (45)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Review: Unit 7, Unit 10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</a:rPr>
                        <a:t>• Algorithms: Iterative/recursive binary search, selection sort, insertion sort, merge sort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05/01/2023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• FINAL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05/03/2023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• AP EXAM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/>
              <a:t>statement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311700" y="1152475"/>
            <a:ext cx="41946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i="1" lang="en" sz="1500">
                <a:solidFill>
                  <a:srgbClr val="333333"/>
                </a:solidFill>
              </a:rPr>
              <a:t>boolean expression</a:t>
            </a: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500">
                <a:solidFill>
                  <a:srgbClr val="333333"/>
                </a:solidFill>
              </a:rPr>
              <a:t>	</a:t>
            </a:r>
            <a:r>
              <a:rPr i="1" lang="en" sz="1500">
                <a:solidFill>
                  <a:schemeClr val="dk1"/>
                </a:solidFill>
              </a:rPr>
              <a:t>statements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next statement</a:t>
            </a:r>
            <a:b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i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Curly braces are not required for a single statement.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(Curly braces around one statement is really a one-statement block.)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But we recommend it, and it's common to many Java coding standards.</a:t>
            </a:r>
            <a:endParaRPr sz="1500"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0650" y="886300"/>
            <a:ext cx="3564617" cy="40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if-else </a:t>
            </a:r>
            <a:r>
              <a:rPr lang="en"/>
              <a:t>statement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311700" y="1152475"/>
            <a:ext cx="41946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Condition</a:t>
            </a:r>
            <a:br>
              <a:rPr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i="1" lang="en" sz="1500">
                <a:solidFill>
                  <a:srgbClr val="333333"/>
                </a:solidFill>
              </a:rPr>
              <a:t>boolean expression</a:t>
            </a: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then-statements</a:t>
            </a:r>
            <a:endParaRPr i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b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else-statements</a:t>
            </a:r>
            <a:b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next-statements</a:t>
            </a:r>
            <a:endParaRPr i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79" name="Google Shape;279;p43"/>
          <p:cNvSpPr/>
          <p:nvPr/>
        </p:nvSpPr>
        <p:spPr>
          <a:xfrm>
            <a:off x="5814675" y="1017724"/>
            <a:ext cx="1819830" cy="1269464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evaluate to true?</a:t>
            </a:r>
            <a:endParaRPr sz="1000"/>
          </a:p>
        </p:txBody>
      </p:sp>
      <p:sp>
        <p:nvSpPr>
          <p:cNvPr id="280" name="Google Shape;280;p43"/>
          <p:cNvSpPr/>
          <p:nvPr/>
        </p:nvSpPr>
        <p:spPr>
          <a:xfrm>
            <a:off x="6092770" y="2645953"/>
            <a:ext cx="1266300" cy="754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then-statements</a:t>
            </a:r>
            <a:endParaRPr sz="1000"/>
          </a:p>
        </p:txBody>
      </p:sp>
      <p:cxnSp>
        <p:nvCxnSpPr>
          <p:cNvPr id="281" name="Google Shape;281;p43"/>
          <p:cNvCxnSpPr>
            <a:stCxn id="279" idx="2"/>
            <a:endCxn id="280" idx="0"/>
          </p:cNvCxnSpPr>
          <p:nvPr/>
        </p:nvCxnSpPr>
        <p:spPr>
          <a:xfrm>
            <a:off x="6724590" y="2287188"/>
            <a:ext cx="1200" cy="3588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43"/>
          <p:cNvSpPr txBox="1"/>
          <p:nvPr/>
        </p:nvSpPr>
        <p:spPr>
          <a:xfrm>
            <a:off x="6748552" y="2226537"/>
            <a:ext cx="5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283" name="Google Shape;283;p43"/>
          <p:cNvSpPr/>
          <p:nvPr/>
        </p:nvSpPr>
        <p:spPr>
          <a:xfrm>
            <a:off x="6754467" y="4203792"/>
            <a:ext cx="1266300" cy="754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next-</a:t>
            </a:r>
            <a:r>
              <a:rPr lang="en" sz="1000"/>
              <a:t>statements after if…else</a:t>
            </a:r>
            <a:endParaRPr sz="1000"/>
          </a:p>
        </p:txBody>
      </p:sp>
      <p:sp>
        <p:nvSpPr>
          <p:cNvPr id="284" name="Google Shape;284;p43"/>
          <p:cNvSpPr txBox="1"/>
          <p:nvPr/>
        </p:nvSpPr>
        <p:spPr>
          <a:xfrm>
            <a:off x="8320083" y="1880351"/>
            <a:ext cx="5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285" name="Google Shape;285;p43"/>
          <p:cNvSpPr/>
          <p:nvPr/>
        </p:nvSpPr>
        <p:spPr>
          <a:xfrm>
            <a:off x="7664301" y="2645953"/>
            <a:ext cx="1266300" cy="754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else-statements</a:t>
            </a:r>
            <a:endParaRPr sz="1000"/>
          </a:p>
        </p:txBody>
      </p:sp>
      <p:cxnSp>
        <p:nvCxnSpPr>
          <p:cNvPr id="286" name="Google Shape;286;p43"/>
          <p:cNvCxnSpPr>
            <a:stCxn id="279" idx="3"/>
            <a:endCxn id="285" idx="0"/>
          </p:cNvCxnSpPr>
          <p:nvPr/>
        </p:nvCxnSpPr>
        <p:spPr>
          <a:xfrm>
            <a:off x="7634505" y="1652456"/>
            <a:ext cx="663000" cy="9936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43"/>
          <p:cNvCxnSpPr>
            <a:stCxn id="280" idx="2"/>
            <a:endCxn id="283" idx="0"/>
          </p:cNvCxnSpPr>
          <p:nvPr/>
        </p:nvCxnSpPr>
        <p:spPr>
          <a:xfrm flipH="1" rot="-5400000">
            <a:off x="6655120" y="3471253"/>
            <a:ext cx="803400" cy="661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43"/>
          <p:cNvCxnSpPr>
            <a:stCxn id="285" idx="2"/>
            <a:endCxn id="283" idx="0"/>
          </p:cNvCxnSpPr>
          <p:nvPr/>
        </p:nvCxnSpPr>
        <p:spPr>
          <a:xfrm rot="5400000">
            <a:off x="7440801" y="3347203"/>
            <a:ext cx="803400" cy="90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311700" y="1152475"/>
            <a:ext cx="41946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/>
              <a:t>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500"/>
              <a:t> statements can be chained together to handle many alternative cases.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boolean expression 1</a:t>
            </a: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statements-1</a:t>
            </a:r>
            <a:endParaRPr i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else </a:t>
            </a: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if (</a:t>
            </a:r>
            <a: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boolean expression 2)</a:t>
            </a: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statements-2</a:t>
            </a:r>
            <a:b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b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statements-3</a:t>
            </a:r>
            <a:endParaRPr i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next-statements</a:t>
            </a:r>
            <a:endParaRPr i="1" sz="15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294" name="Google Shape;2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else-if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4"/>
          <p:cNvSpPr/>
          <p:nvPr/>
        </p:nvSpPr>
        <p:spPr>
          <a:xfrm>
            <a:off x="4717725" y="965375"/>
            <a:ext cx="1560189" cy="1014064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Does boolean expression 1 evaluate to true?</a:t>
            </a:r>
            <a:endParaRPr sz="900"/>
          </a:p>
        </p:txBody>
      </p:sp>
      <p:sp>
        <p:nvSpPr>
          <p:cNvPr id="296" name="Google Shape;296;p44"/>
          <p:cNvSpPr/>
          <p:nvPr/>
        </p:nvSpPr>
        <p:spPr>
          <a:xfrm>
            <a:off x="4955655" y="3502736"/>
            <a:ext cx="1085400" cy="60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Execute statements-1</a:t>
            </a:r>
            <a:endParaRPr sz="900"/>
          </a:p>
        </p:txBody>
      </p:sp>
      <p:cxnSp>
        <p:nvCxnSpPr>
          <p:cNvPr id="297" name="Google Shape;297;p44"/>
          <p:cNvCxnSpPr>
            <a:stCxn id="295" idx="2"/>
            <a:endCxn id="296" idx="0"/>
          </p:cNvCxnSpPr>
          <p:nvPr/>
        </p:nvCxnSpPr>
        <p:spPr>
          <a:xfrm>
            <a:off x="5497820" y="1979439"/>
            <a:ext cx="600" cy="1523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44"/>
          <p:cNvSpPr txBox="1"/>
          <p:nvPr/>
        </p:nvSpPr>
        <p:spPr>
          <a:xfrm>
            <a:off x="5594562" y="1930991"/>
            <a:ext cx="45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Yes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6865678" y="1447049"/>
            <a:ext cx="45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No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300" name="Google Shape;300;p44"/>
          <p:cNvSpPr/>
          <p:nvPr/>
        </p:nvSpPr>
        <p:spPr>
          <a:xfrm>
            <a:off x="6073020" y="1855415"/>
            <a:ext cx="1560189" cy="1014064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Does boolean expression 2 evaluate to true?</a:t>
            </a:r>
            <a:endParaRPr sz="900"/>
          </a:p>
        </p:txBody>
      </p:sp>
      <p:sp>
        <p:nvSpPr>
          <p:cNvPr id="301" name="Google Shape;301;p44"/>
          <p:cNvSpPr/>
          <p:nvPr/>
        </p:nvSpPr>
        <p:spPr>
          <a:xfrm>
            <a:off x="6313585" y="3502736"/>
            <a:ext cx="1085400" cy="60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Execute statements-2</a:t>
            </a:r>
            <a:endParaRPr sz="900"/>
          </a:p>
        </p:txBody>
      </p:sp>
      <p:sp>
        <p:nvSpPr>
          <p:cNvPr id="302" name="Google Shape;302;p44"/>
          <p:cNvSpPr/>
          <p:nvPr/>
        </p:nvSpPr>
        <p:spPr>
          <a:xfrm>
            <a:off x="7668438" y="3502736"/>
            <a:ext cx="1085400" cy="60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Execute statements-3</a:t>
            </a:r>
            <a:endParaRPr sz="900"/>
          </a:p>
        </p:txBody>
      </p:sp>
      <p:cxnSp>
        <p:nvCxnSpPr>
          <p:cNvPr id="303" name="Google Shape;303;p44"/>
          <p:cNvCxnSpPr>
            <a:stCxn id="295" idx="3"/>
            <a:endCxn id="300" idx="0"/>
          </p:cNvCxnSpPr>
          <p:nvPr/>
        </p:nvCxnSpPr>
        <p:spPr>
          <a:xfrm>
            <a:off x="6277914" y="1472407"/>
            <a:ext cx="575100" cy="3831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44"/>
          <p:cNvSpPr txBox="1"/>
          <p:nvPr/>
        </p:nvSpPr>
        <p:spPr>
          <a:xfrm>
            <a:off x="8212993" y="2345798"/>
            <a:ext cx="45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No</a:t>
            </a:r>
            <a:endParaRPr b="1" sz="1200">
              <a:solidFill>
                <a:srgbClr val="0000FF"/>
              </a:solidFill>
            </a:endParaRPr>
          </a:p>
        </p:txBody>
      </p:sp>
      <p:cxnSp>
        <p:nvCxnSpPr>
          <p:cNvPr id="305" name="Google Shape;305;p44"/>
          <p:cNvCxnSpPr>
            <a:endCxn id="301" idx="0"/>
          </p:cNvCxnSpPr>
          <p:nvPr/>
        </p:nvCxnSpPr>
        <p:spPr>
          <a:xfrm>
            <a:off x="6854485" y="2847236"/>
            <a:ext cx="1800" cy="655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44"/>
          <p:cNvSpPr txBox="1"/>
          <p:nvPr/>
        </p:nvSpPr>
        <p:spPr>
          <a:xfrm>
            <a:off x="6941878" y="2829740"/>
            <a:ext cx="45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</a:rPr>
              <a:t>Yes</a:t>
            </a:r>
            <a:endParaRPr b="1" sz="1200">
              <a:solidFill>
                <a:srgbClr val="0000FF"/>
              </a:solidFill>
            </a:endParaRPr>
          </a:p>
        </p:txBody>
      </p:sp>
      <p:sp>
        <p:nvSpPr>
          <p:cNvPr id="307" name="Google Shape;307;p44"/>
          <p:cNvSpPr/>
          <p:nvPr/>
        </p:nvSpPr>
        <p:spPr>
          <a:xfrm>
            <a:off x="5497825" y="4358875"/>
            <a:ext cx="2713500" cy="6027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next-statements</a:t>
            </a:r>
            <a:endParaRPr sz="900"/>
          </a:p>
        </p:txBody>
      </p:sp>
      <p:cxnSp>
        <p:nvCxnSpPr>
          <p:cNvPr id="308" name="Google Shape;308;p44"/>
          <p:cNvCxnSpPr>
            <a:stCxn id="300" idx="3"/>
            <a:endCxn id="302" idx="0"/>
          </p:cNvCxnSpPr>
          <p:nvPr/>
        </p:nvCxnSpPr>
        <p:spPr>
          <a:xfrm>
            <a:off x="7633209" y="2362447"/>
            <a:ext cx="577800" cy="11403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44"/>
          <p:cNvCxnSpPr>
            <a:stCxn id="296" idx="2"/>
            <a:endCxn id="307" idx="0"/>
          </p:cNvCxnSpPr>
          <p:nvPr/>
        </p:nvCxnSpPr>
        <p:spPr>
          <a:xfrm>
            <a:off x="5498355" y="4105436"/>
            <a:ext cx="1356300" cy="25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44"/>
          <p:cNvCxnSpPr>
            <a:stCxn id="301" idx="2"/>
            <a:endCxn id="307" idx="0"/>
          </p:cNvCxnSpPr>
          <p:nvPr/>
        </p:nvCxnSpPr>
        <p:spPr>
          <a:xfrm flipH="1">
            <a:off x="6854485" y="4105436"/>
            <a:ext cx="1800" cy="25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44"/>
          <p:cNvCxnSpPr>
            <a:stCxn id="302" idx="2"/>
            <a:endCxn id="307" idx="0"/>
          </p:cNvCxnSpPr>
          <p:nvPr/>
        </p:nvCxnSpPr>
        <p:spPr>
          <a:xfrm flipH="1">
            <a:off x="6854538" y="4105436"/>
            <a:ext cx="1356600" cy="253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Nesting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226050" y="1017725"/>
            <a:ext cx="8691900" cy="38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Reminder: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500"/>
              <a:t>statements and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if-else </a:t>
            </a:r>
            <a:r>
              <a:rPr lang="en" sz="1500"/>
              <a:t>statements are </a:t>
            </a:r>
            <a:r>
              <a:rPr b="1" lang="en" sz="1500"/>
              <a:t>statements</a:t>
            </a:r>
            <a:r>
              <a:rPr lang="en" sz="1500"/>
              <a:t>; so, they can become the statements inside other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500"/>
              <a:t> or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if-else</a:t>
            </a:r>
            <a:r>
              <a:rPr lang="en" sz="1500"/>
              <a:t> </a:t>
            </a:r>
            <a:r>
              <a:rPr b="1" lang="en" sz="1500"/>
              <a:t>statements</a:t>
            </a:r>
            <a:r>
              <a:rPr lang="en" sz="1500"/>
              <a:t>! </a:t>
            </a:r>
            <a:r>
              <a:rPr b="1" lang="en" sz="1500">
                <a:solidFill>
                  <a:srgbClr val="FF0000"/>
                </a:solidFill>
              </a:rPr>
              <a:t>Always double-check your curly-braces </a:t>
            </a:r>
            <a:r>
              <a:rPr b="1" lang="en" sz="1500">
                <a:solidFill>
                  <a:srgbClr val="FF0000"/>
                </a:solidFill>
              </a:rPr>
              <a:t>because</a:t>
            </a:r>
            <a:r>
              <a:rPr b="1" lang="en" sz="1500">
                <a:solidFill>
                  <a:srgbClr val="FF0000"/>
                </a:solidFill>
              </a:rPr>
              <a:t> spacing doesn't mean anything to the Java compiler!</a:t>
            </a:r>
            <a:endParaRPr sz="1500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(boolean expression) {			</a:t>
            </a:r>
            <a:endParaRPr b="1"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if (boolean expression) {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(boolean expression) {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&lt;statement&gt;;</a:t>
            </a:r>
            <a:endParaRPr b="1"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&lt;statement&gt;;</a:t>
            </a:r>
            <a:endParaRPr b="1"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b="1"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b="1"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&lt;statement&gt;;</a:t>
            </a:r>
            <a:endParaRPr b="1"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b="1" sz="1200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Dangling Else</a:t>
            </a:r>
            <a:endParaRPr/>
          </a:p>
        </p:txBody>
      </p:sp>
      <p:sp>
        <p:nvSpPr>
          <p:cNvPr id="323" name="Google Shape;32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x =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&gt;= 0)			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(x &gt; 0)		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System.out.println("x is positive");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	System.out.println("x is negative");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46"/>
          <p:cNvSpPr txBox="1"/>
          <p:nvPr/>
        </p:nvSpPr>
        <p:spPr>
          <a:xfrm>
            <a:off x="311700" y="3493225"/>
            <a:ext cx="5147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Prints "x is negative"!</a:t>
            </a:r>
            <a:endParaRPr b="1">
              <a:solidFill>
                <a:srgbClr val="FF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pSp>
        <p:nvGrpSpPr>
          <p:cNvPr id="325" name="Google Shape;325;p46"/>
          <p:cNvGrpSpPr/>
          <p:nvPr/>
        </p:nvGrpSpPr>
        <p:grpSpPr>
          <a:xfrm>
            <a:off x="1489995" y="2213100"/>
            <a:ext cx="6729993" cy="400200"/>
            <a:chOff x="1076400" y="2213100"/>
            <a:chExt cx="7143608" cy="400200"/>
          </a:xfrm>
        </p:grpSpPr>
        <p:cxnSp>
          <p:nvCxnSpPr>
            <p:cNvPr id="326" name="Google Shape;326;p46"/>
            <p:cNvCxnSpPr/>
            <p:nvPr/>
          </p:nvCxnSpPr>
          <p:spPr>
            <a:xfrm flipH="1" rot="10800000">
              <a:off x="1076400" y="2415425"/>
              <a:ext cx="5098500" cy="54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27" name="Google Shape;327;p46"/>
            <p:cNvSpPr txBox="1"/>
            <p:nvPr/>
          </p:nvSpPr>
          <p:spPr>
            <a:xfrm>
              <a:off x="6174908" y="2213100"/>
              <a:ext cx="2045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this </a:t>
              </a:r>
              <a:r>
                <a:rPr b="1"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else</a:t>
              </a:r>
              <a:endPara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8" name="Google Shape;328;p46"/>
          <p:cNvGrpSpPr/>
          <p:nvPr/>
        </p:nvGrpSpPr>
        <p:grpSpPr>
          <a:xfrm>
            <a:off x="2273700" y="1695850"/>
            <a:ext cx="6815700" cy="400200"/>
            <a:chOff x="2273700" y="1695850"/>
            <a:chExt cx="6815700" cy="400200"/>
          </a:xfrm>
        </p:grpSpPr>
        <p:cxnSp>
          <p:nvCxnSpPr>
            <p:cNvPr id="329" name="Google Shape;329;p46"/>
            <p:cNvCxnSpPr/>
            <p:nvPr/>
          </p:nvCxnSpPr>
          <p:spPr>
            <a:xfrm>
              <a:off x="2273700" y="1895050"/>
              <a:ext cx="4012800" cy="330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30" name="Google Shape;330;p46"/>
            <p:cNvSpPr txBox="1"/>
            <p:nvPr/>
          </p:nvSpPr>
          <p:spPr>
            <a:xfrm>
              <a:off x="6286500" y="1695850"/>
              <a:ext cx="2802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is paired with this </a:t>
              </a:r>
              <a:r>
                <a:rPr b="1" lang="en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endParaRPr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31" name="Google Shape;331;p46"/>
          <p:cNvSpPr txBox="1"/>
          <p:nvPr/>
        </p:nvSpPr>
        <p:spPr>
          <a:xfrm>
            <a:off x="311700" y="3899425"/>
            <a:ext cx="82914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The else clause will always be a part of the closest if statement if in the same block of code regardless of indentation… Unless you use </a:t>
            </a:r>
            <a:r>
              <a:rPr lang="en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" sz="2000">
                <a:solidFill>
                  <a:schemeClr val="dk2"/>
                </a:solidFill>
              </a:rPr>
              <a:t>!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Operators</a:t>
            </a:r>
            <a:endParaRPr/>
          </a:p>
        </p:txBody>
      </p:sp>
      <p:sp>
        <p:nvSpPr>
          <p:cNvPr id="337" name="Google Shape;337;p47"/>
          <p:cNvSpPr txBox="1"/>
          <p:nvPr>
            <p:ph idx="1" type="body"/>
          </p:nvPr>
        </p:nvSpPr>
        <p:spPr>
          <a:xfrm>
            <a:off x="311700" y="1152475"/>
            <a:ext cx="27153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And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i="1" lang="en"/>
              <a:t>q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boolean expressions </a:t>
            </a:r>
            <a:r>
              <a:rPr b="1" i="1" lang="en"/>
              <a:t>p</a:t>
            </a:r>
            <a:r>
              <a:rPr lang="en"/>
              <a:t> and </a:t>
            </a:r>
            <a:r>
              <a:rPr b="1" i="1" lang="en"/>
              <a:t>q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if </a:t>
            </a:r>
            <a:r>
              <a:rPr b="1" i="1" lang="en"/>
              <a:t>p</a:t>
            </a:r>
            <a:r>
              <a:rPr lang="en"/>
              <a:t> and </a:t>
            </a:r>
            <a:r>
              <a:rPr b="1" i="1" lang="en"/>
              <a:t>q</a:t>
            </a:r>
            <a:r>
              <a:rPr lang="en"/>
              <a:t> are both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otherwise.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(sunny &amp;&amp; warm)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i="1" lang="en" sz="1800"/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3207300" y="1152475"/>
            <a:ext cx="27153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Or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/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b="1" i="1" lang="en"/>
              <a:t>q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boolean expressions </a:t>
            </a:r>
            <a:r>
              <a:rPr b="1" i="1" lang="en"/>
              <a:t>x</a:t>
            </a:r>
            <a:r>
              <a:rPr lang="en"/>
              <a:t> and </a:t>
            </a:r>
            <a:r>
              <a:rPr b="1" i="1" lang="en"/>
              <a:t>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if </a:t>
            </a:r>
            <a:r>
              <a:rPr b="1" i="1" lang="en"/>
              <a:t>p</a:t>
            </a:r>
            <a:r>
              <a:rPr lang="en"/>
              <a:t> or </a:t>
            </a:r>
            <a:r>
              <a:rPr b="1" i="1" lang="en"/>
              <a:t>q</a:t>
            </a:r>
            <a:r>
              <a:rPr lang="en"/>
              <a:t> are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otherwise.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(christmas || halloween)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i="1" lang="en" sz="1600"/>
            </a:b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6102900" y="1152475"/>
            <a:ext cx="2715300" cy="341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Not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i="1" lang="en"/>
              <a:t>p</a:t>
            </a:r>
            <a:endParaRPr b="1"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boolean expression </a:t>
            </a:r>
            <a:r>
              <a:rPr b="1" i="1" lang="en"/>
              <a:t>p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 if </a:t>
            </a:r>
            <a:r>
              <a:rPr b="1" i="1" lang="en"/>
              <a:t>p</a:t>
            </a:r>
            <a:r>
              <a:rPr lang="en"/>
              <a:t>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Evaluates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/>
              <a:t> if </a:t>
            </a:r>
            <a:r>
              <a:rPr b="1" i="1" lang="en"/>
              <a:t>p</a:t>
            </a:r>
            <a:r>
              <a:rPr lang="en"/>
              <a:t>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(!day.equals("Sunday")) {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br>
              <a:rPr lang="en" sz="1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0" name="Google Shape;340;p47"/>
          <p:cNvCxnSpPr/>
          <p:nvPr/>
        </p:nvCxnSpPr>
        <p:spPr>
          <a:xfrm>
            <a:off x="318425" y="1517450"/>
            <a:ext cx="27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47"/>
          <p:cNvCxnSpPr/>
          <p:nvPr/>
        </p:nvCxnSpPr>
        <p:spPr>
          <a:xfrm>
            <a:off x="3216112" y="1517450"/>
            <a:ext cx="27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7"/>
          <p:cNvCxnSpPr/>
          <p:nvPr/>
        </p:nvCxnSpPr>
        <p:spPr>
          <a:xfrm>
            <a:off x="6111712" y="1517450"/>
            <a:ext cx="270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7"/>
          <p:cNvSpPr txBox="1"/>
          <p:nvPr/>
        </p:nvSpPr>
        <p:spPr>
          <a:xfrm>
            <a:off x="430625" y="4631550"/>
            <a:ext cx="8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Why p and q? In logic textbooks, the "default" names for logical propositions are p and q.</a:t>
            </a:r>
            <a:endParaRPr i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768900" y="140225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- &amp;&amp;</a:t>
            </a:r>
            <a:endParaRPr/>
          </a:p>
        </p:txBody>
      </p:sp>
      <p:graphicFrame>
        <p:nvGraphicFramePr>
          <p:cNvPr id="349" name="Google Shape;349;p48"/>
          <p:cNvGraphicFramePr/>
          <p:nvPr/>
        </p:nvGraphicFramePr>
        <p:xfrm>
          <a:off x="4953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1070675"/>
                <a:gridCol w="1070675"/>
                <a:gridCol w="1070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&amp;&amp; q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0" name="Google Shape;350;p48"/>
          <p:cNvGraphicFramePr/>
          <p:nvPr/>
        </p:nvGraphicFramePr>
        <p:xfrm>
          <a:off x="48898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1070675"/>
                <a:gridCol w="1070675"/>
                <a:gridCol w="1070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 || q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" name="Google Shape;351;p48"/>
          <p:cNvSpPr txBox="1"/>
          <p:nvPr>
            <p:ph type="title"/>
          </p:nvPr>
        </p:nvSpPr>
        <p:spPr>
          <a:xfrm>
            <a:off x="5188500" y="140225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- ||</a:t>
            </a:r>
            <a:endParaRPr/>
          </a:p>
        </p:txBody>
      </p:sp>
      <p:graphicFrame>
        <p:nvGraphicFramePr>
          <p:cNvPr id="352" name="Google Shape;352;p48"/>
          <p:cNvGraphicFramePr/>
          <p:nvPr/>
        </p:nvGraphicFramePr>
        <p:xfrm>
          <a:off x="3225850" y="360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1085825"/>
                <a:gridCol w="10858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3" name="Google Shape;353;p48"/>
          <p:cNvSpPr txBox="1"/>
          <p:nvPr>
            <p:ph type="title"/>
          </p:nvPr>
        </p:nvSpPr>
        <p:spPr>
          <a:xfrm>
            <a:off x="3283500" y="2959625"/>
            <a:ext cx="249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Truth Table - !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Short-Circuit Evaluation with &amp;&amp;</a:t>
            </a:r>
            <a:endParaRPr/>
          </a:p>
        </p:txBody>
      </p:sp>
      <p:sp>
        <p:nvSpPr>
          <p:cNvPr id="359" name="Google Shape;359;p49"/>
          <p:cNvSpPr/>
          <p:nvPr/>
        </p:nvSpPr>
        <p:spPr>
          <a:xfrm>
            <a:off x="3256800" y="1176200"/>
            <a:ext cx="1676550" cy="111770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p evaluate to true?</a:t>
            </a:r>
            <a:endParaRPr sz="1000"/>
          </a:p>
        </p:txBody>
      </p:sp>
      <p:sp>
        <p:nvSpPr>
          <p:cNvPr id="360" name="Google Shape;360;p49"/>
          <p:cNvSpPr/>
          <p:nvPr/>
        </p:nvSpPr>
        <p:spPr>
          <a:xfrm>
            <a:off x="3521625" y="4070550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sp>
        <p:nvSpPr>
          <p:cNvPr id="361" name="Google Shape;361;p49"/>
          <p:cNvSpPr txBox="1"/>
          <p:nvPr/>
        </p:nvSpPr>
        <p:spPr>
          <a:xfrm>
            <a:off x="4117150" y="22405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362" name="Google Shape;362;p49"/>
          <p:cNvSpPr/>
          <p:nvPr/>
        </p:nvSpPr>
        <p:spPr>
          <a:xfrm>
            <a:off x="4998775" y="4074957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  <p:sp>
        <p:nvSpPr>
          <p:cNvPr id="363" name="Google Shape;363;p49"/>
          <p:cNvSpPr txBox="1"/>
          <p:nvPr/>
        </p:nvSpPr>
        <p:spPr>
          <a:xfrm>
            <a:off x="4879150" y="14023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364" name="Google Shape;364;p49"/>
          <p:cNvCxnSpPr>
            <a:stCxn id="359" idx="3"/>
            <a:endCxn id="362" idx="0"/>
          </p:cNvCxnSpPr>
          <p:nvPr/>
        </p:nvCxnSpPr>
        <p:spPr>
          <a:xfrm>
            <a:off x="4933350" y="1735050"/>
            <a:ext cx="648600" cy="2340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9"/>
          <p:cNvCxnSpPr/>
          <p:nvPr/>
        </p:nvCxnSpPr>
        <p:spPr>
          <a:xfrm>
            <a:off x="4101825" y="2299975"/>
            <a:ext cx="60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6" name="Google Shape;366;p49"/>
          <p:cNvSpPr/>
          <p:nvPr/>
        </p:nvSpPr>
        <p:spPr>
          <a:xfrm>
            <a:off x="3268561" y="2623375"/>
            <a:ext cx="1676550" cy="111770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q evaluate to true?</a:t>
            </a:r>
            <a:endParaRPr sz="1000"/>
          </a:p>
        </p:txBody>
      </p:sp>
      <p:cxnSp>
        <p:nvCxnSpPr>
          <p:cNvPr id="367" name="Google Shape;367;p49"/>
          <p:cNvCxnSpPr/>
          <p:nvPr/>
        </p:nvCxnSpPr>
        <p:spPr>
          <a:xfrm>
            <a:off x="4101825" y="3747775"/>
            <a:ext cx="60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9"/>
          <p:cNvCxnSpPr>
            <a:stCxn id="366" idx="3"/>
            <a:endCxn id="362" idx="0"/>
          </p:cNvCxnSpPr>
          <p:nvPr/>
        </p:nvCxnSpPr>
        <p:spPr>
          <a:xfrm>
            <a:off x="4945111" y="3182225"/>
            <a:ext cx="636900" cy="89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49"/>
          <p:cNvSpPr txBox="1"/>
          <p:nvPr/>
        </p:nvSpPr>
        <p:spPr>
          <a:xfrm>
            <a:off x="4879150" y="28501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370" name="Google Shape;370;p49"/>
          <p:cNvSpPr txBox="1"/>
          <p:nvPr/>
        </p:nvSpPr>
        <p:spPr>
          <a:xfrm>
            <a:off x="4117150" y="36883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371" name="Google Shape;371;p49"/>
          <p:cNvSpPr txBox="1"/>
          <p:nvPr/>
        </p:nvSpPr>
        <p:spPr>
          <a:xfrm>
            <a:off x="665475" y="2482750"/>
            <a:ext cx="212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p &amp;&amp; q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Short-Circuit Evaluation with ||</a:t>
            </a:r>
            <a:endParaRPr/>
          </a:p>
        </p:txBody>
      </p:sp>
      <p:sp>
        <p:nvSpPr>
          <p:cNvPr id="377" name="Google Shape;377;p50"/>
          <p:cNvSpPr/>
          <p:nvPr/>
        </p:nvSpPr>
        <p:spPr>
          <a:xfrm>
            <a:off x="3256800" y="1176200"/>
            <a:ext cx="1676550" cy="111770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p evaluate to true?</a:t>
            </a:r>
            <a:endParaRPr sz="1000"/>
          </a:p>
        </p:txBody>
      </p:sp>
      <p:sp>
        <p:nvSpPr>
          <p:cNvPr id="378" name="Google Shape;378;p50"/>
          <p:cNvSpPr/>
          <p:nvPr/>
        </p:nvSpPr>
        <p:spPr>
          <a:xfrm>
            <a:off x="3521625" y="4070550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false</a:t>
            </a:r>
            <a:endParaRPr sz="1000"/>
          </a:p>
        </p:txBody>
      </p:sp>
      <p:sp>
        <p:nvSpPr>
          <p:cNvPr id="379" name="Google Shape;379;p50"/>
          <p:cNvSpPr txBox="1"/>
          <p:nvPr/>
        </p:nvSpPr>
        <p:spPr>
          <a:xfrm>
            <a:off x="4117150" y="22405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4998775" y="4074957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true</a:t>
            </a:r>
            <a:endParaRPr sz="1000"/>
          </a:p>
        </p:txBody>
      </p:sp>
      <p:sp>
        <p:nvSpPr>
          <p:cNvPr id="381" name="Google Shape;381;p50"/>
          <p:cNvSpPr txBox="1"/>
          <p:nvPr/>
        </p:nvSpPr>
        <p:spPr>
          <a:xfrm>
            <a:off x="4879150" y="14023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cxnSp>
        <p:nvCxnSpPr>
          <p:cNvPr id="382" name="Google Shape;382;p50"/>
          <p:cNvCxnSpPr>
            <a:stCxn id="377" idx="3"/>
            <a:endCxn id="380" idx="0"/>
          </p:cNvCxnSpPr>
          <p:nvPr/>
        </p:nvCxnSpPr>
        <p:spPr>
          <a:xfrm>
            <a:off x="4933350" y="1735050"/>
            <a:ext cx="648600" cy="2340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3" name="Google Shape;383;p50"/>
          <p:cNvCxnSpPr/>
          <p:nvPr/>
        </p:nvCxnSpPr>
        <p:spPr>
          <a:xfrm>
            <a:off x="4101825" y="2299975"/>
            <a:ext cx="60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50"/>
          <p:cNvSpPr/>
          <p:nvPr/>
        </p:nvSpPr>
        <p:spPr>
          <a:xfrm>
            <a:off x="3268561" y="2623375"/>
            <a:ext cx="1676550" cy="111770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q evaluate to true?</a:t>
            </a:r>
            <a:endParaRPr sz="1000"/>
          </a:p>
        </p:txBody>
      </p:sp>
      <p:cxnSp>
        <p:nvCxnSpPr>
          <p:cNvPr id="385" name="Google Shape;385;p50"/>
          <p:cNvCxnSpPr/>
          <p:nvPr/>
        </p:nvCxnSpPr>
        <p:spPr>
          <a:xfrm>
            <a:off x="4101825" y="3747775"/>
            <a:ext cx="6000" cy="3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50"/>
          <p:cNvCxnSpPr>
            <a:stCxn id="384" idx="3"/>
            <a:endCxn id="380" idx="0"/>
          </p:cNvCxnSpPr>
          <p:nvPr/>
        </p:nvCxnSpPr>
        <p:spPr>
          <a:xfrm>
            <a:off x="4945111" y="3182225"/>
            <a:ext cx="636900" cy="892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50"/>
          <p:cNvSpPr txBox="1"/>
          <p:nvPr/>
        </p:nvSpPr>
        <p:spPr>
          <a:xfrm>
            <a:off x="4879150" y="28501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388" name="Google Shape;388;p50"/>
          <p:cNvSpPr txBox="1"/>
          <p:nvPr/>
        </p:nvSpPr>
        <p:spPr>
          <a:xfrm>
            <a:off x="4117150" y="368830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sp>
        <p:nvSpPr>
          <p:cNvPr id="389" name="Google Shape;389;p50"/>
          <p:cNvSpPr txBox="1"/>
          <p:nvPr/>
        </p:nvSpPr>
        <p:spPr>
          <a:xfrm>
            <a:off x="665475" y="2482750"/>
            <a:ext cx="212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ourier New"/>
                <a:ea typeface="Courier New"/>
                <a:cs typeface="Courier New"/>
                <a:sym typeface="Courier New"/>
              </a:rPr>
              <a:t>p || q</a:t>
            </a:r>
            <a:endParaRPr sz="3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Morgan's Laws</a:t>
            </a:r>
            <a:endParaRPr/>
          </a:p>
        </p:txBody>
      </p:sp>
      <p:sp>
        <p:nvSpPr>
          <p:cNvPr id="395" name="Google Shape;39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Augustus De Morgan (27 June 1806 – 18 March 1871) was a British mathematician and logician. He formulated De Morgan's Laws. </a:t>
            </a:r>
            <a:endParaRPr/>
          </a:p>
        </p:txBody>
      </p:sp>
      <p:pic>
        <p:nvPicPr>
          <p:cNvPr id="396" name="Google Shape;39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6100" y="2081213"/>
            <a:ext cx="19050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2726050"/>
            <a:ext cx="4029650" cy="89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Units 1-4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FRQ 1</a:t>
            </a:r>
            <a:br>
              <a:rPr lang="en"/>
            </a:br>
            <a:r>
              <a:rPr lang="en" sz="2650"/>
              <a:t>(Methods and Control Structures)</a:t>
            </a:r>
            <a:endParaRPr sz="265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DeMorgan's Laws</a:t>
            </a:r>
            <a:endParaRPr/>
          </a:p>
        </p:txBody>
      </p:sp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by which we can simplify Booleans to make them easier to read or interpret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4" name="Google Shape;40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38" y="1752985"/>
            <a:ext cx="7161925" cy="27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DeMorgan's Laws</a:t>
            </a:r>
            <a:endParaRPr/>
          </a:p>
        </p:txBody>
      </p:sp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311700" y="1152475"/>
            <a:ext cx="8520600" cy="16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!(a &amp;&amp; b)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/>
              <a:t>is equivalent to </a:t>
            </a:r>
            <a:r>
              <a:rPr b="1" lang="en" sz="20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!a || !b</a:t>
            </a:r>
            <a:endParaRPr b="1" sz="20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!(a || b)</a:t>
            </a:r>
            <a:r>
              <a:rPr lang="en" sz="2000"/>
              <a:t> is equivalent to </a:t>
            </a:r>
            <a:r>
              <a:rPr b="1" lang="en" sz="20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!a &amp;&amp; !b</a:t>
            </a:r>
            <a:endParaRPr/>
          </a:p>
        </p:txBody>
      </p:sp>
      <p:graphicFrame>
        <p:nvGraphicFramePr>
          <p:cNvPr id="411" name="Google Shape;411;p53"/>
          <p:cNvGraphicFramePr/>
          <p:nvPr/>
        </p:nvGraphicFramePr>
        <p:xfrm>
          <a:off x="2248900" y="275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1161550"/>
                <a:gridCol w="1161550"/>
                <a:gridCol w="1161550"/>
                <a:gridCol w="1161550"/>
              </a:tblGrid>
              <a:tr h="39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!(a &amp;&amp; b)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!a || !b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99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and Looping</a:t>
            </a:r>
            <a:r>
              <a:rPr lang="en"/>
              <a:t>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/>
              <a:t>statement</a:t>
            </a:r>
            <a:endParaRPr/>
          </a:p>
        </p:txBody>
      </p:sp>
      <p:sp>
        <p:nvSpPr>
          <p:cNvPr id="417" name="Google Shape;417;p54"/>
          <p:cNvSpPr/>
          <p:nvPr/>
        </p:nvSpPr>
        <p:spPr>
          <a:xfrm>
            <a:off x="5465371" y="1562750"/>
            <a:ext cx="1676550" cy="111770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evaluate to true?</a:t>
            </a:r>
            <a:endParaRPr sz="1000"/>
          </a:p>
        </p:txBody>
      </p:sp>
      <p:sp>
        <p:nvSpPr>
          <p:cNvPr id="418" name="Google Shape;418;p54"/>
          <p:cNvSpPr/>
          <p:nvPr/>
        </p:nvSpPr>
        <p:spPr>
          <a:xfrm>
            <a:off x="7247671" y="2766725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statements</a:t>
            </a:r>
            <a:endParaRPr sz="1000"/>
          </a:p>
        </p:txBody>
      </p:sp>
      <p:sp>
        <p:nvSpPr>
          <p:cNvPr id="419" name="Google Shape;419;p54"/>
          <p:cNvSpPr txBox="1"/>
          <p:nvPr/>
        </p:nvSpPr>
        <p:spPr>
          <a:xfrm>
            <a:off x="7240121" y="20936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5719996" y="3802900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while</a:t>
            </a:r>
            <a:endParaRPr sz="1000"/>
          </a:p>
        </p:txBody>
      </p:sp>
      <p:cxnSp>
        <p:nvCxnSpPr>
          <p:cNvPr id="421" name="Google Shape;421;p54"/>
          <p:cNvCxnSpPr>
            <a:stCxn id="417" idx="2"/>
            <a:endCxn id="420" idx="0"/>
          </p:cNvCxnSpPr>
          <p:nvPr/>
        </p:nvCxnSpPr>
        <p:spPr>
          <a:xfrm flipH="1" rot="-5400000">
            <a:off x="5742646" y="3241450"/>
            <a:ext cx="1122600" cy="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54"/>
          <p:cNvSpPr txBox="1"/>
          <p:nvPr/>
        </p:nvSpPr>
        <p:spPr>
          <a:xfrm>
            <a:off x="6302750" y="2695063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423" name="Google Shape;423;p54"/>
          <p:cNvCxnSpPr>
            <a:stCxn id="417" idx="3"/>
            <a:endCxn id="418" idx="0"/>
          </p:cNvCxnSpPr>
          <p:nvPr/>
        </p:nvCxnSpPr>
        <p:spPr>
          <a:xfrm>
            <a:off x="7141921" y="2121600"/>
            <a:ext cx="689100" cy="645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54"/>
          <p:cNvCxnSpPr>
            <a:stCxn id="418" idx="3"/>
            <a:endCxn id="417" idx="0"/>
          </p:cNvCxnSpPr>
          <p:nvPr/>
        </p:nvCxnSpPr>
        <p:spPr>
          <a:xfrm rot="10800000">
            <a:off x="6303571" y="1562825"/>
            <a:ext cx="2110500" cy="1536000"/>
          </a:xfrm>
          <a:prstGeom prst="bentConnector4">
            <a:avLst>
              <a:gd fmla="val -11283" name="adj1"/>
              <a:gd fmla="val 115508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54"/>
          <p:cNvSpPr txBox="1"/>
          <p:nvPr>
            <p:ph idx="1" type="body"/>
          </p:nvPr>
        </p:nvSpPr>
        <p:spPr>
          <a:xfrm>
            <a:off x="311700" y="1152475"/>
            <a:ext cx="41946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i="1" lang="en" sz="1500">
                <a:solidFill>
                  <a:srgbClr val="333333"/>
                </a:solidFill>
              </a:rPr>
              <a:t>boolean expression</a:t>
            </a: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500">
                <a:solidFill>
                  <a:srgbClr val="333333"/>
                </a:solidFill>
              </a:rPr>
              <a:t>statements</a:t>
            </a:r>
            <a:endParaRPr i="1"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Example: 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i = 1;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&lt;= 100) {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System.out.println(i);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i++;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and Looping: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do-while </a:t>
            </a:r>
            <a:r>
              <a:rPr lang="en"/>
              <a:t>statement</a:t>
            </a:r>
            <a:endParaRPr/>
          </a:p>
        </p:txBody>
      </p:sp>
      <p:sp>
        <p:nvSpPr>
          <p:cNvPr id="431" name="Google Shape;431;p55"/>
          <p:cNvSpPr/>
          <p:nvPr/>
        </p:nvSpPr>
        <p:spPr>
          <a:xfrm>
            <a:off x="6243421" y="2296350"/>
            <a:ext cx="1676550" cy="111770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boolean expression evaluate to true?</a:t>
            </a:r>
            <a:endParaRPr sz="1000"/>
          </a:p>
        </p:txBody>
      </p:sp>
      <p:sp>
        <p:nvSpPr>
          <p:cNvPr id="432" name="Google Shape;432;p55"/>
          <p:cNvSpPr/>
          <p:nvPr/>
        </p:nvSpPr>
        <p:spPr>
          <a:xfrm>
            <a:off x="6497896" y="1255863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statements</a:t>
            </a:r>
            <a:endParaRPr sz="1000"/>
          </a:p>
        </p:txBody>
      </p:sp>
      <p:sp>
        <p:nvSpPr>
          <p:cNvPr id="433" name="Google Shape;433;p55"/>
          <p:cNvSpPr txBox="1"/>
          <p:nvPr/>
        </p:nvSpPr>
        <p:spPr>
          <a:xfrm>
            <a:off x="7713821" y="3112025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434" name="Google Shape;434;p55"/>
          <p:cNvSpPr/>
          <p:nvPr/>
        </p:nvSpPr>
        <p:spPr>
          <a:xfrm>
            <a:off x="6497896" y="4052050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do…while</a:t>
            </a:r>
            <a:endParaRPr sz="1000"/>
          </a:p>
        </p:txBody>
      </p:sp>
      <p:cxnSp>
        <p:nvCxnSpPr>
          <p:cNvPr id="435" name="Google Shape;435;p55"/>
          <p:cNvCxnSpPr>
            <a:stCxn id="431" idx="2"/>
            <a:endCxn id="434" idx="0"/>
          </p:cNvCxnSpPr>
          <p:nvPr/>
        </p:nvCxnSpPr>
        <p:spPr>
          <a:xfrm rot="5400000">
            <a:off x="6762346" y="3732800"/>
            <a:ext cx="6381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55"/>
          <p:cNvSpPr txBox="1"/>
          <p:nvPr/>
        </p:nvSpPr>
        <p:spPr>
          <a:xfrm>
            <a:off x="7081250" y="3637238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437" name="Google Shape;437;p55"/>
          <p:cNvCxnSpPr>
            <a:stCxn id="432" idx="2"/>
            <a:endCxn id="431" idx="0"/>
          </p:cNvCxnSpPr>
          <p:nvPr/>
        </p:nvCxnSpPr>
        <p:spPr>
          <a:xfrm>
            <a:off x="7081096" y="1920063"/>
            <a:ext cx="600" cy="376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55"/>
          <p:cNvCxnSpPr>
            <a:stCxn id="431" idx="3"/>
            <a:endCxn id="432" idx="3"/>
          </p:cNvCxnSpPr>
          <p:nvPr/>
        </p:nvCxnSpPr>
        <p:spPr>
          <a:xfrm rot="10800000">
            <a:off x="7664371" y="1588000"/>
            <a:ext cx="255600" cy="1267200"/>
          </a:xfrm>
          <a:prstGeom prst="bentConnector3">
            <a:avLst>
              <a:gd fmla="val -93163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55"/>
          <p:cNvSpPr txBox="1"/>
          <p:nvPr>
            <p:ph idx="1" type="body"/>
          </p:nvPr>
        </p:nvSpPr>
        <p:spPr>
          <a:xfrm>
            <a:off x="311700" y="1152475"/>
            <a:ext cx="53547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 </a:t>
            </a: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500">
                <a:solidFill>
                  <a:srgbClr val="333333"/>
                </a:solidFill>
              </a:rPr>
              <a:t>statements</a:t>
            </a:r>
            <a:endParaRPr i="1"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 while (</a:t>
            </a:r>
            <a:r>
              <a:rPr i="1" lang="en" sz="1500">
                <a:solidFill>
                  <a:srgbClr val="333333"/>
                </a:solidFill>
              </a:rPr>
              <a:t>boolean expression</a:t>
            </a: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name;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System.out.println("Enter your name.");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name = scanner.nextLine();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 while (name.length() == 0);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0" name="Google Shape;440;p55"/>
          <p:cNvCxnSpPr>
            <a:endCxn id="432" idx="1"/>
          </p:cNvCxnSpPr>
          <p:nvPr/>
        </p:nvCxnSpPr>
        <p:spPr>
          <a:xfrm>
            <a:off x="5738296" y="1587363"/>
            <a:ext cx="759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6"/>
          <p:cNvSpPr txBox="1"/>
          <p:nvPr>
            <p:ph idx="1" type="body"/>
          </p:nvPr>
        </p:nvSpPr>
        <p:spPr>
          <a:xfrm>
            <a:off x="311700" y="1152475"/>
            <a:ext cx="5502900" cy="38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 sz="1500">
                <a:solidFill>
                  <a:srgbClr val="333333"/>
                </a:solidFill>
              </a:rPr>
              <a:t>initialization</a:t>
            </a: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500">
                <a:solidFill>
                  <a:srgbClr val="333333"/>
                </a:solidFill>
              </a:rPr>
              <a:t>condition</a:t>
            </a: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500">
                <a:solidFill>
                  <a:srgbClr val="333333"/>
                </a:solidFill>
              </a:rPr>
              <a:t>increment</a:t>
            </a: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500">
                <a:solidFill>
                  <a:srgbClr val="333333"/>
                </a:solidFill>
              </a:rPr>
              <a:t>statements</a:t>
            </a:r>
            <a:endParaRPr i="1" sz="15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Example: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1; i &lt;= 100; i++) {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System.out.println(i);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and Looping: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/>
              <a:t>statement</a:t>
            </a:r>
            <a:endParaRPr/>
          </a:p>
        </p:txBody>
      </p:sp>
      <p:sp>
        <p:nvSpPr>
          <p:cNvPr id="447" name="Google Shape;447;p56"/>
          <p:cNvSpPr/>
          <p:nvPr/>
        </p:nvSpPr>
        <p:spPr>
          <a:xfrm>
            <a:off x="5786046" y="1981025"/>
            <a:ext cx="1676550" cy="1117700"/>
          </a:xfrm>
          <a:prstGeom prst="flowChartDecision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condition evaluate to true?</a:t>
            </a:r>
            <a:endParaRPr sz="1000"/>
          </a:p>
        </p:txBody>
      </p:sp>
      <p:sp>
        <p:nvSpPr>
          <p:cNvPr id="448" name="Google Shape;448;p56"/>
          <p:cNvSpPr/>
          <p:nvPr/>
        </p:nvSpPr>
        <p:spPr>
          <a:xfrm>
            <a:off x="7568346" y="3185000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body statement</a:t>
            </a:r>
            <a:endParaRPr sz="1000"/>
          </a:p>
        </p:txBody>
      </p:sp>
      <p:sp>
        <p:nvSpPr>
          <p:cNvPr id="449" name="Google Shape;449;p56"/>
          <p:cNvSpPr txBox="1"/>
          <p:nvPr/>
        </p:nvSpPr>
        <p:spPr>
          <a:xfrm>
            <a:off x="8246596" y="2511925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450" name="Google Shape;450;p56"/>
          <p:cNvSpPr/>
          <p:nvPr/>
        </p:nvSpPr>
        <p:spPr>
          <a:xfrm>
            <a:off x="6040671" y="4373575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for</a:t>
            </a:r>
            <a:endParaRPr sz="1000"/>
          </a:p>
        </p:txBody>
      </p:sp>
      <p:cxnSp>
        <p:nvCxnSpPr>
          <p:cNvPr id="451" name="Google Shape;451;p56"/>
          <p:cNvCxnSpPr>
            <a:stCxn id="447" idx="2"/>
            <a:endCxn id="450" idx="0"/>
          </p:cNvCxnSpPr>
          <p:nvPr/>
        </p:nvCxnSpPr>
        <p:spPr>
          <a:xfrm flipH="1" rot="-5400000">
            <a:off x="5987121" y="3735925"/>
            <a:ext cx="12750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56"/>
          <p:cNvSpPr txBox="1"/>
          <p:nvPr/>
        </p:nvSpPr>
        <p:spPr>
          <a:xfrm>
            <a:off x="6928225" y="3113338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453" name="Google Shape;453;p56"/>
          <p:cNvCxnSpPr>
            <a:stCxn id="447" idx="3"/>
            <a:endCxn id="448" idx="0"/>
          </p:cNvCxnSpPr>
          <p:nvPr/>
        </p:nvCxnSpPr>
        <p:spPr>
          <a:xfrm>
            <a:off x="7462596" y="2539875"/>
            <a:ext cx="689100" cy="6450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56"/>
          <p:cNvCxnSpPr>
            <a:stCxn id="455" idx="3"/>
            <a:endCxn id="447" idx="0"/>
          </p:cNvCxnSpPr>
          <p:nvPr/>
        </p:nvCxnSpPr>
        <p:spPr>
          <a:xfrm rot="10800000">
            <a:off x="6624246" y="1981125"/>
            <a:ext cx="2110500" cy="2757300"/>
          </a:xfrm>
          <a:prstGeom prst="bentConnector4">
            <a:avLst>
              <a:gd fmla="val -11283" name="adj1"/>
              <a:gd fmla="val 100073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56"/>
          <p:cNvSpPr/>
          <p:nvPr/>
        </p:nvSpPr>
        <p:spPr>
          <a:xfrm>
            <a:off x="7568346" y="4406325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Evaluate increment expression</a:t>
            </a:r>
            <a:endParaRPr sz="1000"/>
          </a:p>
        </p:txBody>
      </p:sp>
      <p:cxnSp>
        <p:nvCxnSpPr>
          <p:cNvPr id="456" name="Google Shape;456;p56"/>
          <p:cNvCxnSpPr>
            <a:stCxn id="448" idx="2"/>
            <a:endCxn id="455" idx="0"/>
          </p:cNvCxnSpPr>
          <p:nvPr/>
        </p:nvCxnSpPr>
        <p:spPr>
          <a:xfrm>
            <a:off x="8151546" y="3849200"/>
            <a:ext cx="0" cy="55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56"/>
          <p:cNvSpPr/>
          <p:nvPr/>
        </p:nvSpPr>
        <p:spPr>
          <a:xfrm>
            <a:off x="6040671" y="944575"/>
            <a:ext cx="1166400" cy="6642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Evaluate initialization expression</a:t>
            </a:r>
            <a:endParaRPr sz="1000"/>
          </a:p>
        </p:txBody>
      </p:sp>
      <p:cxnSp>
        <p:nvCxnSpPr>
          <p:cNvPr id="458" name="Google Shape;458;p56"/>
          <p:cNvCxnSpPr>
            <a:stCxn id="457" idx="2"/>
            <a:endCxn id="447" idx="0"/>
          </p:cNvCxnSpPr>
          <p:nvPr/>
        </p:nvCxnSpPr>
        <p:spPr>
          <a:xfrm>
            <a:off x="6623871" y="1608775"/>
            <a:ext cx="600" cy="3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Iteration and Looping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64" name="Google Shape;464;p57"/>
          <p:cNvGraphicFramePr/>
          <p:nvPr/>
        </p:nvGraphicFramePr>
        <p:xfrm>
          <a:off x="451025" y="112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4187450"/>
                <a:gridCol w="4187450"/>
              </a:tblGrid>
              <a:tr h="971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Infinite Loop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Occasionally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Useful; But beware of the 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accidental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Infinite Loop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(true) {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handleNextRequest();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break</a:t>
                      </a:r>
                      <a:endParaRPr b="1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do-while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for-each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 the current loop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 = 1; i &lt;= 100; i++) {</a:t>
                      </a:r>
                      <a:b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(55 == i) {</a:t>
                      </a:r>
                      <a:endParaRPr b="1" sz="15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break;</a:t>
                      </a:r>
                      <a:b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b="1" sz="15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System.out.println(i);</a:t>
                      </a:r>
                      <a:endParaRPr b="1" sz="15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311700" y="445025"/>
            <a:ext cx="84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and Looping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0" name="Google Shape;470;p58"/>
          <p:cNvGraphicFramePr/>
          <p:nvPr/>
        </p:nvGraphicFramePr>
        <p:xfrm>
          <a:off x="451025" y="112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4187450"/>
                <a:gridCol w="4187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continue</a:t>
                      </a:r>
                      <a:endParaRPr b="1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do-while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for-each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Jump to the beginning (or the end for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do-while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 and evaluate the condition (or the next item for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for-each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 = 1; i &lt;= 100; i++) {</a:t>
                      </a:r>
                      <a:endParaRPr b="1" sz="15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if (0 == i % 2) {</a:t>
                      </a:r>
                      <a:endParaRPr b="1" sz="15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continue;</a:t>
                      </a:r>
                      <a:b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endParaRPr b="1" sz="15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System.out.println(i);</a:t>
                      </a:r>
                      <a:endParaRPr b="1" sz="15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8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 immediately from the current method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FRQ 1</a:t>
            </a:r>
            <a:br>
              <a:rPr lang="en"/>
            </a:br>
            <a:r>
              <a:rPr lang="en" sz="2650"/>
              <a:t>(25 minutes)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>
                <a:solidFill>
                  <a:schemeClr val="hlink"/>
                </a:solidFill>
                <a:hlinkClick r:id="rId3"/>
              </a:rPr>
              <a:t>2022 AP Computer Science A - Free-Response Questions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/>
              <a:t>C</a:t>
            </a:r>
            <a:r>
              <a:rPr b="1" lang="en" sz="2650"/>
              <a:t>omplete (1.A) and (1.B)</a:t>
            </a:r>
            <a:endParaRPr b="1" sz="265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0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 CS FRQ 1 - Review</a:t>
            </a:r>
            <a:br>
              <a:rPr lang="en"/>
            </a:br>
            <a:r>
              <a:rPr lang="en" sz="2650"/>
              <a:t>(15 minutes)</a:t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>
                <a:solidFill>
                  <a:schemeClr val="hlink"/>
                </a:solidFill>
                <a:hlinkClick r:id="rId3"/>
              </a:rPr>
              <a:t>Sample Responses and Scoring Commentary - FRQ-1</a:t>
            </a:r>
            <a:endParaRPr b="1" sz="2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Print something, but do not terminate with a newline 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en" sz="1400"/>
              <a:t>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System.out.print("Hello, World!");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Print something, terminated by a newline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System.out.println("Hello, World!");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Print just a newline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Single Line Comments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comments here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Block Comments: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/* comment  starts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continues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comment ends */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 Statements and Comments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Data Types</a:t>
            </a:r>
            <a:endParaRPr/>
          </a:p>
        </p:txBody>
      </p:sp>
      <p:graphicFrame>
        <p:nvGraphicFramePr>
          <p:cNvPr id="83" name="Google Shape;83;p18"/>
          <p:cNvGraphicFramePr/>
          <p:nvPr/>
        </p:nvGraphicFramePr>
        <p:xfrm>
          <a:off x="408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947325"/>
                <a:gridCol w="1082450"/>
                <a:gridCol w="730350"/>
                <a:gridCol w="58500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Primitive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Wrapper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Size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Description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Byte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 byte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Store integers from -128 (-2</a:t>
                      </a:r>
                      <a:r>
                        <a:rPr baseline="30000" lang="en" sz="1300"/>
                        <a:t>7</a:t>
                      </a:r>
                      <a:r>
                        <a:rPr lang="en" sz="1300"/>
                        <a:t>) to 127 (2</a:t>
                      </a:r>
                      <a:r>
                        <a:rPr baseline="30000" lang="en" sz="1300"/>
                        <a:t>7</a:t>
                      </a:r>
                      <a:r>
                        <a:rPr lang="en" sz="1300"/>
                        <a:t>-1)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Short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 bytes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Store integers from -32,768 (-2</a:t>
                      </a:r>
                      <a:r>
                        <a:rPr baseline="30000" lang="en" sz="1300">
                          <a:solidFill>
                            <a:schemeClr val="dk1"/>
                          </a:solidFill>
                        </a:rPr>
                        <a:t>15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) to 32,767 (2</a:t>
                      </a:r>
                      <a:r>
                        <a:rPr baseline="30000" lang="en" sz="1300">
                          <a:solidFill>
                            <a:schemeClr val="dk1"/>
                          </a:solidFill>
                        </a:rPr>
                        <a:t>15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4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Integer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 bytes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Store integers from -2,147,483,648 (-2</a:t>
                      </a:r>
                      <a:r>
                        <a:rPr baseline="30000" lang="en" sz="1300">
                          <a:solidFill>
                            <a:schemeClr val="dk1"/>
                          </a:solidFill>
                        </a:rPr>
                        <a:t>31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) to 2,147,483,647 (2</a:t>
                      </a:r>
                      <a:r>
                        <a:rPr baseline="30000" lang="en" sz="1300">
                          <a:solidFill>
                            <a:schemeClr val="dk1"/>
                          </a:solidFill>
                        </a:rPr>
                        <a:t>31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2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Float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4 bytes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Stores fractional numbers. Sufficient for storing 6 to 7 decimal digits.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5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 bytes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Stores fractional numbers. Sufficient for storing 15 decimal digits.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0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8 bytes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Store integers -9,223,372,036,854,775,808 (-2</a:t>
                      </a:r>
                      <a:r>
                        <a:rPr baseline="30000" lang="en" sz="1300">
                          <a:solidFill>
                            <a:schemeClr val="dk1"/>
                          </a:solidFill>
                        </a:rPr>
                        <a:t>63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) to 9,223,372,036,854,775,807 (2</a:t>
                      </a:r>
                      <a:r>
                        <a:rPr baseline="30000" lang="en" sz="1300">
                          <a:solidFill>
                            <a:schemeClr val="dk1"/>
                          </a:solidFill>
                        </a:rPr>
                        <a:t>63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-1)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18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 bit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Stores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 or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Character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 bytes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tores a single 16-bit Unicode character: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'M', '3', '!', 'é'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There are two types of variables in Java: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Primitive variables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hold primitive data types like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ints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doubles</a:t>
            </a:r>
            <a:r>
              <a:rPr lang="en"/>
              <a:t>,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booleans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Autoboxing and Auto-unboxing can </a:t>
            </a:r>
            <a:r>
              <a:rPr lang="en"/>
              <a:t>automatically</a:t>
            </a:r>
            <a:r>
              <a:rPr lang="en"/>
              <a:t> convert a primitive to its corresponding Wrapper object and back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Object or Reference variables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hold a reference to an Object. For example,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Strings</a:t>
            </a:r>
            <a:r>
              <a:rPr lang="en"/>
              <a:t>. A reference is a way to find the object (like the tracking number on a package).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To create a variable you need its data type and name - This is called declaring a variable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variableName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Most Java coding-standards prefer </a:t>
            </a:r>
            <a:r>
              <a:rPr b="1" lang="en" sz="1400"/>
              <a:t>camelCase</a:t>
            </a:r>
            <a:r>
              <a:rPr lang="en" sz="1400"/>
              <a:t> when naming variables.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Java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Java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assignment operator in Java is a single equals sign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 = b; // assign b to a</a:t>
            </a:r>
            <a:endParaRPr b="1" sz="14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You can combine variable declaration and assignment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variableName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You can use the final keyword with this form to create a </a:t>
            </a:r>
            <a:r>
              <a:rPr b="1" lang="en" sz="1400"/>
              <a:t>constant</a:t>
            </a:r>
            <a:r>
              <a:rPr lang="en" sz="1400"/>
              <a:t> that cannot be changed</a:t>
            </a:r>
            <a:endParaRPr sz="14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b="1" lang="en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VARIABLE_NAME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Most Java coding standards prefer </a:t>
            </a: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ALL_CAPS_WITH_SNAKE_CASE</a:t>
            </a:r>
            <a:r>
              <a:rPr lang="en" sz="1400"/>
              <a:t> when naming </a:t>
            </a:r>
            <a:r>
              <a:rPr b="1" lang="en" sz="1400"/>
              <a:t>constant </a:t>
            </a:r>
            <a:r>
              <a:rPr lang="en" sz="1400"/>
              <a:t>variables.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</a:t>
            </a:r>
            <a:r>
              <a:rPr lang="en"/>
              <a:t>Operators</a:t>
            </a:r>
            <a:endParaRPr/>
          </a:p>
        </p:txBody>
      </p:sp>
      <p:graphicFrame>
        <p:nvGraphicFramePr>
          <p:cNvPr id="101" name="Google Shape;101;p21"/>
          <p:cNvGraphicFramePr/>
          <p:nvPr/>
        </p:nvGraphicFramePr>
        <p:xfrm>
          <a:off x="408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{6BF59A69-3002-4CBC-9B95-5D07FDAEA73C}</a:tableStyleId>
              </a:tblPr>
              <a:tblGrid>
                <a:gridCol w="947325"/>
                <a:gridCol w="2414175"/>
                <a:gridCol w="4865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Operator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Meaning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Example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== b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7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Equal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 != 21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0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average &gt; 30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5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Than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grade &lt; 60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0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Greater Than or Equal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age &gt;= 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18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Than o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r Equal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height &lt;= 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