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Lst>
  <p:sldSz cy="5143500" cx="9144000"/>
  <p:notesSz cx="6858000" cy="9144000"/>
  <p:embeddedFontLst>
    <p:embeddedFont>
      <p:font typeface="Helvetica Neue"/>
      <p:regular r:id="rId104"/>
      <p:bold r:id="rId105"/>
      <p:italic r:id="rId106"/>
      <p:boldItalic r:id="rId10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6BF3B5-5C8D-4E30-BBE7-5D0EAFF0ACE2}">
  <a:tblStyle styleId="{816BF3B5-5C8D-4E30-BBE7-5D0EAFF0AC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HelveticaNeue-boldItalic.fntdata"/><Relationship Id="rId106" Type="http://schemas.openxmlformats.org/officeDocument/2006/relationships/font" Target="fonts/HelveticaNeue-italic.fntdata"/><Relationship Id="rId105" Type="http://schemas.openxmlformats.org/officeDocument/2006/relationships/font" Target="fonts/HelveticaNeue-bold.fntdata"/><Relationship Id="rId104" Type="http://schemas.openxmlformats.org/officeDocument/2006/relationships/font" Target="fonts/HelveticaNeue-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c95e76a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c95e76a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ca0d81db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ca0d81db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ca0d81db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ca0d81db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ca0d81db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ca0d81db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8917340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8917340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ca0d81db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ca0d81db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ca0d81db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ca0d81db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ca0d81db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ca0d81db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ca0d81db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ca0d81db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ca0d81db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ca0d81db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ca0d81db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ca0d81db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c95e76b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2c95e76b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e478ffa3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e478ffa3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ca0d81db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ca0d81db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ca0d81db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ca0d81db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ca0d81db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ca0d81db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ca0d81dbc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2ca0d81dbc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ca0d81db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ca0d81d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ca0d81db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ca0d81db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ca0d81db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ca0d81db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ca0d81db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ca0d81db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ca0d81db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ca0d81db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c95e76a3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c95e76a3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ca0d81db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ca0d81db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ca0d81db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ca0d81db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ca0d81dbc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ca0d81db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ca0d81db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ca0d81db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ca0d81dbc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ca0d81dbc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ca0d81dbc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ca0d81dbc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ca0d81dbc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ca0d81db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ca0d81db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ca0d81db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ca0d81db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ca0d81db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2ca0d81dbc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2ca0d81dbc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ca0d81db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ca0d81db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2ca0d81db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2ca0d81db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2ca0d81dbc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2ca0d81dbc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2ca0d81dbc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2ca0d81dbc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2ca0d81dbc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2ca0d81dbc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2ca0d81dbc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2ca0d81dbc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2ca0d81dbc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2ca0d81dbc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ca0d81db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2ca0d81db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2ca0d81dbc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2ca0d81dbc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2ca0d81dbc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2ca0d81dbc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2ca0d81dbc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2ca0d81dbc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e29c30a9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e29c30a9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2ca0d81db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2ca0d81db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2ca0d81dbc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2ca0d81dbc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2ca0d81dbc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2ca0d81dbc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2ca0d81dbc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2ca0d81dbc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2ca0d81dbc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2ca0d81dbc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2ca0d81dbc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2ca0d81dbc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2ca0d81dbc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2ca0d81dbc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2ca0d81dbc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2ca0d81dbc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2ca0d81dbc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2ca0d81dbc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2ca0d81dbc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2ca0d81dbc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ca0d81d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ca0d81d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2ca0d81dbc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2ca0d81dbc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2ca0d81dbc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2ca0d81dbc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2ca0d81dbc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2ca0d81dbc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2ca0d81dbc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2ca0d81dbc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2ca0d81dbc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2ca0d81dbc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2ca0d81dbc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2ca0d81dbc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2ca0d81dbc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2ca0d81dbc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2ca0d81dbc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2ca0d81dbc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2ca0d81dbc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2ca0d81dbc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2ca0d81dbc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2ca0d81dbc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ca0d81db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ca0d81db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2ca0d81dbc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2ca0d81dbc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2ca0d81dbc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2ca0d81dbc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2ca0d81dbc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2ca0d81dbc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2ca0d81dbc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2ca0d81dbc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2ca0d81dbc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2ca0d81dbc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2ca0d81dbc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2ca0d81dbc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2ca0d81dbc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2ca0d81dbc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2ca0d81dbc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2ca0d81dbc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2ca0d81dbc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2ca0d81dbc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2ca0d81db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2ca0d81db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ca0d81db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ca0d81d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2ca0d81dbc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2ca0d81dbc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2ca0d81dbc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2ca0d81dbc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2ca0d81dbc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2ca0d81dbc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0a110a0b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0a110a0b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2e478ffa3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2e478ffa3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2ca0d81dbc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2ca0d81dbc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2ca0d81dbc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2ca0d81dbc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2ca0d81dbc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2ca0d81dbc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2ca0d81dbc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2ca0d81dbc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2ca0d81dbc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2ca0d81dbc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ca0d81db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ca0d81db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184dbba8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184dbba8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0a110a0b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0a110a0b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0a110a0b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0a110a0b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2e29c30a9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2e29c30a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2e29c30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2e29c30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184dbba84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184dbba84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2e7388a3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2e7388a3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2e7388a3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2e7388a3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png"/><Relationship Id="rId4" Type="http://schemas.openxmlformats.org/officeDocument/2006/relationships/hyperlink" Target="https://en.wikipedia.org/wiki/Unified_Modeling_Language"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5.png"/><Relationship Id="rId4" Type="http://schemas.openxmlformats.org/officeDocument/2006/relationships/hyperlink" Target="https://en.wikipedia.org/wiki/Unified_Modeling_Language"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apstudents.collegeboard.org/ap/pdf/ap-computer-science-a-java-quick-reference_0.pdf" TargetMode="External"/><Relationship Id="rId4" Type="http://schemas.openxmlformats.org/officeDocument/2006/relationships/hyperlink" Target="https://secure-media.collegeboard.org/digitalServices/pdf/ap/ap-computer-science-a-java-subset.pdf"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skylit.com/beprepared/fr-advice.html" TargetMode="External"/><Relationship Id="rId4" Type="http://schemas.openxmlformats.org/officeDocument/2006/relationships/hyperlink" Target="https://apstudents.collegeboard.org/ap/pdf/ap-computer-science-a-java-quick-reference_0.pdf"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hyperlink" Target="https://apcentral.collegeboard.org/media/pdf/ap22-frq-computer-science-a.pdf"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hyperlink" Target="https://apcentral.collegeboard.org/media/pdf/ap22-apc-computer-science-a-q2.pdf"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2023-04-17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951874" y="1236509"/>
            <a:ext cx="48720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A constructor you define that takes no arguments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Can perform any kind of initialization that the the instance requires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No parameters can be passed in during </a:t>
            </a:r>
            <a:r>
              <a:rPr b="1" lang="en" sz="1600">
                <a:solidFill>
                  <a:schemeClr val="dk1"/>
                </a:solidFill>
                <a:latin typeface="Courier New"/>
                <a:ea typeface="Courier New"/>
                <a:cs typeface="Courier New"/>
                <a:sym typeface="Courier New"/>
              </a:rPr>
              <a:t>new</a:t>
            </a:r>
            <a:r>
              <a:rPr lang="en" sz="1600">
                <a:solidFill>
                  <a:schemeClr val="dk1"/>
                </a:solidFill>
              </a:rPr>
              <a:t> to customize the instance</a:t>
            </a:r>
            <a:endParaRPr sz="1600">
              <a:solidFill>
                <a:schemeClr val="dk1"/>
              </a:solidFill>
            </a:endParaRPr>
          </a:p>
        </p:txBody>
      </p:sp>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Constructors</a:t>
            </a:r>
            <a:endParaRPr/>
          </a:p>
        </p:txBody>
      </p:sp>
      <p:sp>
        <p:nvSpPr>
          <p:cNvPr id="120" name="Google Shape;120;p22"/>
          <p:cNvSpPr txBox="1"/>
          <p:nvPr>
            <p:ph idx="1" type="body"/>
          </p:nvPr>
        </p:nvSpPr>
        <p:spPr>
          <a:xfrm>
            <a:off x="311700" y="1152475"/>
            <a:ext cx="32025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Default Constructor</a:t>
            </a:r>
            <a:endParaRPr/>
          </a:p>
          <a:p>
            <a:pPr indent="-317500" lvl="0" marL="457200" rtl="0" algn="l">
              <a:spcBef>
                <a:spcPts val="0"/>
              </a:spcBef>
              <a:spcAft>
                <a:spcPts val="0"/>
              </a:spcAft>
              <a:buClr>
                <a:srgbClr val="0000FF"/>
              </a:buClr>
              <a:buSzPts val="1400"/>
              <a:buChar char="●"/>
            </a:pPr>
            <a:r>
              <a:rPr b="1" lang="en">
                <a:solidFill>
                  <a:srgbClr val="0000FF"/>
                </a:solidFill>
              </a:rPr>
              <a:t>No-Argument Constructor</a:t>
            </a:r>
            <a:endParaRPr b="1">
              <a:solidFill>
                <a:srgbClr val="0000FF"/>
              </a:solidFill>
            </a:endParaRPr>
          </a:p>
          <a:p>
            <a:pPr indent="-317500" lvl="0" marL="457200" rtl="0" algn="l">
              <a:spcBef>
                <a:spcPts val="0"/>
              </a:spcBef>
              <a:spcAft>
                <a:spcPts val="0"/>
              </a:spcAft>
              <a:buSzPts val="1400"/>
              <a:buChar char="●"/>
            </a:pPr>
            <a:r>
              <a:rPr lang="en"/>
              <a:t>Parameterized Constructor</a:t>
            </a:r>
            <a:endParaRPr/>
          </a:p>
          <a:p>
            <a:pPr indent="-317500" lvl="0" marL="457200" rtl="0" algn="l">
              <a:spcBef>
                <a:spcPts val="0"/>
              </a:spcBef>
              <a:spcAft>
                <a:spcPts val="0"/>
              </a:spcAft>
              <a:buSzPts val="1400"/>
              <a:buChar char="●"/>
            </a:pPr>
            <a:r>
              <a:rPr lang="en"/>
              <a:t>Overloaded Constructors</a:t>
            </a:r>
            <a:br>
              <a:rPr lang="en"/>
            </a:br>
            <a:endParaRPr/>
          </a:p>
        </p:txBody>
      </p:sp>
      <p:sp>
        <p:nvSpPr>
          <p:cNvPr id="121" name="Google Shape;121;p22"/>
          <p:cNvSpPr txBox="1"/>
          <p:nvPr>
            <p:ph idx="1" type="body"/>
          </p:nvPr>
        </p:nvSpPr>
        <p:spPr>
          <a:xfrm>
            <a:off x="625175" y="2732575"/>
            <a:ext cx="3999900" cy="257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latin typeface="Courier New"/>
                <a:ea typeface="Courier New"/>
                <a:cs typeface="Courier New"/>
                <a:sym typeface="Courier New"/>
              </a:rPr>
              <a:t>public class Person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latin typeface="Courier New"/>
                <a:ea typeface="Courier New"/>
                <a:cs typeface="Courier New"/>
                <a:sym typeface="Courier New"/>
              </a:rPr>
              <a:t>  private String name;</a:t>
            </a:r>
            <a:endParaRPr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latin typeface="Courier New"/>
                <a:ea typeface="Courier New"/>
                <a:cs typeface="Courier New"/>
                <a:sym typeface="Courier New"/>
              </a:rPr>
              <a:t>  private int age;</a:t>
            </a:r>
            <a:endParaRPr sz="1200">
              <a:solidFill>
                <a:srgbClr val="333333"/>
              </a:solidFill>
              <a:latin typeface="Courier New"/>
              <a:ea typeface="Courier New"/>
              <a:cs typeface="Courier New"/>
              <a:sym typeface="Courier New"/>
            </a:endParaRPr>
          </a:p>
          <a:p>
            <a:pPr indent="0" lvl="0" marL="0" rtl="0" algn="l">
              <a:spcBef>
                <a:spcPts val="0"/>
              </a:spcBef>
              <a:spcAft>
                <a:spcPts val="0"/>
              </a:spcAft>
              <a:buNone/>
            </a:pP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public Person() {</a:t>
            </a:r>
            <a:endParaRPr b="1"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333333"/>
                </a:solidFill>
                <a:latin typeface="Courier New"/>
                <a:ea typeface="Courier New"/>
                <a:cs typeface="Courier New"/>
                <a:sym typeface="Courier New"/>
              </a:rPr>
              <a:t>    name = "Billy";</a:t>
            </a:r>
            <a:endParaRPr b="1"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333333"/>
                </a:solidFill>
                <a:latin typeface="Courier New"/>
                <a:ea typeface="Courier New"/>
                <a:cs typeface="Courier New"/>
                <a:sym typeface="Courier New"/>
              </a:rPr>
              <a:t>    age = 25;</a:t>
            </a:r>
            <a:endParaRPr b="1"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333333"/>
                </a:solidFill>
                <a:latin typeface="Courier New"/>
                <a:ea typeface="Courier New"/>
                <a:cs typeface="Courier New"/>
                <a:sym typeface="Courier New"/>
              </a:rPr>
              <a:t>  }</a:t>
            </a:r>
            <a:endParaRPr b="1"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333333"/>
              </a:solidFill>
              <a:latin typeface="Courier New"/>
              <a:ea typeface="Courier New"/>
              <a:cs typeface="Courier New"/>
              <a:sym typeface="Courier New"/>
            </a:endParaRPr>
          </a:p>
        </p:txBody>
      </p:sp>
      <p:sp>
        <p:nvSpPr>
          <p:cNvPr id="122" name="Google Shape;122;p22"/>
          <p:cNvSpPr txBox="1"/>
          <p:nvPr/>
        </p:nvSpPr>
        <p:spPr>
          <a:xfrm>
            <a:off x="3793775" y="3767250"/>
            <a:ext cx="4205700" cy="6156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t>When you define a Constructor (any kind)</a:t>
            </a:r>
            <a:br>
              <a:rPr b="1" i="1" lang="en"/>
            </a:br>
            <a:r>
              <a:rPr b="1" i="1" lang="en"/>
              <a:t>Java will NOT create a Default Constructor!</a:t>
            </a:r>
            <a:endParaRPr b="1"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Constructors</a:t>
            </a:r>
            <a:endParaRPr/>
          </a:p>
        </p:txBody>
      </p:sp>
      <p:sp>
        <p:nvSpPr>
          <p:cNvPr id="128" name="Google Shape;128;p23"/>
          <p:cNvSpPr txBox="1"/>
          <p:nvPr>
            <p:ph idx="1" type="body"/>
          </p:nvPr>
        </p:nvSpPr>
        <p:spPr>
          <a:xfrm>
            <a:off x="3995650" y="1152475"/>
            <a:ext cx="48720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Char char="●"/>
            </a:pPr>
            <a:r>
              <a:rPr lang="en" sz="1600">
                <a:solidFill>
                  <a:schemeClr val="dk1"/>
                </a:solidFill>
              </a:rPr>
              <a:t>A constructor you define that takes arguments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Can perform any kind of initialization that the the instance requires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Each instance can be initialized individually based on the values passed into </a:t>
            </a:r>
            <a:r>
              <a:rPr b="1" lang="en" sz="1600">
                <a:solidFill>
                  <a:schemeClr val="dk1"/>
                </a:solidFill>
                <a:latin typeface="Courier New"/>
                <a:ea typeface="Courier New"/>
                <a:cs typeface="Courier New"/>
                <a:sym typeface="Courier New"/>
              </a:rPr>
              <a:t>new</a:t>
            </a:r>
            <a:endParaRPr b="1" sz="1600">
              <a:solidFill>
                <a:schemeClr val="dk1"/>
              </a:solidFill>
              <a:latin typeface="Courier New"/>
              <a:ea typeface="Courier New"/>
              <a:cs typeface="Courier New"/>
              <a:sym typeface="Courier New"/>
            </a:endParaRPr>
          </a:p>
        </p:txBody>
      </p:sp>
      <p:sp>
        <p:nvSpPr>
          <p:cNvPr id="129" name="Google Shape;129;p23"/>
          <p:cNvSpPr txBox="1"/>
          <p:nvPr>
            <p:ph idx="1" type="body"/>
          </p:nvPr>
        </p:nvSpPr>
        <p:spPr>
          <a:xfrm>
            <a:off x="311700" y="1152475"/>
            <a:ext cx="32025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Default Constructor</a:t>
            </a:r>
            <a:endParaRPr/>
          </a:p>
          <a:p>
            <a:pPr indent="-317500" lvl="0" marL="457200" rtl="0" algn="l">
              <a:spcBef>
                <a:spcPts val="0"/>
              </a:spcBef>
              <a:spcAft>
                <a:spcPts val="0"/>
              </a:spcAft>
              <a:buSzPts val="1400"/>
              <a:buChar char="●"/>
            </a:pPr>
            <a:r>
              <a:rPr lang="en"/>
              <a:t>No-Argument Constructor</a:t>
            </a:r>
            <a:endParaRPr/>
          </a:p>
          <a:p>
            <a:pPr indent="-317500" lvl="0" marL="457200" rtl="0" algn="l">
              <a:spcBef>
                <a:spcPts val="0"/>
              </a:spcBef>
              <a:spcAft>
                <a:spcPts val="0"/>
              </a:spcAft>
              <a:buClr>
                <a:srgbClr val="0000FF"/>
              </a:buClr>
              <a:buSzPts val="1400"/>
              <a:buChar char="●"/>
            </a:pPr>
            <a:r>
              <a:rPr b="1" lang="en">
                <a:solidFill>
                  <a:srgbClr val="0000FF"/>
                </a:solidFill>
              </a:rPr>
              <a:t>Parameterized Constructor</a:t>
            </a:r>
            <a:endParaRPr b="1">
              <a:solidFill>
                <a:srgbClr val="0000FF"/>
              </a:solidFill>
            </a:endParaRPr>
          </a:p>
          <a:p>
            <a:pPr indent="-317500" lvl="0" marL="457200" rtl="0" algn="l">
              <a:spcBef>
                <a:spcPts val="0"/>
              </a:spcBef>
              <a:spcAft>
                <a:spcPts val="0"/>
              </a:spcAft>
              <a:buSzPts val="1400"/>
              <a:buChar char="●"/>
            </a:pPr>
            <a:r>
              <a:rPr lang="en"/>
              <a:t>Overloaded Constructors</a:t>
            </a:r>
            <a:br>
              <a:rPr lang="en"/>
            </a:br>
            <a:endParaRPr/>
          </a:p>
        </p:txBody>
      </p:sp>
      <p:sp>
        <p:nvSpPr>
          <p:cNvPr id="130" name="Google Shape;130;p23"/>
          <p:cNvSpPr txBox="1"/>
          <p:nvPr>
            <p:ph idx="1" type="body"/>
          </p:nvPr>
        </p:nvSpPr>
        <p:spPr>
          <a:xfrm>
            <a:off x="877700" y="2532050"/>
            <a:ext cx="456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latin typeface="Courier New"/>
                <a:ea typeface="Courier New"/>
                <a:cs typeface="Courier New"/>
                <a:sym typeface="Courier New"/>
              </a:rPr>
              <a:t>public class Person {</a:t>
            </a:r>
            <a:endParaRPr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latin typeface="Courier New"/>
                <a:ea typeface="Courier New"/>
                <a:cs typeface="Courier New"/>
                <a:sym typeface="Courier New"/>
              </a:rPr>
              <a:t>  private String name;</a:t>
            </a:r>
            <a:endParaRPr sz="1200">
              <a:solidFill>
                <a:srgbClr val="333333"/>
              </a:solidFill>
              <a:latin typeface="Courier New"/>
              <a:ea typeface="Courier New"/>
              <a:cs typeface="Courier New"/>
              <a:sym typeface="Courier New"/>
            </a:endParaRPr>
          </a:p>
          <a:p>
            <a:pPr indent="0" lvl="0" marL="0" rtl="0" algn="l">
              <a:spcBef>
                <a:spcPts val="0"/>
              </a:spcBef>
              <a:spcAft>
                <a:spcPts val="0"/>
              </a:spcAft>
              <a:buNone/>
            </a:pPr>
            <a:br>
              <a:rPr b="1" lang="en" sz="1200">
                <a:solidFill>
                  <a:srgbClr val="333333"/>
                </a:solidFill>
                <a:latin typeface="Courier New"/>
                <a:ea typeface="Courier New"/>
                <a:cs typeface="Courier New"/>
                <a:sym typeface="Courier New"/>
              </a:rPr>
            </a:br>
            <a:r>
              <a:rPr b="1" lang="en" sz="1200">
                <a:solidFill>
                  <a:srgbClr val="333333"/>
                </a:solidFill>
                <a:latin typeface="Courier New"/>
                <a:ea typeface="Courier New"/>
                <a:cs typeface="Courier New"/>
                <a:sym typeface="Courier New"/>
              </a:rPr>
              <a:t>  public Person(String initName) {</a:t>
            </a:r>
            <a:endParaRPr b="1"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333333"/>
                </a:solidFill>
                <a:latin typeface="Courier New"/>
                <a:ea typeface="Courier New"/>
                <a:cs typeface="Courier New"/>
                <a:sym typeface="Courier New"/>
              </a:rPr>
              <a:t>    name = initName;</a:t>
            </a:r>
            <a:endParaRPr b="1"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333333"/>
                </a:solidFill>
                <a:latin typeface="Courier New"/>
                <a:ea typeface="Courier New"/>
                <a:cs typeface="Courier New"/>
                <a:sym typeface="Courier New"/>
              </a:rPr>
              <a:t>  }</a:t>
            </a:r>
            <a:endParaRPr b="1" sz="12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Constructors</a:t>
            </a:r>
            <a:endParaRPr/>
          </a:p>
        </p:txBody>
      </p:sp>
      <p:sp>
        <p:nvSpPr>
          <p:cNvPr id="136" name="Google Shape;136;p24"/>
          <p:cNvSpPr txBox="1"/>
          <p:nvPr>
            <p:ph idx="1" type="body"/>
          </p:nvPr>
        </p:nvSpPr>
        <p:spPr>
          <a:xfrm>
            <a:off x="3995650" y="1152475"/>
            <a:ext cx="4872000" cy="3416400"/>
          </a:xfrm>
          <a:prstGeom prst="rect">
            <a:avLst/>
          </a:prstGeom>
        </p:spPr>
        <p:txBody>
          <a:bodyPr anchorCtr="0" anchor="t" bIns="91425" lIns="91425" spcFirstLastPara="1" rIns="91425" wrap="square" tIns="91425">
            <a:normAutofit/>
          </a:bodyPr>
          <a:lstStyle/>
          <a:p>
            <a:pPr indent="-330200" lvl="0" marL="457200" rtl="0" algn="l">
              <a:lnSpc>
                <a:spcPct val="95000"/>
              </a:lnSpc>
              <a:spcBef>
                <a:spcPts val="0"/>
              </a:spcBef>
              <a:spcAft>
                <a:spcPts val="0"/>
              </a:spcAft>
              <a:buClr>
                <a:schemeClr val="dk1"/>
              </a:buClr>
              <a:buSzPts val="1600"/>
              <a:buChar char="●"/>
            </a:pPr>
            <a:r>
              <a:rPr lang="en" sz="1600">
                <a:solidFill>
                  <a:schemeClr val="dk1"/>
                </a:solidFill>
              </a:rPr>
              <a:t>A class may have multiple constructors</a:t>
            </a:r>
            <a:endParaRPr sz="1600">
              <a:solidFill>
                <a:schemeClr val="dk1"/>
              </a:solidFill>
            </a:endParaRPr>
          </a:p>
          <a:p>
            <a:pPr indent="-330200" lvl="0" marL="457200" rtl="0" algn="l">
              <a:lnSpc>
                <a:spcPct val="95000"/>
              </a:lnSpc>
              <a:spcBef>
                <a:spcPts val="0"/>
              </a:spcBef>
              <a:spcAft>
                <a:spcPts val="0"/>
              </a:spcAft>
              <a:buClr>
                <a:schemeClr val="dk1"/>
              </a:buClr>
              <a:buSzPts val="1600"/>
              <a:buChar char="●"/>
            </a:pPr>
            <a:r>
              <a:rPr lang="en" sz="1600">
                <a:solidFill>
                  <a:schemeClr val="dk1"/>
                </a:solidFill>
              </a:rPr>
              <a:t>Each constructor </a:t>
            </a:r>
            <a:r>
              <a:rPr b="1" lang="en" sz="1600">
                <a:solidFill>
                  <a:schemeClr val="dk1"/>
                </a:solidFill>
              </a:rPr>
              <a:t>must</a:t>
            </a:r>
            <a:endParaRPr b="1" sz="1600">
              <a:solidFill>
                <a:schemeClr val="dk1"/>
              </a:solidFill>
            </a:endParaRPr>
          </a:p>
          <a:p>
            <a:pPr indent="-330200" lvl="1" marL="914400" rtl="0" algn="l">
              <a:lnSpc>
                <a:spcPct val="95000"/>
              </a:lnSpc>
              <a:spcBef>
                <a:spcPts val="0"/>
              </a:spcBef>
              <a:spcAft>
                <a:spcPts val="0"/>
              </a:spcAft>
              <a:buClr>
                <a:schemeClr val="dk1"/>
              </a:buClr>
              <a:buSzPts val="1600"/>
              <a:buChar char="○"/>
            </a:pPr>
            <a:r>
              <a:rPr lang="en" sz="1600">
                <a:solidFill>
                  <a:schemeClr val="dk1"/>
                </a:solidFill>
              </a:rPr>
              <a:t>have the same name</a:t>
            </a:r>
            <a:r>
              <a:rPr lang="en" sz="1600">
                <a:solidFill>
                  <a:schemeClr val="dk1"/>
                </a:solidFill>
              </a:rPr>
              <a:t> as the class;</a:t>
            </a:r>
            <a:endParaRPr sz="1600">
              <a:solidFill>
                <a:schemeClr val="dk1"/>
              </a:solidFill>
            </a:endParaRPr>
          </a:p>
          <a:p>
            <a:pPr indent="-330200" lvl="1" marL="914400" rtl="0" algn="l">
              <a:lnSpc>
                <a:spcPct val="95000"/>
              </a:lnSpc>
              <a:spcBef>
                <a:spcPts val="0"/>
              </a:spcBef>
              <a:spcAft>
                <a:spcPts val="0"/>
              </a:spcAft>
              <a:buClr>
                <a:schemeClr val="dk1"/>
              </a:buClr>
              <a:buSzPts val="1600"/>
              <a:buChar char="○"/>
            </a:pPr>
            <a:r>
              <a:rPr lang="en" sz="1600">
                <a:solidFill>
                  <a:schemeClr val="dk1"/>
                </a:solidFill>
              </a:rPr>
              <a:t>declare no return type</a:t>
            </a:r>
            <a:endParaRPr sz="1600">
              <a:solidFill>
                <a:schemeClr val="dk1"/>
              </a:solidFill>
            </a:endParaRPr>
          </a:p>
          <a:p>
            <a:pPr indent="-330200" lvl="1" marL="914400" rtl="0" algn="l">
              <a:lnSpc>
                <a:spcPct val="95000"/>
              </a:lnSpc>
              <a:spcBef>
                <a:spcPts val="0"/>
              </a:spcBef>
              <a:spcAft>
                <a:spcPts val="0"/>
              </a:spcAft>
              <a:buClr>
                <a:schemeClr val="dk1"/>
              </a:buClr>
              <a:buSzPts val="1600"/>
              <a:buChar char="○"/>
            </a:pPr>
            <a:r>
              <a:rPr lang="en" sz="1600">
                <a:solidFill>
                  <a:schemeClr val="dk1"/>
                </a:solidFill>
              </a:rPr>
              <a:t>have a distinct set of parameter types</a:t>
            </a:r>
            <a:endParaRPr sz="1600">
              <a:solidFill>
                <a:schemeClr val="dk1"/>
              </a:solidFill>
            </a:endParaRPr>
          </a:p>
          <a:p>
            <a:pPr indent="-330200" lvl="0" marL="457200" rtl="0" algn="l">
              <a:lnSpc>
                <a:spcPct val="95000"/>
              </a:lnSpc>
              <a:spcBef>
                <a:spcPts val="0"/>
              </a:spcBef>
              <a:spcAft>
                <a:spcPts val="0"/>
              </a:spcAft>
              <a:buClr>
                <a:schemeClr val="dk1"/>
              </a:buClr>
              <a:buSzPts val="1600"/>
              <a:buChar char="●"/>
            </a:pPr>
            <a:r>
              <a:rPr lang="en" sz="1600">
                <a:solidFill>
                  <a:schemeClr val="dk1"/>
                </a:solidFill>
              </a:rPr>
              <a:t>This is quite common. Sometimes, you want to be able to create an object with a default set of values, but also have the ability to specify values.</a:t>
            </a:r>
            <a:endParaRPr sz="1600">
              <a:solidFill>
                <a:schemeClr val="dk1"/>
              </a:solidFill>
            </a:endParaRPr>
          </a:p>
        </p:txBody>
      </p:sp>
      <p:sp>
        <p:nvSpPr>
          <p:cNvPr id="137" name="Google Shape;137;p24"/>
          <p:cNvSpPr txBox="1"/>
          <p:nvPr>
            <p:ph idx="1" type="body"/>
          </p:nvPr>
        </p:nvSpPr>
        <p:spPr>
          <a:xfrm>
            <a:off x="311700" y="1152475"/>
            <a:ext cx="32025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Default Constructor</a:t>
            </a:r>
            <a:endParaRPr/>
          </a:p>
          <a:p>
            <a:pPr indent="-317500" lvl="0" marL="457200" rtl="0" algn="l">
              <a:spcBef>
                <a:spcPts val="0"/>
              </a:spcBef>
              <a:spcAft>
                <a:spcPts val="0"/>
              </a:spcAft>
              <a:buSzPts val="1400"/>
              <a:buChar char="●"/>
            </a:pPr>
            <a:r>
              <a:rPr lang="en"/>
              <a:t>No-Argument Constructor</a:t>
            </a:r>
            <a:endParaRPr/>
          </a:p>
          <a:p>
            <a:pPr indent="-317500" lvl="0" marL="457200" rtl="0" algn="l">
              <a:spcBef>
                <a:spcPts val="0"/>
              </a:spcBef>
              <a:spcAft>
                <a:spcPts val="0"/>
              </a:spcAft>
              <a:buSzPts val="1400"/>
              <a:buChar char="●"/>
            </a:pPr>
            <a:r>
              <a:rPr lang="en"/>
              <a:t>Parameterized Constructor</a:t>
            </a:r>
            <a:endParaRPr/>
          </a:p>
          <a:p>
            <a:pPr indent="-317500" lvl="0" marL="457200" rtl="0" algn="l">
              <a:spcBef>
                <a:spcPts val="0"/>
              </a:spcBef>
              <a:spcAft>
                <a:spcPts val="0"/>
              </a:spcAft>
              <a:buClr>
                <a:srgbClr val="0000FF"/>
              </a:buClr>
              <a:buSzPts val="1400"/>
              <a:buChar char="●"/>
            </a:pPr>
            <a:r>
              <a:rPr b="1" lang="en">
                <a:solidFill>
                  <a:srgbClr val="0000FF"/>
                </a:solidFill>
              </a:rPr>
              <a:t>Overloaded Constructors</a:t>
            </a:r>
            <a:br>
              <a:rPr b="1" lang="en">
                <a:solidFill>
                  <a:srgbClr val="0000FF"/>
                </a:solidFill>
              </a:rPr>
            </a:br>
            <a:endParaRPr b="1">
              <a:solidFill>
                <a:srgbClr val="0000FF"/>
              </a:solidFill>
            </a:endParaRPr>
          </a:p>
        </p:txBody>
      </p:sp>
      <p:sp>
        <p:nvSpPr>
          <p:cNvPr id="138" name="Google Shape;138;p24"/>
          <p:cNvSpPr txBox="1"/>
          <p:nvPr>
            <p:ph idx="1" type="body"/>
          </p:nvPr>
        </p:nvSpPr>
        <p:spPr>
          <a:xfrm>
            <a:off x="760650" y="2229300"/>
            <a:ext cx="45669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000">
                <a:solidFill>
                  <a:srgbClr val="333333"/>
                </a:solidFill>
                <a:latin typeface="Courier New"/>
                <a:ea typeface="Courier New"/>
                <a:cs typeface="Courier New"/>
                <a:sym typeface="Courier New"/>
              </a:rPr>
              <a:t>public class Person {</a:t>
            </a:r>
            <a:endParaRPr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lang="en" sz="1000">
                <a:solidFill>
                  <a:srgbClr val="333333"/>
                </a:solidFill>
                <a:latin typeface="Courier New"/>
                <a:ea typeface="Courier New"/>
                <a:cs typeface="Courier New"/>
                <a:sym typeface="Courier New"/>
              </a:rPr>
              <a:t>  private String name;</a:t>
            </a:r>
            <a:endParaRPr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lang="en" sz="1000">
                <a:solidFill>
                  <a:srgbClr val="333333"/>
                </a:solidFill>
                <a:latin typeface="Courier New"/>
                <a:ea typeface="Courier New"/>
                <a:cs typeface="Courier New"/>
                <a:sym typeface="Courier New"/>
              </a:rPr>
              <a:t>  private int age;</a:t>
            </a:r>
            <a:endParaRPr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br>
              <a:rPr b="1" lang="en" sz="1000">
                <a:solidFill>
                  <a:srgbClr val="333333"/>
                </a:solidFill>
                <a:latin typeface="Courier New"/>
                <a:ea typeface="Courier New"/>
                <a:cs typeface="Courier New"/>
                <a:sym typeface="Courier New"/>
              </a:rPr>
            </a:br>
            <a:r>
              <a:rPr b="1" lang="en" sz="1000">
                <a:solidFill>
                  <a:srgbClr val="333333"/>
                </a:solidFill>
                <a:latin typeface="Courier New"/>
                <a:ea typeface="Courier New"/>
                <a:cs typeface="Courier New"/>
                <a:sym typeface="Courier New"/>
              </a:rPr>
              <a:t>  public Person()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name = "Name unknown";</a:t>
            </a:r>
            <a:br>
              <a:rPr b="1" lang="en" sz="1000">
                <a:solidFill>
                  <a:srgbClr val="333333"/>
                </a:solidFill>
                <a:latin typeface="Courier New"/>
                <a:ea typeface="Courier New"/>
                <a:cs typeface="Courier New"/>
                <a:sym typeface="Courier New"/>
              </a:rPr>
            </a:br>
            <a:r>
              <a:rPr b="1" lang="en" sz="1000">
                <a:solidFill>
                  <a:srgbClr val="333333"/>
                </a:solidFill>
                <a:latin typeface="Courier New"/>
                <a:ea typeface="Courier New"/>
                <a:cs typeface="Courier New"/>
                <a:sym typeface="Courier New"/>
              </a:rPr>
              <a:t>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public Person(String initName)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name = initName;</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age = 30;</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public Person(String initName, int initAge)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name = initName;</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age = initAge;</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Constructors</a:t>
            </a:r>
            <a:endParaRPr/>
          </a:p>
        </p:txBody>
      </p:sp>
      <p:sp>
        <p:nvSpPr>
          <p:cNvPr id="144" name="Google Shape;144;p25"/>
          <p:cNvSpPr txBox="1"/>
          <p:nvPr>
            <p:ph idx="1" type="body"/>
          </p:nvPr>
        </p:nvSpPr>
        <p:spPr>
          <a:xfrm>
            <a:off x="4458575" y="1152475"/>
            <a:ext cx="44091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solidFill>
                  <a:schemeClr val="dk1"/>
                </a:solidFill>
              </a:rPr>
              <a:t>One last cool trick...</a:t>
            </a:r>
            <a:endParaRPr sz="1600">
              <a:solidFill>
                <a:schemeClr val="dk1"/>
              </a:solidFill>
            </a:endParaRPr>
          </a:p>
          <a:p>
            <a:pPr indent="0" lvl="0" marL="0" rtl="0" algn="l">
              <a:lnSpc>
                <a:spcPct val="95000"/>
              </a:lnSpc>
              <a:spcBef>
                <a:spcPts val="1200"/>
              </a:spcBef>
              <a:spcAft>
                <a:spcPts val="0"/>
              </a:spcAft>
              <a:buNone/>
            </a:pPr>
            <a:r>
              <a:rPr lang="en" sz="1600">
                <a:solidFill>
                  <a:schemeClr val="dk1"/>
                </a:solidFill>
              </a:rPr>
              <a:t>You can call </a:t>
            </a:r>
            <a:r>
              <a:rPr lang="en" sz="1600">
                <a:solidFill>
                  <a:schemeClr val="dk1"/>
                </a:solidFill>
                <a:latin typeface="Courier New"/>
                <a:ea typeface="Courier New"/>
                <a:cs typeface="Courier New"/>
                <a:sym typeface="Courier New"/>
              </a:rPr>
              <a:t>this()</a:t>
            </a:r>
            <a:r>
              <a:rPr lang="en" sz="1600">
                <a:solidFill>
                  <a:schemeClr val="dk1"/>
                </a:solidFill>
              </a:rPr>
              <a:t> as a method within </a:t>
            </a:r>
            <a:r>
              <a:rPr lang="en" sz="1600">
                <a:solidFill>
                  <a:schemeClr val="dk1"/>
                </a:solidFill>
              </a:rPr>
              <a:t>constructors</a:t>
            </a:r>
            <a:r>
              <a:rPr lang="en" sz="1600">
                <a:solidFill>
                  <a:schemeClr val="dk1"/>
                </a:solidFill>
              </a:rPr>
              <a:t>, and it will chain to another constructor.</a:t>
            </a:r>
            <a:endParaRPr sz="1600">
              <a:solidFill>
                <a:schemeClr val="dk1"/>
              </a:solidFill>
            </a:endParaRPr>
          </a:p>
          <a:p>
            <a:pPr indent="0" lvl="0" marL="0" rtl="0" algn="l">
              <a:lnSpc>
                <a:spcPct val="95000"/>
              </a:lnSpc>
              <a:spcBef>
                <a:spcPts val="1200"/>
              </a:spcBef>
              <a:spcAft>
                <a:spcPts val="0"/>
              </a:spcAft>
              <a:buNone/>
            </a:pPr>
            <a:r>
              <a:rPr lang="en" sz="1600">
                <a:solidFill>
                  <a:schemeClr val="dk1"/>
                </a:solidFill>
              </a:rPr>
              <a:t>This is like </a:t>
            </a:r>
            <a:r>
              <a:rPr lang="en" sz="1600">
                <a:solidFill>
                  <a:schemeClr val="dk1"/>
                </a:solidFill>
                <a:latin typeface="Courier New"/>
                <a:ea typeface="Courier New"/>
                <a:cs typeface="Courier New"/>
                <a:sym typeface="Courier New"/>
              </a:rPr>
              <a:t>super()</a:t>
            </a:r>
            <a:r>
              <a:rPr lang="en" sz="1600">
                <a:solidFill>
                  <a:schemeClr val="dk1"/>
                </a:solidFill>
              </a:rPr>
              <a:t> constructor chaining, but it chains to a constructor in the same class, not a superclass. Like </a:t>
            </a:r>
            <a:r>
              <a:rPr lang="en" sz="1600">
                <a:solidFill>
                  <a:schemeClr val="dk1"/>
                </a:solidFill>
                <a:latin typeface="Courier New"/>
                <a:ea typeface="Courier New"/>
                <a:cs typeface="Courier New"/>
                <a:sym typeface="Courier New"/>
              </a:rPr>
              <a:t>super()</a:t>
            </a:r>
            <a:r>
              <a:rPr lang="en" sz="1600">
                <a:solidFill>
                  <a:schemeClr val="dk1"/>
                </a:solidFill>
              </a:rPr>
              <a:t>, it has to be the first statement in the constructor body.</a:t>
            </a:r>
            <a:endParaRPr sz="1600">
              <a:solidFill>
                <a:schemeClr val="dk1"/>
              </a:solidFill>
            </a:endParaRPr>
          </a:p>
          <a:p>
            <a:pPr indent="0" lvl="0" marL="0" rtl="0" algn="l">
              <a:lnSpc>
                <a:spcPct val="95000"/>
              </a:lnSpc>
              <a:spcBef>
                <a:spcPts val="1200"/>
              </a:spcBef>
              <a:spcAft>
                <a:spcPts val="0"/>
              </a:spcAft>
              <a:buNone/>
            </a:pPr>
            <a:r>
              <a:rPr lang="en" sz="1600">
                <a:solidFill>
                  <a:schemeClr val="dk1"/>
                </a:solidFill>
              </a:rPr>
              <a:t>Not needed for the AP exam.</a:t>
            </a:r>
            <a:endParaRPr sz="1600">
              <a:solidFill>
                <a:schemeClr val="dk1"/>
              </a:solidFill>
            </a:endParaRPr>
          </a:p>
          <a:p>
            <a:pPr indent="0" lvl="0" marL="0" rtl="0" algn="l">
              <a:lnSpc>
                <a:spcPct val="95000"/>
              </a:lnSpc>
              <a:spcBef>
                <a:spcPts val="1200"/>
              </a:spcBef>
              <a:spcAft>
                <a:spcPts val="1200"/>
              </a:spcAft>
              <a:buNone/>
            </a:pPr>
            <a:r>
              <a:rPr lang="en" sz="1600">
                <a:solidFill>
                  <a:schemeClr val="dk1"/>
                </a:solidFill>
              </a:rPr>
              <a:t>I don't see people do it in the wild much, either... maybe they don't know about it :)</a:t>
            </a:r>
            <a:endParaRPr sz="1600">
              <a:solidFill>
                <a:schemeClr val="dk1"/>
              </a:solidFill>
            </a:endParaRPr>
          </a:p>
        </p:txBody>
      </p:sp>
      <p:sp>
        <p:nvSpPr>
          <p:cNvPr id="145" name="Google Shape;145;p25"/>
          <p:cNvSpPr txBox="1"/>
          <p:nvPr>
            <p:ph idx="1" type="body"/>
          </p:nvPr>
        </p:nvSpPr>
        <p:spPr>
          <a:xfrm>
            <a:off x="311700" y="1152475"/>
            <a:ext cx="32025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Default Constructor</a:t>
            </a:r>
            <a:endParaRPr/>
          </a:p>
          <a:p>
            <a:pPr indent="-317500" lvl="0" marL="457200" rtl="0" algn="l">
              <a:spcBef>
                <a:spcPts val="0"/>
              </a:spcBef>
              <a:spcAft>
                <a:spcPts val="0"/>
              </a:spcAft>
              <a:buSzPts val="1400"/>
              <a:buChar char="●"/>
            </a:pPr>
            <a:r>
              <a:rPr lang="en"/>
              <a:t>No-Argument Constructor</a:t>
            </a:r>
            <a:endParaRPr/>
          </a:p>
          <a:p>
            <a:pPr indent="-317500" lvl="0" marL="457200" rtl="0" algn="l">
              <a:spcBef>
                <a:spcPts val="0"/>
              </a:spcBef>
              <a:spcAft>
                <a:spcPts val="0"/>
              </a:spcAft>
              <a:buSzPts val="1400"/>
              <a:buChar char="●"/>
            </a:pPr>
            <a:r>
              <a:rPr lang="en"/>
              <a:t>Parameterized Constructor</a:t>
            </a:r>
            <a:endParaRPr/>
          </a:p>
          <a:p>
            <a:pPr indent="-317500" lvl="0" marL="457200" rtl="0" algn="l">
              <a:spcBef>
                <a:spcPts val="0"/>
              </a:spcBef>
              <a:spcAft>
                <a:spcPts val="0"/>
              </a:spcAft>
              <a:buClr>
                <a:srgbClr val="0000FF"/>
              </a:buClr>
              <a:buSzPts val="1400"/>
              <a:buChar char="●"/>
            </a:pPr>
            <a:r>
              <a:rPr b="1" lang="en">
                <a:solidFill>
                  <a:srgbClr val="0000FF"/>
                </a:solidFill>
              </a:rPr>
              <a:t>Overloaded Constructors</a:t>
            </a:r>
            <a:br>
              <a:rPr b="1" lang="en">
                <a:solidFill>
                  <a:srgbClr val="0000FF"/>
                </a:solidFill>
              </a:rPr>
            </a:br>
            <a:endParaRPr b="1">
              <a:solidFill>
                <a:srgbClr val="0000FF"/>
              </a:solidFill>
            </a:endParaRPr>
          </a:p>
        </p:txBody>
      </p:sp>
      <p:sp>
        <p:nvSpPr>
          <p:cNvPr id="146" name="Google Shape;146;p25"/>
          <p:cNvSpPr txBox="1"/>
          <p:nvPr>
            <p:ph idx="1" type="body"/>
          </p:nvPr>
        </p:nvSpPr>
        <p:spPr>
          <a:xfrm>
            <a:off x="760650" y="2229300"/>
            <a:ext cx="45669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000">
                <a:solidFill>
                  <a:srgbClr val="333333"/>
                </a:solidFill>
                <a:latin typeface="Courier New"/>
                <a:ea typeface="Courier New"/>
                <a:cs typeface="Courier New"/>
                <a:sym typeface="Courier New"/>
              </a:rPr>
              <a:t>public class Person {</a:t>
            </a:r>
            <a:endParaRPr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lang="en" sz="1000">
                <a:solidFill>
                  <a:srgbClr val="333333"/>
                </a:solidFill>
                <a:latin typeface="Courier New"/>
                <a:ea typeface="Courier New"/>
                <a:cs typeface="Courier New"/>
                <a:sym typeface="Courier New"/>
              </a:rPr>
              <a:t>  private String name;</a:t>
            </a:r>
            <a:endParaRPr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lang="en" sz="1000">
                <a:solidFill>
                  <a:srgbClr val="333333"/>
                </a:solidFill>
                <a:latin typeface="Courier New"/>
                <a:ea typeface="Courier New"/>
                <a:cs typeface="Courier New"/>
                <a:sym typeface="Courier New"/>
              </a:rPr>
              <a:t>  private int age;</a:t>
            </a:r>
            <a:endParaRPr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br>
              <a:rPr b="1" lang="en" sz="1000">
                <a:solidFill>
                  <a:srgbClr val="333333"/>
                </a:solidFill>
                <a:latin typeface="Courier New"/>
                <a:ea typeface="Courier New"/>
                <a:cs typeface="Courier New"/>
                <a:sym typeface="Courier New"/>
              </a:rPr>
            </a:br>
            <a:r>
              <a:rPr b="1" lang="en" sz="1000">
                <a:solidFill>
                  <a:srgbClr val="333333"/>
                </a:solidFill>
                <a:latin typeface="Courier New"/>
                <a:ea typeface="Courier New"/>
                <a:cs typeface="Courier New"/>
                <a:sym typeface="Courier New"/>
              </a:rPr>
              <a:t>  public Person()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this("Name unknown");</a:t>
            </a:r>
            <a:br>
              <a:rPr b="1" lang="en" sz="1000">
                <a:solidFill>
                  <a:srgbClr val="333333"/>
                </a:solidFill>
                <a:latin typeface="Courier New"/>
                <a:ea typeface="Courier New"/>
                <a:cs typeface="Courier New"/>
                <a:sym typeface="Courier New"/>
              </a:rPr>
            </a:br>
            <a:r>
              <a:rPr b="1" lang="en" sz="1000">
                <a:solidFill>
                  <a:srgbClr val="333333"/>
                </a:solidFill>
                <a:latin typeface="Courier New"/>
                <a:ea typeface="Courier New"/>
                <a:cs typeface="Courier New"/>
                <a:sym typeface="Courier New"/>
              </a:rPr>
              <a:t>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public Person(String initName)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this(initName, 30);</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public Person(String initName, int initAge)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name = initName;</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age = initAge;</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b="1" lang="en" sz="1000">
                <a:solidFill>
                  <a:srgbClr val="333333"/>
                </a:solidFill>
                <a:latin typeface="Courier New"/>
                <a:ea typeface="Courier New"/>
                <a:cs typeface="Courier New"/>
                <a:sym typeface="Courier New"/>
              </a:rPr>
              <a:t>  }</a:t>
            </a:r>
            <a:endParaRPr b="1" sz="10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None/>
            </a:pP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ctrTitle"/>
          </p:nvPr>
        </p:nvSpPr>
        <p:spPr>
          <a:xfrm>
            <a:off x="311708" y="1506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380"/>
              <a:t>Preconditions</a:t>
            </a:r>
            <a:br>
              <a:rPr lang="en" sz="4380"/>
            </a:br>
            <a:r>
              <a:rPr lang="en" sz="4380"/>
              <a:t>and</a:t>
            </a:r>
            <a:br>
              <a:rPr lang="en" sz="4380"/>
            </a:br>
            <a:r>
              <a:rPr lang="en" sz="4380"/>
              <a:t>Postconditions</a:t>
            </a:r>
            <a:endParaRPr sz="4380"/>
          </a:p>
        </p:txBody>
      </p:sp>
      <p:sp>
        <p:nvSpPr>
          <p:cNvPr id="152" name="Google Shape;152;p26"/>
          <p:cNvSpPr/>
          <p:nvPr/>
        </p:nvSpPr>
        <p:spPr>
          <a:xfrm>
            <a:off x="6308625" y="3195075"/>
            <a:ext cx="2796390" cy="1828818"/>
          </a:xfrm>
          <a:prstGeom prst="irregularSeal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DEFINITELY on AP exam</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Preconditions</a:t>
            </a:r>
            <a:r>
              <a:rPr lang="en"/>
              <a:t> and </a:t>
            </a:r>
            <a:r>
              <a:rPr b="1" lang="en"/>
              <a:t>postconditions</a:t>
            </a:r>
            <a:r>
              <a:rPr lang="en"/>
              <a:t> are a "contract" that describes what a method requires about its inputs, and what it promises as output.</a:t>
            </a:r>
            <a:endParaRPr/>
          </a:p>
        </p:txBody>
      </p:sp>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Preconditions and Postconditions</a:t>
            </a:r>
            <a:endParaRPr/>
          </a:p>
        </p:txBody>
      </p:sp>
      <p:sp>
        <p:nvSpPr>
          <p:cNvPr id="159" name="Google Shape;159;p27"/>
          <p:cNvSpPr/>
          <p:nvPr/>
        </p:nvSpPr>
        <p:spPr>
          <a:xfrm>
            <a:off x="2571300" y="2472075"/>
            <a:ext cx="3678900" cy="1302600"/>
          </a:xfrm>
          <a:prstGeom prst="flowChartAlternateProcess">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public char charAt(int index);</a:t>
            </a:r>
            <a:endParaRPr b="1">
              <a:latin typeface="Courier New"/>
              <a:ea typeface="Courier New"/>
              <a:cs typeface="Courier New"/>
              <a:sym typeface="Courier New"/>
            </a:endParaRPr>
          </a:p>
        </p:txBody>
      </p:sp>
      <p:cxnSp>
        <p:nvCxnSpPr>
          <p:cNvPr id="160" name="Google Shape;160;p27"/>
          <p:cNvCxnSpPr>
            <a:endCxn id="159" idx="1"/>
          </p:cNvCxnSpPr>
          <p:nvPr/>
        </p:nvCxnSpPr>
        <p:spPr>
          <a:xfrm flipH="1" rot="10800000">
            <a:off x="377400" y="3123375"/>
            <a:ext cx="2193900" cy="81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7"/>
          <p:cNvCxnSpPr/>
          <p:nvPr/>
        </p:nvCxnSpPr>
        <p:spPr>
          <a:xfrm flipH="1" rot="10800000">
            <a:off x="6258950" y="3115200"/>
            <a:ext cx="2193900" cy="81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27"/>
          <p:cNvSpPr txBox="1"/>
          <p:nvPr/>
        </p:nvSpPr>
        <p:spPr>
          <a:xfrm>
            <a:off x="423525" y="2519925"/>
            <a:ext cx="201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index</a:t>
            </a:r>
            <a:r>
              <a:rPr lang="en"/>
              <a:t> must be &gt;= 0</a:t>
            </a:r>
            <a:endParaRPr/>
          </a:p>
          <a:p>
            <a:pPr indent="0" lvl="0" marL="0" rtl="0" algn="l">
              <a:spcBef>
                <a:spcPts val="0"/>
              </a:spcBef>
              <a:spcAft>
                <a:spcPts val="0"/>
              </a:spcAft>
              <a:buNone/>
            </a:pPr>
            <a:r>
              <a:rPr lang="en"/>
              <a:t>and &lt; length of string</a:t>
            </a:r>
            <a:endParaRPr/>
          </a:p>
        </p:txBody>
      </p:sp>
      <p:sp>
        <p:nvSpPr>
          <p:cNvPr id="163" name="Google Shape;163;p27"/>
          <p:cNvSpPr txBox="1"/>
          <p:nvPr/>
        </p:nvSpPr>
        <p:spPr>
          <a:xfrm>
            <a:off x="6367125" y="2519925"/>
            <a:ext cx="201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character at index </a:t>
            </a:r>
            <a:r>
              <a:rPr lang="en">
                <a:latin typeface="Courier New"/>
                <a:ea typeface="Courier New"/>
                <a:cs typeface="Courier New"/>
                <a:sym typeface="Courier New"/>
              </a:rPr>
              <a:t>index</a:t>
            </a:r>
            <a:r>
              <a:rPr lang="en"/>
              <a:t> will be returned</a:t>
            </a:r>
            <a:endParaRPr/>
          </a:p>
        </p:txBody>
      </p:sp>
      <p:sp>
        <p:nvSpPr>
          <p:cNvPr id="164" name="Google Shape;164;p27"/>
          <p:cNvSpPr txBox="1"/>
          <p:nvPr/>
        </p:nvSpPr>
        <p:spPr>
          <a:xfrm>
            <a:off x="721250" y="2135375"/>
            <a:ext cx="127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Precondition</a:t>
            </a:r>
            <a:endParaRPr b="1"/>
          </a:p>
        </p:txBody>
      </p:sp>
      <p:sp>
        <p:nvSpPr>
          <p:cNvPr id="165" name="Google Shape;165;p27"/>
          <p:cNvSpPr txBox="1"/>
          <p:nvPr/>
        </p:nvSpPr>
        <p:spPr>
          <a:xfrm>
            <a:off x="6583350" y="2135375"/>
            <a:ext cx="139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Postcondition</a:t>
            </a:r>
            <a:endParaRPr b="1"/>
          </a:p>
        </p:txBody>
      </p:sp>
      <p:sp>
        <p:nvSpPr>
          <p:cNvPr id="166" name="Google Shape;166;p27"/>
          <p:cNvSpPr txBox="1"/>
          <p:nvPr/>
        </p:nvSpPr>
        <p:spPr>
          <a:xfrm>
            <a:off x="423525" y="3967725"/>
            <a:ext cx="201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The caller must satisfy this requirement when calling</a:t>
            </a:r>
            <a:r>
              <a:rPr lang="en">
                <a:latin typeface="Courier New"/>
                <a:ea typeface="Courier New"/>
                <a:cs typeface="Courier New"/>
                <a:sym typeface="Courier New"/>
              </a:rPr>
              <a:t> charAt.</a:t>
            </a:r>
            <a:endParaRPr/>
          </a:p>
        </p:txBody>
      </p:sp>
      <p:sp>
        <p:nvSpPr>
          <p:cNvPr id="167" name="Google Shape;167;p27"/>
          <p:cNvSpPr txBox="1"/>
          <p:nvPr/>
        </p:nvSpPr>
        <p:spPr>
          <a:xfrm>
            <a:off x="6313950" y="3891525"/>
            <a:ext cx="201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In return, the desired character will be returned.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Preconditions are part of the method's documentation, and may exist only as comments.</a:t>
            </a:r>
            <a:endParaRPr sz="1600"/>
          </a:p>
          <a:p>
            <a:pPr indent="0" lvl="0" marL="0" rtl="0" algn="l">
              <a:spcBef>
                <a:spcPts val="1200"/>
              </a:spcBef>
              <a:spcAft>
                <a:spcPts val="0"/>
              </a:spcAft>
              <a:buNone/>
            </a:pPr>
            <a:r>
              <a:rPr b="1" i="1" lang="en" sz="1600"/>
              <a:t>There is no expectation that the method will check to ensure preconditions are satisfied.</a:t>
            </a:r>
            <a:endParaRPr b="1" i="1" sz="1600"/>
          </a:p>
          <a:p>
            <a:pPr indent="0" lvl="0" marL="0" rtl="0" algn="l">
              <a:spcBef>
                <a:spcPts val="1200"/>
              </a:spcBef>
              <a:spcAft>
                <a:spcPts val="0"/>
              </a:spcAft>
              <a:buNone/>
            </a:pPr>
            <a:r>
              <a:rPr lang="en" sz="1600"/>
              <a:t>They may or may not be enforced by the method's code – the programmer using the method should read the documentation and understand the "contract" the method offers.</a:t>
            </a:r>
            <a:endParaRPr sz="1600"/>
          </a:p>
          <a:p>
            <a:pPr indent="0" lvl="0" marL="0" rtl="0" algn="l">
              <a:spcBef>
                <a:spcPts val="1200"/>
              </a:spcBef>
              <a:spcAft>
                <a:spcPts val="1200"/>
              </a:spcAft>
              <a:buNone/>
            </a:pPr>
            <a:r>
              <a:t/>
            </a:r>
            <a:endParaRPr sz="1600"/>
          </a:p>
        </p:txBody>
      </p:sp>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Preconditions</a:t>
            </a:r>
            <a:endParaRPr/>
          </a:p>
        </p:txBody>
      </p:sp>
      <p:sp>
        <p:nvSpPr>
          <p:cNvPr id="174" name="Google Shape;174;p28"/>
          <p:cNvSpPr txBox="1"/>
          <p:nvPr/>
        </p:nvSpPr>
        <p:spPr>
          <a:xfrm>
            <a:off x="1935125" y="3099400"/>
            <a:ext cx="53481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22222"/>
                </a:solidFill>
                <a:highlight>
                  <a:srgbClr val="FFFFFF"/>
                </a:highlight>
                <a:latin typeface="Courier New"/>
                <a:ea typeface="Courier New"/>
                <a:cs typeface="Courier New"/>
                <a:sym typeface="Courier New"/>
              </a:rPr>
              <a:t>/**</a:t>
            </a:r>
            <a:endParaRPr sz="1100">
              <a:solidFill>
                <a:srgbClr val="22222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222222"/>
                </a:solidFill>
                <a:highlight>
                  <a:srgbClr val="FFFFFF"/>
                </a:highlight>
                <a:latin typeface="Courier New"/>
                <a:ea typeface="Courier New"/>
                <a:cs typeface="Courier New"/>
                <a:sym typeface="Courier New"/>
              </a:rPr>
              <a:t> * Precondition: num2 is not zero.</a:t>
            </a:r>
            <a:endParaRPr sz="1100">
              <a:solidFill>
                <a:srgbClr val="22222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222222"/>
                </a:solidFill>
                <a:highlight>
                  <a:srgbClr val="FFFFFF"/>
                </a:highlight>
                <a:latin typeface="Courier New"/>
                <a:ea typeface="Courier New"/>
                <a:cs typeface="Courier New"/>
                <a:sym typeface="Courier New"/>
              </a:rPr>
              <a:t> * Postcondition: Returns the quotient of num1 and num2.</a:t>
            </a:r>
            <a:endParaRPr sz="1100">
              <a:solidFill>
                <a:srgbClr val="22222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222222"/>
                </a:solidFill>
                <a:highlight>
                  <a:srgbClr val="FFFFFF"/>
                </a:highlight>
                <a:latin typeface="Courier New"/>
                <a:ea typeface="Courier New"/>
                <a:cs typeface="Courier New"/>
                <a:sym typeface="Courier New"/>
              </a:rPr>
              <a:t> */</a:t>
            </a:r>
            <a:endParaRPr sz="1100">
              <a:solidFill>
                <a:srgbClr val="22222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222222"/>
                </a:solidFill>
                <a:highlight>
                  <a:srgbClr val="FFFFFF"/>
                </a:highlight>
                <a:latin typeface="Courier New"/>
                <a:ea typeface="Courier New"/>
                <a:cs typeface="Courier New"/>
                <a:sym typeface="Courier New"/>
              </a:rPr>
              <a:t>public double divide(double num1, double num2)</a:t>
            </a:r>
            <a:endParaRPr sz="1100">
              <a:solidFill>
                <a:srgbClr val="22222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222222"/>
                </a:solidFill>
                <a:highlight>
                  <a:srgbClr val="FFFFFF"/>
                </a:highlight>
                <a:latin typeface="Courier New"/>
                <a:ea typeface="Courier New"/>
                <a:cs typeface="Courier New"/>
                <a:sym typeface="Courier New"/>
              </a:rPr>
              <a:t>{</a:t>
            </a:r>
            <a:endParaRPr sz="1100">
              <a:solidFill>
                <a:srgbClr val="22222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222222"/>
                </a:solidFill>
                <a:highlight>
                  <a:srgbClr val="FFFFFF"/>
                </a:highlight>
                <a:latin typeface="Courier New"/>
                <a:ea typeface="Courier New"/>
                <a:cs typeface="Courier New"/>
                <a:sym typeface="Courier New"/>
              </a:rPr>
              <a:t>   return num1 / num2;</a:t>
            </a:r>
            <a:endParaRPr sz="1100">
              <a:solidFill>
                <a:srgbClr val="22222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222222"/>
                </a:solidFill>
                <a:highlight>
                  <a:srgbClr val="FFFFFF"/>
                </a:highlight>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Sometimes preconditions ARE enforced by the method's code.</a:t>
            </a:r>
            <a:endParaRPr/>
          </a:p>
          <a:p>
            <a:pPr indent="0" lvl="0" marL="0" rtl="0" algn="l">
              <a:spcBef>
                <a:spcPts val="1200"/>
              </a:spcBef>
              <a:spcAft>
                <a:spcPts val="0"/>
              </a:spcAft>
              <a:buNone/>
            </a:pPr>
            <a:r>
              <a:rPr lang="en"/>
              <a:t>An actual implementation of Java's </a:t>
            </a:r>
            <a:r>
              <a:rPr lang="en">
                <a:latin typeface="Courier New"/>
                <a:ea typeface="Courier New"/>
                <a:cs typeface="Courier New"/>
                <a:sym typeface="Courier New"/>
              </a:rPr>
              <a:t>String.charAt</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Here, an exception is thrown if the precondition is not satisfied.</a:t>
            </a:r>
            <a:endParaRPr/>
          </a:p>
          <a:p>
            <a:pPr indent="0" lvl="0" marL="0" rtl="0" algn="l">
              <a:spcBef>
                <a:spcPts val="1200"/>
              </a:spcBef>
              <a:spcAft>
                <a:spcPts val="1200"/>
              </a:spcAft>
              <a:buNone/>
            </a:pPr>
            <a:r>
              <a:rPr lang="en"/>
              <a:t>Throwing an exception in Java is a common way to handle failed preconditions.</a:t>
            </a:r>
            <a:endParaRPr/>
          </a:p>
        </p:txBody>
      </p:sp>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enforces preconditions?</a:t>
            </a:r>
            <a:endParaRPr/>
          </a:p>
        </p:txBody>
      </p:sp>
      <p:sp>
        <p:nvSpPr>
          <p:cNvPr id="181" name="Google Shape;181;p29"/>
          <p:cNvSpPr txBox="1"/>
          <p:nvPr/>
        </p:nvSpPr>
        <p:spPr>
          <a:xfrm>
            <a:off x="1572000" y="2211575"/>
            <a:ext cx="5690100" cy="132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public</a:t>
            </a:r>
            <a:r>
              <a:rPr lang="en" sz="1100">
                <a:solidFill>
                  <a:schemeClr val="dk1"/>
                </a:solidFill>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char</a:t>
            </a:r>
            <a:r>
              <a:rPr lang="en" sz="1100">
                <a:solidFill>
                  <a:schemeClr val="dk1"/>
                </a:solidFill>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charAt(int index)</a:t>
            </a:r>
            <a:r>
              <a:rPr lang="en" sz="1100">
                <a:solidFill>
                  <a:schemeClr val="dk1"/>
                </a:solidFill>
                <a:latin typeface="Courier New"/>
                <a:ea typeface="Courier New"/>
                <a:cs typeface="Courier New"/>
                <a:sym typeface="Courier New"/>
              </a:rPr>
              <a:t> {</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if</a:t>
            </a:r>
            <a:r>
              <a:rPr lang="en" sz="1100">
                <a:solidFill>
                  <a:schemeClr val="dk1"/>
                </a:solidFill>
                <a:latin typeface="Courier New"/>
                <a:ea typeface="Courier New"/>
                <a:cs typeface="Courier New"/>
                <a:sym typeface="Courier New"/>
              </a:rPr>
              <a:t> ((index &lt; </a:t>
            </a:r>
            <a:r>
              <a:rPr lang="en" sz="1000">
                <a:solidFill>
                  <a:schemeClr val="dk1"/>
                </a:solidFill>
                <a:latin typeface="Courier New"/>
                <a:ea typeface="Courier New"/>
                <a:cs typeface="Courier New"/>
                <a:sym typeface="Courier New"/>
              </a:rPr>
              <a:t>0</a:t>
            </a:r>
            <a:r>
              <a:rPr lang="en" sz="1100">
                <a:solidFill>
                  <a:schemeClr val="dk1"/>
                </a:solidFill>
                <a:latin typeface="Courier New"/>
                <a:ea typeface="Courier New"/>
                <a:cs typeface="Courier New"/>
                <a:sym typeface="Courier New"/>
              </a:rPr>
              <a:t>) || (index &gt;= value.length)) {</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throw</a:t>
            </a:r>
            <a:r>
              <a:rPr lang="en" sz="1100">
                <a:solidFill>
                  <a:schemeClr val="dk1"/>
                </a:solidFill>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new</a:t>
            </a:r>
            <a:r>
              <a:rPr lang="en" sz="1100">
                <a:solidFill>
                  <a:schemeClr val="dk1"/>
                </a:solidFill>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StringIndexOutOfBoundsException</a:t>
            </a:r>
            <a:r>
              <a:rPr lang="en" sz="1100">
                <a:solidFill>
                  <a:schemeClr val="dk1"/>
                </a:solidFill>
                <a:latin typeface="Courier New"/>
                <a:ea typeface="Courier New"/>
                <a:cs typeface="Courier New"/>
                <a:sym typeface="Courier New"/>
              </a:rPr>
              <a:t>(index);</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	</a:t>
            </a:r>
            <a:r>
              <a:rPr lang="en" sz="1000">
                <a:solidFill>
                  <a:schemeClr val="dk1"/>
                </a:solidFill>
                <a:latin typeface="Courier New"/>
                <a:ea typeface="Courier New"/>
                <a:cs typeface="Courier New"/>
                <a:sym typeface="Courier New"/>
              </a:rPr>
              <a:t>return</a:t>
            </a:r>
            <a:r>
              <a:rPr lang="en" sz="1100">
                <a:solidFill>
                  <a:schemeClr val="dk1"/>
                </a:solidFill>
                <a:latin typeface="Courier New"/>
                <a:ea typeface="Courier New"/>
                <a:cs typeface="Courier New"/>
                <a:sym typeface="Courier New"/>
              </a:rPr>
              <a:t> value[index];</a:t>
            </a:r>
            <a:br>
              <a:rPr lang="en" sz="1100">
                <a:solidFill>
                  <a:schemeClr val="dk1"/>
                </a:solidFill>
                <a:latin typeface="Courier New"/>
                <a:ea typeface="Courier New"/>
                <a:cs typeface="Courier New"/>
                <a:sym typeface="Courier New"/>
              </a:rPr>
            </a:b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idx="1" type="body"/>
          </p:nvPr>
        </p:nvSpPr>
        <p:spPr>
          <a:xfrm>
            <a:off x="311700" y="1152475"/>
            <a:ext cx="27558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At other times, it is not reasonable for the method to enforce the precondition.</a:t>
            </a:r>
            <a:endParaRPr/>
          </a:p>
          <a:p>
            <a:pPr indent="0" lvl="0" marL="0" rtl="0" algn="l">
              <a:spcBef>
                <a:spcPts val="1200"/>
              </a:spcBef>
              <a:spcAft>
                <a:spcPts val="0"/>
              </a:spcAft>
              <a:buNone/>
            </a:pPr>
            <a:r>
              <a:rPr lang="en"/>
              <a:t>The programmer calling the method must understand the preconditions and satisfy them.</a:t>
            </a:r>
            <a:endParaRPr/>
          </a:p>
          <a:p>
            <a:pPr indent="0" lvl="0" marL="0" rtl="0" algn="l">
              <a:spcBef>
                <a:spcPts val="1200"/>
              </a:spcBef>
              <a:spcAft>
                <a:spcPts val="1200"/>
              </a:spcAft>
              <a:buNone/>
            </a:pPr>
            <a:r>
              <a:rPr lang="en"/>
              <a:t>The precondition here exists only as documentation, and describes the consequences of failing to meet it.</a:t>
            </a:r>
            <a:br>
              <a:rPr lang="en"/>
            </a:br>
            <a:r>
              <a:rPr lang="en"/>
              <a:t>(Where is the precondition?)</a:t>
            </a:r>
            <a:endParaRPr/>
          </a:p>
        </p:txBody>
      </p:sp>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enforces preconditions?</a:t>
            </a:r>
            <a:endParaRPr/>
          </a:p>
        </p:txBody>
      </p:sp>
      <p:pic>
        <p:nvPicPr>
          <p:cNvPr id="188" name="Google Shape;188;p30"/>
          <p:cNvPicPr preferRelativeResize="0"/>
          <p:nvPr/>
        </p:nvPicPr>
        <p:blipFill>
          <a:blip r:embed="rId3">
            <a:alphaModFix/>
          </a:blip>
          <a:stretch>
            <a:fillRect/>
          </a:stretch>
        </p:blipFill>
        <p:spPr>
          <a:xfrm>
            <a:off x="3096000" y="1017725"/>
            <a:ext cx="5758120" cy="3820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Postconditions</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a:t>
            </a:r>
            <a:r>
              <a:rPr b="1" lang="en"/>
              <a:t>postcondition</a:t>
            </a:r>
            <a:r>
              <a:rPr lang="en"/>
              <a:t> is a condition that is true after running the method. It is what the method promises to do.</a:t>
            </a:r>
            <a:endParaRPr/>
          </a:p>
          <a:p>
            <a:pPr indent="0" lvl="0" marL="0" rtl="0" algn="l">
              <a:spcBef>
                <a:spcPts val="1200"/>
              </a:spcBef>
              <a:spcAft>
                <a:spcPts val="0"/>
              </a:spcAft>
              <a:buNone/>
            </a:pPr>
            <a:r>
              <a:rPr lang="en"/>
              <a:t>Postconditions describe the outcome of running the method, for example what is being returned or the changes to the instance variables.</a:t>
            </a:r>
            <a:endParaRPr/>
          </a:p>
          <a:p>
            <a:pPr indent="0" lvl="0" marL="0" rtl="0" algn="l">
              <a:spcBef>
                <a:spcPts val="1200"/>
              </a:spcBef>
              <a:spcAft>
                <a:spcPts val="0"/>
              </a:spcAft>
              <a:buNone/>
            </a:pPr>
            <a:r>
              <a:rPr lang="en"/>
              <a:t>Examples:</a:t>
            </a:r>
            <a:endParaRPr/>
          </a:p>
          <a:p>
            <a:pPr indent="-334327" lvl="0" marL="457200" rtl="0" algn="l">
              <a:spcBef>
                <a:spcPts val="1200"/>
              </a:spcBef>
              <a:spcAft>
                <a:spcPts val="0"/>
              </a:spcAft>
              <a:buSzPct val="100000"/>
              <a:buChar char="●"/>
            </a:pPr>
            <a:r>
              <a:rPr b="1" lang="en">
                <a:latin typeface="Courier New"/>
                <a:ea typeface="Courier New"/>
                <a:cs typeface="Courier New"/>
                <a:sym typeface="Courier New"/>
              </a:rPr>
              <a:t>String.compareTo()</a:t>
            </a:r>
            <a:r>
              <a:rPr lang="en"/>
              <a:t> The method returns 0 if the string is equal to the other string. A value less than 0 is returned if the string is less than the other string (less characters) and a value greater than 0 if the string is greater than the other string (more characters). </a:t>
            </a:r>
            <a:endParaRPr/>
          </a:p>
          <a:p>
            <a:pPr indent="-334327" lvl="0" marL="457200" rtl="0" algn="l">
              <a:spcBef>
                <a:spcPts val="0"/>
              </a:spcBef>
              <a:spcAft>
                <a:spcPts val="0"/>
              </a:spcAft>
              <a:buSzPct val="100000"/>
              <a:buChar char="●"/>
            </a:pPr>
            <a:r>
              <a:rPr b="1" lang="en">
                <a:latin typeface="Courier New"/>
                <a:ea typeface="Courier New"/>
                <a:cs typeface="Courier New"/>
                <a:sym typeface="Courier New"/>
              </a:rPr>
              <a:t>Math.random</a:t>
            </a:r>
            <a:r>
              <a:rPr lang="en"/>
              <a:t> Returns a double value with a positive sign, greater than or equal to 0.0 and less than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Upcoming Schedule</a:t>
            </a:r>
            <a:endParaRPr/>
          </a:p>
        </p:txBody>
      </p:sp>
      <p:graphicFrame>
        <p:nvGraphicFramePr>
          <p:cNvPr id="60" name="Google Shape;60;p14"/>
          <p:cNvGraphicFramePr/>
          <p:nvPr/>
        </p:nvGraphicFramePr>
        <p:xfrm>
          <a:off x="311700" y="1235525"/>
          <a:ext cx="3000000" cy="3000000"/>
        </p:xfrm>
        <a:graphic>
          <a:graphicData uri="http://schemas.openxmlformats.org/drawingml/2006/table">
            <a:tbl>
              <a:tblPr>
                <a:noFill/>
                <a:tableStyleId>{816BF3B5-5C8D-4E30-BBE7-5D0EAFF0ACE2}</a:tableStyleId>
              </a:tblPr>
              <a:tblGrid>
                <a:gridCol w="2647425"/>
                <a:gridCol w="2810825"/>
                <a:gridCol w="3287950"/>
              </a:tblGrid>
              <a:tr h="300325">
                <a:tc>
                  <a:txBody>
                    <a:bodyPr/>
                    <a:lstStyle/>
                    <a:p>
                      <a:pPr indent="0" lvl="0" marL="0" rtl="0" algn="l">
                        <a:spcBef>
                          <a:spcPts val="0"/>
                        </a:spcBef>
                        <a:spcAft>
                          <a:spcPts val="0"/>
                        </a:spcAft>
                        <a:buNone/>
                      </a:pPr>
                      <a:r>
                        <a:rPr b="1" lang="en" sz="1100"/>
                        <a:t>Monday</a:t>
                      </a:r>
                      <a:endParaRPr b="1" sz="1100"/>
                    </a:p>
                  </a:txBody>
                  <a:tcPr marT="91425" marB="91425" marR="91425" marL="91425">
                    <a:solidFill>
                      <a:srgbClr val="CFE2F3"/>
                    </a:solidFill>
                  </a:tcPr>
                </a:tc>
                <a:tc>
                  <a:txBody>
                    <a:bodyPr/>
                    <a:lstStyle/>
                    <a:p>
                      <a:pPr indent="0" lvl="0" marL="0" rtl="0" algn="l">
                        <a:spcBef>
                          <a:spcPts val="0"/>
                        </a:spcBef>
                        <a:spcAft>
                          <a:spcPts val="0"/>
                        </a:spcAft>
                        <a:buNone/>
                      </a:pPr>
                      <a:r>
                        <a:rPr b="1" lang="en" sz="1100"/>
                        <a:t>Wednesday</a:t>
                      </a:r>
                      <a:endParaRPr b="1" sz="1100"/>
                    </a:p>
                  </a:txBody>
                  <a:tcPr marT="91425" marB="91425" marR="91425" marL="91425">
                    <a:solidFill>
                      <a:srgbClr val="CFE2F3"/>
                    </a:solidFill>
                  </a:tcPr>
                </a:tc>
                <a:tc>
                  <a:txBody>
                    <a:bodyPr/>
                    <a:lstStyle/>
                    <a:p>
                      <a:pPr indent="0" lvl="0" marL="0" rtl="0" algn="l">
                        <a:spcBef>
                          <a:spcPts val="0"/>
                        </a:spcBef>
                        <a:spcAft>
                          <a:spcPts val="0"/>
                        </a:spcAft>
                        <a:buNone/>
                      </a:pPr>
                      <a:r>
                        <a:rPr b="1" lang="en" sz="1100"/>
                        <a:t>Friday</a:t>
                      </a:r>
                      <a:endParaRPr b="1" sz="1100"/>
                    </a:p>
                  </a:txBody>
                  <a:tcPr marT="91425" marB="91425" marR="91425" marL="91425">
                    <a:solidFill>
                      <a:srgbClr val="CFE2F3"/>
                    </a:solidFill>
                  </a:tcPr>
                </a:tc>
              </a:tr>
              <a:tr h="614350">
                <a:tc>
                  <a:txBody>
                    <a:bodyPr/>
                    <a:lstStyle/>
                    <a:p>
                      <a:pPr indent="0" lvl="0" marL="0" rtl="0" algn="l">
                        <a:lnSpc>
                          <a:spcPct val="115000"/>
                        </a:lnSpc>
                        <a:spcBef>
                          <a:spcPts val="0"/>
                        </a:spcBef>
                        <a:spcAft>
                          <a:spcPts val="1200"/>
                        </a:spcAft>
                        <a:buNone/>
                      </a:pPr>
                      <a:r>
                        <a:rPr b="1" lang="en" sz="1100">
                          <a:solidFill>
                            <a:schemeClr val="dk2"/>
                          </a:solidFill>
                        </a:rPr>
                        <a:t>04/17/2023 (90)</a:t>
                      </a:r>
                      <a:br>
                        <a:rPr b="1" lang="en" sz="1100">
                          <a:solidFill>
                            <a:schemeClr val="dk2"/>
                          </a:solidFill>
                        </a:rPr>
                      </a:br>
                      <a:r>
                        <a:rPr lang="en" sz="1100">
                          <a:solidFill>
                            <a:schemeClr val="dk2"/>
                          </a:solidFill>
                        </a:rPr>
                        <a:t>• Review: Unit 5, Unit 9</a:t>
                      </a:r>
                      <a:br>
                        <a:rPr lang="en" sz="1100">
                          <a:solidFill>
                            <a:schemeClr val="dk2"/>
                          </a:solidFill>
                        </a:rPr>
                      </a:br>
                      <a:r>
                        <a:rPr b="1" lang="en" sz="1100">
                          <a:solidFill>
                            <a:srgbClr val="0000FF"/>
                          </a:solidFill>
                        </a:rPr>
                        <a:t>• AP CS Question 2: Classes</a:t>
                      </a:r>
                      <a:endParaRPr b="1" sz="1100">
                        <a:solidFill>
                          <a:srgbClr val="0000FF"/>
                        </a:solidFill>
                      </a:endParaRPr>
                    </a:p>
                  </a:txBody>
                  <a:tcPr marT="91425" marB="91425" marR="91425" marL="91425"/>
                </a:tc>
                <a:tc>
                  <a:txBody>
                    <a:bodyPr/>
                    <a:lstStyle/>
                    <a:p>
                      <a:pPr indent="0" lvl="0" marL="0" rtl="0" algn="l">
                        <a:lnSpc>
                          <a:spcPct val="115000"/>
                        </a:lnSpc>
                        <a:spcBef>
                          <a:spcPts val="0"/>
                        </a:spcBef>
                        <a:spcAft>
                          <a:spcPts val="1200"/>
                        </a:spcAft>
                        <a:buNone/>
                      </a:pPr>
                      <a:r>
                        <a:rPr b="1" lang="en" sz="1100">
                          <a:solidFill>
                            <a:schemeClr val="dk2"/>
                          </a:solidFill>
                        </a:rPr>
                        <a:t>04/19/2023 (90)</a:t>
                      </a:r>
                      <a:br>
                        <a:rPr b="1" lang="en" sz="1100">
                          <a:solidFill>
                            <a:schemeClr val="dk2"/>
                          </a:solidFill>
                        </a:rPr>
                      </a:br>
                      <a:r>
                        <a:rPr lang="en" sz="1100">
                          <a:solidFill>
                            <a:schemeClr val="dk2"/>
                          </a:solidFill>
                        </a:rPr>
                        <a:t>• Review: Units 6-7</a:t>
                      </a:r>
                      <a:br>
                        <a:rPr lang="en" sz="1100">
                          <a:solidFill>
                            <a:schemeClr val="dk2"/>
                          </a:solidFill>
                        </a:rPr>
                      </a:br>
                      <a:r>
                        <a:rPr b="1" lang="en" sz="1100">
                          <a:solidFill>
                            <a:srgbClr val="0000FF"/>
                          </a:solidFill>
                        </a:rPr>
                        <a:t>• AP CS Question 3: Array/ArrayList</a:t>
                      </a:r>
                      <a:endParaRPr b="1" sz="1100">
                        <a:solidFill>
                          <a:srgbClr val="0000FF"/>
                        </a:solidFill>
                      </a:endParaRPr>
                    </a:p>
                  </a:txBody>
                  <a:tcPr marT="91425" marB="91425" marR="91425" marL="91425"/>
                </a:tc>
                <a:tc>
                  <a:txBody>
                    <a:bodyPr/>
                    <a:lstStyle/>
                    <a:p>
                      <a:pPr indent="0" lvl="0" marL="0" rtl="0" algn="l">
                        <a:lnSpc>
                          <a:spcPct val="115000"/>
                        </a:lnSpc>
                        <a:spcBef>
                          <a:spcPts val="0"/>
                        </a:spcBef>
                        <a:spcAft>
                          <a:spcPts val="1200"/>
                        </a:spcAft>
                        <a:buNone/>
                      </a:pPr>
                      <a:r>
                        <a:rPr b="1" lang="en" sz="1100">
                          <a:solidFill>
                            <a:schemeClr val="dk2"/>
                          </a:solidFill>
                        </a:rPr>
                        <a:t>04/21/2023 (45)</a:t>
                      </a:r>
                      <a:br>
                        <a:rPr b="1" lang="en" sz="1100">
                          <a:solidFill>
                            <a:schemeClr val="dk2"/>
                          </a:solidFill>
                        </a:rPr>
                      </a:br>
                      <a:r>
                        <a:rPr lang="en" sz="1100">
                          <a:solidFill>
                            <a:schemeClr val="dk2"/>
                          </a:solidFill>
                        </a:rPr>
                        <a:t>• Review: Unit 10</a:t>
                      </a:r>
                      <a:br>
                        <a:rPr lang="en" sz="1100">
                          <a:solidFill>
                            <a:schemeClr val="dk2"/>
                          </a:solidFill>
                        </a:rPr>
                      </a:br>
                      <a:r>
                        <a:rPr lang="en" sz="1100">
                          <a:solidFill>
                            <a:schemeClr val="dk2"/>
                          </a:solidFill>
                        </a:rPr>
                        <a:t>• More recursion exercises like we did on Apr-7</a:t>
                      </a:r>
                      <a:endParaRPr sz="1100">
                        <a:solidFill>
                          <a:schemeClr val="dk2"/>
                        </a:solidFill>
                      </a:endParaRPr>
                    </a:p>
                  </a:txBody>
                  <a:tcPr marT="91425" marB="91425" marR="91425" marL="91425"/>
                </a:tc>
              </a:tr>
              <a:tr h="600450">
                <a:tc>
                  <a:txBody>
                    <a:bodyPr/>
                    <a:lstStyle/>
                    <a:p>
                      <a:pPr indent="0" lvl="0" marL="0" rtl="0" algn="l">
                        <a:lnSpc>
                          <a:spcPct val="115000"/>
                        </a:lnSpc>
                        <a:spcBef>
                          <a:spcPts val="0"/>
                        </a:spcBef>
                        <a:spcAft>
                          <a:spcPts val="1200"/>
                        </a:spcAft>
                        <a:buNone/>
                      </a:pPr>
                      <a:r>
                        <a:rPr b="1" lang="en" sz="1100">
                          <a:solidFill>
                            <a:schemeClr val="dk2"/>
                          </a:solidFill>
                        </a:rPr>
                        <a:t>04/24/2023 (90)</a:t>
                      </a:r>
                      <a:br>
                        <a:rPr b="1" lang="en" sz="1100">
                          <a:solidFill>
                            <a:schemeClr val="dk2"/>
                          </a:solidFill>
                        </a:rPr>
                      </a:br>
                      <a:r>
                        <a:rPr lang="en" sz="1100">
                          <a:solidFill>
                            <a:schemeClr val="dk2"/>
                          </a:solidFill>
                        </a:rPr>
                        <a:t>• Review: Unit 8</a:t>
                      </a:r>
                      <a:br>
                        <a:rPr lang="en" sz="1100">
                          <a:solidFill>
                            <a:schemeClr val="dk2"/>
                          </a:solidFill>
                        </a:rPr>
                      </a:br>
                      <a:r>
                        <a:rPr b="1" lang="en" sz="1100">
                          <a:solidFill>
                            <a:srgbClr val="0000FF"/>
                          </a:solidFill>
                        </a:rPr>
                        <a:t>• AP CS Question 4: 2D Array</a:t>
                      </a:r>
                      <a:endParaRPr b="1" sz="1100">
                        <a:solidFill>
                          <a:srgbClr val="0000FF"/>
                        </a:solidFill>
                      </a:endParaRPr>
                    </a:p>
                  </a:txBody>
                  <a:tcPr marT="91425" marB="91425" marR="91425" marL="91425"/>
                </a:tc>
                <a:tc>
                  <a:txBody>
                    <a:bodyPr/>
                    <a:lstStyle/>
                    <a:p>
                      <a:pPr indent="0" lvl="0" marL="0" rtl="0" algn="l">
                        <a:lnSpc>
                          <a:spcPct val="115000"/>
                        </a:lnSpc>
                        <a:spcBef>
                          <a:spcPts val="0"/>
                        </a:spcBef>
                        <a:spcAft>
                          <a:spcPts val="1200"/>
                        </a:spcAft>
                        <a:buNone/>
                      </a:pPr>
                      <a:r>
                        <a:rPr b="1" lang="en" sz="1100">
                          <a:solidFill>
                            <a:schemeClr val="dk2"/>
                          </a:solidFill>
                        </a:rPr>
                        <a:t>04/26/2023 (90)</a:t>
                      </a:r>
                      <a:br>
                        <a:rPr b="1" lang="en" sz="1100">
                          <a:solidFill>
                            <a:schemeClr val="dk2"/>
                          </a:solidFill>
                        </a:rPr>
                      </a:br>
                      <a:r>
                        <a:rPr b="1" lang="en" sz="1100">
                          <a:solidFill>
                            <a:srgbClr val="0000FF"/>
                          </a:solidFill>
                        </a:rPr>
                        <a:t>• AP CS Multiple Choice Game</a:t>
                      </a:r>
                      <a:endParaRPr b="1" sz="1100">
                        <a:solidFill>
                          <a:srgbClr val="0000FF"/>
                        </a:solidFill>
                      </a:endParaRPr>
                    </a:p>
                  </a:txBody>
                  <a:tcPr marT="91425" marB="91425" marR="91425" marL="91425"/>
                </a:tc>
                <a:tc>
                  <a:txBody>
                    <a:bodyPr/>
                    <a:lstStyle/>
                    <a:p>
                      <a:pPr indent="0" lvl="0" marL="0" rtl="0" algn="l">
                        <a:lnSpc>
                          <a:spcPct val="115000"/>
                        </a:lnSpc>
                        <a:spcBef>
                          <a:spcPts val="0"/>
                        </a:spcBef>
                        <a:spcAft>
                          <a:spcPts val="1200"/>
                        </a:spcAft>
                        <a:buNone/>
                      </a:pPr>
                      <a:r>
                        <a:rPr b="1" lang="en" sz="1100">
                          <a:solidFill>
                            <a:schemeClr val="dk2"/>
                          </a:solidFill>
                        </a:rPr>
                        <a:t>04/28/2023 (45)</a:t>
                      </a:r>
                      <a:br>
                        <a:rPr b="1" lang="en" sz="1100">
                          <a:solidFill>
                            <a:schemeClr val="dk2"/>
                          </a:solidFill>
                        </a:rPr>
                      </a:br>
                      <a:r>
                        <a:rPr lang="en" sz="1100">
                          <a:solidFill>
                            <a:schemeClr val="dk2"/>
                          </a:solidFill>
                        </a:rPr>
                        <a:t>• Review: Unit 7, Unit 10</a:t>
                      </a:r>
                      <a:br>
                        <a:rPr lang="en" sz="1100">
                          <a:solidFill>
                            <a:schemeClr val="dk2"/>
                          </a:solidFill>
                        </a:rPr>
                      </a:br>
                      <a:r>
                        <a:rPr lang="en" sz="1100">
                          <a:solidFill>
                            <a:schemeClr val="dk2"/>
                          </a:solidFill>
                        </a:rPr>
                        <a:t>• Algorithms: Iterative/recursive binary search, selection sort, insertion sort, merge sort</a:t>
                      </a:r>
                      <a:endParaRPr sz="1100">
                        <a:solidFill>
                          <a:schemeClr val="dk2"/>
                        </a:solidFill>
                      </a:endParaRPr>
                    </a:p>
                  </a:txBody>
                  <a:tcPr marT="91425" marB="91425" marR="91425" marL="91425"/>
                </a:tc>
              </a:tr>
              <a:tr h="528100">
                <a:tc>
                  <a:txBody>
                    <a:bodyPr/>
                    <a:lstStyle/>
                    <a:p>
                      <a:pPr indent="0" lvl="0" marL="0" rtl="0" algn="l">
                        <a:lnSpc>
                          <a:spcPct val="115000"/>
                        </a:lnSpc>
                        <a:spcBef>
                          <a:spcPts val="0"/>
                        </a:spcBef>
                        <a:spcAft>
                          <a:spcPts val="1200"/>
                        </a:spcAft>
                        <a:buNone/>
                      </a:pPr>
                      <a:r>
                        <a:rPr b="1" lang="en" sz="1100">
                          <a:solidFill>
                            <a:schemeClr val="dk2"/>
                          </a:solidFill>
                        </a:rPr>
                        <a:t>05/01/2023</a:t>
                      </a:r>
                      <a:br>
                        <a:rPr b="1" lang="en" sz="1100">
                          <a:solidFill>
                            <a:schemeClr val="dk2"/>
                          </a:solidFill>
                        </a:rPr>
                      </a:br>
                      <a:r>
                        <a:rPr b="1" lang="en" sz="1100">
                          <a:solidFill>
                            <a:schemeClr val="dk2"/>
                          </a:solidFill>
                        </a:rPr>
                        <a:t>• FINAL</a:t>
                      </a:r>
                      <a:endParaRPr b="1" sz="1100">
                        <a:solidFill>
                          <a:schemeClr val="dk2"/>
                        </a:solidFill>
                      </a:endParaRPr>
                    </a:p>
                  </a:txBody>
                  <a:tcPr marT="91425" marB="91425" marR="91425" marL="91425">
                    <a:solidFill>
                      <a:srgbClr val="FFF2CC"/>
                    </a:solidFill>
                  </a:tcPr>
                </a:tc>
                <a:tc>
                  <a:txBody>
                    <a:bodyPr/>
                    <a:lstStyle/>
                    <a:p>
                      <a:pPr indent="0" lvl="0" marL="0" rtl="0" algn="l">
                        <a:lnSpc>
                          <a:spcPct val="115000"/>
                        </a:lnSpc>
                        <a:spcBef>
                          <a:spcPts val="0"/>
                        </a:spcBef>
                        <a:spcAft>
                          <a:spcPts val="1200"/>
                        </a:spcAft>
                        <a:buNone/>
                      </a:pPr>
                      <a:r>
                        <a:rPr b="1" lang="en" sz="1100">
                          <a:solidFill>
                            <a:schemeClr val="dk2"/>
                          </a:solidFill>
                        </a:rPr>
                        <a:t>05/03/2023</a:t>
                      </a:r>
                      <a:br>
                        <a:rPr b="1" lang="en" sz="1100">
                          <a:solidFill>
                            <a:schemeClr val="dk2"/>
                          </a:solidFill>
                        </a:rPr>
                      </a:br>
                      <a:r>
                        <a:rPr b="1" lang="en" sz="1100">
                          <a:solidFill>
                            <a:schemeClr val="dk2"/>
                          </a:solidFill>
                        </a:rPr>
                        <a:t>• AP EXAM</a:t>
                      </a:r>
                      <a:endParaRPr b="1" sz="1100">
                        <a:solidFill>
                          <a:schemeClr val="dk2"/>
                        </a:solidFill>
                      </a:endParaRPr>
                    </a:p>
                  </a:txBody>
                  <a:tcPr marT="91425" marB="91425" marR="91425" marL="91425">
                    <a:solidFill>
                      <a:srgbClr val="FFF2CC"/>
                    </a:solidFill>
                  </a:tcPr>
                </a:tc>
                <a:tc>
                  <a:txBody>
                    <a:bodyPr/>
                    <a:lstStyle/>
                    <a:p>
                      <a:pPr indent="0" lvl="0" marL="0" rtl="0" algn="l">
                        <a:lnSpc>
                          <a:spcPct val="115000"/>
                        </a:lnSpc>
                        <a:spcBef>
                          <a:spcPts val="0"/>
                        </a:spcBef>
                        <a:spcAft>
                          <a:spcPts val="1200"/>
                        </a:spcAft>
                        <a:buNone/>
                      </a:pPr>
                      <a:r>
                        <a:t/>
                      </a:r>
                      <a:endParaRPr b="1" sz="1100">
                        <a:solidFill>
                          <a:schemeClr val="dk2"/>
                        </a:solidFill>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Control: </a:t>
            </a:r>
            <a:r>
              <a:rPr lang="en">
                <a:latin typeface="Courier New"/>
                <a:ea typeface="Courier New"/>
                <a:cs typeface="Courier New"/>
                <a:sym typeface="Courier New"/>
              </a:rPr>
              <a:t>private</a:t>
            </a:r>
            <a:r>
              <a:rPr lang="en"/>
              <a:t> and </a:t>
            </a:r>
            <a:r>
              <a:rPr lang="en">
                <a:latin typeface="Courier New"/>
                <a:ea typeface="Courier New"/>
                <a:cs typeface="Courier New"/>
                <a:sym typeface="Courier New"/>
              </a:rPr>
              <a:t>public</a:t>
            </a:r>
            <a:endParaRPr>
              <a:latin typeface="Courier New"/>
              <a:ea typeface="Courier New"/>
              <a:cs typeface="Courier New"/>
              <a:sym typeface="Courier New"/>
            </a:endParaRPr>
          </a:p>
        </p:txBody>
      </p:sp>
      <p:sp>
        <p:nvSpPr>
          <p:cNvPr id="200" name="Google Shape;20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latin typeface="Courier New"/>
                <a:ea typeface="Courier New"/>
                <a:cs typeface="Courier New"/>
                <a:sym typeface="Courier New"/>
              </a:rPr>
              <a:t>private</a:t>
            </a:r>
            <a:endParaRPr b="1">
              <a:latin typeface="Courier New"/>
              <a:ea typeface="Courier New"/>
              <a:cs typeface="Courier New"/>
              <a:sym typeface="Courier New"/>
            </a:endParaRPr>
          </a:p>
          <a:p>
            <a:pPr indent="0" lvl="0" marL="0" rtl="0" algn="l">
              <a:spcBef>
                <a:spcPts val="1200"/>
              </a:spcBef>
              <a:spcAft>
                <a:spcPts val="0"/>
              </a:spcAft>
              <a:buNone/>
            </a:pPr>
            <a:r>
              <a:rPr lang="en"/>
              <a:t>A </a:t>
            </a:r>
            <a:r>
              <a:rPr lang="en">
                <a:latin typeface="Courier New"/>
                <a:ea typeface="Courier New"/>
                <a:cs typeface="Courier New"/>
                <a:sym typeface="Courier New"/>
              </a:rPr>
              <a:t>private</a:t>
            </a:r>
            <a:r>
              <a:rPr lang="en"/>
              <a:t> method or variable may only be accessed by code within the class.</a:t>
            </a:r>
            <a:endParaRPr/>
          </a:p>
          <a:p>
            <a:pPr indent="-342900" lvl="0" marL="457200" rtl="0" algn="l">
              <a:spcBef>
                <a:spcPts val="1200"/>
              </a:spcBef>
              <a:spcAft>
                <a:spcPts val="0"/>
              </a:spcAft>
              <a:buSzPts val="1800"/>
              <a:buChar char="●"/>
            </a:pPr>
            <a:r>
              <a:rPr lang="en"/>
              <a:t>On the AP Exam, and most of the time IRL, all instance variables should be declared </a:t>
            </a:r>
            <a:r>
              <a:rPr lang="en">
                <a:latin typeface="Courier New"/>
                <a:ea typeface="Courier New"/>
                <a:cs typeface="Courier New"/>
                <a:sym typeface="Courier New"/>
              </a:rPr>
              <a:t>private</a:t>
            </a:r>
            <a:r>
              <a:rPr lang="en"/>
              <a:t>.</a:t>
            </a:r>
            <a:endParaRPr/>
          </a:p>
          <a:p>
            <a:pPr indent="-342900" lvl="0" marL="457200" rtl="0" algn="l">
              <a:spcBef>
                <a:spcPts val="0"/>
              </a:spcBef>
              <a:spcAft>
                <a:spcPts val="0"/>
              </a:spcAft>
              <a:buSzPts val="1800"/>
              <a:buChar char="●"/>
            </a:pPr>
            <a:r>
              <a:rPr lang="en"/>
              <a:t>Even a subclass of your class cannot access </a:t>
            </a:r>
            <a:r>
              <a:rPr lang="en">
                <a:latin typeface="Courier New"/>
                <a:ea typeface="Courier New"/>
                <a:cs typeface="Courier New"/>
                <a:sym typeface="Courier New"/>
              </a:rPr>
              <a:t>private</a:t>
            </a:r>
            <a:r>
              <a:rPr lang="en"/>
              <a:t> variables!</a:t>
            </a:r>
            <a:endParaRPr/>
          </a:p>
          <a:p>
            <a:pPr indent="-342900" lvl="0" marL="457200" rtl="0" algn="l">
              <a:spcBef>
                <a:spcPts val="0"/>
              </a:spcBef>
              <a:spcAft>
                <a:spcPts val="0"/>
              </a:spcAft>
              <a:buSzPts val="1800"/>
              <a:buChar char="●"/>
            </a:pPr>
            <a:r>
              <a:rPr lang="en"/>
              <a:t>If a method isn't part of the </a:t>
            </a:r>
            <a:r>
              <a:rPr b="1" lang="en"/>
              <a:t>interface</a:t>
            </a:r>
            <a:r>
              <a:rPr lang="en"/>
              <a:t> that other code should call, that is, if it's part of its internal </a:t>
            </a:r>
            <a:r>
              <a:rPr b="1" lang="en"/>
              <a:t>implementation</a:t>
            </a:r>
            <a:r>
              <a:rPr lang="en"/>
              <a:t>, it probably should be </a:t>
            </a:r>
            <a:r>
              <a:rPr lang="en">
                <a:latin typeface="Courier New"/>
                <a:ea typeface="Courier New"/>
                <a:cs typeface="Courier New"/>
                <a:sym typeface="Courier New"/>
              </a:rPr>
              <a:t>private</a:t>
            </a:r>
            <a:r>
              <a:rPr lang="en"/>
              <a:t>.</a:t>
            </a:r>
            <a:endParaRPr/>
          </a:p>
          <a:p>
            <a:pPr indent="0" lvl="0" marL="0" rtl="0" algn="l">
              <a:spcBef>
                <a:spcPts val="1200"/>
              </a:spcBef>
              <a:spcAft>
                <a:spcPts val="0"/>
              </a:spcAft>
              <a:buNone/>
            </a:pPr>
            <a:r>
              <a:rPr b="1" lang="en">
                <a:latin typeface="Courier New"/>
                <a:ea typeface="Courier New"/>
                <a:cs typeface="Courier New"/>
                <a:sym typeface="Courier New"/>
              </a:rPr>
              <a:t>public</a:t>
            </a:r>
            <a:endParaRPr b="1">
              <a:latin typeface="Courier New"/>
              <a:ea typeface="Courier New"/>
              <a:cs typeface="Courier New"/>
              <a:sym typeface="Courier New"/>
            </a:endParaRPr>
          </a:p>
          <a:p>
            <a:pPr indent="0" lvl="0" marL="0" rtl="0" algn="l">
              <a:spcBef>
                <a:spcPts val="1200"/>
              </a:spcBef>
              <a:spcAft>
                <a:spcPts val="1200"/>
              </a:spcAft>
              <a:buNone/>
            </a:pPr>
            <a:r>
              <a:rPr lang="en"/>
              <a:t>A </a:t>
            </a:r>
            <a:r>
              <a:rPr lang="en">
                <a:latin typeface="Courier New"/>
                <a:ea typeface="Courier New"/>
                <a:cs typeface="Courier New"/>
                <a:sym typeface="Courier New"/>
              </a:rPr>
              <a:t>public</a:t>
            </a:r>
            <a:r>
              <a:rPr lang="en"/>
              <a:t> method or variable may be accessed by any code, inside or outside of the class.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idx="1" type="body"/>
          </p:nvPr>
        </p:nvSpPr>
        <p:spPr>
          <a:xfrm>
            <a:off x="5214850" y="1381075"/>
            <a:ext cx="3525300" cy="29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33333"/>
                </a:solidFill>
                <a:latin typeface="Courier New"/>
                <a:ea typeface="Courier New"/>
                <a:cs typeface="Courier New"/>
                <a:sym typeface="Courier New"/>
              </a:rPr>
              <a:t>public class Person {</a:t>
            </a:r>
            <a:endParaRPr b="1">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a:solidFill>
                  <a:srgbClr val="333333"/>
                </a:solidFill>
                <a:latin typeface="Courier New"/>
                <a:ea typeface="Courier New"/>
                <a:cs typeface="Courier New"/>
                <a:sym typeface="Courier New"/>
              </a:rPr>
              <a:t>  private String </a:t>
            </a:r>
            <a:r>
              <a:rPr b="1" lang="en">
                <a:solidFill>
                  <a:schemeClr val="dk1"/>
                </a:solidFill>
                <a:latin typeface="Courier New"/>
                <a:ea typeface="Courier New"/>
                <a:cs typeface="Courier New"/>
                <a:sym typeface="Courier New"/>
              </a:rPr>
              <a:t>name</a:t>
            </a:r>
            <a:r>
              <a:rPr b="1" lang="en">
                <a:solidFill>
                  <a:srgbClr val="333333"/>
                </a:solidFill>
                <a:latin typeface="Courier New"/>
                <a:ea typeface="Courier New"/>
                <a:cs typeface="Courier New"/>
                <a:sym typeface="Courier New"/>
              </a:rPr>
              <a:t>;</a:t>
            </a:r>
            <a:endParaRPr b="1">
              <a:solidFill>
                <a:srgbClr val="333333"/>
              </a:solidFill>
              <a:latin typeface="Courier New"/>
              <a:ea typeface="Courier New"/>
              <a:cs typeface="Courier New"/>
              <a:sym typeface="Courier New"/>
            </a:endParaRPr>
          </a:p>
          <a:p>
            <a:pPr indent="0" lvl="0" marL="457200" rtl="0" algn="l">
              <a:spcBef>
                <a:spcPts val="0"/>
              </a:spcBef>
              <a:spcAft>
                <a:spcPts val="0"/>
              </a:spcAft>
              <a:buNone/>
            </a:pPr>
            <a:r>
              <a:t/>
            </a:r>
            <a:endParaRPr b="1">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a:solidFill>
                  <a:srgbClr val="333333"/>
                </a:solidFill>
                <a:latin typeface="Courier New"/>
                <a:ea typeface="Courier New"/>
                <a:cs typeface="Courier New"/>
                <a:sym typeface="Courier New"/>
              </a:rPr>
              <a:t>  public Person(String name) {</a:t>
            </a:r>
            <a:endParaRPr b="1">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a:solidFill>
                  <a:srgbClr val="333333"/>
                </a:solidFill>
                <a:latin typeface="Courier New"/>
                <a:ea typeface="Courier New"/>
                <a:cs typeface="Courier New"/>
                <a:sym typeface="Courier New"/>
              </a:rPr>
              <a:t>this.name = name;</a:t>
            </a:r>
            <a:endParaRPr b="1">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a:solidFill>
                  <a:srgbClr val="333333"/>
                </a:solidFill>
                <a:latin typeface="Courier New"/>
                <a:ea typeface="Courier New"/>
                <a:cs typeface="Courier New"/>
                <a:sym typeface="Courier New"/>
              </a:rPr>
              <a:t>  }</a:t>
            </a:r>
            <a:endParaRPr b="1">
              <a:solidFill>
                <a:srgbClr val="333333"/>
              </a:solidFill>
              <a:latin typeface="Courier New"/>
              <a:ea typeface="Courier New"/>
              <a:cs typeface="Courier New"/>
              <a:sym typeface="Courier New"/>
            </a:endParaRPr>
          </a:p>
          <a:p>
            <a:pPr indent="0" lvl="0" marL="457200" rtl="0" algn="l">
              <a:spcBef>
                <a:spcPts val="0"/>
              </a:spcBef>
              <a:spcAft>
                <a:spcPts val="0"/>
              </a:spcAft>
              <a:buNone/>
            </a:pPr>
            <a:r>
              <a:t/>
            </a:r>
            <a:endParaRPr b="1">
              <a:solidFill>
                <a:srgbClr val="33333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333333"/>
                </a:solidFill>
                <a:latin typeface="Courier New"/>
                <a:ea typeface="Courier New"/>
                <a:cs typeface="Courier New"/>
                <a:sym typeface="Courier New"/>
              </a:rPr>
              <a:t>  public String </a:t>
            </a:r>
            <a:r>
              <a:rPr b="1" lang="en">
                <a:solidFill>
                  <a:schemeClr val="dk1"/>
                </a:solidFill>
                <a:latin typeface="Courier New"/>
                <a:ea typeface="Courier New"/>
                <a:cs typeface="Courier New"/>
                <a:sym typeface="Courier New"/>
              </a:rPr>
              <a:t>getName</a:t>
            </a:r>
            <a:r>
              <a:rPr b="1" lang="en">
                <a:solidFill>
                  <a:srgbClr val="333333"/>
                </a:solidFill>
                <a:latin typeface="Courier New"/>
                <a:ea typeface="Courier New"/>
                <a:cs typeface="Courier New"/>
                <a:sym typeface="Courier New"/>
              </a:rPr>
              <a:t>() {</a:t>
            </a:r>
            <a:endParaRPr b="1">
              <a:solidFill>
                <a:srgbClr val="33333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333333"/>
                </a:solidFill>
                <a:latin typeface="Courier New"/>
                <a:ea typeface="Courier New"/>
                <a:cs typeface="Courier New"/>
                <a:sym typeface="Courier New"/>
              </a:rPr>
              <a:t>    return name;</a:t>
            </a:r>
            <a:endParaRPr b="1">
              <a:solidFill>
                <a:srgbClr val="33333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rgbClr val="333333"/>
                </a:solidFill>
                <a:latin typeface="Courier New"/>
                <a:ea typeface="Courier New"/>
                <a:cs typeface="Courier New"/>
                <a:sym typeface="Courier New"/>
              </a:rPr>
              <a:t>  }</a:t>
            </a:r>
            <a:endParaRPr b="1">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a:solidFill>
                  <a:srgbClr val="333333"/>
                </a:solidFill>
                <a:latin typeface="Courier New"/>
                <a:ea typeface="Courier New"/>
                <a:cs typeface="Courier New"/>
                <a:sym typeface="Courier New"/>
              </a:rPr>
              <a:t>}</a:t>
            </a:r>
            <a:endParaRPr b="1">
              <a:solidFill>
                <a:srgbClr val="333333"/>
              </a:solidFill>
              <a:latin typeface="Consolas"/>
              <a:ea typeface="Consolas"/>
              <a:cs typeface="Consolas"/>
              <a:sym typeface="Consolas"/>
            </a:endParaRPr>
          </a:p>
        </p:txBody>
      </p:sp>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Accessor Methods</a:t>
            </a:r>
            <a:endParaRPr/>
          </a:p>
        </p:txBody>
      </p:sp>
      <p:sp>
        <p:nvSpPr>
          <p:cNvPr id="207" name="Google Shape;207;p33"/>
          <p:cNvSpPr txBox="1"/>
          <p:nvPr>
            <p:ph idx="1" type="body"/>
          </p:nvPr>
        </p:nvSpPr>
        <p:spPr>
          <a:xfrm>
            <a:off x="311700" y="1152475"/>
            <a:ext cx="47463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900">
                <a:solidFill>
                  <a:schemeClr val="dk1"/>
                </a:solidFill>
              </a:rPr>
              <a:t>It is best practice to define your instance variables as </a:t>
            </a:r>
            <a:r>
              <a:rPr lang="en" sz="1900">
                <a:solidFill>
                  <a:schemeClr val="dk1"/>
                </a:solidFill>
                <a:latin typeface="Courier New"/>
                <a:ea typeface="Courier New"/>
                <a:cs typeface="Courier New"/>
                <a:sym typeface="Courier New"/>
              </a:rPr>
              <a:t>private</a:t>
            </a:r>
            <a:r>
              <a:rPr lang="en" sz="1900">
                <a:solidFill>
                  <a:schemeClr val="dk1"/>
                </a:solidFill>
              </a:rPr>
              <a:t>.</a:t>
            </a:r>
            <a:endParaRPr sz="1900">
              <a:solidFill>
                <a:schemeClr val="dk1"/>
              </a:solidFill>
            </a:endParaRPr>
          </a:p>
          <a:p>
            <a:pPr indent="0" lvl="0" marL="0" rtl="0" algn="l">
              <a:spcBef>
                <a:spcPts val="1200"/>
              </a:spcBef>
              <a:spcAft>
                <a:spcPts val="0"/>
              </a:spcAft>
              <a:buNone/>
            </a:pPr>
            <a:r>
              <a:rPr lang="en" sz="1900">
                <a:solidFill>
                  <a:schemeClr val="dk1"/>
                </a:solidFill>
              </a:rPr>
              <a:t>Still, code outside your class often needs to get the values in those variables.</a:t>
            </a:r>
            <a:endParaRPr sz="1900">
              <a:solidFill>
                <a:schemeClr val="dk1"/>
              </a:solidFill>
            </a:endParaRPr>
          </a:p>
          <a:p>
            <a:pPr indent="0" lvl="0" marL="0" rtl="0" algn="l">
              <a:spcBef>
                <a:spcPts val="1200"/>
              </a:spcBef>
              <a:spcAft>
                <a:spcPts val="0"/>
              </a:spcAft>
              <a:buNone/>
            </a:pPr>
            <a:r>
              <a:rPr lang="en" sz="1900">
                <a:solidFill>
                  <a:schemeClr val="dk1"/>
                </a:solidFill>
              </a:rPr>
              <a:t>For this reason, classes often define </a:t>
            </a:r>
            <a:r>
              <a:rPr b="1" i="1" lang="en" sz="1900">
                <a:solidFill>
                  <a:schemeClr val="dk1"/>
                </a:solidFill>
              </a:rPr>
              <a:t>accessor methods</a:t>
            </a:r>
            <a:r>
              <a:rPr lang="en" sz="1900">
                <a:solidFill>
                  <a:schemeClr val="dk1"/>
                </a:solidFill>
              </a:rPr>
              <a:t>, which are </a:t>
            </a:r>
            <a:r>
              <a:rPr lang="en" sz="1900">
                <a:solidFill>
                  <a:schemeClr val="dk1"/>
                </a:solidFill>
                <a:latin typeface="Courier New"/>
                <a:ea typeface="Courier New"/>
                <a:cs typeface="Courier New"/>
                <a:sym typeface="Courier New"/>
              </a:rPr>
              <a:t>public </a:t>
            </a:r>
            <a:r>
              <a:rPr lang="en" sz="1900">
                <a:solidFill>
                  <a:schemeClr val="dk1"/>
                </a:solidFill>
              </a:rPr>
              <a:t>methods that provide read-only access to </a:t>
            </a:r>
            <a:r>
              <a:rPr lang="en" sz="1900">
                <a:solidFill>
                  <a:schemeClr val="dk1"/>
                </a:solidFill>
                <a:latin typeface="Courier New"/>
                <a:ea typeface="Courier New"/>
                <a:cs typeface="Courier New"/>
                <a:sym typeface="Courier New"/>
              </a:rPr>
              <a:t>private</a:t>
            </a:r>
            <a:r>
              <a:rPr lang="en" sz="1900">
                <a:solidFill>
                  <a:schemeClr val="dk1"/>
                </a:solidFill>
              </a:rPr>
              <a:t> instance variables.</a:t>
            </a:r>
            <a:endParaRPr sz="1900">
              <a:solidFill>
                <a:schemeClr val="dk1"/>
              </a:solidFill>
            </a:endParaRPr>
          </a:p>
          <a:p>
            <a:pPr indent="0" lvl="0" marL="0" rtl="0" algn="l">
              <a:spcBef>
                <a:spcPts val="1200"/>
              </a:spcBef>
              <a:spcAft>
                <a:spcPts val="0"/>
              </a:spcAft>
              <a:buNone/>
            </a:pPr>
            <a:r>
              <a:rPr lang="en" sz="1900">
                <a:solidFill>
                  <a:schemeClr val="dk1"/>
                </a:solidFill>
              </a:rPr>
              <a:t>Sometimes, these are called "get methods" or "getters."</a:t>
            </a:r>
            <a:endParaRPr sz="1900">
              <a:solidFill>
                <a:schemeClr val="dk1"/>
              </a:solidFill>
            </a:endParaRPr>
          </a:p>
          <a:p>
            <a:pPr indent="0" lvl="0" marL="0" rtl="0" algn="l">
              <a:spcBef>
                <a:spcPts val="1200"/>
              </a:spcBef>
              <a:spcAft>
                <a:spcPts val="1200"/>
              </a:spcAft>
              <a:buNone/>
            </a:pPr>
            <a:r>
              <a:rPr lang="en" sz="1900">
                <a:solidFill>
                  <a:schemeClr val="dk1"/>
                </a:solidFill>
              </a:rPr>
              <a:t>The return type matches the type of the variable being returned.</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429900" y="1190150"/>
            <a:ext cx="8023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Accessor methods can also return a filtered or transformed version of the </a:t>
            </a:r>
            <a:r>
              <a:rPr lang="en" sz="1700">
                <a:solidFill>
                  <a:schemeClr val="dk1"/>
                </a:solidFill>
                <a:latin typeface="Courier New"/>
                <a:ea typeface="Courier New"/>
                <a:cs typeface="Courier New"/>
                <a:sym typeface="Courier New"/>
              </a:rPr>
              <a:t>private</a:t>
            </a:r>
            <a:r>
              <a:rPr lang="en" sz="1700">
                <a:solidFill>
                  <a:schemeClr val="dk1"/>
                </a:solidFill>
              </a:rPr>
              <a:t> variable.</a:t>
            </a:r>
            <a:endParaRPr sz="1700">
              <a:solidFill>
                <a:schemeClr val="dk1"/>
              </a:solidFill>
            </a:endParaRPr>
          </a:p>
          <a:p>
            <a:pPr indent="0" lvl="0" marL="0" rtl="0" algn="l">
              <a:spcBef>
                <a:spcPts val="1200"/>
              </a:spcBef>
              <a:spcAft>
                <a:spcPts val="0"/>
              </a:spcAft>
              <a:buNone/>
            </a:pPr>
            <a:r>
              <a:rPr lang="en" sz="1700">
                <a:solidFill>
                  <a:schemeClr val="dk1"/>
                </a:solidFill>
              </a:rPr>
              <a:t>This is the power of accessor methods – they abstract away the variable itself, so the way the phone number is represented here could be changed.</a:t>
            </a:r>
            <a:endParaRPr sz="1700">
              <a:solidFill>
                <a:schemeClr val="dk1"/>
              </a:solidFill>
            </a:endParaRPr>
          </a:p>
          <a:p>
            <a:pPr indent="0" lvl="0" marL="457200" rtl="0" algn="l">
              <a:spcBef>
                <a:spcPts val="1200"/>
              </a:spcBef>
              <a:spcAft>
                <a:spcPts val="0"/>
              </a:spcAft>
              <a:buNone/>
            </a:pPr>
            <a:r>
              <a:rPr b="1" lang="en">
                <a:solidFill>
                  <a:srgbClr val="333333"/>
                </a:solidFill>
                <a:latin typeface="Courier New"/>
                <a:ea typeface="Courier New"/>
                <a:cs typeface="Courier New"/>
                <a:sym typeface="Courier New"/>
              </a:rPr>
              <a:t>public class Person</a:t>
            </a:r>
            <a:endParaRPr b="1">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a:solidFill>
                  <a:srgbClr val="333333"/>
                </a:solidFill>
                <a:latin typeface="Courier New"/>
                <a:ea typeface="Courier New"/>
                <a:cs typeface="Courier New"/>
                <a:sym typeface="Courier New"/>
              </a:rPr>
              <a:t>{</a:t>
            </a:r>
            <a:endParaRPr b="1">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a:solidFill>
                  <a:srgbClr val="333333"/>
                </a:solidFill>
                <a:latin typeface="Courier New"/>
                <a:ea typeface="Courier New"/>
                <a:cs typeface="Courier New"/>
                <a:sym typeface="Courier New"/>
              </a:rPr>
              <a:t>  private String phoneNumber;</a:t>
            </a:r>
            <a:endParaRPr b="1">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a:solidFill>
                  <a:srgbClr val="333333"/>
                </a:solidFill>
                <a:latin typeface="Courier New"/>
                <a:ea typeface="Courier New"/>
                <a:cs typeface="Courier New"/>
                <a:sym typeface="Courier New"/>
              </a:rPr>
              <a:t>       ...</a:t>
            </a:r>
            <a:endParaRPr b="1">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a:solidFill>
                  <a:srgbClr val="333333"/>
                </a:solidFill>
                <a:latin typeface="Courier New"/>
                <a:ea typeface="Courier New"/>
                <a:cs typeface="Courier New"/>
                <a:sym typeface="Courier New"/>
              </a:rPr>
              <a:t>  public String getAreaCode() {</a:t>
            </a:r>
            <a:endParaRPr b="1">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a:solidFill>
                  <a:srgbClr val="333333"/>
                </a:solidFill>
                <a:latin typeface="Courier New"/>
                <a:ea typeface="Courier New"/>
                <a:cs typeface="Courier New"/>
                <a:sym typeface="Courier New"/>
              </a:rPr>
              <a:t>    return phoneNumber.substring(0,3);</a:t>
            </a:r>
            <a:endParaRPr b="1">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a:solidFill>
                  <a:srgbClr val="333333"/>
                </a:solidFill>
                <a:latin typeface="Courier New"/>
                <a:ea typeface="Courier New"/>
                <a:cs typeface="Courier New"/>
                <a:sym typeface="Courier New"/>
              </a:rPr>
              <a:t>  }</a:t>
            </a:r>
            <a:endParaRPr b="1">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a:solidFill>
                  <a:srgbClr val="333333"/>
                </a:solidFill>
                <a:latin typeface="Courier New"/>
                <a:ea typeface="Courier New"/>
                <a:cs typeface="Courier New"/>
                <a:sym typeface="Courier New"/>
              </a:rPr>
              <a:t>}</a:t>
            </a:r>
            <a:endParaRPr b="1">
              <a:solidFill>
                <a:srgbClr val="333333"/>
              </a:solidFill>
              <a:latin typeface="Consolas"/>
              <a:ea typeface="Consolas"/>
              <a:cs typeface="Consolas"/>
              <a:sym typeface="Consolas"/>
            </a:endParaRPr>
          </a:p>
        </p:txBody>
      </p:sp>
      <p:sp>
        <p:nvSpPr>
          <p:cNvPr id="213" name="Google Shape;21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Accessor Methods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idx="1" type="body"/>
          </p:nvPr>
        </p:nvSpPr>
        <p:spPr>
          <a:xfrm>
            <a:off x="347050" y="1152475"/>
            <a:ext cx="49281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solidFill>
                  <a:schemeClr val="dk1"/>
                </a:solidFill>
              </a:rPr>
              <a:t>Mutator methods are the opposite of accessor methods...</a:t>
            </a:r>
            <a:endParaRPr sz="1900">
              <a:solidFill>
                <a:schemeClr val="dk1"/>
              </a:solidFill>
            </a:endParaRPr>
          </a:p>
          <a:p>
            <a:pPr indent="0" lvl="0" marL="0" rtl="0" algn="l">
              <a:spcBef>
                <a:spcPts val="1200"/>
              </a:spcBef>
              <a:spcAft>
                <a:spcPts val="0"/>
              </a:spcAft>
              <a:buNone/>
            </a:pPr>
            <a:r>
              <a:rPr lang="en" sz="1900">
                <a:solidFill>
                  <a:schemeClr val="dk1"/>
                </a:solidFill>
              </a:rPr>
              <a:t>They are </a:t>
            </a:r>
            <a:r>
              <a:rPr lang="en" sz="1900">
                <a:solidFill>
                  <a:schemeClr val="dk1"/>
                </a:solidFill>
                <a:latin typeface="Courier New"/>
                <a:ea typeface="Courier New"/>
                <a:cs typeface="Courier New"/>
                <a:sym typeface="Courier New"/>
              </a:rPr>
              <a:t>public </a:t>
            </a:r>
            <a:r>
              <a:rPr lang="en" sz="1900">
                <a:solidFill>
                  <a:schemeClr val="dk1"/>
                </a:solidFill>
              </a:rPr>
              <a:t>methods that modify internal </a:t>
            </a:r>
            <a:r>
              <a:rPr lang="en" sz="1900">
                <a:solidFill>
                  <a:schemeClr val="dk1"/>
                </a:solidFill>
                <a:latin typeface="Courier New"/>
                <a:ea typeface="Courier New"/>
                <a:cs typeface="Courier New"/>
                <a:sym typeface="Courier New"/>
              </a:rPr>
              <a:t>private</a:t>
            </a:r>
            <a:r>
              <a:rPr lang="en" sz="1900">
                <a:solidFill>
                  <a:schemeClr val="dk1"/>
                </a:solidFill>
              </a:rPr>
              <a:t> instance variables.</a:t>
            </a:r>
            <a:endParaRPr sz="1900">
              <a:solidFill>
                <a:schemeClr val="dk1"/>
              </a:solidFill>
            </a:endParaRPr>
          </a:p>
          <a:p>
            <a:pPr indent="0" lvl="0" marL="0" rtl="0" algn="l">
              <a:spcBef>
                <a:spcPts val="1200"/>
              </a:spcBef>
              <a:spcAft>
                <a:spcPts val="0"/>
              </a:spcAft>
              <a:buNone/>
            </a:pPr>
            <a:r>
              <a:rPr lang="en" sz="1900">
                <a:solidFill>
                  <a:schemeClr val="dk1"/>
                </a:solidFill>
              </a:rPr>
              <a:t>Sometimes these are called "set methods" or "setters."</a:t>
            </a:r>
            <a:endParaRPr sz="1900">
              <a:solidFill>
                <a:schemeClr val="dk1"/>
              </a:solidFill>
            </a:endParaRPr>
          </a:p>
          <a:p>
            <a:pPr indent="0" lvl="0" marL="0" rtl="0" algn="l">
              <a:spcBef>
                <a:spcPts val="1200"/>
              </a:spcBef>
              <a:spcAft>
                <a:spcPts val="1200"/>
              </a:spcAft>
              <a:buNone/>
            </a:pPr>
            <a:r>
              <a:rPr lang="en" sz="1900">
                <a:solidFill>
                  <a:schemeClr val="dk1"/>
                </a:solidFill>
              </a:rPr>
              <a:t>These </a:t>
            </a:r>
            <a:r>
              <a:rPr lang="en" sz="1900">
                <a:solidFill>
                  <a:schemeClr val="dk1"/>
                </a:solidFill>
                <a:latin typeface="Courier New"/>
                <a:ea typeface="Courier New"/>
                <a:cs typeface="Courier New"/>
                <a:sym typeface="Courier New"/>
              </a:rPr>
              <a:t>public </a:t>
            </a:r>
            <a:r>
              <a:rPr lang="en" sz="1900">
                <a:solidFill>
                  <a:schemeClr val="dk1"/>
                </a:solidFill>
              </a:rPr>
              <a:t>methods typically have </a:t>
            </a:r>
            <a:r>
              <a:rPr lang="en" sz="1900">
                <a:solidFill>
                  <a:schemeClr val="dk1"/>
                </a:solidFill>
                <a:latin typeface="Courier New"/>
                <a:ea typeface="Courier New"/>
                <a:cs typeface="Courier New"/>
                <a:sym typeface="Courier New"/>
              </a:rPr>
              <a:t>void</a:t>
            </a:r>
            <a:r>
              <a:rPr lang="en" sz="1900">
                <a:solidFill>
                  <a:schemeClr val="dk1"/>
                </a:solidFill>
              </a:rPr>
              <a:t> return type, and take one parameter with the same type as the </a:t>
            </a:r>
            <a:r>
              <a:rPr lang="en" sz="1900">
                <a:solidFill>
                  <a:schemeClr val="dk1"/>
                </a:solidFill>
                <a:latin typeface="Courier New"/>
                <a:ea typeface="Courier New"/>
                <a:cs typeface="Courier New"/>
                <a:sym typeface="Courier New"/>
              </a:rPr>
              <a:t>private</a:t>
            </a:r>
            <a:r>
              <a:rPr lang="en" sz="1900">
                <a:solidFill>
                  <a:schemeClr val="dk1"/>
                </a:solidFill>
              </a:rPr>
              <a:t> instance variable being modified.</a:t>
            </a:r>
            <a:endParaRPr sz="1900">
              <a:solidFill>
                <a:schemeClr val="dk1"/>
              </a:solidFill>
              <a:latin typeface="Courier New"/>
              <a:ea typeface="Courier New"/>
              <a:cs typeface="Courier New"/>
              <a:sym typeface="Courier New"/>
            </a:endParaRPr>
          </a:p>
        </p:txBody>
      </p:sp>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Mutator Methods</a:t>
            </a:r>
            <a:endParaRPr/>
          </a:p>
        </p:txBody>
      </p:sp>
      <p:sp>
        <p:nvSpPr>
          <p:cNvPr id="220" name="Google Shape;220;p35"/>
          <p:cNvSpPr txBox="1"/>
          <p:nvPr>
            <p:ph idx="1" type="body"/>
          </p:nvPr>
        </p:nvSpPr>
        <p:spPr>
          <a:xfrm>
            <a:off x="5367250" y="1228675"/>
            <a:ext cx="3228900" cy="31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public class Person {</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  private String </a:t>
            </a:r>
            <a:r>
              <a:rPr b="1" lang="en" sz="1100">
                <a:solidFill>
                  <a:schemeClr val="dk1"/>
                </a:solidFill>
                <a:latin typeface="Courier New"/>
                <a:ea typeface="Courier New"/>
                <a:cs typeface="Courier New"/>
                <a:sym typeface="Courier New"/>
              </a:rPr>
              <a:t>name</a:t>
            </a:r>
            <a:r>
              <a:rPr b="1" lang="en" sz="1100">
                <a:solidFill>
                  <a:srgbClr val="333333"/>
                </a:solidFill>
                <a:latin typeface="Courier New"/>
                <a:ea typeface="Courier New"/>
                <a:cs typeface="Courier New"/>
                <a:sym typeface="Courier New"/>
              </a:rPr>
              <a:t>;</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  public Person(String name) {</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    this.name = name;</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  }</a:t>
            </a:r>
            <a:endParaRPr b="1" sz="1100">
              <a:solidFill>
                <a:srgbClr val="333333"/>
              </a:solidFill>
              <a:latin typeface="Courier New"/>
              <a:ea typeface="Courier New"/>
              <a:cs typeface="Courier New"/>
              <a:sym typeface="Courier New"/>
            </a:endParaRPr>
          </a:p>
          <a:p>
            <a:pPr indent="0" lvl="0" marL="457200" rtl="0" algn="l">
              <a:spcBef>
                <a:spcPts val="0"/>
              </a:spcBef>
              <a:spcAft>
                <a:spcPts val="0"/>
              </a:spcAft>
              <a:buNone/>
            </a:pPr>
            <a:r>
              <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  public String getName() {</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    return name;</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  }</a:t>
            </a:r>
            <a:br>
              <a:rPr b="1" lang="en" sz="1100">
                <a:solidFill>
                  <a:srgbClr val="333333"/>
                </a:solidFill>
                <a:latin typeface="Courier New"/>
                <a:ea typeface="Courier New"/>
                <a:cs typeface="Courier New"/>
                <a:sym typeface="Courier New"/>
              </a:rPr>
            </a:b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  public void </a:t>
            </a:r>
            <a:r>
              <a:rPr b="1" lang="en" sz="1100">
                <a:solidFill>
                  <a:schemeClr val="dk1"/>
                </a:solidFill>
                <a:latin typeface="Courier New"/>
                <a:ea typeface="Courier New"/>
                <a:cs typeface="Courier New"/>
                <a:sym typeface="Courier New"/>
              </a:rPr>
              <a:t>setName</a:t>
            </a:r>
            <a:r>
              <a:rPr b="1" lang="en" sz="1100">
                <a:solidFill>
                  <a:srgbClr val="333333"/>
                </a:solidFill>
                <a:latin typeface="Courier New"/>
                <a:ea typeface="Courier New"/>
                <a:cs typeface="Courier New"/>
                <a:sym typeface="Courier New"/>
              </a:rPr>
              <a:t>(String name) {</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00">
                <a:solidFill>
                  <a:srgbClr val="333333"/>
                </a:solidFill>
                <a:latin typeface="Courier New"/>
                <a:ea typeface="Courier New"/>
                <a:cs typeface="Courier New"/>
                <a:sym typeface="Courier New"/>
              </a:rPr>
              <a:t>    this.name = name;</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00">
                <a:solidFill>
                  <a:srgbClr val="333333"/>
                </a:solidFill>
                <a:latin typeface="Courier New"/>
                <a:ea typeface="Courier New"/>
                <a:cs typeface="Courier New"/>
                <a:sym typeface="Courier New"/>
              </a:rPr>
              <a:t>  }</a:t>
            </a:r>
            <a:endParaRPr b="1" sz="11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100">
                <a:solidFill>
                  <a:srgbClr val="333333"/>
                </a:solidFill>
                <a:latin typeface="Courier New"/>
                <a:ea typeface="Courier New"/>
                <a:cs typeface="Courier New"/>
                <a:sym typeface="Courier New"/>
              </a:rPr>
              <a:t>}</a:t>
            </a:r>
            <a:endParaRPr sz="1100">
              <a:solidFill>
                <a:srgbClr val="0000FF"/>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idx="1" type="body"/>
          </p:nvPr>
        </p:nvSpPr>
        <p:spPr>
          <a:xfrm>
            <a:off x="428075" y="1152475"/>
            <a:ext cx="8439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Mutator methods can also filter, verify, or transform a value before assigning it to a private instance variable value.</a:t>
            </a:r>
            <a:endParaRPr sz="15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300">
                <a:solidFill>
                  <a:srgbClr val="333333"/>
                </a:solidFill>
                <a:latin typeface="Courier New"/>
                <a:ea typeface="Courier New"/>
                <a:cs typeface="Courier New"/>
                <a:sym typeface="Courier New"/>
              </a:rPr>
              <a:t>public class Person</a:t>
            </a:r>
            <a:endParaRPr b="1" sz="1300">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sz="1300">
                <a:solidFill>
                  <a:srgbClr val="333333"/>
                </a:solidFill>
                <a:latin typeface="Courier New"/>
                <a:ea typeface="Courier New"/>
                <a:cs typeface="Courier New"/>
                <a:sym typeface="Courier New"/>
              </a:rPr>
              <a:t>{</a:t>
            </a:r>
            <a:endParaRPr b="1" sz="1300">
              <a:solidFill>
                <a:srgbClr val="333333"/>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300">
                <a:solidFill>
                  <a:srgbClr val="333333"/>
                </a:solidFill>
                <a:latin typeface="Courier New"/>
                <a:ea typeface="Courier New"/>
                <a:cs typeface="Courier New"/>
                <a:sym typeface="Courier New"/>
              </a:rPr>
              <a:t>  private String areaCode;</a:t>
            </a:r>
            <a:endParaRPr b="1" sz="1300">
              <a:solidFill>
                <a:srgbClr val="333333"/>
              </a:solidFill>
              <a:latin typeface="Courier New"/>
              <a:ea typeface="Courier New"/>
              <a:cs typeface="Courier New"/>
              <a:sym typeface="Courier New"/>
            </a:endParaRPr>
          </a:p>
          <a:p>
            <a:pPr indent="0" lvl="0" marL="0" rtl="0" algn="l">
              <a:spcBef>
                <a:spcPts val="0"/>
              </a:spcBef>
              <a:spcAft>
                <a:spcPts val="0"/>
              </a:spcAft>
              <a:buNone/>
            </a:pPr>
            <a:r>
              <a:rPr b="1" lang="en" sz="1300">
                <a:solidFill>
                  <a:srgbClr val="333333"/>
                </a:solidFill>
                <a:latin typeface="Courier New"/>
                <a:ea typeface="Courier New"/>
                <a:cs typeface="Courier New"/>
                <a:sym typeface="Courier New"/>
              </a:rPr>
              <a:t>       ...</a:t>
            </a:r>
            <a:endParaRPr b="1" sz="1300">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sz="1300">
                <a:solidFill>
                  <a:srgbClr val="333333"/>
                </a:solidFill>
                <a:latin typeface="Courier New"/>
                <a:ea typeface="Courier New"/>
                <a:cs typeface="Courier New"/>
                <a:sym typeface="Courier New"/>
              </a:rPr>
              <a:t>  public void setAreaCode(String phoneNumber) {</a:t>
            </a:r>
            <a:endParaRPr b="1" sz="1300">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sz="1300">
                <a:solidFill>
                  <a:srgbClr val="333333"/>
                </a:solidFill>
                <a:latin typeface="Courier New"/>
                <a:ea typeface="Courier New"/>
                <a:cs typeface="Courier New"/>
                <a:sym typeface="Courier New"/>
              </a:rPr>
              <a:t>    areaCode = phoneNumber.substring(0,3);</a:t>
            </a:r>
            <a:endParaRPr b="1" sz="1300">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sz="1300">
                <a:solidFill>
                  <a:srgbClr val="333333"/>
                </a:solidFill>
                <a:latin typeface="Courier New"/>
                <a:ea typeface="Courier New"/>
                <a:cs typeface="Courier New"/>
                <a:sym typeface="Courier New"/>
              </a:rPr>
              <a:t>  }</a:t>
            </a:r>
            <a:endParaRPr b="1" sz="1300">
              <a:solidFill>
                <a:srgbClr val="333333"/>
              </a:solidFill>
              <a:latin typeface="Courier New"/>
              <a:ea typeface="Courier New"/>
              <a:cs typeface="Courier New"/>
              <a:sym typeface="Courier New"/>
            </a:endParaRPr>
          </a:p>
          <a:p>
            <a:pPr indent="0" lvl="0" marL="457200" rtl="0" algn="l">
              <a:spcBef>
                <a:spcPts val="0"/>
              </a:spcBef>
              <a:spcAft>
                <a:spcPts val="0"/>
              </a:spcAft>
              <a:buNone/>
            </a:pPr>
            <a:r>
              <a:rPr b="1" lang="en" sz="1300">
                <a:solidFill>
                  <a:srgbClr val="333333"/>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p:txBody>
      </p:sp>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Mutator Methods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Parameters: </a:t>
            </a:r>
            <a:r>
              <a:rPr b="1" lang="en"/>
              <a:t>Pass by Value</a:t>
            </a:r>
            <a:r>
              <a:rPr lang="en"/>
              <a:t> / Pass by Reference</a:t>
            </a:r>
            <a:endParaRPr/>
          </a:p>
        </p:txBody>
      </p:sp>
      <p:sp>
        <p:nvSpPr>
          <p:cNvPr id="232" name="Google Shape;23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Parameters of a method behave like local variables of the method. Each actual parameter is copied into one of these variables.</a:t>
            </a:r>
            <a:endParaRPr sz="1400"/>
          </a:p>
          <a:p>
            <a:pPr indent="-317500" lvl="0" marL="457200" rtl="0" algn="l">
              <a:spcBef>
                <a:spcPts val="0"/>
              </a:spcBef>
              <a:spcAft>
                <a:spcPts val="0"/>
              </a:spcAft>
              <a:buSzPts val="1400"/>
              <a:buChar char="●"/>
            </a:pPr>
            <a:r>
              <a:rPr lang="en" sz="1400"/>
              <a:t>For primitive types, the variable contains a copy of the actual parameter. The method may change it, but it has no effect on any variables in the calling code.</a:t>
            </a:r>
            <a:endParaRPr sz="1400"/>
          </a:p>
          <a:p>
            <a:pPr indent="0" lvl="0" marL="457200" rtl="0" algn="l">
              <a:spcBef>
                <a:spcPts val="1200"/>
              </a:spcBef>
              <a:spcAft>
                <a:spcPts val="1200"/>
              </a:spcAft>
              <a:buNone/>
            </a:pPr>
            <a:r>
              <a:rPr lang="en" sz="1200">
                <a:latin typeface="Courier New"/>
                <a:ea typeface="Courier New"/>
                <a:cs typeface="Courier New"/>
                <a:sym typeface="Courier New"/>
              </a:rPr>
              <a:t>int age = 16;</a:t>
            </a:r>
            <a:br>
              <a:rPr lang="en" sz="1200">
                <a:latin typeface="Courier New"/>
                <a:ea typeface="Courier New"/>
                <a:cs typeface="Courier New"/>
                <a:sym typeface="Courier New"/>
              </a:rPr>
            </a:br>
            <a:r>
              <a:rPr lang="en" sz="1200">
                <a:latin typeface="Courier New"/>
                <a:ea typeface="Courier New"/>
                <a:cs typeface="Courier New"/>
                <a:sym typeface="Courier New"/>
              </a:rPr>
              <a:t>Person p = new Person(age);</a:t>
            </a:r>
            <a:br>
              <a:rPr lang="en" sz="1200">
                <a:latin typeface="Courier New"/>
                <a:ea typeface="Courier New"/>
                <a:cs typeface="Courier New"/>
                <a:sym typeface="Courier New"/>
              </a:rPr>
            </a:br>
            <a:r>
              <a:rPr lang="en" sz="1200">
                <a:latin typeface="Courier New"/>
                <a:ea typeface="Courier New"/>
                <a:cs typeface="Courier New"/>
                <a:sym typeface="Courier New"/>
              </a:rPr>
              <a:t>// age is guaranteed to still be 16</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public class Person {</a:t>
            </a:r>
            <a:br>
              <a:rPr lang="en" sz="1200">
                <a:latin typeface="Courier New"/>
                <a:ea typeface="Courier New"/>
                <a:cs typeface="Courier New"/>
                <a:sym typeface="Courier New"/>
              </a:rPr>
            </a:br>
            <a:r>
              <a:rPr lang="en" sz="1200">
                <a:latin typeface="Courier New"/>
                <a:ea typeface="Courier New"/>
                <a:cs typeface="Courier New"/>
                <a:sym typeface="Courier New"/>
              </a:rPr>
              <a:t>  public Person(int initAge) {</a:t>
            </a:r>
            <a:br>
              <a:rPr lang="en" sz="1200">
                <a:latin typeface="Courier New"/>
                <a:ea typeface="Courier New"/>
                <a:cs typeface="Courier New"/>
                <a:sym typeface="Courier New"/>
              </a:rPr>
            </a:br>
            <a:r>
              <a:rPr lang="en" sz="1200">
                <a:latin typeface="Courier New"/>
                <a:ea typeface="Courier New"/>
                <a:cs typeface="Courier New"/>
                <a:sym typeface="Courier New"/>
              </a:rPr>
              <a:t>    // initAge is a COPY of age</a:t>
            </a:r>
            <a:br>
              <a:rPr lang="en" sz="1200">
                <a:latin typeface="Courier New"/>
                <a:ea typeface="Courier New"/>
                <a:cs typeface="Courier New"/>
                <a:sym typeface="Courier New"/>
              </a:rPr>
            </a:br>
            <a:r>
              <a:rPr lang="en" sz="1200">
                <a:latin typeface="Courier New"/>
                <a:ea typeface="Courier New"/>
                <a:cs typeface="Courier New"/>
                <a:sym typeface="Courier New"/>
              </a:rPr>
              <a:t>    initAge = 20; // does not alter the value of age in the caller</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33" name="Google Shape;233;p37"/>
          <p:cNvSpPr txBox="1"/>
          <p:nvPr/>
        </p:nvSpPr>
        <p:spPr>
          <a:xfrm>
            <a:off x="4917500" y="2571750"/>
            <a:ext cx="9549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ourier New"/>
                <a:ea typeface="Courier New"/>
                <a:cs typeface="Courier New"/>
                <a:sym typeface="Courier New"/>
              </a:rPr>
              <a:t>age</a:t>
            </a:r>
            <a:endParaRPr>
              <a:latin typeface="Courier New"/>
              <a:ea typeface="Courier New"/>
              <a:cs typeface="Courier New"/>
              <a:sym typeface="Courier New"/>
            </a:endParaRPr>
          </a:p>
        </p:txBody>
      </p:sp>
      <p:cxnSp>
        <p:nvCxnSpPr>
          <p:cNvPr id="234" name="Google Shape;234;p37"/>
          <p:cNvCxnSpPr>
            <a:stCxn id="233" idx="3"/>
            <a:endCxn id="235" idx="1"/>
          </p:cNvCxnSpPr>
          <p:nvPr/>
        </p:nvCxnSpPr>
        <p:spPr>
          <a:xfrm>
            <a:off x="5872400" y="2771850"/>
            <a:ext cx="522000" cy="0"/>
          </a:xfrm>
          <a:prstGeom prst="straightConnector1">
            <a:avLst/>
          </a:prstGeom>
          <a:noFill/>
          <a:ln cap="flat" cmpd="sng" w="9525">
            <a:solidFill>
              <a:srgbClr val="FF0000"/>
            </a:solidFill>
            <a:prstDash val="solid"/>
            <a:round/>
            <a:headEnd len="med" w="med" type="none"/>
            <a:tailEnd len="med" w="med" type="triangle"/>
          </a:ln>
        </p:spPr>
      </p:cxnSp>
      <p:sp>
        <p:nvSpPr>
          <p:cNvPr id="236" name="Google Shape;236;p37"/>
          <p:cNvSpPr txBox="1"/>
          <p:nvPr/>
        </p:nvSpPr>
        <p:spPr>
          <a:xfrm>
            <a:off x="4917750" y="3288975"/>
            <a:ext cx="954900" cy="4002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ourier New"/>
                <a:ea typeface="Courier New"/>
                <a:cs typeface="Courier New"/>
                <a:sym typeface="Courier New"/>
              </a:rPr>
              <a:t>initAge</a:t>
            </a:r>
            <a:endParaRPr>
              <a:latin typeface="Courier New"/>
              <a:ea typeface="Courier New"/>
              <a:cs typeface="Courier New"/>
              <a:sym typeface="Courier New"/>
            </a:endParaRPr>
          </a:p>
        </p:txBody>
      </p:sp>
      <p:cxnSp>
        <p:nvCxnSpPr>
          <p:cNvPr id="237" name="Google Shape;237;p37"/>
          <p:cNvCxnSpPr>
            <a:stCxn id="236" idx="3"/>
            <a:endCxn id="238" idx="1"/>
          </p:cNvCxnSpPr>
          <p:nvPr/>
        </p:nvCxnSpPr>
        <p:spPr>
          <a:xfrm>
            <a:off x="5872650" y="3489075"/>
            <a:ext cx="521700" cy="0"/>
          </a:xfrm>
          <a:prstGeom prst="straightConnector1">
            <a:avLst/>
          </a:prstGeom>
          <a:noFill/>
          <a:ln cap="flat" cmpd="sng" w="9525">
            <a:solidFill>
              <a:srgbClr val="0000FF"/>
            </a:solidFill>
            <a:prstDash val="solid"/>
            <a:round/>
            <a:headEnd len="med" w="med" type="none"/>
            <a:tailEnd len="med" w="med" type="triangle"/>
          </a:ln>
        </p:spPr>
      </p:cxnSp>
      <p:cxnSp>
        <p:nvCxnSpPr>
          <p:cNvPr id="239" name="Google Shape;239;p37"/>
          <p:cNvCxnSpPr/>
          <p:nvPr/>
        </p:nvCxnSpPr>
        <p:spPr>
          <a:xfrm>
            <a:off x="4942675" y="3109450"/>
            <a:ext cx="2087700" cy="0"/>
          </a:xfrm>
          <a:prstGeom prst="straightConnector1">
            <a:avLst/>
          </a:prstGeom>
          <a:noFill/>
          <a:ln cap="flat" cmpd="sng" w="9525">
            <a:solidFill>
              <a:schemeClr val="dk2"/>
            </a:solidFill>
            <a:prstDash val="dot"/>
            <a:round/>
            <a:headEnd len="med" w="med" type="none"/>
            <a:tailEnd len="med" w="med" type="none"/>
          </a:ln>
        </p:spPr>
      </p:cxnSp>
      <p:sp>
        <p:nvSpPr>
          <p:cNvPr id="240" name="Google Shape;240;p37"/>
          <p:cNvSpPr txBox="1"/>
          <p:nvPr/>
        </p:nvSpPr>
        <p:spPr>
          <a:xfrm>
            <a:off x="7030375" y="2909350"/>
            <a:ext cx="20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Person.Person() {</a:t>
            </a:r>
            <a:endParaRPr>
              <a:latin typeface="Courier New"/>
              <a:ea typeface="Courier New"/>
              <a:cs typeface="Courier New"/>
              <a:sym typeface="Courier New"/>
            </a:endParaRPr>
          </a:p>
        </p:txBody>
      </p:sp>
      <p:cxnSp>
        <p:nvCxnSpPr>
          <p:cNvPr id="241" name="Google Shape;241;p37"/>
          <p:cNvCxnSpPr/>
          <p:nvPr/>
        </p:nvCxnSpPr>
        <p:spPr>
          <a:xfrm>
            <a:off x="4917500" y="3916400"/>
            <a:ext cx="2087700" cy="0"/>
          </a:xfrm>
          <a:prstGeom prst="straightConnector1">
            <a:avLst/>
          </a:prstGeom>
          <a:noFill/>
          <a:ln cap="flat" cmpd="sng" w="9525">
            <a:solidFill>
              <a:schemeClr val="dk2"/>
            </a:solidFill>
            <a:prstDash val="dot"/>
            <a:round/>
            <a:headEnd len="med" w="med" type="none"/>
            <a:tailEnd len="med" w="med" type="none"/>
          </a:ln>
        </p:spPr>
      </p:cxnSp>
      <p:sp>
        <p:nvSpPr>
          <p:cNvPr id="242" name="Google Shape;242;p37"/>
          <p:cNvSpPr txBox="1"/>
          <p:nvPr/>
        </p:nvSpPr>
        <p:spPr>
          <a:xfrm>
            <a:off x="7005200" y="3716300"/>
            <a:ext cx="20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43" name="Google Shape;243;p37"/>
          <p:cNvSpPr/>
          <p:nvPr/>
        </p:nvSpPr>
        <p:spPr>
          <a:xfrm>
            <a:off x="6394300" y="2599350"/>
            <a:ext cx="522000" cy="345000"/>
          </a:xfrm>
          <a:prstGeom prst="rect">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sp>
        <p:nvSpPr>
          <p:cNvPr id="244" name="Google Shape;244;p37"/>
          <p:cNvSpPr/>
          <p:nvPr/>
        </p:nvSpPr>
        <p:spPr>
          <a:xfrm>
            <a:off x="6394300" y="3316575"/>
            <a:ext cx="522000" cy="345000"/>
          </a:xfrm>
          <a:prstGeom prst="rect">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20</a:t>
            </a:r>
            <a:endParaRPr b="1"/>
          </a:p>
        </p:txBody>
      </p:sp>
      <p:sp>
        <p:nvSpPr>
          <p:cNvPr id="245" name="Google Shape;245;p37"/>
          <p:cNvSpPr txBox="1"/>
          <p:nvPr/>
        </p:nvSpPr>
        <p:spPr>
          <a:xfrm>
            <a:off x="6394300" y="3011500"/>
            <a:ext cx="522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Courier New"/>
                <a:ea typeface="Courier New"/>
                <a:cs typeface="Courier New"/>
                <a:sym typeface="Courier New"/>
              </a:rPr>
              <a:t>int</a:t>
            </a:r>
            <a:endParaRPr sz="1300">
              <a:latin typeface="Courier New"/>
              <a:ea typeface="Courier New"/>
              <a:cs typeface="Courier New"/>
              <a:sym typeface="Courier New"/>
            </a:endParaRPr>
          </a:p>
        </p:txBody>
      </p:sp>
      <p:sp>
        <p:nvSpPr>
          <p:cNvPr id="246" name="Google Shape;246;p37"/>
          <p:cNvSpPr txBox="1"/>
          <p:nvPr/>
        </p:nvSpPr>
        <p:spPr>
          <a:xfrm>
            <a:off x="6394300" y="2299275"/>
            <a:ext cx="522000" cy="2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urier New"/>
                <a:ea typeface="Courier New"/>
                <a:cs typeface="Courier New"/>
                <a:sym typeface="Courier New"/>
              </a:rPr>
              <a:t>int</a:t>
            </a:r>
            <a:endParaRPr sz="130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Parameters: Pass by Value / </a:t>
            </a:r>
            <a:r>
              <a:rPr b="1" lang="en"/>
              <a:t>Pass by Reference</a:t>
            </a:r>
            <a:endParaRPr b="1"/>
          </a:p>
        </p:txBody>
      </p:sp>
      <p:sp>
        <p:nvSpPr>
          <p:cNvPr id="252" name="Google Shape;25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o</a:t>
            </a:r>
            <a:r>
              <a:rPr lang="en" sz="1400"/>
              <a:t>bject types, what is passed into the method is a reference to an object.</a:t>
            </a:r>
            <a:endParaRPr sz="1400"/>
          </a:p>
          <a:p>
            <a:pPr indent="0" lvl="0" marL="0" rtl="0" algn="l">
              <a:spcBef>
                <a:spcPts val="1200"/>
              </a:spcBef>
              <a:spcAft>
                <a:spcPts val="0"/>
              </a:spcAft>
              <a:buNone/>
            </a:pPr>
            <a:r>
              <a:rPr lang="en" sz="1400"/>
              <a:t>If the referenced object is mutable in any way, the method could make changes to it, and the caller would see those changes after the method returns.</a:t>
            </a:r>
            <a:endParaRPr b="1" sz="1400">
              <a:solidFill>
                <a:srgbClr val="FF0000"/>
              </a:solidFill>
            </a:endParaRPr>
          </a:p>
          <a:p>
            <a:pPr indent="0" lvl="0" marL="457200" rtl="0" algn="l">
              <a:spcBef>
                <a:spcPts val="1200"/>
              </a:spcBef>
              <a:spcAft>
                <a:spcPts val="1200"/>
              </a:spcAft>
              <a:buNone/>
            </a:pPr>
            <a:r>
              <a:rPr lang="en" sz="1200">
                <a:latin typeface="Courier New"/>
                <a:ea typeface="Courier New"/>
                <a:cs typeface="Courier New"/>
                <a:sym typeface="Courier New"/>
              </a:rPr>
              <a:t>int age = 16;</a:t>
            </a:r>
            <a:br>
              <a:rPr lang="en" sz="1200">
                <a:latin typeface="Courier New"/>
                <a:ea typeface="Courier New"/>
                <a:cs typeface="Courier New"/>
                <a:sym typeface="Courier New"/>
              </a:rPr>
            </a:br>
            <a:r>
              <a:rPr lang="en" sz="1200">
                <a:latin typeface="Courier New"/>
                <a:ea typeface="Courier New"/>
                <a:cs typeface="Courier New"/>
                <a:sym typeface="Courier New"/>
              </a:rPr>
              <a:t>Person p = new Person(age);</a:t>
            </a:r>
            <a:br>
              <a:rPr lang="en" sz="1200">
                <a:latin typeface="Courier New"/>
                <a:ea typeface="Courier New"/>
                <a:cs typeface="Courier New"/>
                <a:sym typeface="Courier New"/>
              </a:rPr>
            </a:br>
            <a:r>
              <a:rPr lang="en" sz="1200">
                <a:latin typeface="Courier New"/>
                <a:ea typeface="Courier New"/>
                <a:cs typeface="Courier New"/>
                <a:sym typeface="Courier New"/>
              </a:rPr>
              <a:t>// p.age == 16</a:t>
            </a:r>
            <a:br>
              <a:rPr lang="en" sz="1200">
                <a:latin typeface="Courier New"/>
                <a:ea typeface="Courier New"/>
                <a:cs typeface="Courier New"/>
                <a:sym typeface="Courier New"/>
              </a:rPr>
            </a:br>
            <a:r>
              <a:rPr lang="en" sz="1200">
                <a:latin typeface="Courier New"/>
                <a:ea typeface="Courier New"/>
                <a:cs typeface="Courier New"/>
                <a:sym typeface="Courier New"/>
              </a:rPr>
              <a:t>Student s = new Student(p);</a:t>
            </a:r>
            <a:br>
              <a:rPr lang="en" sz="1200">
                <a:latin typeface="Courier New"/>
                <a:ea typeface="Courier New"/>
                <a:cs typeface="Courier New"/>
                <a:sym typeface="Courier New"/>
              </a:rPr>
            </a:br>
            <a:r>
              <a:rPr lang="en" sz="1200">
                <a:latin typeface="Courier New"/>
                <a:ea typeface="Courier New"/>
                <a:cs typeface="Courier New"/>
                <a:sym typeface="Courier New"/>
              </a:rPr>
              <a:t>// p.age == 20</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public class Student {</a:t>
            </a:r>
            <a:br>
              <a:rPr lang="en" sz="1200">
                <a:latin typeface="Courier New"/>
                <a:ea typeface="Courier New"/>
                <a:cs typeface="Courier New"/>
                <a:sym typeface="Courier New"/>
              </a:rPr>
            </a:br>
            <a:r>
              <a:rPr lang="en" sz="1200">
                <a:latin typeface="Courier New"/>
                <a:ea typeface="Courier New"/>
                <a:cs typeface="Courier New"/>
                <a:sym typeface="Courier New"/>
              </a:rPr>
              <a:t>  public Student(Person person) {</a:t>
            </a:r>
            <a:br>
              <a:rPr lang="en" sz="1200">
                <a:latin typeface="Courier New"/>
                <a:ea typeface="Courier New"/>
                <a:cs typeface="Courier New"/>
                <a:sym typeface="Courier New"/>
              </a:rPr>
            </a:br>
            <a:r>
              <a:rPr lang="en" sz="1200">
                <a:latin typeface="Courier New"/>
                <a:ea typeface="Courier New"/>
                <a:cs typeface="Courier New"/>
                <a:sym typeface="Courier New"/>
              </a:rPr>
              <a:t>    // person is a REFERENCE to the same object in the caller</a:t>
            </a:r>
            <a:br>
              <a:rPr lang="en" sz="1200">
                <a:latin typeface="Courier New"/>
                <a:ea typeface="Courier New"/>
                <a:cs typeface="Courier New"/>
                <a:sym typeface="Courier New"/>
              </a:rPr>
            </a:br>
            <a:r>
              <a:rPr lang="en" sz="1200">
                <a:latin typeface="Courier New"/>
                <a:ea typeface="Courier New"/>
                <a:cs typeface="Courier New"/>
                <a:sym typeface="Courier New"/>
              </a:rPr>
              <a:t>    person.age = 20; // alters the Person passed in from the the caller</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53" name="Google Shape;253;p38"/>
          <p:cNvSpPr txBox="1"/>
          <p:nvPr/>
        </p:nvSpPr>
        <p:spPr>
          <a:xfrm>
            <a:off x="4917500" y="2571750"/>
            <a:ext cx="9549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ourier New"/>
                <a:ea typeface="Courier New"/>
                <a:cs typeface="Courier New"/>
                <a:sym typeface="Courier New"/>
              </a:rPr>
              <a:t>p</a:t>
            </a:r>
            <a:endParaRPr>
              <a:latin typeface="Courier New"/>
              <a:ea typeface="Courier New"/>
              <a:cs typeface="Courier New"/>
              <a:sym typeface="Courier New"/>
            </a:endParaRPr>
          </a:p>
        </p:txBody>
      </p:sp>
      <p:cxnSp>
        <p:nvCxnSpPr>
          <p:cNvPr id="254" name="Google Shape;254;p38"/>
          <p:cNvCxnSpPr>
            <a:stCxn id="253" idx="3"/>
          </p:cNvCxnSpPr>
          <p:nvPr/>
        </p:nvCxnSpPr>
        <p:spPr>
          <a:xfrm>
            <a:off x="5872400" y="2771850"/>
            <a:ext cx="522000" cy="0"/>
          </a:xfrm>
          <a:prstGeom prst="straightConnector1">
            <a:avLst/>
          </a:prstGeom>
          <a:noFill/>
          <a:ln cap="flat" cmpd="sng" w="9525">
            <a:solidFill>
              <a:srgbClr val="FF0000"/>
            </a:solidFill>
            <a:prstDash val="solid"/>
            <a:round/>
            <a:headEnd len="med" w="med" type="none"/>
            <a:tailEnd len="med" w="med" type="triangle"/>
          </a:ln>
        </p:spPr>
      </p:cxnSp>
      <p:sp>
        <p:nvSpPr>
          <p:cNvPr id="255" name="Google Shape;255;p38"/>
          <p:cNvSpPr txBox="1"/>
          <p:nvPr/>
        </p:nvSpPr>
        <p:spPr>
          <a:xfrm>
            <a:off x="4917750" y="3288975"/>
            <a:ext cx="954900" cy="4002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ourier New"/>
                <a:ea typeface="Courier New"/>
                <a:cs typeface="Courier New"/>
                <a:sym typeface="Courier New"/>
              </a:rPr>
              <a:t>person</a:t>
            </a:r>
            <a:endParaRPr>
              <a:latin typeface="Courier New"/>
              <a:ea typeface="Courier New"/>
              <a:cs typeface="Courier New"/>
              <a:sym typeface="Courier New"/>
            </a:endParaRPr>
          </a:p>
        </p:txBody>
      </p:sp>
      <p:cxnSp>
        <p:nvCxnSpPr>
          <p:cNvPr id="256" name="Google Shape;256;p38"/>
          <p:cNvCxnSpPr>
            <a:stCxn id="255" idx="3"/>
            <a:endCxn id="257" idx="1"/>
          </p:cNvCxnSpPr>
          <p:nvPr/>
        </p:nvCxnSpPr>
        <p:spPr>
          <a:xfrm flipH="1" rot="10800000">
            <a:off x="5872650" y="2771775"/>
            <a:ext cx="521700" cy="717300"/>
          </a:xfrm>
          <a:prstGeom prst="straightConnector1">
            <a:avLst/>
          </a:prstGeom>
          <a:noFill/>
          <a:ln cap="flat" cmpd="sng" w="9525">
            <a:solidFill>
              <a:srgbClr val="0000FF"/>
            </a:solidFill>
            <a:prstDash val="solid"/>
            <a:round/>
            <a:headEnd len="med" w="med" type="none"/>
            <a:tailEnd len="med" w="med" type="triangle"/>
          </a:ln>
        </p:spPr>
      </p:cxnSp>
      <p:cxnSp>
        <p:nvCxnSpPr>
          <p:cNvPr id="258" name="Google Shape;258;p38"/>
          <p:cNvCxnSpPr/>
          <p:nvPr/>
        </p:nvCxnSpPr>
        <p:spPr>
          <a:xfrm>
            <a:off x="4942675" y="3109450"/>
            <a:ext cx="2087700" cy="0"/>
          </a:xfrm>
          <a:prstGeom prst="straightConnector1">
            <a:avLst/>
          </a:prstGeom>
          <a:noFill/>
          <a:ln cap="flat" cmpd="sng" w="9525">
            <a:solidFill>
              <a:schemeClr val="dk2"/>
            </a:solidFill>
            <a:prstDash val="dot"/>
            <a:round/>
            <a:headEnd len="med" w="med" type="none"/>
            <a:tailEnd len="med" w="med" type="none"/>
          </a:ln>
        </p:spPr>
      </p:cxnSp>
      <p:sp>
        <p:nvSpPr>
          <p:cNvPr id="259" name="Google Shape;259;p38"/>
          <p:cNvSpPr txBox="1"/>
          <p:nvPr/>
        </p:nvSpPr>
        <p:spPr>
          <a:xfrm>
            <a:off x="7030375" y="2909350"/>
            <a:ext cx="2087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ourier New"/>
                <a:ea typeface="Courier New"/>
                <a:cs typeface="Courier New"/>
                <a:sym typeface="Courier New"/>
              </a:rPr>
              <a:t>Student.Student() {</a:t>
            </a:r>
            <a:endParaRPr sz="1300">
              <a:latin typeface="Courier New"/>
              <a:ea typeface="Courier New"/>
              <a:cs typeface="Courier New"/>
              <a:sym typeface="Courier New"/>
            </a:endParaRPr>
          </a:p>
        </p:txBody>
      </p:sp>
      <p:sp>
        <p:nvSpPr>
          <p:cNvPr id="257" name="Google Shape;257;p38"/>
          <p:cNvSpPr/>
          <p:nvPr/>
        </p:nvSpPr>
        <p:spPr>
          <a:xfrm>
            <a:off x="6394300" y="2599350"/>
            <a:ext cx="1016400" cy="345000"/>
          </a:xfrm>
          <a:prstGeom prst="rect">
            <a:avLst/>
          </a:prstGeom>
          <a:solidFill>
            <a:srgbClr val="F4CCCC"/>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age: 20</a:t>
            </a:r>
            <a:endParaRPr b="1">
              <a:latin typeface="Courier New"/>
              <a:ea typeface="Courier New"/>
              <a:cs typeface="Courier New"/>
              <a:sym typeface="Courier New"/>
            </a:endParaRPr>
          </a:p>
        </p:txBody>
      </p:sp>
      <p:sp>
        <p:nvSpPr>
          <p:cNvPr id="260" name="Google Shape;260;p38"/>
          <p:cNvSpPr txBox="1"/>
          <p:nvPr/>
        </p:nvSpPr>
        <p:spPr>
          <a:xfrm>
            <a:off x="6394300" y="2299275"/>
            <a:ext cx="1016400" cy="2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Courier New"/>
                <a:ea typeface="Courier New"/>
                <a:cs typeface="Courier New"/>
                <a:sym typeface="Courier New"/>
              </a:rPr>
              <a:t>Person</a:t>
            </a:r>
            <a:endParaRPr sz="1300">
              <a:latin typeface="Courier New"/>
              <a:ea typeface="Courier New"/>
              <a:cs typeface="Courier New"/>
              <a:sym typeface="Courier New"/>
            </a:endParaRPr>
          </a:p>
        </p:txBody>
      </p:sp>
      <p:cxnSp>
        <p:nvCxnSpPr>
          <p:cNvPr id="261" name="Google Shape;261;p38"/>
          <p:cNvCxnSpPr/>
          <p:nvPr/>
        </p:nvCxnSpPr>
        <p:spPr>
          <a:xfrm>
            <a:off x="4917500" y="3916400"/>
            <a:ext cx="2087700" cy="0"/>
          </a:xfrm>
          <a:prstGeom prst="straightConnector1">
            <a:avLst/>
          </a:prstGeom>
          <a:noFill/>
          <a:ln cap="flat" cmpd="sng" w="9525">
            <a:solidFill>
              <a:schemeClr val="dk2"/>
            </a:solidFill>
            <a:prstDash val="dot"/>
            <a:round/>
            <a:headEnd len="med" w="med" type="none"/>
            <a:tailEnd len="med" w="med" type="none"/>
          </a:ln>
        </p:spPr>
      </p:cxnSp>
      <p:sp>
        <p:nvSpPr>
          <p:cNvPr id="262" name="Google Shape;262;p38"/>
          <p:cNvSpPr txBox="1"/>
          <p:nvPr/>
        </p:nvSpPr>
        <p:spPr>
          <a:xfrm>
            <a:off x="7005200" y="3716300"/>
            <a:ext cx="20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static</a:t>
            </a:r>
            <a:endParaRPr>
              <a:latin typeface="Courier New"/>
              <a:ea typeface="Courier New"/>
              <a:cs typeface="Courier New"/>
              <a:sym typeface="Courier New"/>
            </a:endParaRPr>
          </a:p>
        </p:txBody>
      </p:sp>
      <p:sp>
        <p:nvSpPr>
          <p:cNvPr id="268" name="Google Shape;26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700">
                <a:latin typeface="Courier New"/>
                <a:ea typeface="Courier New"/>
                <a:cs typeface="Courier New"/>
                <a:sym typeface="Courier New"/>
              </a:rPr>
              <a:t>static</a:t>
            </a:r>
            <a:r>
              <a:rPr lang="en" sz="1700"/>
              <a:t> variables and methods are at class-level, not instance-level</a:t>
            </a:r>
            <a:endParaRPr sz="1700"/>
          </a:p>
          <a:p>
            <a:pPr indent="-304165" lvl="1" marL="914400" rtl="0" algn="l">
              <a:spcBef>
                <a:spcPts val="1200"/>
              </a:spcBef>
              <a:spcAft>
                <a:spcPts val="0"/>
              </a:spcAft>
              <a:buSzPct val="100000"/>
              <a:buChar char="○"/>
            </a:pPr>
            <a:r>
              <a:rPr lang="en" sz="1700"/>
              <a:t>There is only one copy of a </a:t>
            </a:r>
            <a:r>
              <a:rPr lang="en" sz="1700">
                <a:latin typeface="Courier New"/>
                <a:ea typeface="Courier New"/>
                <a:cs typeface="Courier New"/>
                <a:sym typeface="Courier New"/>
              </a:rPr>
              <a:t>static</a:t>
            </a:r>
            <a:r>
              <a:rPr lang="en" sz="1700"/>
              <a:t> variable</a:t>
            </a:r>
            <a:endParaRPr sz="1700"/>
          </a:p>
          <a:p>
            <a:pPr indent="-304165" lvl="1" marL="914400" rtl="0" algn="l">
              <a:spcBef>
                <a:spcPts val="0"/>
              </a:spcBef>
              <a:spcAft>
                <a:spcPts val="0"/>
              </a:spcAft>
              <a:buSzPct val="100000"/>
              <a:buChar char="○"/>
            </a:pPr>
            <a:r>
              <a:rPr lang="en" sz="1700">
                <a:latin typeface="Courier New"/>
                <a:ea typeface="Courier New"/>
                <a:cs typeface="Courier New"/>
                <a:sym typeface="Courier New"/>
              </a:rPr>
              <a:t>static</a:t>
            </a:r>
            <a:r>
              <a:rPr lang="en" sz="1700"/>
              <a:t> methods aren't run in the context of any particular instance (no </a:t>
            </a:r>
            <a:r>
              <a:rPr lang="en" sz="1700">
                <a:latin typeface="Courier New"/>
                <a:ea typeface="Courier New"/>
                <a:cs typeface="Courier New"/>
                <a:sym typeface="Courier New"/>
              </a:rPr>
              <a:t>this</a:t>
            </a:r>
            <a:r>
              <a:rPr lang="en" sz="1700"/>
              <a:t>)</a:t>
            </a:r>
            <a:endParaRPr sz="1700"/>
          </a:p>
          <a:p>
            <a:pPr indent="-304165" lvl="1" marL="914400" rtl="0" algn="l">
              <a:spcBef>
                <a:spcPts val="0"/>
              </a:spcBef>
              <a:spcAft>
                <a:spcPts val="0"/>
              </a:spcAft>
              <a:buSzPct val="100000"/>
              <a:buChar char="○"/>
            </a:pPr>
            <a:r>
              <a:rPr lang="en" sz="1700"/>
              <a:t>They can be </a:t>
            </a:r>
            <a:r>
              <a:rPr lang="en" sz="1700">
                <a:latin typeface="Courier New"/>
                <a:ea typeface="Courier New"/>
                <a:cs typeface="Courier New"/>
                <a:sym typeface="Courier New"/>
              </a:rPr>
              <a:t>public</a:t>
            </a:r>
            <a:r>
              <a:rPr lang="en" sz="1700"/>
              <a:t> or </a:t>
            </a:r>
            <a:r>
              <a:rPr lang="en" sz="1700">
                <a:latin typeface="Courier New"/>
                <a:ea typeface="Courier New"/>
                <a:cs typeface="Courier New"/>
                <a:sym typeface="Courier New"/>
              </a:rPr>
              <a:t>private</a:t>
            </a:r>
            <a:endParaRPr sz="1700">
              <a:latin typeface="Courier New"/>
              <a:ea typeface="Courier New"/>
              <a:cs typeface="Courier New"/>
              <a:sym typeface="Courier New"/>
            </a:endParaRPr>
          </a:p>
          <a:p>
            <a:pPr indent="-304165" lvl="1" marL="914400" rtl="0" algn="l">
              <a:spcBef>
                <a:spcPts val="0"/>
              </a:spcBef>
              <a:spcAft>
                <a:spcPts val="0"/>
              </a:spcAft>
              <a:buSzPct val="100000"/>
              <a:buChar char="○"/>
            </a:pPr>
            <a:r>
              <a:rPr lang="en" sz="1700"/>
              <a:t>Often, </a:t>
            </a:r>
            <a:r>
              <a:rPr lang="en" sz="1700">
                <a:latin typeface="Courier New"/>
                <a:ea typeface="Courier New"/>
                <a:cs typeface="Courier New"/>
                <a:sym typeface="Courier New"/>
              </a:rPr>
              <a:t>static</a:t>
            </a:r>
            <a:r>
              <a:rPr lang="en" sz="1700"/>
              <a:t> variables are </a:t>
            </a:r>
            <a:r>
              <a:rPr lang="en" sz="1700">
                <a:latin typeface="Courier New"/>
                <a:ea typeface="Courier New"/>
                <a:cs typeface="Courier New"/>
                <a:sym typeface="Courier New"/>
              </a:rPr>
              <a:t>CONSTANT_VALUES</a:t>
            </a:r>
            <a:r>
              <a:rPr lang="en" sz="1700"/>
              <a:t> and declared </a:t>
            </a:r>
            <a:r>
              <a:rPr lang="en" sz="1700">
                <a:latin typeface="Courier New"/>
                <a:ea typeface="Courier New"/>
                <a:cs typeface="Courier New"/>
                <a:sym typeface="Courier New"/>
              </a:rPr>
              <a:t>final</a:t>
            </a:r>
            <a:endParaRPr sz="1700">
              <a:latin typeface="Courier New"/>
              <a:ea typeface="Courier New"/>
              <a:cs typeface="Courier New"/>
              <a:sym typeface="Courier New"/>
            </a:endParaRPr>
          </a:p>
          <a:p>
            <a:pPr indent="0" lvl="0" marL="0" rtl="0" algn="l">
              <a:spcBef>
                <a:spcPts val="1200"/>
              </a:spcBef>
              <a:spcAft>
                <a:spcPts val="0"/>
              </a:spcAft>
              <a:buNone/>
            </a:pPr>
            <a:r>
              <a:rPr lang="en" sz="1700"/>
              <a:t>When using the dot operator, you typically use the name of the class, instead of a particular instance.</a:t>
            </a:r>
            <a:br>
              <a:rPr lang="en" sz="1700"/>
            </a:br>
            <a:r>
              <a:rPr lang="en" sz="1700"/>
              <a:t>(You can legally say </a:t>
            </a:r>
            <a:r>
              <a:rPr i="1" lang="en" sz="1700">
                <a:latin typeface="Courier New"/>
                <a:ea typeface="Courier New"/>
                <a:cs typeface="Courier New"/>
                <a:sym typeface="Courier New"/>
              </a:rPr>
              <a:t>instance</a:t>
            </a:r>
            <a:r>
              <a:rPr lang="en" sz="1700">
                <a:latin typeface="Courier New"/>
                <a:ea typeface="Courier New"/>
                <a:cs typeface="Courier New"/>
                <a:sym typeface="Courier New"/>
              </a:rPr>
              <a:t>.some_static</a:t>
            </a:r>
            <a:r>
              <a:rPr lang="en" sz="1700"/>
              <a:t>, but it could just be confusing.)</a:t>
            </a:r>
            <a:endParaRPr sz="1700">
              <a:highlight>
                <a:srgbClr val="FFFF00"/>
              </a:highlight>
            </a:endParaRPr>
          </a:p>
          <a:p>
            <a:pPr indent="-304165" lvl="1" marL="914400" rtl="0" algn="l">
              <a:spcBef>
                <a:spcPts val="1200"/>
              </a:spcBef>
              <a:spcAft>
                <a:spcPts val="0"/>
              </a:spcAft>
              <a:buSzPct val="100000"/>
              <a:buFont typeface="Courier New"/>
              <a:buChar char="○"/>
            </a:pPr>
            <a:r>
              <a:rPr lang="en" sz="1700">
                <a:latin typeface="Courier New"/>
                <a:ea typeface="Courier New"/>
                <a:cs typeface="Courier New"/>
                <a:sym typeface="Courier New"/>
              </a:rPr>
              <a:t>Math.PI</a:t>
            </a:r>
            <a:endParaRPr sz="1700">
              <a:latin typeface="Courier New"/>
              <a:ea typeface="Courier New"/>
              <a:cs typeface="Courier New"/>
              <a:sym typeface="Courier New"/>
            </a:endParaRPr>
          </a:p>
          <a:p>
            <a:pPr indent="-304165" lvl="1" marL="914400" rtl="0" algn="l">
              <a:spcBef>
                <a:spcPts val="0"/>
              </a:spcBef>
              <a:spcAft>
                <a:spcPts val="0"/>
              </a:spcAft>
              <a:buSzPct val="100000"/>
              <a:buFont typeface="Courier New"/>
              <a:buChar char="○"/>
            </a:pPr>
            <a:r>
              <a:rPr lang="en" sz="1700">
                <a:latin typeface="Courier New"/>
                <a:ea typeface="Courier New"/>
                <a:cs typeface="Courier New"/>
                <a:sym typeface="Courier New"/>
              </a:rPr>
              <a:t>Math.random()</a:t>
            </a:r>
            <a:endParaRPr sz="1700">
              <a:latin typeface="Courier New"/>
              <a:ea typeface="Courier New"/>
              <a:cs typeface="Courier New"/>
              <a:sym typeface="Courier New"/>
            </a:endParaRPr>
          </a:p>
          <a:p>
            <a:pPr indent="-304165" lvl="1" marL="914400" rtl="0" algn="l">
              <a:spcBef>
                <a:spcPts val="0"/>
              </a:spcBef>
              <a:spcAft>
                <a:spcPts val="0"/>
              </a:spcAft>
              <a:buSzPct val="100000"/>
              <a:buFont typeface="Courier New"/>
              <a:buChar char="○"/>
            </a:pPr>
            <a:r>
              <a:rPr lang="en" sz="1700">
                <a:latin typeface="Courier New"/>
                <a:ea typeface="Courier New"/>
                <a:cs typeface="Courier New"/>
                <a:sym typeface="Courier New"/>
              </a:rPr>
              <a:t>Math.sqrt()</a:t>
            </a:r>
            <a:endParaRPr sz="1700">
              <a:latin typeface="Courier New"/>
              <a:ea typeface="Courier New"/>
              <a:cs typeface="Courier New"/>
              <a:sym typeface="Courier New"/>
            </a:endParaRPr>
          </a:p>
          <a:p>
            <a:pPr indent="0" lvl="0" marL="0" rtl="0" algn="l">
              <a:spcBef>
                <a:spcPts val="1200"/>
              </a:spcBef>
              <a:spcAft>
                <a:spcPts val="0"/>
              </a:spcAft>
              <a:buNone/>
            </a:pPr>
            <a:r>
              <a:rPr lang="en" sz="1700"/>
              <a:t>Within a class, you can just refer to a static member by name.</a:t>
            </a:r>
            <a:endParaRPr sz="1700"/>
          </a:p>
          <a:p>
            <a:pPr indent="0" lvl="0" marL="0" rtl="0" algn="l">
              <a:spcBef>
                <a:spcPts val="1200"/>
              </a:spcBef>
              <a:spcAft>
                <a:spcPts val="0"/>
              </a:spcAft>
              <a:buNone/>
            </a:pPr>
            <a:r>
              <a:rPr lang="en" sz="1700"/>
              <a:t>There's also the </a:t>
            </a:r>
            <a:r>
              <a:rPr lang="en" sz="1700">
                <a:latin typeface="Courier New"/>
                <a:ea typeface="Courier New"/>
                <a:cs typeface="Courier New"/>
                <a:sym typeface="Courier New"/>
              </a:rPr>
              <a:t>import static</a:t>
            </a:r>
            <a:r>
              <a:rPr lang="en" sz="1700"/>
              <a:t> shorthand: </a:t>
            </a:r>
            <a:r>
              <a:rPr lang="en" sz="1700">
                <a:latin typeface="Courier New"/>
                <a:ea typeface="Courier New"/>
                <a:cs typeface="Courier New"/>
                <a:sym typeface="Courier New"/>
              </a:rPr>
              <a:t>import static java.lang.Math.*;</a:t>
            </a:r>
            <a:endParaRPr sz="1700">
              <a:latin typeface="Courier New"/>
              <a:ea typeface="Courier New"/>
              <a:cs typeface="Courier New"/>
              <a:sym typeface="Courier New"/>
            </a:endParaRPr>
          </a:p>
          <a:p>
            <a:pPr indent="0" lvl="0" marL="0" rtl="0" algn="l">
              <a:spcBef>
                <a:spcPts val="1200"/>
              </a:spcBef>
              <a:spcAft>
                <a:spcPts val="1200"/>
              </a:spcAft>
              <a:buNone/>
            </a:pPr>
            <a:r>
              <a:rPr lang="en" sz="1700"/>
              <a:t>The </a:t>
            </a:r>
            <a:r>
              <a:rPr lang="en" sz="1700">
                <a:latin typeface="Courier New"/>
                <a:ea typeface="Courier New"/>
                <a:cs typeface="Courier New"/>
                <a:sym typeface="Courier New"/>
              </a:rPr>
              <a:t>main</a:t>
            </a:r>
            <a:r>
              <a:rPr lang="en" sz="1700"/>
              <a:t> method is a </a:t>
            </a:r>
            <a:r>
              <a:rPr lang="en" sz="1700">
                <a:latin typeface="Courier New"/>
                <a:ea typeface="Courier New"/>
                <a:cs typeface="Courier New"/>
                <a:sym typeface="Courier New"/>
              </a:rPr>
              <a:t>static</a:t>
            </a:r>
            <a:r>
              <a:rPr lang="en" sz="1700"/>
              <a:t> method. The JVM invokes it without </a:t>
            </a:r>
            <a:r>
              <a:rPr lang="en" sz="1700">
                <a:latin typeface="Courier New"/>
                <a:ea typeface="Courier New"/>
                <a:cs typeface="Courier New"/>
                <a:sym typeface="Courier New"/>
              </a:rPr>
              <a:t>new</a:t>
            </a:r>
            <a:r>
              <a:rPr lang="en" sz="1700"/>
              <a:t>-ing up your main class.</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Statics</a:t>
            </a:r>
            <a:endParaRPr/>
          </a:p>
        </p:txBody>
      </p:sp>
      <p:sp>
        <p:nvSpPr>
          <p:cNvPr id="274" name="Google Shape;274;p40"/>
          <p:cNvSpPr txBox="1"/>
          <p:nvPr>
            <p:ph idx="2" type="body"/>
          </p:nvPr>
        </p:nvSpPr>
        <p:spPr>
          <a:xfrm>
            <a:off x="4501250" y="574825"/>
            <a:ext cx="4516800" cy="3484200"/>
          </a:xfrm>
          <a:prstGeom prst="rect">
            <a:avLst/>
          </a:prstGeom>
          <a:solidFill>
            <a:srgbClr val="FFF2CC"/>
          </a:solidFill>
        </p:spPr>
        <p:txBody>
          <a:bodyPr anchorCtr="0" anchor="ctr" bIns="91425" lIns="91425" spcFirstLastPara="1" rIns="91425" wrap="square" tIns="91425">
            <a:normAutofit/>
          </a:bodyPr>
          <a:lstStyle/>
          <a:p>
            <a:pPr indent="0" lvl="0" marL="457200" rtl="0" algn="l">
              <a:spcBef>
                <a:spcPts val="0"/>
              </a:spcBef>
              <a:spcAft>
                <a:spcPts val="1200"/>
              </a:spcAft>
              <a:buNone/>
            </a:pPr>
            <a:r>
              <a:rPr lang="en">
                <a:latin typeface="Courier New"/>
                <a:ea typeface="Courier New"/>
                <a:cs typeface="Courier New"/>
                <a:sym typeface="Courier New"/>
              </a:rPr>
              <a:t>Person.getNumPeople();</a:t>
            </a:r>
            <a:br>
              <a:rPr lang="en">
                <a:latin typeface="Courier New"/>
                <a:ea typeface="Courier New"/>
                <a:cs typeface="Courier New"/>
                <a:sym typeface="Courier New"/>
              </a:rPr>
            </a:br>
            <a:br>
              <a:rPr lang="en">
                <a:latin typeface="Courier New"/>
                <a:ea typeface="Courier New"/>
                <a:cs typeface="Courier New"/>
                <a:sym typeface="Courier New"/>
              </a:rPr>
            </a:br>
            <a:r>
              <a:rPr b="1" lang="en">
                <a:solidFill>
                  <a:srgbClr val="FF00FF"/>
                </a:solidFill>
                <a:latin typeface="Courier New"/>
                <a:ea typeface="Courier New"/>
                <a:cs typeface="Courier New"/>
                <a:sym typeface="Courier New"/>
              </a:rPr>
              <a:t>A&gt;</a:t>
            </a:r>
            <a:r>
              <a:rPr lang="en">
                <a:latin typeface="Courier New"/>
                <a:ea typeface="Courier New"/>
                <a:cs typeface="Courier New"/>
                <a:sym typeface="Courier New"/>
              </a:rPr>
              <a:t> </a:t>
            </a:r>
            <a:r>
              <a:rPr b="1" lang="en">
                <a:latin typeface="Courier New"/>
                <a:ea typeface="Courier New"/>
                <a:cs typeface="Courier New"/>
                <a:sym typeface="Courier New"/>
              </a:rPr>
              <a:t>0</a:t>
            </a:r>
            <a:endParaRPr b="1">
              <a:latin typeface="Courier New"/>
              <a:ea typeface="Courier New"/>
              <a:cs typeface="Courier New"/>
              <a:sym typeface="Courier New"/>
            </a:endParaRPr>
          </a:p>
        </p:txBody>
      </p:sp>
      <p:sp>
        <p:nvSpPr>
          <p:cNvPr id="275" name="Google Shape;275;p40"/>
          <p:cNvSpPr txBox="1"/>
          <p:nvPr>
            <p:ph idx="1" type="body"/>
          </p:nvPr>
        </p:nvSpPr>
        <p:spPr>
          <a:xfrm>
            <a:off x="311700" y="1152475"/>
            <a:ext cx="43398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FF"/>
              </a:buClr>
              <a:buSzPts val="1400"/>
              <a:buChar char="●"/>
            </a:pPr>
            <a:r>
              <a:rPr b="1" lang="en">
                <a:solidFill>
                  <a:srgbClr val="0000FF"/>
                </a:solidFill>
              </a:rPr>
              <a:t>Statics can directly access other Statics</a:t>
            </a:r>
            <a:endParaRPr b="1">
              <a:solidFill>
                <a:srgbClr val="0000FF"/>
              </a:solidFill>
            </a:endParaRPr>
          </a:p>
          <a:p>
            <a:pPr indent="-317500" lvl="0" marL="457200" rtl="0" algn="l">
              <a:spcBef>
                <a:spcPts val="0"/>
              </a:spcBef>
              <a:spcAft>
                <a:spcPts val="0"/>
              </a:spcAft>
              <a:buSzPts val="1400"/>
              <a:buChar char="●"/>
            </a:pPr>
            <a:r>
              <a:rPr lang="en"/>
              <a:t>Statics cannot directly access non-Statics</a:t>
            </a:r>
            <a:endParaRPr/>
          </a:p>
          <a:p>
            <a:pPr indent="-317500" lvl="0" marL="457200" rtl="0" algn="l">
              <a:spcBef>
                <a:spcPts val="0"/>
              </a:spcBef>
              <a:spcAft>
                <a:spcPts val="0"/>
              </a:spcAft>
              <a:buSzPts val="1400"/>
              <a:buChar char="●"/>
            </a:pPr>
            <a:r>
              <a:rPr lang="en"/>
              <a:t>Non-Statics can directly access Statics</a:t>
            </a:r>
            <a:endParaRPr/>
          </a:p>
        </p:txBody>
      </p:sp>
      <p:sp>
        <p:nvSpPr>
          <p:cNvPr id="276" name="Google Shape;276;p40"/>
          <p:cNvSpPr txBox="1"/>
          <p:nvPr>
            <p:ph idx="2" type="body"/>
          </p:nvPr>
        </p:nvSpPr>
        <p:spPr>
          <a:xfrm>
            <a:off x="464100" y="2122400"/>
            <a:ext cx="5943000" cy="2853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latin typeface="Courier New"/>
                <a:ea typeface="Courier New"/>
                <a:cs typeface="Courier New"/>
                <a:sym typeface="Courier New"/>
              </a:rPr>
              <a:t>class Person {</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private</a:t>
            </a:r>
            <a:r>
              <a:rPr lang="en">
                <a:latin typeface="Courier New"/>
                <a:ea typeface="Courier New"/>
                <a:cs typeface="Courier New"/>
                <a:sym typeface="Courier New"/>
              </a:rPr>
              <a:t> </a:t>
            </a:r>
            <a:r>
              <a:rPr b="1" lang="en">
                <a:solidFill>
                  <a:schemeClr val="accent5"/>
                </a:solidFill>
                <a:latin typeface="Courier New"/>
                <a:ea typeface="Courier New"/>
                <a:cs typeface="Courier New"/>
                <a:sym typeface="Courier New"/>
              </a:rPr>
              <a:t>static</a:t>
            </a:r>
            <a:r>
              <a:rPr lang="en">
                <a:latin typeface="Courier New"/>
                <a:ea typeface="Courier New"/>
                <a:cs typeface="Courier New"/>
                <a:sym typeface="Courier New"/>
              </a:rPr>
              <a:t> int numPeople = 0;</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private</a:t>
            </a:r>
            <a:r>
              <a:rPr lang="en">
                <a:latin typeface="Courier New"/>
                <a:ea typeface="Courier New"/>
                <a:cs typeface="Courier New"/>
                <a:sym typeface="Courier New"/>
              </a:rPr>
              <a:t> String name;</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Person(String initName) {</a:t>
            </a:r>
            <a:br>
              <a:rPr lang="en">
                <a:latin typeface="Courier New"/>
                <a:ea typeface="Courier New"/>
                <a:cs typeface="Courier New"/>
                <a:sym typeface="Courier New"/>
              </a:rPr>
            </a:br>
            <a:r>
              <a:rPr lang="en">
                <a:latin typeface="Courier New"/>
                <a:ea typeface="Courier New"/>
                <a:cs typeface="Courier New"/>
                <a:sym typeface="Courier New"/>
              </a:rPr>
              <a:t>    numPeople++;</a:t>
            </a:r>
            <a:br>
              <a:rPr lang="en">
                <a:latin typeface="Courier New"/>
                <a:ea typeface="Courier New"/>
                <a:cs typeface="Courier New"/>
                <a:sym typeface="Courier New"/>
              </a:rPr>
            </a:br>
            <a:r>
              <a:rPr lang="en">
                <a:latin typeface="Courier New"/>
                <a:ea typeface="Courier New"/>
                <a:cs typeface="Courier New"/>
                <a:sym typeface="Courier New"/>
              </a:rPr>
              <a:t>    name = initName;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a:t>
            </a:r>
            <a:r>
              <a:rPr b="1" lang="en">
                <a:solidFill>
                  <a:schemeClr val="accent5"/>
                </a:solidFill>
                <a:latin typeface="Courier New"/>
                <a:ea typeface="Courier New"/>
                <a:cs typeface="Courier New"/>
                <a:sym typeface="Courier New"/>
              </a:rPr>
              <a:t>static</a:t>
            </a:r>
            <a:r>
              <a:rPr lang="en">
                <a:latin typeface="Courier New"/>
                <a:ea typeface="Courier New"/>
                <a:cs typeface="Courier New"/>
                <a:sym typeface="Courier New"/>
              </a:rPr>
              <a:t> int getNumPeople() {    </a:t>
            </a:r>
            <a:br>
              <a:rPr lang="en">
                <a:latin typeface="Courier New"/>
                <a:ea typeface="Courier New"/>
                <a:cs typeface="Courier New"/>
                <a:sym typeface="Courier New"/>
              </a:rPr>
            </a:br>
            <a:r>
              <a:rPr lang="en">
                <a:latin typeface="Courier New"/>
                <a:ea typeface="Courier New"/>
                <a:cs typeface="Courier New"/>
                <a:sym typeface="Courier New"/>
              </a:rPr>
              <a:t>    // System.out.println(name);</a:t>
            </a:r>
            <a:br>
              <a:rPr lang="en">
                <a:latin typeface="Courier New"/>
                <a:ea typeface="Courier New"/>
                <a:cs typeface="Courier New"/>
                <a:sym typeface="Courier New"/>
              </a:rPr>
            </a:br>
            <a:r>
              <a:rPr lang="en">
                <a:latin typeface="Courier New"/>
                <a:ea typeface="Courier New"/>
                <a:cs typeface="Courier New"/>
                <a:sym typeface="Courier New"/>
              </a:rPr>
              <a:t>    return numPeople;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void report() {</a:t>
            </a:r>
            <a:br>
              <a:rPr lang="en">
                <a:latin typeface="Courier New"/>
                <a:ea typeface="Courier New"/>
                <a:cs typeface="Courier New"/>
                <a:sym typeface="Courier New"/>
              </a:rPr>
            </a:br>
            <a:r>
              <a:rPr lang="en">
                <a:latin typeface="Courier New"/>
                <a:ea typeface="Courier New"/>
                <a:cs typeface="Courier New"/>
                <a:sym typeface="Courier New"/>
              </a:rPr>
              <a:t>    System.out.println(name + " is one of " + numPeople + " people");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Statics</a:t>
            </a:r>
            <a:endParaRPr/>
          </a:p>
        </p:txBody>
      </p:sp>
      <p:sp>
        <p:nvSpPr>
          <p:cNvPr id="282" name="Google Shape;282;p41"/>
          <p:cNvSpPr txBox="1"/>
          <p:nvPr>
            <p:ph idx="2" type="body"/>
          </p:nvPr>
        </p:nvSpPr>
        <p:spPr>
          <a:xfrm>
            <a:off x="4501250" y="574825"/>
            <a:ext cx="4516800" cy="3484200"/>
          </a:xfrm>
          <a:prstGeom prst="rect">
            <a:avLst/>
          </a:prstGeom>
          <a:solidFill>
            <a:srgbClr val="FFF2CC"/>
          </a:solidFill>
        </p:spPr>
        <p:txBody>
          <a:bodyPr anchorCtr="0" anchor="ctr" bIns="91425" lIns="91425" spcFirstLastPara="1" rIns="91425" wrap="square" tIns="91425">
            <a:normAutofit/>
          </a:bodyPr>
          <a:lstStyle/>
          <a:p>
            <a:pPr indent="0" lvl="0" marL="0" rtl="0" algn="l">
              <a:spcBef>
                <a:spcPts val="0"/>
              </a:spcBef>
              <a:spcAft>
                <a:spcPts val="1200"/>
              </a:spcAft>
              <a:buNone/>
            </a:pP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a:t>
            </a:r>
            <a:r>
              <a:rPr b="1" lang="en">
                <a:solidFill>
                  <a:schemeClr val="accent5"/>
                </a:solidFill>
                <a:latin typeface="Courier New"/>
                <a:ea typeface="Courier New"/>
                <a:cs typeface="Courier New"/>
                <a:sym typeface="Courier New"/>
              </a:rPr>
              <a:t>static</a:t>
            </a:r>
            <a:r>
              <a:rPr lang="en">
                <a:latin typeface="Courier New"/>
                <a:ea typeface="Courier New"/>
                <a:cs typeface="Courier New"/>
                <a:sym typeface="Courier New"/>
              </a:rPr>
              <a:t> int getNumPeople() {    </a:t>
            </a:r>
            <a:br>
              <a:rPr lang="en">
                <a:latin typeface="Courier New"/>
                <a:ea typeface="Courier New"/>
                <a:cs typeface="Courier New"/>
                <a:sym typeface="Courier New"/>
              </a:rPr>
            </a:br>
            <a:r>
              <a:rPr b="1" lang="en">
                <a:solidFill>
                  <a:srgbClr val="0000FF"/>
                </a:solidFill>
                <a:latin typeface="Courier New"/>
                <a:ea typeface="Courier New"/>
                <a:cs typeface="Courier New"/>
                <a:sym typeface="Courier New"/>
              </a:rPr>
              <a:t>  // System.out.println(name); &lt;- Nope.</a:t>
            </a:r>
            <a:br>
              <a:rPr lang="en">
                <a:latin typeface="Courier New"/>
                <a:ea typeface="Courier New"/>
                <a:cs typeface="Courier New"/>
                <a:sym typeface="Courier New"/>
              </a:rPr>
            </a:br>
            <a:r>
              <a:rPr lang="en">
                <a:latin typeface="Courier New"/>
                <a:ea typeface="Courier New"/>
                <a:cs typeface="Courier New"/>
                <a:sym typeface="Courier New"/>
              </a:rPr>
              <a:t>  return numPeople;</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83" name="Google Shape;283;p41"/>
          <p:cNvSpPr txBox="1"/>
          <p:nvPr>
            <p:ph idx="1" type="body"/>
          </p:nvPr>
        </p:nvSpPr>
        <p:spPr>
          <a:xfrm>
            <a:off x="311700" y="1152475"/>
            <a:ext cx="43752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a:solidFill>
                  <a:schemeClr val="dk1"/>
                </a:solidFill>
              </a:rPr>
              <a:t>Statics can directly access other Statics</a:t>
            </a:r>
            <a:endParaRPr>
              <a:solidFill>
                <a:schemeClr val="dk1"/>
              </a:solidFill>
            </a:endParaRPr>
          </a:p>
          <a:p>
            <a:pPr indent="-317500" lvl="0" marL="457200" rtl="0" algn="l">
              <a:spcBef>
                <a:spcPts val="0"/>
              </a:spcBef>
              <a:spcAft>
                <a:spcPts val="0"/>
              </a:spcAft>
              <a:buClr>
                <a:srgbClr val="0000FF"/>
              </a:buClr>
              <a:buSzPts val="1400"/>
              <a:buChar char="●"/>
            </a:pPr>
            <a:r>
              <a:rPr b="1" lang="en">
                <a:solidFill>
                  <a:srgbClr val="0000FF"/>
                </a:solidFill>
              </a:rPr>
              <a:t>Statics cannot directly access non-Statics</a:t>
            </a:r>
            <a:endParaRPr b="1">
              <a:solidFill>
                <a:srgbClr val="0000FF"/>
              </a:solidFill>
            </a:endParaRPr>
          </a:p>
          <a:p>
            <a:pPr indent="-317500" lvl="0" marL="457200" rtl="0" algn="l">
              <a:spcBef>
                <a:spcPts val="0"/>
              </a:spcBef>
              <a:spcAft>
                <a:spcPts val="0"/>
              </a:spcAft>
              <a:buSzPts val="1400"/>
              <a:buChar char="●"/>
            </a:pPr>
            <a:r>
              <a:rPr lang="en"/>
              <a:t>Non-Statics can directly access Statics</a:t>
            </a:r>
            <a:endParaRPr/>
          </a:p>
        </p:txBody>
      </p:sp>
      <p:sp>
        <p:nvSpPr>
          <p:cNvPr id="284" name="Google Shape;284;p41"/>
          <p:cNvSpPr txBox="1"/>
          <p:nvPr>
            <p:ph idx="2" type="body"/>
          </p:nvPr>
        </p:nvSpPr>
        <p:spPr>
          <a:xfrm>
            <a:off x="464100" y="2122400"/>
            <a:ext cx="5943000" cy="2853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latin typeface="Courier New"/>
                <a:ea typeface="Courier New"/>
                <a:cs typeface="Courier New"/>
                <a:sym typeface="Courier New"/>
              </a:rPr>
              <a:t>class Person {</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private</a:t>
            </a:r>
            <a:r>
              <a:rPr lang="en">
                <a:latin typeface="Courier New"/>
                <a:ea typeface="Courier New"/>
                <a:cs typeface="Courier New"/>
                <a:sym typeface="Courier New"/>
              </a:rPr>
              <a:t> </a:t>
            </a:r>
            <a:r>
              <a:rPr b="1" lang="en">
                <a:solidFill>
                  <a:schemeClr val="accent5"/>
                </a:solidFill>
                <a:latin typeface="Courier New"/>
                <a:ea typeface="Courier New"/>
                <a:cs typeface="Courier New"/>
                <a:sym typeface="Courier New"/>
              </a:rPr>
              <a:t>static</a:t>
            </a:r>
            <a:r>
              <a:rPr lang="en">
                <a:latin typeface="Courier New"/>
                <a:ea typeface="Courier New"/>
                <a:cs typeface="Courier New"/>
                <a:sym typeface="Courier New"/>
              </a:rPr>
              <a:t> int numPeople = 0;</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private</a:t>
            </a:r>
            <a:r>
              <a:rPr lang="en">
                <a:latin typeface="Courier New"/>
                <a:ea typeface="Courier New"/>
                <a:cs typeface="Courier New"/>
                <a:sym typeface="Courier New"/>
              </a:rPr>
              <a:t> String name;</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Person(String initName) {</a:t>
            </a:r>
            <a:br>
              <a:rPr lang="en">
                <a:latin typeface="Courier New"/>
                <a:ea typeface="Courier New"/>
                <a:cs typeface="Courier New"/>
                <a:sym typeface="Courier New"/>
              </a:rPr>
            </a:br>
            <a:r>
              <a:rPr lang="en">
                <a:latin typeface="Courier New"/>
                <a:ea typeface="Courier New"/>
                <a:cs typeface="Courier New"/>
                <a:sym typeface="Courier New"/>
              </a:rPr>
              <a:t>    numPeople++;</a:t>
            </a:r>
            <a:br>
              <a:rPr lang="en">
                <a:latin typeface="Courier New"/>
                <a:ea typeface="Courier New"/>
                <a:cs typeface="Courier New"/>
                <a:sym typeface="Courier New"/>
              </a:rPr>
            </a:br>
            <a:r>
              <a:rPr lang="en">
                <a:latin typeface="Courier New"/>
                <a:ea typeface="Courier New"/>
                <a:cs typeface="Courier New"/>
                <a:sym typeface="Courier New"/>
              </a:rPr>
              <a:t>    name = initName;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a:t>
            </a:r>
            <a:r>
              <a:rPr b="1" lang="en">
                <a:solidFill>
                  <a:schemeClr val="accent5"/>
                </a:solidFill>
                <a:latin typeface="Courier New"/>
                <a:ea typeface="Courier New"/>
                <a:cs typeface="Courier New"/>
                <a:sym typeface="Courier New"/>
              </a:rPr>
              <a:t>static</a:t>
            </a:r>
            <a:r>
              <a:rPr lang="en">
                <a:latin typeface="Courier New"/>
                <a:ea typeface="Courier New"/>
                <a:cs typeface="Courier New"/>
                <a:sym typeface="Courier New"/>
              </a:rPr>
              <a:t> int getNumPeople() {    </a:t>
            </a:r>
            <a:br>
              <a:rPr lang="en">
                <a:latin typeface="Courier New"/>
                <a:ea typeface="Courier New"/>
                <a:cs typeface="Courier New"/>
                <a:sym typeface="Courier New"/>
              </a:rPr>
            </a:br>
            <a:r>
              <a:rPr lang="en">
                <a:latin typeface="Courier New"/>
                <a:ea typeface="Courier New"/>
                <a:cs typeface="Courier New"/>
                <a:sym typeface="Courier New"/>
              </a:rPr>
              <a:t>    // System.out.println(name);</a:t>
            </a:r>
            <a:br>
              <a:rPr lang="en">
                <a:latin typeface="Courier New"/>
                <a:ea typeface="Courier New"/>
                <a:cs typeface="Courier New"/>
                <a:sym typeface="Courier New"/>
              </a:rPr>
            </a:br>
            <a:r>
              <a:rPr lang="en">
                <a:latin typeface="Courier New"/>
                <a:ea typeface="Courier New"/>
                <a:cs typeface="Courier New"/>
                <a:sym typeface="Courier New"/>
              </a:rPr>
              <a:t>    return numPeople;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void report() {</a:t>
            </a:r>
            <a:br>
              <a:rPr lang="en">
                <a:latin typeface="Courier New"/>
                <a:ea typeface="Courier New"/>
                <a:cs typeface="Courier New"/>
                <a:sym typeface="Courier New"/>
              </a:rPr>
            </a:br>
            <a:r>
              <a:rPr lang="en">
                <a:latin typeface="Courier New"/>
                <a:ea typeface="Courier New"/>
                <a:cs typeface="Courier New"/>
                <a:sym typeface="Courier New"/>
              </a:rPr>
              <a:t>    System.out.println(name + " is one of " + numPeople + " people");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Unit 5 and Unit 9</a:t>
            </a:r>
            <a:endParaRPr/>
          </a:p>
          <a:p>
            <a:pPr indent="0" lvl="0" marL="0" rtl="0" algn="ctr">
              <a:spcBef>
                <a:spcPts val="0"/>
              </a:spcBef>
              <a:spcAft>
                <a:spcPts val="0"/>
              </a:spcAft>
              <a:buNone/>
            </a:pPr>
            <a:r>
              <a:rPr lang="en"/>
              <a:t>AP CS FRQ 2</a:t>
            </a:r>
            <a:br>
              <a:rPr lang="en"/>
            </a:br>
            <a:r>
              <a:rPr lang="en" sz="2650"/>
              <a:t>(Classes and Inheritance)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Statics can directly access other Statics</a:t>
            </a:r>
            <a:endParaRPr/>
          </a:p>
          <a:p>
            <a:pPr indent="-317500" lvl="0" marL="457200" rtl="0" algn="l">
              <a:spcBef>
                <a:spcPts val="0"/>
              </a:spcBef>
              <a:spcAft>
                <a:spcPts val="0"/>
              </a:spcAft>
              <a:buSzPts val="1400"/>
              <a:buChar char="●"/>
            </a:pPr>
            <a:r>
              <a:rPr lang="en"/>
              <a:t>Statics cannot directly access non-Statics</a:t>
            </a:r>
            <a:endParaRPr/>
          </a:p>
          <a:p>
            <a:pPr indent="-317500" lvl="0" marL="457200" rtl="0" algn="l">
              <a:spcBef>
                <a:spcPts val="0"/>
              </a:spcBef>
              <a:spcAft>
                <a:spcPts val="0"/>
              </a:spcAft>
              <a:buClr>
                <a:srgbClr val="0000FF"/>
              </a:buClr>
              <a:buSzPts val="1400"/>
              <a:buChar char="●"/>
            </a:pPr>
            <a:r>
              <a:rPr b="1" lang="en">
                <a:solidFill>
                  <a:srgbClr val="0000FF"/>
                </a:solidFill>
              </a:rPr>
              <a:t>Non-Statics can directly access Statics</a:t>
            </a:r>
            <a:endParaRPr b="1">
              <a:solidFill>
                <a:srgbClr val="0000FF"/>
              </a:solidFill>
            </a:endParaRPr>
          </a:p>
        </p:txBody>
      </p:sp>
      <p:sp>
        <p:nvSpPr>
          <p:cNvPr id="290" name="Google Shape;29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Statics</a:t>
            </a:r>
            <a:endParaRPr/>
          </a:p>
        </p:txBody>
      </p:sp>
      <p:sp>
        <p:nvSpPr>
          <p:cNvPr id="291" name="Google Shape;291;p42"/>
          <p:cNvSpPr txBox="1"/>
          <p:nvPr>
            <p:ph idx="2" type="body"/>
          </p:nvPr>
        </p:nvSpPr>
        <p:spPr>
          <a:xfrm>
            <a:off x="464100" y="2122400"/>
            <a:ext cx="5943000" cy="2853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1200"/>
              </a:spcAft>
              <a:buNone/>
            </a:pPr>
            <a:r>
              <a:rPr lang="en">
                <a:latin typeface="Courier New"/>
                <a:ea typeface="Courier New"/>
                <a:cs typeface="Courier New"/>
                <a:sym typeface="Courier New"/>
              </a:rPr>
              <a:t>class Person {</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private</a:t>
            </a:r>
            <a:r>
              <a:rPr lang="en">
                <a:latin typeface="Courier New"/>
                <a:ea typeface="Courier New"/>
                <a:cs typeface="Courier New"/>
                <a:sym typeface="Courier New"/>
              </a:rPr>
              <a:t> </a:t>
            </a:r>
            <a:r>
              <a:rPr b="1" lang="en">
                <a:solidFill>
                  <a:schemeClr val="accent5"/>
                </a:solidFill>
                <a:latin typeface="Courier New"/>
                <a:ea typeface="Courier New"/>
                <a:cs typeface="Courier New"/>
                <a:sym typeface="Courier New"/>
              </a:rPr>
              <a:t>static</a:t>
            </a:r>
            <a:r>
              <a:rPr lang="en">
                <a:latin typeface="Courier New"/>
                <a:ea typeface="Courier New"/>
                <a:cs typeface="Courier New"/>
                <a:sym typeface="Courier New"/>
              </a:rPr>
              <a:t> int numPeople = 0;</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0000FF"/>
                </a:solidFill>
                <a:latin typeface="Courier New"/>
                <a:ea typeface="Courier New"/>
                <a:cs typeface="Courier New"/>
                <a:sym typeface="Courier New"/>
              </a:rPr>
              <a:t>private</a:t>
            </a:r>
            <a:r>
              <a:rPr lang="en">
                <a:latin typeface="Courier New"/>
                <a:ea typeface="Courier New"/>
                <a:cs typeface="Courier New"/>
                <a:sym typeface="Courier New"/>
              </a:rPr>
              <a:t> String name;</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Person(String initName) {</a:t>
            </a:r>
            <a:br>
              <a:rPr lang="en">
                <a:latin typeface="Courier New"/>
                <a:ea typeface="Courier New"/>
                <a:cs typeface="Courier New"/>
                <a:sym typeface="Courier New"/>
              </a:rPr>
            </a:br>
            <a:r>
              <a:rPr lang="en">
                <a:latin typeface="Courier New"/>
                <a:ea typeface="Courier New"/>
                <a:cs typeface="Courier New"/>
                <a:sym typeface="Courier New"/>
              </a:rPr>
              <a:t>    numPeople++;</a:t>
            </a:r>
            <a:br>
              <a:rPr lang="en">
                <a:latin typeface="Courier New"/>
                <a:ea typeface="Courier New"/>
                <a:cs typeface="Courier New"/>
                <a:sym typeface="Courier New"/>
              </a:rPr>
            </a:br>
            <a:r>
              <a:rPr lang="en">
                <a:latin typeface="Courier New"/>
                <a:ea typeface="Courier New"/>
                <a:cs typeface="Courier New"/>
                <a:sym typeface="Courier New"/>
              </a:rPr>
              <a:t>    name = initName;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a:t>
            </a:r>
            <a:r>
              <a:rPr b="1" lang="en">
                <a:solidFill>
                  <a:schemeClr val="accent5"/>
                </a:solidFill>
                <a:latin typeface="Courier New"/>
                <a:ea typeface="Courier New"/>
                <a:cs typeface="Courier New"/>
                <a:sym typeface="Courier New"/>
              </a:rPr>
              <a:t>static</a:t>
            </a:r>
            <a:r>
              <a:rPr lang="en">
                <a:latin typeface="Courier New"/>
                <a:ea typeface="Courier New"/>
                <a:cs typeface="Courier New"/>
                <a:sym typeface="Courier New"/>
              </a:rPr>
              <a:t> int getNumPeople() {    </a:t>
            </a:r>
            <a:br>
              <a:rPr lang="en">
                <a:latin typeface="Courier New"/>
                <a:ea typeface="Courier New"/>
                <a:cs typeface="Courier New"/>
                <a:sym typeface="Courier New"/>
              </a:rPr>
            </a:br>
            <a:r>
              <a:rPr lang="en">
                <a:latin typeface="Courier New"/>
                <a:ea typeface="Courier New"/>
                <a:cs typeface="Courier New"/>
                <a:sym typeface="Courier New"/>
              </a:rPr>
              <a:t>    // System.out.println(name);</a:t>
            </a:r>
            <a:br>
              <a:rPr lang="en">
                <a:latin typeface="Courier New"/>
                <a:ea typeface="Courier New"/>
                <a:cs typeface="Courier New"/>
                <a:sym typeface="Courier New"/>
              </a:rPr>
            </a:br>
            <a:r>
              <a:rPr lang="en">
                <a:latin typeface="Courier New"/>
                <a:ea typeface="Courier New"/>
                <a:cs typeface="Courier New"/>
                <a:sym typeface="Courier New"/>
              </a:rPr>
              <a:t>    return numPeople;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a:t>
            </a:r>
            <a:r>
              <a:rPr b="1" lang="en">
                <a:solidFill>
                  <a:srgbClr val="FF00FF"/>
                </a:solidFill>
                <a:latin typeface="Courier New"/>
                <a:ea typeface="Courier New"/>
                <a:cs typeface="Courier New"/>
                <a:sym typeface="Courier New"/>
              </a:rPr>
              <a:t>public</a:t>
            </a:r>
            <a:r>
              <a:rPr lang="en">
                <a:latin typeface="Courier New"/>
                <a:ea typeface="Courier New"/>
                <a:cs typeface="Courier New"/>
                <a:sym typeface="Courier New"/>
              </a:rPr>
              <a:t> void report() {</a:t>
            </a:r>
            <a:br>
              <a:rPr lang="en">
                <a:latin typeface="Courier New"/>
                <a:ea typeface="Courier New"/>
                <a:cs typeface="Courier New"/>
                <a:sym typeface="Courier New"/>
              </a:rPr>
            </a:br>
            <a:r>
              <a:rPr lang="en">
                <a:latin typeface="Courier New"/>
                <a:ea typeface="Courier New"/>
                <a:cs typeface="Courier New"/>
                <a:sym typeface="Courier New"/>
              </a:rPr>
              <a:t>    System.out.println(name + " is one of " + numPeople + " people");</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292" name="Google Shape;292;p42"/>
          <p:cNvSpPr txBox="1"/>
          <p:nvPr>
            <p:ph idx="2" type="body"/>
          </p:nvPr>
        </p:nvSpPr>
        <p:spPr>
          <a:xfrm>
            <a:off x="4501250" y="574825"/>
            <a:ext cx="4516800" cy="3484200"/>
          </a:xfrm>
          <a:prstGeom prst="rect">
            <a:avLst/>
          </a:prstGeom>
          <a:solidFill>
            <a:srgbClr val="FFF2CC"/>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en">
                <a:latin typeface="Courier New"/>
                <a:ea typeface="Courier New"/>
                <a:cs typeface="Courier New"/>
                <a:sym typeface="Courier New"/>
              </a:rPr>
              <a:t>Person p1 = new Person("Julie");</a:t>
            </a:r>
            <a:br>
              <a:rPr lang="en">
                <a:latin typeface="Courier New"/>
                <a:ea typeface="Courier New"/>
                <a:cs typeface="Courier New"/>
                <a:sym typeface="Courier New"/>
              </a:rPr>
            </a:br>
            <a:r>
              <a:rPr lang="en">
                <a:latin typeface="Courier New"/>
                <a:ea typeface="Courier New"/>
                <a:cs typeface="Courier New"/>
                <a:sym typeface="Courier New"/>
              </a:rPr>
              <a:t>Person p2 = new Person("Bobby");</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p1.report()</a:t>
            </a:r>
            <a:br>
              <a:rPr lang="en">
                <a:latin typeface="Courier New"/>
                <a:ea typeface="Courier New"/>
                <a:cs typeface="Courier New"/>
                <a:sym typeface="Courier New"/>
              </a:rPr>
            </a:br>
            <a:br>
              <a:rPr lang="en">
                <a:latin typeface="Courier New"/>
                <a:ea typeface="Courier New"/>
                <a:cs typeface="Courier New"/>
                <a:sym typeface="Courier New"/>
              </a:rPr>
            </a:br>
            <a:r>
              <a:rPr b="1" lang="en">
                <a:solidFill>
                  <a:srgbClr val="FF00FF"/>
                </a:solidFill>
                <a:latin typeface="Courier New"/>
                <a:ea typeface="Courier New"/>
                <a:cs typeface="Courier New"/>
                <a:sym typeface="Courier New"/>
              </a:rPr>
              <a:t>B&gt;</a:t>
            </a:r>
            <a:r>
              <a:rPr lang="en">
                <a:latin typeface="Courier New"/>
                <a:ea typeface="Courier New"/>
                <a:cs typeface="Courier New"/>
                <a:sym typeface="Courier New"/>
              </a:rPr>
              <a:t> </a:t>
            </a:r>
            <a:r>
              <a:rPr b="1" lang="en">
                <a:latin typeface="Courier New"/>
                <a:ea typeface="Courier New"/>
                <a:cs typeface="Courier New"/>
                <a:sym typeface="Courier New"/>
              </a:rPr>
              <a:t>Julie is one of 2 people</a:t>
            </a:r>
            <a:endParaRPr b="1">
              <a:latin typeface="Courier New"/>
              <a:ea typeface="Courier New"/>
              <a:cs typeface="Courier New"/>
              <a:sym typeface="Courier New"/>
            </a:endParaRPr>
          </a:p>
          <a:p>
            <a:pPr indent="0" lvl="0" marL="457200" rtl="0" algn="l">
              <a:spcBef>
                <a:spcPts val="1200"/>
              </a:spcBef>
              <a:spcAft>
                <a:spcPts val="0"/>
              </a:spcAft>
              <a:buNone/>
            </a:pPr>
            <a:r>
              <a:rPr lang="en">
                <a:latin typeface="Courier New"/>
                <a:ea typeface="Courier New"/>
                <a:cs typeface="Courier New"/>
                <a:sym typeface="Courier New"/>
              </a:rPr>
              <a:t>p1.getNumPeople();</a:t>
            </a:r>
            <a:endParaRPr>
              <a:latin typeface="Courier New"/>
              <a:ea typeface="Courier New"/>
              <a:cs typeface="Courier New"/>
              <a:sym typeface="Courier New"/>
            </a:endParaRPr>
          </a:p>
          <a:p>
            <a:pPr indent="0" lvl="0" marL="457200" rtl="0" algn="l">
              <a:spcBef>
                <a:spcPts val="1200"/>
              </a:spcBef>
              <a:spcAft>
                <a:spcPts val="1200"/>
              </a:spcAft>
              <a:buNone/>
            </a:pPr>
            <a:r>
              <a:rPr b="1" lang="en">
                <a:solidFill>
                  <a:srgbClr val="FF00FF"/>
                </a:solidFill>
                <a:latin typeface="Courier New"/>
                <a:ea typeface="Courier New"/>
                <a:cs typeface="Courier New"/>
                <a:sym typeface="Courier New"/>
              </a:rPr>
              <a:t>C&gt;</a:t>
            </a:r>
            <a:r>
              <a:rPr lang="en">
                <a:latin typeface="Courier New"/>
                <a:ea typeface="Courier New"/>
                <a:cs typeface="Courier New"/>
                <a:sym typeface="Courier New"/>
              </a:rPr>
              <a:t> </a:t>
            </a:r>
            <a:r>
              <a:rPr b="1" lang="en">
                <a:latin typeface="Courier New"/>
                <a:ea typeface="Courier New"/>
                <a:cs typeface="Courier New"/>
                <a:sym typeface="Courier New"/>
              </a:rPr>
              <a:t>2</a:t>
            </a:r>
            <a:endParaRPr>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Scope</a:t>
            </a:r>
            <a:r>
              <a:rPr lang="en"/>
              <a:t> – what methods and variables are accessible</a:t>
            </a:r>
            <a:endParaRPr/>
          </a:p>
        </p:txBody>
      </p:sp>
      <p:sp>
        <p:nvSpPr>
          <p:cNvPr id="298" name="Google Shape;298;p43"/>
          <p:cNvSpPr/>
          <p:nvPr/>
        </p:nvSpPr>
        <p:spPr>
          <a:xfrm>
            <a:off x="4218275" y="1152475"/>
            <a:ext cx="4695900" cy="341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0000FF"/>
                </a:solidFill>
                <a:latin typeface="Courier New"/>
                <a:ea typeface="Courier New"/>
                <a:cs typeface="Courier New"/>
                <a:sym typeface="Courier New"/>
              </a:rPr>
              <a:t>public class Person {</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  private String name;</a:t>
            </a:r>
            <a:endParaRPr b="1">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a:solidFill>
                  <a:srgbClr val="0000FF"/>
                </a:solidFill>
                <a:latin typeface="Courier New"/>
                <a:ea typeface="Courier New"/>
                <a:cs typeface="Courier New"/>
                <a:sym typeface="Courier New"/>
              </a:rPr>
              <a:t>  private String email;</a:t>
            </a:r>
            <a:br>
              <a:rPr b="1" lang="en">
                <a:solidFill>
                  <a:srgbClr val="0000FF"/>
                </a:solidFill>
                <a:latin typeface="Courier New"/>
                <a:ea typeface="Courier New"/>
                <a:cs typeface="Courier New"/>
                <a:sym typeface="Courier New"/>
              </a:rPr>
            </a:b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  public void print(int length) {</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    for (int i = 0; i &lt; length; i++) {</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      System.out.println(name.charAt(i));</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    }</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  }</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a:t>
            </a:r>
            <a:endParaRPr b="1">
              <a:solidFill>
                <a:srgbClr val="0000FF"/>
              </a:solidFill>
              <a:latin typeface="Courier New"/>
              <a:ea typeface="Courier New"/>
              <a:cs typeface="Courier New"/>
              <a:sym typeface="Courier New"/>
            </a:endParaRPr>
          </a:p>
        </p:txBody>
      </p:sp>
      <p:sp>
        <p:nvSpPr>
          <p:cNvPr id="299" name="Google Shape;299;p43"/>
          <p:cNvSpPr txBox="1"/>
          <p:nvPr>
            <p:ph idx="1" type="body"/>
          </p:nvPr>
        </p:nvSpPr>
        <p:spPr>
          <a:xfrm>
            <a:off x="311700" y="1152475"/>
            <a:ext cx="3402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FF"/>
              </a:buClr>
              <a:buSzPts val="1800"/>
              <a:buChar char="●"/>
            </a:pPr>
            <a:r>
              <a:rPr b="1" lang="en">
                <a:solidFill>
                  <a:srgbClr val="0000FF"/>
                </a:solidFill>
              </a:rPr>
              <a:t>Class Level Scope</a:t>
            </a:r>
            <a:r>
              <a:rPr lang="en">
                <a:solidFill>
                  <a:srgbClr val="0000FF"/>
                </a:solidFill>
              </a:rPr>
              <a:t> Instance and static variables inside a Class.</a:t>
            </a:r>
            <a:endParaRPr>
              <a:solidFill>
                <a:srgbClr val="0000FF"/>
              </a:solidFill>
            </a:endParaRPr>
          </a:p>
          <a:p>
            <a:pPr indent="-342900" lvl="0" marL="457200" rtl="0" algn="l">
              <a:spcBef>
                <a:spcPts val="0"/>
              </a:spcBef>
              <a:spcAft>
                <a:spcPts val="0"/>
              </a:spcAft>
              <a:buSzPts val="1800"/>
              <a:buChar char="●"/>
            </a:pPr>
            <a:r>
              <a:rPr b="1" lang="en"/>
              <a:t>Method Level Scope</a:t>
            </a:r>
            <a:r>
              <a:rPr lang="en"/>
              <a:t> Local variables (including parameter variables) inside a method.</a:t>
            </a:r>
            <a:endParaRPr/>
          </a:p>
          <a:p>
            <a:pPr indent="-342900" lvl="0" marL="457200" rtl="0" algn="l">
              <a:spcBef>
                <a:spcPts val="0"/>
              </a:spcBef>
              <a:spcAft>
                <a:spcPts val="0"/>
              </a:spcAft>
              <a:buSzPts val="1800"/>
              <a:buChar char="●"/>
            </a:pPr>
            <a:r>
              <a:rPr b="1" lang="en"/>
              <a:t>Block Level Scope</a:t>
            </a:r>
            <a:r>
              <a:rPr lang="en"/>
              <a:t> Loop variables and other local variables defined inside of blocks of code with {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Scope – what methods and variables are accessible</a:t>
            </a:r>
            <a:endParaRPr/>
          </a:p>
        </p:txBody>
      </p:sp>
      <p:sp>
        <p:nvSpPr>
          <p:cNvPr id="305" name="Google Shape;305;p44"/>
          <p:cNvSpPr/>
          <p:nvPr/>
        </p:nvSpPr>
        <p:spPr>
          <a:xfrm>
            <a:off x="4218275" y="1152475"/>
            <a:ext cx="4695900" cy="341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public class Person {</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private String name;</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private String email;</a:t>
            </a:r>
            <a:br>
              <a:rPr lang="en">
                <a:solidFill>
                  <a:schemeClr val="dk1"/>
                </a:solidFill>
                <a:latin typeface="Courier New"/>
                <a:ea typeface="Courier New"/>
                <a:cs typeface="Courier New"/>
                <a:sym typeface="Courier New"/>
              </a:rPr>
            </a:br>
            <a:br>
              <a:rPr lang="en">
                <a:solidFill>
                  <a:schemeClr val="dk1"/>
                </a:solidFill>
                <a:latin typeface="Courier New"/>
                <a:ea typeface="Courier New"/>
                <a:cs typeface="Courier New"/>
                <a:sym typeface="Courier New"/>
              </a:rPr>
            </a:br>
            <a:r>
              <a:rPr b="1" lang="en">
                <a:solidFill>
                  <a:srgbClr val="FF00FF"/>
                </a:solidFill>
                <a:latin typeface="Courier New"/>
                <a:ea typeface="Courier New"/>
                <a:cs typeface="Courier New"/>
                <a:sym typeface="Courier New"/>
              </a:rPr>
              <a:t>  public void print(int length) {</a:t>
            </a:r>
            <a:br>
              <a:rPr b="1" lang="en">
                <a:solidFill>
                  <a:srgbClr val="FF00FF"/>
                </a:solidFill>
                <a:latin typeface="Courier New"/>
                <a:ea typeface="Courier New"/>
                <a:cs typeface="Courier New"/>
                <a:sym typeface="Courier New"/>
              </a:rPr>
            </a:br>
            <a:r>
              <a:rPr b="1" lang="en">
                <a:solidFill>
                  <a:srgbClr val="FF00FF"/>
                </a:solidFill>
                <a:latin typeface="Courier New"/>
                <a:ea typeface="Courier New"/>
                <a:cs typeface="Courier New"/>
                <a:sym typeface="Courier New"/>
              </a:rPr>
              <a:t>    for (int i = 0; i &lt; length; i++) {</a:t>
            </a:r>
            <a:br>
              <a:rPr b="1" lang="en">
                <a:solidFill>
                  <a:srgbClr val="FF00FF"/>
                </a:solidFill>
                <a:latin typeface="Courier New"/>
                <a:ea typeface="Courier New"/>
                <a:cs typeface="Courier New"/>
                <a:sym typeface="Courier New"/>
              </a:rPr>
            </a:br>
            <a:r>
              <a:rPr b="1" lang="en">
                <a:solidFill>
                  <a:srgbClr val="FF00FF"/>
                </a:solidFill>
                <a:latin typeface="Courier New"/>
                <a:ea typeface="Courier New"/>
                <a:cs typeface="Courier New"/>
                <a:sym typeface="Courier New"/>
              </a:rPr>
              <a:t>      System.out.println(name.charAt(i));</a:t>
            </a:r>
            <a:br>
              <a:rPr b="1" lang="en">
                <a:solidFill>
                  <a:srgbClr val="FF00FF"/>
                </a:solidFill>
                <a:latin typeface="Courier New"/>
                <a:ea typeface="Courier New"/>
                <a:cs typeface="Courier New"/>
                <a:sym typeface="Courier New"/>
              </a:rPr>
            </a:br>
            <a:r>
              <a:rPr b="1" lang="en">
                <a:solidFill>
                  <a:srgbClr val="FF00FF"/>
                </a:solidFill>
                <a:latin typeface="Courier New"/>
                <a:ea typeface="Courier New"/>
                <a:cs typeface="Courier New"/>
                <a:sym typeface="Courier New"/>
              </a:rPr>
              <a:t>    }</a:t>
            </a:r>
            <a:br>
              <a:rPr b="1" lang="en">
                <a:solidFill>
                  <a:srgbClr val="FF00FF"/>
                </a:solidFill>
                <a:latin typeface="Courier New"/>
                <a:ea typeface="Courier New"/>
                <a:cs typeface="Courier New"/>
                <a:sym typeface="Courier New"/>
              </a:rPr>
            </a:br>
            <a:r>
              <a:rPr b="1" lang="en">
                <a:solidFill>
                  <a:srgbClr val="FF00FF"/>
                </a:solidFill>
                <a:latin typeface="Courier New"/>
                <a:ea typeface="Courier New"/>
                <a:cs typeface="Courier New"/>
                <a:sym typeface="Courier New"/>
              </a:rPr>
              <a:t>  }</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306" name="Google Shape;306;p44"/>
          <p:cNvSpPr txBox="1"/>
          <p:nvPr>
            <p:ph idx="1" type="body"/>
          </p:nvPr>
        </p:nvSpPr>
        <p:spPr>
          <a:xfrm>
            <a:off x="311700" y="1152475"/>
            <a:ext cx="3402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Class Level Scope</a:t>
            </a:r>
            <a:r>
              <a:rPr lang="en"/>
              <a:t> Instance and static variables inside a Class.</a:t>
            </a:r>
            <a:endParaRPr/>
          </a:p>
          <a:p>
            <a:pPr indent="-342900" lvl="0" marL="457200" rtl="0" algn="l">
              <a:spcBef>
                <a:spcPts val="0"/>
              </a:spcBef>
              <a:spcAft>
                <a:spcPts val="0"/>
              </a:spcAft>
              <a:buClr>
                <a:srgbClr val="FF00FF"/>
              </a:buClr>
              <a:buSzPts val="1800"/>
              <a:buChar char="●"/>
            </a:pPr>
            <a:r>
              <a:rPr b="1" lang="en">
                <a:solidFill>
                  <a:srgbClr val="FF00FF"/>
                </a:solidFill>
              </a:rPr>
              <a:t>Method Level Scope</a:t>
            </a:r>
            <a:r>
              <a:rPr lang="en">
                <a:solidFill>
                  <a:srgbClr val="FF00FF"/>
                </a:solidFill>
              </a:rPr>
              <a:t> Local variables (including parameter variables) inside a method.</a:t>
            </a:r>
            <a:endParaRPr>
              <a:solidFill>
                <a:srgbClr val="FF00FF"/>
              </a:solidFill>
            </a:endParaRPr>
          </a:p>
          <a:p>
            <a:pPr indent="-342900" lvl="0" marL="457200" rtl="0" algn="l">
              <a:spcBef>
                <a:spcPts val="0"/>
              </a:spcBef>
              <a:spcAft>
                <a:spcPts val="0"/>
              </a:spcAft>
              <a:buSzPts val="1800"/>
              <a:buChar char="●"/>
            </a:pPr>
            <a:r>
              <a:rPr b="1" lang="en"/>
              <a:t>Block Level Scope</a:t>
            </a:r>
            <a:r>
              <a:rPr lang="en"/>
              <a:t> Loop variables and other local variables defined inside of blocks of code with {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Scope – what methods and variables are accessible</a:t>
            </a:r>
            <a:endParaRPr/>
          </a:p>
        </p:txBody>
      </p:sp>
      <p:sp>
        <p:nvSpPr>
          <p:cNvPr id="312" name="Google Shape;312;p45"/>
          <p:cNvSpPr/>
          <p:nvPr/>
        </p:nvSpPr>
        <p:spPr>
          <a:xfrm>
            <a:off x="4218275" y="1152475"/>
            <a:ext cx="4695900" cy="341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public class Person {</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private String name;</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  private String email;</a:t>
            </a:r>
            <a:br>
              <a:rPr lang="en">
                <a:solidFill>
                  <a:schemeClr val="dk1"/>
                </a:solidFill>
                <a:latin typeface="Courier New"/>
                <a:ea typeface="Courier New"/>
                <a:cs typeface="Courier New"/>
                <a:sym typeface="Courier New"/>
              </a:rPr>
            </a:b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public void print(int length) {</a:t>
            </a:r>
            <a:br>
              <a:rPr lang="en">
                <a:solidFill>
                  <a:schemeClr val="dk1"/>
                </a:solidFill>
                <a:latin typeface="Courier New"/>
                <a:ea typeface="Courier New"/>
                <a:cs typeface="Courier New"/>
                <a:sym typeface="Courier New"/>
              </a:rPr>
            </a:br>
            <a:r>
              <a:rPr b="1" lang="en">
                <a:solidFill>
                  <a:srgbClr val="FF9900"/>
                </a:solidFill>
                <a:latin typeface="Courier New"/>
                <a:ea typeface="Courier New"/>
                <a:cs typeface="Courier New"/>
                <a:sym typeface="Courier New"/>
              </a:rPr>
              <a:t>    for (int i = 0; i &lt; length; i++) {</a:t>
            </a:r>
            <a:br>
              <a:rPr b="1" lang="en">
                <a:solidFill>
                  <a:srgbClr val="FF9900"/>
                </a:solidFill>
                <a:latin typeface="Courier New"/>
                <a:ea typeface="Courier New"/>
                <a:cs typeface="Courier New"/>
                <a:sym typeface="Courier New"/>
              </a:rPr>
            </a:br>
            <a:r>
              <a:rPr b="1" lang="en">
                <a:solidFill>
                  <a:srgbClr val="FF9900"/>
                </a:solidFill>
                <a:latin typeface="Courier New"/>
                <a:ea typeface="Courier New"/>
                <a:cs typeface="Courier New"/>
                <a:sym typeface="Courier New"/>
              </a:rPr>
              <a:t>      System.out.println(name.charAt(i));</a:t>
            </a:r>
            <a:br>
              <a:rPr b="1" lang="en">
                <a:solidFill>
                  <a:srgbClr val="FF9900"/>
                </a:solidFill>
                <a:latin typeface="Courier New"/>
                <a:ea typeface="Courier New"/>
                <a:cs typeface="Courier New"/>
                <a:sym typeface="Courier New"/>
              </a:rPr>
            </a:br>
            <a:r>
              <a:rPr b="1" lang="en">
                <a:solidFill>
                  <a:srgbClr val="FF9900"/>
                </a:solidFill>
                <a:latin typeface="Courier New"/>
                <a:ea typeface="Courier New"/>
                <a:cs typeface="Courier New"/>
                <a:sym typeface="Courier New"/>
              </a:rPr>
              <a:t>    }</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313" name="Google Shape;313;p45"/>
          <p:cNvSpPr txBox="1"/>
          <p:nvPr>
            <p:ph idx="1" type="body"/>
          </p:nvPr>
        </p:nvSpPr>
        <p:spPr>
          <a:xfrm>
            <a:off x="311700" y="1152475"/>
            <a:ext cx="3402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Class Level Scope</a:t>
            </a:r>
            <a:r>
              <a:rPr lang="en"/>
              <a:t> Instance and static variables inside a Class.</a:t>
            </a:r>
            <a:endParaRPr/>
          </a:p>
          <a:p>
            <a:pPr indent="-342900" lvl="0" marL="457200" rtl="0" algn="l">
              <a:spcBef>
                <a:spcPts val="0"/>
              </a:spcBef>
              <a:spcAft>
                <a:spcPts val="0"/>
              </a:spcAft>
              <a:buSzPts val="1800"/>
              <a:buChar char="●"/>
            </a:pPr>
            <a:r>
              <a:rPr b="1" lang="en"/>
              <a:t>Method Level Scope</a:t>
            </a:r>
            <a:r>
              <a:rPr lang="en"/>
              <a:t> Local variables (including parameter variables) inside a method.</a:t>
            </a:r>
            <a:endParaRPr/>
          </a:p>
          <a:p>
            <a:pPr indent="-342900" lvl="0" marL="457200" rtl="0" algn="l">
              <a:spcBef>
                <a:spcPts val="0"/>
              </a:spcBef>
              <a:spcAft>
                <a:spcPts val="0"/>
              </a:spcAft>
              <a:buClr>
                <a:srgbClr val="FF9900"/>
              </a:buClr>
              <a:buSzPts val="1800"/>
              <a:buChar char="●"/>
            </a:pPr>
            <a:r>
              <a:rPr b="1" lang="en">
                <a:solidFill>
                  <a:srgbClr val="FF9900"/>
                </a:solidFill>
              </a:rPr>
              <a:t>Block Level Scope</a:t>
            </a:r>
            <a:r>
              <a:rPr lang="en">
                <a:solidFill>
                  <a:srgbClr val="FF9900"/>
                </a:solidFill>
              </a:rPr>
              <a:t> Loop variables and other local variables defined inside of blocks of code with { }</a:t>
            </a:r>
            <a:endParaRPr>
              <a:solidFill>
                <a:srgbClr val="FF99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a:t>
            </a:r>
            <a:endParaRPr sz="2520"/>
          </a:p>
        </p:txBody>
      </p:sp>
      <p:sp>
        <p:nvSpPr>
          <p:cNvPr id="319" name="Google Shape;31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a:t>
            </a:r>
            <a:endParaRPr sz="2520"/>
          </a:p>
        </p:txBody>
      </p:sp>
      <p:sp>
        <p:nvSpPr>
          <p:cNvPr id="325" name="Google Shape;32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graphicFrame>
        <p:nvGraphicFramePr>
          <p:cNvPr id="326" name="Google Shape;326;p47"/>
          <p:cNvGraphicFramePr/>
          <p:nvPr/>
        </p:nvGraphicFramePr>
        <p:xfrm>
          <a:off x="1458175"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Person</a:t>
                      </a:r>
                      <a:endParaRPr b="1"/>
                    </a:p>
                  </a:txBody>
                  <a:tcPr marT="91425" marB="91425" marR="91425" marL="91425">
                    <a:solidFill>
                      <a:srgbClr val="FFF2C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tc>
              </a:tr>
            </a:tbl>
          </a:graphicData>
        </a:graphic>
      </p:graphicFrame>
      <p:graphicFrame>
        <p:nvGraphicFramePr>
          <p:cNvPr id="327" name="Google Shape;327;p47"/>
          <p:cNvGraphicFramePr/>
          <p:nvPr/>
        </p:nvGraphicFramePr>
        <p:xfrm>
          <a:off x="3880988"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lnB cap="flat" cmpd="sng" w="9525">
                      <a:solidFill>
                        <a:srgbClr val="9E9E9E"/>
                      </a:solidFill>
                      <a:prstDash val="solid"/>
                      <a:round/>
                      <a:headEnd len="sm" w="sm" type="none"/>
                      <a:tailEnd len="sm" w="sm" type="none"/>
                    </a:lnB>
                    <a:solidFill>
                      <a:srgbClr val="CFE2F3"/>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locker</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328" name="Google Shape;328;p47"/>
          <p:cNvGraphicFramePr/>
          <p:nvPr/>
        </p:nvGraphicFramePr>
        <p:xfrm>
          <a:off x="6303800"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lnB cap="flat" cmpd="sng" w="9525">
                      <a:solidFill>
                        <a:srgbClr val="9E9E9E"/>
                      </a:solidFill>
                      <a:prstDash val="solid"/>
                      <a:round/>
                      <a:headEnd len="sm" w="sm" type="none"/>
                      <a:tailEnd len="sm" w="sm" type="none"/>
                    </a:lnB>
                    <a:solidFill>
                      <a:srgbClr val="EAD1D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office</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 &amp; Generalization</a:t>
            </a:r>
            <a:endParaRPr sz="2520"/>
          </a:p>
        </p:txBody>
      </p:sp>
      <p:sp>
        <p:nvSpPr>
          <p:cNvPr id="334" name="Google Shape;33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graphicFrame>
        <p:nvGraphicFramePr>
          <p:cNvPr id="335" name="Google Shape;335;p48"/>
          <p:cNvGraphicFramePr/>
          <p:nvPr/>
        </p:nvGraphicFramePr>
        <p:xfrm>
          <a:off x="1458175"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Person</a:t>
                      </a:r>
                      <a:endParaRPr b="1"/>
                    </a:p>
                  </a:txBody>
                  <a:tcPr marT="91425" marB="91425" marR="91425" marL="91425">
                    <a:lnB cap="flat" cmpd="sng" w="9525">
                      <a:solidFill>
                        <a:schemeClr val="accent5"/>
                      </a:solidFill>
                      <a:prstDash val="solid"/>
                      <a:round/>
                      <a:headEnd len="sm" w="sm" type="none"/>
                      <a:tailEnd len="sm" w="sm" type="none"/>
                    </a:lnB>
                    <a:solidFill>
                      <a:srgbClr val="FFF2C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bl>
          </a:graphicData>
        </a:graphic>
      </p:graphicFrame>
      <p:graphicFrame>
        <p:nvGraphicFramePr>
          <p:cNvPr id="336" name="Google Shape;336;p48"/>
          <p:cNvGraphicFramePr/>
          <p:nvPr/>
        </p:nvGraphicFramePr>
        <p:xfrm>
          <a:off x="3880988"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lnB cap="flat" cmpd="sng" w="9525">
                      <a:solidFill>
                        <a:schemeClr val="accent5"/>
                      </a:solidFill>
                      <a:prstDash val="solid"/>
                      <a:round/>
                      <a:headEnd len="sm" w="sm" type="none"/>
                      <a:tailEnd len="sm" w="sm" type="none"/>
                    </a:lnB>
                    <a:solidFill>
                      <a:srgbClr val="CFE2F3"/>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lang="en"/>
                        <a:t>locker</a:t>
                      </a:r>
                      <a:endParaRPr/>
                    </a:p>
                  </a:txBody>
                  <a:tcPr marT="91425" marB="91425" marR="91425" marL="91425">
                    <a:lnT cap="flat" cmpd="sng" w="9525">
                      <a:solidFill>
                        <a:schemeClr val="accent5"/>
                      </a:solidFill>
                      <a:prstDash val="solid"/>
                      <a:round/>
                      <a:headEnd len="sm" w="sm" type="none"/>
                      <a:tailEnd len="sm" w="sm" type="none"/>
                    </a:lnT>
                  </a:tcPr>
                </a:tc>
              </a:tr>
            </a:tbl>
          </a:graphicData>
        </a:graphic>
      </p:graphicFrame>
      <p:graphicFrame>
        <p:nvGraphicFramePr>
          <p:cNvPr id="337" name="Google Shape;337;p48"/>
          <p:cNvGraphicFramePr/>
          <p:nvPr/>
        </p:nvGraphicFramePr>
        <p:xfrm>
          <a:off x="6303800"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lnB cap="flat" cmpd="sng" w="9525">
                      <a:solidFill>
                        <a:schemeClr val="accent5"/>
                      </a:solidFill>
                      <a:prstDash val="solid"/>
                      <a:round/>
                      <a:headEnd len="sm" w="sm" type="none"/>
                      <a:tailEnd len="sm" w="sm" type="none"/>
                    </a:lnB>
                    <a:solidFill>
                      <a:srgbClr val="EAD1D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lang="en"/>
                        <a:t>office</a:t>
                      </a:r>
                      <a:endParaRPr/>
                    </a:p>
                  </a:txBody>
                  <a:tcPr marT="91425" marB="91425" marR="91425" marL="91425">
                    <a:lnT cap="flat" cmpd="sng" w="9525">
                      <a:solidFill>
                        <a:schemeClr val="accent5"/>
                      </a:solidFill>
                      <a:prstDash val="solid"/>
                      <a:round/>
                      <a:headEnd len="sm" w="sm" type="none"/>
                      <a:tailEnd len="sm" w="sm" type="none"/>
                    </a:lnT>
                  </a:tcPr>
                </a:tc>
              </a:tr>
            </a:tbl>
          </a:graphicData>
        </a:graphic>
      </p:graphicFrame>
      <p:sp>
        <p:nvSpPr>
          <p:cNvPr id="338" name="Google Shape;338;p48"/>
          <p:cNvSpPr txBox="1"/>
          <p:nvPr/>
        </p:nvSpPr>
        <p:spPr>
          <a:xfrm>
            <a:off x="7026725" y="1225125"/>
            <a:ext cx="1656000" cy="14775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Identifying and centralizing common information is called "generalization"</a:t>
            </a:r>
            <a:endParaRPr b="1">
              <a:solidFill>
                <a:schemeClr val="lt1"/>
              </a:solidFill>
            </a:endParaRPr>
          </a:p>
        </p:txBody>
      </p:sp>
      <p:cxnSp>
        <p:nvCxnSpPr>
          <p:cNvPr id="339" name="Google Shape;339;p48"/>
          <p:cNvCxnSpPr>
            <a:stCxn id="338" idx="2"/>
          </p:cNvCxnSpPr>
          <p:nvPr/>
        </p:nvCxnSpPr>
        <p:spPr>
          <a:xfrm flipH="1">
            <a:off x="2165225" y="2702625"/>
            <a:ext cx="5689500" cy="1443000"/>
          </a:xfrm>
          <a:prstGeom prst="straightConnector1">
            <a:avLst/>
          </a:prstGeom>
          <a:noFill/>
          <a:ln cap="flat" cmpd="sng" w="19050">
            <a:solidFill>
              <a:schemeClr val="accent5"/>
            </a:solidFill>
            <a:prstDash val="solid"/>
            <a:round/>
            <a:headEnd len="med" w="med" type="none"/>
            <a:tailEnd len="med" w="med" type="oval"/>
          </a:ln>
        </p:spPr>
      </p:cxnSp>
      <p:cxnSp>
        <p:nvCxnSpPr>
          <p:cNvPr id="340" name="Google Shape;340;p48"/>
          <p:cNvCxnSpPr>
            <a:stCxn id="338" idx="2"/>
          </p:cNvCxnSpPr>
          <p:nvPr/>
        </p:nvCxnSpPr>
        <p:spPr>
          <a:xfrm flipH="1">
            <a:off x="4569425" y="2702625"/>
            <a:ext cx="3285300" cy="1469700"/>
          </a:xfrm>
          <a:prstGeom prst="straightConnector1">
            <a:avLst/>
          </a:prstGeom>
          <a:noFill/>
          <a:ln cap="flat" cmpd="sng" w="19050">
            <a:solidFill>
              <a:schemeClr val="accent5"/>
            </a:solidFill>
            <a:prstDash val="solid"/>
            <a:round/>
            <a:headEnd len="med" w="med" type="none"/>
            <a:tailEnd len="med" w="med" type="oval"/>
          </a:ln>
        </p:spPr>
      </p:cxnSp>
      <p:cxnSp>
        <p:nvCxnSpPr>
          <p:cNvPr id="341" name="Google Shape;341;p48"/>
          <p:cNvCxnSpPr>
            <a:stCxn id="338" idx="2"/>
          </p:cNvCxnSpPr>
          <p:nvPr/>
        </p:nvCxnSpPr>
        <p:spPr>
          <a:xfrm flipH="1">
            <a:off x="7000025" y="2702625"/>
            <a:ext cx="854700" cy="1451700"/>
          </a:xfrm>
          <a:prstGeom prst="straightConnector1">
            <a:avLst/>
          </a:prstGeom>
          <a:noFill/>
          <a:ln cap="flat" cmpd="sng" w="19050">
            <a:solidFill>
              <a:schemeClr val="accent5"/>
            </a:solidFill>
            <a:prstDash val="solid"/>
            <a:round/>
            <a:headEnd len="med" w="med" type="none"/>
            <a:tailEnd len="med" w="med" type="oval"/>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 &amp; Generalization</a:t>
            </a:r>
            <a:endParaRPr sz="2520"/>
          </a:p>
        </p:txBody>
      </p:sp>
      <p:sp>
        <p:nvSpPr>
          <p:cNvPr id="347" name="Google Shape;34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graphicFrame>
        <p:nvGraphicFramePr>
          <p:cNvPr id="348" name="Google Shape;348;p49"/>
          <p:cNvGraphicFramePr/>
          <p:nvPr/>
        </p:nvGraphicFramePr>
        <p:xfrm>
          <a:off x="1458175"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solidFill>
                            <a:srgbClr val="0000FF"/>
                          </a:solidFill>
                        </a:rPr>
                        <a:t>Person</a:t>
                      </a:r>
                      <a:endParaRPr b="1">
                        <a:solidFill>
                          <a:srgbClr val="0000FF"/>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tc>
              </a:tr>
            </a:tbl>
          </a:graphicData>
        </a:graphic>
      </p:graphicFrame>
      <p:graphicFrame>
        <p:nvGraphicFramePr>
          <p:cNvPr id="349" name="Google Shape;349;p49"/>
          <p:cNvGraphicFramePr/>
          <p:nvPr/>
        </p:nvGraphicFramePr>
        <p:xfrm>
          <a:off x="3880988"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solidFill>
                      <a:srgbClr val="CFE2F3"/>
                    </a:solidFill>
                  </a:tcPr>
                </a:tc>
              </a:tr>
              <a:tr h="396200">
                <a:tc>
                  <a:txBody>
                    <a:bodyPr/>
                    <a:lstStyle/>
                    <a:p>
                      <a:pPr indent="0" lvl="0" marL="0" rtl="0" algn="ctr">
                        <a:spcBef>
                          <a:spcPts val="0"/>
                        </a:spcBef>
                        <a:spcAft>
                          <a:spcPts val="0"/>
                        </a:spcAft>
                        <a:buClr>
                          <a:schemeClr val="dk1"/>
                        </a:buClr>
                        <a:buSzPts val="1100"/>
                        <a:buFont typeface="Arial"/>
                        <a:buNone/>
                      </a:pPr>
                      <a:r>
                        <a:rPr b="1" i="1" lang="en">
                          <a:solidFill>
                            <a:srgbClr val="0000FF"/>
                          </a:solidFill>
                        </a:rPr>
                        <a:t>{Person}</a:t>
                      </a:r>
                      <a:endParaRPr i="1">
                        <a:solidFill>
                          <a:srgbClr val="FF0000"/>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t>locker</a:t>
                      </a:r>
                      <a:endParaRPr/>
                    </a:p>
                  </a:txBody>
                  <a:tcPr marT="91425" marB="91425" marR="91425" marL="91425"/>
                </a:tc>
              </a:tr>
            </a:tbl>
          </a:graphicData>
        </a:graphic>
      </p:graphicFrame>
      <p:graphicFrame>
        <p:nvGraphicFramePr>
          <p:cNvPr id="350" name="Google Shape;350;p49"/>
          <p:cNvGraphicFramePr/>
          <p:nvPr/>
        </p:nvGraphicFramePr>
        <p:xfrm>
          <a:off x="6303800"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solidFill>
                      <a:srgbClr val="EAD1DC"/>
                    </a:solidFill>
                  </a:tcPr>
                </a:tc>
              </a:tr>
              <a:tr h="396200">
                <a:tc>
                  <a:txBody>
                    <a:bodyPr/>
                    <a:lstStyle/>
                    <a:p>
                      <a:pPr indent="0" lvl="0" marL="0" rtl="0" algn="ctr">
                        <a:spcBef>
                          <a:spcPts val="0"/>
                        </a:spcBef>
                        <a:spcAft>
                          <a:spcPts val="0"/>
                        </a:spcAft>
                        <a:buClr>
                          <a:schemeClr val="dk1"/>
                        </a:buClr>
                        <a:buSzPts val="1100"/>
                        <a:buFont typeface="Arial"/>
                        <a:buNone/>
                      </a:pPr>
                      <a:r>
                        <a:rPr b="1" i="1" lang="en">
                          <a:solidFill>
                            <a:srgbClr val="0000FF"/>
                          </a:solidFill>
                        </a:rPr>
                        <a:t>{Person}</a:t>
                      </a:r>
                      <a:endParaRPr i="1">
                        <a:solidFill>
                          <a:srgbClr val="FF0000"/>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t>office</a:t>
                      </a:r>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 &amp; Generalization &amp; Specialization</a:t>
            </a:r>
            <a:endParaRPr sz="2520"/>
          </a:p>
        </p:txBody>
      </p:sp>
      <p:sp>
        <p:nvSpPr>
          <p:cNvPr id="356" name="Google Shape;35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graphicFrame>
        <p:nvGraphicFramePr>
          <p:cNvPr id="357" name="Google Shape;357;p50"/>
          <p:cNvGraphicFramePr/>
          <p:nvPr/>
        </p:nvGraphicFramePr>
        <p:xfrm>
          <a:off x="1458175"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solidFill>
                            <a:srgbClr val="0000FF"/>
                          </a:solidFill>
                        </a:rPr>
                        <a:t>Person</a:t>
                      </a:r>
                      <a:endParaRPr b="1">
                        <a:solidFill>
                          <a:srgbClr val="0000FF"/>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tc>
              </a:tr>
            </a:tbl>
          </a:graphicData>
        </a:graphic>
      </p:graphicFrame>
      <p:graphicFrame>
        <p:nvGraphicFramePr>
          <p:cNvPr id="358" name="Google Shape;358;p50"/>
          <p:cNvGraphicFramePr/>
          <p:nvPr/>
        </p:nvGraphicFramePr>
        <p:xfrm>
          <a:off x="3880988"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solidFill>
                      <a:srgbClr val="CFE2F3"/>
                    </a:solidFill>
                  </a:tcPr>
                </a:tc>
              </a:tr>
              <a:tr h="396200">
                <a:tc>
                  <a:txBody>
                    <a:bodyPr/>
                    <a:lstStyle/>
                    <a:p>
                      <a:pPr indent="0" lvl="0" marL="0" rtl="0" algn="ctr">
                        <a:spcBef>
                          <a:spcPts val="0"/>
                        </a:spcBef>
                        <a:spcAft>
                          <a:spcPts val="0"/>
                        </a:spcAft>
                        <a:buNone/>
                      </a:pPr>
                      <a:r>
                        <a:rPr b="1" i="1" lang="en">
                          <a:solidFill>
                            <a:srgbClr val="0000FF"/>
                          </a:solidFill>
                        </a:rPr>
                        <a:t>{Person}</a:t>
                      </a:r>
                      <a:endParaRPr i="1">
                        <a:solidFill>
                          <a:srgbClr val="FF0000"/>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t>locker</a:t>
                      </a:r>
                      <a:endParaRPr/>
                    </a:p>
                  </a:txBody>
                  <a:tcPr marT="91425" marB="91425" marR="91425" marL="91425"/>
                </a:tc>
              </a:tr>
            </a:tbl>
          </a:graphicData>
        </a:graphic>
      </p:graphicFrame>
      <p:graphicFrame>
        <p:nvGraphicFramePr>
          <p:cNvPr id="359" name="Google Shape;359;p50"/>
          <p:cNvGraphicFramePr/>
          <p:nvPr/>
        </p:nvGraphicFramePr>
        <p:xfrm>
          <a:off x="6303800" y="33475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solidFill>
                      <a:srgbClr val="EAD1DC"/>
                    </a:solidFill>
                  </a:tcPr>
                </a:tc>
              </a:tr>
              <a:tr h="396200">
                <a:tc>
                  <a:txBody>
                    <a:bodyPr/>
                    <a:lstStyle/>
                    <a:p>
                      <a:pPr indent="0" lvl="0" marL="0" rtl="0" algn="ctr">
                        <a:spcBef>
                          <a:spcPts val="0"/>
                        </a:spcBef>
                        <a:spcAft>
                          <a:spcPts val="0"/>
                        </a:spcAft>
                        <a:buNone/>
                      </a:pPr>
                      <a:r>
                        <a:rPr b="1" i="1" lang="en">
                          <a:solidFill>
                            <a:srgbClr val="0000FF"/>
                          </a:solidFill>
                        </a:rPr>
                        <a:t>{Person}</a:t>
                      </a:r>
                      <a:endParaRPr i="1">
                        <a:solidFill>
                          <a:srgbClr val="FF0000"/>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t>office</a:t>
                      </a:r>
                      <a:endParaRPr/>
                    </a:p>
                  </a:txBody>
                  <a:tcPr marT="91425" marB="91425" marR="91425" marL="91425"/>
                </a:tc>
              </a:tr>
            </a:tbl>
          </a:graphicData>
        </a:graphic>
      </p:graphicFrame>
      <p:cxnSp>
        <p:nvCxnSpPr>
          <p:cNvPr id="360" name="Google Shape;360;p50"/>
          <p:cNvCxnSpPr>
            <a:stCxn id="361" idx="2"/>
          </p:cNvCxnSpPr>
          <p:nvPr/>
        </p:nvCxnSpPr>
        <p:spPr>
          <a:xfrm flipH="1">
            <a:off x="4876300" y="2807750"/>
            <a:ext cx="3169800" cy="1489200"/>
          </a:xfrm>
          <a:prstGeom prst="straightConnector1">
            <a:avLst/>
          </a:prstGeom>
          <a:noFill/>
          <a:ln cap="flat" cmpd="sng" w="19050">
            <a:solidFill>
              <a:schemeClr val="accent1"/>
            </a:solidFill>
            <a:prstDash val="solid"/>
            <a:round/>
            <a:headEnd len="med" w="med" type="none"/>
            <a:tailEnd len="med" w="med" type="triangle"/>
          </a:ln>
        </p:spPr>
      </p:cxnSp>
      <p:sp>
        <p:nvSpPr>
          <p:cNvPr id="361" name="Google Shape;361;p50"/>
          <p:cNvSpPr txBox="1"/>
          <p:nvPr/>
        </p:nvSpPr>
        <p:spPr>
          <a:xfrm>
            <a:off x="7097950" y="1545650"/>
            <a:ext cx="1896300" cy="1262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Placing  class-specific information in that class is called "specialization"</a:t>
            </a:r>
            <a:endParaRPr b="1">
              <a:solidFill>
                <a:schemeClr val="lt1"/>
              </a:solidFill>
            </a:endParaRPr>
          </a:p>
        </p:txBody>
      </p:sp>
      <p:cxnSp>
        <p:nvCxnSpPr>
          <p:cNvPr id="362" name="Google Shape;362;p50"/>
          <p:cNvCxnSpPr>
            <a:stCxn id="361" idx="2"/>
          </p:cNvCxnSpPr>
          <p:nvPr/>
        </p:nvCxnSpPr>
        <p:spPr>
          <a:xfrm flipH="1">
            <a:off x="7218100" y="2807750"/>
            <a:ext cx="828000" cy="148920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368" name="Google Shape;368;p51"/>
          <p:cNvSpPr txBox="1"/>
          <p:nvPr>
            <p:ph idx="1" type="body"/>
          </p:nvPr>
        </p:nvSpPr>
        <p:spPr>
          <a:xfrm>
            <a:off x="311700" y="1152475"/>
            <a:ext cx="8520600" cy="3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a:t>
            </a:r>
            <a:r>
              <a:rPr lang="en" sz="1600"/>
              <a:t>ny class </a:t>
            </a:r>
            <a:r>
              <a:rPr lang="en" sz="1600">
                <a:solidFill>
                  <a:schemeClr val="dk1"/>
                </a:solidFill>
              </a:rPr>
              <a:t>not marked</a:t>
            </a:r>
            <a:r>
              <a:rPr b="1" lang="en" sz="1600">
                <a:solidFill>
                  <a:schemeClr val="dk1"/>
                </a:solidFill>
              </a:rPr>
              <a:t> </a:t>
            </a:r>
            <a:r>
              <a:rPr b="1" lang="en" sz="1600">
                <a:solidFill>
                  <a:schemeClr val="dk1"/>
                </a:solidFill>
                <a:latin typeface="Courier New"/>
                <a:ea typeface="Courier New"/>
                <a:cs typeface="Courier New"/>
                <a:sym typeface="Courier New"/>
              </a:rPr>
              <a:t>final</a:t>
            </a:r>
            <a:r>
              <a:rPr lang="en" sz="1600"/>
              <a:t> can be used as a </a:t>
            </a:r>
            <a:r>
              <a:rPr lang="en" sz="1600"/>
              <a:t>superclass</a:t>
            </a:r>
            <a:r>
              <a:rPr lang="en" sz="1600"/>
              <a:t>.</a:t>
            </a:r>
            <a:endParaRPr sz="1600"/>
          </a:p>
          <a:p>
            <a:pPr indent="0" lvl="0" marL="0" rtl="0" algn="l">
              <a:spcBef>
                <a:spcPts val="1200"/>
              </a:spcBef>
              <a:spcAft>
                <a:spcPts val="0"/>
              </a:spcAft>
              <a:buNone/>
            </a:pPr>
            <a:r>
              <a:rPr lang="en" sz="1600"/>
              <a:t>To be a subclass of something other than Object, use the </a:t>
            </a:r>
            <a:r>
              <a:rPr lang="en" sz="1600">
                <a:latin typeface="Courier New"/>
                <a:ea typeface="Courier New"/>
                <a:cs typeface="Courier New"/>
                <a:sym typeface="Courier New"/>
              </a:rPr>
              <a:t>extends</a:t>
            </a:r>
            <a:r>
              <a:rPr lang="en" sz="1600"/>
              <a:t> keyword.</a:t>
            </a:r>
            <a:endParaRPr sz="1600"/>
          </a:p>
          <a:p>
            <a:pPr indent="0" lvl="0" marL="457200" rtl="0" algn="l">
              <a:spcBef>
                <a:spcPts val="1200"/>
              </a:spcBef>
              <a:spcAft>
                <a:spcPts val="0"/>
              </a:spcAft>
              <a:buNone/>
            </a:pPr>
            <a:r>
              <a:rPr lang="en" sz="1300">
                <a:latin typeface="Courier New"/>
                <a:ea typeface="Courier New"/>
                <a:cs typeface="Courier New"/>
                <a:sym typeface="Courier New"/>
              </a:rPr>
              <a:t>class </a:t>
            </a:r>
            <a:r>
              <a:rPr b="1" lang="en" sz="1300">
                <a:solidFill>
                  <a:srgbClr val="FF00FF"/>
                </a:solidFill>
                <a:latin typeface="Courier New"/>
                <a:ea typeface="Courier New"/>
                <a:cs typeface="Courier New"/>
                <a:sym typeface="Courier New"/>
              </a:rPr>
              <a:t>Person</a:t>
            </a:r>
            <a:r>
              <a:rPr lang="en" sz="1300">
                <a:latin typeface="Courier New"/>
                <a:ea typeface="Courier New"/>
                <a:cs typeface="Courier New"/>
                <a:sym typeface="Courier New"/>
              </a:rPr>
              <a:t> {</a:t>
            </a:r>
            <a:br>
              <a:rPr lang="en" sz="1300">
                <a:latin typeface="Courier New"/>
                <a:ea typeface="Courier New"/>
                <a:cs typeface="Courier New"/>
                <a:sym typeface="Courier New"/>
              </a:rPr>
            </a:br>
            <a:r>
              <a:rPr lang="en" sz="1300">
                <a:latin typeface="Courier New"/>
                <a:ea typeface="Courier New"/>
                <a:cs typeface="Courier New"/>
                <a:sym typeface="Courier New"/>
              </a:rPr>
              <a:t>  public String name;</a:t>
            </a:r>
            <a:br>
              <a:rPr lang="en" sz="1300">
                <a:latin typeface="Courier New"/>
                <a:ea typeface="Courier New"/>
                <a:cs typeface="Courier New"/>
                <a:sym typeface="Courier New"/>
              </a:rPr>
            </a:br>
            <a:r>
              <a:rPr lang="en" sz="1300">
                <a:latin typeface="Courier New"/>
                <a:ea typeface="Courier New"/>
                <a:cs typeface="Courier New"/>
                <a:sym typeface="Courier New"/>
              </a:rPr>
              <a:t>  public String address;</a:t>
            </a:r>
            <a:br>
              <a:rPr lang="en" sz="1300">
                <a:latin typeface="Courier New"/>
                <a:ea typeface="Courier New"/>
                <a:cs typeface="Courier New"/>
                <a:sym typeface="Courier New"/>
              </a:rPr>
            </a:b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457200" rtl="0" algn="l">
              <a:spcBef>
                <a:spcPts val="1200"/>
              </a:spcBef>
              <a:spcAft>
                <a:spcPts val="0"/>
              </a:spcAft>
              <a:buNone/>
            </a:pPr>
            <a:r>
              <a:rPr lang="en" sz="1300">
                <a:latin typeface="Courier New"/>
                <a:ea typeface="Courier New"/>
                <a:cs typeface="Courier New"/>
                <a:sym typeface="Courier New"/>
              </a:rPr>
              <a:t>class Teacher </a:t>
            </a:r>
            <a:r>
              <a:rPr b="1" lang="en" sz="1300">
                <a:solidFill>
                  <a:srgbClr val="0000FF"/>
                </a:solidFill>
                <a:latin typeface="Courier New"/>
                <a:ea typeface="Courier New"/>
                <a:cs typeface="Courier New"/>
                <a:sym typeface="Courier New"/>
              </a:rPr>
              <a:t>extends</a:t>
            </a:r>
            <a:r>
              <a:rPr lang="en" sz="1300">
                <a:latin typeface="Courier New"/>
                <a:ea typeface="Courier New"/>
                <a:cs typeface="Courier New"/>
                <a:sym typeface="Courier New"/>
              </a:rPr>
              <a:t> </a:t>
            </a:r>
            <a:r>
              <a:rPr b="1" lang="en" sz="1300">
                <a:solidFill>
                  <a:srgbClr val="FF00FF"/>
                </a:solidFill>
                <a:latin typeface="Courier New"/>
                <a:ea typeface="Courier New"/>
                <a:cs typeface="Courier New"/>
                <a:sym typeface="Courier New"/>
              </a:rPr>
              <a:t>Person</a:t>
            </a:r>
            <a:r>
              <a:rPr lang="en" sz="1300">
                <a:latin typeface="Courier New"/>
                <a:ea typeface="Courier New"/>
                <a:cs typeface="Courier New"/>
                <a:sym typeface="Courier New"/>
              </a:rPr>
              <a:t> {</a:t>
            </a:r>
            <a:br>
              <a:rPr lang="en" sz="1300">
                <a:latin typeface="Courier New"/>
                <a:ea typeface="Courier New"/>
                <a:cs typeface="Courier New"/>
                <a:sym typeface="Courier New"/>
              </a:rPr>
            </a:br>
            <a:r>
              <a:rPr lang="en" sz="1300">
                <a:latin typeface="Courier New"/>
                <a:ea typeface="Courier New"/>
                <a:cs typeface="Courier New"/>
                <a:sym typeface="Courier New"/>
              </a:rPr>
              <a:t>  public String office;</a:t>
            </a:r>
            <a:br>
              <a:rPr lang="en" sz="1300">
                <a:latin typeface="Courier New"/>
                <a:ea typeface="Courier New"/>
                <a:cs typeface="Courier New"/>
                <a:sym typeface="Courier New"/>
              </a:rPr>
            </a:b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457200" rtl="0" algn="l">
              <a:spcBef>
                <a:spcPts val="1200"/>
              </a:spcBef>
              <a:spcAft>
                <a:spcPts val="1200"/>
              </a:spcAft>
              <a:buNone/>
            </a:pPr>
            <a:r>
              <a:rPr lang="en" sz="1300">
                <a:latin typeface="Courier New"/>
                <a:ea typeface="Courier New"/>
                <a:cs typeface="Courier New"/>
                <a:sym typeface="Courier New"/>
              </a:rPr>
              <a:t>class Student </a:t>
            </a:r>
            <a:r>
              <a:rPr b="1" lang="en" sz="1300">
                <a:solidFill>
                  <a:srgbClr val="0000FF"/>
                </a:solidFill>
                <a:latin typeface="Courier New"/>
                <a:ea typeface="Courier New"/>
                <a:cs typeface="Courier New"/>
                <a:sym typeface="Courier New"/>
              </a:rPr>
              <a:t>extends</a:t>
            </a:r>
            <a:r>
              <a:rPr lang="en" sz="1300">
                <a:latin typeface="Courier New"/>
                <a:ea typeface="Courier New"/>
                <a:cs typeface="Courier New"/>
                <a:sym typeface="Courier New"/>
              </a:rPr>
              <a:t> </a:t>
            </a:r>
            <a:r>
              <a:rPr b="1" lang="en" sz="1300">
                <a:solidFill>
                  <a:srgbClr val="FF00FF"/>
                </a:solidFill>
                <a:latin typeface="Courier New"/>
                <a:ea typeface="Courier New"/>
                <a:cs typeface="Courier New"/>
                <a:sym typeface="Courier New"/>
              </a:rPr>
              <a:t>Person</a:t>
            </a:r>
            <a:r>
              <a:rPr lang="en" sz="1300">
                <a:latin typeface="Courier New"/>
                <a:ea typeface="Courier New"/>
                <a:cs typeface="Courier New"/>
                <a:sym typeface="Courier New"/>
              </a:rPr>
              <a:t> {</a:t>
            </a:r>
            <a:br>
              <a:rPr lang="en" sz="1300">
                <a:latin typeface="Courier New"/>
                <a:ea typeface="Courier New"/>
                <a:cs typeface="Courier New"/>
                <a:sym typeface="Courier New"/>
              </a:rPr>
            </a:br>
            <a:r>
              <a:rPr lang="en" sz="1300">
                <a:latin typeface="Courier New"/>
                <a:ea typeface="Courier New"/>
                <a:cs typeface="Courier New"/>
                <a:sym typeface="Courier New"/>
              </a:rPr>
              <a:t>  public String locker;</a:t>
            </a:r>
            <a:br>
              <a:rPr lang="en" sz="1300">
                <a:latin typeface="Courier New"/>
                <a:ea typeface="Courier New"/>
                <a:cs typeface="Courier New"/>
                <a:sym typeface="Courier New"/>
              </a:rPr>
            </a:br>
            <a:r>
              <a:rPr lang="en" sz="1300">
                <a:latin typeface="Courier New"/>
                <a:ea typeface="Courier New"/>
                <a:cs typeface="Courier New"/>
                <a:sym typeface="Courier New"/>
              </a:rPr>
              <a:t>}</a:t>
            </a:r>
            <a:endParaRPr sz="1300">
              <a:latin typeface="Courier New"/>
              <a:ea typeface="Courier New"/>
              <a:cs typeface="Courier New"/>
              <a:sym typeface="Courier New"/>
            </a:endParaRPr>
          </a:p>
        </p:txBody>
      </p:sp>
      <p:graphicFrame>
        <p:nvGraphicFramePr>
          <p:cNvPr id="369" name="Google Shape;369;p51"/>
          <p:cNvGraphicFramePr/>
          <p:nvPr/>
        </p:nvGraphicFramePr>
        <p:xfrm>
          <a:off x="6331538" y="197642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solidFill>
                            <a:schemeClr val="dk1"/>
                          </a:solidFill>
                        </a:rPr>
                        <a:t>Person</a:t>
                      </a:r>
                      <a:endParaRPr b="1">
                        <a:solidFill>
                          <a:schemeClr val="dk1"/>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solidFill>
                            <a:schemeClr val="dk1"/>
                          </a:solidFill>
                        </a:rPr>
                        <a:t>name</a:t>
                      </a:r>
                      <a:endParaRPr>
                        <a:solidFill>
                          <a:schemeClr val="dk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rPr>
                        <a:t>address</a:t>
                      </a:r>
                      <a:endParaRPr>
                        <a:solidFill>
                          <a:schemeClr val="dk1"/>
                        </a:solidFill>
                      </a:endParaRPr>
                    </a:p>
                  </a:txBody>
                  <a:tcPr marT="91425" marB="91425" marR="91425" marL="91425"/>
                </a:tc>
              </a:tr>
            </a:tbl>
          </a:graphicData>
        </a:graphic>
      </p:graphicFrame>
      <p:graphicFrame>
        <p:nvGraphicFramePr>
          <p:cNvPr id="370" name="Google Shape;370;p51"/>
          <p:cNvGraphicFramePr/>
          <p:nvPr/>
        </p:nvGraphicFramePr>
        <p:xfrm>
          <a:off x="7449294" y="39608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solidFill>
                      <a:srgbClr val="CFE2F3"/>
                    </a:solidFill>
                  </a:tcPr>
                </a:tc>
              </a:tr>
              <a:tr h="396200">
                <a:tc>
                  <a:txBody>
                    <a:bodyPr/>
                    <a:lstStyle/>
                    <a:p>
                      <a:pPr indent="0" lvl="0" marL="0" rtl="0" algn="ctr">
                        <a:spcBef>
                          <a:spcPts val="0"/>
                        </a:spcBef>
                        <a:spcAft>
                          <a:spcPts val="0"/>
                        </a:spcAft>
                        <a:buNone/>
                      </a:pPr>
                      <a:r>
                        <a:rPr lang="en"/>
                        <a:t>locker</a:t>
                      </a:r>
                      <a:endParaRPr/>
                    </a:p>
                  </a:txBody>
                  <a:tcPr marT="91425" marB="91425" marR="91425" marL="91425"/>
                </a:tc>
              </a:tr>
            </a:tbl>
          </a:graphicData>
        </a:graphic>
      </p:graphicFrame>
      <p:graphicFrame>
        <p:nvGraphicFramePr>
          <p:cNvPr id="371" name="Google Shape;371;p51"/>
          <p:cNvGraphicFramePr/>
          <p:nvPr/>
        </p:nvGraphicFramePr>
        <p:xfrm>
          <a:off x="5142606" y="3960875"/>
          <a:ext cx="3000000" cy="3000000"/>
        </p:xfrm>
        <a:graphic>
          <a:graphicData uri="http://schemas.openxmlformats.org/drawingml/2006/table">
            <a:tbl>
              <a:tblPr>
                <a:noFill/>
                <a:tableStyleId>{816BF3B5-5C8D-4E30-BBE7-5D0EAFF0ACE2}</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solidFill>
                      <a:srgbClr val="EAD1DC"/>
                    </a:solidFill>
                  </a:tcPr>
                </a:tc>
              </a:tr>
              <a:tr h="396200">
                <a:tc>
                  <a:txBody>
                    <a:bodyPr/>
                    <a:lstStyle/>
                    <a:p>
                      <a:pPr indent="0" lvl="0" marL="0" rtl="0" algn="ctr">
                        <a:spcBef>
                          <a:spcPts val="0"/>
                        </a:spcBef>
                        <a:spcAft>
                          <a:spcPts val="0"/>
                        </a:spcAft>
                        <a:buNone/>
                      </a:pPr>
                      <a:r>
                        <a:rPr lang="en"/>
                        <a:t>office</a:t>
                      </a:r>
                      <a:endParaRPr/>
                    </a:p>
                  </a:txBody>
                  <a:tcPr marT="91425" marB="91425" marR="91425" marL="91425"/>
                </a:tc>
              </a:tr>
            </a:tbl>
          </a:graphicData>
        </a:graphic>
      </p:graphicFrame>
      <p:cxnSp>
        <p:nvCxnSpPr>
          <p:cNvPr id="372" name="Google Shape;372;p51"/>
          <p:cNvCxnSpPr/>
          <p:nvPr/>
        </p:nvCxnSpPr>
        <p:spPr>
          <a:xfrm flipH="1" rot="10800000">
            <a:off x="5852475" y="3165200"/>
            <a:ext cx="1184100" cy="792300"/>
          </a:xfrm>
          <a:prstGeom prst="straightConnector1">
            <a:avLst/>
          </a:prstGeom>
          <a:noFill/>
          <a:ln cap="flat" cmpd="sng" w="28575">
            <a:solidFill>
              <a:schemeClr val="dk2"/>
            </a:solidFill>
            <a:prstDash val="solid"/>
            <a:round/>
            <a:headEnd len="med" w="med" type="none"/>
            <a:tailEnd len="med" w="med" type="triangle"/>
          </a:ln>
        </p:spPr>
      </p:cxnSp>
      <p:cxnSp>
        <p:nvCxnSpPr>
          <p:cNvPr id="373" name="Google Shape;373;p51"/>
          <p:cNvCxnSpPr/>
          <p:nvPr/>
        </p:nvCxnSpPr>
        <p:spPr>
          <a:xfrm rot="10800000">
            <a:off x="7054500" y="3156200"/>
            <a:ext cx="1077300" cy="801300"/>
          </a:xfrm>
          <a:prstGeom prst="straightConnector1">
            <a:avLst/>
          </a:prstGeom>
          <a:noFill/>
          <a:ln cap="flat" cmpd="sng" w="28575">
            <a:solidFill>
              <a:schemeClr val="dk2"/>
            </a:solidFill>
            <a:prstDash val="solid"/>
            <a:round/>
            <a:headEnd len="med" w="med" type="none"/>
            <a:tailEnd len="med" w="med" type="triangle"/>
          </a:ln>
        </p:spPr>
      </p:cxnSp>
      <p:sp>
        <p:nvSpPr>
          <p:cNvPr id="374" name="Google Shape;374;p51"/>
          <p:cNvSpPr txBox="1"/>
          <p:nvPr/>
        </p:nvSpPr>
        <p:spPr>
          <a:xfrm>
            <a:off x="3910450" y="2081450"/>
            <a:ext cx="2172600" cy="1053300"/>
          </a:xfrm>
          <a:prstGeom prst="rect">
            <a:avLst/>
          </a:prstGeom>
          <a:solidFill>
            <a:srgbClr val="FF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Java </a:t>
            </a:r>
            <a:r>
              <a:rPr b="1" lang="en">
                <a:solidFill>
                  <a:srgbClr val="FF0000"/>
                </a:solidFill>
                <a:latin typeface="Courier New"/>
                <a:ea typeface="Courier New"/>
                <a:cs typeface="Courier New"/>
                <a:sym typeface="Courier New"/>
              </a:rPr>
              <a:t>extends</a:t>
            </a:r>
            <a:r>
              <a:rPr b="1" lang="en">
                <a:solidFill>
                  <a:srgbClr val="FF0000"/>
                </a:solidFill>
              </a:rPr>
              <a:t> only allows a single class name - this is called single-inheritance.</a:t>
            </a:r>
            <a:endParaRPr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Object-Oriented Programming (OOP)</a:t>
            </a:r>
            <a:endParaRPr/>
          </a:p>
        </p:txBody>
      </p:sp>
      <p:sp>
        <p:nvSpPr>
          <p:cNvPr id="71" name="Google Shape;71;p16"/>
          <p:cNvSpPr txBox="1"/>
          <p:nvPr>
            <p:ph idx="1" type="body"/>
          </p:nvPr>
        </p:nvSpPr>
        <p:spPr>
          <a:xfrm>
            <a:off x="311700" y="1152475"/>
            <a:ext cx="51939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OOP is a programming methodology. It introduced the concepts of classes and objects.</a:t>
            </a:r>
            <a:endParaRPr/>
          </a:p>
          <a:p>
            <a:pPr indent="0" lvl="0" marL="0" rtl="0" algn="l">
              <a:spcBef>
                <a:spcPts val="1200"/>
              </a:spcBef>
              <a:spcAft>
                <a:spcPts val="0"/>
              </a:spcAft>
              <a:buNone/>
            </a:pPr>
            <a:r>
              <a:rPr lang="en"/>
              <a:t>Before OOP, the dominant paradigm was "structured programming." Code and data were separate. You'd organize your code into procedures/functions. For data, many languages had "records" or "structs"... essentially objects with just variables and no methods.</a:t>
            </a:r>
            <a:br>
              <a:rPr lang="en"/>
            </a:br>
            <a:r>
              <a:rPr lang="en"/>
              <a:t>OOP had the idea of packaging the methods and variables together.</a:t>
            </a:r>
            <a:endParaRPr/>
          </a:p>
          <a:p>
            <a:pPr indent="0" lvl="0" marL="0" rtl="0" algn="l">
              <a:spcBef>
                <a:spcPts val="1200"/>
              </a:spcBef>
              <a:spcAft>
                <a:spcPts val="0"/>
              </a:spcAft>
              <a:buNone/>
            </a:pPr>
            <a:r>
              <a:rPr lang="en"/>
              <a:t>OOP encourages you to think about objects as "actors" that you command to take actions, but how they do it internally is abstracted away.</a:t>
            </a:r>
            <a:endParaRPr/>
          </a:p>
          <a:p>
            <a:pPr indent="0" lvl="0" marL="0" rtl="0" algn="l">
              <a:spcBef>
                <a:spcPts val="1200"/>
              </a:spcBef>
              <a:spcAft>
                <a:spcPts val="0"/>
              </a:spcAft>
              <a:buNone/>
            </a:pPr>
            <a:r>
              <a:rPr lang="en"/>
              <a:t>OOP, like grunge, became huge in the early 90's, with languages like C++ and Smalltalk, and yes, Java.</a:t>
            </a:r>
            <a:endParaRPr/>
          </a:p>
          <a:p>
            <a:pPr indent="0" lvl="0" marL="0" rtl="0" algn="l">
              <a:spcBef>
                <a:spcPts val="1200"/>
              </a:spcBef>
              <a:spcAft>
                <a:spcPts val="1200"/>
              </a:spcAft>
              <a:buNone/>
            </a:pPr>
            <a:r>
              <a:rPr lang="en"/>
              <a:t>It's still popular today, because it proved to be a great way to organize and maintain large, complex programs.</a:t>
            </a:r>
            <a:endParaRPr/>
          </a:p>
        </p:txBody>
      </p:sp>
      <p:pic>
        <p:nvPicPr>
          <p:cNvPr id="72" name="Google Shape;72;p16"/>
          <p:cNvPicPr preferRelativeResize="0"/>
          <p:nvPr/>
        </p:nvPicPr>
        <p:blipFill>
          <a:blip r:embed="rId3">
            <a:alphaModFix/>
          </a:blip>
          <a:stretch>
            <a:fillRect/>
          </a:stretch>
        </p:blipFill>
        <p:spPr>
          <a:xfrm>
            <a:off x="5593725" y="1451125"/>
            <a:ext cx="3429900" cy="1875725"/>
          </a:xfrm>
          <a:prstGeom prst="rect">
            <a:avLst/>
          </a:prstGeom>
          <a:noFill/>
          <a:ln>
            <a:noFill/>
          </a:ln>
        </p:spPr>
      </p:pic>
      <p:sp>
        <p:nvSpPr>
          <p:cNvPr id="73" name="Google Shape;73;p16"/>
          <p:cNvSpPr txBox="1"/>
          <p:nvPr/>
        </p:nvSpPr>
        <p:spPr>
          <a:xfrm>
            <a:off x="5707050" y="3263575"/>
            <a:ext cx="309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Old School Structured Programming:</a:t>
            </a:r>
            <a:endParaRPr i="1"/>
          </a:p>
          <a:p>
            <a:pPr indent="0" lvl="0" marL="0" rtl="0" algn="l">
              <a:spcBef>
                <a:spcPts val="0"/>
              </a:spcBef>
              <a:spcAft>
                <a:spcPts val="0"/>
              </a:spcAft>
              <a:buNone/>
            </a:pPr>
            <a:r>
              <a:rPr i="1" lang="en"/>
              <a:t>Creating a linked list in C (not C++)</a:t>
            </a:r>
            <a:endParaRPr i="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aphicFrame>
        <p:nvGraphicFramePr>
          <p:cNvPr id="379" name="Google Shape;379;p52"/>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01975"/>
                <a:gridCol w="4266375"/>
              </a:tblGrid>
              <a:tr h="265800">
                <a:tc gridSpan="2">
                  <a:txBody>
                    <a:bodyPr/>
                    <a:lstStyle/>
                    <a:p>
                      <a:pPr indent="0" lvl="0" marL="0" rtl="0" algn="l">
                        <a:lnSpc>
                          <a:spcPct val="115000"/>
                        </a:lnSpc>
                        <a:spcBef>
                          <a:spcPts val="0"/>
                        </a:spcBef>
                        <a:spcAft>
                          <a:spcPts val="1200"/>
                        </a:spcAft>
                        <a:buNone/>
                      </a:pPr>
                      <a:r>
                        <a:rPr lang="en" sz="1600">
                          <a:solidFill>
                            <a:schemeClr val="dk2"/>
                          </a:solidFill>
                        </a:rPr>
                        <a:t>Subclasses </a:t>
                      </a:r>
                      <a:r>
                        <a:rPr b="1" lang="en" sz="1600">
                          <a:solidFill>
                            <a:srgbClr val="0000FF"/>
                          </a:solidFill>
                        </a:rPr>
                        <a:t>inherit</a:t>
                      </a:r>
                      <a:r>
                        <a:rPr lang="en" sz="1600">
                          <a:solidFill>
                            <a:schemeClr val="dk2"/>
                          </a:solidFill>
                        </a:rPr>
                        <a:t> </a:t>
                      </a:r>
                      <a:r>
                        <a:rPr lang="en" sz="1600">
                          <a:solidFill>
                            <a:schemeClr val="dk2"/>
                          </a:solidFill>
                        </a:rPr>
                        <a:t>all the </a:t>
                      </a:r>
                      <a:r>
                        <a:rPr b="1" lang="en" sz="1600" u="sng">
                          <a:solidFill>
                            <a:schemeClr val="accent5"/>
                          </a:solidFill>
                        </a:rPr>
                        <a:t>public</a:t>
                      </a:r>
                      <a:r>
                        <a:rPr lang="en" sz="1600">
                          <a:solidFill>
                            <a:schemeClr val="dk2"/>
                          </a:solidFill>
                        </a:rPr>
                        <a:t> variables and methods of their superclass</a:t>
                      </a:r>
                      <a:endParaRPr sz="1600"/>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200">
                          <a:solidFill>
                            <a:schemeClr val="dk2"/>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Person</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address;</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void printInfo()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System.out.println(name + " " + address);</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solidFill>
                            <a:schemeClr val="dk2"/>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Teacher</a:t>
                      </a:r>
                      <a:r>
                        <a:rPr lang="en" sz="1200">
                          <a:solidFill>
                            <a:schemeClr val="dk2"/>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extends</a:t>
                      </a:r>
                      <a:r>
                        <a:rPr lang="en" sz="1200">
                          <a:solidFill>
                            <a:schemeClr val="dk2"/>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Person</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office;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200">
                          <a:solidFill>
                            <a:schemeClr val="dk2"/>
                          </a:solidFill>
                          <a:latin typeface="Courier New"/>
                          <a:ea typeface="Courier New"/>
                          <a:cs typeface="Courier New"/>
                          <a:sym typeface="Courier New"/>
                        </a:rPr>
                        <a:t>class </a:t>
                      </a:r>
                      <a:r>
                        <a:rPr b="1" lang="en" sz="1200">
                          <a:solidFill>
                            <a:srgbClr val="FF0000"/>
                          </a:solidFill>
                          <a:latin typeface="Courier New"/>
                          <a:ea typeface="Courier New"/>
                          <a:cs typeface="Courier New"/>
                          <a:sym typeface="Courier New"/>
                        </a:rPr>
                        <a:t>Student</a:t>
                      </a:r>
                      <a:r>
                        <a:rPr lang="en" sz="1200">
                          <a:solidFill>
                            <a:schemeClr val="dk2"/>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extends</a:t>
                      </a:r>
                      <a:r>
                        <a:rPr lang="en" sz="1200">
                          <a:solidFill>
                            <a:schemeClr val="dk2"/>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Person</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locker;</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p>
                  </a:txBody>
                  <a:tcPr marT="91425" marB="91425" marR="91425" marL="91425"/>
                </a:tc>
                <a:tc>
                  <a:txBody>
                    <a:bodyPr/>
                    <a:lstStyle/>
                    <a:p>
                      <a:pPr indent="0" lvl="0" marL="457200" rtl="0" algn="l">
                        <a:lnSpc>
                          <a:spcPct val="115000"/>
                        </a:lnSpc>
                        <a:spcBef>
                          <a:spcPts val="0"/>
                        </a:spcBef>
                        <a:spcAft>
                          <a:spcPts val="0"/>
                        </a:spcAft>
                        <a:buClr>
                          <a:schemeClr val="dk1"/>
                        </a:buClr>
                        <a:buSzPts val="1100"/>
                        <a:buFont typeface="Arial"/>
                        <a:buNone/>
                      </a:pPr>
                      <a:r>
                        <a:rPr b="1" lang="en" sz="1200">
                          <a:solidFill>
                            <a:srgbClr val="FF00FF"/>
                          </a:solidFill>
                          <a:latin typeface="Courier New"/>
                          <a:ea typeface="Courier New"/>
                          <a:cs typeface="Courier New"/>
                          <a:sym typeface="Courier New"/>
                        </a:rPr>
                        <a:t>Person p = new Person();</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p</a:t>
                      </a:r>
                      <a:r>
                        <a:rPr lang="en" sz="1200">
                          <a:solidFill>
                            <a:srgbClr val="FF00FF"/>
                          </a:solidFill>
                          <a:latin typeface="Courier New"/>
                          <a:ea typeface="Courier New"/>
                          <a:cs typeface="Courier New"/>
                          <a:sym typeface="Courier New"/>
                        </a:rPr>
                        <a:t>.name = "Gary";</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p</a:t>
                      </a:r>
                      <a:r>
                        <a:rPr lang="en" sz="1200">
                          <a:solidFill>
                            <a:srgbClr val="FF00FF"/>
                          </a:solidFill>
                          <a:latin typeface="Courier New"/>
                          <a:ea typeface="Courier New"/>
                          <a:cs typeface="Courier New"/>
                          <a:sym typeface="Courier New"/>
                        </a:rPr>
                        <a:t>.address = "San Francisco";</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p</a:t>
                      </a:r>
                      <a:r>
                        <a:rPr lang="en" sz="1200">
                          <a:solidFill>
                            <a:srgbClr val="FF00FF"/>
                          </a:solidFill>
                          <a:latin typeface="Courier New"/>
                          <a:ea typeface="Courier New"/>
                          <a:cs typeface="Courier New"/>
                          <a:sym typeface="Courier New"/>
                        </a:rPr>
                        <a:t>.printInfo();</a:t>
                      </a:r>
                      <a:endParaRPr sz="1200">
                        <a:solidFill>
                          <a:schemeClr val="dk2"/>
                        </a:solidFill>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200">
                          <a:solidFill>
                            <a:schemeClr val="accent5"/>
                          </a:solidFill>
                          <a:latin typeface="Courier New"/>
                          <a:ea typeface="Courier New"/>
                          <a:cs typeface="Courier New"/>
                          <a:sym typeface="Courier New"/>
                        </a:rPr>
                        <a:t>Teacher t = new Teacher();</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a:t>
                      </a:r>
                      <a:r>
                        <a:rPr lang="en" sz="1200">
                          <a:solidFill>
                            <a:srgbClr val="FF00FF"/>
                          </a:solidFill>
                          <a:latin typeface="Courier New"/>
                          <a:ea typeface="Courier New"/>
                          <a:cs typeface="Courier New"/>
                          <a:sym typeface="Courier New"/>
                        </a:rPr>
                        <a:t>.name = "Chris";</a:t>
                      </a:r>
                      <a:br>
                        <a:rPr lang="en" sz="1200">
                          <a:solidFill>
                            <a:srgbClr val="FF00FF"/>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a:t>
                      </a:r>
                      <a:r>
                        <a:rPr lang="en" sz="1200">
                          <a:solidFill>
                            <a:srgbClr val="FF00FF"/>
                          </a:solidFill>
                          <a:latin typeface="Courier New"/>
                          <a:ea typeface="Courier New"/>
                          <a:cs typeface="Courier New"/>
                          <a:sym typeface="Courier New"/>
                        </a:rPr>
                        <a:t>.address = "San Mateo";</a:t>
                      </a:r>
                      <a:br>
                        <a:rPr lang="en" sz="1200">
                          <a:solidFill>
                            <a:srgbClr val="FF00FF"/>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a:t>
                      </a:r>
                      <a:r>
                        <a:rPr lang="en" sz="1200">
                          <a:solidFill>
                            <a:srgbClr val="FF00FF"/>
                          </a:solidFill>
                          <a:latin typeface="Courier New"/>
                          <a:ea typeface="Courier New"/>
                          <a:cs typeface="Courier New"/>
                          <a:sym typeface="Courier New"/>
                        </a:rPr>
                        <a:t>.printInfo();</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a:t>
                      </a:r>
                      <a:r>
                        <a:rPr lang="en" sz="1200">
                          <a:solidFill>
                            <a:schemeClr val="accent5"/>
                          </a:solidFill>
                          <a:latin typeface="Courier New"/>
                          <a:ea typeface="Courier New"/>
                          <a:cs typeface="Courier New"/>
                          <a:sym typeface="Courier New"/>
                        </a:rPr>
                        <a:t>.office</a:t>
                      </a:r>
                      <a:r>
                        <a:rPr lang="en" sz="1200">
                          <a:solidFill>
                            <a:schemeClr val="dk1"/>
                          </a:solidFill>
                          <a:latin typeface="Courier New"/>
                          <a:ea typeface="Courier New"/>
                          <a:cs typeface="Courier New"/>
                          <a:sym typeface="Courier New"/>
                        </a:rPr>
                        <a:t> = "215W";</a:t>
                      </a:r>
                      <a:endParaRPr sz="1200">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1200"/>
                        </a:spcAft>
                        <a:buNone/>
                      </a:pPr>
                      <a:r>
                        <a:rPr b="1" lang="en" sz="1200">
                          <a:solidFill>
                            <a:srgbClr val="FF0000"/>
                          </a:solidFill>
                          <a:latin typeface="Courier New"/>
                          <a:ea typeface="Courier New"/>
                          <a:cs typeface="Courier New"/>
                          <a:sym typeface="Courier New"/>
                        </a:rPr>
                        <a:t>Student s = new Student();</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a:t>
                      </a:r>
                      <a:r>
                        <a:rPr lang="en" sz="1200">
                          <a:solidFill>
                            <a:srgbClr val="FF00FF"/>
                          </a:solidFill>
                          <a:latin typeface="Courier New"/>
                          <a:ea typeface="Courier New"/>
                          <a:cs typeface="Courier New"/>
                          <a:sym typeface="Courier New"/>
                        </a:rPr>
                        <a:t>.name = "Beatrice";</a:t>
                      </a:r>
                      <a:br>
                        <a:rPr lang="en" sz="1200">
                          <a:solidFill>
                            <a:srgbClr val="FF00FF"/>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a:t>
                      </a:r>
                      <a:r>
                        <a:rPr lang="en" sz="1200">
                          <a:solidFill>
                            <a:srgbClr val="FF00FF"/>
                          </a:solidFill>
                          <a:latin typeface="Courier New"/>
                          <a:ea typeface="Courier New"/>
                          <a:cs typeface="Courier New"/>
                          <a:sym typeface="Courier New"/>
                        </a:rPr>
                        <a:t>.address = "Colma";</a:t>
                      </a:r>
                      <a:br>
                        <a:rPr lang="en" sz="1200">
                          <a:solidFill>
                            <a:srgbClr val="FF00FF"/>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a:t>
                      </a:r>
                      <a:r>
                        <a:rPr lang="en" sz="1200">
                          <a:solidFill>
                            <a:srgbClr val="FF00FF"/>
                          </a:solidFill>
                          <a:latin typeface="Courier New"/>
                          <a:ea typeface="Courier New"/>
                          <a:cs typeface="Courier New"/>
                          <a:sym typeface="Courier New"/>
                        </a:rPr>
                        <a:t>.printInfo();</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a:t>
                      </a:r>
                      <a:r>
                        <a:rPr lang="en" sz="1200">
                          <a:solidFill>
                            <a:srgbClr val="FF0000"/>
                          </a:solidFill>
                          <a:latin typeface="Courier New"/>
                          <a:ea typeface="Courier New"/>
                          <a:cs typeface="Courier New"/>
                          <a:sym typeface="Courier New"/>
                        </a:rPr>
                        <a:t>.locker</a:t>
                      </a:r>
                      <a:r>
                        <a:rPr lang="en" sz="1200">
                          <a:solidFill>
                            <a:schemeClr val="dk1"/>
                          </a:solidFill>
                          <a:latin typeface="Courier New"/>
                          <a:ea typeface="Courier New"/>
                          <a:cs typeface="Courier New"/>
                          <a:sym typeface="Courier New"/>
                        </a:rPr>
                        <a:t> = "B32";</a:t>
                      </a:r>
                      <a:endParaRPr b="1" sz="12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380" name="Google Shape;38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graphicFrame>
        <p:nvGraphicFramePr>
          <p:cNvPr id="386" name="Google Shape;386;p53"/>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01975"/>
                <a:gridCol w="4266375"/>
              </a:tblGrid>
              <a:tr h="265800">
                <a:tc gridSpan="2">
                  <a:txBody>
                    <a:bodyPr/>
                    <a:lstStyle/>
                    <a:p>
                      <a:pPr indent="0" lvl="0" marL="0" rtl="0" algn="l">
                        <a:lnSpc>
                          <a:spcPct val="115000"/>
                        </a:lnSpc>
                        <a:spcBef>
                          <a:spcPts val="0"/>
                        </a:spcBef>
                        <a:spcAft>
                          <a:spcPts val="1200"/>
                        </a:spcAft>
                        <a:buNone/>
                      </a:pPr>
                      <a:r>
                        <a:rPr lang="en" sz="1600">
                          <a:solidFill>
                            <a:schemeClr val="dk2"/>
                          </a:solidFill>
                        </a:rPr>
                        <a:t>Classes that do not use the </a:t>
                      </a:r>
                      <a:r>
                        <a:rPr lang="en" sz="1600">
                          <a:solidFill>
                            <a:schemeClr val="dk2"/>
                          </a:solidFill>
                          <a:latin typeface="Courier New"/>
                          <a:ea typeface="Courier New"/>
                          <a:cs typeface="Courier New"/>
                          <a:sym typeface="Courier New"/>
                        </a:rPr>
                        <a:t>extends</a:t>
                      </a:r>
                      <a:r>
                        <a:rPr lang="en" sz="1600">
                          <a:solidFill>
                            <a:schemeClr val="dk2"/>
                          </a:solidFill>
                        </a:rPr>
                        <a:t> keyword automatically extend the </a:t>
                      </a:r>
                      <a:r>
                        <a:rPr lang="en" sz="1600">
                          <a:solidFill>
                            <a:schemeClr val="dk2"/>
                          </a:solidFill>
                          <a:latin typeface="Courier New"/>
                          <a:ea typeface="Courier New"/>
                          <a:cs typeface="Courier New"/>
                          <a:sym typeface="Courier New"/>
                        </a:rPr>
                        <a:t>Object</a:t>
                      </a:r>
                      <a:r>
                        <a:rPr lang="en" sz="1600">
                          <a:solidFill>
                            <a:schemeClr val="dk2"/>
                          </a:solidFill>
                        </a:rPr>
                        <a:t> class (</a:t>
                      </a:r>
                      <a:r>
                        <a:rPr lang="en" sz="1600">
                          <a:solidFill>
                            <a:srgbClr val="0000FF"/>
                          </a:solidFill>
                        </a:rPr>
                        <a:t>has been happening for every class created since Unit 5</a:t>
                      </a:r>
                      <a:r>
                        <a:rPr lang="en" sz="1600">
                          <a:solidFill>
                            <a:schemeClr val="dk2"/>
                          </a:solidFill>
                        </a:rPr>
                        <a:t>)</a:t>
                      </a:r>
                      <a:endParaRPr sz="1600"/>
                    </a:p>
                  </a:txBody>
                  <a:tcPr marT="91425" marB="91425" marR="91425" marL="91425"/>
                </a:tc>
                <a:tc hMerge="1"/>
              </a:tr>
              <a:tr h="2904050">
                <a:tc>
                  <a:txBody>
                    <a:bodyPr/>
                    <a:lstStyle/>
                    <a:p>
                      <a:pPr indent="0" lvl="0" marL="0" rtl="0" algn="l">
                        <a:lnSpc>
                          <a:spcPct val="115000"/>
                        </a:lnSpc>
                        <a:spcBef>
                          <a:spcPts val="0"/>
                        </a:spcBef>
                        <a:spcAft>
                          <a:spcPts val="1200"/>
                        </a:spcAft>
                        <a:buNone/>
                      </a:pPr>
                      <a:r>
                        <a:rPr lang="en" sz="1200">
                          <a:solidFill>
                            <a:schemeClr val="dk2"/>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Object</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toString();</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boolean equals(Object obj);</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br>
                        <a:rPr lang="en" sz="1200">
                          <a:solidFill>
                            <a:schemeClr val="dk2"/>
                          </a:solidFill>
                          <a:latin typeface="Courier New"/>
                          <a:ea typeface="Courier New"/>
                          <a:cs typeface="Courier New"/>
                          <a:sym typeface="Courier New"/>
                        </a:rPr>
                      </a:b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Account</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double balance;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p>
                  </a:txBody>
                  <a:tcPr marT="91425" marB="91425" marR="91425" marL="91425"/>
                </a:tc>
                <a:tc>
                  <a:txBody>
                    <a:bodyPr/>
                    <a:lstStyle/>
                    <a:p>
                      <a:pPr indent="0" lvl="0" marL="457200" rtl="0" algn="l">
                        <a:lnSpc>
                          <a:spcPct val="115000"/>
                        </a:lnSpc>
                        <a:spcBef>
                          <a:spcPts val="0"/>
                        </a:spcBef>
                        <a:spcAft>
                          <a:spcPts val="0"/>
                        </a:spcAft>
                        <a:buNone/>
                      </a:pPr>
                      <a:r>
                        <a:rPr b="1" lang="en" sz="1200">
                          <a:solidFill>
                            <a:srgbClr val="FF00FF"/>
                          </a:solidFill>
                          <a:latin typeface="Courier New"/>
                          <a:ea typeface="Courier New"/>
                          <a:cs typeface="Courier New"/>
                          <a:sym typeface="Courier New"/>
                        </a:rPr>
                        <a:t>Object o = new Object();</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o</a:t>
                      </a:r>
                      <a:r>
                        <a:rPr lang="en" sz="1200">
                          <a:solidFill>
                            <a:srgbClr val="FF00FF"/>
                          </a:solidFill>
                          <a:latin typeface="Courier New"/>
                          <a:ea typeface="Courier New"/>
                          <a:cs typeface="Courier New"/>
                          <a:sym typeface="Courier New"/>
                        </a:rPr>
                        <a:t>.toString();</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o</a:t>
                      </a:r>
                      <a:r>
                        <a:rPr lang="en" sz="1200">
                          <a:solidFill>
                            <a:srgbClr val="FF00FF"/>
                          </a:solidFill>
                          <a:latin typeface="Courier New"/>
                          <a:ea typeface="Courier New"/>
                          <a:cs typeface="Courier New"/>
                          <a:sym typeface="Courier New"/>
                        </a:rPr>
                        <a:t>.equals(void);</a:t>
                      </a:r>
                      <a:endParaRPr sz="1200">
                        <a:solidFill>
                          <a:srgbClr val="FF00FF"/>
                        </a:solidFill>
                        <a:latin typeface="Courier New"/>
                        <a:ea typeface="Courier New"/>
                        <a:cs typeface="Courier New"/>
                        <a:sym typeface="Courier New"/>
                      </a:endParaRPr>
                    </a:p>
                    <a:p>
                      <a:pPr indent="0" lvl="0" marL="457200" rtl="0" algn="l">
                        <a:lnSpc>
                          <a:spcPct val="115000"/>
                        </a:lnSpc>
                        <a:spcBef>
                          <a:spcPts val="1200"/>
                        </a:spcBef>
                        <a:spcAft>
                          <a:spcPts val="0"/>
                        </a:spcAft>
                        <a:buNone/>
                      </a:pPr>
                      <a:r>
                        <a:t/>
                      </a:r>
                      <a:endParaRPr sz="1200">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1200"/>
                        </a:spcAft>
                        <a:buNone/>
                      </a:pPr>
                      <a:r>
                        <a:rPr b="1" lang="en" sz="1200">
                          <a:solidFill>
                            <a:schemeClr val="accent5"/>
                          </a:solidFill>
                          <a:latin typeface="Courier New"/>
                          <a:ea typeface="Courier New"/>
                          <a:cs typeface="Courier New"/>
                          <a:sym typeface="Courier New"/>
                        </a:rPr>
                        <a:t>Account a = new Account();</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a</a:t>
                      </a:r>
                      <a:r>
                        <a:rPr lang="en" sz="1200">
                          <a:solidFill>
                            <a:srgbClr val="FF00FF"/>
                          </a:solidFill>
                          <a:latin typeface="Courier New"/>
                          <a:ea typeface="Courier New"/>
                          <a:cs typeface="Courier New"/>
                          <a:sym typeface="Courier New"/>
                        </a:rPr>
                        <a:t>.toString();</a:t>
                      </a:r>
                      <a:br>
                        <a:rPr lang="en" sz="1200">
                          <a:solidFill>
                            <a:srgbClr val="FF00FF"/>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a</a:t>
                      </a:r>
                      <a:r>
                        <a:rPr lang="en" sz="1200">
                          <a:solidFill>
                            <a:srgbClr val="FF00FF"/>
                          </a:solidFill>
                          <a:latin typeface="Courier New"/>
                          <a:ea typeface="Courier New"/>
                          <a:cs typeface="Courier New"/>
                          <a:sym typeface="Courier New"/>
                        </a:rPr>
                        <a:t>.equals(void);</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.name = "Amazon";</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.balance = 0.0;</a:t>
                      </a:r>
                      <a:endParaRPr sz="1200">
                        <a:solidFill>
                          <a:schemeClr val="dk1"/>
                        </a:solidFill>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aphicFrame>
        <p:nvGraphicFramePr>
          <p:cNvPr id="391" name="Google Shape;391;p54"/>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01975"/>
                <a:gridCol w="4266375"/>
              </a:tblGrid>
              <a:tr h="297275">
                <a:tc gridSpan="2">
                  <a:txBody>
                    <a:bodyPr/>
                    <a:lstStyle/>
                    <a:p>
                      <a:pPr indent="0" lvl="0" marL="0" rtl="0" algn="l">
                        <a:lnSpc>
                          <a:spcPct val="115000"/>
                        </a:lnSpc>
                        <a:spcBef>
                          <a:spcPts val="0"/>
                        </a:spcBef>
                        <a:spcAft>
                          <a:spcPts val="1200"/>
                        </a:spcAft>
                        <a:buNone/>
                      </a:pPr>
                      <a:r>
                        <a:rPr lang="en" sz="1600">
                          <a:solidFill>
                            <a:schemeClr val="dk2"/>
                          </a:solidFill>
                        </a:rPr>
                        <a:t>Using </a:t>
                      </a:r>
                      <a:r>
                        <a:rPr b="1" lang="en" sz="1600">
                          <a:solidFill>
                            <a:srgbClr val="0000FF"/>
                          </a:solidFill>
                        </a:rPr>
                        <a:t>Inheritance</a:t>
                      </a:r>
                      <a:r>
                        <a:rPr lang="en" sz="1600">
                          <a:solidFill>
                            <a:schemeClr val="dk2"/>
                          </a:solidFill>
                        </a:rPr>
                        <a:t> results in classes that have </a:t>
                      </a:r>
                      <a:r>
                        <a:rPr lang="en" sz="1600">
                          <a:solidFill>
                            <a:schemeClr val="dk2"/>
                          </a:solidFill>
                          <a:latin typeface="Courier New"/>
                          <a:ea typeface="Courier New"/>
                          <a:cs typeface="Courier New"/>
                          <a:sym typeface="Courier New"/>
                        </a:rPr>
                        <a:t>is-a</a:t>
                      </a:r>
                      <a:r>
                        <a:rPr lang="en" sz="1600">
                          <a:solidFill>
                            <a:schemeClr val="dk2"/>
                          </a:solidFill>
                        </a:rPr>
                        <a:t> relationships</a:t>
                      </a:r>
                      <a:endParaRPr sz="1600"/>
                    </a:p>
                  </a:txBody>
                  <a:tcPr marT="91425" marB="91425" marR="91425" marL="91425"/>
                </a:tc>
                <a:tc hMerge="1"/>
              </a:tr>
              <a:tr h="254800">
                <a:tc>
                  <a:txBody>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Account</a:t>
                      </a:r>
                      <a:r>
                        <a:rPr lang="en" sz="1200">
                          <a:solidFill>
                            <a:schemeClr val="dk1"/>
                          </a:solidFill>
                          <a:latin typeface="Courier New"/>
                          <a:ea typeface="Courier New"/>
                          <a:cs typeface="Courier New"/>
                          <a:sym typeface="Courier New"/>
                        </a:rPr>
                        <a:t> {}</a:t>
                      </a:r>
                      <a:endParaRPr sz="1200">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b="1" lang="en" sz="1200">
                          <a:solidFill>
                            <a:srgbClr val="FF00FF"/>
                          </a:solidFill>
                          <a:latin typeface="Courier New"/>
                          <a:ea typeface="Courier New"/>
                          <a:cs typeface="Courier New"/>
                          <a:sym typeface="Courier New"/>
                        </a:rPr>
                        <a:t>Account</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endParaRPr b="1" sz="1200">
                        <a:solidFill>
                          <a:srgbClr val="38761D"/>
                        </a:solidFill>
                        <a:latin typeface="Courier New"/>
                        <a:ea typeface="Courier New"/>
                        <a:cs typeface="Courier New"/>
                        <a:sym typeface="Courier New"/>
                      </a:endParaRPr>
                    </a:p>
                  </a:txBody>
                  <a:tcPr marT="91425" marB="91425" marR="91425" marL="91425"/>
                </a:tc>
              </a:tr>
              <a:tr h="254800">
                <a:tc>
                  <a:txBody>
                    <a:bodyPr/>
                    <a:lstStyle/>
                    <a:p>
                      <a:pPr indent="0" lvl="0" marL="0" rtl="0" algn="l">
                        <a:lnSpc>
                          <a:spcPct val="115000"/>
                        </a:lnSpc>
                        <a:spcBef>
                          <a:spcPts val="0"/>
                        </a:spcBef>
                        <a:spcAft>
                          <a:spcPts val="1200"/>
                        </a:spcAft>
                        <a:buNone/>
                      </a:pPr>
                      <a:r>
                        <a:rPr lang="en" sz="1200">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Person</a:t>
                      </a: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0000FF"/>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FF0000"/>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a:t>
                      </a:r>
                      <a:endParaRPr sz="1200">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Person</a:t>
                      </a:r>
                      <a:r>
                        <a:rPr b="1" lang="en" sz="1200">
                          <a:solidFill>
                            <a:schemeClr val="dk1"/>
                          </a:solidFill>
                          <a:latin typeface="Courier New"/>
                          <a:ea typeface="Courier New"/>
                          <a:cs typeface="Courier New"/>
                          <a:sym typeface="Courier New"/>
                        </a:rPr>
                        <a:t> / </a:t>
                      </a:r>
                      <a:r>
                        <a:rPr b="1" lang="en" sz="1200">
                          <a:solidFill>
                            <a:srgbClr val="0000FF"/>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Person</a:t>
                      </a:r>
                      <a:r>
                        <a:rPr b="1" lang="en" sz="1200">
                          <a:solidFill>
                            <a:schemeClr val="dk1"/>
                          </a:solidFill>
                          <a:latin typeface="Courier New"/>
                          <a:ea typeface="Courier New"/>
                          <a:cs typeface="Courier New"/>
                          <a:sym typeface="Courier New"/>
                        </a:rPr>
                        <a:t> / </a:t>
                      </a:r>
                      <a:r>
                        <a:rPr b="1" lang="en" sz="1200">
                          <a:solidFill>
                            <a:srgbClr val="FF0000"/>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endParaRPr sz="1200">
                        <a:solidFill>
                          <a:schemeClr val="dk1"/>
                        </a:solidFill>
                        <a:latin typeface="Courier New"/>
                        <a:ea typeface="Courier New"/>
                        <a:cs typeface="Courier New"/>
                        <a:sym typeface="Courier New"/>
                      </a:endParaRPr>
                    </a:p>
                  </a:txBody>
                  <a:tcPr marT="91425" marB="91425" marR="91425" marL="91425"/>
                </a:tc>
              </a:tr>
              <a:tr h="254800">
                <a:tc>
                  <a:txBody>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Animal</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0000FF"/>
                          </a:solidFill>
                          <a:latin typeface="Courier New"/>
                          <a:ea typeface="Courier New"/>
                          <a:cs typeface="Courier New"/>
                          <a:sym typeface="Courier New"/>
                        </a:rPr>
                        <a:t>Dog</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Animal</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FF0000"/>
                          </a:solidFill>
                          <a:latin typeface="Courier New"/>
                          <a:ea typeface="Courier New"/>
                          <a:cs typeface="Courier New"/>
                          <a:sym typeface="Courier New"/>
                        </a:rPr>
                        <a:t>Snake</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Animal</a:t>
                      </a:r>
                      <a:r>
                        <a:rPr lang="en" sz="1200">
                          <a:solidFill>
                            <a:schemeClr val="dk1"/>
                          </a:solidFill>
                          <a:latin typeface="Courier New"/>
                          <a:ea typeface="Courier New"/>
                          <a:cs typeface="Courier New"/>
                          <a:sym typeface="Courier New"/>
                        </a:rPr>
                        <a:t> {}</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Animal</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b="1" lang="en" sz="1200">
                          <a:solidFill>
                            <a:srgbClr val="FF00FF"/>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Dog</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Animal</a:t>
                      </a:r>
                      <a:r>
                        <a:rPr b="1" lang="en" sz="1200">
                          <a:solidFill>
                            <a:schemeClr val="dk1"/>
                          </a:solidFill>
                          <a:latin typeface="Courier New"/>
                          <a:ea typeface="Courier New"/>
                          <a:cs typeface="Courier New"/>
                          <a:sym typeface="Courier New"/>
                        </a:rPr>
                        <a:t> / </a:t>
                      </a:r>
                      <a:r>
                        <a:rPr b="1" lang="en" sz="1200">
                          <a:solidFill>
                            <a:srgbClr val="0000FF"/>
                          </a:solidFill>
                          <a:latin typeface="Courier New"/>
                          <a:ea typeface="Courier New"/>
                          <a:cs typeface="Courier New"/>
                          <a:sym typeface="Courier New"/>
                        </a:rPr>
                        <a:t>Dog</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Snake</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Animal</a:t>
                      </a:r>
                      <a:r>
                        <a:rPr b="1" lang="en" sz="1200">
                          <a:solidFill>
                            <a:schemeClr val="dk1"/>
                          </a:solidFill>
                          <a:latin typeface="Courier New"/>
                          <a:ea typeface="Courier New"/>
                          <a:cs typeface="Courier New"/>
                          <a:sym typeface="Courier New"/>
                        </a:rPr>
                        <a:t> / </a:t>
                      </a:r>
                      <a:r>
                        <a:rPr b="1" lang="en" sz="1200">
                          <a:solidFill>
                            <a:srgbClr val="FF0000"/>
                          </a:solidFill>
                          <a:latin typeface="Courier New"/>
                          <a:ea typeface="Courier New"/>
                          <a:cs typeface="Courier New"/>
                          <a:sym typeface="Courier New"/>
                        </a:rPr>
                        <a:t>Snake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endParaRPr b="1" sz="1200">
                        <a:solidFill>
                          <a:srgbClr val="FF00FF"/>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406675">
                <a:tc>
                  <a:txBody>
                    <a:bodyPr/>
                    <a:lstStyle/>
                    <a:p>
                      <a:pPr indent="0" lvl="0" marL="0" rtl="0" algn="l">
                        <a:lnSpc>
                          <a:spcPct val="115000"/>
                        </a:lnSpc>
                        <a:spcBef>
                          <a:spcPts val="0"/>
                        </a:spcBef>
                        <a:spcAft>
                          <a:spcPts val="1200"/>
                        </a:spcAft>
                        <a:buNone/>
                      </a:pPr>
                      <a:r>
                        <a:rPr lang="en" sz="1200">
                          <a:solidFill>
                            <a:schemeClr val="dk1"/>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0000FF"/>
                          </a:solidFill>
                          <a:latin typeface="Courier New"/>
                          <a:ea typeface="Courier New"/>
                          <a:cs typeface="Courier New"/>
                          <a:sym typeface="Courier New"/>
                        </a:rPr>
                        <a:t>Square</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FF0000"/>
                          </a:solidFill>
                          <a:latin typeface="Courier New"/>
                          <a:ea typeface="Courier New"/>
                          <a:cs typeface="Courier New"/>
                          <a:sym typeface="Courier New"/>
                        </a:rPr>
                        <a:t>Circle</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chemeClr val="accent4"/>
                          </a:solidFill>
                          <a:latin typeface="Courier New"/>
                          <a:ea typeface="Courier New"/>
                          <a:cs typeface="Courier New"/>
                          <a:sym typeface="Courier New"/>
                        </a:rPr>
                        <a:t>Pentagon</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b="1" lang="en" sz="1200">
                          <a:solidFill>
                            <a:srgbClr val="FF00FF"/>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Square</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Shape</a:t>
                      </a:r>
                      <a:r>
                        <a:rPr b="1" lang="en" sz="1200">
                          <a:solidFill>
                            <a:schemeClr val="dk1"/>
                          </a:solidFill>
                          <a:latin typeface="Courier New"/>
                          <a:ea typeface="Courier New"/>
                          <a:cs typeface="Courier New"/>
                          <a:sym typeface="Courier New"/>
                        </a:rPr>
                        <a:t> / </a:t>
                      </a:r>
                      <a:r>
                        <a:rPr b="1" lang="en" sz="1200">
                          <a:solidFill>
                            <a:srgbClr val="0000FF"/>
                          </a:solidFill>
                          <a:latin typeface="Courier New"/>
                          <a:ea typeface="Courier New"/>
                          <a:cs typeface="Courier New"/>
                          <a:sym typeface="Courier New"/>
                        </a:rPr>
                        <a:t>Square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Circle</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Shape</a:t>
                      </a:r>
                      <a:r>
                        <a:rPr b="1" lang="en" sz="1200">
                          <a:solidFill>
                            <a:schemeClr val="dk1"/>
                          </a:solidFill>
                          <a:latin typeface="Courier New"/>
                          <a:ea typeface="Courier New"/>
                          <a:cs typeface="Courier New"/>
                          <a:sym typeface="Courier New"/>
                        </a:rPr>
                        <a:t> / </a:t>
                      </a:r>
                      <a:r>
                        <a:rPr b="1" lang="en" sz="1200">
                          <a:solidFill>
                            <a:srgbClr val="FF0000"/>
                          </a:solidFill>
                          <a:latin typeface="Courier New"/>
                          <a:ea typeface="Courier New"/>
                          <a:cs typeface="Courier New"/>
                          <a:sym typeface="Courier New"/>
                        </a:rPr>
                        <a:t>Circle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b="1" lang="en" sz="1200">
                          <a:solidFill>
                            <a:srgbClr val="FF00FF"/>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Shape</a:t>
                      </a:r>
                      <a:r>
                        <a:rPr b="1" lang="en" sz="1200">
                          <a:solidFill>
                            <a:schemeClr val="dk1"/>
                          </a:solidFill>
                          <a:latin typeface="Courier New"/>
                          <a:ea typeface="Courier New"/>
                          <a:cs typeface="Courier New"/>
                          <a:sym typeface="Courier New"/>
                        </a:rPr>
                        <a:t> / </a:t>
                      </a:r>
                      <a:r>
                        <a:rPr b="1" lang="en" sz="1200">
                          <a:solidFill>
                            <a:schemeClr val="accent5"/>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chemeClr val="accent4"/>
                          </a:solidFill>
                          <a:latin typeface="Courier New"/>
                          <a:ea typeface="Courier New"/>
                          <a:cs typeface="Courier New"/>
                          <a:sym typeface="Courier New"/>
                        </a:rPr>
                        <a:t>Pentagon</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Shape</a:t>
                      </a:r>
                      <a:r>
                        <a:rPr b="1" lang="en" sz="1200">
                          <a:solidFill>
                            <a:schemeClr val="dk1"/>
                          </a:solidFill>
                          <a:latin typeface="Courier New"/>
                          <a:ea typeface="Courier New"/>
                          <a:cs typeface="Courier New"/>
                          <a:sym typeface="Courier New"/>
                        </a:rPr>
                        <a:t> / </a:t>
                      </a:r>
                      <a:r>
                        <a:rPr b="1" lang="en" sz="1200">
                          <a:solidFill>
                            <a:schemeClr val="accent4"/>
                          </a:solidFill>
                          <a:latin typeface="Courier New"/>
                          <a:ea typeface="Courier New"/>
                          <a:cs typeface="Courier New"/>
                          <a:sym typeface="Courier New"/>
                        </a:rPr>
                        <a:t>Pentagon</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endParaRPr b="1" sz="1200">
                        <a:solidFill>
                          <a:srgbClr val="FF00F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92" name="Google Shape;39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 &amp; </a:t>
            </a:r>
            <a:r>
              <a:rPr lang="en" sz="2520">
                <a:latin typeface="Courier New"/>
                <a:ea typeface="Courier New"/>
                <a:cs typeface="Courier New"/>
                <a:sym typeface="Courier New"/>
              </a:rPr>
              <a:t>is-a</a:t>
            </a:r>
            <a:r>
              <a:rPr lang="en" sz="2520"/>
              <a:t> relationships</a:t>
            </a:r>
            <a:endParaRPr sz="252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aphicFrame>
        <p:nvGraphicFramePr>
          <p:cNvPr id="397" name="Google Shape;397;p55"/>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3465050"/>
                <a:gridCol w="5103300"/>
              </a:tblGrid>
              <a:tr h="297275">
                <a:tc gridSpan="2">
                  <a:txBody>
                    <a:bodyPr/>
                    <a:lstStyle/>
                    <a:p>
                      <a:pPr indent="0" lvl="0" marL="0" rtl="0" algn="l">
                        <a:lnSpc>
                          <a:spcPct val="115000"/>
                        </a:lnSpc>
                        <a:spcBef>
                          <a:spcPts val="0"/>
                        </a:spcBef>
                        <a:spcAft>
                          <a:spcPts val="1200"/>
                        </a:spcAft>
                        <a:buNone/>
                      </a:pPr>
                      <a:r>
                        <a:rPr lang="en" sz="1600">
                          <a:solidFill>
                            <a:schemeClr val="dk2"/>
                          </a:solidFill>
                        </a:rPr>
                        <a:t>The </a:t>
                      </a:r>
                      <a:r>
                        <a:rPr b="1" lang="en" sz="1600">
                          <a:solidFill>
                            <a:srgbClr val="0000FF"/>
                          </a:solidFill>
                          <a:latin typeface="Courier New"/>
                          <a:ea typeface="Courier New"/>
                          <a:cs typeface="Courier New"/>
                          <a:sym typeface="Courier New"/>
                        </a:rPr>
                        <a:t>instanceof</a:t>
                      </a:r>
                      <a:r>
                        <a:rPr lang="en" sz="1600">
                          <a:solidFill>
                            <a:schemeClr val="dk2"/>
                          </a:solidFill>
                        </a:rPr>
                        <a:t> operator in Java can be used to test for </a:t>
                      </a:r>
                      <a:r>
                        <a:rPr lang="en" sz="1600">
                          <a:solidFill>
                            <a:schemeClr val="dk2"/>
                          </a:solidFill>
                          <a:latin typeface="Courier New"/>
                          <a:ea typeface="Courier New"/>
                          <a:cs typeface="Courier New"/>
                          <a:sym typeface="Courier New"/>
                        </a:rPr>
                        <a:t>is-a</a:t>
                      </a:r>
                      <a:r>
                        <a:rPr lang="en" sz="1600">
                          <a:solidFill>
                            <a:schemeClr val="dk2"/>
                          </a:solidFill>
                        </a:rPr>
                        <a:t> relationships</a:t>
                      </a:r>
                      <a:endParaRPr sz="1600"/>
                    </a:p>
                  </a:txBody>
                  <a:tcPr marT="91425" marB="91425" marR="91425" marL="91425"/>
                </a:tc>
                <a:tc hMerge="1"/>
              </a:tr>
              <a:tr h="254800">
                <a:tc>
                  <a:txBody>
                    <a:bodyPr/>
                    <a:lstStyle/>
                    <a:p>
                      <a:pPr indent="0" lvl="0" marL="0" rtl="0" algn="l">
                        <a:lnSpc>
                          <a:spcPct val="115000"/>
                        </a:lnSpc>
                        <a:spcBef>
                          <a:spcPts val="0"/>
                        </a:spcBef>
                        <a:spcAft>
                          <a:spcPts val="1200"/>
                        </a:spcAft>
                        <a:buNone/>
                      </a:pPr>
                      <a:r>
                        <a:rPr lang="en" sz="1200">
                          <a:solidFill>
                            <a:schemeClr val="dk1"/>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Account</a:t>
                      </a:r>
                      <a:r>
                        <a:rPr lang="en" sz="1200">
                          <a:solidFill>
                            <a:schemeClr val="dk1"/>
                          </a:solidFill>
                          <a:latin typeface="Courier New"/>
                          <a:ea typeface="Courier New"/>
                          <a:cs typeface="Courier New"/>
                          <a:sym typeface="Courier New"/>
                        </a:rPr>
                        <a:t> {}</a:t>
                      </a:r>
                      <a:endParaRPr sz="1200">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Account a = new Account();</a:t>
                      </a:r>
                      <a:br>
                        <a:rPr b="1" lang="en" sz="1200">
                          <a:solidFill>
                            <a:srgbClr val="38761D"/>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rgbClr val="FF00FF"/>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38761D"/>
                          </a:solidFill>
                          <a:latin typeface="Courier New"/>
                          <a:ea typeface="Courier New"/>
                          <a:cs typeface="Courier New"/>
                          <a:sym typeface="Courier New"/>
                        </a:rPr>
                        <a:t>Object</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rgbClr val="FF00FF"/>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Account</a:t>
                      </a:r>
                      <a:r>
                        <a:rPr lang="en" sz="1200">
                          <a:solidFill>
                            <a:schemeClr val="dk1"/>
                          </a:solidFill>
                          <a:latin typeface="Courier New"/>
                          <a:ea typeface="Courier New"/>
                          <a:cs typeface="Courier New"/>
                          <a:sym typeface="Courier New"/>
                        </a:rPr>
                        <a:t>); // true</a:t>
                      </a:r>
                      <a:endParaRPr b="1" sz="1200">
                        <a:solidFill>
                          <a:srgbClr val="38761D"/>
                        </a:solidFill>
                        <a:latin typeface="Courier New"/>
                        <a:ea typeface="Courier New"/>
                        <a:cs typeface="Courier New"/>
                        <a:sym typeface="Courier New"/>
                      </a:endParaRPr>
                    </a:p>
                  </a:txBody>
                  <a:tcPr marT="91425" marB="91425" marR="91425" marL="91425"/>
                </a:tc>
              </a:tr>
              <a:tr h="254800">
                <a:tc>
                  <a:txBody>
                    <a:bodyPr/>
                    <a:lstStyle/>
                    <a:p>
                      <a:pPr indent="0" lvl="0" marL="0" rtl="0" algn="l">
                        <a:lnSpc>
                          <a:spcPct val="115000"/>
                        </a:lnSpc>
                        <a:spcBef>
                          <a:spcPts val="0"/>
                        </a:spcBef>
                        <a:spcAft>
                          <a:spcPts val="1200"/>
                        </a:spcAft>
                        <a:buNone/>
                      </a:pPr>
                      <a:r>
                        <a:rPr lang="en" sz="1200">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Person</a:t>
                      </a: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a:t>
                      </a:r>
                      <a:endParaRPr sz="1200">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Person p = new Person();</a:t>
                      </a:r>
                      <a:br>
                        <a:rPr b="1" lang="en" sz="1200">
                          <a:solidFill>
                            <a:srgbClr val="FF0000"/>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rgbClr val="FF00FF"/>
                          </a:solidFill>
                          <a:latin typeface="Courier New"/>
                          <a:ea typeface="Courier New"/>
                          <a:cs typeface="Courier New"/>
                          <a:sym typeface="Courier New"/>
                        </a:rPr>
                        <a:t>p</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38761D"/>
                          </a:solidFill>
                          <a:latin typeface="Courier New"/>
                          <a:ea typeface="Courier New"/>
                          <a:cs typeface="Courier New"/>
                          <a:sym typeface="Courier New"/>
                        </a:rPr>
                        <a:t>Object</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rgbClr val="FF00FF"/>
                          </a:solidFill>
                          <a:latin typeface="Courier New"/>
                          <a:ea typeface="Courier New"/>
                          <a:cs typeface="Courier New"/>
                          <a:sym typeface="Courier New"/>
                        </a:rPr>
                        <a:t>p</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Teacher t = new Teacher();</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chemeClr val="accent5"/>
                          </a:solidFill>
                          <a:latin typeface="Courier New"/>
                          <a:ea typeface="Courier New"/>
                          <a:cs typeface="Courier New"/>
                          <a:sym typeface="Courier New"/>
                        </a:rPr>
                        <a:t>t</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38761D"/>
                          </a:solidFill>
                          <a:latin typeface="Courier New"/>
                          <a:ea typeface="Courier New"/>
                          <a:cs typeface="Courier New"/>
                          <a:sym typeface="Courier New"/>
                        </a:rPr>
                        <a:t>Object</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chemeClr val="accent5"/>
                          </a:solidFill>
                          <a:latin typeface="Courier New"/>
                          <a:ea typeface="Courier New"/>
                          <a:cs typeface="Courier New"/>
                          <a:sym typeface="Courier New"/>
                        </a:rPr>
                        <a:t>t</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chemeClr val="accent5"/>
                          </a:solidFill>
                          <a:latin typeface="Courier New"/>
                          <a:ea typeface="Courier New"/>
                          <a:cs typeface="Courier New"/>
                          <a:sym typeface="Courier New"/>
                        </a:rPr>
                        <a:t>t</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endParaRPr sz="1200">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398" name="Google Shape;39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 &amp; </a:t>
            </a:r>
            <a:r>
              <a:rPr lang="en" sz="2520">
                <a:latin typeface="Courier New"/>
                <a:ea typeface="Courier New"/>
                <a:cs typeface="Courier New"/>
                <a:sym typeface="Courier New"/>
              </a:rPr>
              <a:t>is-a</a:t>
            </a:r>
            <a:r>
              <a:rPr lang="en" sz="2520"/>
              <a:t> relationships</a:t>
            </a:r>
            <a:endParaRPr sz="252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6"/>
          <p:cNvSpPr txBox="1"/>
          <p:nvPr/>
        </p:nvSpPr>
        <p:spPr>
          <a:xfrm>
            <a:off x="4693225" y="1891475"/>
            <a:ext cx="4256700" cy="400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solidFill>
                <a:schemeClr val="dk1"/>
              </a:solidFill>
            </a:endParaRPr>
          </a:p>
        </p:txBody>
      </p:sp>
      <p:sp>
        <p:nvSpPr>
          <p:cNvPr id="404" name="Google Shape;40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20"/>
              <a:t>Containment &amp; </a:t>
            </a:r>
            <a:r>
              <a:rPr lang="en" sz="2520">
                <a:latin typeface="Courier New"/>
                <a:ea typeface="Courier New"/>
                <a:cs typeface="Courier New"/>
                <a:sym typeface="Courier New"/>
              </a:rPr>
              <a:t>has-a</a:t>
            </a:r>
            <a:r>
              <a:rPr lang="en" sz="2520"/>
              <a:t> relationships</a:t>
            </a:r>
            <a:endParaRPr sz="2520"/>
          </a:p>
          <a:p>
            <a:pPr indent="0" lvl="0" marL="0" rtl="0" algn="l">
              <a:spcBef>
                <a:spcPts val="0"/>
              </a:spcBef>
              <a:spcAft>
                <a:spcPts val="0"/>
              </a:spcAft>
              <a:buSzPts val="990"/>
              <a:buNone/>
            </a:pPr>
            <a:r>
              <a:t/>
            </a:r>
            <a:endParaRPr sz="2520"/>
          </a:p>
        </p:txBody>
      </p:sp>
      <p:graphicFrame>
        <p:nvGraphicFramePr>
          <p:cNvPr id="405" name="Google Shape;405;p56"/>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01975"/>
                <a:gridCol w="4266375"/>
              </a:tblGrid>
              <a:tr h="840375">
                <a:tc gridSpan="2">
                  <a:txBody>
                    <a:bodyPr/>
                    <a:lstStyle/>
                    <a:p>
                      <a:pPr indent="0" lvl="0" marL="0" rtl="0" algn="l">
                        <a:lnSpc>
                          <a:spcPct val="115000"/>
                        </a:lnSpc>
                        <a:spcBef>
                          <a:spcPts val="0"/>
                        </a:spcBef>
                        <a:spcAft>
                          <a:spcPts val="1200"/>
                        </a:spcAft>
                        <a:buNone/>
                      </a:pPr>
                      <a:r>
                        <a:rPr lang="en" sz="1500">
                          <a:solidFill>
                            <a:schemeClr val="dk2"/>
                          </a:solidFill>
                        </a:rPr>
                        <a:t>Another concept utilized by Object-Oriented programming languages is </a:t>
                      </a:r>
                      <a:r>
                        <a:rPr b="1" lang="en" sz="1500">
                          <a:solidFill>
                            <a:schemeClr val="accent1"/>
                          </a:solidFill>
                        </a:rPr>
                        <a:t>Containment </a:t>
                      </a:r>
                      <a:r>
                        <a:rPr lang="en" sz="1500">
                          <a:solidFill>
                            <a:schemeClr val="dk2"/>
                          </a:solidFill>
                        </a:rPr>
                        <a:t>- where a class is responsible for maintaining an instance of another class inside itself. This results in a </a:t>
                      </a:r>
                      <a:r>
                        <a:rPr lang="en" sz="1500">
                          <a:solidFill>
                            <a:schemeClr val="dk2"/>
                          </a:solidFill>
                          <a:latin typeface="Courier New"/>
                          <a:ea typeface="Courier New"/>
                          <a:cs typeface="Courier New"/>
                          <a:sym typeface="Courier New"/>
                        </a:rPr>
                        <a:t>has-a</a:t>
                      </a:r>
                      <a:r>
                        <a:rPr lang="en" sz="1500">
                          <a:solidFill>
                            <a:schemeClr val="dk2"/>
                          </a:solidFill>
                        </a:rPr>
                        <a:t> relationship. </a:t>
                      </a:r>
                      <a:r>
                        <a:rPr lang="en" sz="1500">
                          <a:solidFill>
                            <a:srgbClr val="0000FF"/>
                          </a:solidFill>
                        </a:rPr>
                        <a:t>We have been using this quite a lot in our examples and projects</a:t>
                      </a:r>
                      <a:endParaRPr sz="1500">
                        <a:solidFill>
                          <a:srgbClr val="0000FF"/>
                        </a:solidFill>
                      </a:endParaRPr>
                    </a:p>
                  </a:txBody>
                  <a:tcPr marT="91425" marB="91425" marR="91425" marL="91425"/>
                </a:tc>
                <a:tc hMerge="1"/>
              </a:tr>
              <a:tr h="327925">
                <a:tc rowSpan="4">
                  <a:txBody>
                    <a:bodyPr/>
                    <a:lstStyle/>
                    <a:p>
                      <a:pPr indent="0" lvl="0" marL="0" rtl="0" algn="l">
                        <a:lnSpc>
                          <a:spcPct val="115000"/>
                        </a:lnSpc>
                        <a:spcBef>
                          <a:spcPts val="0"/>
                        </a:spcBef>
                        <a:spcAft>
                          <a:spcPts val="0"/>
                        </a:spcAft>
                        <a:buNone/>
                      </a:pPr>
                      <a:r>
                        <a:rPr lang="en" sz="1200">
                          <a:solidFill>
                            <a:schemeClr val="dk2"/>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Test</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FF0000"/>
                          </a:solidFill>
                          <a:latin typeface="Courier New"/>
                          <a:ea typeface="Courier New"/>
                          <a:cs typeface="Courier New"/>
                          <a:sym typeface="Courier New"/>
                        </a:rPr>
                        <a:t>String</a:t>
                      </a:r>
                      <a:r>
                        <a:rPr lang="en" sz="1200">
                          <a:solidFill>
                            <a:schemeClr val="dk2"/>
                          </a:solidFill>
                          <a:latin typeface="Courier New"/>
                          <a:ea typeface="Courier New"/>
                          <a:cs typeface="Courier New"/>
                          <a:sym typeface="Courier New"/>
                        </a:rPr>
                        <a:t>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double score;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solidFill>
                            <a:schemeClr val="dk2"/>
                          </a:solidFill>
                          <a:latin typeface="Courier New"/>
                          <a:ea typeface="Courier New"/>
                          <a:cs typeface="Courier New"/>
                          <a:sym typeface="Courier New"/>
                        </a:rPr>
                        <a:t>class </a:t>
                      </a:r>
                      <a:r>
                        <a:rPr b="1" lang="en" sz="1200">
                          <a:solidFill>
                            <a:srgbClr val="0000FF"/>
                          </a:solidFill>
                          <a:latin typeface="Courier New"/>
                          <a:ea typeface="Courier New"/>
                          <a:cs typeface="Courier New"/>
                          <a:sym typeface="Courier New"/>
                        </a:rPr>
                        <a:t>Course</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FF0000"/>
                          </a:solidFill>
                          <a:latin typeface="Courier New"/>
                          <a:ea typeface="Courier New"/>
                          <a:cs typeface="Courier New"/>
                          <a:sym typeface="Courier New"/>
                        </a:rPr>
                        <a:t>String</a:t>
                      </a:r>
                      <a:r>
                        <a:rPr lang="en" sz="1200">
                          <a:solidFill>
                            <a:schemeClr val="dk2"/>
                          </a:solidFill>
                          <a:latin typeface="Courier New"/>
                          <a:ea typeface="Courier New"/>
                          <a:cs typeface="Courier New"/>
                          <a:sym typeface="Courier New"/>
                        </a:rPr>
                        <a:t>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FF00FF"/>
                          </a:solidFill>
                          <a:latin typeface="Courier New"/>
                          <a:ea typeface="Courier New"/>
                          <a:cs typeface="Courier New"/>
                          <a:sym typeface="Courier New"/>
                        </a:rPr>
                        <a:t>Test</a:t>
                      </a:r>
                      <a:r>
                        <a:rPr lang="en" sz="1200">
                          <a:solidFill>
                            <a:schemeClr val="dk2"/>
                          </a:solidFill>
                          <a:latin typeface="Courier New"/>
                          <a:ea typeface="Courier New"/>
                          <a:cs typeface="Courier New"/>
                          <a:sym typeface="Courier New"/>
                        </a:rPr>
                        <a:t> tests[10];</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200">
                          <a:solidFill>
                            <a:schemeClr val="dk2"/>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Student</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FF0000"/>
                          </a:solidFill>
                          <a:latin typeface="Courier New"/>
                          <a:ea typeface="Courier New"/>
                          <a:cs typeface="Courier New"/>
                          <a:sym typeface="Courier New"/>
                        </a:rPr>
                        <a:t>String</a:t>
                      </a:r>
                      <a:r>
                        <a:rPr lang="en" sz="1200">
                          <a:solidFill>
                            <a:schemeClr val="dk2"/>
                          </a:solidFill>
                          <a:latin typeface="Courier New"/>
                          <a:ea typeface="Courier New"/>
                          <a:cs typeface="Courier New"/>
                          <a:sym typeface="Courier New"/>
                        </a:rPr>
                        <a:t>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0000FF"/>
                          </a:solidFill>
                          <a:latin typeface="Courier New"/>
                          <a:ea typeface="Courier New"/>
                          <a:cs typeface="Courier New"/>
                          <a:sym typeface="Courier New"/>
                        </a:rPr>
                        <a:t>Course</a:t>
                      </a:r>
                      <a:r>
                        <a:rPr lang="en" sz="1200">
                          <a:solidFill>
                            <a:schemeClr val="dk2"/>
                          </a:solidFill>
                          <a:latin typeface="Courier New"/>
                          <a:ea typeface="Courier New"/>
                          <a:cs typeface="Courier New"/>
                          <a:sym typeface="Courier New"/>
                        </a:rPr>
                        <a:t> courses[5];</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txBody>
                  <a:tcPr marT="91425" marB="91425" marR="91425" marL="91425"/>
                </a:tc>
                <a:tc rowSpan="4">
                  <a:txBody>
                    <a:bodyPr/>
                    <a:lstStyle/>
                    <a:p>
                      <a:pPr indent="0" lvl="0" marL="0" rtl="0" algn="l">
                        <a:lnSpc>
                          <a:spcPct val="115000"/>
                        </a:lnSpc>
                        <a:spcBef>
                          <a:spcPts val="0"/>
                        </a:spcBef>
                        <a:spcAft>
                          <a:spcPts val="0"/>
                        </a:spcAft>
                        <a:buNone/>
                      </a:pPr>
                      <a:r>
                        <a:rPr b="1" lang="en" sz="1200">
                          <a:solidFill>
                            <a:srgbClr val="FF00FF"/>
                          </a:solidFill>
                          <a:latin typeface="Courier New"/>
                          <a:ea typeface="Courier New"/>
                          <a:cs typeface="Courier New"/>
                          <a:sym typeface="Courier New"/>
                        </a:rPr>
                        <a:t>Test</a:t>
                      </a:r>
                      <a:r>
                        <a:rPr lang="en" sz="1200">
                          <a:solidFill>
                            <a:schemeClr val="dk1"/>
                          </a:solidFill>
                          <a:latin typeface="Courier New"/>
                          <a:ea typeface="Courier New"/>
                          <a:cs typeface="Courier New"/>
                          <a:sym typeface="Courier New"/>
                        </a:rPr>
                        <a:t> has-a </a:t>
                      </a:r>
                      <a:r>
                        <a:rPr b="1" lang="en" sz="1200">
                          <a:solidFill>
                            <a:srgbClr val="FF0000"/>
                          </a:solidFill>
                          <a:latin typeface="Courier New"/>
                          <a:ea typeface="Courier New"/>
                          <a:cs typeface="Courier New"/>
                          <a:sym typeface="Courier New"/>
                        </a:rPr>
                        <a:t>String</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(name)</a:t>
                      </a:r>
                      <a:endParaRPr b="1" sz="1200">
                        <a:solidFill>
                          <a:srgbClr val="FF0000"/>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200">
                        <a:solidFill>
                          <a:srgbClr val="0000FF"/>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200">
                        <a:solidFill>
                          <a:srgbClr val="0000FF"/>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1200">
                          <a:solidFill>
                            <a:srgbClr val="0000FF"/>
                          </a:solidFill>
                          <a:latin typeface="Courier New"/>
                          <a:ea typeface="Courier New"/>
                          <a:cs typeface="Courier New"/>
                          <a:sym typeface="Courier New"/>
                        </a:rPr>
                        <a:t>Course</a:t>
                      </a:r>
                      <a:r>
                        <a:rPr lang="en" sz="1200">
                          <a:solidFill>
                            <a:schemeClr val="dk1"/>
                          </a:solidFill>
                          <a:latin typeface="Courier New"/>
                          <a:ea typeface="Courier New"/>
                          <a:cs typeface="Courier New"/>
                          <a:sym typeface="Courier New"/>
                        </a:rPr>
                        <a:t> has-a </a:t>
                      </a:r>
                      <a:r>
                        <a:rPr b="1" lang="en" sz="1200">
                          <a:solidFill>
                            <a:srgbClr val="FF0000"/>
                          </a:solidFill>
                          <a:latin typeface="Courier New"/>
                          <a:ea typeface="Courier New"/>
                          <a:cs typeface="Courier New"/>
                          <a:sym typeface="Courier New"/>
                        </a:rPr>
                        <a:t>String</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(name)</a:t>
                      </a:r>
                      <a:br>
                        <a:rPr b="1" lang="en" sz="1200">
                          <a:solidFill>
                            <a:srgbClr val="FF0000"/>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Course</a:t>
                      </a:r>
                      <a:r>
                        <a:rPr lang="en" sz="1200">
                          <a:solidFill>
                            <a:schemeClr val="dk1"/>
                          </a:solidFill>
                          <a:latin typeface="Courier New"/>
                          <a:ea typeface="Courier New"/>
                          <a:cs typeface="Courier New"/>
                          <a:sym typeface="Courier New"/>
                        </a:rPr>
                        <a:t> has-a </a:t>
                      </a:r>
                      <a:r>
                        <a:rPr b="1" lang="en" sz="1200">
                          <a:solidFill>
                            <a:srgbClr val="FF00FF"/>
                          </a:solidFill>
                          <a:latin typeface="Courier New"/>
                          <a:ea typeface="Courier New"/>
                          <a:cs typeface="Courier New"/>
                          <a:sym typeface="Courier New"/>
                        </a:rPr>
                        <a:t>Test[]</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(tests)</a:t>
                      </a:r>
                      <a:endParaRPr b="1" sz="1200">
                        <a:solidFill>
                          <a:srgbClr val="FF0000"/>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200">
                        <a:solidFill>
                          <a:schemeClr val="accent5"/>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200">
                          <a:solidFill>
                            <a:schemeClr val="accent5"/>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has-a </a:t>
                      </a:r>
                      <a:r>
                        <a:rPr b="1" lang="en" sz="1200">
                          <a:solidFill>
                            <a:srgbClr val="FF0000"/>
                          </a:solidFill>
                          <a:latin typeface="Courier New"/>
                          <a:ea typeface="Courier New"/>
                          <a:cs typeface="Courier New"/>
                          <a:sym typeface="Courier New"/>
                        </a:rPr>
                        <a:t>String</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(name)</a:t>
                      </a:r>
                      <a:br>
                        <a:rPr b="1" lang="en" sz="1200">
                          <a:solidFill>
                            <a:srgbClr val="FF0000"/>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has-a </a:t>
                      </a:r>
                      <a:r>
                        <a:rPr b="1" lang="en" sz="1200">
                          <a:solidFill>
                            <a:srgbClr val="0000FF"/>
                          </a:solidFill>
                          <a:latin typeface="Courier New"/>
                          <a:ea typeface="Courier New"/>
                          <a:cs typeface="Courier New"/>
                          <a:sym typeface="Courier New"/>
                        </a:rPr>
                        <a:t>Course[]</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(courses)</a:t>
                      </a:r>
                      <a:endParaRPr b="1" sz="1200">
                        <a:solidFill>
                          <a:srgbClr val="FF0000"/>
                        </a:solidFill>
                        <a:latin typeface="Courier New"/>
                        <a:ea typeface="Courier New"/>
                        <a:cs typeface="Courier New"/>
                        <a:sym typeface="Courier New"/>
                      </a:endParaRPr>
                    </a:p>
                  </a:txBody>
                  <a:tcPr marT="91425" marB="91425" marR="91425" marL="91425"/>
                </a:tc>
              </a:tr>
              <a:tr h="327925">
                <a:tc vMerge="1"/>
                <a:tc vMerge="1"/>
              </a:tr>
              <a:tr h="327925">
                <a:tc vMerge="1"/>
                <a:tc vMerge="1"/>
              </a:tr>
              <a:tr h="1799275">
                <a:tc vMerge="1"/>
                <a:tc vMerge="1"/>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Modeling </a:t>
            </a:r>
            <a:r>
              <a:rPr lang="en" sz="2520">
                <a:latin typeface="Courier New"/>
                <a:ea typeface="Courier New"/>
                <a:cs typeface="Courier New"/>
                <a:sym typeface="Courier New"/>
              </a:rPr>
              <a:t>is-a</a:t>
            </a:r>
            <a:r>
              <a:rPr lang="en" sz="2520"/>
              <a:t> &amp; </a:t>
            </a:r>
            <a:r>
              <a:rPr lang="en" sz="2520">
                <a:latin typeface="Courier New"/>
                <a:ea typeface="Courier New"/>
                <a:cs typeface="Courier New"/>
                <a:sym typeface="Courier New"/>
              </a:rPr>
              <a:t>has-a</a:t>
            </a:r>
            <a:r>
              <a:rPr lang="en" sz="2520"/>
              <a:t> Relationships</a:t>
            </a:r>
            <a:endParaRPr sz="2520">
              <a:latin typeface="Courier New"/>
              <a:ea typeface="Courier New"/>
              <a:cs typeface="Courier New"/>
              <a:sym typeface="Courier New"/>
            </a:endParaRPr>
          </a:p>
        </p:txBody>
      </p:sp>
      <p:graphicFrame>
        <p:nvGraphicFramePr>
          <p:cNvPr id="411" name="Google Shape;411;p57"/>
          <p:cNvGraphicFramePr/>
          <p:nvPr/>
        </p:nvGraphicFramePr>
        <p:xfrm>
          <a:off x="575875" y="1255300"/>
          <a:ext cx="3000000" cy="3000000"/>
        </p:xfrm>
        <a:graphic>
          <a:graphicData uri="http://schemas.openxmlformats.org/drawingml/2006/table">
            <a:tbl>
              <a:tblPr>
                <a:noFill/>
                <a:tableStyleId>{816BF3B5-5C8D-4E30-BBE7-5D0EAFF0ACE2}</a:tableStyleId>
              </a:tblPr>
              <a:tblGrid>
                <a:gridCol w="1312625"/>
                <a:gridCol w="1861000"/>
                <a:gridCol w="1921950"/>
                <a:gridCol w="3160850"/>
              </a:tblGrid>
              <a:tr h="4160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is-a </a:t>
                      </a:r>
                      <a:r>
                        <a:rPr lang="en"/>
                        <a:t>OR</a:t>
                      </a:r>
                      <a:r>
                        <a:rPr lang="en">
                          <a:latin typeface="Courier New"/>
                          <a:ea typeface="Courier New"/>
                          <a:cs typeface="Courier New"/>
                          <a:sym typeface="Courier New"/>
                        </a:rPr>
                        <a:t> has-a</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14125">
                <a:tc>
                  <a:txBody>
                    <a:bodyPr/>
                    <a:lstStyle/>
                    <a:p>
                      <a:pPr indent="0" lvl="0" marL="0" rtl="0" algn="ctr">
                        <a:spcBef>
                          <a:spcPts val="0"/>
                        </a:spcBef>
                        <a:spcAft>
                          <a:spcPts val="0"/>
                        </a:spcAft>
                        <a:buNone/>
                      </a:pPr>
                      <a:r>
                        <a:rPr lang="en">
                          <a:latin typeface="Courier New"/>
                          <a:ea typeface="Courier New"/>
                          <a:cs typeface="Courier New"/>
                          <a:sym typeface="Courier New"/>
                        </a:rPr>
                        <a:t>Pet</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Cat</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Dog</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Dog is-a Pet</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Cat is-a Pet</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14125">
                <a:tc>
                  <a:txBody>
                    <a:bodyPr/>
                    <a:lstStyle/>
                    <a:p>
                      <a:pPr indent="0" lvl="0" marL="0" rtl="0" algn="ctr">
                        <a:spcBef>
                          <a:spcPts val="0"/>
                        </a:spcBef>
                        <a:spcAft>
                          <a:spcPts val="0"/>
                        </a:spcAft>
                        <a:buNone/>
                      </a:pPr>
                      <a:r>
                        <a:rPr lang="en">
                          <a:latin typeface="Courier New"/>
                          <a:ea typeface="Courier New"/>
                          <a:cs typeface="Courier New"/>
                          <a:sym typeface="Courier New"/>
                        </a:rPr>
                        <a:t>Student</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Teacher</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Class</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Class has-a Teacher</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Class has-a Student</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14125">
                <a:tc>
                  <a:txBody>
                    <a:bodyPr/>
                    <a:lstStyle/>
                    <a:p>
                      <a:pPr indent="0" lvl="0" marL="0" rtl="0" algn="ctr">
                        <a:spcBef>
                          <a:spcPts val="0"/>
                        </a:spcBef>
                        <a:spcAft>
                          <a:spcPts val="0"/>
                        </a:spcAft>
                        <a:buNone/>
                      </a:pPr>
                      <a:r>
                        <a:rPr lang="en">
                          <a:latin typeface="Courier New"/>
                          <a:ea typeface="Courier New"/>
                          <a:cs typeface="Courier New"/>
                          <a:sym typeface="Courier New"/>
                        </a:rPr>
                        <a:t>Book</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Movie</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Media</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Movie is-a Media</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Book is-a Media</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14125">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Circle</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Shape</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Square</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Circle is-a Shape</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Square is-a Shape</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640125">
                <a:tc>
                  <a:txBody>
                    <a:bodyPr/>
                    <a:lstStyle/>
                    <a:p>
                      <a:pPr indent="0" lvl="0" marL="0" rtl="0" algn="ctr">
                        <a:spcBef>
                          <a:spcPts val="0"/>
                        </a:spcBef>
                        <a:spcAft>
                          <a:spcPts val="0"/>
                        </a:spcAft>
                        <a:buNone/>
                      </a:pPr>
                      <a:r>
                        <a:rPr lang="en">
                          <a:latin typeface="Courier New"/>
                          <a:ea typeface="Courier New"/>
                          <a:cs typeface="Courier New"/>
                          <a:sym typeface="Courier New"/>
                        </a:rPr>
                        <a:t>Lunch</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Meal</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Food</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Lunch is-a Meal</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Meal has-a Food</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aphicFrame>
        <p:nvGraphicFramePr>
          <p:cNvPr id="416" name="Google Shape;416;p58"/>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87500"/>
                <a:gridCol w="4180850"/>
              </a:tblGrid>
              <a:tr h="265800">
                <a:tc gridSpan="2">
                  <a:txBody>
                    <a:bodyPr/>
                    <a:lstStyle/>
                    <a:p>
                      <a:pPr indent="0" lvl="0" marL="0" rtl="0" algn="l">
                        <a:lnSpc>
                          <a:spcPct val="115000"/>
                        </a:lnSpc>
                        <a:spcBef>
                          <a:spcPts val="0"/>
                        </a:spcBef>
                        <a:spcAft>
                          <a:spcPts val="1200"/>
                        </a:spcAft>
                        <a:buNone/>
                      </a:pPr>
                      <a:r>
                        <a:rPr lang="en" sz="1600">
                          <a:solidFill>
                            <a:schemeClr val="dk2"/>
                          </a:solidFill>
                        </a:rPr>
                        <a:t>Subclasses can only access the </a:t>
                      </a:r>
                      <a:r>
                        <a:rPr b="1" lang="en" sz="1600">
                          <a:solidFill>
                            <a:srgbClr val="0000FF"/>
                          </a:solidFill>
                        </a:rPr>
                        <a:t>public</a:t>
                      </a:r>
                      <a:r>
                        <a:rPr lang="en" sz="1600">
                          <a:solidFill>
                            <a:schemeClr val="dk2"/>
                          </a:solidFill>
                        </a:rPr>
                        <a:t> variables and </a:t>
                      </a:r>
                      <a:r>
                        <a:rPr b="1" lang="en" sz="1600">
                          <a:solidFill>
                            <a:srgbClr val="0000FF"/>
                          </a:solidFill>
                        </a:rPr>
                        <a:t>public </a:t>
                      </a:r>
                      <a:r>
                        <a:rPr lang="en" sz="1600">
                          <a:solidFill>
                            <a:schemeClr val="dk2"/>
                          </a:solidFill>
                        </a:rPr>
                        <a:t>methods of their superclass</a:t>
                      </a:r>
                      <a:endParaRPr sz="1600"/>
                    </a:p>
                  </a:txBody>
                  <a:tcPr marT="91425" marB="91425" marR="91425" marL="91425"/>
                </a:tc>
                <a:tc hMerge="1"/>
              </a:tr>
              <a:tr h="318860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highlight>
                            <a:srgbClr val="FFFF00"/>
                          </a:highlight>
                          <a:latin typeface="Courier New"/>
                          <a:ea typeface="Courier New"/>
                          <a:cs typeface="Courier New"/>
                          <a:sym typeface="Courier New"/>
                        </a:rPr>
                        <a:t>public</a:t>
                      </a:r>
                      <a:r>
                        <a:rPr lang="en" sz="1100">
                          <a:solidFill>
                            <a:schemeClr val="dk2"/>
                          </a:solidFill>
                          <a:highlight>
                            <a:srgbClr val="FFFF00"/>
                          </a:highlight>
                          <a:latin typeface="Courier New"/>
                          <a:ea typeface="Courier New"/>
                          <a:cs typeface="Courier New"/>
                          <a:sym typeface="Courier New"/>
                        </a:rPr>
                        <a:t> String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highlight>
                            <a:srgbClr val="FFFF00"/>
                          </a:highlight>
                          <a:latin typeface="Courier New"/>
                          <a:ea typeface="Courier New"/>
                          <a:cs typeface="Courier New"/>
                          <a:sym typeface="Courier New"/>
                        </a:rPr>
                        <a:t>public</a:t>
                      </a:r>
                      <a:r>
                        <a:rPr lang="en" sz="1100">
                          <a:solidFill>
                            <a:schemeClr val="dk2"/>
                          </a:solidFill>
                          <a:highlight>
                            <a:srgbClr val="FFFF00"/>
                          </a:highlight>
                          <a:latin typeface="Courier New"/>
                          <a:ea typeface="Courier New"/>
                          <a:cs typeface="Courier New"/>
                          <a:sym typeface="Courier New"/>
                        </a:rPr>
                        <a:t> String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latin typeface="Courier New"/>
                          <a:ea typeface="Courier New"/>
                          <a:cs typeface="Courier New"/>
                          <a:sym typeface="Courier New"/>
                        </a:rPr>
                        <a:t>public</a:t>
                      </a:r>
                      <a:r>
                        <a:rPr lang="en" sz="1100">
                          <a:solidFill>
                            <a:schemeClr val="dk2"/>
                          </a:solidFill>
                          <a:latin typeface="Courier New"/>
                          <a:ea typeface="Courier New"/>
                          <a:cs typeface="Courier New"/>
                          <a:sym typeface="Courier New"/>
                        </a:rPr>
                        <a:t>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String info = buildInfoString();</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System.out.println(info);</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rgbClr val="FF0000"/>
                          </a:solidFill>
                          <a:latin typeface="Courier New"/>
                          <a:ea typeface="Courier New"/>
                          <a:cs typeface="Courier New"/>
                          <a:sym typeface="Courier New"/>
                        </a:rPr>
                        <a:t>private</a:t>
                      </a:r>
                      <a:r>
                        <a:rPr lang="en" sz="1100">
                          <a:solidFill>
                            <a:schemeClr val="dk2"/>
                          </a:solidFill>
                          <a:latin typeface="Courier New"/>
                          <a:ea typeface="Courier New"/>
                          <a:cs typeface="Courier New"/>
                          <a:sym typeface="Courier New"/>
                        </a:rPr>
                        <a:t> String buildInfoString() {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return 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latin typeface="Courier New"/>
                          <a:ea typeface="Courier New"/>
                          <a:cs typeface="Courier New"/>
                          <a:sym typeface="Courier New"/>
                        </a:rPr>
                        <a:t>public</a:t>
                      </a:r>
                      <a:r>
                        <a:rPr lang="en" sz="1100">
                          <a:solidFill>
                            <a:schemeClr val="dk2"/>
                          </a:solidFill>
                          <a:latin typeface="Courier New"/>
                          <a:ea typeface="Courier New"/>
                          <a:cs typeface="Courier New"/>
                          <a:sym typeface="Courier New"/>
                        </a:rPr>
                        <a:t>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latin typeface="Courier New"/>
                          <a:ea typeface="Courier New"/>
                          <a:cs typeface="Courier New"/>
                          <a:sym typeface="Courier New"/>
                        </a:rPr>
                        <a:t>public</a:t>
                      </a:r>
                      <a:r>
                        <a:rPr lang="en" sz="1100">
                          <a:solidFill>
                            <a:schemeClr val="dk2"/>
                          </a:solidFill>
                          <a:latin typeface="Courier New"/>
                          <a:ea typeface="Courier New"/>
                          <a:cs typeface="Courier New"/>
                          <a:sym typeface="Courier New"/>
                        </a:rPr>
                        <a:t> String getBuildInfoString() {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return buildInfoString(); </a:t>
                      </a:r>
                      <a:r>
                        <a:rPr b="1" lang="en" sz="1100" u="sng">
                          <a:solidFill>
                            <a:srgbClr val="FF0000"/>
                          </a:solidFill>
                          <a:latin typeface="Courier New"/>
                          <a:ea typeface="Courier New"/>
                          <a:cs typeface="Courier New"/>
                          <a:sym typeface="Courier New"/>
                        </a:rPr>
                        <a:t> ** ERROR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a:t>
                      </a:r>
                      <a:br>
                        <a:rPr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a:t>
                      </a:r>
                      <a:r>
                        <a:rPr lang="en" sz="1100">
                          <a:solidFill>
                            <a:srgbClr val="FF00FF"/>
                          </a:solidFill>
                          <a:latin typeface="Courier New"/>
                          <a:ea typeface="Courier New"/>
                          <a:cs typeface="Courier New"/>
                          <a:sym typeface="Courier New"/>
                        </a:rPr>
                        <a:t>.name = "Gary";</a:t>
                      </a:r>
                      <a:br>
                        <a:rPr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a:t>
                      </a:r>
                      <a:r>
                        <a:rPr lang="en" sz="1100">
                          <a:solidFill>
                            <a:srgbClr val="FF00FF"/>
                          </a:solidFill>
                          <a:latin typeface="Courier New"/>
                          <a:ea typeface="Courier New"/>
                          <a:cs typeface="Courier New"/>
                          <a:sym typeface="Courier New"/>
                        </a:rPr>
                        <a:t>.address = "San Francisco";</a:t>
                      </a:r>
                      <a:br>
                        <a:rPr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a:t>
                      </a:r>
                      <a:r>
                        <a:rPr lang="en" sz="1100">
                          <a:solidFill>
                            <a:srgbClr val="FF00FF"/>
                          </a:solidFill>
                          <a:latin typeface="Courier New"/>
                          <a:ea typeface="Courier New"/>
                          <a:cs typeface="Courier New"/>
                          <a:sym typeface="Courier New"/>
                        </a:rPr>
                        <a:t>.printInfo();</a:t>
                      </a:r>
                      <a:br>
                        <a:rPr lang="en" sz="1100">
                          <a:solidFill>
                            <a:srgbClr val="FF00FF"/>
                          </a:solidFill>
                          <a:latin typeface="Courier New"/>
                          <a:ea typeface="Courier New"/>
                          <a:cs typeface="Courier New"/>
                          <a:sym typeface="Courier New"/>
                        </a:rPr>
                      </a:br>
                      <a:br>
                        <a:rPr lang="en" sz="1100">
                          <a:solidFill>
                            <a:srgbClr val="FF00FF"/>
                          </a:solidFill>
                          <a:latin typeface="Courier New"/>
                          <a:ea typeface="Courier New"/>
                          <a:cs typeface="Courier New"/>
                          <a:sym typeface="Courier New"/>
                        </a:rPr>
                      </a:br>
                      <a:br>
                        <a:rPr lang="en" sz="1100">
                          <a:solidFill>
                            <a:srgbClr val="FF00FF"/>
                          </a:solidFill>
                          <a:latin typeface="Courier New"/>
                          <a:ea typeface="Courier New"/>
                          <a:cs typeface="Courier New"/>
                          <a:sym typeface="Courier New"/>
                        </a:rPr>
                      </a:br>
                      <a:endParaRPr b="1" sz="1100">
                        <a:solidFill>
                          <a:schemeClr val="accent5"/>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lang="en" sz="1100">
                          <a:solidFill>
                            <a:schemeClr val="dk1"/>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.name = "Chris";</a:t>
                      </a:r>
                      <a:br>
                        <a:rPr lang="en" sz="1100">
                          <a:solidFill>
                            <a:srgbClr val="FF00FF"/>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.address = "San Mateo";</a:t>
                      </a:r>
                      <a:br>
                        <a:rPr lang="en" sz="1100">
                          <a:solidFill>
                            <a:srgbClr val="FF00FF"/>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rgbClr val="FF00FF"/>
                          </a:solidFill>
                          <a:latin typeface="Courier New"/>
                          <a:ea typeface="Courier New"/>
                          <a:cs typeface="Courier New"/>
                          <a:sym typeface="Courier New"/>
                        </a:rPr>
                      </a:br>
                      <a:r>
                        <a:rPr b="1" lang="en" sz="1100" u="sng">
                          <a:solidFill>
                            <a:srgbClr val="FF0000"/>
                          </a:solidFill>
                          <a:latin typeface="Courier New"/>
                          <a:ea typeface="Courier New"/>
                          <a:cs typeface="Courier New"/>
                          <a:sym typeface="Courier New"/>
                        </a:rPr>
                        <a:t>t.buildInfoString(); ** ERROR **</a:t>
                      </a:r>
                      <a:br>
                        <a:rPr lang="en" sz="1100">
                          <a:solidFill>
                            <a:schemeClr val="dk1"/>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chemeClr val="accent5"/>
                          </a:solidFill>
                          <a:latin typeface="Courier New"/>
                          <a:ea typeface="Courier New"/>
                          <a:cs typeface="Courier New"/>
                          <a:sym typeface="Courier New"/>
                        </a:rPr>
                        <a:t>.office</a:t>
                      </a:r>
                      <a:r>
                        <a:rPr lang="en" sz="1100">
                          <a:solidFill>
                            <a:schemeClr val="dk1"/>
                          </a:solidFill>
                          <a:latin typeface="Courier New"/>
                          <a:ea typeface="Courier New"/>
                          <a:cs typeface="Courier New"/>
                          <a:sym typeface="Courier New"/>
                        </a:rPr>
                        <a:t> = "215W";</a:t>
                      </a:r>
                      <a:endParaRPr b="1" sz="1100">
                        <a:solidFill>
                          <a:schemeClr val="lt1"/>
                        </a:solidFill>
                        <a:latin typeface="Courier New"/>
                        <a:ea typeface="Courier New"/>
                        <a:cs typeface="Courier New"/>
                        <a:sym typeface="Courier New"/>
                      </a:endParaRPr>
                    </a:p>
                  </a:txBody>
                  <a:tcPr marT="91425" marB="91425" marR="91425" marL="91425"/>
                </a:tc>
              </a:tr>
            </a:tbl>
          </a:graphicData>
        </a:graphic>
      </p:graphicFrame>
      <p:sp>
        <p:nvSpPr>
          <p:cNvPr id="417" name="Google Shape;41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cxnSp>
        <p:nvCxnSpPr>
          <p:cNvPr id="418" name="Google Shape;418;p58"/>
          <p:cNvCxnSpPr/>
          <p:nvPr/>
        </p:nvCxnSpPr>
        <p:spPr>
          <a:xfrm flipH="1" rot="10800000">
            <a:off x="2290925" y="767800"/>
            <a:ext cx="1762800" cy="1190400"/>
          </a:xfrm>
          <a:prstGeom prst="straightConnector1">
            <a:avLst/>
          </a:prstGeom>
          <a:noFill/>
          <a:ln cap="flat" cmpd="sng" w="9525">
            <a:solidFill>
              <a:schemeClr val="dk1"/>
            </a:solidFill>
            <a:prstDash val="solid"/>
            <a:round/>
            <a:headEnd len="med" w="med" type="triangle"/>
            <a:tailEnd len="med" w="med" type="none"/>
          </a:ln>
        </p:spPr>
      </p:cxnSp>
      <p:sp>
        <p:nvSpPr>
          <p:cNvPr id="419" name="Google Shape;419;p58"/>
          <p:cNvSpPr txBox="1"/>
          <p:nvPr/>
        </p:nvSpPr>
        <p:spPr>
          <a:xfrm>
            <a:off x="3985050" y="423575"/>
            <a:ext cx="4395600" cy="6156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Note: Not a best practice to make these </a:t>
            </a:r>
            <a:r>
              <a:rPr b="1" lang="en">
                <a:latin typeface="Courier New"/>
                <a:ea typeface="Courier New"/>
                <a:cs typeface="Courier New"/>
                <a:sym typeface="Courier New"/>
              </a:rPr>
              <a:t>public</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graphicFrame>
        <p:nvGraphicFramePr>
          <p:cNvPr id="424" name="Google Shape;424;p59"/>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b="1" lang="en" sz="1100">
                          <a:solidFill>
                            <a:srgbClr val="FF0000"/>
                          </a:solidFill>
                          <a:latin typeface="Courier New"/>
                          <a:ea typeface="Courier New"/>
                          <a:cs typeface="Courier New"/>
                          <a:sym typeface="Courier New"/>
                        </a:rPr>
                        <a:t>  private String name;</a:t>
                      </a:r>
                      <a:br>
                        <a:rPr b="1" lang="en" sz="1100">
                          <a:solidFill>
                            <a:srgbClr val="FF0000"/>
                          </a:solidFill>
                          <a:latin typeface="Courier New"/>
                          <a:ea typeface="Courier New"/>
                          <a:cs typeface="Courier New"/>
                          <a:sym typeface="Courier New"/>
                        </a:rPr>
                      </a:br>
                      <a:r>
                        <a:rPr b="1"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25" name="Google Shape;42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cxnSp>
        <p:nvCxnSpPr>
          <p:cNvPr id="426" name="Google Shape;426;p59"/>
          <p:cNvCxnSpPr/>
          <p:nvPr/>
        </p:nvCxnSpPr>
        <p:spPr>
          <a:xfrm flipH="1" rot="10800000">
            <a:off x="2290925" y="767800"/>
            <a:ext cx="1762800" cy="1190400"/>
          </a:xfrm>
          <a:prstGeom prst="straightConnector1">
            <a:avLst/>
          </a:prstGeom>
          <a:noFill/>
          <a:ln cap="flat" cmpd="sng" w="9525">
            <a:solidFill>
              <a:schemeClr val="dk1"/>
            </a:solidFill>
            <a:prstDash val="solid"/>
            <a:round/>
            <a:headEnd len="med" w="med" type="triangle"/>
            <a:tailEnd len="med" w="med" type="none"/>
          </a:ln>
        </p:spPr>
      </p:cxnSp>
      <p:sp>
        <p:nvSpPr>
          <p:cNvPr id="427" name="Google Shape;427;p59"/>
          <p:cNvSpPr txBox="1"/>
          <p:nvPr/>
        </p:nvSpPr>
        <p:spPr>
          <a:xfrm>
            <a:off x="3985050" y="271175"/>
            <a:ext cx="5022900" cy="61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Note: This is the better practice - Keep your variables </a:t>
            </a:r>
            <a:r>
              <a:rPr b="1" lang="en">
                <a:latin typeface="Courier New"/>
                <a:ea typeface="Courier New"/>
                <a:cs typeface="Courier New"/>
                <a:sym typeface="Courier New"/>
              </a:rPr>
              <a:t>private</a:t>
            </a:r>
            <a:r>
              <a:rPr b="1" lang="en"/>
              <a:t> unless you want other code to mess with 'em!</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graphicFrame>
        <p:nvGraphicFramePr>
          <p:cNvPr id="432" name="Google Shape;432;p60"/>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33" name="Google Shape;43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cxnSp>
        <p:nvCxnSpPr>
          <p:cNvPr id="434" name="Google Shape;434;p60"/>
          <p:cNvCxnSpPr/>
          <p:nvPr/>
        </p:nvCxnSpPr>
        <p:spPr>
          <a:xfrm>
            <a:off x="2554900" y="4161875"/>
            <a:ext cx="1787400" cy="103800"/>
          </a:xfrm>
          <a:prstGeom prst="straightConnector1">
            <a:avLst/>
          </a:prstGeom>
          <a:noFill/>
          <a:ln cap="flat" cmpd="sng" w="9525">
            <a:solidFill>
              <a:schemeClr val="dk1"/>
            </a:solidFill>
            <a:prstDash val="solid"/>
            <a:round/>
            <a:headEnd len="med" w="med" type="triangle"/>
            <a:tailEnd len="med" w="med" type="none"/>
          </a:ln>
        </p:spPr>
      </p:cxnSp>
      <p:sp>
        <p:nvSpPr>
          <p:cNvPr id="435" name="Google Shape;435;p60"/>
          <p:cNvSpPr txBox="1"/>
          <p:nvPr/>
        </p:nvSpPr>
        <p:spPr>
          <a:xfrm>
            <a:off x="3514550" y="3581750"/>
            <a:ext cx="5569500" cy="12621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error: constructor Person in class Person cannot be applied to given types;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lt1"/>
                </a:solidFill>
                <a:latin typeface="Courier New"/>
                <a:ea typeface="Courier New"/>
                <a:cs typeface="Courier New"/>
                <a:sym typeface="Courier New"/>
              </a:rPr>
              <a:t>class Teacher extends Person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lt1"/>
                </a:solidFill>
                <a:latin typeface="Courier New"/>
                <a:ea typeface="Courier New"/>
                <a:cs typeface="Courier New"/>
                <a:sym typeface="Courier New"/>
              </a:rPr>
              <a:t>^</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lt1"/>
                </a:solidFill>
                <a:latin typeface="Courier New"/>
                <a:ea typeface="Courier New"/>
                <a:cs typeface="Courier New"/>
                <a:sym typeface="Courier New"/>
              </a:rPr>
              <a:t>  required: String,String</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lt1"/>
                </a:solidFill>
                <a:latin typeface="Courier New"/>
                <a:ea typeface="Courier New"/>
                <a:cs typeface="Courier New"/>
                <a:sym typeface="Courier New"/>
              </a:rPr>
              <a:t>  found:    no arguments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  reason: actual and formal argument lists differ in length</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aphicFrame>
        <p:nvGraphicFramePr>
          <p:cNvPr id="440" name="Google Shape;440;p61"/>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41" name="Google Shape;44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442" name="Google Shape;442;p61"/>
          <p:cNvSpPr txBox="1"/>
          <p:nvPr/>
        </p:nvSpPr>
        <p:spPr>
          <a:xfrm>
            <a:off x="4091150" y="2011050"/>
            <a:ext cx="4992900" cy="15699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Reminder: If you declare any Constructor, Java will no longer automatically create a no-param constructor for you.</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In this example, since Person has a Constructor that requires two parameters, there is no way to create a Person with zero parameters.</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And this error is telling you that Teacher is malformed because there is no way to properly create its Person superclass.</a:t>
            </a:r>
            <a:endParaRPr b="1" sz="1000">
              <a:solidFill>
                <a:schemeClr val="dk1"/>
              </a:solidFill>
              <a:latin typeface="Courier New"/>
              <a:ea typeface="Courier New"/>
              <a:cs typeface="Courier New"/>
              <a:sym typeface="Courier New"/>
            </a:endParaRPr>
          </a:p>
        </p:txBody>
      </p:sp>
      <p:cxnSp>
        <p:nvCxnSpPr>
          <p:cNvPr id="443" name="Google Shape;443;p61"/>
          <p:cNvCxnSpPr/>
          <p:nvPr/>
        </p:nvCxnSpPr>
        <p:spPr>
          <a:xfrm>
            <a:off x="2554900" y="4161875"/>
            <a:ext cx="1787400" cy="103800"/>
          </a:xfrm>
          <a:prstGeom prst="straightConnector1">
            <a:avLst/>
          </a:prstGeom>
          <a:noFill/>
          <a:ln cap="flat" cmpd="sng" w="9525">
            <a:solidFill>
              <a:schemeClr val="dk1"/>
            </a:solidFill>
            <a:prstDash val="solid"/>
            <a:round/>
            <a:headEnd len="med" w="med" type="triangle"/>
            <a:tailEnd len="med" w="med" type="none"/>
          </a:ln>
        </p:spPr>
      </p:cxnSp>
      <p:sp>
        <p:nvSpPr>
          <p:cNvPr id="444" name="Google Shape;444;p61"/>
          <p:cNvSpPr txBox="1"/>
          <p:nvPr/>
        </p:nvSpPr>
        <p:spPr>
          <a:xfrm>
            <a:off x="3514550" y="3581750"/>
            <a:ext cx="5569500" cy="12621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error: constructor Person in class Person cannot be applied to given types;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class Teacher extends Person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  required: String,String</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  found:    no arguments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  reason: actual and formal argument lists differ in length</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Four Pillars of </a:t>
            </a:r>
            <a:r>
              <a:rPr lang="en"/>
              <a:t>Object-Oriented Programming (OOP)</a:t>
            </a:r>
            <a:endParaRPr/>
          </a:p>
        </p:txBody>
      </p:sp>
      <p:graphicFrame>
        <p:nvGraphicFramePr>
          <p:cNvPr id="79" name="Google Shape;79;p17"/>
          <p:cNvGraphicFramePr/>
          <p:nvPr/>
        </p:nvGraphicFramePr>
        <p:xfrm>
          <a:off x="382800" y="1200550"/>
          <a:ext cx="3000000" cy="3000000"/>
        </p:xfrm>
        <a:graphic>
          <a:graphicData uri="http://schemas.openxmlformats.org/drawingml/2006/table">
            <a:tbl>
              <a:tblPr>
                <a:noFill/>
                <a:tableStyleId>{816BF3B5-5C8D-4E30-BBE7-5D0EAFF0ACE2}</a:tableStyleId>
              </a:tblPr>
              <a:tblGrid>
                <a:gridCol w="1689900"/>
                <a:gridCol w="6800450"/>
              </a:tblGrid>
              <a:tr h="670775">
                <a:tc>
                  <a:txBody>
                    <a:bodyPr/>
                    <a:lstStyle/>
                    <a:p>
                      <a:pPr indent="0" lvl="0" marL="0" rtl="0" algn="l">
                        <a:spcBef>
                          <a:spcPts val="0"/>
                        </a:spcBef>
                        <a:spcAft>
                          <a:spcPts val="0"/>
                        </a:spcAft>
                        <a:buNone/>
                      </a:pPr>
                      <a:r>
                        <a:rPr b="1" lang="en"/>
                        <a:t>Abstraction</a:t>
                      </a:r>
                      <a:endParaRPr b="1"/>
                    </a:p>
                  </a:txBody>
                  <a:tcPr marT="91425" marB="91425" marR="91425" marL="91425"/>
                </a:tc>
                <a:tc>
                  <a:txBody>
                    <a:bodyPr/>
                    <a:lstStyle/>
                    <a:p>
                      <a:pPr indent="0" lvl="0" marL="0" rtl="0" algn="l">
                        <a:spcBef>
                          <a:spcPts val="0"/>
                        </a:spcBef>
                        <a:spcAft>
                          <a:spcPts val="0"/>
                        </a:spcAft>
                        <a:buNone/>
                      </a:pPr>
                      <a:r>
                        <a:rPr lang="en"/>
                        <a:t>Objects provide an </a:t>
                      </a:r>
                      <a:r>
                        <a:rPr b="1" i="1" lang="en"/>
                        <a:t>interface</a:t>
                      </a:r>
                      <a:r>
                        <a:rPr lang="en"/>
                        <a:t> that external code interacts with.</a:t>
                      </a:r>
                      <a:endParaRPr/>
                    </a:p>
                    <a:p>
                      <a:pPr indent="0" lvl="0" marL="0" rtl="0" algn="l">
                        <a:spcBef>
                          <a:spcPts val="0"/>
                        </a:spcBef>
                        <a:spcAft>
                          <a:spcPts val="0"/>
                        </a:spcAft>
                        <a:buNone/>
                      </a:pPr>
                      <a:r>
                        <a:rPr lang="en"/>
                        <a:t>The </a:t>
                      </a:r>
                      <a:r>
                        <a:rPr b="1" i="1" lang="en"/>
                        <a:t>implementation</a:t>
                      </a:r>
                      <a:r>
                        <a:rPr lang="en"/>
                        <a:t> of the object is not of concern to external code; it is abstracted away, and could be changed without any alteration needed to calling code.</a:t>
                      </a:r>
                      <a:endParaRPr/>
                    </a:p>
                  </a:txBody>
                  <a:tcPr marT="91425" marB="91425" marR="91425" marL="91425"/>
                </a:tc>
              </a:tr>
              <a:tr h="670775">
                <a:tc>
                  <a:txBody>
                    <a:bodyPr/>
                    <a:lstStyle/>
                    <a:p>
                      <a:pPr indent="0" lvl="0" marL="0" rtl="0" algn="l">
                        <a:spcBef>
                          <a:spcPts val="0"/>
                        </a:spcBef>
                        <a:spcAft>
                          <a:spcPts val="0"/>
                        </a:spcAft>
                        <a:buNone/>
                      </a:pPr>
                      <a:r>
                        <a:rPr b="1" lang="en"/>
                        <a:t>Encapsulation</a:t>
                      </a:r>
                      <a:endParaRPr b="1"/>
                    </a:p>
                  </a:txBody>
                  <a:tcPr marT="91425" marB="91425" marR="91425" marL="91425"/>
                </a:tc>
                <a:tc>
                  <a:txBody>
                    <a:bodyPr/>
                    <a:lstStyle/>
                    <a:p>
                      <a:pPr indent="0" lvl="0" marL="0" rtl="0" algn="l">
                        <a:spcBef>
                          <a:spcPts val="0"/>
                        </a:spcBef>
                        <a:spcAft>
                          <a:spcPts val="0"/>
                        </a:spcAft>
                        <a:buNone/>
                      </a:pPr>
                      <a:r>
                        <a:rPr lang="en"/>
                        <a:t>The internal state of an object, such as variables, are bundled with it and hidden from external code.</a:t>
                      </a:r>
                      <a:endParaRPr/>
                    </a:p>
                  </a:txBody>
                  <a:tcPr marT="91425" marB="91425" marR="91425" marL="91425"/>
                </a:tc>
              </a:tr>
              <a:tr h="670775">
                <a:tc>
                  <a:txBody>
                    <a:bodyPr/>
                    <a:lstStyle/>
                    <a:p>
                      <a:pPr indent="0" lvl="0" marL="0" rtl="0" algn="l">
                        <a:spcBef>
                          <a:spcPts val="0"/>
                        </a:spcBef>
                        <a:spcAft>
                          <a:spcPts val="0"/>
                        </a:spcAft>
                        <a:buNone/>
                      </a:pPr>
                      <a:r>
                        <a:rPr b="1" lang="en"/>
                        <a:t>Inheritance</a:t>
                      </a:r>
                      <a:endParaRPr b="1"/>
                    </a:p>
                  </a:txBody>
                  <a:tcPr marT="91425" marB="91425" marR="91425" marL="91425"/>
                </a:tc>
                <a:tc>
                  <a:txBody>
                    <a:bodyPr/>
                    <a:lstStyle/>
                    <a:p>
                      <a:pPr indent="0" lvl="0" marL="0" rtl="0" algn="l">
                        <a:spcBef>
                          <a:spcPts val="0"/>
                        </a:spcBef>
                        <a:spcAft>
                          <a:spcPts val="0"/>
                        </a:spcAft>
                        <a:buNone/>
                      </a:pPr>
                      <a:r>
                        <a:rPr lang="en"/>
                        <a:t>Objects belong to classes, and classes inherit from other classes.</a:t>
                      </a:r>
                      <a:endParaRPr/>
                    </a:p>
                    <a:p>
                      <a:pPr indent="0" lvl="0" marL="0" rtl="0" algn="l">
                        <a:spcBef>
                          <a:spcPts val="0"/>
                        </a:spcBef>
                        <a:spcAft>
                          <a:spcPts val="0"/>
                        </a:spcAft>
                        <a:buNone/>
                      </a:pPr>
                      <a:r>
                        <a:rPr lang="en"/>
                        <a:t>Objects inherit the methods and variables of their superclasses.</a:t>
                      </a:r>
                      <a:endParaRPr/>
                    </a:p>
                    <a:p>
                      <a:pPr indent="0" lvl="0" marL="0" rtl="0" algn="l">
                        <a:spcBef>
                          <a:spcPts val="0"/>
                        </a:spcBef>
                        <a:spcAft>
                          <a:spcPts val="0"/>
                        </a:spcAft>
                        <a:buNone/>
                      </a:pPr>
                      <a:r>
                        <a:rPr i="1" lang="en"/>
                        <a:t>Related concept:</a:t>
                      </a:r>
                      <a:r>
                        <a:rPr lang="en"/>
                        <a:t> Containment/Composition is when objects contain other objects.</a:t>
                      </a:r>
                      <a:endParaRPr/>
                    </a:p>
                  </a:txBody>
                  <a:tcPr marT="91425" marB="91425" marR="91425" marL="91425"/>
                </a:tc>
              </a:tr>
              <a:tr h="670775">
                <a:tc>
                  <a:txBody>
                    <a:bodyPr/>
                    <a:lstStyle/>
                    <a:p>
                      <a:pPr indent="0" lvl="0" marL="0" rtl="0" algn="l">
                        <a:spcBef>
                          <a:spcPts val="0"/>
                        </a:spcBef>
                        <a:spcAft>
                          <a:spcPts val="0"/>
                        </a:spcAft>
                        <a:buNone/>
                      </a:pPr>
                      <a:r>
                        <a:rPr b="1" lang="en"/>
                        <a:t>Polymorphism</a:t>
                      </a:r>
                      <a:endParaRPr b="1"/>
                    </a:p>
                  </a:txBody>
                  <a:tcPr marT="91425" marB="91425" marR="91425" marL="91425"/>
                </a:tc>
                <a:tc>
                  <a:txBody>
                    <a:bodyPr/>
                    <a:lstStyle/>
                    <a:p>
                      <a:pPr indent="0" lvl="0" marL="0" rtl="0" algn="l">
                        <a:spcBef>
                          <a:spcPts val="0"/>
                        </a:spcBef>
                        <a:spcAft>
                          <a:spcPts val="0"/>
                        </a:spcAft>
                        <a:buNone/>
                      </a:pPr>
                      <a:r>
                        <a:rPr lang="en">
                          <a:latin typeface="Courier New"/>
                          <a:ea typeface="Courier New"/>
                          <a:cs typeface="Courier New"/>
                          <a:sym typeface="Courier New"/>
                        </a:rPr>
                        <a:t>Circle</a:t>
                      </a:r>
                      <a:r>
                        <a:rPr lang="en"/>
                        <a:t> and </a:t>
                      </a:r>
                      <a:r>
                        <a:rPr lang="en">
                          <a:latin typeface="Courier New"/>
                          <a:ea typeface="Courier New"/>
                          <a:cs typeface="Courier New"/>
                          <a:sym typeface="Courier New"/>
                        </a:rPr>
                        <a:t>Square</a:t>
                      </a:r>
                      <a:r>
                        <a:rPr lang="en"/>
                        <a:t> inherit from </a:t>
                      </a:r>
                      <a:r>
                        <a:rPr lang="en">
                          <a:latin typeface="Courier New"/>
                          <a:ea typeface="Courier New"/>
                          <a:cs typeface="Courier New"/>
                          <a:sym typeface="Courier New"/>
                        </a:rPr>
                        <a:t>Shape</a:t>
                      </a:r>
                      <a:r>
                        <a:rPr lang="en"/>
                        <a:t>, which defines a </a:t>
                      </a:r>
                      <a:r>
                        <a:rPr lang="en">
                          <a:latin typeface="Courier New"/>
                          <a:ea typeface="Courier New"/>
                          <a:cs typeface="Courier New"/>
                          <a:sym typeface="Courier New"/>
                        </a:rPr>
                        <a:t>draw</a:t>
                      </a:r>
                      <a:r>
                        <a:rPr lang="en"/>
                        <a:t> method.</a:t>
                      </a:r>
                      <a:endParaRPr/>
                    </a:p>
                    <a:p>
                      <a:pPr indent="0" lvl="0" marL="0" rtl="0" algn="l">
                        <a:spcBef>
                          <a:spcPts val="0"/>
                        </a:spcBef>
                        <a:spcAft>
                          <a:spcPts val="0"/>
                        </a:spcAft>
                        <a:buNone/>
                      </a:pPr>
                      <a:r>
                        <a:rPr lang="en"/>
                        <a:t>Each subclass of </a:t>
                      </a:r>
                      <a:r>
                        <a:rPr lang="en">
                          <a:latin typeface="Courier New"/>
                          <a:ea typeface="Courier New"/>
                          <a:cs typeface="Courier New"/>
                          <a:sym typeface="Courier New"/>
                        </a:rPr>
                        <a:t>Shape</a:t>
                      </a:r>
                      <a:r>
                        <a:rPr lang="en"/>
                        <a:t> implements the </a:t>
                      </a:r>
                      <a:r>
                        <a:rPr lang="en">
                          <a:latin typeface="Courier New"/>
                          <a:ea typeface="Courier New"/>
                          <a:cs typeface="Courier New"/>
                          <a:sym typeface="Courier New"/>
                        </a:rPr>
                        <a:t>draw</a:t>
                      </a:r>
                      <a:r>
                        <a:rPr lang="en"/>
                        <a:t> method with the code to draw the right shape.</a:t>
                      </a:r>
                      <a:br>
                        <a:rPr lang="en"/>
                      </a:br>
                      <a:r>
                        <a:rPr lang="en"/>
                        <a:t>Calling code, working with collections of </a:t>
                      </a:r>
                      <a:r>
                        <a:rPr lang="en">
                          <a:latin typeface="Courier New"/>
                          <a:ea typeface="Courier New"/>
                          <a:cs typeface="Courier New"/>
                          <a:sym typeface="Courier New"/>
                        </a:rPr>
                        <a:t>Shape</a:t>
                      </a:r>
                      <a:r>
                        <a:rPr lang="en"/>
                        <a:t>, is indifferent to the particular type of </a:t>
                      </a:r>
                      <a:r>
                        <a:rPr lang="en">
                          <a:latin typeface="Courier New"/>
                          <a:ea typeface="Courier New"/>
                          <a:cs typeface="Courier New"/>
                          <a:sym typeface="Courier New"/>
                        </a:rPr>
                        <a:t>Shape</a:t>
                      </a:r>
                      <a:r>
                        <a:rPr lang="en"/>
                        <a:t> being drawn.</a:t>
                      </a:r>
                      <a:endParaRPr/>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aphicFrame>
        <p:nvGraphicFramePr>
          <p:cNvPr id="449" name="Google Shape;449;p62"/>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b="1" lang="en" sz="1100">
                          <a:solidFill>
                            <a:srgbClr val="0000FF"/>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50" name="Google Shape;45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451" name="Google Shape;451;p62"/>
          <p:cNvSpPr txBox="1"/>
          <p:nvPr/>
        </p:nvSpPr>
        <p:spPr>
          <a:xfrm>
            <a:off x="6259475" y="394325"/>
            <a:ext cx="2748600" cy="615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Solution 1: Add a no-param constructor to Person</a:t>
            </a:r>
            <a:endParaRPr b="1">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aphicFrame>
        <p:nvGraphicFramePr>
          <p:cNvPr id="456" name="Google Shape;456;p63"/>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Person()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 empty</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b="1" lang="en" sz="1100">
                          <a:solidFill>
                            <a:srgbClr val="0000FF"/>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57" name="Google Shape;457;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458" name="Google Shape;458;p63"/>
          <p:cNvSpPr txBox="1"/>
          <p:nvPr/>
        </p:nvSpPr>
        <p:spPr>
          <a:xfrm>
            <a:off x="6259475" y="394325"/>
            <a:ext cx="2748600" cy="615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Solution 1: Add a no-param constructor to Person</a:t>
            </a:r>
            <a:endParaRPr b="1">
              <a:solidFill>
                <a:schemeClr val="lt1"/>
              </a:solidFill>
            </a:endParaRPr>
          </a:p>
        </p:txBody>
      </p:sp>
      <p:sp>
        <p:nvSpPr>
          <p:cNvPr id="459" name="Google Shape;459;p63"/>
          <p:cNvSpPr txBox="1"/>
          <p:nvPr/>
        </p:nvSpPr>
        <p:spPr>
          <a:xfrm>
            <a:off x="4482650" y="2958300"/>
            <a:ext cx="4525500" cy="2133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Adding a no-param constructor to Person "fixes" the error - Java now has a way to create a Teacher and its Person superclass.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But did this really fix the issue?</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br>
              <a:rPr b="1" lang="en" sz="1000">
                <a:solidFill>
                  <a:srgbClr val="FFFF00"/>
                </a:solidFill>
                <a:latin typeface="Courier New"/>
                <a:ea typeface="Courier New"/>
                <a:cs typeface="Courier New"/>
                <a:sym typeface="Courier New"/>
              </a:rPr>
            </a:b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aphicFrame>
        <p:nvGraphicFramePr>
          <p:cNvPr id="464" name="Google Shape;464;p64"/>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Person()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 empty</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b="1" lang="en" sz="1100">
                          <a:solidFill>
                            <a:srgbClr val="0000FF"/>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65" name="Google Shape;46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466" name="Google Shape;466;p64"/>
          <p:cNvSpPr txBox="1"/>
          <p:nvPr/>
        </p:nvSpPr>
        <p:spPr>
          <a:xfrm>
            <a:off x="6259475" y="394325"/>
            <a:ext cx="2748600" cy="615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Solution 1: Add a no-param constructor to Person</a:t>
            </a:r>
            <a:endParaRPr b="1">
              <a:solidFill>
                <a:schemeClr val="lt1"/>
              </a:solidFill>
            </a:endParaRPr>
          </a:p>
        </p:txBody>
      </p:sp>
      <p:sp>
        <p:nvSpPr>
          <p:cNvPr id="467" name="Google Shape;467;p64"/>
          <p:cNvSpPr txBox="1"/>
          <p:nvPr/>
        </p:nvSpPr>
        <p:spPr>
          <a:xfrm>
            <a:off x="4482650" y="2958300"/>
            <a:ext cx="4525500" cy="2133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Adding a no-param constructor to Person "fixes" the error - Java now has a way to create a Teacher and its Person superclass.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But did this really fix the issue?</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00"/>
                </a:solidFill>
                <a:latin typeface="Courier New"/>
                <a:ea typeface="Courier New"/>
                <a:cs typeface="Courier New"/>
                <a:sym typeface="Courier New"/>
              </a:rPr>
              <a:t>Q: What is the output of t.printInfo()?</a:t>
            </a:r>
            <a:br>
              <a:rPr b="1" lang="en" sz="1000">
                <a:solidFill>
                  <a:srgbClr val="FFFF00"/>
                </a:solidFill>
                <a:latin typeface="Courier New"/>
                <a:ea typeface="Courier New"/>
                <a:cs typeface="Courier New"/>
                <a:sym typeface="Courier New"/>
              </a:rPr>
            </a:br>
            <a:r>
              <a:rPr b="1" lang="en" sz="1000">
                <a:solidFill>
                  <a:srgbClr val="FFFF00"/>
                </a:solidFill>
                <a:latin typeface="Courier New"/>
                <a:ea typeface="Courier New"/>
                <a:cs typeface="Courier New"/>
                <a:sym typeface="Courier New"/>
              </a:rPr>
              <a:t>A: null null</a:t>
            </a: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graphicFrame>
        <p:nvGraphicFramePr>
          <p:cNvPr id="472" name="Google Shape;472;p65"/>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Person()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 empty</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b="1" lang="en" sz="1100">
                          <a:solidFill>
                            <a:srgbClr val="0000FF"/>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73" name="Google Shape;473;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474" name="Google Shape;474;p65"/>
          <p:cNvSpPr txBox="1"/>
          <p:nvPr/>
        </p:nvSpPr>
        <p:spPr>
          <a:xfrm>
            <a:off x="6259475" y="394325"/>
            <a:ext cx="2748600" cy="615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Solution 1: Add a no-param constructor to Person</a:t>
            </a:r>
            <a:endParaRPr b="1">
              <a:solidFill>
                <a:schemeClr val="lt1"/>
              </a:solidFill>
            </a:endParaRPr>
          </a:p>
        </p:txBody>
      </p:sp>
      <p:sp>
        <p:nvSpPr>
          <p:cNvPr id="475" name="Google Shape;475;p65"/>
          <p:cNvSpPr txBox="1"/>
          <p:nvPr/>
        </p:nvSpPr>
        <p:spPr>
          <a:xfrm>
            <a:off x="4482650" y="2958300"/>
            <a:ext cx="4525500" cy="2133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Adding a no-param constructor to Person "fixes" the error - Java now has a way to create a Teacher and its Person superclass.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But did this really fix the issue?</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00"/>
                </a:solidFill>
                <a:latin typeface="Courier New"/>
                <a:ea typeface="Courier New"/>
                <a:cs typeface="Courier New"/>
                <a:sym typeface="Courier New"/>
              </a:rPr>
              <a:t>Q: What is the output of t.printInfo()?</a:t>
            </a:r>
            <a:br>
              <a:rPr b="1" lang="en" sz="1000">
                <a:solidFill>
                  <a:srgbClr val="FFFF00"/>
                </a:solidFill>
                <a:latin typeface="Courier New"/>
                <a:ea typeface="Courier New"/>
                <a:cs typeface="Courier New"/>
                <a:sym typeface="Courier New"/>
              </a:rPr>
            </a:br>
            <a:r>
              <a:rPr b="1" lang="en" sz="1000">
                <a:solidFill>
                  <a:srgbClr val="FFFF00"/>
                </a:solidFill>
                <a:latin typeface="Courier New"/>
                <a:ea typeface="Courier New"/>
                <a:cs typeface="Courier New"/>
                <a:sym typeface="Courier New"/>
              </a:rPr>
              <a:t>A: null null</a:t>
            </a: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So let's try something else...</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graphicFrame>
        <p:nvGraphicFramePr>
          <p:cNvPr id="480" name="Google Shape;480;p66"/>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super("&lt;a name&gt;","&lt;an adddress&gt;");</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81" name="Google Shape;481;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482" name="Google Shape;482;p66"/>
          <p:cNvSpPr txBox="1"/>
          <p:nvPr/>
        </p:nvSpPr>
        <p:spPr>
          <a:xfrm>
            <a:off x="6259475" y="394325"/>
            <a:ext cx="2748600" cy="8313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2: Call the Person constructor from a Teacher constructor using </a:t>
            </a:r>
            <a:r>
              <a:rPr b="1" lang="en">
                <a:solidFill>
                  <a:schemeClr val="dk1"/>
                </a:solidFill>
                <a:latin typeface="Courier New"/>
                <a:ea typeface="Courier New"/>
                <a:cs typeface="Courier New"/>
                <a:sym typeface="Courier New"/>
              </a:rPr>
              <a:t>super()</a:t>
            </a:r>
            <a:endParaRPr b="1">
              <a:solidFill>
                <a:schemeClr val="dk1"/>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graphicFrame>
        <p:nvGraphicFramePr>
          <p:cNvPr id="487" name="Google Shape;487;p67"/>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super("&lt;a name&gt;","&lt;an adddress&gt;");</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88" name="Google Shape;48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489" name="Google Shape;489;p67"/>
          <p:cNvSpPr txBox="1"/>
          <p:nvPr/>
        </p:nvSpPr>
        <p:spPr>
          <a:xfrm>
            <a:off x="6259475" y="394325"/>
            <a:ext cx="2748600" cy="8313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2: Call the Person constructor from a Teacher constructor using </a:t>
            </a:r>
            <a:r>
              <a:rPr b="1" lang="en">
                <a:solidFill>
                  <a:schemeClr val="dk1"/>
                </a:solidFill>
                <a:latin typeface="Courier New"/>
                <a:ea typeface="Courier New"/>
                <a:cs typeface="Courier New"/>
                <a:sym typeface="Courier New"/>
              </a:rPr>
              <a:t>super()</a:t>
            </a:r>
            <a:endParaRPr b="1">
              <a:solidFill>
                <a:schemeClr val="dk1"/>
              </a:solidFill>
              <a:latin typeface="Courier New"/>
              <a:ea typeface="Courier New"/>
              <a:cs typeface="Courier New"/>
              <a:sym typeface="Courier New"/>
            </a:endParaRPr>
          </a:p>
        </p:txBody>
      </p:sp>
      <p:sp>
        <p:nvSpPr>
          <p:cNvPr id="490" name="Google Shape;490;p67"/>
          <p:cNvSpPr txBox="1"/>
          <p:nvPr/>
        </p:nvSpPr>
        <p:spPr>
          <a:xfrm>
            <a:off x="4482650" y="2958300"/>
            <a:ext cx="4525500" cy="21336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Subclasses can invoke a constructor in their superclass with super()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1) super() may only be used on the first line of a subclass constructor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2) the params you pass to super() determine which superclass constructor is invoked</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br>
              <a:rPr b="1" lang="en" sz="1000">
                <a:solidFill>
                  <a:srgbClr val="0000FF"/>
                </a:solidFill>
                <a:latin typeface="Courier New"/>
                <a:ea typeface="Courier New"/>
                <a:cs typeface="Courier New"/>
                <a:sym typeface="Courier New"/>
              </a:rPr>
            </a:br>
            <a:endParaRPr b="1" sz="1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graphicFrame>
        <p:nvGraphicFramePr>
          <p:cNvPr id="495" name="Google Shape;495;p68"/>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super("&lt;a name&gt;","&lt;an adddress&gt;");</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496" name="Google Shape;496;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497" name="Google Shape;497;p68"/>
          <p:cNvSpPr txBox="1"/>
          <p:nvPr/>
        </p:nvSpPr>
        <p:spPr>
          <a:xfrm>
            <a:off x="6259475" y="394325"/>
            <a:ext cx="2748600" cy="8313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2: Call the Person constructor from a Teacher constructor using </a:t>
            </a:r>
            <a:r>
              <a:rPr b="1" lang="en">
                <a:solidFill>
                  <a:schemeClr val="dk1"/>
                </a:solidFill>
                <a:latin typeface="Courier New"/>
                <a:ea typeface="Courier New"/>
                <a:cs typeface="Courier New"/>
                <a:sym typeface="Courier New"/>
              </a:rPr>
              <a:t>super()</a:t>
            </a:r>
            <a:endParaRPr b="1">
              <a:solidFill>
                <a:schemeClr val="dk1"/>
              </a:solidFill>
              <a:latin typeface="Courier New"/>
              <a:ea typeface="Courier New"/>
              <a:cs typeface="Courier New"/>
              <a:sym typeface="Courier New"/>
            </a:endParaRPr>
          </a:p>
        </p:txBody>
      </p:sp>
      <p:sp>
        <p:nvSpPr>
          <p:cNvPr id="498" name="Google Shape;498;p68"/>
          <p:cNvSpPr txBox="1"/>
          <p:nvPr/>
        </p:nvSpPr>
        <p:spPr>
          <a:xfrm>
            <a:off x="4482650" y="2958300"/>
            <a:ext cx="4525500" cy="21336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Subclasses can invoke a constructor in their superclass with super()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1) super() may only be used on the first line of a subclass constructor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2) the params you pass to super() determine which superclass constructor is invoked</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0000FF"/>
                </a:solidFill>
                <a:latin typeface="Courier New"/>
                <a:ea typeface="Courier New"/>
                <a:cs typeface="Courier New"/>
                <a:sym typeface="Courier New"/>
              </a:rPr>
              <a:t>Q: Now what is the output of t.printInfo()?</a:t>
            </a:r>
            <a:br>
              <a:rPr b="1" lang="en" sz="1000">
                <a:solidFill>
                  <a:srgbClr val="0000FF"/>
                </a:solidFill>
                <a:latin typeface="Courier New"/>
                <a:ea typeface="Courier New"/>
                <a:cs typeface="Courier New"/>
                <a:sym typeface="Courier New"/>
              </a:rPr>
            </a:br>
            <a:r>
              <a:rPr b="1" lang="en" sz="1000">
                <a:solidFill>
                  <a:srgbClr val="0000FF"/>
                </a:solidFill>
                <a:latin typeface="Courier New"/>
                <a:ea typeface="Courier New"/>
                <a:cs typeface="Courier New"/>
                <a:sym typeface="Courier New"/>
              </a:rPr>
              <a:t>A: &lt;a name&gt; &lt;an address&gt;</a:t>
            </a:r>
            <a:endParaRPr b="1" sz="1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graphicFrame>
        <p:nvGraphicFramePr>
          <p:cNvPr id="503" name="Google Shape;503;p69"/>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super("&lt;a name&gt;","&lt;an adddress&gt;");</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504" name="Google Shape;504;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505" name="Google Shape;505;p69"/>
          <p:cNvSpPr txBox="1"/>
          <p:nvPr/>
        </p:nvSpPr>
        <p:spPr>
          <a:xfrm>
            <a:off x="6259475" y="394325"/>
            <a:ext cx="2748600" cy="8313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2: Call the Person constructor from a Teacher constructor using </a:t>
            </a:r>
            <a:r>
              <a:rPr b="1" lang="en">
                <a:solidFill>
                  <a:schemeClr val="dk1"/>
                </a:solidFill>
                <a:latin typeface="Courier New"/>
                <a:ea typeface="Courier New"/>
                <a:cs typeface="Courier New"/>
                <a:sym typeface="Courier New"/>
              </a:rPr>
              <a:t>super()</a:t>
            </a:r>
            <a:endParaRPr b="1">
              <a:solidFill>
                <a:schemeClr val="dk1"/>
              </a:solidFill>
              <a:latin typeface="Courier New"/>
              <a:ea typeface="Courier New"/>
              <a:cs typeface="Courier New"/>
              <a:sym typeface="Courier New"/>
            </a:endParaRPr>
          </a:p>
        </p:txBody>
      </p:sp>
      <p:sp>
        <p:nvSpPr>
          <p:cNvPr id="506" name="Google Shape;506;p69"/>
          <p:cNvSpPr txBox="1"/>
          <p:nvPr/>
        </p:nvSpPr>
        <p:spPr>
          <a:xfrm>
            <a:off x="4482650" y="2958300"/>
            <a:ext cx="4525500" cy="21336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Subclasses can invoke a constructor in their superclass with super()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1) super() may only be used on the first line of a subclass constructor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2) the params you pass to super() determine which superclass constructor is invoked</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0000FF"/>
                </a:solidFill>
                <a:latin typeface="Courier New"/>
                <a:ea typeface="Courier New"/>
                <a:cs typeface="Courier New"/>
                <a:sym typeface="Courier New"/>
              </a:rPr>
              <a:t>Q: Now what is the output of t.printInfo()?</a:t>
            </a:r>
            <a:br>
              <a:rPr b="1" lang="en" sz="1000">
                <a:solidFill>
                  <a:srgbClr val="0000FF"/>
                </a:solidFill>
                <a:latin typeface="Courier New"/>
                <a:ea typeface="Courier New"/>
                <a:cs typeface="Courier New"/>
                <a:sym typeface="Courier New"/>
              </a:rPr>
            </a:br>
            <a:r>
              <a:rPr b="1" lang="en" sz="1000">
                <a:solidFill>
                  <a:srgbClr val="0000FF"/>
                </a:solidFill>
                <a:latin typeface="Courier New"/>
                <a:ea typeface="Courier New"/>
                <a:cs typeface="Courier New"/>
                <a:sym typeface="Courier New"/>
              </a:rPr>
              <a:t>A: &lt;a name&gt; &lt;an address&gt;</a:t>
            </a:r>
            <a:endParaRPr b="1" sz="1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Better - But probably still not the best solution...</a:t>
            </a:r>
            <a:endParaRPr b="1" sz="1000">
              <a:solidFill>
                <a:schemeClr val="dk1"/>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graphicFrame>
        <p:nvGraphicFramePr>
          <p:cNvPr id="511" name="Google Shape;511;p70"/>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Teacher(String name, String address)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super(name, address);</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Teacher("Chris", "Thilgen");</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512" name="Google Shape;512;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513" name="Google Shape;513;p70"/>
          <p:cNvSpPr txBox="1"/>
          <p:nvPr/>
        </p:nvSpPr>
        <p:spPr>
          <a:xfrm>
            <a:off x="6259475" y="394325"/>
            <a:ext cx="2748600" cy="8313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3: Invoke super() from a 2-param Teacher constructor</a:t>
            </a:r>
            <a:endParaRPr b="1">
              <a:solidFill>
                <a:schemeClr val="dk1"/>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graphicFrame>
        <p:nvGraphicFramePr>
          <p:cNvPr id="518" name="Google Shape;518;p71"/>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Teacher(String name, String address)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super(name, address);</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Teacher("Chris", "San Mateo");</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519" name="Google Shape;51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520" name="Google Shape;520;p71"/>
          <p:cNvSpPr txBox="1"/>
          <p:nvPr/>
        </p:nvSpPr>
        <p:spPr>
          <a:xfrm>
            <a:off x="6259475" y="394325"/>
            <a:ext cx="2748600" cy="8313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3: Invoke super() from a 2-param Teacher constructor</a:t>
            </a:r>
            <a:endParaRPr b="1">
              <a:solidFill>
                <a:schemeClr val="dk1"/>
              </a:solidFill>
              <a:latin typeface="Courier New"/>
              <a:ea typeface="Courier New"/>
              <a:cs typeface="Courier New"/>
              <a:sym typeface="Courier New"/>
            </a:endParaRPr>
          </a:p>
        </p:txBody>
      </p:sp>
      <p:sp>
        <p:nvSpPr>
          <p:cNvPr id="521" name="Google Shape;521;p71"/>
          <p:cNvSpPr txBox="1"/>
          <p:nvPr/>
        </p:nvSpPr>
        <p:spPr>
          <a:xfrm>
            <a:off x="4630700" y="3379125"/>
            <a:ext cx="4377600" cy="11922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Q: Now what is the output of t.printInfo()?</a:t>
            </a:r>
            <a:br>
              <a:rPr b="1" lang="en" sz="1000">
                <a:solidFill>
                  <a:schemeClr val="lt1"/>
                </a:solidFill>
                <a:latin typeface="Courier New"/>
                <a:ea typeface="Courier New"/>
                <a:cs typeface="Courier New"/>
                <a:sym typeface="Courier New"/>
              </a:rPr>
            </a:br>
            <a:r>
              <a:rPr b="1" lang="en" sz="1000">
                <a:solidFill>
                  <a:schemeClr val="lt1"/>
                </a:solidFill>
                <a:latin typeface="Courier New"/>
                <a:ea typeface="Courier New"/>
                <a:cs typeface="Courier New"/>
                <a:sym typeface="Courier New"/>
              </a:rPr>
              <a:t>A: Chris San Mateo</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Definitions</a:t>
            </a:r>
            <a:endParaRPr/>
          </a:p>
        </p:txBody>
      </p:sp>
      <p:sp>
        <p:nvSpPr>
          <p:cNvPr id="85" name="Google Shape;85;p18"/>
          <p:cNvSpPr txBox="1"/>
          <p:nvPr>
            <p:ph idx="1" type="body"/>
          </p:nvPr>
        </p:nvSpPr>
        <p:spPr>
          <a:xfrm>
            <a:off x="4906350" y="1152475"/>
            <a:ext cx="4127700" cy="37011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a:t>Class</a:t>
            </a:r>
            <a:r>
              <a:rPr lang="en"/>
              <a:t>:</a:t>
            </a:r>
            <a:r>
              <a:rPr lang="en"/>
              <a:t> A blueprint for a type of object.</a:t>
            </a:r>
            <a:endParaRPr/>
          </a:p>
          <a:p>
            <a:pPr indent="0" lvl="0" marL="0" rtl="0" algn="l">
              <a:spcBef>
                <a:spcPts val="1200"/>
              </a:spcBef>
              <a:spcAft>
                <a:spcPts val="0"/>
              </a:spcAft>
              <a:buNone/>
            </a:pPr>
            <a:r>
              <a:rPr b="1" lang="en"/>
              <a:t>Object instance, </a:t>
            </a:r>
            <a:r>
              <a:rPr lang="en"/>
              <a:t>or just</a:t>
            </a:r>
            <a:r>
              <a:rPr b="1" lang="en"/>
              <a:t> object</a:t>
            </a:r>
            <a:r>
              <a:rPr lang="en"/>
              <a:t>: An instantiation (copy) of a class created with the </a:t>
            </a:r>
            <a:r>
              <a:rPr lang="en">
                <a:latin typeface="Courier New"/>
                <a:ea typeface="Courier New"/>
                <a:cs typeface="Courier New"/>
                <a:sym typeface="Courier New"/>
              </a:rPr>
              <a:t>new</a:t>
            </a:r>
            <a:r>
              <a:rPr lang="en"/>
              <a:t> operator. There can be many of them:</a:t>
            </a:r>
            <a:endParaRPr/>
          </a:p>
          <a:p>
            <a:pPr indent="0" lvl="0" marL="0" rtl="0" algn="l">
              <a:spcBef>
                <a:spcPts val="1200"/>
              </a:spcBef>
              <a:spcAft>
                <a:spcPts val="0"/>
              </a:spcAft>
              <a:buNone/>
            </a:pPr>
            <a:r>
              <a:rPr lang="en" sz="1426">
                <a:latin typeface="Courier New"/>
                <a:ea typeface="Courier New"/>
                <a:cs typeface="Courier New"/>
                <a:sym typeface="Courier New"/>
              </a:rPr>
              <a:t>Dog roscoe = new Dog("Roscoe", 3, "German Shepherd");</a:t>
            </a:r>
            <a:br>
              <a:rPr lang="en" sz="1426">
                <a:latin typeface="Courier New"/>
                <a:ea typeface="Courier New"/>
                <a:cs typeface="Courier New"/>
                <a:sym typeface="Courier New"/>
              </a:rPr>
            </a:br>
            <a:r>
              <a:rPr lang="en" sz="1426">
                <a:latin typeface="Courier New"/>
                <a:ea typeface="Courier New"/>
                <a:cs typeface="Courier New"/>
                <a:sym typeface="Courier New"/>
              </a:rPr>
              <a:t>Dog lucy = new Dog("Lucy", 1, "Golden Retriever");</a:t>
            </a:r>
            <a:endParaRPr sz="1426">
              <a:latin typeface="Courier New"/>
              <a:ea typeface="Courier New"/>
              <a:cs typeface="Courier New"/>
              <a:sym typeface="Courier New"/>
            </a:endParaRPr>
          </a:p>
          <a:p>
            <a:pPr indent="0" lvl="0" marL="0" rtl="0" algn="l">
              <a:spcBef>
                <a:spcPts val="1200"/>
              </a:spcBef>
              <a:spcAft>
                <a:spcPts val="0"/>
              </a:spcAft>
              <a:buNone/>
            </a:pPr>
            <a:r>
              <a:rPr b="1" lang="en"/>
              <a:t>Instance variables</a:t>
            </a:r>
            <a:r>
              <a:rPr lang="en"/>
              <a:t>, also known as</a:t>
            </a:r>
            <a:r>
              <a:rPr b="1" lang="en"/>
              <a:t> fields, attributes,</a:t>
            </a:r>
            <a:r>
              <a:rPr lang="en"/>
              <a:t> or </a:t>
            </a:r>
            <a:r>
              <a:rPr b="1" lang="en"/>
              <a:t>properties: </a:t>
            </a:r>
            <a:r>
              <a:rPr lang="en"/>
              <a:t>Every instance gets their own copy of these variables. They hold the data for each object instance.</a:t>
            </a:r>
            <a:endParaRPr/>
          </a:p>
          <a:p>
            <a:pPr indent="0" lvl="0" marL="0" rtl="0" algn="l">
              <a:spcBef>
                <a:spcPts val="1200"/>
              </a:spcBef>
              <a:spcAft>
                <a:spcPts val="0"/>
              </a:spcAft>
              <a:buNone/>
            </a:pPr>
            <a:r>
              <a:rPr b="1" lang="en"/>
              <a:t>Constructor: </a:t>
            </a:r>
            <a:r>
              <a:rPr lang="en"/>
              <a:t>Code that is run to initialize the object, optionally taking parameters passed using </a:t>
            </a:r>
            <a:r>
              <a:rPr lang="en">
                <a:latin typeface="Courier New"/>
                <a:ea typeface="Courier New"/>
                <a:cs typeface="Courier New"/>
                <a:sym typeface="Courier New"/>
              </a:rPr>
              <a:t>new</a:t>
            </a:r>
            <a:r>
              <a:rPr lang="en"/>
              <a:t>.</a:t>
            </a:r>
            <a:endParaRPr/>
          </a:p>
          <a:p>
            <a:pPr indent="0" lvl="0" marL="0" rtl="0" algn="l">
              <a:spcBef>
                <a:spcPts val="1200"/>
              </a:spcBef>
              <a:spcAft>
                <a:spcPts val="1200"/>
              </a:spcAft>
              <a:buNone/>
            </a:pPr>
            <a:r>
              <a:rPr b="1" lang="en"/>
              <a:t>Instance Methods:</a:t>
            </a:r>
            <a:r>
              <a:rPr lang="en"/>
              <a:t> Operations that the object can perform. When instance variables are used, they are fetched from the instance the method was invoked on.</a:t>
            </a:r>
            <a:endParaRPr/>
          </a:p>
        </p:txBody>
      </p:sp>
      <p:pic>
        <p:nvPicPr>
          <p:cNvPr id="86" name="Google Shape;86;p18"/>
          <p:cNvPicPr preferRelativeResize="0"/>
          <p:nvPr/>
        </p:nvPicPr>
        <p:blipFill>
          <a:blip r:embed="rId3">
            <a:alphaModFix/>
          </a:blip>
          <a:stretch>
            <a:fillRect/>
          </a:stretch>
        </p:blipFill>
        <p:spPr>
          <a:xfrm>
            <a:off x="414900" y="1228675"/>
            <a:ext cx="4127625" cy="3148051"/>
          </a:xfrm>
          <a:prstGeom prst="rect">
            <a:avLst/>
          </a:prstGeom>
          <a:noFill/>
          <a:ln>
            <a:noFill/>
          </a:ln>
        </p:spPr>
      </p:pic>
      <p:sp>
        <p:nvSpPr>
          <p:cNvPr id="87" name="Google Shape;87;p18"/>
          <p:cNvSpPr/>
          <p:nvPr/>
        </p:nvSpPr>
        <p:spPr>
          <a:xfrm>
            <a:off x="1396175" y="773695"/>
            <a:ext cx="3609025" cy="503950"/>
          </a:xfrm>
          <a:custGeom>
            <a:rect b="b" l="l" r="r" t="t"/>
            <a:pathLst>
              <a:path extrusionOk="0" h="20158" w="144361">
                <a:moveTo>
                  <a:pt x="144361" y="19104"/>
                </a:moveTo>
                <a:cubicBezTo>
                  <a:pt x="139180" y="15943"/>
                  <a:pt x="129565" y="1235"/>
                  <a:pt x="113276" y="137"/>
                </a:cubicBezTo>
                <a:cubicBezTo>
                  <a:pt x="96987" y="-961"/>
                  <a:pt x="65507" y="9181"/>
                  <a:pt x="46628" y="12518"/>
                </a:cubicBezTo>
                <a:cubicBezTo>
                  <a:pt x="27749" y="15855"/>
                  <a:pt x="7771" y="18885"/>
                  <a:pt x="0" y="20158"/>
                </a:cubicBezTo>
              </a:path>
            </a:pathLst>
          </a:custGeom>
          <a:noFill/>
          <a:ln cap="flat" cmpd="sng" w="9525">
            <a:solidFill>
              <a:schemeClr val="dk2"/>
            </a:solidFill>
            <a:prstDash val="solid"/>
            <a:round/>
            <a:headEnd len="med" w="med" type="none"/>
            <a:tailEnd len="med" w="med" type="triangle"/>
          </a:ln>
        </p:spPr>
      </p:sp>
      <p:sp>
        <p:nvSpPr>
          <p:cNvPr id="88" name="Google Shape;88;p18"/>
          <p:cNvSpPr/>
          <p:nvPr/>
        </p:nvSpPr>
        <p:spPr>
          <a:xfrm>
            <a:off x="2015250" y="1658084"/>
            <a:ext cx="2924100" cy="1180400"/>
          </a:xfrm>
          <a:custGeom>
            <a:rect b="b" l="l" r="r" t="t"/>
            <a:pathLst>
              <a:path extrusionOk="0" h="47216" w="116964">
                <a:moveTo>
                  <a:pt x="116964" y="47216"/>
                </a:moveTo>
                <a:cubicBezTo>
                  <a:pt x="112749" y="39840"/>
                  <a:pt x="111168" y="10116"/>
                  <a:pt x="91674" y="2959"/>
                </a:cubicBezTo>
                <a:cubicBezTo>
                  <a:pt x="72180" y="-4197"/>
                  <a:pt x="15279" y="4057"/>
                  <a:pt x="0" y="4277"/>
                </a:cubicBezTo>
              </a:path>
            </a:pathLst>
          </a:custGeom>
          <a:noFill/>
          <a:ln cap="flat" cmpd="sng" w="9525">
            <a:solidFill>
              <a:schemeClr val="dk2"/>
            </a:solidFill>
            <a:prstDash val="solid"/>
            <a:round/>
            <a:headEnd len="med" w="med" type="none"/>
            <a:tailEnd len="med" w="med" type="triangle"/>
          </a:ln>
        </p:spPr>
      </p:sp>
      <p:sp>
        <p:nvSpPr>
          <p:cNvPr id="89" name="Google Shape;89;p18"/>
          <p:cNvSpPr/>
          <p:nvPr/>
        </p:nvSpPr>
        <p:spPr>
          <a:xfrm>
            <a:off x="2739700" y="2278675"/>
            <a:ext cx="2199647" cy="1336940"/>
          </a:xfrm>
          <a:custGeom>
            <a:rect b="b" l="l" r="r" t="t"/>
            <a:pathLst>
              <a:path extrusionOk="0" h="60853" w="88776">
                <a:moveTo>
                  <a:pt x="88776" y="60853"/>
                </a:moveTo>
                <a:cubicBezTo>
                  <a:pt x="80390" y="52423"/>
                  <a:pt x="53257" y="20416"/>
                  <a:pt x="38461" y="10274"/>
                </a:cubicBezTo>
                <a:cubicBezTo>
                  <a:pt x="23665" y="132"/>
                  <a:pt x="6410" y="1712"/>
                  <a:pt x="0" y="0"/>
                </a:cubicBezTo>
              </a:path>
            </a:pathLst>
          </a:custGeom>
          <a:noFill/>
          <a:ln cap="flat" cmpd="sng" w="9525">
            <a:solidFill>
              <a:schemeClr val="dk2"/>
            </a:solidFill>
            <a:prstDash val="solid"/>
            <a:round/>
            <a:headEnd len="med" w="med" type="none"/>
            <a:tailEnd len="med" w="med" type="triangle"/>
          </a:ln>
        </p:spPr>
      </p:sp>
      <p:sp>
        <p:nvSpPr>
          <p:cNvPr id="90" name="Google Shape;90;p18"/>
          <p:cNvSpPr/>
          <p:nvPr/>
        </p:nvSpPr>
        <p:spPr>
          <a:xfrm>
            <a:off x="2779200" y="3312650"/>
            <a:ext cx="2160237" cy="869310"/>
          </a:xfrm>
          <a:custGeom>
            <a:rect b="b" l="l" r="r" t="t"/>
            <a:pathLst>
              <a:path extrusionOk="0" h="42676" w="87459">
                <a:moveTo>
                  <a:pt x="87459" y="42676"/>
                </a:moveTo>
                <a:cubicBezTo>
                  <a:pt x="82410" y="36442"/>
                  <a:pt x="71742" y="12382"/>
                  <a:pt x="57165" y="5269"/>
                </a:cubicBezTo>
                <a:cubicBezTo>
                  <a:pt x="42589" y="-1844"/>
                  <a:pt x="9528" y="878"/>
                  <a:pt x="0" y="0"/>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graphicFrame>
        <p:nvGraphicFramePr>
          <p:cNvPr id="526" name="Google Shape;526;p72"/>
          <p:cNvGraphicFramePr/>
          <p:nvPr/>
        </p:nvGraphicFramePr>
        <p:xfrm>
          <a:off x="439625" y="1078098"/>
          <a:ext cx="3000000" cy="3000000"/>
        </p:xfrm>
        <a:graphic>
          <a:graphicData uri="http://schemas.openxmlformats.org/drawingml/2006/table">
            <a:tbl>
              <a:tblPr>
                <a:noFill/>
                <a:tableStyleId>{816BF3B5-5C8D-4E30-BBE7-5D0EAFF0ACE2}</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private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Teacher(String name, String address)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super(name, address);</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Teacher("Chris", "San Mateo");</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527" name="Google Shape;52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528" name="Google Shape;528;p72"/>
          <p:cNvSpPr txBox="1"/>
          <p:nvPr/>
        </p:nvSpPr>
        <p:spPr>
          <a:xfrm>
            <a:off x="6259475" y="394325"/>
            <a:ext cx="2748600" cy="8313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3: Invoke super() from a 2-param Teacher constructor</a:t>
            </a:r>
            <a:endParaRPr b="1">
              <a:solidFill>
                <a:schemeClr val="dk1"/>
              </a:solidFill>
              <a:latin typeface="Courier New"/>
              <a:ea typeface="Courier New"/>
              <a:cs typeface="Courier New"/>
              <a:sym typeface="Courier New"/>
            </a:endParaRPr>
          </a:p>
        </p:txBody>
      </p:sp>
      <p:sp>
        <p:nvSpPr>
          <p:cNvPr id="529" name="Google Shape;529;p72"/>
          <p:cNvSpPr txBox="1"/>
          <p:nvPr/>
        </p:nvSpPr>
        <p:spPr>
          <a:xfrm>
            <a:off x="4630700" y="3379125"/>
            <a:ext cx="4377600" cy="11922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Q: Now what is the output of t.printInfo()?</a:t>
            </a:r>
            <a:br>
              <a:rPr b="1" lang="en" sz="1000">
                <a:solidFill>
                  <a:schemeClr val="lt1"/>
                </a:solidFill>
                <a:latin typeface="Courier New"/>
                <a:ea typeface="Courier New"/>
                <a:cs typeface="Courier New"/>
                <a:sym typeface="Courier New"/>
              </a:rPr>
            </a:br>
            <a:r>
              <a:rPr b="1" lang="en" sz="1000">
                <a:solidFill>
                  <a:schemeClr val="lt1"/>
                </a:solidFill>
                <a:latin typeface="Courier New"/>
                <a:ea typeface="Courier New"/>
                <a:cs typeface="Courier New"/>
                <a:sym typeface="Courier New"/>
              </a:rPr>
              <a:t>A: Chris San Mateo</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Huzzah!</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535" name="Google Shape;535;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665">
                <a:solidFill>
                  <a:schemeClr val="dk1"/>
                </a:solidFill>
              </a:rPr>
              <a:t>Summary</a:t>
            </a:r>
            <a:endParaRPr b="1" sz="1665">
              <a:solidFill>
                <a:schemeClr val="dk1"/>
              </a:solidFill>
            </a:endParaRPr>
          </a:p>
          <a:p>
            <a:pPr indent="-334327" lvl="0" marL="457200" rtl="0" algn="l">
              <a:lnSpc>
                <a:spcPct val="95000"/>
              </a:lnSpc>
              <a:spcBef>
                <a:spcPts val="1200"/>
              </a:spcBef>
              <a:spcAft>
                <a:spcPts val="0"/>
              </a:spcAft>
              <a:buClr>
                <a:schemeClr val="dk1"/>
              </a:buClr>
              <a:buSzPts val="1665"/>
              <a:buChar char="●"/>
            </a:pPr>
            <a:r>
              <a:rPr lang="en" sz="1665">
                <a:solidFill>
                  <a:schemeClr val="dk1"/>
                </a:solidFill>
              </a:rPr>
              <a:t>Subclasses cannot access </a:t>
            </a:r>
            <a:r>
              <a:rPr lang="en" sz="1665">
                <a:solidFill>
                  <a:schemeClr val="dk1"/>
                </a:solidFill>
                <a:latin typeface="Courier New"/>
                <a:ea typeface="Courier New"/>
                <a:cs typeface="Courier New"/>
                <a:sym typeface="Courier New"/>
              </a:rPr>
              <a:t>private</a:t>
            </a:r>
            <a:r>
              <a:rPr lang="en" sz="1665">
                <a:solidFill>
                  <a:schemeClr val="dk1"/>
                </a:solidFill>
              </a:rPr>
              <a:t> variables and methods of a superclass</a:t>
            </a:r>
            <a:br>
              <a:rPr lang="en" sz="1665">
                <a:solidFill>
                  <a:schemeClr val="dk1"/>
                </a:solidFill>
              </a:rPr>
            </a:br>
            <a:r>
              <a:rPr lang="en" sz="1665">
                <a:solidFill>
                  <a:schemeClr val="dk1"/>
                </a:solidFill>
              </a:rPr>
              <a:t>	Solution: </a:t>
            </a:r>
            <a:r>
              <a:rPr lang="en" sz="1665">
                <a:solidFill>
                  <a:schemeClr val="dk1"/>
                </a:solidFill>
              </a:rPr>
              <a:t>C</a:t>
            </a:r>
            <a:r>
              <a:rPr lang="en" sz="1665">
                <a:solidFill>
                  <a:schemeClr val="dk1"/>
                </a:solidFill>
              </a:rPr>
              <a:t>reate accessor methods or carefully use </a:t>
            </a:r>
            <a:r>
              <a:rPr lang="en" sz="1665">
                <a:solidFill>
                  <a:schemeClr val="dk1"/>
                </a:solidFill>
                <a:latin typeface="Courier New"/>
                <a:ea typeface="Courier New"/>
                <a:cs typeface="Courier New"/>
                <a:sym typeface="Courier New"/>
              </a:rPr>
              <a:t>protected</a:t>
            </a:r>
            <a:endParaRPr sz="1665">
              <a:solidFill>
                <a:schemeClr val="dk1"/>
              </a:solidFill>
            </a:endParaRPr>
          </a:p>
          <a:p>
            <a:pPr indent="-334327" lvl="0" marL="457200" rtl="0" algn="l">
              <a:lnSpc>
                <a:spcPct val="95000"/>
              </a:lnSpc>
              <a:spcBef>
                <a:spcPts val="0"/>
              </a:spcBef>
              <a:spcAft>
                <a:spcPts val="0"/>
              </a:spcAft>
              <a:buClr>
                <a:schemeClr val="dk1"/>
              </a:buClr>
              <a:buSzPts val="1665"/>
              <a:buChar char="●"/>
            </a:pPr>
            <a:r>
              <a:rPr lang="en" sz="1665">
                <a:solidFill>
                  <a:schemeClr val="dk1"/>
                </a:solidFill>
              </a:rPr>
              <a:t>Subclasses can use</a:t>
            </a:r>
            <a:r>
              <a:rPr lang="en" sz="1665">
                <a:solidFill>
                  <a:schemeClr val="dk1"/>
                </a:solidFill>
              </a:rPr>
              <a:t> </a:t>
            </a:r>
            <a:r>
              <a:rPr b="1" lang="en" sz="1665">
                <a:solidFill>
                  <a:schemeClr val="dk1"/>
                </a:solidFill>
                <a:latin typeface="Courier New"/>
                <a:ea typeface="Courier New"/>
                <a:cs typeface="Courier New"/>
                <a:sym typeface="Courier New"/>
              </a:rPr>
              <a:t>super</a:t>
            </a:r>
            <a:r>
              <a:rPr b="1" lang="en" sz="1665">
                <a:solidFill>
                  <a:schemeClr val="dk1"/>
                </a:solidFill>
                <a:latin typeface="Courier New"/>
                <a:ea typeface="Courier New"/>
                <a:cs typeface="Courier New"/>
                <a:sym typeface="Courier New"/>
              </a:rPr>
              <a:t>()</a:t>
            </a:r>
            <a:r>
              <a:rPr lang="en" sz="1665">
                <a:solidFill>
                  <a:schemeClr val="dk1"/>
                </a:solidFill>
              </a:rPr>
              <a:t>  to invoke superclass constructors</a:t>
            </a:r>
            <a:endParaRPr sz="1665">
              <a:solidFill>
                <a:schemeClr val="dk1"/>
              </a:solidFill>
            </a:endParaRPr>
          </a:p>
          <a:p>
            <a:pPr indent="-334327" lvl="1" marL="914400" rtl="0" algn="l">
              <a:lnSpc>
                <a:spcPct val="95000"/>
              </a:lnSpc>
              <a:spcBef>
                <a:spcPts val="0"/>
              </a:spcBef>
              <a:spcAft>
                <a:spcPts val="0"/>
              </a:spcAft>
              <a:buClr>
                <a:schemeClr val="dk1"/>
              </a:buClr>
              <a:buSzPts val="1665"/>
              <a:buChar char="○"/>
            </a:pPr>
            <a:r>
              <a:rPr b="1" lang="en" sz="1665">
                <a:solidFill>
                  <a:schemeClr val="dk1"/>
                </a:solidFill>
                <a:latin typeface="Courier New"/>
                <a:ea typeface="Courier New"/>
                <a:cs typeface="Courier New"/>
                <a:sym typeface="Courier New"/>
              </a:rPr>
              <a:t>super</a:t>
            </a:r>
            <a:r>
              <a:rPr b="1" lang="en" sz="1665">
                <a:solidFill>
                  <a:schemeClr val="dk1"/>
                </a:solidFill>
                <a:latin typeface="Courier New"/>
                <a:ea typeface="Courier New"/>
                <a:cs typeface="Courier New"/>
                <a:sym typeface="Courier New"/>
              </a:rPr>
              <a:t>() </a:t>
            </a:r>
            <a:r>
              <a:rPr lang="en" sz="1665">
                <a:solidFill>
                  <a:schemeClr val="dk1"/>
                </a:solidFill>
              </a:rPr>
              <a:t>can only be used on the first line of a subclass constructor</a:t>
            </a:r>
            <a:r>
              <a:rPr lang="en" sz="1665">
                <a:solidFill>
                  <a:schemeClr val="dk1"/>
                </a:solidFill>
              </a:rPr>
              <a:t> (to prevent subclasses from interfering with the creation of the superclass)</a:t>
            </a:r>
            <a:endParaRPr sz="1665">
              <a:solidFill>
                <a:schemeClr val="dk1"/>
              </a:solidFill>
            </a:endParaRPr>
          </a:p>
          <a:p>
            <a:pPr indent="-334327" lvl="1" marL="914400" rtl="0" algn="l">
              <a:lnSpc>
                <a:spcPct val="95000"/>
              </a:lnSpc>
              <a:spcBef>
                <a:spcPts val="0"/>
              </a:spcBef>
              <a:spcAft>
                <a:spcPts val="0"/>
              </a:spcAft>
              <a:buClr>
                <a:schemeClr val="dk1"/>
              </a:buClr>
              <a:buSzPts val="1665"/>
              <a:buChar char="○"/>
            </a:pPr>
            <a:r>
              <a:rPr lang="en" sz="1665">
                <a:solidFill>
                  <a:schemeClr val="dk1"/>
                </a:solidFill>
              </a:rPr>
              <a:t>The params passed to </a:t>
            </a:r>
            <a:r>
              <a:rPr b="1" lang="en" sz="1665">
                <a:solidFill>
                  <a:schemeClr val="dk1"/>
                </a:solidFill>
                <a:latin typeface="Courier New"/>
                <a:ea typeface="Courier New"/>
                <a:cs typeface="Courier New"/>
                <a:sym typeface="Courier New"/>
              </a:rPr>
              <a:t>super()</a:t>
            </a:r>
            <a:r>
              <a:rPr lang="en" sz="1665">
                <a:solidFill>
                  <a:schemeClr val="dk1"/>
                </a:solidFill>
              </a:rPr>
              <a:t> determine which constructor in the superclass is invoked</a:t>
            </a:r>
            <a:endParaRPr sz="1665">
              <a:solidFill>
                <a:schemeClr val="dk1"/>
              </a:solidFill>
            </a:endParaRPr>
          </a:p>
          <a:p>
            <a:pPr indent="-334327" lvl="1" marL="914400" rtl="0" algn="l">
              <a:lnSpc>
                <a:spcPct val="95000"/>
              </a:lnSpc>
              <a:spcBef>
                <a:spcPts val="0"/>
              </a:spcBef>
              <a:spcAft>
                <a:spcPts val="0"/>
              </a:spcAft>
              <a:buClr>
                <a:schemeClr val="dk1"/>
              </a:buClr>
              <a:buSzPts val="1665"/>
              <a:buChar char="○"/>
            </a:pPr>
            <a:r>
              <a:rPr lang="en" sz="1665">
                <a:solidFill>
                  <a:schemeClr val="dk1"/>
                </a:solidFill>
              </a:rPr>
              <a:t>If you do not add a call to </a:t>
            </a:r>
            <a:r>
              <a:rPr b="1" lang="en" sz="1665">
                <a:solidFill>
                  <a:schemeClr val="dk1"/>
                </a:solidFill>
                <a:latin typeface="Courier New"/>
                <a:ea typeface="Courier New"/>
                <a:cs typeface="Courier New"/>
                <a:sym typeface="Courier New"/>
              </a:rPr>
              <a:t>super()</a:t>
            </a:r>
            <a:r>
              <a:rPr lang="en" sz="1665">
                <a:solidFill>
                  <a:schemeClr val="dk1"/>
                </a:solidFill>
              </a:rPr>
              <a:t> in a subclass constructor, Java will automatically add </a:t>
            </a:r>
            <a:r>
              <a:rPr b="1" lang="en" sz="1665">
                <a:solidFill>
                  <a:schemeClr val="dk1"/>
                </a:solidFill>
                <a:latin typeface="Courier New"/>
                <a:ea typeface="Courier New"/>
                <a:cs typeface="Courier New"/>
                <a:sym typeface="Courier New"/>
              </a:rPr>
              <a:t>super()</a:t>
            </a:r>
            <a:br>
              <a:rPr lang="en" sz="1665">
                <a:solidFill>
                  <a:schemeClr val="dk1"/>
                </a:solidFill>
              </a:rPr>
            </a:br>
            <a:r>
              <a:rPr lang="en" sz="1665">
                <a:solidFill>
                  <a:schemeClr val="dk1"/>
                </a:solidFill>
              </a:rPr>
              <a:t>I</a:t>
            </a:r>
            <a:r>
              <a:rPr lang="en" sz="1665">
                <a:solidFill>
                  <a:schemeClr val="dk1"/>
                </a:solidFill>
              </a:rPr>
              <a:t>t will call the no-param constructor of the superclass</a:t>
            </a:r>
            <a:r>
              <a:rPr lang="en" sz="1665">
                <a:solidFill>
                  <a:schemeClr val="dk1"/>
                </a:solidFill>
              </a:rPr>
              <a:t>. This ensures that any initialization done by the superclass happens properly.</a:t>
            </a:r>
            <a:endParaRPr sz="1665">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Overriding Methods</a:t>
            </a:r>
            <a:endParaRPr sz="2520"/>
          </a:p>
        </p:txBody>
      </p:sp>
      <p:sp>
        <p:nvSpPr>
          <p:cNvPr id="541" name="Google Shape;541;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Method Overriding</a:t>
            </a:r>
            <a:r>
              <a:rPr lang="en"/>
              <a:t> - To implement a new version of a method to replace code that would otherwise have been inherited from a superclass</a:t>
            </a:r>
            <a:endParaRPr/>
          </a:p>
          <a:p>
            <a:pPr indent="0" lvl="0" marL="0" rtl="0" algn="l">
              <a:spcBef>
                <a:spcPts val="1200"/>
              </a:spcBef>
              <a:spcAft>
                <a:spcPts val="0"/>
              </a:spcAft>
              <a:buNone/>
            </a:pPr>
            <a:r>
              <a:rPr lang="en"/>
              <a:t>To override a method from a superclass, implement the method in the subclass.</a:t>
            </a:r>
            <a:endParaRPr/>
          </a:p>
          <a:p>
            <a:pPr indent="0" lvl="0" marL="0" rtl="0" algn="l">
              <a:spcBef>
                <a:spcPts val="1200"/>
              </a:spcBef>
              <a:spcAft>
                <a:spcPts val="1200"/>
              </a:spcAft>
              <a:buClr>
                <a:schemeClr val="dk1"/>
              </a:buClr>
              <a:buSzPts val="1100"/>
              <a:buFont typeface="Arial"/>
              <a:buNone/>
            </a:pPr>
            <a:r>
              <a:t/>
            </a:r>
            <a:endParaRPr b="1"/>
          </a:p>
        </p:txBody>
      </p:sp>
      <p:sp>
        <p:nvSpPr>
          <p:cNvPr id="542" name="Google Shape;542;p74"/>
          <p:cNvSpPr txBox="1"/>
          <p:nvPr>
            <p:ph idx="1" type="body"/>
          </p:nvPr>
        </p:nvSpPr>
        <p:spPr>
          <a:xfrm>
            <a:off x="311700" y="2371675"/>
            <a:ext cx="3619500" cy="26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public class Turtle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private int x, 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public void forward(int z)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x += z;</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public int getX() {</a:t>
            </a:r>
            <a:br>
              <a:rPr lang="en" sz="1200">
                <a:latin typeface="Courier New"/>
                <a:ea typeface="Courier New"/>
                <a:cs typeface="Courier New"/>
                <a:sym typeface="Courier New"/>
              </a:rPr>
            </a:br>
            <a:r>
              <a:rPr lang="en" sz="1200">
                <a:latin typeface="Courier New"/>
                <a:ea typeface="Courier New"/>
                <a:cs typeface="Courier New"/>
                <a:sym typeface="Courier New"/>
              </a:rPr>
              <a:t>    return x;</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public void setX(int x) {</a:t>
            </a:r>
            <a:br>
              <a:rPr lang="en" sz="1200">
                <a:latin typeface="Courier New"/>
                <a:ea typeface="Courier New"/>
                <a:cs typeface="Courier New"/>
                <a:sym typeface="Courier New"/>
              </a:rPr>
            </a:br>
            <a:r>
              <a:rPr lang="en" sz="1200">
                <a:latin typeface="Courier New"/>
                <a:ea typeface="Courier New"/>
                <a:cs typeface="Courier New"/>
                <a:sym typeface="Courier New"/>
              </a:rPr>
              <a:t>    this.x = x;</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543" name="Google Shape;543;p74"/>
          <p:cNvSpPr txBox="1"/>
          <p:nvPr>
            <p:ph idx="1" type="body"/>
          </p:nvPr>
        </p:nvSpPr>
        <p:spPr>
          <a:xfrm>
            <a:off x="4009150" y="2371675"/>
            <a:ext cx="4710600" cy="22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public class TurboTurtle extends Turtle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public void forward(int z)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setX(getX() + 100*z);</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QUESTION: Why did we have to use the</a:t>
            </a:r>
            <a:br>
              <a:rPr b="1" lang="en" sz="1200">
                <a:latin typeface="Courier New"/>
                <a:ea typeface="Courier New"/>
                <a:cs typeface="Courier New"/>
                <a:sym typeface="Courier New"/>
              </a:rPr>
            </a:br>
            <a:r>
              <a:rPr b="1" lang="en" sz="1200">
                <a:latin typeface="Courier New"/>
                <a:ea typeface="Courier New"/>
                <a:cs typeface="Courier New"/>
                <a:sym typeface="Courier New"/>
              </a:rPr>
              <a:t>// accessor methods in TurboTurtle instead</a:t>
            </a:r>
            <a:br>
              <a:rPr b="1" lang="en" sz="1200">
                <a:latin typeface="Courier New"/>
                <a:ea typeface="Courier New"/>
                <a:cs typeface="Courier New"/>
                <a:sym typeface="Courier New"/>
              </a:rPr>
            </a:br>
            <a:r>
              <a:rPr b="1" lang="en" sz="1200">
                <a:latin typeface="Courier New"/>
                <a:ea typeface="Courier New"/>
                <a:cs typeface="Courier New"/>
                <a:sym typeface="Courier New"/>
              </a:rPr>
              <a:t>// of just saying x += 100*z?</a:t>
            </a:r>
            <a:endParaRPr b="1" sz="1200">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Confuseth them not: Overloading and Overriding</a:t>
            </a:r>
            <a:endParaRPr sz="2520"/>
          </a:p>
        </p:txBody>
      </p:sp>
      <p:sp>
        <p:nvSpPr>
          <p:cNvPr id="549" name="Google Shape;549;p75"/>
          <p:cNvSpPr txBox="1"/>
          <p:nvPr>
            <p:ph idx="1" type="body"/>
          </p:nvPr>
        </p:nvSpPr>
        <p:spPr>
          <a:xfrm>
            <a:off x="311700" y="1152475"/>
            <a:ext cx="4467600" cy="375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665"/>
              <a:t>We learned previously about </a:t>
            </a:r>
            <a:r>
              <a:rPr lang="en" sz="1665" u="sng"/>
              <a:t>Method Overloading</a:t>
            </a:r>
            <a:r>
              <a:rPr lang="en" sz="1665"/>
              <a:t>: defining methods with the same name but different method signatures.</a:t>
            </a:r>
            <a:endParaRPr sz="1665"/>
          </a:p>
          <a:p>
            <a:pPr indent="0" lvl="0" marL="0" rtl="0" algn="l">
              <a:lnSpc>
                <a:spcPct val="105000"/>
              </a:lnSpc>
              <a:spcBef>
                <a:spcPts val="1200"/>
              </a:spcBef>
              <a:spcAft>
                <a:spcPts val="0"/>
              </a:spcAft>
              <a:buSzPts val="1018"/>
              <a:buNone/>
            </a:pPr>
            <a:r>
              <a:rPr lang="en" sz="1665"/>
              <a:t>When you </a:t>
            </a:r>
            <a:r>
              <a:rPr b="1" lang="en" sz="1665"/>
              <a:t>overload</a:t>
            </a:r>
            <a:r>
              <a:rPr lang="en" sz="1665"/>
              <a:t> a method, you implement a new method with the same name but different parameters.</a:t>
            </a:r>
            <a:endParaRPr sz="1665"/>
          </a:p>
          <a:p>
            <a:pPr indent="0" lvl="0" marL="0" rtl="0" algn="l">
              <a:lnSpc>
                <a:spcPct val="105000"/>
              </a:lnSpc>
              <a:spcBef>
                <a:spcPts val="1200"/>
              </a:spcBef>
              <a:spcAft>
                <a:spcPts val="0"/>
              </a:spcAft>
              <a:buClr>
                <a:schemeClr val="dk1"/>
              </a:buClr>
              <a:buSzPts val="1018"/>
              <a:buFont typeface="Arial"/>
              <a:buNone/>
            </a:pPr>
            <a:r>
              <a:rPr b="1" lang="en" sz="1665"/>
              <a:t>Overriding</a:t>
            </a:r>
            <a:r>
              <a:rPr lang="en" sz="1665"/>
              <a:t> a method is very different than overloading a method.</a:t>
            </a:r>
            <a:endParaRPr sz="1665"/>
          </a:p>
          <a:p>
            <a:pPr indent="0" lvl="0" marL="0" rtl="0" algn="l">
              <a:lnSpc>
                <a:spcPct val="105000"/>
              </a:lnSpc>
              <a:spcBef>
                <a:spcPts val="1200"/>
              </a:spcBef>
              <a:spcAft>
                <a:spcPts val="0"/>
              </a:spcAft>
              <a:buClr>
                <a:schemeClr val="dk1"/>
              </a:buClr>
              <a:buSzPts val="1018"/>
              <a:buFont typeface="Arial"/>
              <a:buNone/>
            </a:pPr>
            <a:r>
              <a:rPr b="1" i="1" lang="en" sz="1665"/>
              <a:t>Overriding</a:t>
            </a:r>
            <a:r>
              <a:rPr b="1" lang="en" sz="1665"/>
              <a:t> replaces an inherited method. </a:t>
            </a:r>
            <a:endParaRPr b="1" sz="1665"/>
          </a:p>
          <a:p>
            <a:pPr indent="0" lvl="0" marL="0" rtl="0" algn="l">
              <a:lnSpc>
                <a:spcPct val="105000"/>
              </a:lnSpc>
              <a:spcBef>
                <a:spcPts val="1200"/>
              </a:spcBef>
              <a:spcAft>
                <a:spcPts val="1200"/>
              </a:spcAft>
              <a:buClr>
                <a:schemeClr val="dk1"/>
              </a:buClr>
              <a:buSzPts val="1018"/>
              <a:buFont typeface="Arial"/>
              <a:buNone/>
            </a:pPr>
            <a:r>
              <a:rPr b="1" i="1" lang="en" sz="1665"/>
              <a:t>Overloading</a:t>
            </a:r>
            <a:r>
              <a:rPr b="1" lang="en" sz="1665"/>
              <a:t> creates a complementary method with the same name. </a:t>
            </a:r>
            <a:endParaRPr sz="1665"/>
          </a:p>
        </p:txBody>
      </p:sp>
      <p:sp>
        <p:nvSpPr>
          <p:cNvPr id="550" name="Google Shape;550;p75"/>
          <p:cNvSpPr txBox="1"/>
          <p:nvPr/>
        </p:nvSpPr>
        <p:spPr>
          <a:xfrm>
            <a:off x="5259000" y="1322525"/>
            <a:ext cx="3528900" cy="27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rPr>
              <a:t>Overloading</a:t>
            </a:r>
            <a:endParaRPr b="1" sz="1200">
              <a:solidFill>
                <a:schemeClr val="dk2"/>
              </a:solidFill>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public class MyMath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  public double sqr(double x) { ...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  public int sqr(int x) { ...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chemeClr val="dk2"/>
                </a:solidFill>
              </a:rPr>
              <a:t>Overriding</a:t>
            </a:r>
            <a:endParaRPr b="1" sz="1200">
              <a:solidFill>
                <a:schemeClr val="dk2"/>
              </a:solidFill>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public class MyBetterMath extends MyMath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  // I have come up with a FASTER,</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 more efficient method to square</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 doubles!</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  @Override</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public double sqr(double x) { ...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Failure To Override</a:t>
            </a:r>
            <a:endParaRPr sz="2520"/>
          </a:p>
        </p:txBody>
      </p:sp>
      <p:sp>
        <p:nvSpPr>
          <p:cNvPr id="556" name="Google Shape;556;p76"/>
          <p:cNvSpPr txBox="1"/>
          <p:nvPr>
            <p:ph idx="1" type="body"/>
          </p:nvPr>
        </p:nvSpPr>
        <p:spPr>
          <a:xfrm>
            <a:off x="311700" y="1152475"/>
            <a:ext cx="430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To override a method, you must match the method signature exactly. (Parameter names can be different... but the method name, return type, and parameter types must all match.)</a:t>
            </a:r>
            <a:br>
              <a:rPr lang="en"/>
            </a:br>
            <a:br>
              <a:rPr lang="en"/>
            </a:br>
            <a:r>
              <a:rPr lang="en"/>
              <a:t>If you don't match it up, you may accidentally create an overloaded method! And the compiler will not warn you.</a:t>
            </a:r>
            <a:endParaRPr/>
          </a:p>
        </p:txBody>
      </p:sp>
      <p:sp>
        <p:nvSpPr>
          <p:cNvPr id="557" name="Google Shape;557;p76"/>
          <p:cNvSpPr txBox="1"/>
          <p:nvPr/>
        </p:nvSpPr>
        <p:spPr>
          <a:xfrm>
            <a:off x="4651275" y="870350"/>
            <a:ext cx="4432500" cy="29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class Base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void method()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System.out.println("Base.method");</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class OverrideTest extends Base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void methud()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System.out.println("OverrideTest.method");</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static void main(String args[])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new OverrideTest().method();</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cxnSp>
        <p:nvCxnSpPr>
          <p:cNvPr id="558" name="Google Shape;558;p76"/>
          <p:cNvCxnSpPr>
            <a:stCxn id="559" idx="2"/>
          </p:cNvCxnSpPr>
          <p:nvPr/>
        </p:nvCxnSpPr>
        <p:spPr>
          <a:xfrm flipH="1">
            <a:off x="6413450" y="1838650"/>
            <a:ext cx="2105700" cy="415800"/>
          </a:xfrm>
          <a:prstGeom prst="straightConnector1">
            <a:avLst/>
          </a:prstGeom>
          <a:noFill/>
          <a:ln cap="flat" cmpd="sng" w="9525">
            <a:solidFill>
              <a:schemeClr val="dk2"/>
            </a:solidFill>
            <a:prstDash val="solid"/>
            <a:round/>
            <a:headEnd len="med" w="med" type="none"/>
            <a:tailEnd len="med" w="med" type="triangle"/>
          </a:ln>
        </p:spPr>
      </p:cxnSp>
      <p:sp>
        <p:nvSpPr>
          <p:cNvPr id="559" name="Google Shape;559;p76"/>
          <p:cNvSpPr txBox="1"/>
          <p:nvPr/>
        </p:nvSpPr>
        <p:spPr>
          <a:xfrm>
            <a:off x="7802150" y="1438450"/>
            <a:ext cx="1434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Accidental typo</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latin typeface="Courier New"/>
                <a:ea typeface="Courier New"/>
                <a:cs typeface="Courier New"/>
                <a:sym typeface="Courier New"/>
              </a:rPr>
              <a:t>@Override</a:t>
            </a:r>
            <a:endParaRPr b="1" sz="2520">
              <a:latin typeface="Courier New"/>
              <a:ea typeface="Courier New"/>
              <a:cs typeface="Courier New"/>
              <a:sym typeface="Courier New"/>
            </a:endParaRPr>
          </a:p>
        </p:txBody>
      </p:sp>
      <p:sp>
        <p:nvSpPr>
          <p:cNvPr id="565" name="Google Shape;565;p77"/>
          <p:cNvSpPr txBox="1"/>
          <p:nvPr>
            <p:ph idx="1" type="body"/>
          </p:nvPr>
        </p:nvSpPr>
        <p:spPr>
          <a:xfrm>
            <a:off x="311700" y="1152475"/>
            <a:ext cx="43038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a:t>Annotations are additional information that can be specified on Java methods, variables and classes. They start with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95000"/>
              </a:lnSpc>
              <a:spcBef>
                <a:spcPts val="1200"/>
              </a:spcBef>
              <a:spcAft>
                <a:spcPts val="0"/>
              </a:spcAft>
              <a:buNone/>
            </a:pPr>
            <a:r>
              <a:rPr lang="en">
                <a:latin typeface="Courier New"/>
                <a:ea typeface="Courier New"/>
                <a:cs typeface="Courier New"/>
                <a:sym typeface="Courier New"/>
              </a:rPr>
              <a:t>@Override</a:t>
            </a:r>
            <a:r>
              <a:rPr lang="en"/>
              <a:t> is an annotation which tells the compiler that you're trying to override a method... and if your declaration doesn't actually override a method, you get a helpful compile error.</a:t>
            </a:r>
            <a:endParaRPr/>
          </a:p>
          <a:p>
            <a:pPr indent="0" lvl="0" marL="0" rtl="0" algn="l">
              <a:lnSpc>
                <a:spcPct val="95000"/>
              </a:lnSpc>
              <a:spcBef>
                <a:spcPts val="1200"/>
              </a:spcBef>
              <a:spcAft>
                <a:spcPts val="1200"/>
              </a:spcAft>
              <a:buNone/>
            </a:pPr>
            <a:r>
              <a:rPr lang="en"/>
              <a:t>(Why an annotation, not a keyword like C#? Adding keywords to an existing language is hard.)</a:t>
            </a:r>
            <a:endParaRPr/>
          </a:p>
        </p:txBody>
      </p:sp>
      <p:sp>
        <p:nvSpPr>
          <p:cNvPr id="566" name="Google Shape;566;p77"/>
          <p:cNvSpPr txBox="1"/>
          <p:nvPr/>
        </p:nvSpPr>
        <p:spPr>
          <a:xfrm>
            <a:off x="4808225" y="870350"/>
            <a:ext cx="4066200" cy="18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class Rectangle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@Override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boolean equals(Rectangle other)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return other != null &amp;&amp;</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left == other.left &amp;&amp;</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top == other.top &amp;&amp;</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right == other.right &amp;&amp;</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bottom == other.bottom;</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
        <p:nvSpPr>
          <p:cNvPr id="567" name="Google Shape;567;p77"/>
          <p:cNvSpPr txBox="1"/>
          <p:nvPr/>
        </p:nvSpPr>
        <p:spPr>
          <a:xfrm>
            <a:off x="4848725" y="3201150"/>
            <a:ext cx="3933000" cy="143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Rectangle.java:3: error: method does not override or implement a method from a supertype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@Override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1 error</a:t>
            </a:r>
            <a:endParaRPr sz="1200">
              <a:solidFill>
                <a:schemeClr val="dk1"/>
              </a:solidFill>
              <a:latin typeface="Courier New"/>
              <a:ea typeface="Courier New"/>
              <a:cs typeface="Courier New"/>
              <a:sym typeface="Courier New"/>
            </a:endParaRPr>
          </a:p>
        </p:txBody>
      </p:sp>
      <p:cxnSp>
        <p:nvCxnSpPr>
          <p:cNvPr id="568" name="Google Shape;568;p77"/>
          <p:cNvCxnSpPr>
            <a:stCxn id="569" idx="2"/>
          </p:cNvCxnSpPr>
          <p:nvPr/>
        </p:nvCxnSpPr>
        <p:spPr>
          <a:xfrm flipH="1">
            <a:off x="6040225" y="619450"/>
            <a:ext cx="678600" cy="671700"/>
          </a:xfrm>
          <a:prstGeom prst="straightConnector1">
            <a:avLst/>
          </a:prstGeom>
          <a:noFill/>
          <a:ln cap="flat" cmpd="sng" w="9525">
            <a:solidFill>
              <a:schemeClr val="dk2"/>
            </a:solidFill>
            <a:prstDash val="solid"/>
            <a:round/>
            <a:headEnd len="med" w="med" type="none"/>
            <a:tailEnd len="med" w="med" type="triangle"/>
          </a:ln>
        </p:spPr>
      </p:cxnSp>
      <p:sp>
        <p:nvSpPr>
          <p:cNvPr id="569" name="Google Shape;569;p77"/>
          <p:cNvSpPr txBox="1"/>
          <p:nvPr/>
        </p:nvSpPr>
        <p:spPr>
          <a:xfrm>
            <a:off x="4430125" y="219250"/>
            <a:ext cx="4577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Trying to override: public boolean equals(Object other); in class Object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The </a:t>
            </a:r>
            <a:r>
              <a:rPr lang="en" sz="2520">
                <a:latin typeface="Courier New"/>
                <a:ea typeface="Courier New"/>
                <a:cs typeface="Courier New"/>
                <a:sym typeface="Courier New"/>
              </a:rPr>
              <a:t>Object</a:t>
            </a:r>
            <a:r>
              <a:rPr lang="en" sz="2520">
                <a:latin typeface="Helvetica Neue"/>
                <a:ea typeface="Helvetica Neue"/>
                <a:cs typeface="Helvetica Neue"/>
                <a:sym typeface="Helvetica Neue"/>
              </a:rPr>
              <a:t> Superclass</a:t>
            </a:r>
            <a:endParaRPr sz="2520">
              <a:latin typeface="Helvetica Neue"/>
              <a:ea typeface="Helvetica Neue"/>
              <a:cs typeface="Helvetica Neue"/>
              <a:sym typeface="Helvetica Neue"/>
            </a:endParaRPr>
          </a:p>
        </p:txBody>
      </p:sp>
      <p:sp>
        <p:nvSpPr>
          <p:cNvPr id="575" name="Google Shape;575;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665"/>
              <a:t>All classes are subclasses of the </a:t>
            </a:r>
            <a:r>
              <a:rPr lang="en" sz="1665">
                <a:latin typeface="Courier New"/>
                <a:ea typeface="Courier New"/>
                <a:cs typeface="Courier New"/>
                <a:sym typeface="Courier New"/>
              </a:rPr>
              <a:t>Object</a:t>
            </a:r>
            <a:r>
              <a:rPr lang="en" sz="1665">
                <a:latin typeface="Helvetica Neue"/>
                <a:ea typeface="Helvetica Neue"/>
                <a:cs typeface="Helvetica Neue"/>
                <a:sym typeface="Helvetica Neue"/>
              </a:rPr>
              <a:t> class.</a:t>
            </a:r>
            <a:endParaRPr sz="1665">
              <a:latin typeface="Helvetica Neue"/>
              <a:ea typeface="Helvetica Neue"/>
              <a:cs typeface="Helvetica Neue"/>
              <a:sym typeface="Helvetica Neue"/>
            </a:endParaRPr>
          </a:p>
          <a:p>
            <a:pPr indent="0" lvl="0" marL="0" rtl="0" algn="l">
              <a:lnSpc>
                <a:spcPct val="95000"/>
              </a:lnSpc>
              <a:spcBef>
                <a:spcPts val="1200"/>
              </a:spcBef>
              <a:spcAft>
                <a:spcPts val="0"/>
              </a:spcAft>
              <a:buSzPts val="1018"/>
              <a:buNone/>
            </a:pPr>
            <a:r>
              <a:rPr lang="en" sz="1665">
                <a:latin typeface="Helvetica Neue"/>
                <a:ea typeface="Helvetica Neue"/>
                <a:cs typeface="Helvetica Neue"/>
                <a:sym typeface="Helvetica Neue"/>
              </a:rPr>
              <a:t>(Not necessarily direct subclasses... there are often some superclasses in between.)</a:t>
            </a:r>
            <a:endParaRPr sz="1665">
              <a:latin typeface="Helvetica Neue"/>
              <a:ea typeface="Helvetica Neue"/>
              <a:cs typeface="Helvetica Neue"/>
              <a:sym typeface="Helvetica Neue"/>
            </a:endParaRPr>
          </a:p>
          <a:p>
            <a:pPr indent="0" lvl="0" marL="0" rtl="0" algn="l">
              <a:lnSpc>
                <a:spcPct val="95000"/>
              </a:lnSpc>
              <a:spcBef>
                <a:spcPts val="1200"/>
              </a:spcBef>
              <a:spcAft>
                <a:spcPts val="0"/>
              </a:spcAft>
              <a:buSzPts val="1018"/>
              <a:buNone/>
            </a:pPr>
            <a:r>
              <a:rPr lang="en" sz="1665">
                <a:latin typeface="Helvetica Neue"/>
                <a:ea typeface="Helvetica Neue"/>
                <a:cs typeface="Helvetica Neue"/>
                <a:sym typeface="Helvetica Neue"/>
              </a:rPr>
              <a:t>When you code, you want to use as specific a type as you can, but this is legal:</a:t>
            </a:r>
            <a:br>
              <a:rPr lang="en" sz="1665">
                <a:latin typeface="Helvetica Neue"/>
                <a:ea typeface="Helvetica Neue"/>
                <a:cs typeface="Helvetica Neue"/>
                <a:sym typeface="Helvetica Neue"/>
              </a:rPr>
            </a:br>
            <a:r>
              <a:rPr lang="en" sz="1665">
                <a:latin typeface="Helvetica Neue"/>
                <a:ea typeface="Helvetica Neue"/>
                <a:cs typeface="Helvetica Neue"/>
                <a:sym typeface="Helvetica Neue"/>
              </a:rPr>
              <a:t>  </a:t>
            </a:r>
            <a:r>
              <a:rPr lang="en" sz="1665">
                <a:latin typeface="Courier New"/>
                <a:ea typeface="Courier New"/>
                <a:cs typeface="Courier New"/>
                <a:sym typeface="Courier New"/>
              </a:rPr>
              <a:t>Object myObject = "Hello, world!";</a:t>
            </a:r>
            <a:endParaRPr sz="1665">
              <a:latin typeface="Helvetica Neue"/>
              <a:ea typeface="Helvetica Neue"/>
              <a:cs typeface="Helvetica Neue"/>
              <a:sym typeface="Helvetica Neue"/>
            </a:endParaRPr>
          </a:p>
          <a:p>
            <a:pPr indent="0" lvl="0" marL="0" rtl="0" algn="l">
              <a:lnSpc>
                <a:spcPct val="80000"/>
              </a:lnSpc>
              <a:spcBef>
                <a:spcPts val="1200"/>
              </a:spcBef>
              <a:spcAft>
                <a:spcPts val="0"/>
              </a:spcAft>
              <a:buSzPts val="1018"/>
              <a:buNone/>
            </a:pPr>
            <a:r>
              <a:rPr lang="en" sz="1665">
                <a:latin typeface="Helvetica Neue"/>
                <a:ea typeface="Helvetica Neue"/>
                <a:cs typeface="Helvetica Neue"/>
                <a:sym typeface="Helvetica Neue"/>
              </a:rPr>
              <a:t>because every String is also an Object.</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rPr lang="en" sz="1665">
                <a:latin typeface="Helvetica Neue"/>
                <a:ea typeface="Helvetica Neue"/>
                <a:cs typeface="Helvetica Neue"/>
                <a:sym typeface="Helvetica Neue"/>
              </a:rPr>
              <a:t>You also can assign a String to an Object variable, or otherwise use a String in any Object context.</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rPr b="1" lang="en" sz="1665">
                <a:latin typeface="Helvetica Neue"/>
                <a:ea typeface="Helvetica Neue"/>
                <a:cs typeface="Helvetica Neue"/>
                <a:sym typeface="Helvetica Neue"/>
              </a:rPr>
              <a:t>It is always legal and requires no special syntax to convert a reference to a superclass reference:</a:t>
            </a:r>
            <a:br>
              <a:rPr lang="en" sz="1665">
                <a:latin typeface="Helvetica Neue"/>
                <a:ea typeface="Helvetica Neue"/>
                <a:cs typeface="Helvetica Neue"/>
                <a:sym typeface="Helvetica Neue"/>
              </a:rPr>
            </a:br>
            <a:r>
              <a:rPr lang="en" sz="1665">
                <a:latin typeface="Helvetica Neue"/>
                <a:ea typeface="Helvetica Neue"/>
                <a:cs typeface="Helvetica Neue"/>
                <a:sym typeface="Helvetica Neue"/>
              </a:rPr>
              <a:t>  </a:t>
            </a:r>
            <a:r>
              <a:rPr lang="en" sz="1665">
                <a:latin typeface="Courier New"/>
                <a:ea typeface="Courier New"/>
                <a:cs typeface="Courier New"/>
                <a:sym typeface="Courier New"/>
              </a:rPr>
              <a:t>String myString = "Hello, world!";</a:t>
            </a:r>
            <a:br>
              <a:rPr lang="en" sz="1665">
                <a:latin typeface="Courier New"/>
                <a:ea typeface="Courier New"/>
                <a:cs typeface="Courier New"/>
                <a:sym typeface="Courier New"/>
              </a:rPr>
            </a:br>
            <a:r>
              <a:rPr lang="en" sz="1665">
                <a:latin typeface="Helvetica Neue"/>
                <a:ea typeface="Helvetica Neue"/>
                <a:cs typeface="Helvetica Neue"/>
                <a:sym typeface="Helvetica Neue"/>
              </a:rPr>
              <a:t>  </a:t>
            </a:r>
            <a:r>
              <a:rPr lang="en" sz="1665">
                <a:latin typeface="Courier New"/>
                <a:ea typeface="Courier New"/>
                <a:cs typeface="Courier New"/>
                <a:sym typeface="Courier New"/>
              </a:rPr>
              <a:t>Object myObject = myString;</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t/>
            </a:r>
            <a:endParaRPr sz="1665">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The </a:t>
            </a:r>
            <a:r>
              <a:rPr lang="en" sz="2520">
                <a:latin typeface="Courier New"/>
                <a:ea typeface="Courier New"/>
                <a:cs typeface="Courier New"/>
                <a:sym typeface="Courier New"/>
              </a:rPr>
              <a:t>Object</a:t>
            </a:r>
            <a:r>
              <a:rPr lang="en" sz="2520">
                <a:latin typeface="Helvetica Neue"/>
                <a:ea typeface="Helvetica Neue"/>
                <a:cs typeface="Helvetica Neue"/>
                <a:sym typeface="Helvetica Neue"/>
              </a:rPr>
              <a:t> Superclass</a:t>
            </a:r>
            <a:endParaRPr sz="2520">
              <a:latin typeface="Helvetica Neue"/>
              <a:ea typeface="Helvetica Neue"/>
              <a:cs typeface="Helvetica Neue"/>
              <a:sym typeface="Helvetica Neue"/>
            </a:endParaRPr>
          </a:p>
        </p:txBody>
      </p:sp>
      <p:sp>
        <p:nvSpPr>
          <p:cNvPr id="581" name="Google Shape;581;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Object</a:t>
            </a:r>
            <a:r>
              <a:rPr lang="en">
                <a:latin typeface="Helvetica Neue"/>
                <a:ea typeface="Helvetica Neue"/>
                <a:cs typeface="Helvetica Neue"/>
                <a:sym typeface="Helvetica Neue"/>
              </a:rPr>
              <a:t> class lives in the java.lang package, which is where classes fundamental to the Java language live, like java.lang.String.</a:t>
            </a:r>
            <a:endParaRPr>
              <a:latin typeface="Helvetica Neue"/>
              <a:ea typeface="Helvetica Neue"/>
              <a:cs typeface="Helvetica Neue"/>
              <a:sym typeface="Helvetica Neue"/>
            </a:endParaRPr>
          </a:p>
          <a:p>
            <a:pPr indent="0" lvl="0" marL="0" rtl="0" algn="l">
              <a:spcBef>
                <a:spcPts val="1200"/>
              </a:spcBef>
              <a:spcAft>
                <a:spcPts val="0"/>
              </a:spcAft>
              <a:buNone/>
            </a:pPr>
            <a:r>
              <a:rPr lang="en">
                <a:latin typeface="Courier New"/>
                <a:ea typeface="Courier New"/>
                <a:cs typeface="Courier New"/>
                <a:sym typeface="Courier New"/>
              </a:rPr>
              <a:t>Object</a:t>
            </a:r>
            <a:r>
              <a:rPr lang="en">
                <a:latin typeface="Helvetica Neue"/>
                <a:ea typeface="Helvetica Neue"/>
                <a:cs typeface="Helvetica Neue"/>
                <a:sym typeface="Helvetica Neue"/>
              </a:rPr>
              <a:t> has several public methods. This means that all Java objects inherit these methods. Many of them can be overridden.</a:t>
            </a:r>
            <a:endParaRPr>
              <a:latin typeface="Helvetica Neue"/>
              <a:ea typeface="Helvetica Neue"/>
              <a:cs typeface="Helvetica Neue"/>
              <a:sym typeface="Helvetica Neue"/>
            </a:endParaRPr>
          </a:p>
          <a:p>
            <a:pPr indent="0" lvl="0" marL="0" rtl="0" algn="l">
              <a:spcBef>
                <a:spcPts val="1200"/>
              </a:spcBef>
              <a:spcAft>
                <a:spcPts val="0"/>
              </a:spcAft>
              <a:buNone/>
            </a:pPr>
            <a:r>
              <a:rPr lang="en">
                <a:latin typeface="Helvetica Neue"/>
                <a:ea typeface="Helvetica Neue"/>
                <a:cs typeface="Helvetica Neue"/>
                <a:sym typeface="Helvetica Neue"/>
              </a:rPr>
              <a:t>Some of the most common ones to override are:</a:t>
            </a:r>
            <a:endParaRPr>
              <a:latin typeface="Helvetica Neue"/>
              <a:ea typeface="Helvetica Neue"/>
              <a:cs typeface="Helvetica Neue"/>
              <a:sym typeface="Helvetica Neue"/>
            </a:endParaRPr>
          </a:p>
          <a:p>
            <a:pPr indent="-342900" lvl="0" marL="457200" rtl="0" algn="l">
              <a:lnSpc>
                <a:spcPct val="100000"/>
              </a:lnSpc>
              <a:spcBef>
                <a:spcPts val="1200"/>
              </a:spcBef>
              <a:spcAft>
                <a:spcPts val="0"/>
              </a:spcAft>
              <a:buSzPts val="1800"/>
              <a:buFont typeface="Courier New"/>
              <a:buChar char="●"/>
            </a:pPr>
            <a:r>
              <a:rPr lang="en">
                <a:latin typeface="Courier New"/>
                <a:ea typeface="Courier New"/>
                <a:cs typeface="Courier New"/>
                <a:sym typeface="Courier New"/>
              </a:rPr>
              <a:t>public String toString();</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Font typeface="Courier New"/>
              <a:buChar char="●"/>
            </a:pPr>
            <a:r>
              <a:rPr lang="en">
                <a:latin typeface="Courier New"/>
                <a:ea typeface="Courier New"/>
                <a:cs typeface="Courier New"/>
                <a:sym typeface="Courier New"/>
              </a:rPr>
              <a:t>public boolean equals(Object o);</a:t>
            </a:r>
            <a:endParaRPr>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Overriding the </a:t>
            </a:r>
            <a:r>
              <a:rPr lang="en" sz="2520">
                <a:latin typeface="Courier New"/>
                <a:ea typeface="Courier New"/>
                <a:cs typeface="Courier New"/>
                <a:sym typeface="Courier New"/>
              </a:rPr>
              <a:t>toString</a:t>
            </a:r>
            <a:r>
              <a:rPr lang="en" sz="2520"/>
              <a:t> method</a:t>
            </a:r>
            <a:endParaRPr sz="2520"/>
          </a:p>
        </p:txBody>
      </p:sp>
      <p:pic>
        <p:nvPicPr>
          <p:cNvPr id="587" name="Google Shape;587;p80"/>
          <p:cNvPicPr preferRelativeResize="0"/>
          <p:nvPr/>
        </p:nvPicPr>
        <p:blipFill>
          <a:blip r:embed="rId3">
            <a:alphaModFix/>
          </a:blip>
          <a:stretch>
            <a:fillRect/>
          </a:stretch>
        </p:blipFill>
        <p:spPr>
          <a:xfrm>
            <a:off x="343200" y="1193801"/>
            <a:ext cx="8445700" cy="28946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Overriding the </a:t>
            </a:r>
            <a:r>
              <a:rPr lang="en" sz="2520">
                <a:latin typeface="Courier New"/>
                <a:ea typeface="Courier New"/>
                <a:cs typeface="Courier New"/>
                <a:sym typeface="Courier New"/>
              </a:rPr>
              <a:t>equals</a:t>
            </a:r>
            <a:r>
              <a:rPr lang="en" sz="2520"/>
              <a:t> method</a:t>
            </a:r>
            <a:endParaRPr sz="2520"/>
          </a:p>
        </p:txBody>
      </p:sp>
      <p:sp>
        <p:nvSpPr>
          <p:cNvPr id="593" name="Google Shape;593;p81"/>
          <p:cNvSpPr txBox="1"/>
          <p:nvPr>
            <p:ph idx="1" type="body"/>
          </p:nvPr>
        </p:nvSpPr>
        <p:spPr>
          <a:xfrm>
            <a:off x="4401900" y="1228675"/>
            <a:ext cx="4659000" cy="1913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Courier New"/>
                <a:ea typeface="Courier New"/>
                <a:cs typeface="Courier New"/>
                <a:sym typeface="Courier New"/>
              </a:rPr>
              <a:t>@Override</a:t>
            </a:r>
            <a:br>
              <a:rPr lang="en">
                <a:latin typeface="Courier New"/>
                <a:ea typeface="Courier New"/>
                <a:cs typeface="Courier New"/>
                <a:sym typeface="Courier New"/>
              </a:rPr>
            </a:br>
            <a:r>
              <a:rPr lang="en">
                <a:latin typeface="Courier New"/>
                <a:ea typeface="Courier New"/>
                <a:cs typeface="Courier New"/>
                <a:sym typeface="Courier New"/>
              </a:rPr>
              <a:t>public boolean equals(Object o) {</a:t>
            </a:r>
            <a:br>
              <a:rPr lang="en">
                <a:latin typeface="Courier New"/>
                <a:ea typeface="Courier New"/>
                <a:cs typeface="Courier New"/>
                <a:sym typeface="Courier New"/>
              </a:rPr>
            </a:br>
            <a:r>
              <a:rPr lang="en">
                <a:latin typeface="Courier New"/>
                <a:ea typeface="Courier New"/>
                <a:cs typeface="Courier New"/>
                <a:sym typeface="Courier New"/>
              </a:rPr>
              <a:t>  // returns true or false</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594" name="Google Shape;594;p81"/>
          <p:cNvSpPr txBox="1"/>
          <p:nvPr/>
        </p:nvSpPr>
        <p:spPr>
          <a:xfrm>
            <a:off x="385250" y="1241300"/>
            <a:ext cx="4041900" cy="3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equals method compares the object with type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any object can be compared with any other object, of any class, using the equals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you often want your object to only be equal to objects of the same class, and you may need to compare member variables specific to your class.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What happens if you don't override Object.equals?</a:t>
            </a:r>
            <a:r>
              <a:rPr lang="en"/>
              <a:t> The default implementation is essentially the same as == on reference types: It returns true if the other object is the exact same object instance.</a:t>
            </a:r>
            <a:endParaRPr/>
          </a:p>
        </p:txBody>
      </p:sp>
      <p:sp>
        <p:nvSpPr>
          <p:cNvPr id="595" name="Google Shape;595;p81"/>
          <p:cNvSpPr/>
          <p:nvPr/>
        </p:nvSpPr>
        <p:spPr>
          <a:xfrm>
            <a:off x="4809125" y="3257925"/>
            <a:ext cx="3599400" cy="148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Careful:</a:t>
            </a:r>
            <a:endParaRPr/>
          </a:p>
          <a:p>
            <a:pPr indent="0" lvl="0" marL="0" rtl="0" algn="l">
              <a:spcBef>
                <a:spcPts val="0"/>
              </a:spcBef>
              <a:spcAft>
                <a:spcPts val="0"/>
              </a:spcAft>
              <a:buNone/>
            </a:pPr>
            <a:r>
              <a:rPr lang="en"/>
              <a:t>public boolean equals(MyClass o) is NOT an override of Object.equals...</a:t>
            </a:r>
            <a:br>
              <a:rPr lang="en"/>
            </a:br>
            <a:r>
              <a:rPr lang="en"/>
              <a:t>It would make a separate overloaded method, with no warning/error unless you say @Override!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Anatomy of a Constructor</a:t>
            </a:r>
            <a:endParaRPr/>
          </a:p>
        </p:txBody>
      </p:sp>
      <p:sp>
        <p:nvSpPr>
          <p:cNvPr id="96" name="Google Shape;96;p19"/>
          <p:cNvSpPr txBox="1"/>
          <p:nvPr>
            <p:ph idx="1" type="body"/>
          </p:nvPr>
        </p:nvSpPr>
        <p:spPr>
          <a:xfrm>
            <a:off x="311700" y="1152475"/>
            <a:ext cx="28611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Things to keep in mind:</a:t>
            </a:r>
            <a:endParaRPr/>
          </a:p>
          <a:p>
            <a:pPr indent="0" lvl="0" marL="0" rtl="0" algn="l">
              <a:spcBef>
                <a:spcPts val="1200"/>
              </a:spcBef>
              <a:spcAft>
                <a:spcPts val="0"/>
              </a:spcAft>
              <a:buNone/>
            </a:pPr>
            <a:r>
              <a:rPr lang="en"/>
              <a:t>The constructor name must </a:t>
            </a:r>
            <a:r>
              <a:rPr b="1" lang="en"/>
              <a:t>always</a:t>
            </a:r>
            <a:r>
              <a:rPr lang="en"/>
              <a:t> match the name of the class.</a:t>
            </a:r>
            <a:endParaRPr/>
          </a:p>
          <a:p>
            <a:pPr indent="0" lvl="0" marL="0" rtl="0" algn="l">
              <a:spcBef>
                <a:spcPts val="1200"/>
              </a:spcBef>
              <a:spcAft>
                <a:spcPts val="0"/>
              </a:spcAft>
              <a:buNone/>
            </a:pPr>
            <a:r>
              <a:rPr lang="en"/>
              <a:t>Always prepend the </a:t>
            </a:r>
            <a:r>
              <a:rPr b="1" lang="en"/>
              <a:t>public </a:t>
            </a:r>
            <a:r>
              <a:rPr lang="en"/>
              <a:t>keyword before your constructor name.</a:t>
            </a:r>
            <a:br>
              <a:rPr lang="en"/>
            </a:br>
            <a:r>
              <a:rPr lang="en"/>
              <a:t>(</a:t>
            </a:r>
            <a:r>
              <a:rPr lang="en">
                <a:latin typeface="Courier New"/>
                <a:ea typeface="Courier New"/>
                <a:cs typeface="Courier New"/>
                <a:sym typeface="Courier New"/>
              </a:rPr>
              <a:t>private</a:t>
            </a:r>
            <a:r>
              <a:rPr lang="en"/>
              <a:t> constructors have their uses, but are less common.)</a:t>
            </a:r>
            <a:endParaRPr/>
          </a:p>
          <a:p>
            <a:pPr indent="0" lvl="0" marL="0" rtl="0" algn="l">
              <a:spcBef>
                <a:spcPts val="1200"/>
              </a:spcBef>
              <a:spcAft>
                <a:spcPts val="0"/>
              </a:spcAft>
              <a:buNone/>
            </a:pPr>
            <a:r>
              <a:rPr lang="en"/>
              <a:t>Constructors have </a:t>
            </a:r>
            <a:r>
              <a:rPr b="1" lang="en"/>
              <a:t>no return type</a:t>
            </a:r>
            <a:r>
              <a:rPr lang="en"/>
              <a:t>.</a:t>
            </a:r>
            <a:br>
              <a:rPr lang="en"/>
            </a:br>
            <a:r>
              <a:rPr b="1" lang="en">
                <a:solidFill>
                  <a:schemeClr val="dk1"/>
                </a:solidFill>
              </a:rPr>
              <a:t>Not even void!</a:t>
            </a:r>
            <a:endParaRPr b="1">
              <a:solidFill>
                <a:schemeClr val="dk1"/>
              </a:solidFill>
            </a:endParaRPr>
          </a:p>
          <a:p>
            <a:pPr indent="0" lvl="0" marL="0" rtl="0" algn="l">
              <a:spcBef>
                <a:spcPts val="1200"/>
              </a:spcBef>
              <a:spcAft>
                <a:spcPts val="1200"/>
              </a:spcAft>
              <a:buNone/>
            </a:pPr>
            <a:r>
              <a:rPr lang="en"/>
              <a:t>The constructor definition is often included before any other method definitions (but is not required to be) </a:t>
            </a:r>
            <a:endParaRPr/>
          </a:p>
        </p:txBody>
      </p:sp>
      <p:sp>
        <p:nvSpPr>
          <p:cNvPr id="97" name="Google Shape;97;p19"/>
          <p:cNvSpPr txBox="1"/>
          <p:nvPr>
            <p:ph idx="2" type="body"/>
          </p:nvPr>
        </p:nvSpPr>
        <p:spPr>
          <a:xfrm>
            <a:off x="3438050" y="1152475"/>
            <a:ext cx="539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rgbClr val="333333"/>
                </a:solidFill>
                <a:latin typeface="Consolas"/>
                <a:ea typeface="Consolas"/>
                <a:cs typeface="Consolas"/>
                <a:sym typeface="Consolas"/>
              </a:rPr>
              <a:t>public</a:t>
            </a:r>
            <a:r>
              <a:rPr lang="en" sz="1300">
                <a:solidFill>
                  <a:srgbClr val="333333"/>
                </a:solidFill>
                <a:latin typeface="Consolas"/>
                <a:ea typeface="Consolas"/>
                <a:cs typeface="Consolas"/>
                <a:sym typeface="Consolas"/>
              </a:rPr>
              <a:t> </a:t>
            </a:r>
            <a:r>
              <a:rPr b="1" lang="en" sz="1300">
                <a:solidFill>
                  <a:srgbClr val="333333"/>
                </a:solidFill>
                <a:latin typeface="Consolas"/>
                <a:ea typeface="Consolas"/>
                <a:cs typeface="Consolas"/>
                <a:sym typeface="Consolas"/>
              </a:rPr>
              <a:t>class</a:t>
            </a:r>
            <a:r>
              <a:rPr lang="en" sz="1300">
                <a:solidFill>
                  <a:srgbClr val="333333"/>
                </a:solidFill>
                <a:latin typeface="Consolas"/>
                <a:ea typeface="Consolas"/>
                <a:cs typeface="Consolas"/>
                <a:sym typeface="Consolas"/>
              </a:rPr>
              <a:t> </a:t>
            </a:r>
            <a:r>
              <a:rPr b="1" lang="en" sz="1300">
                <a:solidFill>
                  <a:srgbClr val="445588"/>
                </a:solidFill>
                <a:latin typeface="Consolas"/>
                <a:ea typeface="Consolas"/>
                <a:cs typeface="Consolas"/>
                <a:sym typeface="Consolas"/>
              </a:rPr>
              <a:t>ClassName</a:t>
            </a:r>
            <a:r>
              <a:rPr lang="en" sz="1300">
                <a:solidFill>
                  <a:srgbClr val="333333"/>
                </a:solidFill>
                <a:latin typeface="Consolas"/>
                <a:ea typeface="Consolas"/>
                <a:cs typeface="Consolas"/>
                <a:sym typeface="Consolas"/>
              </a:rPr>
              <a:t> </a:t>
            </a:r>
            <a:r>
              <a:rPr lang="en" sz="1300">
                <a:solidFill>
                  <a:srgbClr val="333333"/>
                </a:solidFill>
                <a:latin typeface="Consolas"/>
                <a:ea typeface="Consolas"/>
                <a:cs typeface="Consolas"/>
                <a:sym typeface="Consolas"/>
              </a:rPr>
              <a:t>{</a:t>
            </a:r>
            <a:br>
              <a:rPr lang="en" sz="1300">
                <a:solidFill>
                  <a:srgbClr val="333333"/>
                </a:solidFill>
                <a:latin typeface="Consolas"/>
                <a:ea typeface="Consolas"/>
                <a:cs typeface="Consolas"/>
                <a:sym typeface="Consolas"/>
              </a:rPr>
            </a:b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i="1" lang="en" sz="1300">
                <a:solidFill>
                  <a:srgbClr val="999988"/>
                </a:solidFill>
                <a:latin typeface="Consolas"/>
                <a:ea typeface="Consolas"/>
                <a:cs typeface="Consolas"/>
                <a:sym typeface="Consolas"/>
              </a:rPr>
              <a:t>// Instance Variable Declarations</a:t>
            </a:r>
            <a:br>
              <a:rPr lang="en" sz="1300">
                <a:solidFill>
                  <a:srgbClr val="333333"/>
                </a:solidFill>
                <a:latin typeface="Consolas"/>
                <a:ea typeface="Consolas"/>
                <a:cs typeface="Consolas"/>
                <a:sym typeface="Consolas"/>
              </a:rPr>
            </a:b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i="1" lang="en" sz="1300">
                <a:solidFill>
                  <a:srgbClr val="999988"/>
                </a:solidFill>
                <a:latin typeface="Consolas"/>
                <a:ea typeface="Consolas"/>
                <a:cs typeface="Consolas"/>
                <a:sym typeface="Consolas"/>
              </a:rPr>
              <a:t>// Constructor - same name as Class, no return type</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b="1" lang="en" sz="1300">
                <a:solidFill>
                  <a:srgbClr val="333333"/>
                </a:solidFill>
                <a:latin typeface="Consolas"/>
                <a:ea typeface="Consolas"/>
                <a:cs typeface="Consolas"/>
                <a:sym typeface="Consolas"/>
              </a:rPr>
              <a:t>public</a:t>
            </a:r>
            <a:r>
              <a:rPr lang="en" sz="1300">
                <a:solidFill>
                  <a:srgbClr val="333333"/>
                </a:solidFill>
                <a:latin typeface="Consolas"/>
                <a:ea typeface="Consolas"/>
                <a:cs typeface="Consolas"/>
                <a:sym typeface="Consolas"/>
              </a:rPr>
              <a:t> </a:t>
            </a:r>
            <a:r>
              <a:rPr b="1" lang="en" sz="1300">
                <a:solidFill>
                  <a:srgbClr val="990000"/>
                </a:solidFill>
                <a:latin typeface="Consolas"/>
                <a:ea typeface="Consolas"/>
                <a:cs typeface="Consolas"/>
                <a:sym typeface="Consolas"/>
              </a:rPr>
              <a:t>ClassName</a:t>
            </a:r>
            <a:r>
              <a:rPr lang="en" sz="1300">
                <a:solidFill>
                  <a:srgbClr val="333333"/>
                </a:solidFill>
                <a:latin typeface="Consolas"/>
                <a:ea typeface="Consolas"/>
                <a:cs typeface="Consolas"/>
                <a:sym typeface="Consolas"/>
              </a:rPr>
              <a:t>()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i="1" lang="en" sz="1300">
                <a:solidFill>
                  <a:srgbClr val="999988"/>
                </a:solidFill>
                <a:latin typeface="Consolas"/>
                <a:ea typeface="Consolas"/>
                <a:cs typeface="Consolas"/>
                <a:sym typeface="Consolas"/>
              </a:rPr>
              <a:t>// Implementation not shown</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br>
              <a:rPr lang="en" sz="1300">
                <a:solidFill>
                  <a:srgbClr val="333333"/>
                </a:solidFill>
                <a:latin typeface="Consolas"/>
                <a:ea typeface="Consolas"/>
                <a:cs typeface="Consolas"/>
                <a:sym typeface="Consolas"/>
              </a:rPr>
            </a:b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   </a:t>
            </a:r>
            <a:r>
              <a:rPr i="1" lang="en" sz="1300">
                <a:solidFill>
                  <a:srgbClr val="999988"/>
                </a:solidFill>
                <a:latin typeface="Consolas"/>
                <a:ea typeface="Consolas"/>
                <a:cs typeface="Consolas"/>
                <a:sym typeface="Consolas"/>
              </a:rPr>
              <a:t>// Other methods ...</a:t>
            </a:r>
            <a:br>
              <a:rPr lang="en" sz="1300">
                <a:solidFill>
                  <a:srgbClr val="333333"/>
                </a:solidFill>
                <a:latin typeface="Consolas"/>
                <a:ea typeface="Consolas"/>
                <a:cs typeface="Consolas"/>
                <a:sym typeface="Consolas"/>
              </a:rPr>
            </a:br>
            <a:r>
              <a:rPr lang="en" sz="1300">
                <a:solidFill>
                  <a:srgbClr val="333333"/>
                </a:solidFill>
                <a:latin typeface="Consolas"/>
                <a:ea typeface="Consolas"/>
                <a:cs typeface="Consolas"/>
                <a:sym typeface="Consolas"/>
              </a:rPr>
              <a:t>}</a:t>
            </a:r>
            <a:endParaRPr sz="16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Casting</a:t>
            </a:r>
            <a:endParaRPr sz="2520"/>
          </a:p>
        </p:txBody>
      </p:sp>
      <p:sp>
        <p:nvSpPr>
          <p:cNvPr id="601" name="Google Shape;601;p82"/>
          <p:cNvSpPr txBox="1"/>
          <p:nvPr>
            <p:ph idx="1" type="body"/>
          </p:nvPr>
        </p:nvSpPr>
        <p:spPr>
          <a:xfrm>
            <a:off x="4173300" y="1152475"/>
            <a:ext cx="4659000" cy="371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Courier New"/>
                <a:ea typeface="Courier New"/>
                <a:cs typeface="Courier New"/>
                <a:sym typeface="Courier New"/>
              </a:rPr>
              <a:t>class Student {</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name;</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id;</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@Override</a:t>
            </a:r>
            <a:br>
              <a:rPr lang="en" sz="1200">
                <a:latin typeface="Courier New"/>
                <a:ea typeface="Courier New"/>
                <a:cs typeface="Courier New"/>
                <a:sym typeface="Courier New"/>
              </a:rPr>
            </a:br>
            <a:r>
              <a:rPr lang="en" sz="1200">
                <a:latin typeface="Courier New"/>
                <a:ea typeface="Courier New"/>
                <a:cs typeface="Courier New"/>
                <a:sym typeface="Courier New"/>
              </a:rPr>
              <a:t>  public boolean equals(Object o) {</a:t>
            </a:r>
            <a:br>
              <a:rPr lang="en" sz="1200">
                <a:latin typeface="Courier New"/>
                <a:ea typeface="Courier New"/>
                <a:cs typeface="Courier New"/>
                <a:sym typeface="Courier New"/>
              </a:rPr>
            </a:br>
            <a:r>
              <a:rPr lang="en" sz="1200">
                <a:latin typeface="Courier New"/>
                <a:ea typeface="Courier New"/>
                <a:cs typeface="Courier New"/>
                <a:sym typeface="Courier New"/>
              </a:rPr>
              <a:t>    if (o == null) {</a:t>
            </a:r>
            <a:br>
              <a:rPr lang="en" sz="1200">
                <a:latin typeface="Courier New"/>
                <a:ea typeface="Courier New"/>
                <a:cs typeface="Courier New"/>
                <a:sym typeface="Courier New"/>
              </a:rPr>
            </a:br>
            <a:r>
              <a:rPr lang="en" sz="1200">
                <a:latin typeface="Courier New"/>
                <a:ea typeface="Courier New"/>
                <a:cs typeface="Courier New"/>
                <a:sym typeface="Courier New"/>
              </a:rPr>
              <a:t>      return false;</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Student student = (Student)o;</a:t>
            </a:r>
            <a:br>
              <a:rPr lang="en" sz="1200">
                <a:latin typeface="Courier New"/>
                <a:ea typeface="Courier New"/>
                <a:cs typeface="Courier New"/>
                <a:sym typeface="Courier New"/>
              </a:rPr>
            </a:br>
            <a:r>
              <a:rPr lang="en" sz="1200">
                <a:latin typeface="Courier New"/>
                <a:ea typeface="Courier New"/>
                <a:cs typeface="Courier New"/>
                <a:sym typeface="Courier New"/>
              </a:rPr>
              <a:t>    return name.equals(student.name) &amp;&amp;</a:t>
            </a:r>
            <a:br>
              <a:rPr lang="en" sz="1200">
                <a:latin typeface="Courier New"/>
                <a:ea typeface="Courier New"/>
                <a:cs typeface="Courier New"/>
                <a:sym typeface="Courier New"/>
              </a:rPr>
            </a:br>
            <a:r>
              <a:rPr lang="en" sz="1200">
                <a:latin typeface="Courier New"/>
                <a:ea typeface="Courier New"/>
                <a:cs typeface="Courier New"/>
                <a:sym typeface="Courier New"/>
              </a:rPr>
              <a:t>           id.equals(student.id);</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602" name="Google Shape;602;p82"/>
          <p:cNvSpPr txBox="1"/>
          <p:nvPr/>
        </p:nvSpPr>
        <p:spPr>
          <a:xfrm>
            <a:off x="385250" y="1241300"/>
            <a:ext cx="3845100" cy="25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type cast operator () makes it possible to convert a reference of superclass type (such as Object) to a subclass type (such as Student).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only works if the superclass reference really IS pointing to an instance of the subclass!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it isn't, a </a:t>
            </a:r>
            <a:r>
              <a:rPr lang="en">
                <a:latin typeface="Courier New"/>
                <a:ea typeface="Courier New"/>
                <a:cs typeface="Courier New"/>
                <a:sym typeface="Courier New"/>
              </a:rPr>
              <a:t>ClassCastException</a:t>
            </a:r>
            <a:r>
              <a:rPr lang="en"/>
              <a:t> will be thrown.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You do NOT need the </a:t>
            </a:r>
            <a:r>
              <a:rPr lang="en">
                <a:latin typeface="Courier New"/>
                <a:ea typeface="Courier New"/>
                <a:cs typeface="Courier New"/>
                <a:sym typeface="Courier New"/>
              </a:rPr>
              <a:t>(cast)</a:t>
            </a:r>
            <a:r>
              <a:rPr lang="en"/>
              <a:t> operator to go from a subclass type to a superclass!</a:t>
            </a:r>
            <a:br>
              <a:rPr lang="en"/>
            </a:br>
            <a:r>
              <a:rPr lang="en">
                <a:latin typeface="Courier New"/>
                <a:ea typeface="Courier New"/>
                <a:cs typeface="Courier New"/>
                <a:sym typeface="Courier New"/>
              </a:rPr>
              <a:t>Object obj = new String("Hello");</a:t>
            </a:r>
            <a:endParaRPr>
              <a:latin typeface="Courier New"/>
              <a:ea typeface="Courier New"/>
              <a:cs typeface="Courier New"/>
              <a:sym typeface="Courier New"/>
            </a:endParaRPr>
          </a:p>
        </p:txBody>
      </p:sp>
      <p:cxnSp>
        <p:nvCxnSpPr>
          <p:cNvPr id="603" name="Google Shape;603;p82"/>
          <p:cNvCxnSpPr/>
          <p:nvPr/>
        </p:nvCxnSpPr>
        <p:spPr>
          <a:xfrm rot="10800000">
            <a:off x="7712275" y="3262400"/>
            <a:ext cx="708900" cy="534000"/>
          </a:xfrm>
          <a:prstGeom prst="bentConnector3">
            <a:avLst>
              <a:gd fmla="val 0" name="adj1"/>
            </a:avLst>
          </a:prstGeom>
          <a:noFill/>
          <a:ln cap="flat" cmpd="sng" w="9525">
            <a:solidFill>
              <a:schemeClr val="dk2"/>
            </a:solidFill>
            <a:prstDash val="solid"/>
            <a:round/>
            <a:headEnd len="med" w="med" type="none"/>
            <a:tailEnd len="med" w="med" type="triangle"/>
          </a:ln>
        </p:spPr>
      </p:cxnSp>
      <p:sp>
        <p:nvSpPr>
          <p:cNvPr id="604" name="Google Shape;604;p82"/>
          <p:cNvSpPr txBox="1"/>
          <p:nvPr/>
        </p:nvSpPr>
        <p:spPr>
          <a:xfrm>
            <a:off x="6534250" y="3837875"/>
            <a:ext cx="2632200" cy="10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Bug: This could throw</a:t>
            </a:r>
            <a:endParaRPr>
              <a:solidFill>
                <a:srgbClr val="FF0000"/>
              </a:solidFill>
            </a:endParaRPr>
          </a:p>
          <a:p>
            <a:pPr indent="0" lvl="0" marL="0" rtl="0" algn="l">
              <a:spcBef>
                <a:spcPts val="0"/>
              </a:spcBef>
              <a:spcAft>
                <a:spcPts val="0"/>
              </a:spcAft>
              <a:buNone/>
            </a:pPr>
            <a:r>
              <a:rPr lang="en">
                <a:solidFill>
                  <a:srgbClr val="FF0000"/>
                </a:solidFill>
              </a:rPr>
              <a:t>ClassCastException, if one passes, say, a Date or String to this method.</a:t>
            </a:r>
            <a:endParaRPr>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instanceof operator</a:t>
            </a:r>
            <a:endParaRPr sz="2520"/>
          </a:p>
        </p:txBody>
      </p:sp>
      <p:sp>
        <p:nvSpPr>
          <p:cNvPr id="610" name="Google Shape;610;p83"/>
          <p:cNvSpPr txBox="1"/>
          <p:nvPr>
            <p:ph idx="1" type="body"/>
          </p:nvPr>
        </p:nvSpPr>
        <p:spPr>
          <a:xfrm>
            <a:off x="4173300" y="1152475"/>
            <a:ext cx="4659000" cy="371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Courier New"/>
                <a:ea typeface="Courier New"/>
                <a:cs typeface="Courier New"/>
                <a:sym typeface="Courier New"/>
              </a:rPr>
              <a:t>class Student {</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name;</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id;</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@Override</a:t>
            </a:r>
            <a:br>
              <a:rPr lang="en" sz="1200">
                <a:latin typeface="Courier New"/>
                <a:ea typeface="Courier New"/>
                <a:cs typeface="Courier New"/>
                <a:sym typeface="Courier New"/>
              </a:rPr>
            </a:br>
            <a:r>
              <a:rPr lang="en" sz="1200">
                <a:latin typeface="Courier New"/>
                <a:ea typeface="Courier New"/>
                <a:cs typeface="Courier New"/>
                <a:sym typeface="Courier New"/>
              </a:rPr>
              <a:t>  public boolean equals(Object o) {</a:t>
            </a:r>
            <a:br>
              <a:rPr lang="en" sz="1200">
                <a:latin typeface="Courier New"/>
                <a:ea typeface="Courier New"/>
                <a:cs typeface="Courier New"/>
                <a:sym typeface="Courier New"/>
              </a:rPr>
            </a:br>
            <a:r>
              <a:rPr lang="en" sz="1200">
                <a:latin typeface="Courier New"/>
                <a:ea typeface="Courier New"/>
                <a:cs typeface="Courier New"/>
                <a:sym typeface="Courier New"/>
              </a:rPr>
              <a:t>    if (o == null || !(o instanceof Student)) {</a:t>
            </a:r>
            <a:br>
              <a:rPr lang="en" sz="1200">
                <a:latin typeface="Courier New"/>
                <a:ea typeface="Courier New"/>
                <a:cs typeface="Courier New"/>
                <a:sym typeface="Courier New"/>
              </a:rPr>
            </a:br>
            <a:r>
              <a:rPr lang="en" sz="1200">
                <a:latin typeface="Courier New"/>
                <a:ea typeface="Courier New"/>
                <a:cs typeface="Courier New"/>
                <a:sym typeface="Courier New"/>
              </a:rPr>
              <a:t>      return false;</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Student student = (Student)o;</a:t>
            </a:r>
            <a:br>
              <a:rPr lang="en" sz="1200">
                <a:latin typeface="Courier New"/>
                <a:ea typeface="Courier New"/>
                <a:cs typeface="Courier New"/>
                <a:sym typeface="Courier New"/>
              </a:rPr>
            </a:br>
            <a:r>
              <a:rPr lang="en" sz="1200">
                <a:latin typeface="Courier New"/>
                <a:ea typeface="Courier New"/>
                <a:cs typeface="Courier New"/>
                <a:sym typeface="Courier New"/>
              </a:rPr>
              <a:t>    return name.equals(student.name) &amp;&amp;</a:t>
            </a:r>
            <a:br>
              <a:rPr lang="en" sz="1200">
                <a:latin typeface="Courier New"/>
                <a:ea typeface="Courier New"/>
                <a:cs typeface="Courier New"/>
                <a:sym typeface="Courier New"/>
              </a:rPr>
            </a:br>
            <a:r>
              <a:rPr lang="en" sz="1200">
                <a:latin typeface="Courier New"/>
                <a:ea typeface="Courier New"/>
                <a:cs typeface="Courier New"/>
                <a:sym typeface="Courier New"/>
              </a:rPr>
              <a:t>           id.equals(student.id);</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611" name="Google Shape;611;p83"/>
          <p:cNvSpPr txBox="1"/>
          <p:nvPr/>
        </p:nvSpPr>
        <p:spPr>
          <a:xfrm>
            <a:off x="385250" y="1241300"/>
            <a:ext cx="3638100" cy="27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instanceof operator lets you check the "is-a" relationship of an object with a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 instanceof T evaluates to true if the object reference x is of type 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instanceof, we can check that the cast to Student is safe before doing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alternative is to try/catch ClassCastException, but that's more expensive.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Object.equals contract</a:t>
            </a:r>
            <a:endParaRPr sz="2520"/>
          </a:p>
        </p:txBody>
      </p:sp>
      <p:sp>
        <p:nvSpPr>
          <p:cNvPr id="617" name="Google Shape;617;p84"/>
          <p:cNvSpPr txBox="1"/>
          <p:nvPr/>
        </p:nvSpPr>
        <p:spPr>
          <a:xfrm>
            <a:off x="385250" y="1241300"/>
            <a:ext cx="3638100" cy="3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 defines a contract that Object.equals implementations must follow: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Reflexive:</a:t>
            </a:r>
            <a:r>
              <a:rPr lang="en"/>
              <a:t> x.equals(x) is true</a:t>
            </a:r>
            <a:endParaRPr/>
          </a:p>
          <a:p>
            <a:pPr indent="0" lvl="0" marL="0" rtl="0" algn="l">
              <a:spcBef>
                <a:spcPts val="0"/>
              </a:spcBef>
              <a:spcAft>
                <a:spcPts val="0"/>
              </a:spcAft>
              <a:buNone/>
            </a:pPr>
            <a:r>
              <a:rPr b="1" lang="en"/>
              <a:t>Symmetric:</a:t>
            </a:r>
            <a:r>
              <a:rPr lang="en"/>
              <a:t> if x.equal(y) is true, y.equals(x) is true</a:t>
            </a:r>
            <a:endParaRPr/>
          </a:p>
          <a:p>
            <a:pPr indent="0" lvl="0" marL="0" rtl="0" algn="l">
              <a:spcBef>
                <a:spcPts val="0"/>
              </a:spcBef>
              <a:spcAft>
                <a:spcPts val="0"/>
              </a:spcAft>
              <a:buNone/>
            </a:pPr>
            <a:r>
              <a:rPr b="1" lang="en"/>
              <a:t>Transient:</a:t>
            </a:r>
            <a:r>
              <a:rPr lang="en"/>
              <a:t> if x.equals(y) and y.equals(z) are true, x.equals(z) is true</a:t>
            </a:r>
            <a:endParaRPr/>
          </a:p>
          <a:p>
            <a:pPr indent="0" lvl="0" marL="0" rtl="0" algn="l">
              <a:spcBef>
                <a:spcPts val="0"/>
              </a:spcBef>
              <a:spcAft>
                <a:spcPts val="0"/>
              </a:spcAft>
              <a:buNone/>
            </a:pPr>
            <a:r>
              <a:rPr b="1" lang="en"/>
              <a:t>Consistent:</a:t>
            </a:r>
            <a:r>
              <a:rPr lang="en"/>
              <a:t> x.equals(y) should return the same thing if you call it again, if nothing about them changed</a:t>
            </a:r>
            <a:endParaRPr/>
          </a:p>
          <a:p>
            <a:pPr indent="0" lvl="0" marL="0" rtl="0" algn="l">
              <a:spcBef>
                <a:spcPts val="0"/>
              </a:spcBef>
              <a:spcAft>
                <a:spcPts val="0"/>
              </a:spcAft>
              <a:buNone/>
            </a:pPr>
            <a:r>
              <a:rPr b="1" lang="en"/>
              <a:t>Handles null:</a:t>
            </a:r>
            <a:r>
              <a:rPr lang="en"/>
              <a:t> x.equals(null) should return false. (And it shouldn't crash with a NullPointerException!)</a:t>
            </a:r>
            <a:endParaRPr/>
          </a:p>
        </p:txBody>
      </p:sp>
      <p:sp>
        <p:nvSpPr>
          <p:cNvPr id="618" name="Google Shape;618;p84"/>
          <p:cNvSpPr txBox="1"/>
          <p:nvPr>
            <p:ph idx="1" type="body"/>
          </p:nvPr>
        </p:nvSpPr>
        <p:spPr>
          <a:xfrm>
            <a:off x="4173300" y="1152475"/>
            <a:ext cx="4659000" cy="371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Courier New"/>
                <a:ea typeface="Courier New"/>
                <a:cs typeface="Courier New"/>
                <a:sym typeface="Courier New"/>
              </a:rPr>
              <a:t>class Student {</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name;</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id;</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@Override</a:t>
            </a:r>
            <a:br>
              <a:rPr lang="en" sz="1200">
                <a:latin typeface="Courier New"/>
                <a:ea typeface="Courier New"/>
                <a:cs typeface="Courier New"/>
                <a:sym typeface="Courier New"/>
              </a:rPr>
            </a:br>
            <a:r>
              <a:rPr lang="en" sz="1200">
                <a:latin typeface="Courier New"/>
                <a:ea typeface="Courier New"/>
                <a:cs typeface="Courier New"/>
                <a:sym typeface="Courier New"/>
              </a:rPr>
              <a:t>  public boolean equals(Object o) {</a:t>
            </a:r>
            <a:br>
              <a:rPr lang="en" sz="1200">
                <a:latin typeface="Courier New"/>
                <a:ea typeface="Courier New"/>
                <a:cs typeface="Courier New"/>
                <a:sym typeface="Courier New"/>
              </a:rPr>
            </a:br>
            <a:r>
              <a:rPr lang="en" sz="1200">
                <a:latin typeface="Courier New"/>
                <a:ea typeface="Courier New"/>
                <a:cs typeface="Courier New"/>
                <a:sym typeface="Courier New"/>
              </a:rPr>
              <a:t>    if (o == null || !(o instanceof Student)) {</a:t>
            </a:r>
            <a:br>
              <a:rPr lang="en" sz="1200">
                <a:latin typeface="Courier New"/>
                <a:ea typeface="Courier New"/>
                <a:cs typeface="Courier New"/>
                <a:sym typeface="Courier New"/>
              </a:rPr>
            </a:br>
            <a:r>
              <a:rPr lang="en" sz="1200">
                <a:latin typeface="Courier New"/>
                <a:ea typeface="Courier New"/>
                <a:cs typeface="Courier New"/>
                <a:sym typeface="Courier New"/>
              </a:rPr>
              <a:t>      return false;</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Student student = (Student)o;</a:t>
            </a:r>
            <a:br>
              <a:rPr lang="en" sz="1200">
                <a:latin typeface="Courier New"/>
                <a:ea typeface="Courier New"/>
                <a:cs typeface="Courier New"/>
                <a:sym typeface="Courier New"/>
              </a:rPr>
            </a:br>
            <a:r>
              <a:rPr lang="en" sz="1200">
                <a:latin typeface="Courier New"/>
                <a:ea typeface="Courier New"/>
                <a:cs typeface="Courier New"/>
                <a:sym typeface="Courier New"/>
              </a:rPr>
              <a:t>    return name.equals(student.name) &amp;&amp;</a:t>
            </a:r>
            <a:br>
              <a:rPr lang="en" sz="1200">
                <a:latin typeface="Courier New"/>
                <a:ea typeface="Courier New"/>
                <a:cs typeface="Courier New"/>
                <a:sym typeface="Courier New"/>
              </a:rPr>
            </a:br>
            <a:r>
              <a:rPr lang="en" sz="1200">
                <a:latin typeface="Courier New"/>
                <a:ea typeface="Courier New"/>
                <a:cs typeface="Courier New"/>
                <a:sym typeface="Courier New"/>
              </a:rPr>
              <a:t>           id.equals(student.id);</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latin typeface="Courier New"/>
                <a:ea typeface="Courier New"/>
                <a:cs typeface="Courier New"/>
                <a:sym typeface="Courier New"/>
              </a:rPr>
              <a:t>super.</a:t>
            </a:r>
            <a:r>
              <a:rPr i="1" lang="en" sz="2520"/>
              <a:t>method</a:t>
            </a:r>
            <a:r>
              <a:rPr lang="en" sz="2520">
                <a:latin typeface="Courier New"/>
                <a:ea typeface="Courier New"/>
                <a:cs typeface="Courier New"/>
                <a:sym typeface="Courier New"/>
              </a:rPr>
              <a:t>()</a:t>
            </a:r>
            <a:endParaRPr sz="2520">
              <a:latin typeface="Courier New"/>
              <a:ea typeface="Courier New"/>
              <a:cs typeface="Courier New"/>
              <a:sym typeface="Courier New"/>
            </a:endParaRPr>
          </a:p>
        </p:txBody>
      </p:sp>
      <p:sp>
        <p:nvSpPr>
          <p:cNvPr id="624" name="Google Shape;624;p85"/>
          <p:cNvSpPr txBox="1"/>
          <p:nvPr>
            <p:ph idx="1" type="body"/>
          </p:nvPr>
        </p:nvSpPr>
        <p:spPr>
          <a:xfrm>
            <a:off x="311700" y="1152475"/>
            <a:ext cx="423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We've seen the </a:t>
            </a:r>
            <a:r>
              <a:rPr lang="en" sz="1600">
                <a:latin typeface="Courier New"/>
                <a:ea typeface="Courier New"/>
                <a:cs typeface="Courier New"/>
                <a:sym typeface="Courier New"/>
              </a:rPr>
              <a:t>super</a:t>
            </a:r>
            <a:r>
              <a:rPr lang="en" sz="1600"/>
              <a:t> keyword used for </a:t>
            </a:r>
            <a:r>
              <a:rPr b="1" lang="en" sz="1600"/>
              <a:t>constructor chaining</a:t>
            </a:r>
            <a:r>
              <a:rPr lang="en" sz="1600"/>
              <a:t>, where a subclass constructor calls a superclass constructor.</a:t>
            </a:r>
            <a:endParaRPr sz="1600"/>
          </a:p>
          <a:p>
            <a:pPr indent="0" lvl="0" marL="0" rtl="0" algn="l">
              <a:spcBef>
                <a:spcPts val="1200"/>
              </a:spcBef>
              <a:spcAft>
                <a:spcPts val="0"/>
              </a:spcAft>
              <a:buNone/>
            </a:pPr>
            <a:r>
              <a:rPr lang="en" sz="1600"/>
              <a:t>The </a:t>
            </a:r>
            <a:r>
              <a:rPr lang="en" sz="1600">
                <a:latin typeface="Courier New"/>
                <a:ea typeface="Courier New"/>
                <a:cs typeface="Courier New"/>
                <a:sym typeface="Courier New"/>
              </a:rPr>
              <a:t>super</a:t>
            </a:r>
            <a:r>
              <a:rPr lang="en" sz="1600"/>
              <a:t> keyword can also be used to invoke a superclass's version of a method, even if the subclass overrides the method.</a:t>
            </a:r>
            <a:endParaRPr sz="1600"/>
          </a:p>
          <a:p>
            <a:pPr indent="0" lvl="0" marL="0" rtl="0" algn="l">
              <a:spcBef>
                <a:spcPts val="1200"/>
              </a:spcBef>
              <a:spcAft>
                <a:spcPts val="1200"/>
              </a:spcAft>
              <a:buNone/>
            </a:pPr>
            <a:r>
              <a:rPr lang="en" sz="1600"/>
              <a:t>Often, an overridden method wants to do everything the original method did, but add on some additional behavior.</a:t>
            </a:r>
            <a:endParaRPr sz="1600"/>
          </a:p>
        </p:txBody>
      </p:sp>
      <p:sp>
        <p:nvSpPr>
          <p:cNvPr id="625" name="Google Shape;625;p85"/>
          <p:cNvSpPr txBox="1"/>
          <p:nvPr>
            <p:ph idx="1" type="body"/>
          </p:nvPr>
        </p:nvSpPr>
        <p:spPr>
          <a:xfrm>
            <a:off x="4495800" y="923875"/>
            <a:ext cx="44805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430">
                <a:latin typeface="Courier New"/>
                <a:ea typeface="Courier New"/>
                <a:cs typeface="Courier New"/>
                <a:sym typeface="Courier New"/>
              </a:rPr>
              <a:t>class Person {</a:t>
            </a:r>
            <a:br>
              <a:rPr lang="en" sz="1430">
                <a:latin typeface="Courier New"/>
                <a:ea typeface="Courier New"/>
                <a:cs typeface="Courier New"/>
                <a:sym typeface="Courier New"/>
              </a:rPr>
            </a:br>
            <a:r>
              <a:rPr lang="en" sz="1430">
                <a:latin typeface="Courier New"/>
                <a:ea typeface="Courier New"/>
                <a:cs typeface="Courier New"/>
                <a:sym typeface="Courier New"/>
              </a:rPr>
              <a:t>  ...</a:t>
            </a:r>
            <a:br>
              <a:rPr lang="en" sz="1430">
                <a:latin typeface="Courier New"/>
                <a:ea typeface="Courier New"/>
                <a:cs typeface="Courier New"/>
                <a:sym typeface="Courier New"/>
              </a:rPr>
            </a:br>
            <a:r>
              <a:rPr lang="en" sz="1430">
                <a:latin typeface="Courier New"/>
                <a:ea typeface="Courier New"/>
                <a:cs typeface="Courier New"/>
                <a:sym typeface="Courier New"/>
              </a:rPr>
              <a:t>  public void dump(PrintWriter pw) {</a:t>
            </a:r>
            <a:br>
              <a:rPr lang="en" sz="1430">
                <a:latin typeface="Courier New"/>
                <a:ea typeface="Courier New"/>
                <a:cs typeface="Courier New"/>
                <a:sym typeface="Courier New"/>
              </a:rPr>
            </a:br>
            <a:r>
              <a:rPr lang="en" sz="1430">
                <a:latin typeface="Courier New"/>
                <a:ea typeface="Courier New"/>
                <a:cs typeface="Courier New"/>
                <a:sym typeface="Courier New"/>
              </a:rPr>
              <a:t>    pw.println("Name: " + name);</a:t>
            </a:r>
            <a:br>
              <a:rPr lang="en" sz="1430">
                <a:latin typeface="Courier New"/>
                <a:ea typeface="Courier New"/>
                <a:cs typeface="Courier New"/>
                <a:sym typeface="Courier New"/>
              </a:rPr>
            </a:br>
            <a:r>
              <a:rPr lang="en" sz="1430">
                <a:latin typeface="Courier New"/>
                <a:ea typeface="Courier New"/>
                <a:cs typeface="Courier New"/>
                <a:sym typeface="Courier New"/>
              </a:rPr>
              <a:t>  }</a:t>
            </a:r>
            <a:br>
              <a:rPr lang="en" sz="1430">
                <a:latin typeface="Courier New"/>
                <a:ea typeface="Courier New"/>
                <a:cs typeface="Courier New"/>
                <a:sym typeface="Courier New"/>
              </a:rPr>
            </a:br>
            <a:r>
              <a:rPr lang="en" sz="1430">
                <a:latin typeface="Courier New"/>
                <a:ea typeface="Courier New"/>
                <a:cs typeface="Courier New"/>
                <a:sym typeface="Courier New"/>
              </a:rPr>
              <a:t>}</a:t>
            </a:r>
            <a:br>
              <a:rPr lang="en" sz="1430">
                <a:latin typeface="Courier New"/>
                <a:ea typeface="Courier New"/>
                <a:cs typeface="Courier New"/>
                <a:sym typeface="Courier New"/>
              </a:rPr>
            </a:br>
            <a:r>
              <a:rPr lang="en" sz="1430">
                <a:latin typeface="Courier New"/>
                <a:ea typeface="Courier New"/>
                <a:cs typeface="Courier New"/>
                <a:sym typeface="Courier New"/>
              </a:rPr>
              <a:t>class Teacher extends Person {</a:t>
            </a:r>
            <a:br>
              <a:rPr lang="en" sz="1430">
                <a:latin typeface="Courier New"/>
                <a:ea typeface="Courier New"/>
                <a:cs typeface="Courier New"/>
                <a:sym typeface="Courier New"/>
              </a:rPr>
            </a:br>
            <a:r>
              <a:rPr lang="en" sz="1430">
                <a:latin typeface="Courier New"/>
                <a:ea typeface="Courier New"/>
                <a:cs typeface="Courier New"/>
                <a:sym typeface="Courier New"/>
              </a:rPr>
              <a:t>  private String classroom;</a:t>
            </a:r>
            <a:br>
              <a:rPr lang="en" sz="1430">
                <a:latin typeface="Courier New"/>
                <a:ea typeface="Courier New"/>
                <a:cs typeface="Courier New"/>
                <a:sym typeface="Courier New"/>
              </a:rPr>
            </a:br>
            <a:r>
              <a:rPr lang="en" sz="1430">
                <a:latin typeface="Courier New"/>
                <a:ea typeface="Courier New"/>
                <a:cs typeface="Courier New"/>
                <a:sym typeface="Courier New"/>
              </a:rPr>
              <a:t>  ...</a:t>
            </a:r>
            <a:br>
              <a:rPr lang="en" sz="1430">
                <a:latin typeface="Courier New"/>
                <a:ea typeface="Courier New"/>
                <a:cs typeface="Courier New"/>
                <a:sym typeface="Courier New"/>
              </a:rPr>
            </a:br>
            <a:r>
              <a:rPr lang="en" sz="1430">
                <a:latin typeface="Courier New"/>
                <a:ea typeface="Courier New"/>
                <a:cs typeface="Courier New"/>
                <a:sym typeface="Courier New"/>
              </a:rPr>
              <a:t>  public void dump(PrintWriter pw) {</a:t>
            </a:r>
            <a:br>
              <a:rPr lang="en" sz="1430">
                <a:latin typeface="Courier New"/>
                <a:ea typeface="Courier New"/>
                <a:cs typeface="Courier New"/>
                <a:sym typeface="Courier New"/>
              </a:rPr>
            </a:br>
            <a:r>
              <a:rPr lang="en" sz="1430">
                <a:latin typeface="Courier New"/>
                <a:ea typeface="Courier New"/>
                <a:cs typeface="Courier New"/>
                <a:sym typeface="Courier New"/>
              </a:rPr>
              <a:t>    super.dump(pw);</a:t>
            </a:r>
            <a:br>
              <a:rPr lang="en" sz="1430">
                <a:latin typeface="Courier New"/>
                <a:ea typeface="Courier New"/>
                <a:cs typeface="Courier New"/>
                <a:sym typeface="Courier New"/>
              </a:rPr>
            </a:br>
            <a:r>
              <a:rPr lang="en" sz="1430">
                <a:latin typeface="Courier New"/>
                <a:ea typeface="Courier New"/>
                <a:cs typeface="Courier New"/>
                <a:sym typeface="Courier New"/>
              </a:rPr>
              <a:t>    System.out.println("Classroom: " +        </a:t>
            </a:r>
            <a:br>
              <a:rPr lang="en" sz="1430">
                <a:latin typeface="Courier New"/>
                <a:ea typeface="Courier New"/>
                <a:cs typeface="Courier New"/>
                <a:sym typeface="Courier New"/>
              </a:rPr>
            </a:br>
            <a:r>
              <a:rPr lang="en" sz="1430">
                <a:latin typeface="Courier New"/>
                <a:ea typeface="Courier New"/>
                <a:cs typeface="Courier New"/>
                <a:sym typeface="Courier New"/>
              </a:rPr>
              <a:t>                       classroom);</a:t>
            </a:r>
            <a:br>
              <a:rPr lang="en" sz="1430">
                <a:latin typeface="Courier New"/>
                <a:ea typeface="Courier New"/>
                <a:cs typeface="Courier New"/>
                <a:sym typeface="Courier New"/>
              </a:rPr>
            </a:br>
            <a:r>
              <a:rPr lang="en" sz="1430">
                <a:latin typeface="Courier New"/>
                <a:ea typeface="Courier New"/>
                <a:cs typeface="Courier New"/>
                <a:sym typeface="Courier New"/>
              </a:rPr>
              <a:t>  }</a:t>
            </a:r>
            <a:br>
              <a:rPr lang="en" sz="1430">
                <a:latin typeface="Courier New"/>
                <a:ea typeface="Courier New"/>
                <a:cs typeface="Courier New"/>
                <a:sym typeface="Courier New"/>
              </a:rPr>
            </a:br>
            <a:r>
              <a:rPr lang="en" sz="1430">
                <a:latin typeface="Courier New"/>
                <a:ea typeface="Courier New"/>
                <a:cs typeface="Courier New"/>
                <a:sym typeface="Courier New"/>
              </a:rPr>
              <a:t>}</a:t>
            </a:r>
            <a:endParaRPr sz="1430">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super.method() and super() differences</a:t>
            </a:r>
            <a:endParaRPr sz="2520"/>
          </a:p>
        </p:txBody>
      </p:sp>
      <p:sp>
        <p:nvSpPr>
          <p:cNvPr id="631" name="Google Shape;631;p86"/>
          <p:cNvSpPr txBox="1"/>
          <p:nvPr>
            <p:ph idx="1" type="body"/>
          </p:nvPr>
        </p:nvSpPr>
        <p:spPr>
          <a:xfrm>
            <a:off x="311700" y="1152475"/>
            <a:ext cx="3954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If you don't use </a:t>
            </a:r>
            <a:r>
              <a:rPr lang="en" sz="1400">
                <a:latin typeface="Courier New"/>
                <a:ea typeface="Courier New"/>
                <a:cs typeface="Courier New"/>
                <a:sym typeface="Courier New"/>
              </a:rPr>
              <a:t>super</a:t>
            </a:r>
            <a:r>
              <a:rPr lang="en" sz="1400"/>
              <a:t> in a subclass constructor, Java does it for you. It adds an implicit </a:t>
            </a:r>
            <a:r>
              <a:rPr lang="en" sz="1400">
                <a:latin typeface="Courier New"/>
                <a:ea typeface="Courier New"/>
                <a:cs typeface="Courier New"/>
                <a:sym typeface="Courier New"/>
              </a:rPr>
              <a:t>super() </a:t>
            </a:r>
            <a:r>
              <a:rPr lang="en" sz="1400"/>
              <a:t>to call the no-param constructor of the superclass, if one exists.</a:t>
            </a:r>
            <a:endParaRPr sz="1400"/>
          </a:p>
          <a:p>
            <a:pPr indent="0" lvl="0" marL="0" rtl="0" algn="l">
              <a:spcBef>
                <a:spcPts val="1200"/>
              </a:spcBef>
              <a:spcAft>
                <a:spcPts val="0"/>
              </a:spcAft>
              <a:buNone/>
            </a:pPr>
            <a:r>
              <a:rPr lang="en" sz="1400"/>
              <a:t>This is done because Java regards constructors as important to making a properly initialized object. You can't skip around a superclass constructor.</a:t>
            </a:r>
            <a:endParaRPr sz="1400"/>
          </a:p>
          <a:p>
            <a:pPr indent="0" lvl="0" marL="0" rtl="0" algn="l">
              <a:spcBef>
                <a:spcPts val="1200"/>
              </a:spcBef>
              <a:spcAft>
                <a:spcPts val="1200"/>
              </a:spcAft>
              <a:buNone/>
            </a:pPr>
            <a:r>
              <a:rPr lang="en" sz="1400"/>
              <a:t>Method overrides are different. Java lets you completely replace the definition of a method. The new method code has a choice: It can use </a:t>
            </a:r>
            <a:r>
              <a:rPr lang="en" sz="1400">
                <a:latin typeface="Courier New"/>
                <a:ea typeface="Courier New"/>
                <a:cs typeface="Courier New"/>
                <a:sym typeface="Courier New"/>
              </a:rPr>
              <a:t>super.</a:t>
            </a:r>
            <a:r>
              <a:rPr i="1" lang="en" sz="1400"/>
              <a:t>method</a:t>
            </a:r>
            <a:r>
              <a:rPr lang="en" sz="1400">
                <a:latin typeface="Courier New"/>
                <a:ea typeface="Courier New"/>
                <a:cs typeface="Courier New"/>
                <a:sym typeface="Courier New"/>
              </a:rPr>
              <a:t>()</a:t>
            </a:r>
            <a:r>
              <a:rPr lang="en" sz="1400"/>
              <a:t> to call the superclass version of the method at some point, or not.</a:t>
            </a:r>
            <a:endParaRPr sz="1400"/>
          </a:p>
        </p:txBody>
      </p:sp>
      <p:sp>
        <p:nvSpPr>
          <p:cNvPr id="632" name="Google Shape;632;p86"/>
          <p:cNvSpPr txBox="1"/>
          <p:nvPr>
            <p:ph idx="1" type="body"/>
          </p:nvPr>
        </p:nvSpPr>
        <p:spPr>
          <a:xfrm>
            <a:off x="4578900" y="1228675"/>
            <a:ext cx="4260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200"/>
              <a:t>class NPC {</a:t>
            </a:r>
            <a:br>
              <a:rPr lang="en" sz="1200"/>
            </a:br>
            <a:r>
              <a:rPr lang="en" sz="1200"/>
              <a:t>  ...</a:t>
            </a:r>
            <a:br>
              <a:rPr lang="en" sz="1200"/>
            </a:br>
            <a:r>
              <a:rPr lang="en" sz="1200"/>
              <a:t>  public void tick() {</a:t>
            </a:r>
            <a:br>
              <a:rPr lang="en" sz="1200"/>
            </a:br>
            <a:r>
              <a:rPr lang="en" sz="1200"/>
              <a:t>    // Implements random movement of the NPC</a:t>
            </a:r>
            <a:br>
              <a:rPr lang="en" sz="1200"/>
            </a:br>
            <a:r>
              <a:rPr lang="en" sz="1200"/>
              <a:t>    // around the map</a:t>
            </a:r>
            <a:br>
              <a:rPr lang="en" sz="1200"/>
            </a:br>
            <a:r>
              <a:rPr lang="en" sz="1200"/>
              <a:t>  }</a:t>
            </a:r>
            <a:br>
              <a:rPr lang="en" sz="1200"/>
            </a:br>
            <a:r>
              <a:rPr lang="en" sz="1200"/>
              <a:t>}</a:t>
            </a:r>
            <a:br>
              <a:rPr lang="en" sz="1200"/>
            </a:br>
            <a:br>
              <a:rPr lang="en" sz="1200"/>
            </a:br>
            <a:r>
              <a:rPr lang="en" sz="1200"/>
              <a:t>class Teacher extends NPC {</a:t>
            </a:r>
            <a:br>
              <a:rPr lang="en" sz="1200"/>
            </a:br>
            <a:r>
              <a:rPr lang="en" sz="1200"/>
              <a:t>  ...</a:t>
            </a:r>
            <a:br>
              <a:rPr lang="en" sz="1200"/>
            </a:br>
            <a:r>
              <a:rPr lang="en" sz="1200"/>
              <a:t>  public void tick() {</a:t>
            </a:r>
            <a:br>
              <a:rPr lang="en" sz="1200"/>
            </a:br>
            <a:r>
              <a:rPr lang="en" sz="1200"/>
              <a:t>    </a:t>
            </a:r>
            <a:r>
              <a:rPr lang="en" sz="1200"/>
              <a:t>// call super.tick() to get the basic NPC behavior</a:t>
            </a:r>
            <a:br>
              <a:rPr lang="en" sz="1200"/>
            </a:br>
            <a:r>
              <a:rPr lang="en" sz="1200"/>
              <a:t>    // like random movement</a:t>
            </a:r>
            <a:br>
              <a:rPr lang="en" sz="1200"/>
            </a:br>
            <a:r>
              <a:rPr lang="en" sz="1200"/>
              <a:t>    super.tick();</a:t>
            </a:r>
            <a:br>
              <a:rPr lang="en" sz="1200"/>
            </a:br>
            <a:br>
              <a:rPr lang="en" sz="1200"/>
            </a:br>
            <a:r>
              <a:rPr lang="en" sz="1200"/>
              <a:t>    // Additional code here for special NPC behavior</a:t>
            </a:r>
            <a:br>
              <a:rPr lang="en" sz="1200"/>
            </a:br>
            <a:r>
              <a:rPr lang="en" sz="1200"/>
              <a:t>    // specific to this character</a:t>
            </a:r>
            <a:br>
              <a:rPr lang="en" sz="1200"/>
            </a:br>
            <a:r>
              <a:rPr lang="en" sz="1200"/>
              <a:t>  }</a:t>
            </a:r>
            <a:br>
              <a:rPr lang="en" sz="1200"/>
            </a:br>
            <a:r>
              <a:rPr lang="en" sz="1200"/>
              <a:t>}</a:t>
            </a:r>
            <a:endParaRPr sz="12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p:txBody>
      </p:sp>
      <p:pic>
        <p:nvPicPr>
          <p:cNvPr id="638" name="Google Shape;638;p87"/>
          <p:cNvPicPr preferRelativeResize="0"/>
          <p:nvPr/>
        </p:nvPicPr>
        <p:blipFill>
          <a:blip r:embed="rId3">
            <a:alphaModFix/>
          </a:blip>
          <a:stretch>
            <a:fillRect/>
          </a:stretch>
        </p:blipFill>
        <p:spPr>
          <a:xfrm>
            <a:off x="1693175" y="1658100"/>
            <a:ext cx="5757649" cy="3351299"/>
          </a:xfrm>
          <a:prstGeom prst="rect">
            <a:avLst/>
          </a:prstGeom>
          <a:noFill/>
          <a:ln>
            <a:noFill/>
          </a:ln>
        </p:spPr>
      </p:pic>
      <p:sp>
        <p:nvSpPr>
          <p:cNvPr id="639" name="Google Shape;639;p87"/>
          <p:cNvSpPr txBox="1"/>
          <p:nvPr/>
        </p:nvSpPr>
        <p:spPr>
          <a:xfrm>
            <a:off x="304800" y="990600"/>
            <a:ext cx="8941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When you use multiple layers of </a:t>
            </a:r>
            <a:r>
              <a:rPr lang="en" sz="1800">
                <a:solidFill>
                  <a:schemeClr val="dk1"/>
                </a:solidFill>
              </a:rPr>
              <a:t>inheritance</a:t>
            </a:r>
            <a:r>
              <a:rPr lang="en" sz="1800">
                <a:solidFill>
                  <a:schemeClr val="dk2"/>
                </a:solidFill>
              </a:rPr>
              <a:t>, this creates a set of relationships called an </a:t>
            </a:r>
            <a:r>
              <a:rPr b="1" lang="en" sz="1800">
                <a:solidFill>
                  <a:schemeClr val="dk2"/>
                </a:solidFill>
              </a:rPr>
              <a:t>inheritance hierarchy</a:t>
            </a:r>
            <a:r>
              <a:rPr lang="en" sz="1800">
                <a:solidFill>
                  <a:schemeClr val="dk2"/>
                </a:solidFill>
              </a:rPr>
              <a:t> – most often illustrated as a tree.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645" name="Google Shape;645;p88"/>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646" name="Google Shape;646;p88"/>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Ellipse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Triangle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A Square is-a Rectangle</a:t>
            </a:r>
            <a:endParaRPr b="1" sz="1400">
              <a:solidFill>
                <a:schemeClr val="dk1"/>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dk1"/>
                </a:solidFill>
                <a:latin typeface="Courier New"/>
                <a:ea typeface="Courier New"/>
                <a:cs typeface="Courier New"/>
                <a:sym typeface="Courier New"/>
              </a:rPr>
              <a:t>Rectangle is-a Shape</a:t>
            </a:r>
            <a:endParaRPr b="1" sz="1400">
              <a:solidFill>
                <a:schemeClr val="dk1"/>
              </a:solidFill>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652" name="Google Shape;652;p89"/>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653" name="Google Shape;653;p89"/>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Ellipse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Triangle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A Square is-a Rectangle</a:t>
            </a:r>
            <a:endParaRPr b="1" sz="1400">
              <a:solidFill>
                <a:schemeClr val="dk1"/>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dk1"/>
                </a:solidFill>
                <a:latin typeface="Courier New"/>
                <a:ea typeface="Courier New"/>
                <a:cs typeface="Courier New"/>
                <a:sym typeface="Courier New"/>
              </a:rPr>
              <a:t>Rectangle is-a Shape</a:t>
            </a:r>
            <a:endParaRPr b="1" sz="1400">
              <a:solidFill>
                <a:schemeClr val="dk1"/>
              </a:solidFill>
              <a:latin typeface="Courier New"/>
              <a:ea typeface="Courier New"/>
              <a:cs typeface="Courier New"/>
              <a:sym typeface="Courier New"/>
            </a:endParaRPr>
          </a:p>
        </p:txBody>
      </p:sp>
      <p:sp>
        <p:nvSpPr>
          <p:cNvPr id="654" name="Google Shape;654;p89"/>
          <p:cNvSpPr txBox="1"/>
          <p:nvPr/>
        </p:nvSpPr>
        <p:spPr>
          <a:xfrm>
            <a:off x="1620300" y="3560875"/>
            <a:ext cx="2270400" cy="13440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b="1" lang="en" sz="1200">
                <a:solidFill>
                  <a:schemeClr val="dk1"/>
                </a:solidFill>
                <a:latin typeface="Courier New"/>
                <a:ea typeface="Courier New"/>
                <a:cs typeface="Courier New"/>
                <a:sym typeface="Courier New"/>
              </a:rPr>
              <a:t>Circle and Square are also Shapes; They satisfy the is-a relationship test with Shape</a:t>
            </a:r>
            <a:endParaRPr b="1" i="1" sz="1200">
              <a:solidFill>
                <a:schemeClr val="lt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660" name="Google Shape;660;p90"/>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661" name="Google Shape;661;p90"/>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variable types to hold references to different types of objects.</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Circle c = new Circle();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c;</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Shape s = c;</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667" name="Google Shape;667;p91"/>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668" name="Google Shape;668;p91"/>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variable types to hold references to different types of objects.</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Circle c = new Circle();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c;</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Shape s = c;</a:t>
            </a:r>
            <a:endParaRPr b="1" sz="1400">
              <a:solidFill>
                <a:schemeClr val="lt1"/>
              </a:solidFill>
              <a:latin typeface="Courier New"/>
              <a:ea typeface="Courier New"/>
              <a:cs typeface="Courier New"/>
              <a:sym typeface="Courier New"/>
            </a:endParaRPr>
          </a:p>
          <a:p>
            <a:pPr indent="0" lvl="0" marL="0" rtl="0" algn="l">
              <a:spcBef>
                <a:spcPts val="1200"/>
              </a:spcBef>
              <a:spcAft>
                <a:spcPts val="1200"/>
              </a:spcAft>
              <a:buNone/>
            </a:pPr>
            <a:r>
              <a:rPr b="1" lang="en" sz="1400">
                <a:solidFill>
                  <a:schemeClr val="lt1"/>
                </a:solidFill>
              </a:rPr>
              <a:t>This means you can create an </a:t>
            </a:r>
            <a:r>
              <a:rPr b="1" lang="en" sz="1400">
                <a:solidFill>
                  <a:schemeClr val="lt1"/>
                </a:solidFill>
                <a:latin typeface="Courier New"/>
                <a:ea typeface="Courier New"/>
                <a:cs typeface="Courier New"/>
                <a:sym typeface="Courier New"/>
              </a:rPr>
              <a:t>Array/ArrayList</a:t>
            </a:r>
            <a:r>
              <a:rPr b="1" lang="en" sz="1400">
                <a:solidFill>
                  <a:schemeClr val="lt1"/>
                </a:solidFill>
              </a:rPr>
              <a:t> of </a:t>
            </a:r>
            <a:r>
              <a:rPr b="1" lang="en" sz="1400">
                <a:solidFill>
                  <a:schemeClr val="lt1"/>
                </a:solidFill>
                <a:latin typeface="Courier New"/>
                <a:ea typeface="Courier New"/>
                <a:cs typeface="Courier New"/>
                <a:sym typeface="Courier New"/>
              </a:rPr>
              <a:t>Shapes</a:t>
            </a:r>
            <a:r>
              <a:rPr b="1" lang="en" sz="1400">
                <a:solidFill>
                  <a:schemeClr val="lt1"/>
                </a:solidFill>
              </a:rPr>
              <a:t> and add any of these objects to it.</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Instance Variable Initialization</a:t>
            </a:r>
            <a:endParaRPr/>
          </a:p>
        </p:txBody>
      </p:sp>
      <p:sp>
        <p:nvSpPr>
          <p:cNvPr id="103" name="Google Shape;103;p20"/>
          <p:cNvSpPr txBox="1"/>
          <p:nvPr>
            <p:ph idx="1" type="body"/>
          </p:nvPr>
        </p:nvSpPr>
        <p:spPr>
          <a:xfrm>
            <a:off x="311700" y="1000075"/>
            <a:ext cx="396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Instance variables</a:t>
            </a:r>
            <a:r>
              <a:rPr lang="en"/>
              <a:t> are typically assigned initial values by a constructor.</a:t>
            </a:r>
            <a:endParaRPr/>
          </a:p>
          <a:p>
            <a:pPr indent="0" lvl="0" marL="0" rtl="0" algn="l">
              <a:spcBef>
                <a:spcPts val="1200"/>
              </a:spcBef>
              <a:spcAft>
                <a:spcPts val="0"/>
              </a:spcAft>
              <a:buNone/>
            </a:pPr>
            <a:r>
              <a:rPr lang="en"/>
              <a:t>They can also be initialized as part of their declaration:</a:t>
            </a:r>
            <a:endParaRPr/>
          </a:p>
          <a:p>
            <a:pPr indent="0" lvl="0" marL="457200" rtl="0" algn="l">
              <a:spcBef>
                <a:spcPts val="1200"/>
              </a:spcBef>
              <a:spcAft>
                <a:spcPts val="0"/>
              </a:spcAft>
              <a:buNone/>
            </a:pPr>
            <a:r>
              <a:rPr lang="en"/>
              <a:t> </a:t>
            </a:r>
            <a:r>
              <a:rPr b="1" lang="en" sz="1200">
                <a:solidFill>
                  <a:srgbClr val="333333"/>
                </a:solidFill>
                <a:latin typeface="Consolas"/>
                <a:ea typeface="Consolas"/>
                <a:cs typeface="Consolas"/>
                <a:sym typeface="Consolas"/>
              </a:rPr>
              <a:t>private</a:t>
            </a:r>
            <a:r>
              <a:rPr lang="en" sz="1200">
                <a:solidFill>
                  <a:srgbClr val="333333"/>
                </a:solidFill>
                <a:latin typeface="Consolas"/>
                <a:ea typeface="Consolas"/>
                <a:cs typeface="Consolas"/>
                <a:sym typeface="Consolas"/>
              </a:rPr>
              <a:t> boolean isAlive = true;</a:t>
            </a:r>
            <a:endParaRPr/>
          </a:p>
          <a:p>
            <a:pPr indent="0" lvl="0" marL="0" rtl="0" algn="l">
              <a:spcBef>
                <a:spcPts val="1200"/>
              </a:spcBef>
              <a:spcAft>
                <a:spcPts val="1200"/>
              </a:spcAft>
              <a:buNone/>
            </a:pPr>
            <a:r>
              <a:rPr lang="en"/>
              <a:t>If you do not initialize</a:t>
            </a:r>
            <a:br>
              <a:rPr lang="en"/>
            </a:br>
            <a:r>
              <a:rPr lang="en"/>
              <a:t>an instance variable,</a:t>
            </a:r>
            <a:br>
              <a:rPr lang="en"/>
            </a:br>
            <a:r>
              <a:rPr lang="en"/>
              <a:t>it will be initialized to</a:t>
            </a:r>
            <a:br>
              <a:rPr lang="en"/>
            </a:br>
            <a:r>
              <a:rPr lang="en"/>
              <a:t>the default value</a:t>
            </a:r>
            <a:br>
              <a:rPr lang="en"/>
            </a:br>
            <a:r>
              <a:rPr lang="en"/>
              <a:t>for its type.</a:t>
            </a:r>
            <a:endParaRPr sz="1200">
              <a:solidFill>
                <a:schemeClr val="dk1"/>
              </a:solidFill>
            </a:endParaRPr>
          </a:p>
        </p:txBody>
      </p:sp>
      <p:sp>
        <p:nvSpPr>
          <p:cNvPr id="104" name="Google Shape;104;p20"/>
          <p:cNvSpPr txBox="1"/>
          <p:nvPr>
            <p:ph idx="2" type="body"/>
          </p:nvPr>
        </p:nvSpPr>
        <p:spPr>
          <a:xfrm>
            <a:off x="5021475" y="943725"/>
            <a:ext cx="3998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333333"/>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class</a:t>
            </a:r>
            <a:r>
              <a:rPr lang="en" sz="1200">
                <a:solidFill>
                  <a:srgbClr val="333333"/>
                </a:solidFill>
                <a:latin typeface="Consolas"/>
                <a:ea typeface="Consolas"/>
                <a:cs typeface="Consolas"/>
                <a:sym typeface="Consolas"/>
              </a:rPr>
              <a:t> </a:t>
            </a:r>
            <a:r>
              <a:rPr b="1" lang="en" sz="1200">
                <a:solidFill>
                  <a:srgbClr val="445588"/>
                </a:solidFill>
                <a:latin typeface="Consolas"/>
                <a:ea typeface="Consolas"/>
                <a:cs typeface="Consolas"/>
                <a:sym typeface="Consolas"/>
              </a:rPr>
              <a:t>Person</a:t>
            </a:r>
            <a:r>
              <a:rPr lang="en" sz="1200">
                <a:solidFill>
                  <a:srgbClr val="333333"/>
                </a:solidFill>
                <a:latin typeface="Consolas"/>
                <a:ea typeface="Consolas"/>
                <a:cs typeface="Consolas"/>
                <a:sym typeface="Consolas"/>
              </a:rPr>
              <a:t> </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private</a:t>
            </a:r>
            <a:r>
              <a:rPr lang="en" sz="1200">
                <a:solidFill>
                  <a:srgbClr val="333333"/>
                </a:solidFill>
                <a:latin typeface="Consolas"/>
                <a:ea typeface="Consolas"/>
                <a:cs typeface="Consolas"/>
                <a:sym typeface="Consolas"/>
              </a:rPr>
              <a:t> String name;</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private</a:t>
            </a:r>
            <a:r>
              <a:rPr lang="en" sz="1200">
                <a:solidFill>
                  <a:srgbClr val="333333"/>
                </a:solidFill>
                <a:latin typeface="Consolas"/>
                <a:ea typeface="Consolas"/>
                <a:cs typeface="Consolas"/>
                <a:sym typeface="Consolas"/>
              </a:rPr>
              <a:t> int age;</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private</a:t>
            </a:r>
            <a:r>
              <a:rPr lang="en" sz="1200">
                <a:solidFill>
                  <a:srgbClr val="333333"/>
                </a:solidFill>
                <a:latin typeface="Consolas"/>
                <a:ea typeface="Consolas"/>
                <a:cs typeface="Consolas"/>
                <a:sym typeface="Consolas"/>
              </a:rPr>
              <a:t> boolean isAlive = true;</a:t>
            </a:r>
            <a:endParaRPr sz="1200">
              <a:solidFill>
                <a:srgbClr val="333333"/>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b="1" lang="en" sz="1200">
                <a:solidFill>
                  <a:srgbClr val="990000"/>
                </a:solidFill>
                <a:latin typeface="Consolas"/>
                <a:ea typeface="Consolas"/>
                <a:cs typeface="Consolas"/>
                <a:sym typeface="Consolas"/>
              </a:rPr>
              <a:t>Person</a:t>
            </a:r>
            <a:r>
              <a:rPr lang="en" sz="1200">
                <a:solidFill>
                  <a:srgbClr val="333333"/>
                </a:solidFill>
                <a:latin typeface="Consolas"/>
                <a:ea typeface="Consolas"/>
                <a:cs typeface="Consolas"/>
                <a:sym typeface="Consolas"/>
              </a:rPr>
              <a:t>(String name, int age)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this.name = name;</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this.age = age;</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600"/>
          </a:p>
        </p:txBody>
      </p:sp>
      <p:pic>
        <p:nvPicPr>
          <p:cNvPr id="105" name="Google Shape;105;p20"/>
          <p:cNvPicPr preferRelativeResize="0"/>
          <p:nvPr/>
        </p:nvPicPr>
        <p:blipFill>
          <a:blip r:embed="rId3">
            <a:alphaModFix/>
          </a:blip>
          <a:stretch>
            <a:fillRect/>
          </a:stretch>
        </p:blipFill>
        <p:spPr>
          <a:xfrm>
            <a:off x="2257925" y="2693400"/>
            <a:ext cx="2582624" cy="23447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674" name="Google Shape;674;p92"/>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675" name="Google Shape;675;p92"/>
          <p:cNvSpPr txBox="1"/>
          <p:nvPr>
            <p:ph idx="1" type="body"/>
          </p:nvPr>
        </p:nvSpPr>
        <p:spPr>
          <a:xfrm>
            <a:off x="5112050" y="702825"/>
            <a:ext cx="3846000" cy="4202100"/>
          </a:xfrm>
          <a:prstGeom prst="rect">
            <a:avLst/>
          </a:prstGeom>
          <a:solidFill>
            <a:schemeClr val="accent5"/>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But this only works in </a:t>
            </a:r>
            <a:r>
              <a:rPr b="1" lang="en" sz="1400">
                <a:solidFill>
                  <a:schemeClr val="lt1"/>
                </a:solidFill>
              </a:rPr>
              <a:t>one direction</a:t>
            </a:r>
            <a:r>
              <a:rPr lang="en" sz="1400">
                <a:solidFill>
                  <a:schemeClr val="lt1"/>
                </a:solidFill>
              </a:rPr>
              <a:t> - subclass types can become superclass types; but superclass types cannot become subclass types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Shape s = new Shape()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Rectangle r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Triangle t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e;</a:t>
            </a:r>
            <a:r>
              <a:rPr b="1" lang="en" sz="1400">
                <a:solidFill>
                  <a:schemeClr val="accent6"/>
                </a:solidFill>
                <a:latin typeface="Courier New"/>
                <a:ea typeface="Courier New"/>
                <a:cs typeface="Courier New"/>
                <a:sym typeface="Courier New"/>
              </a:rPr>
              <a:t> **ERROR**</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Compile Time, Run Time</a:t>
            </a:r>
            <a:endParaRPr sz="2520"/>
          </a:p>
        </p:txBody>
      </p:sp>
      <p:sp>
        <p:nvSpPr>
          <p:cNvPr id="681" name="Google Shape;681;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 is a </a:t>
            </a:r>
            <a:r>
              <a:rPr b="1" lang="en"/>
              <a:t>compiled language</a:t>
            </a:r>
            <a:r>
              <a:rPr lang="en"/>
              <a:t>. (Unlike Python, which is </a:t>
            </a:r>
            <a:r>
              <a:rPr b="1" lang="en"/>
              <a:t>interpreted</a:t>
            </a:r>
            <a:r>
              <a:rPr lang="en"/>
              <a:t>.)</a:t>
            </a:r>
            <a:endParaRPr/>
          </a:p>
          <a:p>
            <a:pPr indent="-317500" lvl="1" marL="914400" rtl="0" algn="l">
              <a:spcBef>
                <a:spcPts val="0"/>
              </a:spcBef>
              <a:spcAft>
                <a:spcPts val="0"/>
              </a:spcAft>
              <a:buSzPts val="1400"/>
              <a:buChar char="○"/>
            </a:pPr>
            <a:r>
              <a:rPr lang="en"/>
              <a:t>A program must be</a:t>
            </a:r>
            <a:r>
              <a:rPr lang="en"/>
              <a:t> compiled using the Java compiler, that is, turned into 1's and 0's that the Java Virtual Machine understands.</a:t>
            </a:r>
            <a:endParaRPr/>
          </a:p>
          <a:p>
            <a:pPr indent="-317500" lvl="1" marL="914400" rtl="0" algn="l">
              <a:spcBef>
                <a:spcPts val="0"/>
              </a:spcBef>
              <a:spcAft>
                <a:spcPts val="0"/>
              </a:spcAft>
              <a:buSzPts val="1400"/>
              <a:buChar char="○"/>
            </a:pPr>
            <a:r>
              <a:rPr lang="en"/>
              <a:t>The Java Virtual Machine then can execute the resulting </a:t>
            </a:r>
            <a:r>
              <a:rPr b="1" lang="en"/>
              <a:t>Java bytecode</a:t>
            </a:r>
            <a:r>
              <a:rPr lang="en"/>
              <a:t>.</a:t>
            </a:r>
            <a:endParaRPr/>
          </a:p>
          <a:p>
            <a:pPr indent="-342900" lvl="0" marL="457200" rtl="0" algn="l">
              <a:spcBef>
                <a:spcPts val="0"/>
              </a:spcBef>
              <a:spcAft>
                <a:spcPts val="0"/>
              </a:spcAft>
              <a:buSzPts val="1800"/>
              <a:buChar char="●"/>
            </a:pPr>
            <a:r>
              <a:rPr lang="en"/>
              <a:t>The Java compiler reads your Java source code (.java files)</a:t>
            </a:r>
            <a:endParaRPr/>
          </a:p>
          <a:p>
            <a:pPr indent="-317500" lvl="1" marL="914400" rtl="0" algn="l">
              <a:spcBef>
                <a:spcPts val="0"/>
              </a:spcBef>
              <a:spcAft>
                <a:spcPts val="0"/>
              </a:spcAft>
              <a:buSzPts val="1400"/>
              <a:buChar char="○"/>
            </a:pPr>
            <a:r>
              <a:rPr lang="en"/>
              <a:t>Compilation checks your program for syntax errors (missing semicolons, curly braces, etc.) as well as semantic errors (incompatible types, etc.) This produces </a:t>
            </a:r>
            <a:r>
              <a:rPr b="1" lang="en"/>
              <a:t>compile errors.</a:t>
            </a:r>
            <a:endParaRPr b="1"/>
          </a:p>
          <a:p>
            <a:pPr indent="-317500" lvl="1" marL="914400" rtl="0" algn="l">
              <a:spcBef>
                <a:spcPts val="0"/>
              </a:spcBef>
              <a:spcAft>
                <a:spcPts val="0"/>
              </a:spcAft>
              <a:buSzPts val="1400"/>
              <a:buChar char="○"/>
            </a:pPr>
            <a:r>
              <a:rPr lang="en"/>
              <a:t>This is the program that yells at you if you try to use a variable before you’ve initialized it.</a:t>
            </a:r>
            <a:endParaRPr/>
          </a:p>
          <a:p>
            <a:pPr indent="-342900" lvl="0" marL="457200" rtl="0" algn="l">
              <a:spcBef>
                <a:spcPts val="0"/>
              </a:spcBef>
              <a:spcAft>
                <a:spcPts val="0"/>
              </a:spcAft>
              <a:buSzPts val="1800"/>
              <a:buChar char="●"/>
            </a:pPr>
            <a:r>
              <a:rPr lang="en"/>
              <a:t>But you can also encounter </a:t>
            </a:r>
            <a:r>
              <a:rPr b="1" lang="en"/>
              <a:t>run-time errors</a:t>
            </a:r>
            <a:r>
              <a:rPr lang="en"/>
              <a:t> (usually Java exceptions)</a:t>
            </a:r>
            <a:endParaRPr b="1"/>
          </a:p>
          <a:p>
            <a:pPr indent="-317500" lvl="1" marL="914400" rtl="0" algn="l">
              <a:spcBef>
                <a:spcPts val="0"/>
              </a:spcBef>
              <a:spcAft>
                <a:spcPts val="0"/>
              </a:spcAft>
              <a:buSzPts val="1400"/>
              <a:buChar char="○"/>
            </a:pPr>
            <a:r>
              <a:rPr lang="en"/>
              <a:t>For example, an error message that says you tried to divide by zero</a:t>
            </a:r>
            <a:endParaRPr/>
          </a:p>
          <a:p>
            <a:pPr indent="-317500" lvl="1" marL="914400" rtl="0" algn="l">
              <a:spcBef>
                <a:spcPts val="0"/>
              </a:spcBef>
              <a:spcAft>
                <a:spcPts val="0"/>
              </a:spcAft>
              <a:buSzPts val="1400"/>
              <a:buChar char="○"/>
            </a:pPr>
            <a:r>
              <a:rPr lang="en"/>
              <a:t>These kinds of error can’t be identified a priori–your code needs to be run for these issues to be caught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4"/>
          <p:cNvSpPr txBox="1"/>
          <p:nvPr>
            <p:ph idx="1" type="body"/>
          </p:nvPr>
        </p:nvSpPr>
        <p:spPr>
          <a:xfrm>
            <a:off x="311700" y="923875"/>
            <a:ext cx="8520600" cy="13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In Java, an object variable has both a </a:t>
            </a:r>
            <a:r>
              <a:rPr b="1" lang="en" sz="1400">
                <a:solidFill>
                  <a:schemeClr val="dk1"/>
                </a:solidFill>
              </a:rPr>
              <a:t>declared</a:t>
            </a:r>
            <a:r>
              <a:rPr lang="en" sz="1400">
                <a:solidFill>
                  <a:schemeClr val="dk1"/>
                </a:solidFill>
              </a:rPr>
              <a:t> </a:t>
            </a:r>
            <a:r>
              <a:rPr b="1" lang="en" sz="1400">
                <a:solidFill>
                  <a:schemeClr val="dk1"/>
                </a:solidFill>
              </a:rPr>
              <a:t>type</a:t>
            </a:r>
            <a:r>
              <a:rPr lang="en" sz="1400">
                <a:solidFill>
                  <a:schemeClr val="dk1"/>
                </a:solidFill>
              </a:rPr>
              <a:t> (compile-time type) and an </a:t>
            </a:r>
            <a:r>
              <a:rPr b="1" lang="en" sz="1400">
                <a:solidFill>
                  <a:schemeClr val="dk1"/>
                </a:solidFill>
              </a:rPr>
              <a:t>actual</a:t>
            </a:r>
            <a:r>
              <a:rPr lang="en" sz="1400">
                <a:solidFill>
                  <a:schemeClr val="dk1"/>
                </a:solidFill>
              </a:rPr>
              <a:t> </a:t>
            </a:r>
            <a:r>
              <a:rPr b="1" lang="en" sz="1400">
                <a:solidFill>
                  <a:schemeClr val="dk1"/>
                </a:solidFill>
              </a:rPr>
              <a:t>type </a:t>
            </a:r>
            <a:r>
              <a:rPr lang="en" sz="1400">
                <a:solidFill>
                  <a:schemeClr val="dk1"/>
                </a:solidFill>
              </a:rPr>
              <a:t>(run-time type).</a:t>
            </a:r>
            <a:endParaRPr sz="1400">
              <a:solidFill>
                <a:schemeClr val="dk1"/>
              </a:solidFill>
            </a:endParaRPr>
          </a:p>
          <a:p>
            <a:pPr indent="0" lvl="0" marL="0" rtl="0" algn="l">
              <a:spcBef>
                <a:spcPts val="1200"/>
              </a:spcBef>
              <a:spcAft>
                <a:spcPts val="0"/>
              </a:spcAft>
              <a:buNone/>
            </a:pPr>
            <a:r>
              <a:rPr lang="en" sz="1400">
                <a:solidFill>
                  <a:schemeClr val="dk1"/>
                </a:solidFill>
              </a:rPr>
              <a:t>The </a:t>
            </a:r>
            <a:r>
              <a:rPr b="1" lang="en" sz="1400">
                <a:solidFill>
                  <a:schemeClr val="dk1"/>
                </a:solidFill>
              </a:rPr>
              <a:t>declared type</a:t>
            </a:r>
            <a:r>
              <a:rPr lang="en" sz="1400">
                <a:solidFill>
                  <a:schemeClr val="dk1"/>
                </a:solidFill>
              </a:rPr>
              <a:t> is the type that is used in the declaration.</a:t>
            </a:r>
            <a:endParaRPr sz="1400">
              <a:solidFill>
                <a:schemeClr val="dk1"/>
              </a:solidFill>
            </a:endParaRPr>
          </a:p>
          <a:p>
            <a:pPr indent="0" lvl="0" marL="0" rtl="0" algn="l">
              <a:spcBef>
                <a:spcPts val="1200"/>
              </a:spcBef>
              <a:spcAft>
                <a:spcPts val="1200"/>
              </a:spcAft>
              <a:buNone/>
            </a:pPr>
            <a:r>
              <a:rPr lang="en" sz="1400">
                <a:solidFill>
                  <a:schemeClr val="dk1"/>
                </a:solidFill>
              </a:rPr>
              <a:t>The </a:t>
            </a:r>
            <a:r>
              <a:rPr b="1" lang="en" sz="1400">
                <a:solidFill>
                  <a:schemeClr val="dk1"/>
                </a:solidFill>
              </a:rPr>
              <a:t>actual type</a:t>
            </a:r>
            <a:r>
              <a:rPr lang="en" sz="1400">
                <a:solidFill>
                  <a:schemeClr val="dk1"/>
                </a:solidFill>
              </a:rPr>
              <a:t> is the class that was actually used to create the object using </a:t>
            </a:r>
            <a:r>
              <a:rPr lang="en" sz="1400">
                <a:solidFill>
                  <a:schemeClr val="dk1"/>
                </a:solidFill>
                <a:latin typeface="Courier New"/>
                <a:ea typeface="Courier New"/>
                <a:cs typeface="Courier New"/>
                <a:sym typeface="Courier New"/>
              </a:rPr>
              <a:t>new</a:t>
            </a:r>
            <a:r>
              <a:rPr lang="en" sz="1400">
                <a:solidFill>
                  <a:schemeClr val="dk1"/>
                </a:solidFill>
              </a:rPr>
              <a:t>.</a:t>
            </a:r>
            <a:endParaRPr sz="1400">
              <a:solidFill>
                <a:schemeClr val="dk1"/>
              </a:solidFill>
            </a:endParaRPr>
          </a:p>
        </p:txBody>
      </p:sp>
      <p:sp>
        <p:nvSpPr>
          <p:cNvPr id="687" name="Google Shape;687;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graphicFrame>
        <p:nvGraphicFramePr>
          <p:cNvPr id="688" name="Google Shape;688;p94"/>
          <p:cNvGraphicFramePr/>
          <p:nvPr/>
        </p:nvGraphicFramePr>
        <p:xfrm>
          <a:off x="490125" y="2371050"/>
          <a:ext cx="3000000" cy="3000000"/>
        </p:xfrm>
        <a:graphic>
          <a:graphicData uri="http://schemas.openxmlformats.org/drawingml/2006/table">
            <a:tbl>
              <a:tblPr>
                <a:noFill/>
                <a:tableStyleId>{816BF3B5-5C8D-4E30-BBE7-5D0EAFF0ACE2}</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bl>
          </a:graphicData>
        </a:graphic>
      </p:graphicFrame>
      <p:cxnSp>
        <p:nvCxnSpPr>
          <p:cNvPr id="689" name="Google Shape;689;p94"/>
          <p:cNvCxnSpPr/>
          <p:nvPr/>
        </p:nvCxnSpPr>
        <p:spPr>
          <a:xfrm flipH="1">
            <a:off x="5057750" y="658575"/>
            <a:ext cx="480900" cy="263400"/>
          </a:xfrm>
          <a:prstGeom prst="straightConnector1">
            <a:avLst/>
          </a:prstGeom>
          <a:noFill/>
          <a:ln cap="flat" cmpd="sng" w="9525">
            <a:solidFill>
              <a:schemeClr val="dk2"/>
            </a:solidFill>
            <a:prstDash val="solid"/>
            <a:round/>
            <a:headEnd len="med" w="med" type="none"/>
            <a:tailEnd len="med" w="med" type="triangle"/>
          </a:ln>
        </p:spPr>
      </p:cxnSp>
      <p:sp>
        <p:nvSpPr>
          <p:cNvPr id="690" name="Google Shape;690;p94"/>
          <p:cNvSpPr txBox="1"/>
          <p:nvPr/>
        </p:nvSpPr>
        <p:spPr>
          <a:xfrm>
            <a:off x="3378500" y="302950"/>
            <a:ext cx="54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We had these reversed in the 9.6 slides. They have been updated.</a:t>
            </a:r>
            <a:endParaRPr i="1"/>
          </a:p>
        </p:txBody>
      </p:sp>
      <p:cxnSp>
        <p:nvCxnSpPr>
          <p:cNvPr id="691" name="Google Shape;691;p94"/>
          <p:cNvCxnSpPr/>
          <p:nvPr/>
        </p:nvCxnSpPr>
        <p:spPr>
          <a:xfrm>
            <a:off x="6862400" y="681154"/>
            <a:ext cx="651900" cy="25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5"/>
          <p:cNvSpPr/>
          <p:nvPr/>
        </p:nvSpPr>
        <p:spPr>
          <a:xfrm>
            <a:off x="4398525" y="3021750"/>
            <a:ext cx="10056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5"/>
          <p:cNvSpPr/>
          <p:nvPr/>
        </p:nvSpPr>
        <p:spPr>
          <a:xfrm>
            <a:off x="2433675" y="3021750"/>
            <a:ext cx="6672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5"/>
          <p:cNvSpPr txBox="1"/>
          <p:nvPr>
            <p:ph idx="1" type="body"/>
          </p:nvPr>
        </p:nvSpPr>
        <p:spPr>
          <a:xfrm>
            <a:off x="311700" y="923875"/>
            <a:ext cx="8520600" cy="13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In Java, an object variable has both a </a:t>
            </a:r>
            <a:r>
              <a:rPr b="1" lang="en" sz="1400">
                <a:solidFill>
                  <a:schemeClr val="dk1"/>
                </a:solidFill>
              </a:rPr>
              <a:t>declared</a:t>
            </a:r>
            <a:r>
              <a:rPr lang="en" sz="1400">
                <a:solidFill>
                  <a:schemeClr val="dk1"/>
                </a:solidFill>
              </a:rPr>
              <a:t> </a:t>
            </a:r>
            <a:r>
              <a:rPr b="1" lang="en" sz="1400">
                <a:solidFill>
                  <a:schemeClr val="dk1"/>
                </a:solidFill>
              </a:rPr>
              <a:t>type</a:t>
            </a:r>
            <a:r>
              <a:rPr lang="en" sz="1400">
                <a:solidFill>
                  <a:schemeClr val="dk1"/>
                </a:solidFill>
              </a:rPr>
              <a:t> (compile-time type) and an </a:t>
            </a:r>
            <a:r>
              <a:rPr b="1" lang="en" sz="1400">
                <a:solidFill>
                  <a:schemeClr val="dk1"/>
                </a:solidFill>
              </a:rPr>
              <a:t>actual</a:t>
            </a:r>
            <a:r>
              <a:rPr lang="en" sz="1400">
                <a:solidFill>
                  <a:schemeClr val="dk1"/>
                </a:solidFill>
              </a:rPr>
              <a:t> </a:t>
            </a:r>
            <a:r>
              <a:rPr b="1" lang="en" sz="1400">
                <a:solidFill>
                  <a:schemeClr val="dk1"/>
                </a:solidFill>
              </a:rPr>
              <a:t>type </a:t>
            </a:r>
            <a:r>
              <a:rPr lang="en" sz="1400">
                <a:solidFill>
                  <a:schemeClr val="dk1"/>
                </a:solidFill>
              </a:rPr>
              <a:t>(run-time type).</a:t>
            </a:r>
            <a:endParaRPr sz="1400">
              <a:solidFill>
                <a:schemeClr val="dk1"/>
              </a:solidFill>
            </a:endParaRPr>
          </a:p>
          <a:p>
            <a:pPr indent="0" lvl="0" marL="0" rtl="0" algn="l">
              <a:spcBef>
                <a:spcPts val="1200"/>
              </a:spcBef>
              <a:spcAft>
                <a:spcPts val="0"/>
              </a:spcAft>
              <a:buNone/>
            </a:pPr>
            <a:r>
              <a:rPr lang="en" sz="1400">
                <a:solidFill>
                  <a:schemeClr val="dk1"/>
                </a:solidFill>
              </a:rPr>
              <a:t>The </a:t>
            </a:r>
            <a:r>
              <a:rPr b="1" lang="en" sz="1400">
                <a:solidFill>
                  <a:schemeClr val="dk1"/>
                </a:solidFill>
              </a:rPr>
              <a:t>declared type</a:t>
            </a:r>
            <a:r>
              <a:rPr lang="en" sz="1400">
                <a:solidFill>
                  <a:schemeClr val="dk1"/>
                </a:solidFill>
              </a:rPr>
              <a:t> is the type that is used in the declaration.</a:t>
            </a:r>
            <a:endParaRPr sz="1400">
              <a:solidFill>
                <a:schemeClr val="dk1"/>
              </a:solidFill>
            </a:endParaRPr>
          </a:p>
          <a:p>
            <a:pPr indent="0" lvl="0" marL="0" rtl="0" algn="l">
              <a:spcBef>
                <a:spcPts val="1200"/>
              </a:spcBef>
              <a:spcAft>
                <a:spcPts val="1200"/>
              </a:spcAft>
              <a:buNone/>
            </a:pPr>
            <a:r>
              <a:rPr lang="en" sz="1400">
                <a:solidFill>
                  <a:schemeClr val="dk1"/>
                </a:solidFill>
              </a:rPr>
              <a:t>The </a:t>
            </a:r>
            <a:r>
              <a:rPr b="1" lang="en" sz="1400">
                <a:solidFill>
                  <a:schemeClr val="dk1"/>
                </a:solidFill>
              </a:rPr>
              <a:t>actual type</a:t>
            </a:r>
            <a:r>
              <a:rPr lang="en" sz="1400">
                <a:solidFill>
                  <a:schemeClr val="dk1"/>
                </a:solidFill>
              </a:rPr>
              <a:t> is the class that was actually used to create the object using </a:t>
            </a:r>
            <a:r>
              <a:rPr lang="en" sz="1400">
                <a:solidFill>
                  <a:schemeClr val="dk1"/>
                </a:solidFill>
                <a:latin typeface="Courier New"/>
                <a:ea typeface="Courier New"/>
                <a:cs typeface="Courier New"/>
                <a:sym typeface="Courier New"/>
              </a:rPr>
              <a:t>new</a:t>
            </a:r>
            <a:r>
              <a:rPr lang="en" sz="1400">
                <a:solidFill>
                  <a:schemeClr val="dk1"/>
                </a:solidFill>
              </a:rPr>
              <a:t>.</a:t>
            </a:r>
            <a:endParaRPr sz="1400">
              <a:solidFill>
                <a:schemeClr val="dk1"/>
              </a:solidFill>
            </a:endParaRPr>
          </a:p>
        </p:txBody>
      </p:sp>
      <p:sp>
        <p:nvSpPr>
          <p:cNvPr id="699" name="Google Shape;699;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sp>
        <p:nvSpPr>
          <p:cNvPr id="700" name="Google Shape;700;p95"/>
          <p:cNvSpPr txBox="1"/>
          <p:nvPr/>
        </p:nvSpPr>
        <p:spPr>
          <a:xfrm>
            <a:off x="2405675" y="2379850"/>
            <a:ext cx="6207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class Shape { ...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class Rectangle extends Shape { ...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Shape shape = new Rectangle();</a:t>
            </a:r>
            <a:endParaRPr>
              <a:latin typeface="Courier New"/>
              <a:ea typeface="Courier New"/>
              <a:cs typeface="Courier New"/>
              <a:sym typeface="Courier New"/>
            </a:endParaRPr>
          </a:p>
        </p:txBody>
      </p:sp>
      <p:sp>
        <p:nvSpPr>
          <p:cNvPr id="701" name="Google Shape;701;p95"/>
          <p:cNvSpPr txBox="1"/>
          <p:nvPr/>
        </p:nvSpPr>
        <p:spPr>
          <a:xfrm>
            <a:off x="1509375" y="3411350"/>
            <a:ext cx="247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Declared Type</a:t>
            </a:r>
            <a:endParaRPr/>
          </a:p>
          <a:p>
            <a:pPr indent="0" lvl="0" marL="0" rtl="0" algn="ctr">
              <a:spcBef>
                <a:spcPts val="0"/>
              </a:spcBef>
              <a:spcAft>
                <a:spcPts val="0"/>
              </a:spcAft>
              <a:buNone/>
            </a:pPr>
            <a:r>
              <a:rPr lang="en"/>
              <a:t>(Compile-Time Type)</a:t>
            </a:r>
            <a:endParaRPr/>
          </a:p>
        </p:txBody>
      </p:sp>
      <p:sp>
        <p:nvSpPr>
          <p:cNvPr id="702" name="Google Shape;702;p95"/>
          <p:cNvSpPr txBox="1"/>
          <p:nvPr/>
        </p:nvSpPr>
        <p:spPr>
          <a:xfrm>
            <a:off x="3719175" y="3411350"/>
            <a:ext cx="247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Actual</a:t>
            </a:r>
            <a:r>
              <a:rPr lang="en"/>
              <a:t> Type</a:t>
            </a:r>
            <a:endParaRPr/>
          </a:p>
          <a:p>
            <a:pPr indent="0" lvl="0" marL="0" rtl="0" algn="ctr">
              <a:spcBef>
                <a:spcPts val="0"/>
              </a:spcBef>
              <a:spcAft>
                <a:spcPts val="0"/>
              </a:spcAft>
              <a:buNone/>
            </a:pPr>
            <a:r>
              <a:rPr lang="en"/>
              <a:t>(Run-Time Type)</a:t>
            </a:r>
            <a:endParaRPr/>
          </a:p>
        </p:txBody>
      </p:sp>
      <p:sp>
        <p:nvSpPr>
          <p:cNvPr id="703" name="Google Shape;703;p95"/>
          <p:cNvSpPr txBox="1"/>
          <p:nvPr/>
        </p:nvSpPr>
        <p:spPr>
          <a:xfrm>
            <a:off x="1336725" y="3856500"/>
            <a:ext cx="2911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What the compiler is doing its type checking against, e.g., when it is determining what methods are available to call.</a:t>
            </a:r>
            <a:endParaRPr i="1" sz="1200"/>
          </a:p>
        </p:txBody>
      </p:sp>
      <p:sp>
        <p:nvSpPr>
          <p:cNvPr id="704" name="Google Shape;704;p95"/>
          <p:cNvSpPr txBox="1"/>
          <p:nvPr/>
        </p:nvSpPr>
        <p:spPr>
          <a:xfrm>
            <a:off x="4308525" y="3856500"/>
            <a:ext cx="291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What the object actually is at run-time, which dictates how it will actually behave when methods are invoked.</a:t>
            </a:r>
            <a:endParaRPr i="1" sz="12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96"/>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example, the </a:t>
            </a:r>
            <a:r>
              <a:rPr b="1" lang="en">
                <a:solidFill>
                  <a:schemeClr val="dk1"/>
                </a:solidFill>
              </a:rPr>
              <a:t>declared type</a:t>
            </a:r>
            <a:r>
              <a:rPr lang="en">
                <a:solidFill>
                  <a:schemeClr val="dk1"/>
                </a:solidFill>
              </a:rPr>
              <a:t> of </a:t>
            </a:r>
            <a:r>
              <a:rPr lang="en">
                <a:solidFill>
                  <a:schemeClr val="dk1"/>
                </a:solidFill>
                <a:latin typeface="Courier New"/>
                <a:ea typeface="Courier New"/>
                <a:cs typeface="Courier New"/>
                <a:sym typeface="Courier New"/>
              </a:rPr>
              <a:t>shapes[i]</a:t>
            </a:r>
            <a:r>
              <a:rPr lang="en">
                <a:solidFill>
                  <a:schemeClr val="dk1"/>
                </a:solidFill>
              </a:rPr>
              <a:t> is </a:t>
            </a:r>
            <a:r>
              <a:rPr lang="en">
                <a:solidFill>
                  <a:schemeClr val="dk1"/>
                </a:solidFill>
                <a:latin typeface="Courier New"/>
                <a:ea typeface="Courier New"/>
                <a:cs typeface="Courier New"/>
                <a:sym typeface="Courier New"/>
              </a:rPr>
              <a:t>Shape</a:t>
            </a:r>
            <a:r>
              <a:rPr lang="en">
                <a:solidFill>
                  <a:schemeClr val="dk1"/>
                </a:solidFill>
              </a:rPr>
              <a:t>.</a:t>
            </a:r>
            <a:endParaRPr>
              <a:solidFill>
                <a:schemeClr val="dk1"/>
              </a:solidFill>
            </a:endParaRPr>
          </a:p>
          <a:p>
            <a:pPr indent="0" lvl="0" marL="0" rtl="0" algn="l">
              <a:spcBef>
                <a:spcPts val="1200"/>
              </a:spcBef>
              <a:spcAft>
                <a:spcPts val="1200"/>
              </a:spcAft>
              <a:buNone/>
            </a:pPr>
            <a:r>
              <a:rPr lang="en">
                <a:solidFill>
                  <a:schemeClr val="dk1"/>
                </a:solidFill>
              </a:rPr>
              <a:t>The </a:t>
            </a:r>
            <a:r>
              <a:rPr b="1" lang="en">
                <a:solidFill>
                  <a:schemeClr val="dk1"/>
                </a:solidFill>
              </a:rPr>
              <a:t>actual</a:t>
            </a:r>
            <a:r>
              <a:rPr b="1" lang="en">
                <a:solidFill>
                  <a:schemeClr val="dk1"/>
                </a:solidFill>
              </a:rPr>
              <a:t> types</a:t>
            </a:r>
            <a:r>
              <a:rPr lang="en">
                <a:solidFill>
                  <a:schemeClr val="dk1"/>
                </a:solidFill>
              </a:rPr>
              <a:t>, however, are </a:t>
            </a:r>
            <a:r>
              <a:rPr lang="en">
                <a:solidFill>
                  <a:schemeClr val="dk1"/>
                </a:solidFill>
                <a:latin typeface="Courier New"/>
                <a:ea typeface="Courier New"/>
                <a:cs typeface="Courier New"/>
                <a:sym typeface="Courier New"/>
              </a:rPr>
              <a:t>Rectangle</a:t>
            </a:r>
            <a:r>
              <a:rPr lang="en">
                <a:solidFill>
                  <a:schemeClr val="dk1"/>
                </a:solidFill>
              </a:rPr>
              <a:t>, </a:t>
            </a:r>
            <a:r>
              <a:rPr lang="en">
                <a:solidFill>
                  <a:schemeClr val="dk1"/>
                </a:solidFill>
                <a:latin typeface="Courier New"/>
                <a:ea typeface="Courier New"/>
                <a:cs typeface="Courier New"/>
                <a:sym typeface="Courier New"/>
              </a:rPr>
              <a:t>Triangle</a:t>
            </a:r>
            <a:r>
              <a:rPr lang="en">
                <a:solidFill>
                  <a:schemeClr val="dk1"/>
                </a:solidFill>
              </a:rPr>
              <a:t>, and </a:t>
            </a:r>
            <a:r>
              <a:rPr lang="en">
                <a:solidFill>
                  <a:schemeClr val="dk1"/>
                </a:solidFill>
                <a:latin typeface="Courier New"/>
                <a:ea typeface="Courier New"/>
                <a:cs typeface="Courier New"/>
                <a:sym typeface="Courier New"/>
              </a:rPr>
              <a:t>Ellipse</a:t>
            </a:r>
            <a:r>
              <a:rPr lang="en">
                <a:solidFill>
                  <a:schemeClr val="dk1"/>
                </a:solidFill>
              </a:rPr>
              <a:t>.</a:t>
            </a:r>
            <a:endParaRPr>
              <a:solidFill>
                <a:schemeClr val="dk1"/>
              </a:solidFill>
            </a:endParaRPr>
          </a:p>
        </p:txBody>
      </p:sp>
      <p:sp>
        <p:nvSpPr>
          <p:cNvPr id="710" name="Google Shape;710;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graphicFrame>
        <p:nvGraphicFramePr>
          <p:cNvPr id="711" name="Google Shape;711;p96"/>
          <p:cNvGraphicFramePr/>
          <p:nvPr/>
        </p:nvGraphicFramePr>
        <p:xfrm>
          <a:off x="490125" y="2371050"/>
          <a:ext cx="3000000" cy="3000000"/>
        </p:xfrm>
        <a:graphic>
          <a:graphicData uri="http://schemas.openxmlformats.org/drawingml/2006/table">
            <a:tbl>
              <a:tblPr>
                <a:noFill/>
                <a:tableStyleId>{816BF3B5-5C8D-4E30-BBE7-5D0EAFF0ACE2}</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97"/>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dk1"/>
                </a:solidFill>
              </a:rPr>
              <a:t>W</a:t>
            </a:r>
            <a:r>
              <a:rPr lang="en">
                <a:solidFill>
                  <a:schemeClr val="dk1"/>
                </a:solidFill>
              </a:rPr>
              <a:t>hen you use </a:t>
            </a:r>
            <a:r>
              <a:rPr lang="en">
                <a:solidFill>
                  <a:schemeClr val="dk1"/>
                </a:solidFill>
                <a:latin typeface="Courier New"/>
                <a:ea typeface="Courier New"/>
                <a:cs typeface="Courier New"/>
                <a:sym typeface="Courier New"/>
              </a:rPr>
              <a:t>new</a:t>
            </a:r>
            <a:r>
              <a:rPr lang="en">
                <a:solidFill>
                  <a:schemeClr val="dk1"/>
                </a:solidFill>
              </a:rPr>
              <a:t>,</a:t>
            </a:r>
            <a:r>
              <a:rPr lang="en">
                <a:solidFill>
                  <a:schemeClr val="dk1"/>
                </a:solidFill>
              </a:rPr>
              <a:t> an instance of a specific type is created. This instance will always have that </a:t>
            </a:r>
            <a:r>
              <a:rPr b="1" lang="en">
                <a:solidFill>
                  <a:schemeClr val="dk1"/>
                </a:solidFill>
              </a:rPr>
              <a:t>actual</a:t>
            </a:r>
            <a:r>
              <a:rPr b="1" lang="en">
                <a:solidFill>
                  <a:schemeClr val="dk1"/>
                </a:solidFill>
              </a:rPr>
              <a:t> type</a:t>
            </a:r>
            <a:r>
              <a:rPr lang="en">
                <a:solidFill>
                  <a:schemeClr val="dk1"/>
                </a:solidFill>
              </a:rPr>
              <a:t>, even if you put it in a variable with a </a:t>
            </a:r>
            <a:r>
              <a:rPr b="1" lang="en">
                <a:solidFill>
                  <a:schemeClr val="dk1"/>
                </a:solidFill>
              </a:rPr>
              <a:t>declared type</a:t>
            </a:r>
            <a:r>
              <a:rPr lang="en">
                <a:solidFill>
                  <a:schemeClr val="dk1"/>
                </a:solidFill>
              </a:rPr>
              <a:t> of a superclass.</a:t>
            </a:r>
            <a:endParaRPr sz="1200">
              <a:solidFill>
                <a:schemeClr val="dk1"/>
              </a:solidFill>
              <a:latin typeface="Courier New"/>
              <a:ea typeface="Courier New"/>
              <a:cs typeface="Courier New"/>
              <a:sym typeface="Courier New"/>
            </a:endParaRPr>
          </a:p>
        </p:txBody>
      </p:sp>
      <p:sp>
        <p:nvSpPr>
          <p:cNvPr id="717" name="Google Shape;717;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graphicFrame>
        <p:nvGraphicFramePr>
          <p:cNvPr id="718" name="Google Shape;718;p97"/>
          <p:cNvGraphicFramePr/>
          <p:nvPr/>
        </p:nvGraphicFramePr>
        <p:xfrm>
          <a:off x="490125" y="2371050"/>
          <a:ext cx="3000000" cy="3000000"/>
        </p:xfrm>
        <a:graphic>
          <a:graphicData uri="http://schemas.openxmlformats.org/drawingml/2006/table">
            <a:tbl>
              <a:tblPr>
                <a:noFill/>
                <a:tableStyleId>{816BF3B5-5C8D-4E30-BBE7-5D0EAFF0ACE2}</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chemeClr val="accent4"/>
                          </a:solidFill>
                          <a:latin typeface="Courier New"/>
                          <a:ea typeface="Courier New"/>
                          <a:cs typeface="Courier New"/>
                          <a:sym typeface="Courier New"/>
                        </a:rPr>
                        <a:t>Rectangle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00"/>
                          </a:solidFill>
                          <a:latin typeface="Courier New"/>
                          <a:ea typeface="Courier New"/>
                          <a:cs typeface="Courier New"/>
                          <a:sym typeface="Courier New"/>
                        </a:rPr>
                        <a:t>Triangle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FF"/>
                          </a:solidFill>
                          <a:latin typeface="Courier New"/>
                          <a:ea typeface="Courier New"/>
                          <a:cs typeface="Courier New"/>
                          <a:sym typeface="Courier New"/>
                        </a:rPr>
                        <a:t>Ellipse</a:t>
                      </a:r>
                      <a:endParaRPr/>
                    </a:p>
                  </a:txBody>
                  <a:tcPr marT="91425" marB="91425" marR="91425" marL="91425"/>
                </a:tc>
              </a:tr>
            </a:tbl>
          </a:graphicData>
        </a:graphic>
      </p:graphicFrame>
      <p:sp>
        <p:nvSpPr>
          <p:cNvPr id="719" name="Google Shape;719;p97"/>
          <p:cNvSpPr/>
          <p:nvPr/>
        </p:nvSpPr>
        <p:spPr>
          <a:xfrm>
            <a:off x="4638575" y="2628550"/>
            <a:ext cx="2619000" cy="636300"/>
          </a:xfrm>
          <a:prstGeom prst="rect">
            <a:avLst/>
          </a:prstGeom>
          <a:noFill/>
          <a:ln cap="flat" cmpd="sng" w="2857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7"/>
          <p:cNvSpPr txBox="1"/>
          <p:nvPr/>
        </p:nvSpPr>
        <p:spPr>
          <a:xfrm>
            <a:off x="236750" y="2338300"/>
            <a:ext cx="4246500" cy="12168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The elements o</a:t>
            </a:r>
            <a:r>
              <a:rPr b="1" lang="en">
                <a:solidFill>
                  <a:schemeClr val="lt1"/>
                </a:solidFill>
              </a:rPr>
              <a:t>f</a:t>
            </a:r>
            <a:r>
              <a:rPr b="1" lang="en">
                <a:solidFill>
                  <a:schemeClr val="lt1"/>
                </a:solidFill>
              </a:rPr>
              <a:t> </a:t>
            </a:r>
            <a:r>
              <a:rPr b="1" lang="en">
                <a:solidFill>
                  <a:schemeClr val="lt1"/>
                </a:solidFill>
                <a:latin typeface="Courier New"/>
                <a:ea typeface="Courier New"/>
                <a:cs typeface="Courier New"/>
                <a:sym typeface="Courier New"/>
              </a:rPr>
              <a:t>shapes</a:t>
            </a:r>
            <a:r>
              <a:rPr b="1" lang="en">
                <a:solidFill>
                  <a:schemeClr val="lt1"/>
                </a:solidFill>
              </a:rPr>
              <a:t> have declared type of </a:t>
            </a:r>
            <a:r>
              <a:rPr b="1" lang="en">
                <a:solidFill>
                  <a:schemeClr val="lt1"/>
                </a:solidFill>
                <a:latin typeface="Courier New"/>
                <a:ea typeface="Courier New"/>
                <a:cs typeface="Courier New"/>
                <a:sym typeface="Courier New"/>
              </a:rPr>
              <a:t>Shape</a:t>
            </a:r>
            <a:r>
              <a:rPr b="1" lang="en">
                <a:solidFill>
                  <a:schemeClr val="lt1"/>
                </a:solidFill>
              </a:rPr>
              <a:t>, but  actual types of </a:t>
            </a:r>
            <a:r>
              <a:rPr b="1" lang="en">
                <a:solidFill>
                  <a:schemeClr val="accent4"/>
                </a:solidFill>
                <a:latin typeface="Courier New"/>
                <a:ea typeface="Courier New"/>
                <a:cs typeface="Courier New"/>
                <a:sym typeface="Courier New"/>
              </a:rPr>
              <a:t>Rectangle</a:t>
            </a:r>
            <a:r>
              <a:rPr b="1" lang="en">
                <a:solidFill>
                  <a:schemeClr val="lt1"/>
                </a:solidFill>
              </a:rPr>
              <a:t>, </a:t>
            </a:r>
            <a:r>
              <a:rPr b="1" lang="en">
                <a:solidFill>
                  <a:srgbClr val="FF0000"/>
                </a:solidFill>
                <a:latin typeface="Courier New"/>
                <a:ea typeface="Courier New"/>
                <a:cs typeface="Courier New"/>
                <a:sym typeface="Courier New"/>
              </a:rPr>
              <a:t>Triangle</a:t>
            </a:r>
            <a:r>
              <a:rPr b="1" lang="en">
                <a:solidFill>
                  <a:schemeClr val="lt1"/>
                </a:solidFill>
              </a:rPr>
              <a:t>, and </a:t>
            </a:r>
            <a:r>
              <a:rPr b="1" lang="en">
                <a:solidFill>
                  <a:srgbClr val="FF00FF"/>
                </a:solidFill>
                <a:latin typeface="Courier New"/>
                <a:ea typeface="Courier New"/>
                <a:cs typeface="Courier New"/>
                <a:sym typeface="Courier New"/>
              </a:rPr>
              <a:t>Ellipse</a:t>
            </a:r>
            <a:r>
              <a:rPr b="1" lang="en">
                <a:solidFill>
                  <a:schemeClr val="lt1"/>
                </a:solidFill>
              </a:rPr>
              <a:t> (because that is the type that was created with </a:t>
            </a:r>
            <a:r>
              <a:rPr b="1" lang="en">
                <a:solidFill>
                  <a:schemeClr val="lt1"/>
                </a:solidFill>
                <a:latin typeface="Courier New"/>
                <a:ea typeface="Courier New"/>
                <a:cs typeface="Courier New"/>
                <a:sym typeface="Courier New"/>
              </a:rPr>
              <a:t>new</a:t>
            </a:r>
            <a:r>
              <a:rPr b="1" lang="en">
                <a:solidFill>
                  <a:schemeClr val="lt1"/>
                </a:solidFill>
              </a:rPr>
              <a:t>)</a:t>
            </a:r>
            <a:endParaRPr b="1">
              <a:solidFill>
                <a:schemeClr val="lt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8"/>
          <p:cNvSpPr txBox="1"/>
          <p:nvPr>
            <p:ph idx="1" type="body"/>
          </p:nvPr>
        </p:nvSpPr>
        <p:spPr>
          <a:xfrm>
            <a:off x="311700" y="1000075"/>
            <a:ext cx="8520600" cy="12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actual type of an object is whatever class was used with the </a:t>
            </a:r>
            <a:r>
              <a:rPr lang="en" sz="1400">
                <a:solidFill>
                  <a:schemeClr val="dk1"/>
                </a:solidFill>
                <a:latin typeface="Courier New"/>
                <a:ea typeface="Courier New"/>
                <a:cs typeface="Courier New"/>
                <a:sym typeface="Courier New"/>
              </a:rPr>
              <a:t>new</a:t>
            </a:r>
            <a:r>
              <a:rPr lang="en" sz="1400">
                <a:solidFill>
                  <a:schemeClr val="dk1"/>
                </a:solidFill>
              </a:rPr>
              <a:t> operator.</a:t>
            </a:r>
            <a:endParaRPr sz="1400">
              <a:solidFill>
                <a:schemeClr val="dk1"/>
              </a:solidFill>
            </a:endParaRPr>
          </a:p>
          <a:p>
            <a:pPr indent="0" lvl="0" marL="0" rtl="0" algn="l">
              <a:spcBef>
                <a:spcPts val="1200"/>
              </a:spcBef>
              <a:spcAft>
                <a:spcPts val="1200"/>
              </a:spcAft>
              <a:buNone/>
            </a:pPr>
            <a:r>
              <a:rPr lang="en" sz="1400">
                <a:solidFill>
                  <a:schemeClr val="dk1"/>
                </a:solidFill>
              </a:rPr>
              <a:t>That object could be referenced by a variable of a superclass type. The declared type is used by the compiler to determine the available methods. The method called, though, depends on the actual type of the object. The object's class may override that method.</a:t>
            </a:r>
            <a:endParaRPr sz="1400">
              <a:solidFill>
                <a:schemeClr val="dk1"/>
              </a:solidFill>
            </a:endParaRPr>
          </a:p>
        </p:txBody>
      </p:sp>
      <p:sp>
        <p:nvSpPr>
          <p:cNvPr id="726" name="Google Shape;726;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graphicFrame>
        <p:nvGraphicFramePr>
          <p:cNvPr id="727" name="Google Shape;727;p98"/>
          <p:cNvGraphicFramePr/>
          <p:nvPr/>
        </p:nvGraphicFramePr>
        <p:xfrm>
          <a:off x="490125" y="2371050"/>
          <a:ext cx="3000000" cy="3000000"/>
        </p:xfrm>
        <a:graphic>
          <a:graphicData uri="http://schemas.openxmlformats.org/drawingml/2006/table">
            <a:tbl>
              <a:tblPr>
                <a:noFill/>
                <a:tableStyleId>{816BF3B5-5C8D-4E30-BBE7-5D0EAFF0ACE2}</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chemeClr val="accent4"/>
                          </a:solidFill>
                          <a:latin typeface="Courier New"/>
                          <a:ea typeface="Courier New"/>
                          <a:cs typeface="Courier New"/>
                          <a:sym typeface="Courier New"/>
                        </a:rPr>
                        <a:t>Rectangle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00"/>
                          </a:solidFill>
                          <a:latin typeface="Courier New"/>
                          <a:ea typeface="Courier New"/>
                          <a:cs typeface="Courier New"/>
                          <a:sym typeface="Courier New"/>
                        </a:rPr>
                        <a:t>Triangle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FF"/>
                          </a:solidFill>
                          <a:latin typeface="Courier New"/>
                          <a:ea typeface="Courier New"/>
                          <a:cs typeface="Courier New"/>
                          <a:sym typeface="Courier New"/>
                        </a:rPr>
                        <a:t>Ellipse</a:t>
                      </a:r>
                      <a:endParaRPr/>
                    </a:p>
                  </a:txBody>
                  <a:tcPr marT="91425" marB="91425" marR="91425" marL="91425"/>
                </a:tc>
              </a:tr>
            </a:tbl>
          </a:graphicData>
        </a:graphic>
      </p:graphicFrame>
      <p:sp>
        <p:nvSpPr>
          <p:cNvPr id="728" name="Google Shape;728;p98"/>
          <p:cNvSpPr/>
          <p:nvPr/>
        </p:nvSpPr>
        <p:spPr>
          <a:xfrm>
            <a:off x="4638575" y="3314350"/>
            <a:ext cx="2619000" cy="6363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8"/>
          <p:cNvSpPr txBox="1"/>
          <p:nvPr/>
        </p:nvSpPr>
        <p:spPr>
          <a:xfrm>
            <a:off x="229350" y="2969500"/>
            <a:ext cx="4246500" cy="13260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We can invoke </a:t>
            </a:r>
            <a:r>
              <a:rPr b="1" lang="en">
                <a:solidFill>
                  <a:schemeClr val="dk1"/>
                </a:solidFill>
                <a:latin typeface="Courier New"/>
                <a:ea typeface="Courier New"/>
                <a:cs typeface="Courier New"/>
                <a:sym typeface="Courier New"/>
              </a:rPr>
              <a:t>s.draw()</a:t>
            </a:r>
            <a:r>
              <a:rPr b="1" lang="en">
                <a:solidFill>
                  <a:schemeClr val="dk1"/>
                </a:solidFill>
              </a:rPr>
              <a:t> because </a:t>
            </a:r>
            <a:r>
              <a:rPr b="1" lang="en">
                <a:solidFill>
                  <a:schemeClr val="dk1"/>
                </a:solidFill>
                <a:latin typeface="Courier New"/>
                <a:ea typeface="Courier New"/>
                <a:cs typeface="Courier New"/>
                <a:sym typeface="Courier New"/>
              </a:rPr>
              <a:t>draw</a:t>
            </a:r>
            <a:r>
              <a:rPr b="1" lang="en">
                <a:solidFill>
                  <a:schemeClr val="dk1"/>
                </a:solidFill>
              </a:rPr>
              <a:t> is a method of Shape. The actual </a:t>
            </a:r>
            <a:r>
              <a:rPr b="1" lang="en">
                <a:solidFill>
                  <a:schemeClr val="dk1"/>
                </a:solidFill>
                <a:latin typeface="Courier New"/>
                <a:ea typeface="Courier New"/>
                <a:cs typeface="Courier New"/>
                <a:sym typeface="Courier New"/>
              </a:rPr>
              <a:t>draw</a:t>
            </a:r>
            <a:r>
              <a:rPr b="1" lang="en">
                <a:solidFill>
                  <a:schemeClr val="dk1"/>
                </a:solidFill>
              </a:rPr>
              <a:t> method that is invoked depends on the actual type of each object. </a:t>
            </a:r>
            <a:r>
              <a:rPr b="1" lang="en">
                <a:solidFill>
                  <a:schemeClr val="dk1"/>
                </a:solidFill>
                <a:latin typeface="Courier New"/>
                <a:ea typeface="Courier New"/>
                <a:cs typeface="Courier New"/>
                <a:sym typeface="Courier New"/>
              </a:rPr>
              <a:t>Rectangle</a:t>
            </a:r>
            <a:r>
              <a:rPr b="1" lang="en">
                <a:solidFill>
                  <a:schemeClr val="dk1"/>
                </a:solidFill>
              </a:rPr>
              <a:t>, </a:t>
            </a:r>
            <a:r>
              <a:rPr b="1" lang="en">
                <a:solidFill>
                  <a:schemeClr val="dk1"/>
                </a:solidFill>
                <a:latin typeface="Courier New"/>
                <a:ea typeface="Courier New"/>
                <a:cs typeface="Courier New"/>
                <a:sym typeface="Courier New"/>
              </a:rPr>
              <a:t>Triangle</a:t>
            </a:r>
            <a:r>
              <a:rPr b="1" lang="en">
                <a:solidFill>
                  <a:schemeClr val="dk1"/>
                </a:solidFill>
              </a:rPr>
              <a:t>, and </a:t>
            </a:r>
            <a:r>
              <a:rPr b="1" lang="en">
                <a:solidFill>
                  <a:schemeClr val="dk1"/>
                </a:solidFill>
                <a:latin typeface="Courier New"/>
                <a:ea typeface="Courier New"/>
                <a:cs typeface="Courier New"/>
                <a:sym typeface="Courier New"/>
              </a:rPr>
              <a:t>Ellipse</a:t>
            </a:r>
            <a:r>
              <a:rPr b="1" lang="en">
                <a:solidFill>
                  <a:schemeClr val="dk1"/>
                </a:solidFill>
              </a:rPr>
              <a:t> may override </a:t>
            </a:r>
            <a:r>
              <a:rPr b="1" lang="en">
                <a:solidFill>
                  <a:schemeClr val="dk1"/>
                </a:solidFill>
                <a:latin typeface="Courier New"/>
                <a:ea typeface="Courier New"/>
                <a:cs typeface="Courier New"/>
                <a:sym typeface="Courier New"/>
              </a:rPr>
              <a:t>draw</a:t>
            </a:r>
            <a:r>
              <a:rPr b="1" lang="en">
                <a:solidFill>
                  <a:schemeClr val="dk1"/>
                </a:solidFill>
              </a:rPr>
              <a:t>.</a:t>
            </a:r>
            <a:endParaRPr b="1">
              <a:solidFill>
                <a:schemeClr val="dk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sp>
        <p:nvSpPr>
          <p:cNvPr id="735" name="Google Shape;735;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t>
            </a:r>
            <a:r>
              <a:rPr b="1" lang="en"/>
              <a:t>compile-time</a:t>
            </a:r>
            <a:endParaRPr b="1"/>
          </a:p>
          <a:p>
            <a:pPr indent="-317500" lvl="1" marL="914400" rtl="0" algn="l">
              <a:spcBef>
                <a:spcPts val="1200"/>
              </a:spcBef>
              <a:spcAft>
                <a:spcPts val="0"/>
              </a:spcAft>
              <a:buClr>
                <a:srgbClr val="0000FF"/>
              </a:buClr>
              <a:buSzPts val="1400"/>
              <a:buChar char="○"/>
            </a:pPr>
            <a:r>
              <a:rPr lang="en"/>
              <a:t>The compiler u</a:t>
            </a:r>
            <a:r>
              <a:rPr lang="en"/>
              <a:t>ses the </a:t>
            </a:r>
            <a:r>
              <a:rPr b="1" lang="en">
                <a:solidFill>
                  <a:schemeClr val="dk1"/>
                </a:solidFill>
              </a:rPr>
              <a:t>declared type</a:t>
            </a:r>
            <a:r>
              <a:rPr lang="en">
                <a:solidFill>
                  <a:schemeClr val="dk1"/>
                </a:solidFill>
              </a:rPr>
              <a:t> / </a:t>
            </a:r>
            <a:r>
              <a:rPr b="1" lang="en">
                <a:solidFill>
                  <a:schemeClr val="dk1"/>
                </a:solidFill>
              </a:rPr>
              <a:t>compile-time type</a:t>
            </a:r>
            <a:r>
              <a:rPr lang="en"/>
              <a:t> to verify that the methods you are trying to use are available to an object of that type.</a:t>
            </a:r>
            <a:endParaRPr/>
          </a:p>
          <a:p>
            <a:pPr indent="-317500" lvl="1" marL="914400" rtl="0" algn="l">
              <a:spcBef>
                <a:spcPts val="0"/>
              </a:spcBef>
              <a:spcAft>
                <a:spcPts val="0"/>
              </a:spcAft>
              <a:buClr>
                <a:srgbClr val="0000FF"/>
              </a:buClr>
              <a:buSzPts val="1400"/>
              <a:buChar char="○"/>
            </a:pPr>
            <a:r>
              <a:rPr lang="en"/>
              <a:t>The code won’t compile if the methods don’t exist in that class or some superclass.</a:t>
            </a:r>
            <a:endParaRPr/>
          </a:p>
          <a:p>
            <a:pPr indent="457200" lvl="0" marL="457200" rtl="0" algn="l">
              <a:spcBef>
                <a:spcPts val="1200"/>
              </a:spcBef>
              <a:spcAft>
                <a:spcPts val="0"/>
              </a:spcAft>
              <a:buNone/>
            </a:pPr>
            <a:r>
              <a:rPr lang="en">
                <a:latin typeface="Courier New"/>
                <a:ea typeface="Courier New"/>
                <a:cs typeface="Courier New"/>
                <a:sym typeface="Courier New"/>
              </a:rPr>
              <a:t>Shape s = new Rectangle();</a:t>
            </a:r>
            <a:endParaRPr/>
          </a:p>
          <a:p>
            <a:pPr indent="0" lvl="0" marL="0" rtl="0" algn="l">
              <a:spcBef>
                <a:spcPts val="1200"/>
              </a:spcBef>
              <a:spcAft>
                <a:spcPts val="0"/>
              </a:spcAft>
              <a:buNone/>
            </a:pPr>
            <a:r>
              <a:rPr lang="en"/>
              <a:t>At</a:t>
            </a:r>
            <a:r>
              <a:rPr lang="en"/>
              <a:t> </a:t>
            </a:r>
            <a:r>
              <a:rPr b="1" lang="en"/>
              <a:t>run-time</a:t>
            </a:r>
            <a:r>
              <a:rPr lang="en"/>
              <a:t> </a:t>
            </a:r>
            <a:endParaRPr b="1"/>
          </a:p>
          <a:p>
            <a:pPr indent="-317500" lvl="1" marL="914400" rtl="0" algn="l">
              <a:spcBef>
                <a:spcPts val="1200"/>
              </a:spcBef>
              <a:spcAft>
                <a:spcPts val="0"/>
              </a:spcAft>
              <a:buSzPts val="1400"/>
              <a:buChar char="○"/>
            </a:pPr>
            <a:r>
              <a:rPr lang="en"/>
              <a:t>The Java Virtual Machine u</a:t>
            </a:r>
            <a:r>
              <a:rPr lang="en"/>
              <a:t>ses the </a:t>
            </a:r>
            <a:r>
              <a:rPr b="1" lang="en">
                <a:solidFill>
                  <a:schemeClr val="dk1"/>
                </a:solidFill>
              </a:rPr>
              <a:t>run-time type</a:t>
            </a:r>
            <a:r>
              <a:rPr lang="en"/>
              <a:t> to determine which methods are used</a:t>
            </a:r>
            <a:endParaRPr/>
          </a:p>
          <a:p>
            <a:pPr indent="-317500" lvl="1" marL="914400" rtl="0" algn="l">
              <a:spcBef>
                <a:spcPts val="0"/>
              </a:spcBef>
              <a:spcAft>
                <a:spcPts val="0"/>
              </a:spcAft>
              <a:buSzPts val="1400"/>
              <a:buChar char="○"/>
            </a:pPr>
            <a:r>
              <a:rPr lang="en"/>
              <a:t>When a method is called, the JVM checks whether the run-time type overrides the method, and runs the overridden version of the method if so.</a:t>
            </a:r>
            <a:endParaRPr/>
          </a:p>
        </p:txBody>
      </p:sp>
      <p:sp>
        <p:nvSpPr>
          <p:cNvPr id="736" name="Google Shape;736;p99"/>
          <p:cNvSpPr txBox="1"/>
          <p:nvPr/>
        </p:nvSpPr>
        <p:spPr>
          <a:xfrm>
            <a:off x="5721150" y="2539825"/>
            <a:ext cx="2978700" cy="7941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2"/>
                </a:solidFill>
              </a:rPr>
              <a:t>Because </a:t>
            </a:r>
            <a:r>
              <a:rPr lang="en" sz="1200">
                <a:solidFill>
                  <a:schemeClr val="dk2"/>
                </a:solidFill>
                <a:latin typeface="Courier New"/>
                <a:ea typeface="Courier New"/>
                <a:cs typeface="Courier New"/>
                <a:sym typeface="Courier New"/>
              </a:rPr>
              <a:t>s</a:t>
            </a:r>
            <a:r>
              <a:rPr lang="en" sz="1200">
                <a:solidFill>
                  <a:schemeClr val="dk2"/>
                </a:solidFill>
              </a:rPr>
              <a:t> is </a:t>
            </a:r>
            <a:r>
              <a:rPr i="1" lang="en" sz="1200">
                <a:solidFill>
                  <a:schemeClr val="dk2"/>
                </a:solidFill>
              </a:rPr>
              <a:t>declared</a:t>
            </a:r>
            <a:r>
              <a:rPr lang="en" sz="1200">
                <a:solidFill>
                  <a:schemeClr val="dk2"/>
                </a:solidFill>
              </a:rPr>
              <a:t> as Shape, o</a:t>
            </a:r>
            <a:r>
              <a:rPr lang="en" sz="1200">
                <a:solidFill>
                  <a:schemeClr val="dk2"/>
                </a:solidFill>
              </a:rPr>
              <a:t>nly </a:t>
            </a:r>
            <a:r>
              <a:rPr lang="en" sz="1200">
                <a:solidFill>
                  <a:schemeClr val="dk2"/>
                </a:solidFill>
                <a:latin typeface="Courier New"/>
                <a:ea typeface="Courier New"/>
                <a:cs typeface="Courier New"/>
                <a:sym typeface="Courier New"/>
              </a:rPr>
              <a:t>Shape</a:t>
            </a:r>
            <a:r>
              <a:rPr lang="en" sz="1200">
                <a:solidFill>
                  <a:schemeClr val="dk2"/>
                </a:solidFill>
              </a:rPr>
              <a:t> methods can be invoked on s, even though it's really a </a:t>
            </a:r>
            <a:r>
              <a:rPr lang="en" sz="1200">
                <a:solidFill>
                  <a:schemeClr val="dk2"/>
                </a:solidFill>
                <a:latin typeface="Courier New"/>
                <a:ea typeface="Courier New"/>
                <a:cs typeface="Courier New"/>
                <a:sym typeface="Courier New"/>
              </a:rPr>
              <a:t>Rectangle</a:t>
            </a:r>
            <a:r>
              <a:rPr lang="en" sz="1200">
                <a:solidFill>
                  <a:schemeClr val="dk2"/>
                </a:solidFill>
              </a:rPr>
              <a:t>!</a:t>
            </a:r>
            <a:endParaRPr sz="1200">
              <a:solidFill>
                <a:schemeClr val="dk2"/>
              </a:solidFill>
            </a:endParaRPr>
          </a:p>
        </p:txBody>
      </p:sp>
      <p:cxnSp>
        <p:nvCxnSpPr>
          <p:cNvPr id="737" name="Google Shape;737;p99"/>
          <p:cNvCxnSpPr>
            <a:stCxn id="736" idx="1"/>
          </p:cNvCxnSpPr>
          <p:nvPr/>
        </p:nvCxnSpPr>
        <p:spPr>
          <a:xfrm rot="10800000">
            <a:off x="4972350" y="2812075"/>
            <a:ext cx="748800" cy="12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1" name="Shape 741"/>
        <p:cNvGrpSpPr/>
        <p:nvPr/>
      </p:nvGrpSpPr>
      <p:grpSpPr>
        <a:xfrm>
          <a:off x="0" y="0"/>
          <a:ext cx="0" cy="0"/>
          <a:chOff x="0" y="0"/>
          <a:chExt cx="0" cy="0"/>
        </a:xfrm>
      </p:grpSpPr>
      <p:sp>
        <p:nvSpPr>
          <p:cNvPr id="742" name="Google Shape;742;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Polymorphic Assignment</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Shape s = new Rectangle();</a:t>
            </a:r>
            <a:endParaRPr sz="1700"/>
          </a:p>
          <a:p>
            <a:pPr indent="-336550" lvl="0" marL="457200" rtl="0" algn="l">
              <a:spcBef>
                <a:spcPts val="0"/>
              </a:spcBef>
              <a:spcAft>
                <a:spcPts val="0"/>
              </a:spcAft>
              <a:buSzPts val="1700"/>
              <a:buChar char="●"/>
            </a:pPr>
            <a:r>
              <a:rPr b="1" lang="en" sz="1700"/>
              <a:t>Polymorphic Parameters</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public void print(Shape s){}</a:t>
            </a:r>
            <a:endParaRPr sz="1700"/>
          </a:p>
          <a:p>
            <a:pPr indent="-336550" lvl="0" marL="457200" rtl="0" algn="l">
              <a:spcBef>
                <a:spcPts val="0"/>
              </a:spcBef>
              <a:spcAft>
                <a:spcPts val="0"/>
              </a:spcAft>
              <a:buSzPts val="1700"/>
              <a:buChar char="●"/>
            </a:pPr>
            <a:r>
              <a:rPr b="1" lang="en" sz="1700"/>
              <a:t>Polymorphic Collections</a:t>
            </a:r>
            <a:endParaRPr b="1" sz="1700"/>
          </a:p>
          <a:p>
            <a:pPr indent="-336550" lvl="1" marL="914400" rtl="0" algn="l">
              <a:spcBef>
                <a:spcPts val="0"/>
              </a:spcBef>
              <a:spcAft>
                <a:spcPts val="0"/>
              </a:spcAft>
              <a:buSzPts val="1700"/>
              <a:buChar char="○"/>
            </a:pPr>
            <a:r>
              <a:rPr b="1" lang="en" sz="1700">
                <a:solidFill>
                  <a:srgbClr val="0000FF"/>
                </a:solidFill>
                <a:latin typeface="Courier New"/>
                <a:ea typeface="Courier New"/>
                <a:cs typeface="Courier New"/>
                <a:sym typeface="Courier New"/>
              </a:rPr>
              <a:t>Shape[] shapeArray = { new Rectangle(), new Square() };</a:t>
            </a:r>
            <a:endParaRPr sz="1700"/>
          </a:p>
        </p:txBody>
      </p:sp>
      <p:sp>
        <p:nvSpPr>
          <p:cNvPr id="743" name="Google Shape;743;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7" name="Shape 747"/>
        <p:cNvGrpSpPr/>
        <p:nvPr/>
      </p:nvGrpSpPr>
      <p:grpSpPr>
        <a:xfrm>
          <a:off x="0" y="0"/>
          <a:ext cx="0" cy="0"/>
          <a:chOff x="0" y="0"/>
          <a:chExt cx="0" cy="0"/>
        </a:xfrm>
      </p:grpSpPr>
      <p:sp>
        <p:nvSpPr>
          <p:cNvPr id="748" name="Google Shape;748;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Polymorphic Assignment</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Shape s = new Rectangle();</a:t>
            </a:r>
            <a:endParaRPr sz="1700"/>
          </a:p>
          <a:p>
            <a:pPr indent="-336550" lvl="0" marL="457200" rtl="0" algn="l">
              <a:spcBef>
                <a:spcPts val="0"/>
              </a:spcBef>
              <a:spcAft>
                <a:spcPts val="0"/>
              </a:spcAft>
              <a:buSzPts val="1700"/>
              <a:buChar char="●"/>
            </a:pPr>
            <a:r>
              <a:rPr b="1" lang="en" sz="1700"/>
              <a:t>Polymorphic Parameters</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public void print(Shape s){}</a:t>
            </a:r>
            <a:endParaRPr sz="1700"/>
          </a:p>
          <a:p>
            <a:pPr indent="-336550" lvl="0" marL="457200" rtl="0" algn="l">
              <a:spcBef>
                <a:spcPts val="0"/>
              </a:spcBef>
              <a:spcAft>
                <a:spcPts val="0"/>
              </a:spcAft>
              <a:buSzPts val="1700"/>
              <a:buChar char="●"/>
            </a:pPr>
            <a:r>
              <a:rPr b="1" lang="en" sz="1700"/>
              <a:t>Polymorphic Collections</a:t>
            </a:r>
            <a:endParaRPr b="1" sz="1700"/>
          </a:p>
          <a:p>
            <a:pPr indent="-336550" lvl="1" marL="914400" rtl="0" algn="l">
              <a:spcBef>
                <a:spcPts val="0"/>
              </a:spcBef>
              <a:spcAft>
                <a:spcPts val="0"/>
              </a:spcAft>
              <a:buSzPts val="1700"/>
              <a:buChar char="○"/>
            </a:pPr>
            <a:r>
              <a:rPr b="1" lang="en" sz="1700">
                <a:solidFill>
                  <a:srgbClr val="0000FF"/>
                </a:solidFill>
                <a:latin typeface="Courier New"/>
                <a:ea typeface="Courier New"/>
                <a:cs typeface="Courier New"/>
                <a:sym typeface="Courier New"/>
              </a:rPr>
              <a:t>Shape[] shapeArray = { new Rectangle(), new Square() };</a:t>
            </a:r>
            <a:endParaRPr sz="1700"/>
          </a:p>
        </p:txBody>
      </p:sp>
      <p:sp>
        <p:nvSpPr>
          <p:cNvPr id="749" name="Google Shape;749;p101"/>
          <p:cNvSpPr txBox="1"/>
          <p:nvPr/>
        </p:nvSpPr>
        <p:spPr>
          <a:xfrm>
            <a:off x="592525" y="3165625"/>
            <a:ext cx="3864300" cy="1117200"/>
          </a:xfrm>
          <a:prstGeom prst="rect">
            <a:avLst/>
          </a:pr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There are no errors at compile-time because the compiler checks that the “subclass is-a superclass” relationship is true.</a:t>
            </a:r>
            <a:endParaRPr b="1">
              <a:solidFill>
                <a:srgbClr val="FFFFFF"/>
              </a:solidFill>
            </a:endParaRPr>
          </a:p>
        </p:txBody>
      </p:sp>
      <p:sp>
        <p:nvSpPr>
          <p:cNvPr id="750" name="Google Shape;750;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sp>
        <p:nvSpPr>
          <p:cNvPr id="751" name="Google Shape;751;p101"/>
          <p:cNvSpPr txBox="1"/>
          <p:nvPr/>
        </p:nvSpPr>
        <p:spPr>
          <a:xfrm>
            <a:off x="4687175" y="3165625"/>
            <a:ext cx="3864300" cy="1117200"/>
          </a:xfrm>
          <a:prstGeom prst="rect">
            <a:avLst/>
          </a:pr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run-time, the Java runtime will use the object’s actual subclass type and call the subclass methods for any overridden methods.</a:t>
            </a:r>
            <a:endParaRPr b="1">
              <a:solidFill>
                <a:srgbClr val="000000"/>
              </a:solidFill>
            </a:endParaRPr>
          </a:p>
        </p:txBody>
      </p:sp>
      <p:sp>
        <p:nvSpPr>
          <p:cNvPr id="752" name="Google Shape;752;p101"/>
          <p:cNvSpPr txBox="1"/>
          <p:nvPr/>
        </p:nvSpPr>
        <p:spPr>
          <a:xfrm>
            <a:off x="592525" y="4409250"/>
            <a:ext cx="7959000" cy="540000"/>
          </a:xfrm>
          <a:prstGeom prst="rect">
            <a:avLst/>
          </a:prstGeom>
          <a:solidFill>
            <a:srgbClr val="FF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dk1"/>
                </a:solidFill>
              </a:rPr>
              <a:t>This is why they are </a:t>
            </a:r>
            <a:r>
              <a:rPr b="1" lang="en"/>
              <a:t>polymorphic</a:t>
            </a:r>
            <a:r>
              <a:rPr b="1" lang="en">
                <a:solidFill>
                  <a:schemeClr val="dk1"/>
                </a:solidFill>
              </a:rPr>
              <a:t> – the same code can have different results </a:t>
            </a:r>
            <a:br>
              <a:rPr b="1" lang="en">
                <a:solidFill>
                  <a:schemeClr val="dk1"/>
                </a:solidFill>
              </a:rPr>
            </a:br>
            <a:r>
              <a:rPr b="1" lang="en">
                <a:solidFill>
                  <a:schemeClr val="dk1"/>
                </a:solidFill>
              </a:rPr>
              <a:t>depending on the object’s actual type at run-time.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995650" y="1152475"/>
            <a:ext cx="48720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Automatically generated by the Java compiler when you do not supply a constructor</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Does not do any kind of specialized initialization of the instance beyond whatever in-place variable initialization exists, and default values</a:t>
            </a:r>
            <a:endParaRPr sz="1900">
              <a:solidFill>
                <a:schemeClr val="dk1"/>
              </a:solidFill>
              <a:latin typeface="Courier New"/>
              <a:ea typeface="Courier New"/>
              <a:cs typeface="Courier New"/>
              <a:sym typeface="Courier New"/>
            </a:endParaRPr>
          </a:p>
        </p:txBody>
      </p:sp>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Constructors</a:t>
            </a:r>
            <a:endParaRPr/>
          </a:p>
        </p:txBody>
      </p:sp>
      <p:sp>
        <p:nvSpPr>
          <p:cNvPr id="112" name="Google Shape;112;p21"/>
          <p:cNvSpPr txBox="1"/>
          <p:nvPr>
            <p:ph idx="1" type="body"/>
          </p:nvPr>
        </p:nvSpPr>
        <p:spPr>
          <a:xfrm>
            <a:off x="311700" y="1152475"/>
            <a:ext cx="32025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FF"/>
              </a:buClr>
              <a:buSzPts val="1400"/>
              <a:buChar char="●"/>
            </a:pPr>
            <a:r>
              <a:rPr b="1" lang="en">
                <a:solidFill>
                  <a:srgbClr val="0000FF"/>
                </a:solidFill>
              </a:rPr>
              <a:t>Default Constructor</a:t>
            </a:r>
            <a:endParaRPr b="1">
              <a:solidFill>
                <a:srgbClr val="0000FF"/>
              </a:solidFill>
            </a:endParaRPr>
          </a:p>
          <a:p>
            <a:pPr indent="-317500" lvl="0" marL="457200" rtl="0" algn="l">
              <a:spcBef>
                <a:spcPts val="0"/>
              </a:spcBef>
              <a:spcAft>
                <a:spcPts val="0"/>
              </a:spcAft>
              <a:buSzPts val="1400"/>
              <a:buChar char="●"/>
            </a:pPr>
            <a:r>
              <a:rPr lang="en"/>
              <a:t>No-Argument Constructor</a:t>
            </a:r>
            <a:endParaRPr/>
          </a:p>
          <a:p>
            <a:pPr indent="-317500" lvl="0" marL="457200" rtl="0" algn="l">
              <a:spcBef>
                <a:spcPts val="0"/>
              </a:spcBef>
              <a:spcAft>
                <a:spcPts val="0"/>
              </a:spcAft>
              <a:buSzPts val="1400"/>
              <a:buChar char="●"/>
            </a:pPr>
            <a:r>
              <a:rPr lang="en"/>
              <a:t>Parameterized Constructor</a:t>
            </a:r>
            <a:endParaRPr/>
          </a:p>
          <a:p>
            <a:pPr indent="-317500" lvl="0" marL="457200" rtl="0" algn="l">
              <a:spcBef>
                <a:spcPts val="0"/>
              </a:spcBef>
              <a:spcAft>
                <a:spcPts val="0"/>
              </a:spcAft>
              <a:buSzPts val="1400"/>
              <a:buChar char="●"/>
            </a:pPr>
            <a:r>
              <a:rPr lang="en"/>
              <a:t>Overloaded Constructors</a:t>
            </a:r>
            <a:br>
              <a:rPr lang="en"/>
            </a:br>
            <a:endParaRPr/>
          </a:p>
        </p:txBody>
      </p:sp>
      <p:sp>
        <p:nvSpPr>
          <p:cNvPr id="113" name="Google Shape;113;p21"/>
          <p:cNvSpPr txBox="1"/>
          <p:nvPr>
            <p:ph idx="1" type="body"/>
          </p:nvPr>
        </p:nvSpPr>
        <p:spPr>
          <a:xfrm>
            <a:off x="638900" y="265585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public class Person</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  // No constructor defined</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  // Java creates a default constructor</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0"/>
              </a:spcBef>
              <a:spcAft>
                <a:spcPts val="1200"/>
              </a:spcAft>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2"/>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 note on the</a:t>
            </a:r>
            <a:endParaRPr/>
          </a:p>
          <a:p>
            <a:pPr indent="0" lvl="0" marL="0" rtl="0" algn="ctr">
              <a:spcBef>
                <a:spcPts val="0"/>
              </a:spcBef>
              <a:spcAft>
                <a:spcPts val="0"/>
              </a:spcAft>
              <a:buNone/>
            </a:pPr>
            <a:r>
              <a:rPr lang="en"/>
              <a:t>AP Java Subset</a:t>
            </a:r>
            <a:endParaRPr b="1" sz="265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What IS the AP Java Subset?</a:t>
            </a:r>
            <a:endParaRPr sz="2520"/>
          </a:p>
        </p:txBody>
      </p:sp>
      <p:sp>
        <p:nvSpPr>
          <p:cNvPr id="763" name="Google Shape;763;p103"/>
          <p:cNvSpPr txBox="1"/>
          <p:nvPr>
            <p:ph idx="1" type="body"/>
          </p:nvPr>
        </p:nvSpPr>
        <p:spPr>
          <a:xfrm>
            <a:off x="311700" y="1076275"/>
            <a:ext cx="8520600" cy="398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dk1"/>
                </a:solidFill>
                <a:highlight>
                  <a:srgbClr val="FFFFFF"/>
                </a:highlight>
              </a:rPr>
              <a:t>Java is an enormous programming language.</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It's been around for 30 years, and many language features have been added over that time, and the Java standard </a:t>
            </a:r>
            <a:r>
              <a:rPr lang="en" sz="1400">
                <a:solidFill>
                  <a:schemeClr val="dk1"/>
                </a:solidFill>
                <a:highlight>
                  <a:srgbClr val="FFFFFF"/>
                </a:highlight>
              </a:rPr>
              <a:t>l</a:t>
            </a:r>
            <a:r>
              <a:rPr lang="en" sz="1400">
                <a:solidFill>
                  <a:schemeClr val="dk1"/>
                </a:solidFill>
                <a:highlight>
                  <a:srgbClr val="FFFFFF"/>
                </a:highlight>
              </a:rPr>
              <a:t>ibrary has grown and grown.</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The AP exam defines a subset of language features and the Java standard library that you are actually tested on. For the standard library, you get a </a:t>
            </a:r>
            <a:r>
              <a:rPr lang="en" sz="1400" u="sng">
                <a:solidFill>
                  <a:schemeClr val="hlink"/>
                </a:solidFill>
                <a:highlight>
                  <a:srgbClr val="FFFFFF"/>
                </a:highlight>
                <a:hlinkClick r:id="rId3"/>
              </a:rPr>
              <a:t>one-page quick reference sheet</a:t>
            </a:r>
            <a:r>
              <a:rPr lang="en" sz="1400">
                <a:solidFill>
                  <a:schemeClr val="dk1"/>
                </a:solidFill>
                <a:highlight>
                  <a:srgbClr val="FFFFFF"/>
                </a:highlight>
              </a:rPr>
              <a:t> on the classes and methods you may be expected to use.</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What is in the AP Java Subset exactly?</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Hard to find official word... This </a:t>
            </a:r>
            <a:r>
              <a:rPr lang="en" sz="1400" u="sng">
                <a:solidFill>
                  <a:schemeClr val="hlink"/>
                </a:solidFill>
                <a:highlight>
                  <a:srgbClr val="FFFFFF"/>
                </a:highlight>
                <a:hlinkClick r:id="rId4"/>
              </a:rPr>
              <a:t>College Board PDF</a:t>
            </a:r>
            <a:r>
              <a:rPr lang="en" sz="1400">
                <a:solidFill>
                  <a:schemeClr val="dk1"/>
                </a:solidFill>
                <a:highlight>
                  <a:srgbClr val="FFFFFF"/>
                </a:highlight>
              </a:rPr>
              <a:t> may be accurate, but it's from 2014.</a:t>
            </a:r>
            <a:endParaRPr sz="1400">
              <a:solidFill>
                <a:schemeClr val="dk1"/>
              </a:solidFill>
              <a:highlight>
                <a:srgbClr val="FFFFFF"/>
              </a:highlight>
            </a:endParaRPr>
          </a:p>
          <a:p>
            <a:pPr indent="0" lvl="0" marL="0" rtl="0" algn="l">
              <a:spcBef>
                <a:spcPts val="1200"/>
              </a:spcBef>
              <a:spcAft>
                <a:spcPts val="0"/>
              </a:spcAft>
              <a:buNone/>
            </a:pPr>
            <a:r>
              <a:rPr lang="en" sz="1400">
                <a:solidFill>
                  <a:schemeClr val="dk1"/>
                </a:solidFill>
                <a:highlight>
                  <a:srgbClr val="FFFFFF"/>
                </a:highlight>
              </a:rPr>
              <a:t>I think the way to think about it is, if it's in CS Awesome, it's in the AP Java Subset. Otherwise, not.</a:t>
            </a:r>
            <a:endParaRPr sz="1400">
              <a:solidFill>
                <a:schemeClr val="dk1"/>
              </a:solidFill>
              <a:highlight>
                <a:srgbClr val="FFFFFF"/>
              </a:highlight>
            </a:endParaRPr>
          </a:p>
          <a:p>
            <a:pPr indent="0" lvl="0" marL="0" rtl="0" algn="l">
              <a:spcBef>
                <a:spcPts val="1200"/>
              </a:spcBef>
              <a:spcAft>
                <a:spcPts val="1200"/>
              </a:spcAft>
              <a:buNone/>
            </a:pPr>
            <a:r>
              <a:rPr lang="en" sz="1400">
                <a:solidFill>
                  <a:schemeClr val="dk1"/>
                </a:solidFill>
                <a:highlight>
                  <a:srgbClr val="FFFFFF"/>
                </a:highlight>
              </a:rPr>
              <a:t>Mostly we have followed CS Awesome in class, but there are a few features we covered that are not in the AP Java Subset.</a:t>
            </a:r>
            <a:endParaRPr sz="1400">
              <a:solidFill>
                <a:schemeClr val="dk1"/>
              </a:solidFill>
              <a:highlight>
                <a:srgbClr val="FFFFFF"/>
              </a:highlight>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These are "bonus" topics which we covered or used that you do not need to know for the AP Exam:</a:t>
            </a:r>
            <a:endParaRPr sz="1700"/>
          </a:p>
          <a:p>
            <a:pPr indent="-336550" lvl="0" marL="457200" rtl="0" algn="l">
              <a:spcBef>
                <a:spcPts val="1200"/>
              </a:spcBef>
              <a:spcAft>
                <a:spcPts val="0"/>
              </a:spcAft>
              <a:buSzPts val="1700"/>
              <a:buChar char="●"/>
            </a:pPr>
            <a:r>
              <a:rPr lang="en" sz="1700">
                <a:latin typeface="Courier New"/>
                <a:ea typeface="Courier New"/>
                <a:cs typeface="Courier New"/>
                <a:sym typeface="Courier New"/>
              </a:rPr>
              <a:t>abstract</a:t>
            </a:r>
            <a:r>
              <a:rPr lang="en" sz="1700"/>
              <a:t> classes and methods</a:t>
            </a:r>
            <a:endParaRPr sz="1700"/>
          </a:p>
          <a:p>
            <a:pPr indent="-336550" lvl="0" marL="457200" rtl="0" algn="l">
              <a:spcBef>
                <a:spcPts val="0"/>
              </a:spcBef>
              <a:spcAft>
                <a:spcPts val="0"/>
              </a:spcAft>
              <a:buSzPts val="1700"/>
              <a:buChar char="●"/>
            </a:pPr>
            <a:r>
              <a:rPr lang="en" sz="1700"/>
              <a:t>Interfaces</a:t>
            </a:r>
            <a:endParaRPr sz="1700"/>
          </a:p>
          <a:p>
            <a:pPr indent="-336550" lvl="0" marL="457200" rtl="0" algn="l">
              <a:spcBef>
                <a:spcPts val="0"/>
              </a:spcBef>
              <a:spcAft>
                <a:spcPts val="0"/>
              </a:spcAft>
              <a:buSzPts val="1700"/>
              <a:buChar char="●"/>
            </a:pPr>
            <a:r>
              <a:rPr lang="en" sz="1700">
                <a:latin typeface="Courier New"/>
                <a:ea typeface="Courier New"/>
                <a:cs typeface="Courier New"/>
                <a:sym typeface="Courier New"/>
              </a:rPr>
              <a:t>protected</a:t>
            </a:r>
            <a:r>
              <a:rPr lang="en" sz="1700"/>
              <a:t> access modifier</a:t>
            </a:r>
            <a:endParaRPr sz="1700"/>
          </a:p>
          <a:p>
            <a:pPr indent="-336550" lvl="0" marL="457200" rtl="0" algn="l">
              <a:spcBef>
                <a:spcPts val="0"/>
              </a:spcBef>
              <a:spcAft>
                <a:spcPts val="0"/>
              </a:spcAft>
              <a:buSzPts val="1700"/>
              <a:buChar char="●"/>
            </a:pPr>
            <a:r>
              <a:rPr lang="en" sz="1700">
                <a:latin typeface="Courier New"/>
                <a:ea typeface="Courier New"/>
                <a:cs typeface="Courier New"/>
                <a:sym typeface="Courier New"/>
              </a:rPr>
              <a:t>this()</a:t>
            </a:r>
            <a:r>
              <a:rPr lang="en" sz="1700"/>
              <a:t> constructor chaining</a:t>
            </a:r>
            <a:endParaRPr sz="1700"/>
          </a:p>
          <a:p>
            <a:pPr indent="-336550" lvl="0" marL="457200" rtl="0" algn="l">
              <a:spcBef>
                <a:spcPts val="0"/>
              </a:spcBef>
              <a:spcAft>
                <a:spcPts val="0"/>
              </a:spcAft>
              <a:buSzPts val="1700"/>
              <a:buChar char="●"/>
            </a:pPr>
            <a:r>
              <a:rPr lang="en" sz="1700"/>
              <a:t>Control flow: </a:t>
            </a:r>
            <a:r>
              <a:rPr lang="en" sz="1700">
                <a:latin typeface="Courier New"/>
                <a:ea typeface="Courier New"/>
                <a:cs typeface="Courier New"/>
                <a:sym typeface="Courier New"/>
              </a:rPr>
              <a:t>switch, break, continue, do...while</a:t>
            </a:r>
            <a:endParaRPr sz="1700">
              <a:latin typeface="Courier New"/>
              <a:ea typeface="Courier New"/>
              <a:cs typeface="Courier New"/>
              <a:sym typeface="Courier New"/>
            </a:endParaRPr>
          </a:p>
          <a:p>
            <a:pPr indent="-336550" lvl="0" marL="457200" rtl="0" algn="l">
              <a:spcBef>
                <a:spcPts val="0"/>
              </a:spcBef>
              <a:spcAft>
                <a:spcPts val="0"/>
              </a:spcAft>
              <a:buSzPts val="1700"/>
              <a:buChar char="●"/>
            </a:pPr>
            <a:r>
              <a:rPr lang="en" sz="1700"/>
              <a:t>Linked lists (this used to be part of the now defunct AP Comp Sci AB exam)</a:t>
            </a:r>
            <a:endParaRPr sz="1700"/>
          </a:p>
          <a:p>
            <a:pPr indent="-336550" lvl="0" marL="457200" rtl="0" algn="l">
              <a:spcBef>
                <a:spcPts val="0"/>
              </a:spcBef>
              <a:spcAft>
                <a:spcPts val="0"/>
              </a:spcAft>
              <a:buSzPts val="1700"/>
              <a:buChar char="●"/>
            </a:pPr>
            <a:r>
              <a:rPr lang="en" sz="1700"/>
              <a:t>Lots of library stuff: </a:t>
            </a:r>
            <a:r>
              <a:rPr lang="en" sz="1700">
                <a:latin typeface="Courier New"/>
                <a:ea typeface="Courier New"/>
                <a:cs typeface="Courier New"/>
                <a:sym typeface="Courier New"/>
              </a:rPr>
              <a:t>FileInputStream</a:t>
            </a:r>
            <a:r>
              <a:rPr lang="en" sz="1700"/>
              <a:t>/</a:t>
            </a:r>
            <a:r>
              <a:rPr lang="en" sz="1700">
                <a:latin typeface="Courier New"/>
                <a:ea typeface="Courier New"/>
                <a:cs typeface="Courier New"/>
                <a:sym typeface="Courier New"/>
              </a:rPr>
              <a:t>FileOutputStream</a:t>
            </a:r>
            <a:r>
              <a:rPr lang="en" sz="1700"/>
              <a:t>, Java Swing, etc.</a:t>
            </a:r>
            <a:endParaRPr sz="1700"/>
          </a:p>
          <a:p>
            <a:pPr indent="0" lvl="0" marL="0" rtl="0" algn="l">
              <a:spcBef>
                <a:spcPts val="1200"/>
              </a:spcBef>
              <a:spcAft>
                <a:spcPts val="0"/>
              </a:spcAft>
              <a:buNone/>
            </a:pPr>
            <a:r>
              <a:rPr lang="en" sz="1700"/>
              <a:t>Good stuff to know... but you don't need to know it on May 3, 2023!</a:t>
            </a:r>
            <a:endParaRPr sz="1700"/>
          </a:p>
          <a:p>
            <a:pPr indent="0" lvl="0" marL="0" rtl="0" algn="l">
              <a:spcBef>
                <a:spcPts val="1200"/>
              </a:spcBef>
              <a:spcAft>
                <a:spcPts val="1200"/>
              </a:spcAft>
              <a:buNone/>
            </a:pPr>
            <a:r>
              <a:t/>
            </a:r>
            <a:endParaRPr sz="1700"/>
          </a:p>
        </p:txBody>
      </p:sp>
      <p:sp>
        <p:nvSpPr>
          <p:cNvPr id="769" name="Google Shape;769;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Bonus material not in the AP Java Subset</a:t>
            </a:r>
            <a:endParaRPr sz="252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On the AP, can students use any feature of Java?</a:t>
            </a:r>
            <a:endParaRPr sz="2520"/>
          </a:p>
        </p:txBody>
      </p:sp>
      <p:sp>
        <p:nvSpPr>
          <p:cNvPr id="775" name="Google Shape;775;p105"/>
          <p:cNvSpPr txBox="1"/>
          <p:nvPr>
            <p:ph idx="1" type="body"/>
          </p:nvPr>
        </p:nvSpPr>
        <p:spPr>
          <a:xfrm>
            <a:off x="311700" y="1076275"/>
            <a:ext cx="8520600" cy="39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highlight>
                  <a:srgbClr val="FFFFFF"/>
                </a:highlight>
              </a:rPr>
              <a:t>Teachers and students often ask whether one can use any class or method from the Java API, including the latest Java features, in the AP free-response questions. This is a paraphrase of </a:t>
            </a:r>
            <a:r>
              <a:rPr lang="en" sz="1100" u="sng">
                <a:solidFill>
                  <a:schemeClr val="hlink"/>
                </a:solidFill>
                <a:highlight>
                  <a:srgbClr val="FFFFFF"/>
                </a:highlight>
                <a:hlinkClick r:id="rId3"/>
              </a:rPr>
              <a:t>advice from Professor James K. Huggins</a:t>
            </a:r>
            <a:r>
              <a:rPr lang="en" sz="1100">
                <a:solidFill>
                  <a:schemeClr val="dk1"/>
                </a:solidFill>
                <a:highlight>
                  <a:srgbClr val="FFFFFF"/>
                </a:highlight>
              </a:rPr>
              <a:t>, a veteran AP CS exam reader:</a:t>
            </a:r>
            <a:endParaRPr sz="1100">
              <a:solidFill>
                <a:schemeClr val="dk1"/>
              </a:solidFill>
              <a:highlight>
                <a:srgbClr val="FFFFFF"/>
              </a:highlight>
            </a:endParaRPr>
          </a:p>
          <a:p>
            <a:pPr indent="0" lvl="0" marL="0" rtl="0" algn="l">
              <a:spcBef>
                <a:spcPts val="1200"/>
              </a:spcBef>
              <a:spcAft>
                <a:spcPts val="0"/>
              </a:spcAft>
              <a:buNone/>
            </a:pPr>
            <a:r>
              <a:rPr b="1" lang="en" sz="1100">
                <a:solidFill>
                  <a:schemeClr val="dk1"/>
                </a:solidFill>
                <a:highlight>
                  <a:srgbClr val="FFFFFF"/>
                </a:highlight>
              </a:rPr>
              <a:t>Short Answer:</a:t>
            </a:r>
            <a:r>
              <a:rPr lang="en" sz="1100">
                <a:solidFill>
                  <a:schemeClr val="dk1"/>
                </a:solidFill>
                <a:highlight>
                  <a:srgbClr val="FFFFFF"/>
                </a:highlight>
              </a:rPr>
              <a:t> Yes, students can use any valid Java code... but it's risky.</a:t>
            </a:r>
            <a:endParaRPr sz="1100">
              <a:solidFill>
                <a:schemeClr val="dk1"/>
              </a:solidFill>
              <a:highlight>
                <a:srgbClr val="FFFFFF"/>
              </a:highlight>
            </a:endParaRPr>
          </a:p>
          <a:p>
            <a:pPr indent="0" lvl="0" marL="0" rtl="0" algn="l">
              <a:spcBef>
                <a:spcPts val="1200"/>
              </a:spcBef>
              <a:spcAft>
                <a:spcPts val="0"/>
              </a:spcAft>
              <a:buNone/>
            </a:pPr>
            <a:r>
              <a:rPr b="1" lang="en" sz="1100">
                <a:solidFill>
                  <a:schemeClr val="dk1"/>
                </a:solidFill>
                <a:highlight>
                  <a:srgbClr val="FFFFFF"/>
                </a:highlight>
              </a:rPr>
              <a:t>Long Answer:</a:t>
            </a:r>
            <a:r>
              <a:rPr lang="en" sz="1100">
                <a:solidFill>
                  <a:schemeClr val="dk1"/>
                </a:solidFill>
                <a:highlight>
                  <a:srgbClr val="FFFFFF"/>
                </a:highlight>
              </a:rPr>
              <a:t> If your answer is a valid Java solution to the question, it's eligible for full credit. But...</a:t>
            </a:r>
            <a:endParaRPr sz="1100">
              <a:solidFill>
                <a:schemeClr val="dk1"/>
              </a:solidFill>
              <a:highlight>
                <a:srgbClr val="FFFFFF"/>
              </a:highlight>
            </a:endParaRPr>
          </a:p>
          <a:p>
            <a:pPr indent="-298450" lvl="0" marL="457200" rtl="0" algn="l">
              <a:spcBef>
                <a:spcPts val="1200"/>
              </a:spcBef>
              <a:spcAft>
                <a:spcPts val="0"/>
              </a:spcAft>
              <a:buClr>
                <a:schemeClr val="dk1"/>
              </a:buClr>
              <a:buSzPts val="1100"/>
              <a:buChar char="●"/>
            </a:pPr>
            <a:r>
              <a:rPr lang="en" sz="1100">
                <a:solidFill>
                  <a:schemeClr val="dk1"/>
                </a:solidFill>
                <a:highlight>
                  <a:srgbClr val="FFFFFF"/>
                </a:highlight>
              </a:rPr>
              <a:t>Follow any rules stated in the question. If the rules say not to use something, don't use it. If the rules say to use something specific, use that thing.</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The only reference available to you in the exam is the </a:t>
            </a:r>
            <a:r>
              <a:rPr lang="en" sz="1100" u="sng">
                <a:solidFill>
                  <a:schemeClr val="hlink"/>
                </a:solidFill>
                <a:highlight>
                  <a:srgbClr val="FFFFFF"/>
                </a:highlight>
                <a:hlinkClick r:id="rId4"/>
              </a:rPr>
              <a:t>AP Java Subset Quick Reference Sheet</a:t>
            </a:r>
            <a:r>
              <a:rPr lang="en" sz="1100">
                <a:solidFill>
                  <a:schemeClr val="dk1"/>
                </a:solidFill>
                <a:highlight>
                  <a:srgbClr val="FFFFFF"/>
                </a:highlight>
              </a:rPr>
              <a:t>. If you use something from outside the subset and mis-remember it, you'll lose points.</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If you use a fancy feature outside the AP Java Subset, the readers are only human and don't have 100% of the Java standard library memorized. They may not understand your code, and dock points.</a:t>
            </a:r>
            <a:endParaRPr sz="1100">
              <a:solidFill>
                <a:schemeClr val="dk1"/>
              </a:solidFill>
              <a:highlight>
                <a:srgbClr val="FFFFFF"/>
              </a:highlight>
            </a:endParaRPr>
          </a:p>
          <a:p>
            <a:pPr indent="0" lvl="0" marL="0" rtl="0" algn="l">
              <a:spcBef>
                <a:spcPts val="1200"/>
              </a:spcBef>
              <a:spcAft>
                <a:spcPts val="0"/>
              </a:spcAft>
              <a:buNone/>
            </a:pPr>
            <a:r>
              <a:rPr lang="en" sz="1100">
                <a:solidFill>
                  <a:schemeClr val="dk1"/>
                </a:solidFill>
                <a:highlight>
                  <a:srgbClr val="FFFFFF"/>
                </a:highlight>
              </a:rPr>
              <a:t>So, what he tells his students is:</a:t>
            </a:r>
            <a:endParaRPr sz="1100">
              <a:solidFill>
                <a:schemeClr val="dk1"/>
              </a:solidFill>
              <a:highlight>
                <a:srgbClr val="FFFFFF"/>
              </a:highlight>
            </a:endParaRPr>
          </a:p>
          <a:p>
            <a:pPr indent="-298450" lvl="0" marL="457200" rtl="0" algn="l">
              <a:spcBef>
                <a:spcPts val="1200"/>
              </a:spcBef>
              <a:spcAft>
                <a:spcPts val="0"/>
              </a:spcAft>
              <a:buClr>
                <a:schemeClr val="dk1"/>
              </a:buClr>
              <a:buSzPts val="1100"/>
              <a:buChar char="●"/>
            </a:pPr>
            <a:r>
              <a:rPr lang="en" sz="1100">
                <a:solidFill>
                  <a:schemeClr val="dk1"/>
                </a:solidFill>
                <a:highlight>
                  <a:srgbClr val="FFFFFF"/>
                </a:highlight>
              </a:rPr>
              <a:t>The questions are designed to be solved within the boundaries of the AP Java Subset. There's no need to bring in outside features.</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If you can't see an "in-bounds" solution, and you do know an "out-of-bounds" solution, go ahead and write it down.</a:t>
            </a:r>
            <a:endParaRPr sz="1100">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sz="1100">
                <a:solidFill>
                  <a:schemeClr val="dk1"/>
                </a:solidFill>
                <a:highlight>
                  <a:srgbClr val="FFFFFF"/>
                </a:highlight>
              </a:rPr>
              <a:t>Don't try to show off! The AP exam isn't the time to use obscure features of Java, and doing so is risky. Any question on the exam, you should be able to solve with the material you learned in this course.</a:t>
            </a:r>
            <a:endParaRPr sz="1100">
              <a:solidFill>
                <a:schemeClr val="dk1"/>
              </a:solidFill>
              <a:highlight>
                <a:srgbClr val="FFFFFF"/>
              </a:highlight>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06"/>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AP CS FRQ 2</a:t>
            </a:r>
            <a:br>
              <a:rPr lang="en"/>
            </a:br>
            <a:r>
              <a:rPr lang="en" sz="2650"/>
              <a:t>(25 minutes)</a:t>
            </a:r>
            <a:endParaRPr sz="2650"/>
          </a:p>
          <a:p>
            <a:pPr indent="0" lvl="0" marL="0" rtl="0" algn="ctr">
              <a:spcBef>
                <a:spcPts val="0"/>
              </a:spcBef>
              <a:spcAft>
                <a:spcPts val="0"/>
              </a:spcAft>
              <a:buNone/>
            </a:pPr>
            <a:r>
              <a:t/>
            </a:r>
            <a:endParaRPr sz="2650"/>
          </a:p>
          <a:p>
            <a:pPr indent="0" lvl="0" marL="0" rtl="0" algn="ctr">
              <a:spcBef>
                <a:spcPts val="0"/>
              </a:spcBef>
              <a:spcAft>
                <a:spcPts val="0"/>
              </a:spcAft>
              <a:buNone/>
            </a:pPr>
            <a:r>
              <a:rPr lang="en" sz="2650" u="sng">
                <a:solidFill>
                  <a:schemeClr val="hlink"/>
                </a:solidFill>
                <a:hlinkClick r:id="rId3"/>
              </a:rPr>
              <a:t>2022 AP Computer Science A - Free-Response Questions</a:t>
            </a:r>
            <a:endParaRPr sz="2650"/>
          </a:p>
          <a:p>
            <a:pPr indent="0" lvl="0" marL="0" rtl="0" algn="ctr">
              <a:spcBef>
                <a:spcPts val="0"/>
              </a:spcBef>
              <a:spcAft>
                <a:spcPts val="0"/>
              </a:spcAft>
              <a:buNone/>
            </a:pPr>
            <a:r>
              <a:t/>
            </a:r>
            <a:endParaRPr sz="2650"/>
          </a:p>
          <a:p>
            <a:pPr indent="0" lvl="0" marL="0" rtl="0" algn="ctr">
              <a:spcBef>
                <a:spcPts val="0"/>
              </a:spcBef>
              <a:spcAft>
                <a:spcPts val="0"/>
              </a:spcAft>
              <a:buNone/>
            </a:pPr>
            <a:r>
              <a:rPr b="1" lang="en" sz="2650"/>
              <a:t>Complete (2)</a:t>
            </a:r>
            <a:endParaRPr b="1" sz="265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07"/>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AP CS FRQ 2 - Review</a:t>
            </a:r>
            <a:br>
              <a:rPr lang="en"/>
            </a:br>
            <a:r>
              <a:rPr lang="en" sz="2650"/>
              <a:t>(15 minutes)</a:t>
            </a:r>
            <a:endParaRPr sz="2650"/>
          </a:p>
          <a:p>
            <a:pPr indent="0" lvl="0" marL="0" rtl="0" algn="ctr">
              <a:spcBef>
                <a:spcPts val="0"/>
              </a:spcBef>
              <a:spcAft>
                <a:spcPts val="0"/>
              </a:spcAft>
              <a:buNone/>
            </a:pPr>
            <a:r>
              <a:t/>
            </a:r>
            <a:endParaRPr sz="2650"/>
          </a:p>
          <a:p>
            <a:pPr indent="0" lvl="0" marL="0" rtl="0" algn="ctr">
              <a:spcBef>
                <a:spcPts val="0"/>
              </a:spcBef>
              <a:spcAft>
                <a:spcPts val="0"/>
              </a:spcAft>
              <a:buNone/>
            </a:pPr>
            <a:r>
              <a:rPr lang="en" sz="2650" u="sng">
                <a:solidFill>
                  <a:schemeClr val="hlink"/>
                </a:solidFill>
                <a:hlinkClick r:id="rId3"/>
              </a:rPr>
              <a:t>Sample Responses and Scoring Commentary - FRQ-2</a:t>
            </a:r>
            <a:endParaRPr b="1" sz="265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0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Spoilers Ahead</a:t>
            </a:r>
            <a:endParaRPr/>
          </a:p>
        </p:txBody>
      </p:sp>
      <p:sp>
        <p:nvSpPr>
          <p:cNvPr id="791" name="Google Shape;791;p10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09"/>
          <p:cNvSpPr txBox="1"/>
          <p:nvPr/>
        </p:nvSpPr>
        <p:spPr>
          <a:xfrm>
            <a:off x="479125" y="322350"/>
            <a:ext cx="8187600" cy="440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class Textbook extends Book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 Don't forget to declare this! And it MUST be private!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private int edition;</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Textbook(String bookTitle, double bookPrice, int edition)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 Remember super() is required here, because Book has no no-param constructor.</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super(bookTitle, bookPrice);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this.edition = edition;</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 Remember you cannot reference "title" directly which is private! And use equals()!</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 You can say other.edition, but I used other.getEdition() anyway.</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boolean canSubstituteFor(Textbook other)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return getTitle().equals(other.getTitle()) &amp;&amp; edition &gt;= other.getEdition();</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 They want you to use super.method() here; don't duplicate Book's logic.</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String getBookInfo()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return super.getBookInfo() + "-" + edition;</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 Make sure you remember to write this method.</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int getEdition() { return edition;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