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embeddedFontLst>
    <p:embeddedFont>
      <p:font typeface="Quattrocento Sans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79D3BC-0470-4B43-BA8B-03CCCE05AC03}">
  <a:tblStyle styleId="{6F79D3BC-0470-4B43-BA8B-03CCCE05A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QuattrocentoSans-italic.fntdata"/><Relationship Id="rId83" Type="http://schemas.openxmlformats.org/officeDocument/2006/relationships/font" Target="fonts/QuattrocentoSans-bold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schemas.openxmlformats.org/officeDocument/2006/relationships/font" Target="fonts/QuattrocentoSans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QuattrocentoSans-regular.fntdata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831f58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831f58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84689b11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84689b11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84689b11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84689b11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84689b11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84689b1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4689b11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4689b11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84689b11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84689b11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84689b11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84689b11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84689b11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84689b11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84689b1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84689b1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84689b11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84689b11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84689b1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84689b1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831f5b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831f5b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84689b11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84689b11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84689b11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84689b11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184689b11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184689b11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84689b11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184689b11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84689b11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84689b11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84689b11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84689b11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84689b11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84689b11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84689b11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84689b11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184689b117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184689b117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84689b117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184689b117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4831f583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4831f583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184689b117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184689b117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84689b11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84689b11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84689b117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184689b117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184689b117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184689b117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84689b117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84689b117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184689b117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184689b117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184689b117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184689b117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184689b117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184689b117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184689b117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184689b117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184689b117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184689b117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84689b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84689b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184689b117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184689b117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84689b117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184689b117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184689b117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184689b117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184689b117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184689b117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184689b117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184689b117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184689b117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184689b117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184689b117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184689b117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184689b117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184689b117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184689b117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184689b117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184689b11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184689b11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84689b1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84689b1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184689b11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184689b11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184689b11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184689b11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184689b11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184689b11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184689b11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184689b11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184689b11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184689b11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184689b1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184689b1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184689b11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184689b11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2e8fd9b8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2e8fd9b8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2e8fd9b8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2e8fd9b8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2e8fd9b8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2e8fd9b8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84689b1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84689b1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184689b117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184689b117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184689b117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184689b117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184689b117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184689b117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184689b11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184689b11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184689b117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184689b11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184689b117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184689b117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184689b117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184689b117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184689b117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184689b117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184689b117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184689b117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184689b11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184689b11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84689b1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84689b1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184689b11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184689b11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184689b117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184689b117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184689b117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184689b117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84689b117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84689b117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184689b1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184689b1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184689b11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184689b11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84689b1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84689b1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84689b1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84689b1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8/docs/api/java/lang/Iterable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oracle.com/javase/tutorial/java/generics/wh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apcentral.collegeboard.org/media/pdf/ap22-frq-computer-science-a.pdf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apcentral.collegeboard.org/media/pdf/ap22-apc-computer-science-a-q3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2023-04-19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length of an Array can be determined via the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600">
                <a:solidFill>
                  <a:schemeClr val="accent5"/>
                </a:solidFill>
              </a:rPr>
              <a:t> </a:t>
            </a:r>
            <a:r>
              <a:rPr b="1" lang="en" sz="1600" u="sng">
                <a:solidFill>
                  <a:schemeClr val="accent5"/>
                </a:solidFill>
              </a:rPr>
              <a:t>property</a:t>
            </a:r>
            <a:r>
              <a:rPr lang="en" sz="1600"/>
              <a:t>. </a:t>
            </a:r>
            <a:r>
              <a:rPr b="1" lang="en" sz="1600"/>
              <a:t>Note: </a:t>
            </a:r>
            <a:r>
              <a:rPr lang="en" sz="1600"/>
              <a:t>The length of a String is accessed via the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String.length()</a:t>
            </a:r>
            <a:r>
              <a:rPr b="1" lang="en" sz="1600">
                <a:solidFill>
                  <a:schemeClr val="accent4"/>
                </a:solidFill>
              </a:rPr>
              <a:t> </a:t>
            </a:r>
            <a:r>
              <a:rPr b="1" lang="en" sz="1600" u="sng">
                <a:solidFill>
                  <a:schemeClr val="accent4"/>
                </a:solidFill>
              </a:rPr>
              <a:t>method</a:t>
            </a:r>
            <a:r>
              <a:rPr lang="en" sz="1600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4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1"/>
                </a:solidFill>
              </a:rPr>
              <a:t>READING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in an Array can be read using the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/>
              <a:t> operator, e.g.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array[index]</a:t>
            </a:r>
            <a:br>
              <a:rPr lang="en" sz="1600"/>
            </a:br>
            <a:r>
              <a:rPr b="1" lang="en" sz="1600"/>
              <a:t>Note: </a:t>
            </a:r>
            <a:r>
              <a:rPr lang="en" sz="1600"/>
              <a:t>Like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-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/>
              <a:t> is zero-based and the range of valid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/>
              <a:t> values is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/>
              <a:t> to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false, true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84, 78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311700" y="4589425"/>
            <a:ext cx="8717100" cy="57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</a:rPr>
              <a:t>Note: </a:t>
            </a:r>
            <a:r>
              <a:rPr i="1" lang="en" sz="1600">
                <a:solidFill>
                  <a:schemeClr val="lt1"/>
                </a:solidFill>
              </a:rPr>
              <a:t>Passing an out of range index will cause a </a:t>
            </a:r>
            <a:r>
              <a:rPr i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chemeClr val="lt1"/>
                </a:solidFill>
              </a:rPr>
              <a:t>!</a:t>
            </a:r>
            <a:endParaRPr i="1" sz="1600">
              <a:solidFill>
                <a:schemeClr val="lt1"/>
              </a:solidFill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4"/>
                </a:solidFill>
              </a:rPr>
              <a:t>WRITING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in an Array can be assigned with via the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/>
              <a:t> operator.</a:t>
            </a:r>
            <a:br>
              <a:rPr lang="en" sz="1600"/>
            </a:br>
            <a:r>
              <a:rPr b="1" lang="en" sz="1600"/>
              <a:t>Note: </a:t>
            </a:r>
            <a:r>
              <a:rPr lang="en" sz="1600"/>
              <a:t>Unlike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- you can change the values in an Array after it is created (however you cannot change its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600"/>
              <a:t> after creation)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true;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false;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true, false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48;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87;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84, 87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Arrays that hold Object types work a little differently than those that hold primitive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already saw that the length properly works </a:t>
            </a:r>
            <a:br>
              <a:rPr lang="en" sz="1600"/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But what about reading and writing values in an Array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that holds Object types?</a:t>
            </a:r>
            <a:br>
              <a:rPr lang="en" sz="1600">
                <a:solidFill>
                  <a:schemeClr val="lt1"/>
                </a:solidFill>
              </a:rPr>
            </a:br>
            <a:br>
              <a:rPr lang="en" sz="1600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E&gt; ?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1437750" y="3724975"/>
            <a:ext cx="6268500" cy="874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But what about reading and writing values in an </a:t>
            </a:r>
            <a:br>
              <a:rPr b="1" lang="en" sz="1600">
                <a:solidFill>
                  <a:schemeClr val="dk2"/>
                </a:solidFill>
              </a:rPr>
            </a:br>
            <a:r>
              <a:rPr b="1" lang="en" sz="1600">
                <a:solidFill>
                  <a:schemeClr val="dk2"/>
                </a:solidFill>
              </a:rPr>
              <a:t>Array that hold Object types?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779925" y="1152475"/>
            <a:ext cx="80523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Arrays that hold Object types work a little differently than those that hold primitive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already saw that the length properly works </a:t>
            </a:r>
            <a:br>
              <a:rPr lang="en" sz="1600"/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600"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>
            <a:off x="645850" y="1096250"/>
            <a:ext cx="6636900" cy="3815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what about reading and writing values in an Array </a:t>
            </a:r>
            <a:br>
              <a:rPr lang="en" sz="1600"/>
            </a:br>
            <a:r>
              <a:rPr lang="en" sz="1600"/>
              <a:t>that holds Object types?</a:t>
            </a:r>
            <a:br>
              <a:rPr lang="en" sz="1600"/>
            </a:br>
            <a:br>
              <a:rPr lang="en" sz="1600"/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null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6356325" y="1817850"/>
            <a:ext cx="2475900" cy="15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For Arrays that hold Object types - each slot will be be initialized to </a:t>
            </a:r>
            <a:r>
              <a:rPr i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i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5458125" y="3424075"/>
            <a:ext cx="3374100" cy="138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Initialize each Array slot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students[0] = new Student();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students[1] = new Student();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students[2] = new Student();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2349100" y="1854075"/>
            <a:ext cx="4445800" cy="922200"/>
            <a:chOff x="2430475" y="1854075"/>
            <a:chExt cx="4445800" cy="922200"/>
          </a:xfrm>
        </p:grpSpPr>
        <p:grpSp>
          <p:nvGrpSpPr>
            <p:cNvPr id="218" name="Google Shape;218;p28"/>
            <p:cNvGrpSpPr/>
            <p:nvPr/>
          </p:nvGrpSpPr>
          <p:grpSpPr>
            <a:xfrm>
              <a:off x="2430475" y="1854075"/>
              <a:ext cx="4445800" cy="922200"/>
              <a:chOff x="2285225" y="1549275"/>
              <a:chExt cx="4445800" cy="922200"/>
            </a:xfrm>
          </p:grpSpPr>
          <p:sp>
            <p:nvSpPr>
              <p:cNvPr id="219" name="Google Shape;219;p28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20" name="Google Shape;220;p28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questions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221" name="Google Shape;221;p28"/>
              <p:cNvCxnSpPr>
                <a:stCxn id="220" idx="3"/>
                <a:endCxn id="219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2" name="Google Shape;222;p28"/>
              <p:cNvSpPr txBox="1"/>
              <p:nvPr/>
            </p:nvSpPr>
            <p:spPr>
              <a:xfrm>
                <a:off x="4121025" y="1549275"/>
                <a:ext cx="261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Strings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26" name="Google Shape;226;p28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7" name="Google Shape;227;p28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8" name="Google Shape;228;p28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9" name="Google Shape;229;p28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30" name="Google Shape;230;p28"/>
            <p:cNvGrpSpPr/>
            <p:nvPr/>
          </p:nvGrpSpPr>
          <p:grpSpPr>
            <a:xfrm>
              <a:off x="6354275" y="2160125"/>
              <a:ext cx="522000" cy="586225"/>
              <a:chOff x="5686975" y="1864375"/>
              <a:chExt cx="522000" cy="586225"/>
            </a:xfrm>
          </p:grpSpPr>
          <p:sp>
            <p:nvSpPr>
              <p:cNvPr id="231" name="Google Shape;231;p28"/>
              <p:cNvSpPr/>
              <p:nvPr/>
            </p:nvSpPr>
            <p:spPr>
              <a:xfrm>
                <a:off x="5686975" y="1864375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32" name="Google Shape;232;p28"/>
              <p:cNvSpPr txBox="1"/>
              <p:nvPr/>
            </p:nvSpPr>
            <p:spPr>
              <a:xfrm>
                <a:off x="5686975" y="2096600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233" name="Google Shape;233;p28"/>
          <p:cNvGrpSpPr/>
          <p:nvPr/>
        </p:nvGrpSpPr>
        <p:grpSpPr>
          <a:xfrm>
            <a:off x="1043950" y="3731025"/>
            <a:ext cx="7056100" cy="922200"/>
            <a:chOff x="525475" y="3731025"/>
            <a:chExt cx="7056100" cy="922200"/>
          </a:xfrm>
        </p:grpSpPr>
        <p:grpSp>
          <p:nvGrpSpPr>
            <p:cNvPr id="234" name="Google Shape;234;p28"/>
            <p:cNvGrpSpPr/>
            <p:nvPr/>
          </p:nvGrpSpPr>
          <p:grpSpPr>
            <a:xfrm>
              <a:off x="525475" y="3731025"/>
              <a:ext cx="7056100" cy="922200"/>
              <a:chOff x="2285225" y="1549275"/>
              <a:chExt cx="7056100" cy="922200"/>
            </a:xfrm>
          </p:grpSpPr>
          <p:sp>
            <p:nvSpPr>
              <p:cNvPr id="235" name="Google Shape;235;p28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236" name="Google Shape;236;p28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237" name="Google Shape;237;p28"/>
              <p:cNvCxnSpPr>
                <a:stCxn id="236" idx="3"/>
                <a:endCxn id="235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38" name="Google Shape;238;p28"/>
              <p:cNvSpPr txBox="1"/>
              <p:nvPr/>
            </p:nvSpPr>
            <p:spPr>
              <a:xfrm>
                <a:off x="4121025" y="1549275"/>
                <a:ext cx="52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42" name="Google Shape;242;p28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3" name="Google Shape;243;p28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4" name="Google Shape;244;p28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5" name="Google Shape;245;p28"/>
              <p:cNvSpPr txBox="1"/>
              <p:nvPr/>
            </p:nvSpPr>
            <p:spPr>
              <a:xfrm>
                <a:off x="5686850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46" name="Google Shape;246;p28"/>
            <p:cNvGrpSpPr/>
            <p:nvPr/>
          </p:nvGrpSpPr>
          <p:grpSpPr>
            <a:xfrm>
              <a:off x="4449275" y="4036100"/>
              <a:ext cx="2087950" cy="617125"/>
              <a:chOff x="4121025" y="1854350"/>
              <a:chExt cx="2087950" cy="617125"/>
            </a:xfrm>
          </p:grpSpPr>
          <p:sp>
            <p:nvSpPr>
              <p:cNvPr id="247" name="Google Shape;247;p28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51" name="Google Shape;251;p28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2" name="Google Shape;252;p28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3" name="Google Shape;253;p28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4" name="Google Shape;254;p28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55" name="Google Shape;255;p28"/>
            <p:cNvGrpSpPr/>
            <p:nvPr/>
          </p:nvGrpSpPr>
          <p:grpSpPr>
            <a:xfrm>
              <a:off x="6537225" y="4036100"/>
              <a:ext cx="1044300" cy="617125"/>
              <a:chOff x="5164675" y="1854350"/>
              <a:chExt cx="1044300" cy="617125"/>
            </a:xfrm>
          </p:grpSpPr>
          <p:sp>
            <p:nvSpPr>
              <p:cNvPr id="256" name="Google Shape;256;p28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58" name="Google Shape;258;p28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9" name="Google Shape;259;p28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260" name="Google Shape;260;p28"/>
          <p:cNvSpPr/>
          <p:nvPr/>
        </p:nvSpPr>
        <p:spPr>
          <a:xfrm>
            <a:off x="2237625" y="252900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967475" y="442265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9" name="Google Shape;269;p29"/>
          <p:cNvGrpSpPr/>
          <p:nvPr/>
        </p:nvGrpSpPr>
        <p:grpSpPr>
          <a:xfrm>
            <a:off x="2349100" y="1854075"/>
            <a:ext cx="4445800" cy="922200"/>
            <a:chOff x="2430475" y="1854075"/>
            <a:chExt cx="4445800" cy="922200"/>
          </a:xfrm>
        </p:grpSpPr>
        <p:grpSp>
          <p:nvGrpSpPr>
            <p:cNvPr id="270" name="Google Shape;270;p29"/>
            <p:cNvGrpSpPr/>
            <p:nvPr/>
          </p:nvGrpSpPr>
          <p:grpSpPr>
            <a:xfrm>
              <a:off x="2430475" y="1854075"/>
              <a:ext cx="4445800" cy="922200"/>
              <a:chOff x="2285225" y="1549275"/>
              <a:chExt cx="4445800" cy="922200"/>
            </a:xfrm>
          </p:grpSpPr>
          <p:sp>
            <p:nvSpPr>
              <p:cNvPr id="271" name="Google Shape;271;p29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272" name="Google Shape;272;p29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questions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273" name="Google Shape;273;p29"/>
              <p:cNvCxnSpPr>
                <a:stCxn id="272" idx="3"/>
                <a:endCxn id="271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4" name="Google Shape;274;p29"/>
              <p:cNvSpPr txBox="1"/>
              <p:nvPr/>
            </p:nvSpPr>
            <p:spPr>
              <a:xfrm>
                <a:off x="4121025" y="1549275"/>
                <a:ext cx="261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Strings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>
                  <a:solidFill>
                    <a:schemeClr val="dk1"/>
                  </a:solidFill>
                </a:endParaRPr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78" name="Google Shape;278;p29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9" name="Google Shape;279;p29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80" name="Google Shape;280;p29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81" name="Google Shape;281;p29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82" name="Google Shape;282;p29"/>
            <p:cNvGrpSpPr/>
            <p:nvPr/>
          </p:nvGrpSpPr>
          <p:grpSpPr>
            <a:xfrm>
              <a:off x="6354275" y="2160125"/>
              <a:ext cx="522000" cy="586225"/>
              <a:chOff x="5686975" y="1864375"/>
              <a:chExt cx="522000" cy="586225"/>
            </a:xfrm>
          </p:grpSpPr>
          <p:sp>
            <p:nvSpPr>
              <p:cNvPr id="283" name="Google Shape;283;p29"/>
              <p:cNvSpPr/>
              <p:nvPr/>
            </p:nvSpPr>
            <p:spPr>
              <a:xfrm>
                <a:off x="5686975" y="1864375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84" name="Google Shape;284;p29"/>
              <p:cNvSpPr txBox="1"/>
              <p:nvPr/>
            </p:nvSpPr>
            <p:spPr>
              <a:xfrm>
                <a:off x="5686975" y="2096600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285" name="Google Shape;285;p29"/>
          <p:cNvGrpSpPr/>
          <p:nvPr/>
        </p:nvGrpSpPr>
        <p:grpSpPr>
          <a:xfrm>
            <a:off x="1043950" y="3731025"/>
            <a:ext cx="7056100" cy="922200"/>
            <a:chOff x="525475" y="3731025"/>
            <a:chExt cx="7056100" cy="922200"/>
          </a:xfrm>
        </p:grpSpPr>
        <p:grpSp>
          <p:nvGrpSpPr>
            <p:cNvPr id="286" name="Google Shape;286;p29"/>
            <p:cNvGrpSpPr/>
            <p:nvPr/>
          </p:nvGrpSpPr>
          <p:grpSpPr>
            <a:xfrm>
              <a:off x="525475" y="3731025"/>
              <a:ext cx="7056100" cy="922200"/>
              <a:chOff x="2285225" y="1549275"/>
              <a:chExt cx="7056100" cy="922200"/>
            </a:xfrm>
          </p:grpSpPr>
          <p:sp>
            <p:nvSpPr>
              <p:cNvPr id="287" name="Google Shape;287;p29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/>
              </a:p>
            </p:txBody>
          </p:sp>
          <p:sp>
            <p:nvSpPr>
              <p:cNvPr id="288" name="Google Shape;288;p29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289" name="Google Shape;289;p29"/>
              <p:cNvCxnSpPr>
                <a:stCxn id="288" idx="3"/>
                <a:endCxn id="287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0" name="Google Shape;290;p29"/>
              <p:cNvSpPr txBox="1"/>
              <p:nvPr/>
            </p:nvSpPr>
            <p:spPr>
              <a:xfrm>
                <a:off x="4121025" y="1549275"/>
                <a:ext cx="52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94" name="Google Shape;294;p29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95" name="Google Shape;295;p29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96" name="Google Shape;296;p29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97" name="Google Shape;297;p29"/>
              <p:cNvSpPr txBox="1"/>
              <p:nvPr/>
            </p:nvSpPr>
            <p:spPr>
              <a:xfrm>
                <a:off x="5686850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8" name="Google Shape;298;p29"/>
            <p:cNvGrpSpPr/>
            <p:nvPr/>
          </p:nvGrpSpPr>
          <p:grpSpPr>
            <a:xfrm>
              <a:off x="4449275" y="4036100"/>
              <a:ext cx="2087950" cy="617125"/>
              <a:chOff x="4121025" y="1854350"/>
              <a:chExt cx="2087950" cy="617125"/>
            </a:xfrm>
          </p:grpSpPr>
          <p:sp>
            <p:nvSpPr>
              <p:cNvPr id="299" name="Google Shape;299;p29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03" name="Google Shape;303;p29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4" name="Google Shape;304;p29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5" name="Google Shape;305;p29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6" name="Google Shape;306;p29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7" name="Google Shape;307;p29"/>
            <p:cNvGrpSpPr/>
            <p:nvPr/>
          </p:nvGrpSpPr>
          <p:grpSpPr>
            <a:xfrm>
              <a:off x="6537225" y="4036100"/>
              <a:ext cx="1044300" cy="617125"/>
              <a:chOff x="5164675" y="1854350"/>
              <a:chExt cx="1044300" cy="617125"/>
            </a:xfrm>
          </p:grpSpPr>
          <p:sp>
            <p:nvSpPr>
              <p:cNvPr id="308" name="Google Shape;308;p29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310" name="Google Shape;310;p29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11" name="Google Shape;311;p29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312" name="Google Shape;312;p29"/>
          <p:cNvSpPr/>
          <p:nvPr/>
        </p:nvSpPr>
        <p:spPr>
          <a:xfrm>
            <a:off x="84300" y="4750450"/>
            <a:ext cx="29403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students[0] = new Student();</a:t>
            </a:r>
            <a:endParaRPr sz="1200"/>
          </a:p>
        </p:txBody>
      </p:sp>
      <p:cxnSp>
        <p:nvCxnSpPr>
          <p:cNvPr id="313" name="Google Shape;313;p29"/>
          <p:cNvCxnSpPr>
            <a:stCxn id="312" idx="0"/>
            <a:endCxn id="294" idx="1"/>
          </p:cNvCxnSpPr>
          <p:nvPr/>
        </p:nvCxnSpPr>
        <p:spPr>
          <a:xfrm flipH="1" rot="10800000">
            <a:off x="1554450" y="4460650"/>
            <a:ext cx="13254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9"/>
          <p:cNvSpPr/>
          <p:nvPr/>
        </p:nvSpPr>
        <p:spPr>
          <a:xfrm>
            <a:off x="3662650" y="4771750"/>
            <a:ext cx="951900" cy="2037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5" name="Google Shape;315;p29"/>
          <p:cNvCxnSpPr>
            <a:stCxn id="314" idx="0"/>
          </p:cNvCxnSpPr>
          <p:nvPr/>
        </p:nvCxnSpPr>
        <p:spPr>
          <a:xfrm rot="10800000">
            <a:off x="3140800" y="4219750"/>
            <a:ext cx="997800" cy="552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16" name="Google Shape;316;p29"/>
          <p:cNvSpPr/>
          <p:nvPr/>
        </p:nvSpPr>
        <p:spPr>
          <a:xfrm>
            <a:off x="2237625" y="252900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967475" y="442265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6.2: Traversing Arrays with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4380"/>
              <a:t> loops</a:t>
            </a:r>
            <a:endParaRPr sz="4380"/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Now we can now combine this with what we 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have learned about accessing Arrays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have a property called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/>
              <a:t> and elements</a:t>
            </a:r>
            <a:br>
              <a:rPr lang="en"/>
            </a:br>
            <a:r>
              <a:rPr lang="en"/>
              <a:t>can be access </a:t>
            </a:r>
            <a:r>
              <a:rPr b="1" lang="en">
                <a:solidFill>
                  <a:srgbClr val="0000FF"/>
                </a:solidFill>
              </a:rPr>
              <a:t>via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>
                <a:solidFill>
                  <a:srgbClr val="0000FF"/>
                </a:solidFill>
              </a:rPr>
              <a:t> and an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br>
              <a:rPr lang="en"/>
            </a:b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5846371" y="194375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condition evaluate to true?</a:t>
            </a:r>
            <a:endParaRPr sz="1000"/>
          </a:p>
        </p:txBody>
      </p:sp>
      <p:sp>
        <p:nvSpPr>
          <p:cNvPr id="332" name="Google Shape;332;p31"/>
          <p:cNvSpPr/>
          <p:nvPr/>
        </p:nvSpPr>
        <p:spPr>
          <a:xfrm>
            <a:off x="7628671" y="31477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body statement</a:t>
            </a:r>
            <a:endParaRPr sz="1000"/>
          </a:p>
        </p:txBody>
      </p:sp>
      <p:sp>
        <p:nvSpPr>
          <p:cNvPr id="333" name="Google Shape;333;p31"/>
          <p:cNvSpPr txBox="1"/>
          <p:nvPr/>
        </p:nvSpPr>
        <p:spPr>
          <a:xfrm>
            <a:off x="7621121" y="24746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6100996" y="43363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for</a:t>
            </a:r>
            <a:endParaRPr sz="1000"/>
          </a:p>
        </p:txBody>
      </p:sp>
      <p:cxnSp>
        <p:nvCxnSpPr>
          <p:cNvPr id="335" name="Google Shape;335;p31"/>
          <p:cNvCxnSpPr>
            <a:stCxn id="331" idx="2"/>
            <a:endCxn id="334" idx="0"/>
          </p:cNvCxnSpPr>
          <p:nvPr/>
        </p:nvCxnSpPr>
        <p:spPr>
          <a:xfrm flipH="1" rot="-5400000">
            <a:off x="6047446" y="3698650"/>
            <a:ext cx="12750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1"/>
          <p:cNvSpPr txBox="1"/>
          <p:nvPr/>
        </p:nvSpPr>
        <p:spPr>
          <a:xfrm>
            <a:off x="6683750" y="3076063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337" name="Google Shape;337;p31"/>
          <p:cNvCxnSpPr>
            <a:stCxn id="331" idx="3"/>
            <a:endCxn id="332" idx="0"/>
          </p:cNvCxnSpPr>
          <p:nvPr/>
        </p:nvCxnSpPr>
        <p:spPr>
          <a:xfrm>
            <a:off x="7522921" y="2502600"/>
            <a:ext cx="689100" cy="64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1"/>
          <p:cNvCxnSpPr>
            <a:stCxn id="339" idx="3"/>
            <a:endCxn id="331" idx="0"/>
          </p:cNvCxnSpPr>
          <p:nvPr/>
        </p:nvCxnSpPr>
        <p:spPr>
          <a:xfrm rot="10800000">
            <a:off x="6684571" y="1943825"/>
            <a:ext cx="2110500" cy="2526600"/>
          </a:xfrm>
          <a:prstGeom prst="bentConnector4">
            <a:avLst>
              <a:gd fmla="val -11283" name="adj1"/>
              <a:gd fmla="val 1094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1"/>
          <p:cNvSpPr/>
          <p:nvPr/>
        </p:nvSpPr>
        <p:spPr>
          <a:xfrm>
            <a:off x="7628671" y="41383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increment expression</a:t>
            </a:r>
            <a:endParaRPr sz="1000"/>
          </a:p>
        </p:txBody>
      </p:sp>
      <p:cxnSp>
        <p:nvCxnSpPr>
          <p:cNvPr id="340" name="Google Shape;340;p31"/>
          <p:cNvCxnSpPr>
            <a:stCxn id="332" idx="2"/>
            <a:endCxn id="339" idx="0"/>
          </p:cNvCxnSpPr>
          <p:nvPr/>
        </p:nvCxnSpPr>
        <p:spPr>
          <a:xfrm>
            <a:off x="8211871" y="3811925"/>
            <a:ext cx="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1"/>
          <p:cNvSpPr/>
          <p:nvPr/>
        </p:nvSpPr>
        <p:spPr>
          <a:xfrm>
            <a:off x="6100996" y="9073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initialization expression</a:t>
            </a:r>
            <a:endParaRPr sz="1000"/>
          </a:p>
        </p:txBody>
      </p:sp>
      <p:cxnSp>
        <p:nvCxnSpPr>
          <p:cNvPr id="342" name="Google Shape;342;p31"/>
          <p:cNvCxnSpPr/>
          <p:nvPr/>
        </p:nvCxnSpPr>
        <p:spPr>
          <a:xfrm>
            <a:off x="6675780" y="1571500"/>
            <a:ext cx="78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928200" y="27626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344" name="Google Shape;344;p31"/>
          <p:cNvSpPr txBox="1"/>
          <p:nvPr/>
        </p:nvSpPr>
        <p:spPr>
          <a:xfrm>
            <a:off x="997500" y="397240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idx = 0; idx &lt;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scores[idx]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921300" y="359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Schedule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2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2647425"/>
                <a:gridCol w="2810825"/>
                <a:gridCol w="3287950"/>
              </a:tblGrid>
              <a:tr h="3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Monday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Wednesday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Friday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04/17/2023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5, Unit 9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2: Classes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04/19/2023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Units 6-7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3: Array/ArrayList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04/21/2023 (45)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10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More recursion exercises like we did on Apr-7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04/24/2023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8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4: 2D Array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04/26/2023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Multiple Choice Game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04/28/2023 (45)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7, Unit 10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Algorithms: Iterative/recursive binary search, selection sort, insertion sort, merge sort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05/01/2023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FINAL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05/03/2023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AP EXAM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rray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 - 1</a:t>
            </a:r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5" name="Google Shape;3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2"/>
          <p:cNvSpPr/>
          <p:nvPr/>
        </p:nvSpPr>
        <p:spPr>
          <a:xfrm>
            <a:off x="311700" y="46656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6030025" y="3248825"/>
            <a:ext cx="2154300" cy="144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This loop also skips the first element in the Array!</a:t>
            </a:r>
            <a:endParaRPr b="1" i="1">
              <a:solidFill>
                <a:schemeClr val="lt1"/>
              </a:solidFill>
            </a:endParaRPr>
          </a:p>
        </p:txBody>
      </p:sp>
      <p:cxnSp>
        <p:nvCxnSpPr>
          <p:cNvPr id="358" name="Google Shape;358;p32"/>
          <p:cNvCxnSpPr/>
          <p:nvPr/>
        </p:nvCxnSpPr>
        <p:spPr>
          <a:xfrm rot="10800000">
            <a:off x="3599275" y="3991750"/>
            <a:ext cx="2643600" cy="66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2"/>
          <p:cNvSpPr/>
          <p:nvPr/>
        </p:nvSpPr>
        <p:spPr>
          <a:xfrm>
            <a:off x="2462774" y="2721688"/>
            <a:ext cx="4044101" cy="1656921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0" name="Google Shape;3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 to traverse an Array from back to front!</a:t>
            </a:r>
            <a:endParaRPr/>
          </a:p>
        </p:txBody>
      </p:sp>
      <p:sp>
        <p:nvSpPr>
          <p:cNvPr id="366" name="Google Shape;3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67" name="Google Shape;367;p33"/>
          <p:cNvSpPr txBox="1"/>
          <p:nvPr/>
        </p:nvSpPr>
        <p:spPr>
          <a:xfrm>
            <a:off x="1019525" y="1693725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scores.length - 1; idx &gt;= 0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idx--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 to traverse an Array from back to front!</a:t>
            </a:r>
            <a:endParaRPr/>
          </a:p>
        </p:txBody>
      </p:sp>
      <p:sp>
        <p:nvSpPr>
          <p:cNvPr id="374" name="Google Shape;3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1019525" y="1693725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scores.length - 1; idx &gt;= 0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idx--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471000" y="29243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...or to traverse any arbitrary range of elements</a:t>
            </a:r>
            <a:endParaRPr/>
          </a:p>
        </p:txBody>
      </p:sp>
      <p:sp>
        <p:nvSpPr>
          <p:cNvPr id="377" name="Google Shape;377;p34"/>
          <p:cNvSpPr txBox="1"/>
          <p:nvPr/>
        </p:nvSpPr>
        <p:spPr>
          <a:xfrm>
            <a:off x="1026425" y="3465600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1; idx &lt;= 2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idx++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6.3: Traversing Arrays with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for-each </a:t>
            </a:r>
            <a:r>
              <a:rPr lang="en" sz="4380"/>
              <a:t>loops</a:t>
            </a:r>
            <a:endParaRPr sz="4380"/>
          </a:p>
        </p:txBody>
      </p:sp>
      <p:sp>
        <p:nvSpPr>
          <p:cNvPr id="384" name="Google Shape;38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390" name="Google Shape;390;p36"/>
          <p:cNvSpPr txBox="1"/>
          <p:nvPr>
            <p:ph idx="1" type="body"/>
          </p:nvPr>
        </p:nvSpPr>
        <p:spPr>
          <a:xfrm>
            <a:off x="311700" y="1152475"/>
            <a:ext cx="89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alternate way to loop </a:t>
            </a:r>
            <a:r>
              <a:rPr lang="en"/>
              <a:t>through</a:t>
            </a:r>
            <a:r>
              <a:rPr lang="en"/>
              <a:t> objects that support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Iterable interface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.length-1]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then the loop terminates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397" name="Google Shape;39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resolves to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br>
              <a:rPr i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System.out.println("begin");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System.out.println("end");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202475" y="2864375"/>
            <a:ext cx="2710200" cy="2049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orange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purple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variable MUST match the type of the values stored in the Array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6" name="Google Shape;4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975" y="2354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8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color must be of type String since colors is an Array that contains Strings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1883875" y="2354749"/>
            <a:ext cx="5343380" cy="630808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9" name="Google Shape;40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415" name="Google Shape;4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access to any element in the Array - in any order - using zero-based index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always know the index - so using parallel Arrays is easy!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more variables to efficiently operate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change the value of an Array element during the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access to the elements in the Array - </a:t>
            </a:r>
            <a:r>
              <a:rPr b="1" lang="en">
                <a:solidFill>
                  <a:srgbClr val="0000FF"/>
                </a:solidFill>
              </a:rPr>
              <a:t>must always go from first to last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 not know the index - so using Parallel Arrays is harder (impossible?)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eliminate the need for extra variables (no need to use indexes to access an item)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change the value of an Array element during the loop</a:t>
            </a:r>
            <a:endParaRPr/>
          </a:p>
        </p:txBody>
      </p:sp>
      <p:sp>
        <p:nvSpPr>
          <p:cNvPr id="416" name="Google Shape;4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7.1: </a:t>
            </a: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are collections of values of the same Object type; But have different declaration syntax than Arrays; </a:t>
            </a:r>
            <a:r>
              <a:rPr b="1" lang="en" sz="1700"/>
              <a:t>Primitive types (int, boolean, double, etc.) are not supported</a:t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ArrayList</a:t>
            </a:r>
            <a:r>
              <a:rPr b="1" i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 strike="sng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 strike="sng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 strike="sng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 PRIMITIVE TYPES UNSUPPORTED **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 strike="sng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 strike="sng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 strike="sng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 PRIMITIVE TYPES UNSUPPORTED **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700"/>
              <a:t>Important:</a:t>
            </a:r>
            <a:r>
              <a:rPr lang="en" sz="1700"/>
              <a:t> You must import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700"/>
              <a:t> prior to using it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java.util.ArrayList;</a:t>
            </a:r>
            <a:endParaRPr sz="17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 6-7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FRQ 3</a:t>
            </a:r>
            <a:br>
              <a:rPr lang="en"/>
            </a:br>
            <a:r>
              <a:rPr lang="en" sz="2650"/>
              <a:t>(Array and ArrayList)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is an example of a class that uses a Generic Type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i="1"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1"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 Types are an option when the </a:t>
            </a:r>
            <a:r>
              <a:rPr b="1" lang="en"/>
              <a:t>same code</a:t>
            </a:r>
            <a:r>
              <a:rPr lang="en"/>
              <a:t> can be used across a variety of data types – and frees you from needing to create an overloaded method for every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is able to use Generic Types because the internals assume everything is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type (and 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types share the functionality required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to 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read more about Generics in the online Java documentation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Oracle Java Documentation: Why Use Generics?</a:t>
            </a:r>
            <a:endParaRPr sz="1800"/>
          </a:p>
        </p:txBody>
      </p:sp>
      <p:sp>
        <p:nvSpPr>
          <p:cNvPr id="435" name="Google Shape;4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Generics / Generic Types</a:t>
            </a:r>
            <a:endParaRPr/>
          </a:p>
        </p:txBody>
      </p:sp>
      <p:sp>
        <p:nvSpPr>
          <p:cNvPr id="436" name="Google Shape;4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  <p:sp>
        <p:nvSpPr>
          <p:cNvPr id="442" name="Google Shape;442;p43"/>
          <p:cNvSpPr txBox="1"/>
          <p:nvPr>
            <p:ph idx="1" type="body"/>
          </p:nvPr>
        </p:nvSpPr>
        <p:spPr>
          <a:xfrm>
            <a:off x="464100" y="1152475"/>
            <a:ext cx="86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 Arrays, you must initialize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600"/>
              <a:t> prior to using them; The most common usage is with the no-parameter Constructor</a:t>
            </a:r>
            <a:br>
              <a:rPr lang="en" sz="1600"/>
            </a:br>
            <a:br>
              <a:rPr lang="en" sz="1600"/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 =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Note: </a:t>
            </a:r>
            <a:r>
              <a:rPr lang="en" sz="1600"/>
              <a:t>There are two other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600"/>
              <a:t> Constructors that you can explore on your own</a:t>
            </a:r>
            <a:br>
              <a:rPr lang="en" sz="1600"/>
            </a:br>
            <a:br>
              <a:rPr lang="en" sz="1600"/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&gt;(Collection&lt;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&gt;(init initialCapacity)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/>
          </a:p>
        </p:txBody>
      </p:sp>
      <p:sp>
        <p:nvSpPr>
          <p:cNvPr id="443" name="Google Shape;4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idx="1" type="body"/>
          </p:nvPr>
        </p:nvSpPr>
        <p:spPr>
          <a:xfrm>
            <a:off x="464100" y="1152475"/>
            <a:ext cx="85206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Unlike Arrays,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automatically manage their memory usage as you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ArrayList.add()</a:t>
            </a:r>
            <a:r>
              <a:rPr lang="en" sz="1700"/>
              <a:t> and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ArrayList.remove()</a:t>
            </a:r>
            <a:r>
              <a:rPr lang="en" sz="1700"/>
              <a:t> elements to/from the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/>
              <a:t>Unlike Arrays,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do not have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700"/>
              <a:t> property that indicates the fixed-size of the Array; They have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ArrayList.size()</a:t>
            </a:r>
            <a:r>
              <a:rPr lang="en" sz="1700"/>
              <a:t> method that indicates the current number of elements included in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have an internal capacity - which you cannot access - that grows and shrinks as needed to ensure elements can be quickly added. </a:t>
            </a:r>
            <a:r>
              <a:rPr b="1" lang="en" sz="1700"/>
              <a:t>The default capacity is 10.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capacity is adjusted to ensure that the there is enough free space to quickly accommodate new items via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ArrayList.add()</a:t>
            </a:r>
            <a:r>
              <a:rPr lang="en" sz="1700"/>
              <a:t>; But not so much excess free space that available memory is wasted</a:t>
            </a:r>
            <a:endParaRPr sz="1700"/>
          </a:p>
        </p:txBody>
      </p:sp>
      <p:sp>
        <p:nvSpPr>
          <p:cNvPr id="449" name="Google Shape;4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  <p:grpSp>
        <p:nvGrpSpPr>
          <p:cNvPr id="456" name="Google Shape;456;p45"/>
          <p:cNvGrpSpPr/>
          <p:nvPr/>
        </p:nvGrpSpPr>
        <p:grpSpPr>
          <a:xfrm>
            <a:off x="2708275" y="1170125"/>
            <a:ext cx="4845000" cy="595200"/>
            <a:chOff x="761575" y="1170350"/>
            <a:chExt cx="4845000" cy="595200"/>
          </a:xfrm>
        </p:grpSpPr>
        <p:grpSp>
          <p:nvGrpSpPr>
            <p:cNvPr id="457" name="Google Shape;457;p45"/>
            <p:cNvGrpSpPr/>
            <p:nvPr/>
          </p:nvGrpSpPr>
          <p:grpSpPr>
            <a:xfrm>
              <a:off x="761575" y="1170350"/>
              <a:ext cx="4845000" cy="484500"/>
              <a:chOff x="630025" y="2527175"/>
              <a:chExt cx="4845000" cy="484500"/>
            </a:xfrm>
          </p:grpSpPr>
          <p:sp>
            <p:nvSpPr>
              <p:cNvPr id="458" name="Google Shape;458;p45"/>
              <p:cNvSpPr/>
              <p:nvPr/>
            </p:nvSpPr>
            <p:spPr>
              <a:xfrm>
                <a:off x="630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 sz="1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59" name="Google Shape;459;p45"/>
              <p:cNvSpPr/>
              <p:nvPr/>
            </p:nvSpPr>
            <p:spPr>
              <a:xfrm>
                <a:off x="1114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false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60" name="Google Shape;460;p45"/>
              <p:cNvSpPr/>
              <p:nvPr/>
            </p:nvSpPr>
            <p:spPr>
              <a:xfrm>
                <a:off x="1599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61" name="Google Shape;461;p45"/>
              <p:cNvSpPr/>
              <p:nvPr/>
            </p:nvSpPr>
            <p:spPr>
              <a:xfrm>
                <a:off x="2083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62" name="Google Shape;462;p45"/>
              <p:cNvSpPr/>
              <p:nvPr/>
            </p:nvSpPr>
            <p:spPr>
              <a:xfrm>
                <a:off x="2568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63" name="Google Shape;463;p45"/>
              <p:cNvSpPr/>
              <p:nvPr/>
            </p:nvSpPr>
            <p:spPr>
              <a:xfrm>
                <a:off x="3052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64" name="Google Shape;464;p45"/>
              <p:cNvSpPr/>
              <p:nvPr/>
            </p:nvSpPr>
            <p:spPr>
              <a:xfrm>
                <a:off x="3537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65" name="Google Shape;465;p45"/>
              <p:cNvSpPr/>
              <p:nvPr/>
            </p:nvSpPr>
            <p:spPr>
              <a:xfrm>
                <a:off x="4021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66" name="Google Shape;466;p45"/>
              <p:cNvSpPr/>
              <p:nvPr/>
            </p:nvSpPr>
            <p:spPr>
              <a:xfrm>
                <a:off x="4506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67" name="Google Shape;467;p45"/>
              <p:cNvSpPr/>
              <p:nvPr/>
            </p:nvSpPr>
            <p:spPr>
              <a:xfrm>
                <a:off x="4990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68" name="Google Shape;468;p45"/>
            <p:cNvGrpSpPr/>
            <p:nvPr/>
          </p:nvGrpSpPr>
          <p:grpSpPr>
            <a:xfrm>
              <a:off x="761575" y="1654850"/>
              <a:ext cx="4845000" cy="110700"/>
              <a:chOff x="-1903750" y="3953050"/>
              <a:chExt cx="4845000" cy="110700"/>
            </a:xfrm>
          </p:grpSpPr>
          <p:sp>
            <p:nvSpPr>
              <p:cNvPr id="469" name="Google Shape;469;p45"/>
              <p:cNvSpPr/>
              <p:nvPr/>
            </p:nvSpPr>
            <p:spPr>
              <a:xfrm>
                <a:off x="-1903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0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70" name="Google Shape;470;p45"/>
              <p:cNvSpPr/>
              <p:nvPr/>
            </p:nvSpPr>
            <p:spPr>
              <a:xfrm>
                <a:off x="-1419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1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71" name="Google Shape;471;p45"/>
              <p:cNvSpPr/>
              <p:nvPr/>
            </p:nvSpPr>
            <p:spPr>
              <a:xfrm>
                <a:off x="-934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2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72" name="Google Shape;472;p45"/>
              <p:cNvSpPr/>
              <p:nvPr/>
            </p:nvSpPr>
            <p:spPr>
              <a:xfrm>
                <a:off x="-450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3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73" name="Google Shape;473;p45"/>
              <p:cNvSpPr/>
              <p:nvPr/>
            </p:nvSpPr>
            <p:spPr>
              <a:xfrm>
                <a:off x="34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4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74" name="Google Shape;474;p45"/>
              <p:cNvSpPr/>
              <p:nvPr/>
            </p:nvSpPr>
            <p:spPr>
              <a:xfrm>
                <a:off x="518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5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75" name="Google Shape;475;p45"/>
              <p:cNvSpPr/>
              <p:nvPr/>
            </p:nvSpPr>
            <p:spPr>
              <a:xfrm>
                <a:off x="1003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6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76" name="Google Shape;476;p45"/>
              <p:cNvSpPr/>
              <p:nvPr/>
            </p:nvSpPr>
            <p:spPr>
              <a:xfrm>
                <a:off x="1487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7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77" name="Google Shape;477;p45"/>
              <p:cNvSpPr/>
              <p:nvPr/>
            </p:nvSpPr>
            <p:spPr>
              <a:xfrm>
                <a:off x="1972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8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78" name="Google Shape;478;p45"/>
              <p:cNvSpPr/>
              <p:nvPr/>
            </p:nvSpPr>
            <p:spPr>
              <a:xfrm>
                <a:off x="2456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9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479" name="Google Shape;479;p45"/>
          <p:cNvGrpSpPr/>
          <p:nvPr/>
        </p:nvGrpSpPr>
        <p:grpSpPr>
          <a:xfrm>
            <a:off x="2708275" y="3157075"/>
            <a:ext cx="4845000" cy="595200"/>
            <a:chOff x="761575" y="2762650"/>
            <a:chExt cx="4845000" cy="595200"/>
          </a:xfrm>
        </p:grpSpPr>
        <p:grpSp>
          <p:nvGrpSpPr>
            <p:cNvPr id="480" name="Google Shape;480;p45"/>
            <p:cNvGrpSpPr/>
            <p:nvPr/>
          </p:nvGrpSpPr>
          <p:grpSpPr>
            <a:xfrm>
              <a:off x="761575" y="2762650"/>
              <a:ext cx="4845000" cy="484500"/>
              <a:chOff x="630025" y="2527175"/>
              <a:chExt cx="4845000" cy="484500"/>
            </a:xfrm>
          </p:grpSpPr>
          <p:sp>
            <p:nvSpPr>
              <p:cNvPr id="481" name="Google Shape;481;p45"/>
              <p:cNvSpPr/>
              <p:nvPr/>
            </p:nvSpPr>
            <p:spPr>
              <a:xfrm>
                <a:off x="630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 sz="1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82" name="Google Shape;482;p45"/>
              <p:cNvSpPr/>
              <p:nvPr/>
            </p:nvSpPr>
            <p:spPr>
              <a:xfrm>
                <a:off x="1114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false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83" name="Google Shape;483;p45"/>
              <p:cNvSpPr/>
              <p:nvPr/>
            </p:nvSpPr>
            <p:spPr>
              <a:xfrm>
                <a:off x="1599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84" name="Google Shape;484;p45"/>
              <p:cNvSpPr/>
              <p:nvPr/>
            </p:nvSpPr>
            <p:spPr>
              <a:xfrm>
                <a:off x="2083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85" name="Google Shape;485;p45"/>
              <p:cNvSpPr/>
              <p:nvPr/>
            </p:nvSpPr>
            <p:spPr>
              <a:xfrm>
                <a:off x="25680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86" name="Google Shape;486;p45"/>
              <p:cNvSpPr/>
              <p:nvPr/>
            </p:nvSpPr>
            <p:spPr>
              <a:xfrm>
                <a:off x="3052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87" name="Google Shape;487;p45"/>
              <p:cNvSpPr/>
              <p:nvPr/>
            </p:nvSpPr>
            <p:spPr>
              <a:xfrm>
                <a:off x="35370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88" name="Google Shape;488;p45"/>
              <p:cNvSpPr/>
              <p:nvPr/>
            </p:nvSpPr>
            <p:spPr>
              <a:xfrm>
                <a:off x="4021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89" name="Google Shape;489;p45"/>
              <p:cNvSpPr/>
              <p:nvPr/>
            </p:nvSpPr>
            <p:spPr>
              <a:xfrm>
                <a:off x="45060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4990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91" name="Google Shape;491;p45"/>
            <p:cNvGrpSpPr/>
            <p:nvPr/>
          </p:nvGrpSpPr>
          <p:grpSpPr>
            <a:xfrm>
              <a:off x="761575" y="3247150"/>
              <a:ext cx="4845000" cy="110700"/>
              <a:chOff x="-1903750" y="3953050"/>
              <a:chExt cx="4845000" cy="110700"/>
            </a:xfrm>
          </p:grpSpPr>
          <p:sp>
            <p:nvSpPr>
              <p:cNvPr id="492" name="Google Shape;492;p45"/>
              <p:cNvSpPr/>
              <p:nvPr/>
            </p:nvSpPr>
            <p:spPr>
              <a:xfrm>
                <a:off x="-1903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0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93" name="Google Shape;493;p45"/>
              <p:cNvSpPr/>
              <p:nvPr/>
            </p:nvSpPr>
            <p:spPr>
              <a:xfrm>
                <a:off x="-1419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1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94" name="Google Shape;494;p45"/>
              <p:cNvSpPr/>
              <p:nvPr/>
            </p:nvSpPr>
            <p:spPr>
              <a:xfrm>
                <a:off x="-934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2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95" name="Google Shape;495;p45"/>
              <p:cNvSpPr/>
              <p:nvPr/>
            </p:nvSpPr>
            <p:spPr>
              <a:xfrm>
                <a:off x="-450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3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96" name="Google Shape;496;p45"/>
              <p:cNvSpPr/>
              <p:nvPr/>
            </p:nvSpPr>
            <p:spPr>
              <a:xfrm>
                <a:off x="34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4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97" name="Google Shape;497;p45"/>
              <p:cNvSpPr/>
              <p:nvPr/>
            </p:nvSpPr>
            <p:spPr>
              <a:xfrm>
                <a:off x="518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5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98" name="Google Shape;498;p45"/>
              <p:cNvSpPr/>
              <p:nvPr/>
            </p:nvSpPr>
            <p:spPr>
              <a:xfrm>
                <a:off x="1003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6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99" name="Google Shape;499;p45"/>
              <p:cNvSpPr/>
              <p:nvPr/>
            </p:nvSpPr>
            <p:spPr>
              <a:xfrm>
                <a:off x="1487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7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500" name="Google Shape;500;p45"/>
              <p:cNvSpPr/>
              <p:nvPr/>
            </p:nvSpPr>
            <p:spPr>
              <a:xfrm>
                <a:off x="1972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8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501" name="Google Shape;501;p45"/>
              <p:cNvSpPr/>
              <p:nvPr/>
            </p:nvSpPr>
            <p:spPr>
              <a:xfrm>
                <a:off x="2456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9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502" name="Google Shape;502;p45"/>
          <p:cNvSpPr txBox="1"/>
          <p:nvPr/>
        </p:nvSpPr>
        <p:spPr>
          <a:xfrm>
            <a:off x="2627075" y="1897325"/>
            <a:ext cx="6330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[10]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answers[0] = true; answers[1] = false; answers[2] = true;</a:t>
            </a:r>
            <a:b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 == 10</a:t>
            </a:r>
            <a:b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answers[3-9] are set to default values</a:t>
            </a:r>
            <a:endParaRPr sz="1300"/>
          </a:p>
        </p:txBody>
      </p:sp>
      <p:sp>
        <p:nvSpPr>
          <p:cNvPr id="503" name="Google Shape;503;p45"/>
          <p:cNvSpPr txBox="1"/>
          <p:nvPr/>
        </p:nvSpPr>
        <p:spPr>
          <a:xfrm>
            <a:off x="2627075" y="3904675"/>
            <a:ext cx="6412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answers.add(true); answers.add(false); answers.add(true);</a:t>
            </a:r>
            <a:b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answers.size() == 3</a:t>
            </a:r>
            <a:b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answers[3-9] are unused pre-allocated capacity</a:t>
            </a:r>
            <a:endParaRPr sz="1300"/>
          </a:p>
        </p:txBody>
      </p:sp>
      <p:sp>
        <p:nvSpPr>
          <p:cNvPr id="504" name="Google Shape;504;p45"/>
          <p:cNvSpPr txBox="1"/>
          <p:nvPr/>
        </p:nvSpPr>
        <p:spPr>
          <a:xfrm>
            <a:off x="630000" y="1170125"/>
            <a:ext cx="1952100" cy="1681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Array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05" name="Google Shape;505;p45"/>
          <p:cNvSpPr txBox="1"/>
          <p:nvPr/>
        </p:nvSpPr>
        <p:spPr>
          <a:xfrm>
            <a:off x="630000" y="3157075"/>
            <a:ext cx="1952100" cy="1681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ArrayList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06" name="Google Shape;50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5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4350"/>
              <a:t> Methods</a:t>
            </a:r>
            <a:endParaRPr sz="43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518" name="Google Shape;518;p47"/>
          <p:cNvSpPr txBox="1"/>
          <p:nvPr/>
        </p:nvSpPr>
        <p:spPr>
          <a:xfrm>
            <a:off x="3052925" y="1024900"/>
            <a:ext cx="6049800" cy="398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obj)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obj)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an item either to the end of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FF00FF"/>
                </a:solidFill>
              </a:rPr>
              <a:t>always returns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</a:rPr>
              <a:t>) or at the specified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(existing items will shift right; their index values will increase by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version of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"/>
              <a:t> always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because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implements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"/>
              <a:t> interface - which </a:t>
            </a:r>
            <a:r>
              <a:rPr b="1" lang="en"/>
              <a:t>can</a:t>
            </a:r>
            <a:r>
              <a:rPr lang="en"/>
              <a:t> be implemented by other classes to restrict the creation of duplicate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 elements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has no such restrictions)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increases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 size())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7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47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  <p:sp>
        <p:nvSpPr>
          <p:cNvPr id="521" name="Google Shape;5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527" name="Google Shape;527;p48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48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Removes all elements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After this call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ArrayList.size() ==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decreases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535" name="Google Shape;535;p49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49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the element at the specified position in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must use this method to access the items in an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;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does not support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/>
              <a:t> syntax of Arrays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&gt;= size())</a:t>
            </a:r>
            <a:endParaRPr/>
          </a:p>
        </p:txBody>
      </p:sp>
      <p:sp>
        <p:nvSpPr>
          <p:cNvPr id="537" name="Google Shape;537;p49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  <p:sp>
        <p:nvSpPr>
          <p:cNvPr id="538" name="Google Shape;5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544" name="Google Shape;544;p50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50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true if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r>
              <a:rPr lang="en">
                <a:solidFill>
                  <a:schemeClr val="dk1"/>
                </a:solidFill>
              </a:rPr>
              <a:t>has no items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552" name="Google Shape;552;p51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51"/>
          <p:cNvSpPr txBox="1"/>
          <p:nvPr/>
        </p:nvSpPr>
        <p:spPr>
          <a:xfrm>
            <a:off x="3052925" y="872500"/>
            <a:ext cx="6091200" cy="4133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(Object obj)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Removes the first item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that matches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>
                <a:solidFill>
                  <a:schemeClr val="dk1"/>
                </a:solidFill>
              </a:rPr>
              <a:t>; or at the specified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(existing items will shift left; their index values will decrease by 1)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obj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r>
              <a:rPr lang="en">
                <a:solidFill>
                  <a:schemeClr val="dk1"/>
                </a:solidFill>
              </a:rPr>
              <a:t> if an element in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</a:rPr>
              <a:t> for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obj.equals(element) (or obj == null == element)</a:t>
            </a:r>
            <a:r>
              <a:rPr lang="en">
                <a:solidFill>
                  <a:schemeClr val="dk1"/>
                </a:solidFill>
              </a:rPr>
              <a:t> and was removed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Does </a:t>
            </a:r>
            <a:r>
              <a:rPr b="1" lang="en"/>
              <a:t>not use</a:t>
            </a:r>
            <a:r>
              <a:rPr lang="en"/>
              <a:t> Object equality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 == element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</a:rPr>
              <a:t> returns the element that was removed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decreases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&gt;= size())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  <p:cxnSp>
        <p:nvCxnSpPr>
          <p:cNvPr id="555" name="Google Shape;555;p51"/>
          <p:cNvCxnSpPr/>
          <p:nvPr/>
        </p:nvCxnSpPr>
        <p:spPr>
          <a:xfrm flipH="1">
            <a:off x="5558450" y="842975"/>
            <a:ext cx="4017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51"/>
          <p:cNvSpPr txBox="1"/>
          <p:nvPr/>
        </p:nvSpPr>
        <p:spPr>
          <a:xfrm>
            <a:off x="5922475" y="364125"/>
            <a:ext cx="28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really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, not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/>
              <a:t>,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reasons.</a:t>
            </a:r>
            <a:endParaRPr/>
          </a:p>
        </p:txBody>
      </p:sp>
      <p:sp>
        <p:nvSpPr>
          <p:cNvPr id="557" name="Google Shape;55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6.1: Creating and Using Arrays</a:t>
            </a:r>
            <a:endParaRPr sz="4380"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563" name="Google Shape;563;p52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52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fromIndex,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toIndex)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Removes all of the elements whose index is between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fromIndex</a:t>
            </a:r>
            <a:r>
              <a:rPr lang="en">
                <a:solidFill>
                  <a:schemeClr val="dk1"/>
                </a:solidFill>
              </a:rPr>
              <a:t> (inclusive) and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toIndex</a:t>
            </a:r>
            <a:r>
              <a:rPr lang="en">
                <a:solidFill>
                  <a:schemeClr val="dk1"/>
                </a:solidFill>
              </a:rPr>
              <a:t> (exclusive). Shifts any succeeding elements to the left (reduces their index).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decreases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fromIndex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toIndex </a:t>
            </a:r>
            <a:r>
              <a:rPr lang="en">
                <a:solidFill>
                  <a:schemeClr val="dk1"/>
                </a:solidFill>
              </a:rPr>
              <a:t>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(fromIndex &lt; 0 || fromIndex &gt;= size() || toIndex &gt; size() || toIndex &lt; fromIndex)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2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  <p:sp>
        <p:nvSpPr>
          <p:cNvPr id="566" name="Google Shape;56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572" name="Google Shape;572;p53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53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Replaces the element at the specified position in this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with the specified element.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the element that was removed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at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 must use this method to access the items in an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does not support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solidFill>
                  <a:schemeClr val="dk1"/>
                </a:solidFill>
              </a:rPr>
              <a:t> syntax of Arrays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&gt;= size())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3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  <p:sp>
        <p:nvSpPr>
          <p:cNvPr id="575" name="Google Shape;57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581" name="Google Shape;581;p54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54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the number of elements in this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7.3: Traversing </a:t>
            </a: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4380"/>
              <a:t> </a:t>
            </a:r>
            <a:br>
              <a:rPr lang="en" sz="4380"/>
            </a:br>
            <a:r>
              <a:rPr lang="en" sz="4380"/>
              <a:t>with Loops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6"/>
          <p:cNvSpPr txBox="1"/>
          <p:nvPr>
            <p:ph idx="1" type="body"/>
          </p:nvPr>
        </p:nvSpPr>
        <p:spPr>
          <a:xfrm>
            <a:off x="464100" y="1152475"/>
            <a:ext cx="85206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support the same mechanisms you used when traversing Arrays -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00"/>
              <a:t>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700"/>
              <a:t>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 sz="1700"/>
              <a:t> - with the following differences</a:t>
            </a:r>
            <a:endParaRPr b="1" sz="1700"/>
          </a:p>
        </p:txBody>
      </p:sp>
      <p:sp>
        <p:nvSpPr>
          <p:cNvPr id="595" name="Google Shape;59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96" name="Google Shape;596;p56"/>
          <p:cNvGraphicFramePr/>
          <p:nvPr/>
        </p:nvGraphicFramePr>
        <p:xfrm>
          <a:off x="831325" y="21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1635150"/>
                <a:gridCol w="2880600"/>
                <a:gridCol w="3595050"/>
              </a:tblGrid>
              <a:tr h="62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Operation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41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length/size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Array.length</a:t>
                      </a:r>
                      <a:b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(property)</a:t>
                      </a:r>
                      <a:endParaRPr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ArrayList.size()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(method)</a:t>
                      </a:r>
                      <a:endParaRPr sz="15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4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read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= array[index];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= arrayList.get(index);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1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write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array[index] = value;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arrayList.set(index, value);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597" name="Google Shape;59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03" name="Google Shape;603;p57"/>
          <p:cNvGraphicFramePr/>
          <p:nvPr/>
        </p:nvGraphicFramePr>
        <p:xfrm>
          <a:off x="644625" y="12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83290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- for loop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94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idx = 0 ; idx &lt;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array.length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; idx++)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value = array[idx]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array[idx] = value + 1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for loop</a:t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1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ArrayList&lt;Integer&gt; arrayList = new ArrayList&lt;Integer&gt;(Arrays.asList(array));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idx = 0 ; idx &lt;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arrayList.size()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; idx++)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value = arrayList.get(idx)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arrayList.set(idx, value + 1)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604" name="Google Shape;60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10" name="Google Shape;610;p58"/>
          <p:cNvGraphicFramePr/>
          <p:nvPr/>
        </p:nvGraphicFramePr>
        <p:xfrm>
          <a:off x="644625" y="18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8329050"/>
              </a:tblGrid>
              <a:tr h="52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&amp; ArrayList - for loop</a:t>
                      </a:r>
                      <a:b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ArrayIndexOutOfBoundsException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8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 exception will be thrown if you try to access the item at an index less than 0 or greater than the number of items in the Array or ArrayList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611" name="Google Shape;61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17" name="Google Shape;617;p59"/>
          <p:cNvGraphicFramePr/>
          <p:nvPr/>
        </p:nvGraphicFramePr>
        <p:xfrm>
          <a:off x="644625" y="12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83290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- for-each loop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94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(Integer value : array)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 - for-each loop</a:t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1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ArrayList&lt;Integer&gt; arrayList = new ArrayList&lt;Integer&gt;(Arrays.asList(array));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(Integer value : arrayList)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618" name="Google Shape;61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24" name="Google Shape;624;p60"/>
          <p:cNvGraphicFramePr/>
          <p:nvPr/>
        </p:nvGraphicFramePr>
        <p:xfrm>
          <a:off x="644625" y="18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8329050"/>
              </a:tblGrid>
              <a:tr h="52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 for-each loop</a:t>
                      </a:r>
                      <a:b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ConcurrentModificationException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8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 exception will be thrown if you try to add or remove items from an ArrayList while traversing that ArrayList with a for-each loop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625" name="Google Shape;62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1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6.4: Array Algorithms</a:t>
            </a:r>
            <a:endParaRPr sz="4380"/>
          </a:p>
        </p:txBody>
      </p:sp>
      <p:sp>
        <p:nvSpPr>
          <p:cNvPr id="631" name="Google Shape;63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Array variable is is a collection of values </a:t>
            </a:r>
            <a:r>
              <a:rPr b="1" lang="en"/>
              <a:t>of the same type</a:t>
            </a:r>
            <a:r>
              <a:rPr lang="en"/>
              <a:t> and can be declared like this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b="1" i="1" lang="en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FF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i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is also valid</a:t>
            </a:r>
            <a:b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syntax for creating an array.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Declaration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724850" y="2528050"/>
            <a:ext cx="3259500" cy="243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</a:rPr>
              <a:t>Note: </a:t>
            </a:r>
            <a:r>
              <a:rPr i="1" lang="en" sz="1600">
                <a:solidFill>
                  <a:schemeClr val="lt1"/>
                </a:solidFill>
              </a:rPr>
              <a:t>Arrays in Java are Object types. As-written - these Array variables are initialized to 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i="1" lang="en" sz="1600">
                <a:solidFill>
                  <a:schemeClr val="lt1"/>
                </a:solidFill>
              </a:rPr>
              <a:t> and your code will fail if you attempt to access them.</a:t>
            </a:r>
            <a:br>
              <a:rPr i="1" lang="en" sz="1600">
                <a:solidFill>
                  <a:schemeClr val="lt1"/>
                </a:solidFill>
              </a:rPr>
            </a:br>
            <a:endParaRPr i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</a:rPr>
              <a:t>So...</a:t>
            </a:r>
            <a:endParaRPr b="1" i="1" sz="1600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2"/>
          <p:cNvSpPr txBox="1"/>
          <p:nvPr>
            <p:ph idx="1" type="body"/>
          </p:nvPr>
        </p:nvSpPr>
        <p:spPr>
          <a:xfrm>
            <a:off x="311700" y="2447875"/>
            <a:ext cx="85206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One trick is to "seed" the tracking value with the first element, and skip it in the loop.</a:t>
            </a:r>
            <a:endParaRPr sz="1700"/>
          </a:p>
        </p:txBody>
      </p:sp>
      <p:sp>
        <p:nvSpPr>
          <p:cNvPr id="637" name="Google Shape;63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75" y="2840975"/>
            <a:ext cx="4440715" cy="21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175" y="2801897"/>
            <a:ext cx="4230175" cy="21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62"/>
          <p:cNvSpPr txBox="1"/>
          <p:nvPr>
            <p:ph idx="1" type="body"/>
          </p:nvPr>
        </p:nvSpPr>
        <p:spPr>
          <a:xfrm>
            <a:off x="311700" y="1000075"/>
            <a:ext cx="85206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These require a "tracking value" for the smallest or largest value found so far.</a:t>
            </a:r>
            <a:endParaRPr sz="1700"/>
          </a:p>
        </p:txBody>
      </p:sp>
      <p:graphicFrame>
        <p:nvGraphicFramePr>
          <p:cNvPr id="642" name="Google Shape;642;p62"/>
          <p:cNvGraphicFramePr/>
          <p:nvPr/>
        </p:nvGraphicFramePr>
        <p:xfrm>
          <a:off x="876275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3" name="Google Shape;643;p62"/>
          <p:cNvSpPr txBox="1"/>
          <p:nvPr/>
        </p:nvSpPr>
        <p:spPr>
          <a:xfrm>
            <a:off x="1160175" y="18964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644" name="Google Shape;644;p62"/>
          <p:cNvSpPr txBox="1"/>
          <p:nvPr/>
        </p:nvSpPr>
        <p:spPr>
          <a:xfrm>
            <a:off x="2226975" y="18964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645" name="Google Shape;645;p62"/>
          <p:cNvSpPr txBox="1"/>
          <p:nvPr/>
        </p:nvSpPr>
        <p:spPr>
          <a:xfrm>
            <a:off x="3293775" y="18964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46" name="Google Shape;646;p62"/>
          <p:cNvSpPr txBox="1"/>
          <p:nvPr/>
        </p:nvSpPr>
        <p:spPr>
          <a:xfrm>
            <a:off x="4360575" y="18964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47" name="Google Shape;647;p62"/>
          <p:cNvSpPr txBox="1"/>
          <p:nvPr/>
        </p:nvSpPr>
        <p:spPr>
          <a:xfrm>
            <a:off x="5351175" y="18964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48" name="Google Shape;648;p62"/>
          <p:cNvSpPr txBox="1"/>
          <p:nvPr/>
        </p:nvSpPr>
        <p:spPr>
          <a:xfrm>
            <a:off x="6417975" y="18964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49" name="Google Shape;649;p62"/>
          <p:cNvSpPr txBox="1"/>
          <p:nvPr/>
        </p:nvSpPr>
        <p:spPr>
          <a:xfrm>
            <a:off x="7394623" y="1891059"/>
            <a:ext cx="4122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50" name="Google Shape;650;p62"/>
          <p:cNvSpPr txBox="1"/>
          <p:nvPr/>
        </p:nvSpPr>
        <p:spPr>
          <a:xfrm>
            <a:off x="474375" y="18964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minV =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3"/>
          <p:cNvSpPr txBox="1"/>
          <p:nvPr>
            <p:ph idx="1" type="body"/>
          </p:nvPr>
        </p:nvSpPr>
        <p:spPr>
          <a:xfrm>
            <a:off x="311700" y="10762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You might be dealing with an array of something other than numbers, and the array might possibly be empty.</a:t>
            </a:r>
            <a:endParaRPr sz="1700"/>
          </a:p>
        </p:txBody>
      </p:sp>
      <p:sp>
        <p:nvSpPr>
          <p:cNvPr id="656" name="Google Shape;65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 of Objects</a:t>
            </a:r>
            <a:endParaRPr/>
          </a:p>
        </p:txBody>
      </p:sp>
      <p:pic>
        <p:nvPicPr>
          <p:cNvPr id="657" name="Google Shape;65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350" y="2060288"/>
            <a:ext cx="72009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9" name="Google Shape;659;p63"/>
          <p:cNvCxnSpPr/>
          <p:nvPr/>
        </p:nvCxnSpPr>
        <p:spPr>
          <a:xfrm rot="10800000">
            <a:off x="5011100" y="2578000"/>
            <a:ext cx="835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63"/>
          <p:cNvSpPr txBox="1"/>
          <p:nvPr/>
        </p:nvSpPr>
        <p:spPr>
          <a:xfrm>
            <a:off x="5874725" y="2445725"/>
            <a:ext cx="25530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Instead of seeding the tracking value, we used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i="1" lang="en" sz="1200"/>
              <a:t> to mean no value yet</a:t>
            </a:r>
            <a:endParaRPr i="1" sz="1200"/>
          </a:p>
        </p:txBody>
      </p:sp>
      <p:sp>
        <p:nvSpPr>
          <p:cNvPr id="661" name="Google Shape;661;p63"/>
          <p:cNvSpPr txBox="1"/>
          <p:nvPr/>
        </p:nvSpPr>
        <p:spPr>
          <a:xfrm>
            <a:off x="1270000" y="1829650"/>
            <a:ext cx="68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Precondition: No element in students will be null, but students.length may be 0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4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If dealing with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700"/>
              <a:t>, remember to promote/cast to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700"/>
              <a:t> when calculating average.</a:t>
            </a:r>
            <a:br>
              <a:rPr lang="en" sz="1700"/>
            </a:br>
            <a:r>
              <a:rPr lang="en" sz="1700"/>
              <a:t>(Also known as the arithmetic mean.)</a:t>
            </a:r>
            <a:endParaRPr sz="1700"/>
          </a:p>
        </p:txBody>
      </p:sp>
      <p:sp>
        <p:nvSpPr>
          <p:cNvPr id="667" name="Google Shape;66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and Average</a:t>
            </a:r>
            <a:endParaRPr/>
          </a:p>
        </p:txBody>
      </p:sp>
      <p:pic>
        <p:nvPicPr>
          <p:cNvPr id="668" name="Google Shape;6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25" y="2100825"/>
            <a:ext cx="3789725" cy="2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25" y="2100825"/>
            <a:ext cx="3111450" cy="21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5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What if you are calculating the average age of a class of Students?</a:t>
            </a:r>
            <a:endParaRPr sz="1700"/>
          </a:p>
        </p:txBody>
      </p:sp>
      <p:sp>
        <p:nvSpPr>
          <p:cNvPr id="676" name="Google Shape;67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aren't always over int[] or double[]...</a:t>
            </a:r>
            <a:endParaRPr/>
          </a:p>
        </p:txBody>
      </p:sp>
      <p:pic>
        <p:nvPicPr>
          <p:cNvPr id="677" name="Google Shape;67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1" y="1652625"/>
            <a:ext cx="3240825" cy="17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75" y="1944549"/>
            <a:ext cx="2353000" cy="1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451" y="3437351"/>
            <a:ext cx="4212425" cy="1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sp>
        <p:nvSpPr>
          <p:cNvPr id="686" name="Google Shape;68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is defined as the "middle element" of an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array needs to be sorted for it to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array has odd length, the element in the middle is returned.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array is of even length, there isn't a "middle" ... so return the mathematical average of the two elements in the middle.</a:t>
            </a:r>
            <a:endParaRPr/>
          </a:p>
        </p:txBody>
      </p:sp>
      <p:graphicFrame>
        <p:nvGraphicFramePr>
          <p:cNvPr id="687" name="Google Shape;687;p66"/>
          <p:cNvGraphicFramePr/>
          <p:nvPr/>
        </p:nvGraphicFramePr>
        <p:xfrm>
          <a:off x="876275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8" name="Google Shape;688;p66"/>
          <p:cNvCxnSpPr/>
          <p:nvPr/>
        </p:nvCxnSpPr>
        <p:spPr>
          <a:xfrm>
            <a:off x="4481850" y="248562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89" name="Google Shape;689;p66"/>
          <p:cNvGraphicFramePr/>
          <p:nvPr/>
        </p:nvGraphicFramePr>
        <p:xfrm>
          <a:off x="876275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0" name="Google Shape;690;p66"/>
          <p:cNvCxnSpPr/>
          <p:nvPr/>
        </p:nvCxnSpPr>
        <p:spPr>
          <a:xfrm>
            <a:off x="4050408" y="378102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66"/>
          <p:cNvCxnSpPr/>
          <p:nvPr/>
        </p:nvCxnSpPr>
        <p:spPr>
          <a:xfrm>
            <a:off x="4964808" y="378102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7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array needs to be sorted. We could declare a precondition!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also declare a precondition that the input array must not be empty.</a:t>
            </a:r>
            <a:endParaRPr sz="1700"/>
          </a:p>
        </p:txBody>
      </p:sp>
      <p:sp>
        <p:nvSpPr>
          <p:cNvPr id="698" name="Google Shape;69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pic>
        <p:nvPicPr>
          <p:cNvPr id="699" name="Google Shape;6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50" y="2136275"/>
            <a:ext cx="6544026" cy="26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number of elements meeting specific criteria</a:t>
            </a:r>
            <a:endParaRPr/>
          </a:p>
        </p:txBody>
      </p:sp>
      <p:pic>
        <p:nvPicPr>
          <p:cNvPr id="706" name="Google Shape;70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585350"/>
            <a:ext cx="73914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b="1" lang="en" sz="1700"/>
              <a:t>mode</a:t>
            </a:r>
            <a:r>
              <a:rPr lang="en" sz="1700"/>
              <a:t> of an array is the value that occurs most frequently.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What is the mode of this array?</a:t>
            </a:r>
            <a:endParaRPr sz="1700"/>
          </a:p>
        </p:txBody>
      </p:sp>
      <p:sp>
        <p:nvSpPr>
          <p:cNvPr id="713" name="Google Shape;71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graphicFrame>
        <p:nvGraphicFramePr>
          <p:cNvPr id="714" name="Google Shape;714;p69"/>
          <p:cNvGraphicFramePr/>
          <p:nvPr/>
        </p:nvGraphicFramePr>
        <p:xfrm>
          <a:off x="876275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5" name="Google Shape;71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sp>
        <p:nvSpPr>
          <p:cNvPr id="721" name="Google Shape;721;p70"/>
          <p:cNvSpPr txBox="1"/>
          <p:nvPr/>
        </p:nvSpPr>
        <p:spPr>
          <a:xfrm>
            <a:off x="416350" y="3460925"/>
            <a:ext cx="3062100" cy="129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running time of this algorithm is O(N</a:t>
            </a:r>
            <a:r>
              <a:rPr baseline="30000" lang="en" sz="1200"/>
              <a:t>2</a:t>
            </a:r>
            <a:r>
              <a:rPr lang="en" sz="1200"/>
              <a:t>), with or without the helper method.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a precondition that the array is sorted, the running time can be reduced to O(N).</a:t>
            </a:r>
            <a:endParaRPr sz="1200"/>
          </a:p>
        </p:txBody>
      </p:sp>
      <p:pic>
        <p:nvPicPr>
          <p:cNvPr id="722" name="Google Shape;72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325" y="302750"/>
            <a:ext cx="4852834" cy="45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0"/>
          <p:cNvSpPr txBox="1"/>
          <p:nvPr/>
        </p:nvSpPr>
        <p:spPr>
          <a:xfrm>
            <a:off x="365050" y="1148750"/>
            <a:ext cx="3389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could be implemented with a nested loop... an outer loop to consider each element, and and inner loop to count up occurrences of that element.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broke down the problem and used a helper method (the one from the last slide!) to count the occurrences.</a:t>
            </a:r>
            <a:endParaRPr/>
          </a:p>
        </p:txBody>
      </p:sp>
      <p:sp>
        <p:nvSpPr>
          <p:cNvPr id="724" name="Google Shape;72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5" name="Google Shape;725;p70"/>
          <p:cNvCxnSpPr/>
          <p:nvPr/>
        </p:nvCxnSpPr>
        <p:spPr>
          <a:xfrm rot="10800000">
            <a:off x="6354425" y="2522800"/>
            <a:ext cx="6198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70"/>
          <p:cNvSpPr txBox="1"/>
          <p:nvPr/>
        </p:nvSpPr>
        <p:spPr>
          <a:xfrm>
            <a:off x="6922150" y="2335950"/>
            <a:ext cx="185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 A Number, a special double value</a:t>
            </a:r>
            <a:endParaRPr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 particular element in the array</a:t>
            </a:r>
            <a:endParaRPr/>
          </a:p>
        </p:txBody>
      </p:sp>
      <p:sp>
        <p:nvSpPr>
          <p:cNvPr id="732" name="Google Shape;732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</a:t>
            </a:r>
            <a:r>
              <a:rPr b="1" lang="en" sz="1500"/>
              <a:t>inear search </a:t>
            </a:r>
            <a:r>
              <a:rPr lang="en" sz="1500"/>
              <a:t>or</a:t>
            </a:r>
            <a:r>
              <a:rPr b="1" lang="en" sz="1500"/>
              <a:t> sequential search</a:t>
            </a:r>
            <a:r>
              <a:rPr lang="en" sz="1500"/>
              <a:t> is</a:t>
            </a:r>
            <a:r>
              <a:rPr lang="en" sz="1500"/>
              <a:t> the simplest (and least efficient) of search algorithms, with O(N) running time. If you have an unordered array, it may be the best you can do.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Binary search (to be reviewed on 4/28) is great for sorted arrays but won't work on an unordered one.</a:t>
            </a:r>
            <a:endParaRPr sz="1500"/>
          </a:p>
        </p:txBody>
      </p:sp>
      <p:pic>
        <p:nvPicPr>
          <p:cNvPr id="733" name="Google Shape;73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963" y="2455850"/>
            <a:ext cx="517207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6553200" y="1085700"/>
            <a:ext cx="2475900" cy="3924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lt1"/>
                </a:solidFill>
              </a:rPr>
              <a:t>Note 1: </a:t>
            </a:r>
            <a:r>
              <a:rPr i="1" lang="en" sz="1500">
                <a:solidFill>
                  <a:schemeClr val="lt1"/>
                </a:solidFill>
              </a:rPr>
              <a:t>Each of these Array variables now have a value assigned to them - And can be referenced by your code.</a:t>
            </a:r>
            <a:endParaRPr i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lt1"/>
                </a:solidFill>
              </a:rPr>
              <a:t>Note 2: </a:t>
            </a:r>
            <a:r>
              <a:rPr i="1" lang="en" sz="1500">
                <a:solidFill>
                  <a:schemeClr val="lt1"/>
                </a:solidFill>
              </a:rPr>
              <a:t>After creation every Array has an available </a:t>
            </a:r>
            <a:r>
              <a:rPr i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500">
                <a:solidFill>
                  <a:schemeClr val="lt1"/>
                </a:solidFill>
              </a:rPr>
              <a:t> property (which never changes)</a:t>
            </a:r>
            <a:endParaRPr i="1" sz="1500">
              <a:solidFill>
                <a:schemeClr val="lt1"/>
              </a:solidFill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Arrays are created with an </a:t>
            </a:r>
            <a:r>
              <a:rPr b="1" lang="en"/>
              <a:t>initializer list </a:t>
            </a:r>
            <a:r>
              <a:rPr lang="en"/>
              <a:t>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double[20];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an array for all matching elements</a:t>
            </a:r>
            <a:endParaRPr/>
          </a:p>
        </p:txBody>
      </p:sp>
      <p:sp>
        <p:nvSpPr>
          <p:cNvPr id="740" name="Google Shape;740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if you want to find all matching elements? One way is to </a:t>
            </a:r>
            <a:r>
              <a:rPr b="1" lang="en"/>
              <a:t>filter</a:t>
            </a:r>
            <a:r>
              <a:rPr lang="en"/>
              <a:t> the array into a new array. (Maybe we'll do this today in the FRQ...)</a:t>
            </a:r>
            <a:endParaRPr/>
          </a:p>
        </p:txBody>
      </p:sp>
      <p:pic>
        <p:nvPicPr>
          <p:cNvPr id="741" name="Google Shape;74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94" y="2048669"/>
            <a:ext cx="4249949" cy="12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00" y="3377400"/>
            <a:ext cx="4470425" cy="14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72"/>
          <p:cNvSpPr txBox="1"/>
          <p:nvPr/>
        </p:nvSpPr>
        <p:spPr>
          <a:xfrm>
            <a:off x="5424375" y="1967025"/>
            <a:ext cx="3062100" cy="258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returning an array that is a subset of the original array, you have to decide how big to make the result array.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Here, we do it by doing another pass through the array just to count how big the result array should be, using a helper method.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Another option would be the "growable array" pattern... In Unit 7, we'll cover ArrayList which could be used for this purpose.</a:t>
            </a:r>
            <a:endParaRPr sz="1200"/>
          </a:p>
        </p:txBody>
      </p:sp>
      <p:sp>
        <p:nvSpPr>
          <p:cNvPr id="744" name="Google Shape;744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all matching elements</a:t>
            </a:r>
            <a:endParaRPr/>
          </a:p>
        </p:txBody>
      </p:sp>
      <p:sp>
        <p:nvSpPr>
          <p:cNvPr id="750" name="Google Shape;750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way to find all matching elements is to build your own indexOf with startIndex parameter.</a:t>
            </a:r>
            <a:endParaRPr/>
          </a:p>
        </p:txBody>
      </p:sp>
      <p:pic>
        <p:nvPicPr>
          <p:cNvPr id="751" name="Google Shape;7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25" y="1961626"/>
            <a:ext cx="6475224" cy="14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075" y="3620850"/>
            <a:ext cx="6390625" cy="10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if at least one element has a particular property</a:t>
            </a:r>
            <a:endParaRPr/>
          </a:p>
        </p:txBody>
      </p:sp>
      <p:sp>
        <p:nvSpPr>
          <p:cNvPr id="759" name="Google Shape;759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output of this type of algorithm is a boolean. As soon as you find the first element with the desired property, you can return true.</a:t>
            </a:r>
            <a:endParaRPr/>
          </a:p>
        </p:txBody>
      </p:sp>
      <p:pic>
        <p:nvPicPr>
          <p:cNvPr id="760" name="Google Shape;76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325" y="2103275"/>
            <a:ext cx="63246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if all elements have a particular property</a:t>
            </a:r>
            <a:endParaRPr/>
          </a:p>
        </p:txBody>
      </p:sp>
      <p:sp>
        <p:nvSpPr>
          <p:cNvPr id="767" name="Google Shape;767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essentially the same, except we're trying to ensure that ALL elements have some property. As soon as we find an element that doesn't, we return false.</a:t>
            </a:r>
            <a:endParaRPr/>
          </a:p>
        </p:txBody>
      </p:sp>
      <p:pic>
        <p:nvPicPr>
          <p:cNvPr id="768" name="Google Shape;76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13" y="2077900"/>
            <a:ext cx="68103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/ Existential Quantifiers</a:t>
            </a:r>
            <a:endParaRPr/>
          </a:p>
        </p:txBody>
      </p:sp>
      <p:sp>
        <p:nvSpPr>
          <p:cNvPr id="775" name="Google Shape;775;p76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If all of the numbers all even, then there are no odd numbers.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there are any odd numbers, then not all of the numbers are even.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76" name="Google Shape;77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25" y="2296522"/>
            <a:ext cx="3346200" cy="17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972" y="2264847"/>
            <a:ext cx="3256725" cy="24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900" y="2106050"/>
            <a:ext cx="3058807" cy="1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575" y="2106050"/>
            <a:ext cx="3058807" cy="1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575" y="3873375"/>
            <a:ext cx="3058807" cy="1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an array (in place)</a:t>
            </a:r>
            <a:endParaRPr/>
          </a:p>
        </p:txBody>
      </p:sp>
      <p:pic>
        <p:nvPicPr>
          <p:cNvPr id="787" name="Google Shape;78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50" y="1276450"/>
            <a:ext cx="3794975" cy="14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5" y="2884975"/>
            <a:ext cx="3643400" cy="13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77"/>
          <p:cNvSpPr txBox="1"/>
          <p:nvPr/>
        </p:nvSpPr>
        <p:spPr>
          <a:xfrm>
            <a:off x="5424375" y="1357425"/>
            <a:ext cx="3062100" cy="3140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top implementation is fine, but the bottom one uses two "pointers",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/>
              <a:t> and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j,</a:t>
            </a:r>
            <a:r>
              <a:rPr lang="en" sz="1200"/>
              <a:t> starting at each end of the array, instead of just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find it easier to reason about what this algorithm is doing by having two index counters, "racing" toward each other from each end of the array.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Computers have many </a:t>
            </a:r>
            <a:r>
              <a:rPr b="1" lang="en" sz="1200"/>
              <a:t>registers</a:t>
            </a:r>
            <a:r>
              <a:rPr lang="en" sz="1200"/>
              <a:t> for storage of frequently used variables, so there is really no additional cost to having two variables instead of one. It can be even faster, since less arithmetic is performed.</a:t>
            </a:r>
            <a:endParaRPr sz="1200"/>
          </a:p>
        </p:txBody>
      </p:sp>
      <p:sp>
        <p:nvSpPr>
          <p:cNvPr id="790" name="Google Shape;79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 reversed copy of an array</a:t>
            </a:r>
            <a:endParaRPr/>
          </a:p>
        </p:txBody>
      </p:sp>
      <p:sp>
        <p:nvSpPr>
          <p:cNvPr id="796" name="Google Shape;796;p78"/>
          <p:cNvSpPr txBox="1"/>
          <p:nvPr/>
        </p:nvSpPr>
        <p:spPr>
          <a:xfrm>
            <a:off x="5424375" y="1357425"/>
            <a:ext cx="3062100" cy="240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you're returning a copy of an array in reverse order, you don't have to do any swapping.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could still be helpful to use two counters instead of one.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also could just not write the code at all... and leverage the reverse-in-place algorithm we just wrote. It will take a little more CPU time, though, since the array will first be copied, then reversed.</a:t>
            </a:r>
            <a:endParaRPr sz="1200"/>
          </a:p>
        </p:txBody>
      </p:sp>
      <p:pic>
        <p:nvPicPr>
          <p:cNvPr id="797" name="Google Shape;79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17725"/>
            <a:ext cx="383300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presence of duplicate elements</a:t>
            </a:r>
            <a:endParaRPr/>
          </a:p>
        </p:txBody>
      </p:sp>
      <p:pic>
        <p:nvPicPr>
          <p:cNvPr id="804" name="Google Shape;8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5" y="1813400"/>
            <a:ext cx="3812975" cy="1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800" y="1779725"/>
            <a:ext cx="4570799" cy="1824158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or rotate an array</a:t>
            </a:r>
            <a:endParaRPr/>
          </a:p>
        </p:txBody>
      </p:sp>
      <p:sp>
        <p:nvSpPr>
          <p:cNvPr id="812" name="Google Shape;812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rotate an array of numbers to the left by 1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a[i] = a[i+1] for all i. The first element gets moved to the last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3" name="Google Shape;813;p80"/>
          <p:cNvGraphicFramePr/>
          <p:nvPr/>
        </p:nvGraphicFramePr>
        <p:xfrm>
          <a:off x="876275" y="25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4" name="Google Shape;814;p80"/>
          <p:cNvGraphicFramePr/>
          <p:nvPr/>
        </p:nvGraphicFramePr>
        <p:xfrm>
          <a:off x="8762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5" name="Google Shape;815;p80"/>
          <p:cNvGraphicFramePr/>
          <p:nvPr/>
        </p:nvGraphicFramePr>
        <p:xfrm>
          <a:off x="876275" y="4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6" name="Google Shape;816;p80"/>
          <p:cNvGraphicFramePr/>
          <p:nvPr/>
        </p:nvGraphicFramePr>
        <p:xfrm>
          <a:off x="876275" y="3708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17" name="Google Shape;817;p80"/>
          <p:cNvCxnSpPr/>
          <p:nvPr/>
        </p:nvCxnSpPr>
        <p:spPr>
          <a:xfrm flipH="1">
            <a:off x="4481550" y="3120650"/>
            <a:ext cx="54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80"/>
          <p:cNvSpPr/>
          <p:nvPr/>
        </p:nvSpPr>
        <p:spPr>
          <a:xfrm>
            <a:off x="1196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9" name="Google Shape;819;p80"/>
          <p:cNvSpPr/>
          <p:nvPr/>
        </p:nvSpPr>
        <p:spPr>
          <a:xfrm>
            <a:off x="18057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0" name="Google Shape;820;p80"/>
          <p:cNvSpPr/>
          <p:nvPr/>
        </p:nvSpPr>
        <p:spPr>
          <a:xfrm>
            <a:off x="24153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1" name="Google Shape;821;p80"/>
          <p:cNvSpPr/>
          <p:nvPr/>
        </p:nvSpPr>
        <p:spPr>
          <a:xfrm>
            <a:off x="30249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2" name="Google Shape;822;p80"/>
          <p:cNvSpPr/>
          <p:nvPr/>
        </p:nvSpPr>
        <p:spPr>
          <a:xfrm>
            <a:off x="36345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3" name="Google Shape;823;p80"/>
          <p:cNvSpPr/>
          <p:nvPr/>
        </p:nvSpPr>
        <p:spPr>
          <a:xfrm>
            <a:off x="48537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4" name="Google Shape;824;p80"/>
          <p:cNvSpPr/>
          <p:nvPr/>
        </p:nvSpPr>
        <p:spPr>
          <a:xfrm>
            <a:off x="54633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5" name="Google Shape;825;p80"/>
          <p:cNvSpPr/>
          <p:nvPr/>
        </p:nvSpPr>
        <p:spPr>
          <a:xfrm>
            <a:off x="4244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6" name="Google Shape;826;p80"/>
          <p:cNvSpPr/>
          <p:nvPr/>
        </p:nvSpPr>
        <p:spPr>
          <a:xfrm>
            <a:off x="66825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7" name="Google Shape;827;p80"/>
          <p:cNvSpPr/>
          <p:nvPr/>
        </p:nvSpPr>
        <p:spPr>
          <a:xfrm>
            <a:off x="7292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8" name="Google Shape;828;p80"/>
          <p:cNvSpPr/>
          <p:nvPr/>
        </p:nvSpPr>
        <p:spPr>
          <a:xfrm>
            <a:off x="60729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9" name="Google Shape;829;p80"/>
          <p:cNvSpPr/>
          <p:nvPr/>
        </p:nvSpPr>
        <p:spPr>
          <a:xfrm>
            <a:off x="540659" y="2716625"/>
            <a:ext cx="8233375" cy="593875"/>
          </a:xfrm>
          <a:custGeom>
            <a:rect b="b" l="l" r="r" t="t"/>
            <a:pathLst>
              <a:path extrusionOk="0" h="23755" w="329335">
                <a:moveTo>
                  <a:pt x="13461" y="425"/>
                </a:moveTo>
                <a:cubicBezTo>
                  <a:pt x="11547" y="2233"/>
                  <a:pt x="-1531" y="7442"/>
                  <a:pt x="1978" y="11270"/>
                </a:cubicBezTo>
                <a:cubicBezTo>
                  <a:pt x="5487" y="15098"/>
                  <a:pt x="-17089" y="22151"/>
                  <a:pt x="34514" y="23391"/>
                </a:cubicBezTo>
                <a:cubicBezTo>
                  <a:pt x="86117" y="24632"/>
                  <a:pt x="267119" y="22612"/>
                  <a:pt x="311598" y="18713"/>
                </a:cubicBezTo>
                <a:cubicBezTo>
                  <a:pt x="356078" y="14815"/>
                  <a:pt x="303092" y="3119"/>
                  <a:pt x="30139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30" name="Google Shape;83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left, in place</a:t>
            </a:r>
            <a:endParaRPr/>
          </a:p>
        </p:txBody>
      </p:sp>
      <p:pic>
        <p:nvPicPr>
          <p:cNvPr id="836" name="Google Shape;83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50" y="1012400"/>
            <a:ext cx="5534025" cy="2333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7" name="Google Shape;837;p81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8" name="Google Shape;838;p81"/>
          <p:cNvGraphicFramePr/>
          <p:nvPr/>
        </p:nvGraphicFramePr>
        <p:xfrm>
          <a:off x="876275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9" name="Google Shape;839;p81"/>
          <p:cNvGraphicFramePr/>
          <p:nvPr/>
        </p:nvGraphicFramePr>
        <p:xfrm>
          <a:off x="876275" y="4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0" name="Google Shape;840;p81"/>
          <p:cNvGraphicFramePr/>
          <p:nvPr/>
        </p:nvGraphicFramePr>
        <p:xfrm>
          <a:off x="876275" y="4241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1" name="Google Shape;841;p81"/>
          <p:cNvCxnSpPr/>
          <p:nvPr/>
        </p:nvCxnSpPr>
        <p:spPr>
          <a:xfrm>
            <a:off x="4476300" y="4120125"/>
            <a:ext cx="5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2789725" y="1854075"/>
            <a:ext cx="3564550" cy="922200"/>
            <a:chOff x="2644475" y="1549275"/>
            <a:chExt cx="3564550" cy="922200"/>
          </a:xfrm>
        </p:grpSpPr>
        <p:sp>
          <p:nvSpPr>
            <p:cNvPr id="98" name="Google Shape;98;p19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true</a:t>
              </a:r>
              <a:endParaRPr b="1" sz="1100"/>
            </a:p>
          </p:txBody>
        </p:sp>
        <p:sp>
          <p:nvSpPr>
            <p:cNvPr id="99" name="Google Shape;99;p19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answers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00" name="Google Shape;100;p19"/>
            <p:cNvCxnSpPr>
              <a:stCxn id="99" idx="3"/>
              <a:endCxn id="98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9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booleans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true</a:t>
              </a:r>
              <a:endParaRPr b="1" sz="1100"/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7" name="Google Shape;107;p19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" name="Google Shape;108;p19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9" name="Google Shape;109;p19"/>
          <p:cNvGrpSpPr/>
          <p:nvPr/>
        </p:nvGrpSpPr>
        <p:grpSpPr>
          <a:xfrm>
            <a:off x="2789725" y="3731025"/>
            <a:ext cx="3564550" cy="922200"/>
            <a:chOff x="2644475" y="1549275"/>
            <a:chExt cx="3564550" cy="922200"/>
          </a:xfrm>
        </p:grpSpPr>
        <p:sp>
          <p:nvSpPr>
            <p:cNvPr id="110" name="Google Shape;110;p19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100</a:t>
              </a:r>
              <a:endParaRPr b="1" sz="1100"/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scores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2" name="Google Shape;112;p19"/>
            <p:cNvCxnSpPr>
              <a:stCxn id="111" idx="3"/>
              <a:endCxn id="110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9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ints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84</a:t>
              </a:r>
              <a:endParaRPr b="1" sz="1100"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95</a:t>
              </a:r>
              <a:endParaRPr b="1" sz="1100"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78</a:t>
              </a:r>
              <a:endParaRPr b="1" sz="1100"/>
            </a:p>
          </p:txBody>
        </p:sp>
        <p:sp>
          <p:nvSpPr>
            <p:cNvPr id="117" name="Google Shape;117;p19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21" name="Google Shape;121;p19"/>
          <p:cNvSpPr/>
          <p:nvPr/>
        </p:nvSpPr>
        <p:spPr>
          <a:xfrm>
            <a:off x="2713525" y="2529550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713525" y="4415575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left multiple positions, in place</a:t>
            </a:r>
            <a:endParaRPr/>
          </a:p>
        </p:txBody>
      </p:sp>
      <p:pic>
        <p:nvPicPr>
          <p:cNvPr id="848" name="Google Shape;84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25" y="1871875"/>
            <a:ext cx="73152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82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are other ways... but this is a quick and dirty way to do it.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50" name="Google Shape;850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right, in place</a:t>
            </a:r>
            <a:endParaRPr/>
          </a:p>
        </p:txBody>
      </p:sp>
      <p:graphicFrame>
        <p:nvGraphicFramePr>
          <p:cNvPr id="856" name="Google Shape;856;p83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7" name="Google Shape;857;p83"/>
          <p:cNvGraphicFramePr/>
          <p:nvPr/>
        </p:nvGraphicFramePr>
        <p:xfrm>
          <a:off x="876275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8" name="Google Shape;858;p83"/>
          <p:cNvGraphicFramePr/>
          <p:nvPr/>
        </p:nvGraphicFramePr>
        <p:xfrm>
          <a:off x="876275" y="4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9" name="Google Shape;859;p83"/>
          <p:cNvGraphicFramePr/>
          <p:nvPr/>
        </p:nvGraphicFramePr>
        <p:xfrm>
          <a:off x="876275" y="4241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{6F79D3BC-0470-4B43-BA8B-03CCCE05AC03}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0" name="Google Shape;860;p83"/>
          <p:cNvCxnSpPr/>
          <p:nvPr/>
        </p:nvCxnSpPr>
        <p:spPr>
          <a:xfrm>
            <a:off x="4476300" y="4120125"/>
            <a:ext cx="5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1" name="Google Shape;86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75" y="1017725"/>
            <a:ext cx="4743650" cy="2276289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element at specific index from an array</a:t>
            </a:r>
            <a:endParaRPr/>
          </a:p>
        </p:txBody>
      </p:sp>
      <p:sp>
        <p:nvSpPr>
          <p:cNvPr id="868" name="Google Shape;868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essentially like rotating left, but starting at a particular spot. Here, we fill in the end with </a:t>
            </a:r>
            <a:r>
              <a:rPr b="1" lang="en"/>
              <a:t>null</a:t>
            </a:r>
            <a:r>
              <a:rPr lang="en"/>
              <a:t>.</a:t>
            </a:r>
            <a:endParaRPr/>
          </a:p>
        </p:txBody>
      </p:sp>
      <p:pic>
        <p:nvPicPr>
          <p:cNvPr id="869" name="Google Shape;86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500" y="2033138"/>
            <a:ext cx="70866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element at specific index in array</a:t>
            </a:r>
            <a:endParaRPr/>
          </a:p>
        </p:txBody>
      </p:sp>
      <p:pic>
        <p:nvPicPr>
          <p:cNvPr id="876" name="Google Shape;87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51125"/>
            <a:ext cx="6944825" cy="15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85"/>
          <p:cNvSpPr txBox="1"/>
          <p:nvPr/>
        </p:nvSpPr>
        <p:spPr>
          <a:xfrm>
            <a:off x="315425" y="978200"/>
            <a:ext cx="82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very similar to rotating the array right, but starting at a specific index and not "wrapping."</a:t>
            </a:r>
            <a:endParaRPr/>
          </a:p>
        </p:txBody>
      </p:sp>
      <p:sp>
        <p:nvSpPr>
          <p:cNvPr id="878" name="Google Shape;878;p85"/>
          <p:cNvSpPr txBox="1"/>
          <p:nvPr/>
        </p:nvSpPr>
        <p:spPr>
          <a:xfrm>
            <a:off x="315425" y="3264200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element will be lost, so you'd have to make sure there is empty space at the end!</a:t>
            </a:r>
            <a:endParaRPr/>
          </a:p>
        </p:txBody>
      </p:sp>
      <p:sp>
        <p:nvSpPr>
          <p:cNvPr id="879" name="Google Shape;879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FRQ 3</a:t>
            </a:r>
            <a:br>
              <a:rPr lang="en"/>
            </a:br>
            <a:r>
              <a:rPr lang="en" sz="2650"/>
              <a:t>(25 minutes)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>
                <a:solidFill>
                  <a:schemeClr val="hlink"/>
                </a:solidFill>
                <a:hlinkClick r:id="rId3"/>
              </a:rPr>
              <a:t>2022 AP Computer Science A - Free-Response Questions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Complete (3.A) and (3.B)</a:t>
            </a:r>
            <a:endParaRPr b="1" sz="2650"/>
          </a:p>
        </p:txBody>
      </p:sp>
      <p:sp>
        <p:nvSpPr>
          <p:cNvPr id="885" name="Google Shape;885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FRQ 3 - Review</a:t>
            </a:r>
            <a:br>
              <a:rPr lang="en"/>
            </a:br>
            <a:r>
              <a:rPr lang="en" sz="2650"/>
              <a:t>(15 minutes)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>
                <a:solidFill>
                  <a:schemeClr val="hlink"/>
                </a:solidFill>
                <a:hlinkClick r:id="rId3"/>
              </a:rPr>
              <a:t>Sample Responses and Scoring Commentary - FRQ-3</a:t>
            </a:r>
            <a:endParaRPr b="1" sz="2650"/>
          </a:p>
        </p:txBody>
      </p:sp>
      <p:sp>
        <p:nvSpPr>
          <p:cNvPr id="891" name="Google Shape;891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 - Primitive Defaults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[4]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int[4];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2789725" y="1854075"/>
            <a:ext cx="3564550" cy="922200"/>
            <a:chOff x="2644475" y="1549275"/>
            <a:chExt cx="3564550" cy="922200"/>
          </a:xfrm>
        </p:grpSpPr>
        <p:sp>
          <p:nvSpPr>
            <p:cNvPr id="131" name="Google Shape;131;p20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false</a:t>
              </a:r>
              <a:endParaRPr b="1" sz="1100"/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answers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33" name="Google Shape;133;p20"/>
            <p:cNvCxnSpPr>
              <a:stCxn id="132" idx="3"/>
              <a:endCxn id="131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" name="Google Shape;134;p20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booleans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false</a:t>
              </a:r>
              <a:endParaRPr b="1" sz="1100"/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0" name="Google Shape;140;p20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2789725" y="3731025"/>
            <a:ext cx="3564550" cy="922200"/>
            <a:chOff x="2644475" y="1549275"/>
            <a:chExt cx="3564550" cy="922200"/>
          </a:xfrm>
        </p:grpSpPr>
        <p:sp>
          <p:nvSpPr>
            <p:cNvPr id="143" name="Google Shape;143;p20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scores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5" name="Google Shape;145;p20"/>
            <p:cNvCxnSpPr>
              <a:stCxn id="144" idx="3"/>
              <a:endCxn id="143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p20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ints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" name="Google Shape;152;p20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54" name="Google Shape;154;p20"/>
          <p:cNvSpPr/>
          <p:nvPr/>
        </p:nvSpPr>
        <p:spPr>
          <a:xfrm>
            <a:off x="2713525" y="2529550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713525" y="4415575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252150" y="1402200"/>
            <a:ext cx="86397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chemeClr val="dk1"/>
                </a:solidFill>
              </a:rPr>
              <a:t> to re-assign an Array is allowed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works!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also works...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{ true, false, false, true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