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6449CA-A457-4005-AEFD-F27767DCDFE7}">
  <a:tblStyle styleId="{A26449CA-A457-4005-AEFD-F27767DCD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ab057a6e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ab057a6e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ab057a6e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ab057a6e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ab057a6e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ab057a6e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ab057a6e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ab057a6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ab057a6e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ab057a6e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ab057a6e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ab057a6e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ab057a6e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ab057a6e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ab057a6e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ab057a6e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ab057a6e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ab057a6e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ab057a6e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ab057a6e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ab057a6e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ab057a6e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7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 Compound Assignment Operators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: Code Tracing and Trace Tables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Tracing is a technique used to simulate a </a:t>
            </a:r>
            <a:r>
              <a:rPr lang="en"/>
              <a:t>dry </a:t>
            </a:r>
            <a:r>
              <a:rPr lang="en"/>
              <a:t>run through code line by line by hand as if you are the computer executing the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Tracing can be used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Debugging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Proving that your program runs correctly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Figuring out what the code actually doe</a:t>
            </a:r>
            <a:r>
              <a:rPr lang="en"/>
              <a:t>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Trace tables help track the values of variables as they change throughout a program.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trace through code, write down a variable in each column or row in a table and keep track of its value throughout the program.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trace tables also keep track of the output and the line number you are currently tracing.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Exercise: Code Tracing and Trace 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trace through the following program </a:t>
            </a:r>
            <a:r>
              <a:rPr lang="en"/>
              <a:t>together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 = </a:t>
            </a:r>
            <a:r>
              <a:rPr lang="en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b = </a:t>
            </a:r>
            <a:r>
              <a:rPr lang="en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 = a + 1;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a--;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 += a;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b++;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 += 3;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 *= 2;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 = b % 3;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 *= a;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lang="en"/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Exercise: Code Tracing and Trace 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your turn! By hand, draw out a line-by-line trace table for the following program: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n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z = y;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x++;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x++;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x++;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y -= </a:t>
            </a:r>
            <a:r>
              <a:rPr lang="en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z = x + z;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x = y * z;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y %= </a:t>
            </a:r>
            <a:r>
              <a:rPr lang="en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z--;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y /= x;</a:t>
            </a:r>
            <a:br>
              <a:rPr lang="en"/>
            </a:br>
            <a:endParaRPr/>
          </a:p>
        </p:txBody>
      </p:sp>
      <p:graphicFrame>
        <p:nvGraphicFramePr>
          <p:cNvPr id="125" name="Google Shape;125;p24"/>
          <p:cNvGraphicFramePr/>
          <p:nvPr/>
        </p:nvGraphicFramePr>
        <p:xfrm>
          <a:off x="1919825" y="176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{A26449CA-A457-4005-AEFD-F27767DCDFE7}</a:tableStyleId>
              </a:tblPr>
              <a:tblGrid>
                <a:gridCol w="1649025"/>
                <a:gridCol w="1649025"/>
                <a:gridCol w="1649025"/>
                <a:gridCol w="1649025"/>
              </a:tblGrid>
              <a:tr h="21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1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1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1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1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1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1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612325"/>
            <a:ext cx="8520600" cy="11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Shortcuts!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797025"/>
            <a:ext cx="3810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Shortcuts are everywhere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English: “et </a:t>
            </a:r>
            <a:r>
              <a:rPr lang="en"/>
              <a:t>cetera</a:t>
            </a:r>
            <a:r>
              <a:rPr lang="en"/>
              <a:t>” =&gt; “etc.”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Instagram: Like Button =&gt; *Double Tap*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Internet: Autofilling 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iPhone: “Hey Siri”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examples of shortcuts in your life?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</a:t>
            </a:r>
            <a:r>
              <a:rPr lang="en"/>
              <a:t>Scientists</a:t>
            </a:r>
            <a:r>
              <a:rPr lang="en"/>
              <a:t> are… kinda lazy...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624" y="1136175"/>
            <a:ext cx="5502750" cy="36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So… we LOVE shortcuts!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600" y="1017725"/>
            <a:ext cx="5174800" cy="39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 (from yesterday)</a:t>
            </a:r>
            <a:endParaRPr/>
          </a:p>
        </p:txBody>
      </p:sp>
      <p:graphicFrame>
        <p:nvGraphicFramePr>
          <p:cNvPr id="84" name="Google Shape;84;p18"/>
          <p:cNvGraphicFramePr/>
          <p:nvPr/>
        </p:nvGraphicFramePr>
        <p:xfrm>
          <a:off x="825375" y="1310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{A26449CA-A457-4005-AEFD-F27767DCDFE7}</a:tableStyleId>
              </a:tblPr>
              <a:tblGrid>
                <a:gridCol w="2413000"/>
                <a:gridCol w="2413000"/>
                <a:gridCol w="2413000"/>
              </a:tblGrid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Example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+ 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subtraction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 - q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 * 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/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 (remainder)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11 % 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 Shortcuts</a:t>
            </a:r>
            <a:endParaRPr/>
          </a:p>
        </p:txBody>
      </p:sp>
      <p:graphicFrame>
        <p:nvGraphicFramePr>
          <p:cNvPr id="90" name="Google Shape;90;p19"/>
          <p:cNvGraphicFramePr/>
          <p:nvPr/>
        </p:nvGraphicFramePr>
        <p:xfrm>
          <a:off x="804975" y="1565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{A26449CA-A457-4005-AEFD-F27767DCDFE7}</a:tableStyleId>
              </a:tblPr>
              <a:tblGrid>
                <a:gridCol w="3578975"/>
                <a:gridCol w="3578975"/>
              </a:tblGrid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Example Expression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Shortcut form!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x + 3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+=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x - y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-= 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x * 5.0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*= 5.0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x /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/=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lang="en"/>
                        <a:t> = x </a:t>
                      </a:r>
                      <a:r>
                        <a:rPr lang="en"/>
                        <a:t>%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%= 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Google Shape;91;p19"/>
          <p:cNvSpPr txBox="1"/>
          <p:nvPr/>
        </p:nvSpPr>
        <p:spPr>
          <a:xfrm>
            <a:off x="311700" y="1017725"/>
            <a:ext cx="70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shortcuts let you do </a:t>
            </a:r>
            <a:r>
              <a:rPr b="1" lang="en"/>
              <a:t>assignment </a:t>
            </a:r>
            <a:r>
              <a:rPr lang="en"/>
              <a:t>and a </a:t>
            </a:r>
            <a:r>
              <a:rPr b="1" lang="en"/>
              <a:t>math operation</a:t>
            </a:r>
            <a:r>
              <a:rPr lang="en"/>
              <a:t> in one step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These are officially called</a:t>
            </a:r>
            <a:r>
              <a:rPr lang="en"/>
              <a:t> </a:t>
            </a:r>
            <a:r>
              <a:rPr b="1" lang="en"/>
              <a:t>C</a:t>
            </a:r>
            <a:r>
              <a:rPr b="1" lang="en"/>
              <a:t>ompound Assignment Operators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Incrementing Compound Operators</a:t>
            </a:r>
            <a:endParaRPr/>
          </a:p>
        </p:txBody>
      </p:sp>
      <p:graphicFrame>
        <p:nvGraphicFramePr>
          <p:cNvPr id="102" name="Google Shape;102;p21"/>
          <p:cNvGraphicFramePr/>
          <p:nvPr/>
        </p:nvGraphicFramePr>
        <p:xfrm>
          <a:off x="735338" y="17642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{A26449CA-A457-4005-AEFD-F27767DCDFE7}</a:tableStyleId>
              </a:tblPr>
              <a:tblGrid>
                <a:gridCol w="2557775"/>
                <a:gridCol w="2557775"/>
                <a:gridCol w="2557775"/>
              </a:tblGrid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Expression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Shortcut form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Even Shorter Shortcut Form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= x + 1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+=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x++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2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y - 1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-=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y--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3" name="Google Shape;103;p21"/>
          <p:cNvSpPr txBox="1"/>
          <p:nvPr/>
        </p:nvSpPr>
        <p:spPr>
          <a:xfrm>
            <a:off x="311700" y="1017725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1 and Subtracting 1 to a variable are so commonly used, that Java has special expressions for these operations.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311700" y="3346925"/>
            <a:ext cx="8520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Note: You can also do ++x or --x. This would adjust the value of x </a:t>
            </a:r>
            <a:r>
              <a:rPr b="1" i="1" lang="en"/>
              <a:t>before</a:t>
            </a:r>
            <a:r>
              <a:rPr i="1" lang="en"/>
              <a:t> doing something with it. This is not on the AP exam but here’s an example: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311700" y="3923625"/>
            <a:ext cx="393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6;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y = ++x;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System.out.println(x) // Outputs 7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System.out.println(y) // Outputs 7</a:t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4572000" y="3923625"/>
            <a:ext cx="393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6;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y = x++;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System.out.println(x) // Outputs 7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System.out.println(y) // Outputs 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