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0BC6D2-7679-4E5A-BDE3-05A8141A25DE}">
  <a:tblStyle styleId="{510BC6D2-7679-4E5A-BDE3-05A8141A25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5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24d9e67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24d9e67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24d9e6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d24d9e6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d24d9e6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d24d9e6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24d9e678_0_6:notes"/>
          <p:cNvSpPr txBox="1"/>
          <p:nvPr>
            <p:ph idx="1" type="body"/>
          </p:nvPr>
        </p:nvSpPr>
        <p:spPr>
          <a:xfrm>
            <a:off x="685800" y="12535691"/>
            <a:ext cx="5486400" cy="10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d24d9e678_0_6:notes"/>
          <p:cNvSpPr/>
          <p:nvPr>
            <p:ph idx="2" type="sldImg"/>
          </p:nvPr>
        </p:nvSpPr>
        <p:spPr>
          <a:xfrm>
            <a:off x="685800" y="3256024"/>
            <a:ext cx="5486400" cy="879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24d9e67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24d9e67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24d9e678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d24d9e67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d24d9e67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d24d9e67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24d9e67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24d9e67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24d9e6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d24d9e6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24d9e678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d24d9e678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24d9e678_0_13:notes"/>
          <p:cNvSpPr txBox="1"/>
          <p:nvPr>
            <p:ph idx="1" type="body"/>
          </p:nvPr>
        </p:nvSpPr>
        <p:spPr>
          <a:xfrm>
            <a:off x="685800" y="12535691"/>
            <a:ext cx="5486400" cy="10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d24d9e678_0_13:notes"/>
          <p:cNvSpPr/>
          <p:nvPr>
            <p:ph idx="2" type="sldImg"/>
          </p:nvPr>
        </p:nvSpPr>
        <p:spPr>
          <a:xfrm>
            <a:off x="685800" y="3256024"/>
            <a:ext cx="5486400" cy="879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24d9e67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24d9e67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24d9e67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24d9e67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24d9e67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24d9e67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Non-bulleted text">
  <p:cSld name="Title &amp; Non-bullete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9792" y="1075778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16">
          <p15:clr>
            <a:srgbClr val="5ACBF0"/>
          </p15:clr>
        </p15:guide>
        <p15:guide id="2" orient="horz" pos="679">
          <p15:clr>
            <a:srgbClr val="5ACBF0"/>
          </p15:clr>
        </p15:guide>
        <p15:guide id="3" orient="horz" pos="95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 Creating and Initializing Objects: Constructors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 Signatures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75" y="1058862"/>
            <a:ext cx="7731249" cy="3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Formal and Actual Parameters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1276350"/>
            <a:ext cx="536257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565125" y="4080325"/>
            <a:ext cx="67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Date(2005,9,1) - This is </a:t>
            </a:r>
            <a:r>
              <a:rPr b="1" lang="en-GB"/>
              <a:t>call by value</a:t>
            </a:r>
            <a:r>
              <a:rPr lang="en-GB"/>
              <a:t> which means that copies of the actual parameter values are passed to the constructor. These values are used to initialize the object’s attributes.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681038"/>
            <a:ext cx="59340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41197" y="342900"/>
            <a:ext cx="82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lang="en-GB"/>
              <a:t>Student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39792" y="1075778"/>
            <a:ext cx="8263800" cy="3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public String name;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public int gradeLevel;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public double gpa;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public Student(String n, int gl, double g) 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name = n;	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gradelevel = gl;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gpa = g;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5900558" y="2456895"/>
            <a:ext cx="292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It’s a good idea to use a single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letter from the fields you are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in the constructor.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It keeps things simple.</a:t>
            </a:r>
            <a:endParaRPr sz="1100"/>
          </a:p>
        </p:txBody>
      </p:sp>
      <p:sp>
        <p:nvSpPr>
          <p:cNvPr id="138" name="Google Shape;138;p26"/>
          <p:cNvSpPr txBox="1"/>
          <p:nvPr/>
        </p:nvSpPr>
        <p:spPr>
          <a:xfrm>
            <a:off x="266330" y="4067723"/>
            <a:ext cx="85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would you add to this constructor?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you think of some situations where you would want to leave out some of the fields?</a:t>
            </a:r>
            <a:endParaRPr sz="110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39795" y="1075775"/>
            <a:ext cx="2883900" cy="41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public class Cat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{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private String color;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private String breed;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private boolean isHungry;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public Cat()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{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color = "unknown";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breed = "unknown";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isHungry = false;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}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public Cat(String c, String b, boolean h)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{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color = c;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breed = b;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isHungry = h;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}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}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441197" y="342900"/>
            <a:ext cx="82638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 Example 1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5438770" y="1075775"/>
            <a:ext cx="2883900" cy="14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I.   Cat a = new Cat();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II.  Cat b = new Cat("Shorthair", true);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III. String color = "orange";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     boolean hungry = false;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     Cat c = new Cat(color, "Tabby", hungry);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41195" y="774000"/>
            <a:ext cx="2883900" cy="436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public class Movie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{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private String title;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private String director;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private double rating;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private boolean inTheaters;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public Movie(String t, String d, double r)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{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title = t;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director = d;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rating = r;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inTheaters = false;}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public Movie(String t)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{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title = t;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director = "unknown";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rating = 0.0;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    inTheaters = false;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    }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}</a:t>
            </a:r>
            <a:endParaRPr sz="1100"/>
          </a:p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441197" y="342900"/>
            <a:ext cx="82638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 Example 2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5438770" y="1075775"/>
            <a:ext cx="2883900" cy="22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/>
              <a:t>Which of the following code segments will construct a Movie object m with a title of “Lion King” and rating of 8.0?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A. Movie m = new Movie(8.0, "Lion King");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B. Movie m = Movie("Lion King", 8.0);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C. Movie m = new Movie();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D. Movie m = new Movie("Lion King", "Disney", 8.0);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E. Movie m = new Movie("Lion King");</a:t>
            </a:r>
            <a:endParaRPr sz="1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087" y="0"/>
            <a:ext cx="4917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Among Us Characters</a:t>
            </a:r>
            <a:endParaRPr/>
          </a:p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649" y="1152475"/>
            <a:ext cx="4334646" cy="3416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{510BC6D2-7679-4E5A-BDE3-05A8141A25DE}</a:tableStyleId>
              </a:tblPr>
              <a:tblGrid>
                <a:gridCol w="39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AmongUsCharacter : Blue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//Attributes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2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//Methods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Method used to create an instance of a class.</a:t>
            </a:r>
            <a:endParaRPr i="1" sz="1000">
              <a:solidFill>
                <a:srgbClr val="376A7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76A7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376A7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To create a new object and call a constructor write: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376A7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ClassName variableName = new ClassName(parameters);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World habitat </a:t>
            </a:r>
            <a:r>
              <a:rPr lang="en-GB" sz="13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World();    </a:t>
            </a:r>
            <a:r>
              <a:rPr i="1" lang="en-GB" sz="1300">
                <a:solidFill>
                  <a:srgbClr val="376A7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new World object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889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Turtle t </a:t>
            </a:r>
            <a:r>
              <a:rPr lang="en-GB" sz="1300">
                <a:solidFill>
                  <a:srgbClr val="66666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300">
                <a:solidFill>
                  <a:srgbClr val="00702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Turtle(habitat); </a:t>
            </a:r>
            <a:r>
              <a:rPr i="1" lang="en-GB" sz="1300">
                <a:solidFill>
                  <a:srgbClr val="376A7B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 new Turtle object</a:t>
            </a:r>
            <a:endParaRPr i="1" sz="1300">
              <a:solidFill>
                <a:srgbClr val="376A7B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new object is created with the new keyword followed by the class name (new Class())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Overloading Constructors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can be more than one constructor defined in a class. This is called </a:t>
            </a:r>
            <a:r>
              <a:rPr b="1" lang="en-GB" u="sng"/>
              <a:t>overloading</a:t>
            </a:r>
            <a:r>
              <a:rPr lang="en-GB"/>
              <a:t> the constructor.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90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663" y="2228850"/>
            <a:ext cx="33623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41197" y="342900"/>
            <a:ext cx="826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</a:pPr>
            <a:r>
              <a:rPr lang="en-GB"/>
              <a:t>Dog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01467" y="774003"/>
            <a:ext cx="82638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public String breed;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public int age;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public String color;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public Dog()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breed = “pug”;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age = 3;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color = “brown”;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public Dog(String a, int b, String c)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		</a:t>
            </a: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breed =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age =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	color =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5823550" y="1800700"/>
            <a:ext cx="266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7254E"/>
                </a:solidFill>
              </a:rPr>
              <a:t>Default constructors still need a value to be assigned to the instance variables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92" name="Google Shape;92;p19"/>
          <p:cNvCxnSpPr>
            <a:stCxn id="91" idx="1"/>
          </p:cNvCxnSpPr>
          <p:nvPr/>
        </p:nvCxnSpPr>
        <p:spPr>
          <a:xfrm flipH="1">
            <a:off x="3496150" y="2216350"/>
            <a:ext cx="2327400" cy="3315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9"/>
          <p:cNvSpPr txBox="1"/>
          <p:nvPr/>
        </p:nvSpPr>
        <p:spPr>
          <a:xfrm>
            <a:off x="5823550" y="3418550"/>
            <a:ext cx="266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7254E"/>
                </a:solidFill>
              </a:rPr>
              <a:t>Parameter</a:t>
            </a:r>
            <a:r>
              <a:rPr lang="en-GB">
                <a:solidFill>
                  <a:srgbClr val="C7254E"/>
                </a:solidFill>
              </a:rPr>
              <a:t> constructors still need a value to be assigned to the instance variables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94" name="Google Shape;94;p19"/>
          <p:cNvCxnSpPr/>
          <p:nvPr/>
        </p:nvCxnSpPr>
        <p:spPr>
          <a:xfrm flipH="1">
            <a:off x="3802575" y="3831275"/>
            <a:ext cx="1839000" cy="3258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World world1 = new World(); // creates a 640x480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World world2 = new World(300,400); // creates a 300x400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Turtle t1 = new Turtle(world1);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Turtle t2 = new Turtle(50, 100, 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C7254E"/>
                </a:solidFill>
              </a:rPr>
              <a:t>					Notice here that the order of parameters matters</a:t>
            </a:r>
            <a:endParaRPr>
              <a:solidFill>
                <a:srgbClr val="C7254E"/>
              </a:solidFill>
            </a:endParaRPr>
          </a:p>
        </p:txBody>
      </p:sp>
      <p:cxnSp>
        <p:nvCxnSpPr>
          <p:cNvPr id="100" name="Google Shape;100;p20"/>
          <p:cNvCxnSpPr/>
          <p:nvPr/>
        </p:nvCxnSpPr>
        <p:spPr>
          <a:xfrm rot="10800000">
            <a:off x="4405925" y="3649425"/>
            <a:ext cx="546000" cy="210600"/>
          </a:xfrm>
          <a:prstGeom prst="straightConnector1">
            <a:avLst/>
          </a:prstGeom>
          <a:noFill/>
          <a:ln cap="flat" cmpd="sng" w="9525">
            <a:solidFill>
              <a:srgbClr val="C7254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AmongUsCharacter {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name;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color;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imposter;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size;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AmongUsCharacter(String a, String b, boolean c, int d){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name = a;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Color = b;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Imposter =c;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Size = 3;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 a different method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38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AmongUsCharacter Blue = new AmongUsCharacter(); </a:t>
            </a:r>
            <a:endParaRPr sz="138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 constructor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declare an object variable and initialize it to null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World world1 = new World();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Turtle t1 = null;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t1 = new Turtle(world1);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// declare and initialize t2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Turtle t2 = new Turtle(world1);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