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8a02f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8a02f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8a02fe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8a02fe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10f7316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10f7316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10f7316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10f7316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10f7316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10f7316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8a02fe4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d8a02fe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d8a02fe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d8a02fe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8a02fe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8a02fe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d8a02fe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d8a02fe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10f7316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10f7316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8a02fe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8a02fe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8a02fe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8a02fe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10f7316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10f7316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10f7316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10f7316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0f7316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0f7316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8a02fe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8a02fe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tpcg.io/CBv7Yr6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pcg.io/CBv7Yr6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2.5: Calling Methods That Return Values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 Methods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Java, all objects can be represented in String form by defining a </a:t>
            </a:r>
            <a:r>
              <a:rPr b="1" lang="en" sz="1600"/>
              <a:t>toString</a:t>
            </a:r>
            <a:r>
              <a:rPr lang="en" sz="1600"/>
              <a:t> method.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can be useful for programmers to get a visual or textual representation of an otherwise abstract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can we make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600"/>
              <a:t> method to the right more descriptive?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gets printed if you don't define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600"/>
              <a:t> method?</a:t>
            </a:r>
            <a:endParaRPr sz="1600"/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832400" y="1152475"/>
            <a:ext cx="39999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</a:t>
            </a:r>
            <a:r>
              <a:rPr lang="en"/>
              <a:t>toString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25" y="1017725"/>
            <a:ext cx="6837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this??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code on the right says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this.name</a:t>
            </a:r>
            <a:r>
              <a:rPr lang="en" sz="1600"/>
              <a:t>… what do you think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600"/>
              <a:t> is?</a:t>
            </a:r>
            <a:endParaRPr sz="1600"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is a </a:t>
            </a:r>
            <a:r>
              <a:rPr lang="en"/>
              <a:t>reference</a:t>
            </a:r>
            <a:r>
              <a:rPr lang="en"/>
              <a:t> to the current object instance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154" name="Google Shape;154;p25"/>
          <p:cNvSpPr/>
          <p:nvPr/>
        </p:nvSpPr>
        <p:spPr>
          <a:xfrm>
            <a:off x="363450" y="3328575"/>
            <a:ext cx="2250900" cy="11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main(new String[]{})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593000" y="3653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cxnSp>
        <p:nvCxnSpPr>
          <p:cNvPr id="156" name="Google Shape;156;p25"/>
          <p:cNvCxnSpPr/>
          <p:nvPr/>
        </p:nvCxnSpPr>
        <p:spPr>
          <a:xfrm>
            <a:off x="1462100" y="3653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5"/>
          <p:cNvCxnSpPr/>
          <p:nvPr/>
        </p:nvCxnSpPr>
        <p:spPr>
          <a:xfrm flipH="1" rot="10800000">
            <a:off x="1887475" y="3834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58" name="Google Shape;158;p25"/>
          <p:cNvSpPr/>
          <p:nvPr/>
        </p:nvSpPr>
        <p:spPr>
          <a:xfrm>
            <a:off x="363450" y="2499375"/>
            <a:ext cx="2250900" cy="8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s.toString()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593000" y="2891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cxnSp>
        <p:nvCxnSpPr>
          <p:cNvPr id="160" name="Google Shape;160;p25"/>
          <p:cNvCxnSpPr/>
          <p:nvPr/>
        </p:nvCxnSpPr>
        <p:spPr>
          <a:xfrm>
            <a:off x="1462100" y="2891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/>
          <p:nvPr/>
        </p:nvCxnSpPr>
        <p:spPr>
          <a:xfrm flipH="1" rot="10800000">
            <a:off x="1887475" y="3072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2" name="Google Shape;162;p25"/>
          <p:cNvSpPr/>
          <p:nvPr/>
        </p:nvSpPr>
        <p:spPr>
          <a:xfrm>
            <a:off x="2844463" y="1819150"/>
            <a:ext cx="1689300" cy="16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2926825" y="2273250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64" name="Google Shape;164;p25"/>
          <p:cNvCxnSpPr/>
          <p:nvPr/>
        </p:nvCxnSpPr>
        <p:spPr>
          <a:xfrm>
            <a:off x="3685602" y="2281941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5"/>
          <p:cNvSpPr txBox="1"/>
          <p:nvPr/>
        </p:nvSpPr>
        <p:spPr>
          <a:xfrm>
            <a:off x="3679223" y="225028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"Jane"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2926825" y="2628744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cxnSp>
        <p:nvCxnSpPr>
          <p:cNvPr id="167" name="Google Shape;167;p25"/>
          <p:cNvCxnSpPr/>
          <p:nvPr/>
        </p:nvCxnSpPr>
        <p:spPr>
          <a:xfrm>
            <a:off x="3684653" y="26376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 txBox="1"/>
          <p:nvPr/>
        </p:nvSpPr>
        <p:spPr>
          <a:xfrm>
            <a:off x="3685600" y="259302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93000" y="4009269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70" name="Google Shape;170;p25"/>
          <p:cNvCxnSpPr/>
          <p:nvPr/>
        </p:nvCxnSpPr>
        <p:spPr>
          <a:xfrm>
            <a:off x="1462100" y="40092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5"/>
          <p:cNvCxnSpPr/>
          <p:nvPr/>
        </p:nvCxnSpPr>
        <p:spPr>
          <a:xfrm flipH="1" rot="10800000">
            <a:off x="1887475" y="4208600"/>
            <a:ext cx="241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2" name="Google Shape;172;p25"/>
          <p:cNvCxnSpPr/>
          <p:nvPr/>
        </p:nvCxnSpPr>
        <p:spPr>
          <a:xfrm rot="10800000">
            <a:off x="4316925" y="3475100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5"/>
          <p:cNvSpPr txBox="1"/>
          <p:nvPr/>
        </p:nvSpPr>
        <p:spPr>
          <a:xfrm>
            <a:off x="930350" y="20217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58575" y="4694750"/>
            <a:ext cx="7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What do you think the next thing on the call stack will be on top of main?</a:t>
            </a:r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 rot="10800000">
            <a:off x="6261925" y="3105450"/>
            <a:ext cx="5865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6787850" y="31054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Q: What's the difference here between name and this.name?</a:t>
            </a:r>
            <a:endParaRPr sz="1200"/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6643025" y="2191000"/>
            <a:ext cx="6135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7245050" y="20386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VERY common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pattern.</a:t>
            </a:r>
            <a:endParaRPr sz="1200"/>
          </a:p>
        </p:txBody>
      </p:sp>
      <p:sp>
        <p:nvSpPr>
          <p:cNvPr id="179" name="Google Shape;179;p25"/>
          <p:cNvSpPr/>
          <p:nvPr/>
        </p:nvSpPr>
        <p:spPr>
          <a:xfrm>
            <a:off x="2844475" y="3604275"/>
            <a:ext cx="137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String[] {}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What’s the output of this program?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443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Liquid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boilingPoint = </a:t>
            </a:r>
            <a:r>
              <a:rPr lang="en" sz="77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freezingPoint = </a:t>
            </a:r>
            <a:r>
              <a:rPr lang="en" sz="77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currentTemp;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Liquid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name) {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currentTemp = </a:t>
            </a:r>
            <a:r>
              <a:rPr lang="en" sz="77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lowerTemp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currentTemp -= </a:t>
            </a:r>
            <a:r>
              <a:rPr lang="en" sz="77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getTemp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currentTemp;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isFrozen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.currentTemp &lt;=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.freezingPoint;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" sz="77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"Liquid | Name: "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.name + </a:t>
            </a:r>
            <a:r>
              <a:rPr lang="en" sz="77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 | Temp : "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.currentTemp;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77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80"/>
          </a:p>
        </p:txBody>
      </p:sp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Liquid myLiquid = new Liquid(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"Water"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System.out.println(myLiquid);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myLiquid.lowerTemp();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System.out.println(myLiquid);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System.out.println(myLiquid.isFrozen());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myLiquid.lowerTemp();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myLiquid.lowerTemp();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myLiquid.lowerTemp();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myLiquid.lowerTemp();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System.out.println(myLiquid.toString());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System.out.println(myLiquid.isFrozen());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11700" y="2834125"/>
            <a:ext cx="85206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69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http://tpcg.io/CBv7Yr6c</a:t>
            </a:r>
            <a:endParaRPr sz="356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01600" marR="10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817"/>
              <a:buFont typeface="Arial"/>
              <a:buNone/>
            </a:pPr>
            <a:r>
              <a:rPr lang="en" sz="3569" u="sng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http://tpcg.io/CBv7Yr6c</a:t>
            </a:r>
            <a:endParaRPr sz="3569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4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the toString so that it displays whether or not the liquid is Frozen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Similar to lowerTemp, write a raiseTemp method that increases the temperature of the liquid by </a:t>
            </a:r>
            <a:r>
              <a:rPr lang="en"/>
              <a:t>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code to your HelloWorld program so that you get the liquid to no longer be frozen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a method isBoiling() that tells us whether or not the liquid is boiling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your toString to just tell us the liquid name and whether or not it’s boiling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your HelloWorld program to that you get the liquid to boil. Print out the object once it’s boiling!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can take </a:t>
            </a:r>
            <a:r>
              <a:rPr b="1" lang="en"/>
              <a:t>inputs</a:t>
            </a:r>
            <a:r>
              <a:rPr lang="en"/>
              <a:t> (“arguments” or “parameters”),</a:t>
            </a:r>
            <a:r>
              <a:rPr b="1" lang="en"/>
              <a:t> </a:t>
            </a:r>
            <a:r>
              <a:rPr lang="en"/>
              <a:t>and they can also spit out a single </a:t>
            </a:r>
            <a:r>
              <a:rPr b="1" lang="en"/>
              <a:t>output</a:t>
            </a:r>
            <a:r>
              <a:rPr lang="en"/>
              <a:t> (“return value”)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81000" y="4267200"/>
            <a:ext cx="8240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Methods are like functions… what is the difference between a function and a method?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44025" y="2023275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double distance2D(double x1, double y1, double x2, double y2)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79875" y="2786550"/>
            <a:ext cx="2002200" cy="11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distance2D method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1158933" y="29328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158933" y="32376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1158933" y="38472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158933" y="35424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089450" y="33900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766155" y="27109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66155" y="30157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y1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66155" y="36253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y2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66155" y="33205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052793" y="3190000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vs. Functions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represents an action </a:t>
            </a:r>
            <a:r>
              <a:rPr lang="en"/>
              <a:t>supported by</a:t>
            </a:r>
            <a:r>
              <a:rPr lang="en"/>
              <a:t> some class of object in Object-Oriented Programming (OOP). Java is an OOP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programming languages have functions. Some have methods. Some have functions and methods!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Java, </a:t>
            </a:r>
            <a:r>
              <a:rPr lang="en"/>
              <a:t>there are only methods, but you can use methods to model functions like mathematical functions (Math.sin, Math.cos are static methods of the Math class)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that don’t </a:t>
            </a:r>
            <a:r>
              <a:rPr b="1" lang="en"/>
              <a:t>return</a:t>
            </a:r>
            <a:r>
              <a:rPr lang="en"/>
              <a:t> anything have a </a:t>
            </a:r>
            <a:r>
              <a:rPr b="1" lang="en"/>
              <a:t>void</a:t>
            </a:r>
            <a:r>
              <a:rPr lang="en"/>
              <a:t> return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printGreeting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name) {</a:t>
            </a:r>
            <a:b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23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name + </a:t>
            </a:r>
            <a:r>
              <a:rPr lang="en" sz="23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type</a:t>
            </a:r>
            <a:r>
              <a:rPr lang="en"/>
              <a:t> of the return value must </a:t>
            </a:r>
            <a:r>
              <a:rPr lang="en"/>
              <a:t>match</a:t>
            </a:r>
            <a:r>
              <a:rPr lang="en"/>
              <a:t> what is </a:t>
            </a:r>
            <a:r>
              <a:rPr lang="en"/>
              <a:t>declared</a:t>
            </a:r>
            <a:r>
              <a:rPr lang="en"/>
              <a:t> in the method 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Right:</a:t>
            </a:r>
            <a:br>
              <a:rPr lang="en"/>
            </a:b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getNumberTimesThree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value;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Wrong (why?):</a:t>
            </a:r>
            <a:br>
              <a:rPr lang="en"/>
            </a:b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getNumberTimesThree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value;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Q: Java only lets you return one value from a method. How might you return multiple pieces of data at once?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statement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return </a:t>
            </a:r>
            <a:r>
              <a:rPr lang="en"/>
              <a:t>statement specifies the return value of 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statement is one of Java's </a:t>
            </a:r>
            <a:r>
              <a:rPr b="1" lang="en"/>
              <a:t>control flow</a:t>
            </a:r>
            <a:r>
              <a:rPr lang="en"/>
              <a:t> statements. What do you think that means?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statement and control flow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program of the Java virtual machine (and any CPU, really)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 fl</a:t>
            </a:r>
            <a:r>
              <a:rPr lang="en"/>
              <a:t>ow statements may jump to somewhere else other than the next instruction.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return statement exits your method immediately with the specified return value; all other statements are skipped.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426750" y="1692975"/>
            <a:ext cx="13137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FETCH INSTRUCTION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358850" y="1692975"/>
            <a:ext cx="13137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EXECUTE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 INSTRUCTION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278189" y="1692975"/>
            <a:ext cx="13137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GO TO NEXT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 INSTRUCTION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07" name="Google Shape;107;p19"/>
          <p:cNvCxnSpPr>
            <a:endCxn id="105" idx="1"/>
          </p:cNvCxnSpPr>
          <p:nvPr/>
        </p:nvCxnSpPr>
        <p:spPr>
          <a:xfrm>
            <a:off x="2747150" y="2131725"/>
            <a:ext cx="611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4664903" y="2131725"/>
            <a:ext cx="611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6593500" y="2131725"/>
            <a:ext cx="611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7189691" y="2131725"/>
            <a:ext cx="0" cy="10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788891" y="2131725"/>
            <a:ext cx="0" cy="10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802300" y="2131725"/>
            <a:ext cx="611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 rot="10800000">
            <a:off x="784400" y="3181900"/>
            <a:ext cx="64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statement in void methods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method is other than void return type, it MUST use return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return in a void method too, though. Just don't specify any return value, since the method has none: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do you think you might use </a:t>
            </a:r>
            <a:r>
              <a:rPr lang="en"/>
              <a:t>return</a:t>
            </a:r>
            <a:r>
              <a:rPr lang="en"/>
              <a:t> in a void method?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Getter and Setter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923875"/>
            <a:ext cx="8520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Java, you’ll commonly find that classes declare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getXYZ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setXYZ</a:t>
            </a:r>
            <a:r>
              <a:rPr lang="en"/>
              <a:t> methods for their properties (instance variables).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192400" y="1640100"/>
            <a:ext cx="67974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TurtleTestGetSet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 world =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World(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Turtle yertle =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Turtle(world);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width is: 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yertle.getWidth()); </a:t>
            </a:r>
            <a:r>
              <a:rPr i="1" lang="en" sz="10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Yertle's width is: 15 (this is the default width)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yertle.setWidth(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yertle.setHeight(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width is: 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yertle.getWidth()); </a:t>
            </a:r>
            <a:r>
              <a:rPr i="1" lang="en" sz="10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Yertle's width is: 200 (this is the width after we’ve set it to 200 2 lines above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yertle.turnRight();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world.show(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30800" y="4551825"/>
            <a:ext cx="8520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considered a </a:t>
            </a:r>
            <a:r>
              <a:rPr b="1" lang="en"/>
              <a:t>best practice</a:t>
            </a:r>
            <a:r>
              <a:rPr lang="en"/>
              <a:t>. Q: Why do you think that is?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