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5143500" cx="9144000"/>
  <p:notesSz cx="6858000" cy="9144000"/>
  <p:embeddedFontLst>
    <p:embeddedFont>
      <p:font typeface="Quattrocento Sans"/>
      <p:regular r:id="rId73"/>
      <p:bold r:id="rId74"/>
      <p:italic r:id="rId75"/>
      <p:boldItalic r:id="rId76"/>
    </p:embeddedFont>
    <p:embeddedFont>
      <p:font typeface="Helvetica Neue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A7142E-7BC9-4F1D-AB95-EA6984981447}">
  <a:tblStyle styleId="{95A7142E-7BC9-4F1D-AB95-EA69849814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QuattrocentoSans-regular.fnt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QuattrocentoSans-italic.fntdata"/><Relationship Id="rId30" Type="http://schemas.openxmlformats.org/officeDocument/2006/relationships/slide" Target="slides/slide24.xml"/><Relationship Id="rId74" Type="http://schemas.openxmlformats.org/officeDocument/2006/relationships/font" Target="fonts/QuattrocentoSans-bold.fntdata"/><Relationship Id="rId33" Type="http://schemas.openxmlformats.org/officeDocument/2006/relationships/slide" Target="slides/slide27.xml"/><Relationship Id="rId77" Type="http://schemas.openxmlformats.org/officeDocument/2006/relationships/font" Target="fonts/HelveticaNeue-regular.fntdata"/><Relationship Id="rId32" Type="http://schemas.openxmlformats.org/officeDocument/2006/relationships/slide" Target="slides/slide26.xml"/><Relationship Id="rId76" Type="http://schemas.openxmlformats.org/officeDocument/2006/relationships/font" Target="fonts/QuattrocentoSans-boldItalic.fntdata"/><Relationship Id="rId35" Type="http://schemas.openxmlformats.org/officeDocument/2006/relationships/slide" Target="slides/slide29.xml"/><Relationship Id="rId79" Type="http://schemas.openxmlformats.org/officeDocument/2006/relationships/font" Target="fonts/HelveticaNeue-italic.fntdata"/><Relationship Id="rId34" Type="http://schemas.openxmlformats.org/officeDocument/2006/relationships/slide" Target="slides/slide28.xml"/><Relationship Id="rId78" Type="http://schemas.openxmlformats.org/officeDocument/2006/relationships/font" Target="fonts/HelveticaNeue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410874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410874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41087453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41087453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41087453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41087453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41087453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41087453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41087453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41087453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41087453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41087453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41087453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41087453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41087453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41087453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41087453a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41087453a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41087453a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41087453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41087453a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41087453a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8f7ad5b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8f7ad5b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41087453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41087453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41087453a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41087453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41087453a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41087453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41087453a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41087453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41087453a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541087453a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41087453a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41087453a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41087453a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41087453a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41087453a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41087453a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41087453a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41087453a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41087453a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41087453a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893af17f7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g14893af17f7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Car Example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4 Door Sedan -&gt; Three different instances of that sedan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41087453a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41087453a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41087453a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541087453a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41087453a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41087453a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41087453a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41087453a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41087453a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41087453a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541087453a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541087453a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541087453a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541087453a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41087453a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541087453a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541087453a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541087453a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541087453a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541087453a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c8f7ad5b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c8f7ad5b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41087453a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41087453a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41087453a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41087453a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541087453a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541087453a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41087453a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541087453a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541087453a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541087453a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541087453a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541087453a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541087453a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541087453a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541087453a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541087453a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41087453a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41087453a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541087453a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541087453a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4108745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4108745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541087453a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541087453a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541087453a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541087453a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541087453a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541087453a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541087453a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541087453a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5859c59a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5859c59a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541087453a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541087453a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541087453a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541087453a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541087453a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541087453a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541087453a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541087453a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541087453a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541087453a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41087453a_0_15:notes"/>
          <p:cNvSpPr txBox="1"/>
          <p:nvPr>
            <p:ph idx="1" type="body"/>
          </p:nvPr>
        </p:nvSpPr>
        <p:spPr>
          <a:xfrm>
            <a:off x="685800" y="12535691"/>
            <a:ext cx="5486400" cy="10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541087453a_0_15:notes"/>
          <p:cNvSpPr/>
          <p:nvPr>
            <p:ph idx="2" type="sldImg"/>
          </p:nvPr>
        </p:nvSpPr>
        <p:spPr>
          <a:xfrm>
            <a:off x="685800" y="3256024"/>
            <a:ext cx="5486400" cy="879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541087453a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541087453a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41087453a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41087453a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541087453a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541087453a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541087453a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541087453a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541087453a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541087453a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541087453a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541087453a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41087453a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541087453a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41087453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41087453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41087453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41087453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41087453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41087453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 lnSpcReduction="20000"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 Brand colors" id="53" name="Google Shape;53;p14"/>
          <p:cNvPicPr preferRelativeResize="0"/>
          <p:nvPr/>
        </p:nvPicPr>
        <p:blipFill rotWithShape="1">
          <a:blip r:embed="rId2">
            <a:alphaModFix/>
          </a:blip>
          <a:srcRect b="0" l="764" r="0" t="0"/>
          <a:stretch/>
        </p:blipFill>
        <p:spPr>
          <a:xfrm rot="5400000">
            <a:off x="7098377" y="2132828"/>
            <a:ext cx="5143497" cy="87784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 Brand colors" id="56" name="Google Shape;56;p15"/>
          <p:cNvPicPr preferRelativeResize="0"/>
          <p:nvPr/>
        </p:nvPicPr>
        <p:blipFill rotWithShape="1">
          <a:blip r:embed="rId2">
            <a:alphaModFix/>
          </a:blip>
          <a:srcRect b="0" l="764" r="0" t="0"/>
          <a:stretch/>
        </p:blipFill>
        <p:spPr>
          <a:xfrm rot="5400000">
            <a:off x="7098377" y="2132828"/>
            <a:ext cx="5143497" cy="87784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/>
          <p:nvPr>
            <p:ph type="title"/>
          </p:nvPr>
        </p:nvSpPr>
        <p:spPr>
          <a:xfrm>
            <a:off x="441197" y="342900"/>
            <a:ext cx="826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attrocento Sans"/>
              <a:buNone/>
              <a:defRPr sz="27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38150" y="1076627"/>
            <a:ext cx="82638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·"/>
              <a:defRPr sz="21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92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·"/>
              <a:defRPr sz="2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92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·"/>
              <a:defRPr sz="21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92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·"/>
              <a:defRPr sz="21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92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·"/>
              <a:defRPr sz="21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0" y="0"/>
            <a:ext cx="2793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 lnSpcReduction="10000"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Non-bulleted text">
  <p:cSld name="Title &amp; Non-bulleted 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41197" y="342900"/>
            <a:ext cx="826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39792" y="1075778"/>
            <a:ext cx="82638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216">
          <p15:clr>
            <a:srgbClr val="5ACBF0"/>
          </p15:clr>
        </p15:guide>
        <p15:guide id="2" orient="horz" pos="679">
          <p15:clr>
            <a:srgbClr val="5ACBF0"/>
          </p15:clr>
        </p15:guide>
        <p15:guide id="3" orient="horz" pos="95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</a:t>
            </a:r>
            <a:endParaRPr/>
          </a:p>
        </p:txBody>
      </p:sp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method?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method is an </a:t>
            </a:r>
            <a:r>
              <a:rPr b="1" lang="en"/>
              <a:t>action</a:t>
            </a:r>
            <a:r>
              <a:rPr lang="en"/>
              <a:t> defined for a class that all instances of that class (objects) will support.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Methods can: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access to an attribute of an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an attribute of an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something new and interesting with the information stored in an instance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Methods are called using the "." operator, which allows access to the public methods of a class.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example… what number is printed?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152475"/>
            <a:ext cx="46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// Dog.java</a:t>
            </a:r>
            <a:br>
              <a:rPr lang="en" sz="109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9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public class Dog {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private int age; // an attribute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public Dog(int dogAge) { // constructor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	age = dogAge;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// a method that updates an attribute.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// returns nothing 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public void makeOlder(int years) { 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age += years;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private int dogYears() { // an internal method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	return 7*age;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// a method that retrieves an attribute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public int getAge() { 		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return dogYears();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90"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5094875" y="1261600"/>
            <a:ext cx="38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// TestDog.java</a:t>
            </a:r>
            <a:br>
              <a:rPr lang="en" sz="989">
                <a:latin typeface="Courier New"/>
                <a:ea typeface="Courier New"/>
                <a:cs typeface="Courier New"/>
                <a:sym typeface="Courier New"/>
              </a:rPr>
            </a:b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public class TestDog {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		Dog goodBoy = new Dog(5);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		goodBoy.makeOlder(2);</a:t>
            </a:r>
            <a:br>
              <a:rPr lang="en" sz="989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		int age = goodBoy.getAge();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		System.out.println(age);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89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9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declarations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Method declarations, such as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public void makeOlder(int years) { … 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700"/>
              <a:t>Define whether the method is accessible to the outside world</a:t>
            </a:r>
            <a:r>
              <a:rPr lang="en" sz="1700"/>
              <a:t> (public / private)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Public methods are available externally (e.g.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goodBoy.getAge()</a:t>
            </a:r>
            <a:r>
              <a:rPr lang="en" sz="1700"/>
              <a:t>) while private methods are not (calling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goodBoy.dogYears()</a:t>
            </a:r>
            <a:r>
              <a:rPr lang="en" sz="1700"/>
              <a:t> in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700"/>
              <a:t> will cause an error)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700"/>
              <a:t>Determine what the method returns</a:t>
            </a:r>
            <a:endParaRPr b="1"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Void methods return nothing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String methods promise to return Strings, int methods to return ints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700"/>
              <a:t>Defines the variables (parameters) passed to the method</a:t>
            </a:r>
            <a:endParaRPr b="1"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To be described in the next section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700"/>
              <a:t>Define the body of the method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The body is the statements of code that will execute when the method is called.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– keeping things simple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One of the core concepts in computer science is </a:t>
            </a:r>
            <a:r>
              <a:rPr b="1" lang="en" sz="1700"/>
              <a:t>abstraction.</a:t>
            </a:r>
            <a:r>
              <a:rPr lang="en" sz="1700"/>
              <a:t> Abstraction means that you only need to understand how to interact with an object–you </a:t>
            </a:r>
            <a:r>
              <a:rPr b="1" lang="en" sz="1700"/>
              <a:t>don’t need to understand how the code is actually implemented behinds the scenes.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E.g. as a user, I should be indifferent between the following implementations:</a:t>
            </a:r>
            <a:endParaRPr sz="1700"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155850" y="2753600"/>
            <a:ext cx="29787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290"/>
              <a:t>Option 1</a:t>
            </a:r>
            <a:endParaRPr b="1" sz="12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90"/>
              <a:t>	</a:t>
            </a: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private int dogYears() {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	    return 7*age;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	public int getAge() { 		    return dogYears();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989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2831550" y="2753600"/>
            <a:ext cx="29787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290"/>
              <a:t>Option 2</a:t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public int getAge() { 	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         return (age + age +</a:t>
            </a:r>
            <a:br>
              <a:rPr lang="en" sz="119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                 age + age +</a:t>
            </a:r>
            <a:br>
              <a:rPr lang="en" sz="119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                 age + age +</a:t>
            </a:r>
            <a:br>
              <a:rPr lang="en" sz="119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                 age);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9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9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5529675" y="2753600"/>
            <a:ext cx="29787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290"/>
              <a:t>Option 3</a:t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90"/>
              <a:t>	</a:t>
            </a:r>
            <a:r>
              <a:rPr lang="en" sz="1290">
                <a:latin typeface="Courier New"/>
                <a:ea typeface="Courier New"/>
                <a:cs typeface="Courier New"/>
                <a:sym typeface="Courier New"/>
              </a:rPr>
              <a:t>public int getAge() {</a:t>
            </a:r>
            <a:endParaRPr sz="12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>
                <a:latin typeface="Courier New"/>
                <a:ea typeface="Courier New"/>
                <a:cs typeface="Courier New"/>
                <a:sym typeface="Courier New"/>
              </a:rPr>
              <a:t>    return 7*age;</a:t>
            </a:r>
            <a:endParaRPr sz="12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9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of abstraction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Abstraction accomplishes two things: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It keeps things simple, minimizing what you need to know to write a program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It makes it possible for the class owner to change the technical implementation of the method without impacting its use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e.g., option 3 may be faster for a computer to calculate than option 2… the programmer may want to switch their implementation from 2 to 3. Abstraction means that the user won’t notice a difference (besides faster code)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NullPointerException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63327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variable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Dog dog;</a:t>
            </a:r>
            <a:r>
              <a:rPr lang="en" sz="1700"/>
              <a:t> </a:t>
            </a:r>
            <a:r>
              <a:rPr b="1" lang="en" sz="1700"/>
              <a:t>points to</a:t>
            </a:r>
            <a:r>
              <a:rPr lang="en" sz="1700"/>
              <a:t> an instance of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class Dog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It starts out not pointing to any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700"/>
              <a:t>, with the special value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You have to use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new Dog</a:t>
            </a:r>
            <a:r>
              <a:rPr lang="en" sz="1700"/>
              <a:t> to construct a Dog instance that the variable can point to.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If you don’t </a:t>
            </a:r>
            <a:r>
              <a:rPr b="1" lang="en" sz="1700"/>
              <a:t>initialize</a:t>
            </a:r>
            <a:r>
              <a:rPr lang="en" sz="1700"/>
              <a:t> a variable to point to a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700"/>
              <a:t> instance, and you try to call a method,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r>
              <a:rPr lang="en" sz="1700"/>
              <a:t> will be thrown.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Dog badDog; // badDog == null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badDog.getAge(); // throws NullPointerException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Dog goodDog = new Dog(3); // goodDog points to instance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goodDog.getAge(); // no problem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7142075" y="3916375"/>
            <a:ext cx="1447500" cy="8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/>
              <a:t> instance</a:t>
            </a:r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7374425" y="4356375"/>
            <a:ext cx="567600" cy="23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7942025" y="4356375"/>
            <a:ext cx="567600" cy="23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7" name="Google Shape;167;p31"/>
          <p:cNvSpPr/>
          <p:nvPr/>
        </p:nvSpPr>
        <p:spPr>
          <a:xfrm>
            <a:off x="7084325" y="2812050"/>
            <a:ext cx="1715400" cy="68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goodDog</a:t>
            </a:r>
            <a:r>
              <a:rPr lang="en"/>
              <a:t> variable</a:t>
            </a:r>
            <a:endParaRPr/>
          </a:p>
        </p:txBody>
      </p:sp>
      <p:sp>
        <p:nvSpPr>
          <p:cNvPr id="168" name="Google Shape;168;p31"/>
          <p:cNvSpPr/>
          <p:nvPr/>
        </p:nvSpPr>
        <p:spPr>
          <a:xfrm>
            <a:off x="7590675" y="3189800"/>
            <a:ext cx="567600" cy="23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31"/>
          <p:cNvCxnSpPr>
            <a:endCxn id="164" idx="0"/>
          </p:cNvCxnSpPr>
          <p:nvPr/>
        </p:nvCxnSpPr>
        <p:spPr>
          <a:xfrm>
            <a:off x="7861625" y="3310375"/>
            <a:ext cx="4200" cy="6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31"/>
          <p:cNvSpPr/>
          <p:nvPr/>
        </p:nvSpPr>
        <p:spPr>
          <a:xfrm>
            <a:off x="7826919" y="3282350"/>
            <a:ext cx="70200" cy="5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7084325" y="1152475"/>
            <a:ext cx="1715400" cy="68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badDog</a:t>
            </a:r>
            <a:r>
              <a:rPr lang="en"/>
              <a:t> variable</a:t>
            </a:r>
            <a:endParaRPr/>
          </a:p>
        </p:txBody>
      </p:sp>
      <p:sp>
        <p:nvSpPr>
          <p:cNvPr id="172" name="Google Shape;172;p31"/>
          <p:cNvSpPr/>
          <p:nvPr/>
        </p:nvSpPr>
        <p:spPr>
          <a:xfrm>
            <a:off x="7590675" y="1530225"/>
            <a:ext cx="567600" cy="23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31"/>
          <p:cNvCxnSpPr/>
          <p:nvPr/>
        </p:nvCxnSpPr>
        <p:spPr>
          <a:xfrm>
            <a:off x="7861625" y="1650800"/>
            <a:ext cx="4200" cy="6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31"/>
          <p:cNvSpPr/>
          <p:nvPr/>
        </p:nvSpPr>
        <p:spPr>
          <a:xfrm>
            <a:off x="7826919" y="1622775"/>
            <a:ext cx="70200" cy="5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1"/>
          <p:cNvSpPr txBox="1"/>
          <p:nvPr/>
        </p:nvSpPr>
        <p:spPr>
          <a:xfrm>
            <a:off x="7628625" y="2164722"/>
            <a:ext cx="4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null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8664" y="2215114"/>
            <a:ext cx="299400" cy="2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and static methods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Instance methods act upon instances of a class. We first create an instance and then call on one of its instance methods.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String t = "blue”;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t.substring(0,2); // "bl”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Static methods aren’t bound to a particular instance of a class. They are called by naming a class following by the dot operator: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	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String.valueOf(1234); // "1234”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So what does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b="1" lang="en" sz="1700"/>
              <a:t> </a:t>
            </a:r>
            <a:r>
              <a:rPr lang="en" sz="1700"/>
              <a:t>mean?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</a:t>
            </a:r>
            <a:endParaRPr/>
          </a:p>
        </p:txBody>
      </p:sp>
      <p:sp>
        <p:nvSpPr>
          <p:cNvPr id="188" name="Google Shape;188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parameters!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210100" y="1409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Person.java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 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name;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b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Person(String personName) {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name = personName;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t/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Greeting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greet() {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System.out.println(name + " says: Hello, world!");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b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Greet a particular person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greet(String otherName) {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System.out.println(name + " says: Hello, " + otherName + "!”);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175" y="518299"/>
            <a:ext cx="3101775" cy="16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methods with parameters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// TestPerson.java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public class TestPerson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	Person amy = new Person("Amy");</a:t>
            </a:r>
            <a:endParaRPr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	amy.greet("Ted");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"Amy says: Hello, Ted!"</a:t>
            </a:r>
            <a:endParaRPr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amy.greet("Thursday");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"Amy says: Hello, Thursday!"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	Person bob = new Person("Bob");</a:t>
            </a:r>
            <a:endParaRPr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	bob.greet("Amy");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"Bob says: Hello, Amy!"</a:t>
            </a:r>
            <a:endParaRPr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Classes and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8"/>
          <p:cNvGraphicFramePr/>
          <p:nvPr/>
        </p:nvGraphicFramePr>
        <p:xfrm>
          <a:off x="311700" y="133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{95A7142E-7BC9-4F1D-AB95-EA6984981447}</a:tableStyleId>
              </a:tblPr>
              <a:tblGrid>
                <a:gridCol w="4260300"/>
                <a:gridCol w="4260300"/>
              </a:tblGrid>
              <a:tr h="43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CLASS</a:t>
                      </a:r>
                      <a:endParaRPr sz="115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OBJECT (aka INSTANCE)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3D3D"/>
                    </a:solidFill>
                  </a:tcPr>
                </a:tc>
              </a:tr>
              <a:tr h="89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A class is a blueprint from which you can create the instance, i.e., objects.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An object is the instance of the class, which helps programmers to use variables and methods from inside the class.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Classes have logical existence.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Objects have a physical existence.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A class doesn't take any memory spaces when a programmer creates one. (The “idea” of a cat)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An object takes memory when a programmer creates one. (A real, live cat)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The class has to be declared only once. (i.e. “Cat”)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Objects can be declared several times depending on the requirement. (i.e. “Buttons”, “Mr. Bigglesworth”, “Garfield”)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8520600" cy="20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Formal Parameter</a:t>
            </a:r>
            <a:r>
              <a:rPr lang="en"/>
              <a:t> (parameter)</a:t>
            </a:r>
            <a:r>
              <a:rPr b="1" lang="en"/>
              <a:t> </a:t>
            </a:r>
            <a:r>
              <a:rPr lang="en"/>
              <a:t>-The variable declared in the method header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greet(</a:t>
            </a:r>
            <a:r>
              <a:rPr lang="en" sz="148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u="sng"/>
              <a:t>Actual Parameter</a:t>
            </a:r>
            <a:r>
              <a:rPr b="1" lang="en"/>
              <a:t> </a:t>
            </a:r>
            <a:r>
              <a:rPr lang="en"/>
              <a:t>(argument) - The value passed in a method call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amy.greet(</a:t>
            </a:r>
            <a:r>
              <a:rPr lang="en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"Ted"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62500" y="171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Person.java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 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name;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b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Person(String personName) {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name = personName;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t/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Greeting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greet() {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System.out.println(name + " says: Hello, world!");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b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Greet a particular person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greet(String otherName) {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System.out.println(name + " says: Hello, " + otherName + "!”);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Greet a number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greet(int aNumber) {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System.out.println(name + " says: How are you, " + aNumber + "?");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324"/>
              <a:buFont typeface="Arial"/>
              <a:buNone/>
            </a:pPr>
            <a: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4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4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Overloading</a:t>
            </a:r>
            <a:endParaRPr/>
          </a:p>
        </p:txBody>
      </p:sp>
      <p:sp>
        <p:nvSpPr>
          <p:cNvPr id="214" name="Google Shape;214;p37"/>
          <p:cNvSpPr txBox="1"/>
          <p:nvPr/>
        </p:nvSpPr>
        <p:spPr>
          <a:xfrm>
            <a:off x="304800" y="914400"/>
            <a:ext cx="7997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Overloaded methods are two or more methods in the same class that have the same name but different parameters.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Overloaded Methods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// TestPerson.java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public class TestPerson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	Person amy = new Person("Amy”);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	amy.greet();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"Amy says: Hello, world!”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	amy.greet("Ted”);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"Amy says: Hello, Ted!”</a:t>
            </a:r>
            <a:endParaRPr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amy.greet(12);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Prints "Amy says: How are you, 12?”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</a:t>
            </a:r>
            <a:endParaRPr/>
          </a:p>
        </p:txBody>
      </p:sp>
      <p:sp>
        <p:nvSpPr>
          <p:cNvPr id="226" name="Google Shape;226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</a:t>
            </a:r>
            <a:endParaRPr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311700" y="1152475"/>
            <a:ext cx="8520600" cy="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Methods can take </a:t>
            </a:r>
            <a:r>
              <a:rPr b="1" lang="en"/>
              <a:t>inputs</a:t>
            </a:r>
            <a:r>
              <a:rPr lang="en"/>
              <a:t> (“arguments” or “parameters”),</a:t>
            </a:r>
            <a:r>
              <a:rPr b="1" lang="en"/>
              <a:t> </a:t>
            </a:r>
            <a:r>
              <a:rPr lang="en"/>
              <a:t>and they can also spit out a single </a:t>
            </a:r>
            <a:r>
              <a:rPr b="1" lang="en"/>
              <a:t>output</a:t>
            </a:r>
            <a:r>
              <a:rPr lang="en"/>
              <a:t> (“return value”)</a:t>
            </a:r>
            <a:endParaRPr/>
          </a:p>
        </p:txBody>
      </p:sp>
      <p:sp>
        <p:nvSpPr>
          <p:cNvPr id="233" name="Google Shape;233;p40"/>
          <p:cNvSpPr txBox="1"/>
          <p:nvPr/>
        </p:nvSpPr>
        <p:spPr>
          <a:xfrm>
            <a:off x="381000" y="4267200"/>
            <a:ext cx="8240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Methods are like functions… what is the difference between a function and a method?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644025" y="2023275"/>
            <a:ext cx="78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double distance2D(double x1, double y1, double x2, double y2)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40"/>
          <p:cNvSpPr/>
          <p:nvPr/>
        </p:nvSpPr>
        <p:spPr>
          <a:xfrm>
            <a:off x="3079875" y="2786550"/>
            <a:ext cx="2002200" cy="117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distance2D method</a:t>
            </a:r>
            <a:endParaRPr/>
          </a:p>
        </p:txBody>
      </p:sp>
      <p:cxnSp>
        <p:nvCxnSpPr>
          <p:cNvPr id="236" name="Google Shape;236;p40"/>
          <p:cNvCxnSpPr/>
          <p:nvPr/>
        </p:nvCxnSpPr>
        <p:spPr>
          <a:xfrm>
            <a:off x="1158933" y="2932891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40"/>
          <p:cNvCxnSpPr/>
          <p:nvPr/>
        </p:nvCxnSpPr>
        <p:spPr>
          <a:xfrm>
            <a:off x="1158933" y="3237691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40"/>
          <p:cNvCxnSpPr/>
          <p:nvPr/>
        </p:nvCxnSpPr>
        <p:spPr>
          <a:xfrm>
            <a:off x="1158933" y="3847291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40"/>
          <p:cNvCxnSpPr/>
          <p:nvPr/>
        </p:nvCxnSpPr>
        <p:spPr>
          <a:xfrm>
            <a:off x="1158933" y="3542491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40"/>
          <p:cNvCxnSpPr/>
          <p:nvPr/>
        </p:nvCxnSpPr>
        <p:spPr>
          <a:xfrm>
            <a:off x="5089450" y="3390091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40"/>
          <p:cNvSpPr txBox="1"/>
          <p:nvPr/>
        </p:nvSpPr>
        <p:spPr>
          <a:xfrm>
            <a:off x="766155" y="2710995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242" name="Google Shape;242;p40"/>
          <p:cNvSpPr txBox="1"/>
          <p:nvPr/>
        </p:nvSpPr>
        <p:spPr>
          <a:xfrm>
            <a:off x="766155" y="3015795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y1</a:t>
            </a:r>
            <a:endParaRPr/>
          </a:p>
        </p:txBody>
      </p:sp>
      <p:sp>
        <p:nvSpPr>
          <p:cNvPr id="243" name="Google Shape;243;p40"/>
          <p:cNvSpPr txBox="1"/>
          <p:nvPr/>
        </p:nvSpPr>
        <p:spPr>
          <a:xfrm>
            <a:off x="766155" y="3625395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y2</a:t>
            </a:r>
            <a:endParaRPr/>
          </a:p>
        </p:txBody>
      </p:sp>
      <p:sp>
        <p:nvSpPr>
          <p:cNvPr id="244" name="Google Shape;244;p40"/>
          <p:cNvSpPr txBox="1"/>
          <p:nvPr/>
        </p:nvSpPr>
        <p:spPr>
          <a:xfrm>
            <a:off x="766155" y="3320595"/>
            <a:ext cx="4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  <p:sp>
        <p:nvSpPr>
          <p:cNvPr id="245" name="Google Shape;245;p40"/>
          <p:cNvSpPr txBox="1"/>
          <p:nvPr/>
        </p:nvSpPr>
        <p:spPr>
          <a:xfrm>
            <a:off x="7052793" y="3190000"/>
            <a:ext cx="12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</a:t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that don’t </a:t>
            </a:r>
            <a:r>
              <a:rPr b="1" lang="en"/>
              <a:t>return</a:t>
            </a:r>
            <a:r>
              <a:rPr lang="en"/>
              <a:t> anything have a </a:t>
            </a:r>
            <a:r>
              <a:rPr b="1" lang="en"/>
              <a:t>void</a:t>
            </a:r>
            <a:r>
              <a:rPr lang="en"/>
              <a:t> return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3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printGreeting</a:t>
            </a: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 name) {</a:t>
            </a:r>
            <a:b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23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"Hello "</a:t>
            </a: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name + </a:t>
            </a:r>
            <a:r>
              <a:rPr lang="en" sz="23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"!"</a:t>
            </a: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type</a:t>
            </a:r>
            <a:r>
              <a:rPr lang="en"/>
              <a:t> of the return value must match what is declared in the method declaration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Right:</a:t>
            </a:r>
            <a:br>
              <a:rPr lang="en"/>
            </a:b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getNumberTimesThree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value) {</a:t>
            </a:r>
            <a:b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* value;</a:t>
            </a:r>
            <a:b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Wrong (why?):</a:t>
            </a:r>
            <a:br>
              <a:rPr lang="en"/>
            </a:b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7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getNumberTimesThree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value) {</a:t>
            </a:r>
            <a:b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* value;</a:t>
            </a:r>
            <a:b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Char char="●"/>
            </a:pPr>
            <a:r>
              <a:rPr lang="en" sz="1700">
                <a:solidFill>
                  <a:srgbClr val="333333"/>
                </a:solidFill>
              </a:rPr>
              <a:t>Q: Java only lets you return one value from a method. How might you return multiple pieces of data at once?</a:t>
            </a:r>
            <a:endParaRPr sz="17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Getter and Setter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923875"/>
            <a:ext cx="85206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Java, you’ll commonly find that classes declare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getXYZ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setXYZ</a:t>
            </a:r>
            <a:r>
              <a:rPr lang="en"/>
              <a:t> methods for their properties (instance variables).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1192400" y="1640100"/>
            <a:ext cx="67974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TurtleTestGetSet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World world =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World(</a:t>
            </a:r>
            <a:r>
              <a:rPr lang="en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Turtle yertle = 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Turtle(world);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0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"Yertle's width is: "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yertle.getWidth()); </a:t>
            </a:r>
            <a:r>
              <a:rPr i="1" lang="en" sz="10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Yertle's width is: 15 (this is the default width)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yertle.setWidth(</a:t>
            </a:r>
            <a:r>
              <a:rPr lang="en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yertle.setHeight(</a:t>
            </a:r>
            <a:r>
              <a:rPr lang="en" sz="10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0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"Yertle's width is: "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yertle.getWidth()); </a:t>
            </a:r>
            <a:r>
              <a:rPr i="1" lang="en" sz="10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Yertle's width is: 200 (this is the width after we’ve set it to 200 2 lines above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yertle.turnRight();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world.show(</a:t>
            </a:r>
            <a:r>
              <a:rPr b="1"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30800" y="4551825"/>
            <a:ext cx="85206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considered a </a:t>
            </a:r>
            <a:r>
              <a:rPr b="1" lang="en"/>
              <a:t>best practice</a:t>
            </a:r>
            <a:r>
              <a:rPr lang="en"/>
              <a:t>. Q: Why do you think that is?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toString Methods</a:t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Java, all objects can be represented in String form by defining a </a:t>
            </a:r>
            <a:r>
              <a:rPr b="1" lang="en" sz="1600"/>
              <a:t>toString</a:t>
            </a:r>
            <a:r>
              <a:rPr lang="en" sz="1600"/>
              <a:t> method.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can be useful for programmers to get a visual or textual representation of an otherwise abstract object.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can we make the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1600"/>
              <a:t> method to the right more descriptive?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gets printed if you don't define a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1600"/>
              <a:t> method?</a:t>
            </a:r>
            <a:endParaRPr sz="1600"/>
          </a:p>
        </p:txBody>
      </p:sp>
      <p:sp>
        <p:nvSpPr>
          <p:cNvPr id="272" name="Google Shape;272;p44"/>
          <p:cNvSpPr txBox="1"/>
          <p:nvPr>
            <p:ph idx="2" type="body"/>
          </p:nvPr>
        </p:nvSpPr>
        <p:spPr>
          <a:xfrm>
            <a:off x="4832400" y="1152475"/>
            <a:ext cx="39999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 String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 int age; </a:t>
            </a:r>
            <a:endParaRPr b="1"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Student(String name, int age)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public String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return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HelloWorld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 String args[] )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Student s = new Student(</a:t>
            </a:r>
            <a:r>
              <a:rPr b="1" lang="en" sz="11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"Jane"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System.out.println(s.toString()); </a:t>
            </a:r>
            <a:r>
              <a:rPr b="1" i="1" lang="en" sz="11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//”Jane”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System.out.println(s); </a:t>
            </a:r>
            <a:r>
              <a:rPr b="1" i="1" lang="en" sz="11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//Also ”Jane”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is a reference to the current object instance</a:t>
            </a:r>
            <a:endParaRPr/>
          </a:p>
        </p:txBody>
      </p:sp>
      <p:sp>
        <p:nvSpPr>
          <p:cNvPr id="278" name="Google Shape;278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 String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 int age; </a:t>
            </a:r>
            <a:endParaRPr b="1"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Student(String name, int age)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public String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return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HelloWorld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 String args[] )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Student s = new Student(</a:t>
            </a:r>
            <a:r>
              <a:rPr b="1" lang="en" sz="11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"Jane"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System.out.println(s.toString()); </a:t>
            </a:r>
            <a:r>
              <a:rPr b="1" i="1" lang="en" sz="11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//”Jane”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System.out.println(s); </a:t>
            </a:r>
            <a:r>
              <a:rPr b="1" i="1" lang="en" sz="11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//Also ”Jane”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  <p:sp>
        <p:nvSpPr>
          <p:cNvPr id="279" name="Google Shape;279;p45"/>
          <p:cNvSpPr/>
          <p:nvPr/>
        </p:nvSpPr>
        <p:spPr>
          <a:xfrm>
            <a:off x="363450" y="3328575"/>
            <a:ext cx="2250900" cy="11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main(new String[]{})</a:t>
            </a:r>
            <a:endParaRPr/>
          </a:p>
        </p:txBody>
      </p:sp>
      <p:sp>
        <p:nvSpPr>
          <p:cNvPr id="280" name="Google Shape;280;p45"/>
          <p:cNvSpPr/>
          <p:nvPr/>
        </p:nvSpPr>
        <p:spPr>
          <a:xfrm>
            <a:off x="593000" y="3653775"/>
            <a:ext cx="17409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args</a:t>
            </a:r>
            <a:endParaRPr/>
          </a:p>
        </p:txBody>
      </p:sp>
      <p:cxnSp>
        <p:nvCxnSpPr>
          <p:cNvPr id="281" name="Google Shape;281;p45"/>
          <p:cNvCxnSpPr/>
          <p:nvPr/>
        </p:nvCxnSpPr>
        <p:spPr>
          <a:xfrm>
            <a:off x="1462100" y="3653775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45"/>
          <p:cNvCxnSpPr/>
          <p:nvPr/>
        </p:nvCxnSpPr>
        <p:spPr>
          <a:xfrm flipH="1" rot="10800000">
            <a:off x="1887475" y="3834500"/>
            <a:ext cx="957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3" name="Google Shape;283;p45"/>
          <p:cNvSpPr/>
          <p:nvPr/>
        </p:nvSpPr>
        <p:spPr>
          <a:xfrm>
            <a:off x="363450" y="2499375"/>
            <a:ext cx="2250900" cy="8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s.toString()</a:t>
            </a:r>
            <a:endParaRPr/>
          </a:p>
        </p:txBody>
      </p:sp>
      <p:sp>
        <p:nvSpPr>
          <p:cNvPr id="284" name="Google Shape;284;p45"/>
          <p:cNvSpPr/>
          <p:nvPr/>
        </p:nvSpPr>
        <p:spPr>
          <a:xfrm>
            <a:off x="593000" y="2891775"/>
            <a:ext cx="17409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</a:t>
            </a:r>
            <a:endParaRPr/>
          </a:p>
        </p:txBody>
      </p:sp>
      <p:cxnSp>
        <p:nvCxnSpPr>
          <p:cNvPr id="285" name="Google Shape;285;p45"/>
          <p:cNvCxnSpPr/>
          <p:nvPr/>
        </p:nvCxnSpPr>
        <p:spPr>
          <a:xfrm>
            <a:off x="1462100" y="2891775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45"/>
          <p:cNvCxnSpPr/>
          <p:nvPr/>
        </p:nvCxnSpPr>
        <p:spPr>
          <a:xfrm flipH="1" rot="10800000">
            <a:off x="1887475" y="3072500"/>
            <a:ext cx="957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87" name="Google Shape;287;p45"/>
          <p:cNvSpPr/>
          <p:nvPr/>
        </p:nvSpPr>
        <p:spPr>
          <a:xfrm>
            <a:off x="2844463" y="1819150"/>
            <a:ext cx="1689300" cy="16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s</a:t>
            </a:r>
            <a:endParaRPr/>
          </a:p>
        </p:txBody>
      </p:sp>
      <p:sp>
        <p:nvSpPr>
          <p:cNvPr id="288" name="Google Shape;288;p45"/>
          <p:cNvSpPr/>
          <p:nvPr/>
        </p:nvSpPr>
        <p:spPr>
          <a:xfrm>
            <a:off x="2926825" y="2273250"/>
            <a:ext cx="15048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cxnSp>
        <p:nvCxnSpPr>
          <p:cNvPr id="289" name="Google Shape;289;p45"/>
          <p:cNvCxnSpPr/>
          <p:nvPr/>
        </p:nvCxnSpPr>
        <p:spPr>
          <a:xfrm>
            <a:off x="3685602" y="2281941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45"/>
          <p:cNvSpPr txBox="1"/>
          <p:nvPr/>
        </p:nvSpPr>
        <p:spPr>
          <a:xfrm>
            <a:off x="3679223" y="2250286"/>
            <a:ext cx="7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"Jane"</a:t>
            </a:r>
            <a:endParaRPr/>
          </a:p>
        </p:txBody>
      </p:sp>
      <p:sp>
        <p:nvSpPr>
          <p:cNvPr id="291" name="Google Shape;291;p45"/>
          <p:cNvSpPr/>
          <p:nvPr/>
        </p:nvSpPr>
        <p:spPr>
          <a:xfrm>
            <a:off x="2926825" y="2628744"/>
            <a:ext cx="15048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cxnSp>
        <p:nvCxnSpPr>
          <p:cNvPr id="292" name="Google Shape;292;p45"/>
          <p:cNvCxnSpPr/>
          <p:nvPr/>
        </p:nvCxnSpPr>
        <p:spPr>
          <a:xfrm>
            <a:off x="3684653" y="2637669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45"/>
          <p:cNvSpPr txBox="1"/>
          <p:nvPr/>
        </p:nvSpPr>
        <p:spPr>
          <a:xfrm>
            <a:off x="3685600" y="2593026"/>
            <a:ext cx="7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</a:t>
            </a:r>
            <a:endParaRPr/>
          </a:p>
        </p:txBody>
      </p:sp>
      <p:sp>
        <p:nvSpPr>
          <p:cNvPr id="294" name="Google Shape;294;p45"/>
          <p:cNvSpPr/>
          <p:nvPr/>
        </p:nvSpPr>
        <p:spPr>
          <a:xfrm>
            <a:off x="593000" y="4009269"/>
            <a:ext cx="17409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95" name="Google Shape;295;p45"/>
          <p:cNvCxnSpPr/>
          <p:nvPr/>
        </p:nvCxnSpPr>
        <p:spPr>
          <a:xfrm>
            <a:off x="1462100" y="4009269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5"/>
          <p:cNvCxnSpPr/>
          <p:nvPr/>
        </p:nvCxnSpPr>
        <p:spPr>
          <a:xfrm flipH="1" rot="10800000">
            <a:off x="1887475" y="4208600"/>
            <a:ext cx="24102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97" name="Google Shape;297;p45"/>
          <p:cNvCxnSpPr/>
          <p:nvPr/>
        </p:nvCxnSpPr>
        <p:spPr>
          <a:xfrm rot="10800000">
            <a:off x="4316925" y="3475100"/>
            <a:ext cx="0" cy="7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45"/>
          <p:cNvSpPr txBox="1"/>
          <p:nvPr/>
        </p:nvSpPr>
        <p:spPr>
          <a:xfrm>
            <a:off x="930350" y="2021700"/>
            <a:ext cx="10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Stack</a:t>
            </a:r>
            <a:endParaRPr/>
          </a:p>
        </p:txBody>
      </p:sp>
      <p:sp>
        <p:nvSpPr>
          <p:cNvPr id="299" name="Google Shape;299;p45"/>
          <p:cNvSpPr txBox="1"/>
          <p:nvPr/>
        </p:nvSpPr>
        <p:spPr>
          <a:xfrm>
            <a:off x="558575" y="4694750"/>
            <a:ext cx="75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What do you think the next thing on the call stack will be on top of main?</a:t>
            </a:r>
            <a:endParaRPr/>
          </a:p>
        </p:txBody>
      </p:sp>
      <p:cxnSp>
        <p:nvCxnSpPr>
          <p:cNvPr id="300" name="Google Shape;300;p45"/>
          <p:cNvCxnSpPr/>
          <p:nvPr/>
        </p:nvCxnSpPr>
        <p:spPr>
          <a:xfrm rot="10800000">
            <a:off x="6261925" y="3105450"/>
            <a:ext cx="5865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45"/>
          <p:cNvSpPr txBox="1"/>
          <p:nvPr/>
        </p:nvSpPr>
        <p:spPr>
          <a:xfrm>
            <a:off x="6787850" y="3105450"/>
            <a:ext cx="27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Q: What's the difference here between name and this.name?</a:t>
            </a:r>
            <a:endParaRPr sz="1200"/>
          </a:p>
        </p:txBody>
      </p:sp>
      <p:cxnSp>
        <p:nvCxnSpPr>
          <p:cNvPr id="302" name="Google Shape;302;p45"/>
          <p:cNvCxnSpPr/>
          <p:nvPr/>
        </p:nvCxnSpPr>
        <p:spPr>
          <a:xfrm rot="10800000">
            <a:off x="6643025" y="2191000"/>
            <a:ext cx="613500" cy="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45"/>
          <p:cNvSpPr txBox="1"/>
          <p:nvPr/>
        </p:nvSpPr>
        <p:spPr>
          <a:xfrm>
            <a:off x="7245050" y="2038650"/>
            <a:ext cx="27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VERY common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pattern.</a:t>
            </a:r>
            <a:endParaRPr sz="1200"/>
          </a:p>
        </p:txBody>
      </p:sp>
      <p:sp>
        <p:nvSpPr>
          <p:cNvPr id="304" name="Google Shape;304;p45"/>
          <p:cNvSpPr/>
          <p:nvPr/>
        </p:nvSpPr>
        <p:spPr>
          <a:xfrm>
            <a:off x="2844475" y="3604275"/>
            <a:ext cx="1370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String[] {}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90100" y="1986150"/>
            <a:ext cx="1299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5070200" y="657750"/>
            <a:ext cx="1146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Object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9"/>
          <p:cNvSpPr txBox="1"/>
          <p:nvPr/>
        </p:nvSpPr>
        <p:spPr>
          <a:xfrm>
            <a:off x="898400" y="657750"/>
            <a:ext cx="10827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3493700" y="1902000"/>
            <a:ext cx="51987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greeting = “Hello world!”;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favoriteClass = “AP Computer Science”;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bestTeacher = “Ms. Molina”;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</a:t>
            </a:r>
            <a:endParaRPr/>
          </a:p>
        </p:txBody>
      </p:sp>
      <p:sp>
        <p:nvSpPr>
          <p:cNvPr id="310" name="Google Shape;310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311700" y="1152475"/>
            <a:ext cx="85206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Strings in Java are instances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java.lang.String</a:t>
            </a:r>
            <a:r>
              <a:rPr lang="en"/>
              <a:t> class that hold sequences of characters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$,</a:t>
            </a:r>
            <a:r>
              <a:rPr lang="en"/>
              <a:t> etc.)</a:t>
            </a:r>
            <a:endParaRPr/>
          </a:p>
        </p:txBody>
      </p:sp>
      <p:sp>
        <p:nvSpPr>
          <p:cNvPr id="317" name="Google Shape;317;p47"/>
          <p:cNvSpPr/>
          <p:nvPr/>
        </p:nvSpPr>
        <p:spPr>
          <a:xfrm>
            <a:off x="1410525" y="3037425"/>
            <a:ext cx="6142200" cy="147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instance</a:t>
            </a:r>
            <a:endParaRPr/>
          </a:p>
        </p:txBody>
      </p:sp>
      <p:graphicFrame>
        <p:nvGraphicFramePr>
          <p:cNvPr id="318" name="Google Shape;318;p47"/>
          <p:cNvGraphicFramePr/>
          <p:nvPr/>
        </p:nvGraphicFramePr>
        <p:xfrm>
          <a:off x="1928425" y="3483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{95A7142E-7BC9-4F1D-AB95-EA6984981447}</a:tableStyleId>
              </a:tblPr>
              <a:tblGrid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  <a:gridCol w="396975"/>
              </a:tblGrid>
              <a:tr h="27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0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1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2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3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4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5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6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7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8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9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10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11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12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9" name="Google Shape;319;p47"/>
          <p:cNvSpPr txBox="1"/>
          <p:nvPr/>
        </p:nvSpPr>
        <p:spPr>
          <a:xfrm>
            <a:off x="2659350" y="2147500"/>
            <a:ext cx="43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 = “Hello, world!”;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47"/>
          <p:cNvSpPr txBox="1"/>
          <p:nvPr/>
        </p:nvSpPr>
        <p:spPr>
          <a:xfrm>
            <a:off x="311700" y="3267525"/>
            <a:ext cx="3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  <p:sp>
        <p:nvSpPr>
          <p:cNvPr id="321" name="Google Shape;321;p47"/>
          <p:cNvSpPr/>
          <p:nvPr/>
        </p:nvSpPr>
        <p:spPr>
          <a:xfrm>
            <a:off x="305725" y="3710400"/>
            <a:ext cx="3474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47"/>
          <p:cNvCxnSpPr/>
          <p:nvPr/>
        </p:nvCxnSpPr>
        <p:spPr>
          <a:xfrm>
            <a:off x="479450" y="3913950"/>
            <a:ext cx="896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Strings</a:t>
            </a:r>
            <a:endParaRPr/>
          </a:p>
        </p:txBody>
      </p:sp>
      <p:sp>
        <p:nvSpPr>
          <p:cNvPr id="328" name="Google Shape;328;p48"/>
          <p:cNvSpPr txBox="1"/>
          <p:nvPr>
            <p:ph idx="1" type="body"/>
          </p:nvPr>
        </p:nvSpPr>
        <p:spPr>
          <a:xfrm>
            <a:off x="311700" y="1152475"/>
            <a:ext cx="85206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is a class, so you can construct them with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/>
              <a:t> operator.</a:t>
            </a:r>
            <a:endParaRPr/>
          </a:p>
        </p:txBody>
      </p:sp>
      <p:sp>
        <p:nvSpPr>
          <p:cNvPr id="329" name="Google Shape;329;p48"/>
          <p:cNvSpPr txBox="1"/>
          <p:nvPr/>
        </p:nvSpPr>
        <p:spPr>
          <a:xfrm>
            <a:off x="2659350" y="2909500"/>
            <a:ext cx="43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 = “Hello, world!”;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48"/>
          <p:cNvSpPr txBox="1"/>
          <p:nvPr/>
        </p:nvSpPr>
        <p:spPr>
          <a:xfrm>
            <a:off x="2278350" y="1614100"/>
            <a:ext cx="48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 = new String(“Hello, world!”);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1700" y="2371675"/>
            <a:ext cx="85206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Strings can also be constructed using </a:t>
            </a:r>
            <a:r>
              <a:rPr b="1" lang="en"/>
              <a:t>string literals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comparison in Java</a:t>
            </a:r>
            <a:endParaRPr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311700" y="1152475"/>
            <a:ext cx="8520600" cy="3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many other languages, like JavaScript and Python, you can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/>
              <a:t> operator to compare strings for equality.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Java,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/>
              <a:t> operator compares object references, </a:t>
            </a:r>
            <a:r>
              <a:rPr b="1" lang="en"/>
              <a:t>not</a:t>
            </a:r>
            <a:r>
              <a:rPr lang="en"/>
              <a:t> what’s in the referenced objects!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s1.equals(s2)</a:t>
            </a:r>
            <a:r>
              <a:rPr lang="en"/>
              <a:t> is almost always what you want, not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 == s2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concatenation</a:t>
            </a:r>
            <a:endParaRPr/>
          </a:p>
        </p:txBody>
      </p:sp>
      <p:sp>
        <p:nvSpPr>
          <p:cNvPr id="343" name="Google Shape;343;p50"/>
          <p:cNvSpPr txBox="1"/>
          <p:nvPr>
            <p:ph idx="1" type="body"/>
          </p:nvPr>
        </p:nvSpPr>
        <p:spPr>
          <a:xfrm>
            <a:off x="311700" y="1152475"/>
            <a:ext cx="8520600" cy="3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can be appended to each other to create a new string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/>
              <a:t> operator. This is also called </a:t>
            </a:r>
            <a:r>
              <a:rPr b="1" lang="en"/>
              <a:t>concatenation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expression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+ y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are the operands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/>
              <a:t> is the operator.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x or y is a String, the other operand will be converted to String. That’s why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System.out.println("Temp: " + 43 + " Frozen: " + false);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works. What does this print out?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System.out.println("Age: " + 1 + 2);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2.7</a:t>
            </a:r>
            <a:endParaRPr/>
          </a:p>
        </p:txBody>
      </p:sp>
      <p:sp>
        <p:nvSpPr>
          <p:cNvPr id="349" name="Google Shape;349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355" name="Google Shape;35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length()</a:t>
            </a:r>
            <a:r>
              <a:rPr lang="en"/>
              <a:t> method returns the number of characters in the string, including spaces and special characters like punctuation.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String substring(int from, int to)</a:t>
            </a:r>
            <a:r>
              <a:rPr lang="en"/>
              <a:t> method returns a new string with the characters in the current string starting with the character at the from index and ending at the character before the to index (if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/>
              <a:t> index is specified, and if not specified it will contain the rest of the string).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Remember: In Java, we always start counting from 0</a:t>
            </a:r>
            <a:br>
              <a:rPr b="1" lang="en"/>
            </a:br>
            <a:endParaRPr b="1"/>
          </a:p>
        </p:txBody>
      </p:sp>
      <p:pic>
        <p:nvPicPr>
          <p:cNvPr id="356" name="Google Shape;3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725" y="3671325"/>
            <a:ext cx="7314550" cy="8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362" name="Google Shape;36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indexOf(String str)</a:t>
            </a:r>
            <a:r>
              <a:rPr lang="en"/>
              <a:t> method searches for the string str in the current string and returns the index of the beginning of str in the current string or -1 if it isn’t found.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compareTo(String other)</a:t>
            </a:r>
            <a:r>
              <a:rPr lang="en"/>
              <a:t> returns a negative value if the current string is less than the other string alphabetically, 0 if they have the same characters in the same order, and a positive value if the current string is greater than the other string alphabetically.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boolean equals(String other)</a:t>
            </a:r>
            <a:r>
              <a:rPr lang="en"/>
              <a:t> returns true when the characters in the current string are the same as the ones in the other string. This method is inherited from the Object class, but is </a:t>
            </a:r>
            <a:r>
              <a:rPr b="1" lang="en"/>
              <a:t>overridden</a:t>
            </a:r>
            <a:r>
              <a:rPr lang="en"/>
              <a:t> which means that the String class has its own version of that method.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363" name="Google Shape;3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725" y="3576925"/>
            <a:ext cx="7314550" cy="8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</a:t>
            </a:r>
            <a:endParaRPr/>
          </a:p>
        </p:txBody>
      </p:sp>
      <p:sp>
        <p:nvSpPr>
          <p:cNvPr id="369" name="Google Shape;36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declare a String variable without initializing it, its value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s; </a:t>
            </a:r>
            <a:r>
              <a:rPr lang="en"/>
              <a:t>  ← Will contain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 like any other class, if you invoke a method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/>
              <a:t>,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s.length()</a:t>
            </a:r>
            <a:r>
              <a:rPr lang="en"/>
              <a:t> here, Java will throw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/>
              <a:t> has its uses. It can represent the absence of a thing. For example, some people don’t have a middle name:</a:t>
            </a:r>
            <a:br>
              <a:rPr lang="en"/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class Person(String firstName, String middleName, String lastName) {...}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Person person = new Person(“John”, null, “Middlenameless”);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vs Immutable</a:t>
            </a:r>
            <a:endParaRPr/>
          </a:p>
        </p:txBody>
      </p:sp>
      <p:sp>
        <p:nvSpPr>
          <p:cNvPr id="375" name="Google Shape;37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Mutable: </a:t>
            </a:r>
            <a:r>
              <a:rPr lang="en"/>
              <a:t>CAN CHANGE, </a:t>
            </a:r>
            <a:r>
              <a:rPr b="1" lang="en"/>
              <a:t>Immutable: </a:t>
            </a:r>
            <a:r>
              <a:rPr lang="en"/>
              <a:t>CANNOT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Strings are immutable. Any methods that seems to change a string actually just creates a </a:t>
            </a:r>
            <a:r>
              <a:rPr b="1" lang="en"/>
              <a:t>copy</a:t>
            </a:r>
            <a:r>
              <a:rPr lang="en"/>
              <a:t> of it, and returns the new version as its return value.</a:t>
            </a:r>
            <a:br>
              <a:rPr lang="en"/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String str1 = </a:t>
            </a:r>
            <a:r>
              <a:rPr lang="en" sz="24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"Hello!"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24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Print str1 in lower case? Will str1 change?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str1.toLowerCase();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24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"In lowercase: "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str1);</a:t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(instance variable) and Behaviors (methods)</a:t>
            </a:r>
            <a:endParaRPr/>
          </a:p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</a:t>
            </a:r>
            <a:r>
              <a:rPr b="1" lang="en"/>
              <a:t>attribute</a:t>
            </a:r>
            <a:r>
              <a:rPr lang="en"/>
              <a:t> or </a:t>
            </a:r>
            <a:r>
              <a:rPr b="1" lang="en"/>
              <a:t>instance variable</a:t>
            </a:r>
            <a:r>
              <a:rPr lang="en"/>
              <a:t> is data the object knows about itself. For example a turtle object knows the direction it is facing or its color.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b="1" lang="en"/>
              <a:t>behavior</a:t>
            </a:r>
            <a:r>
              <a:rPr lang="en"/>
              <a:t> or </a:t>
            </a:r>
            <a:r>
              <a:rPr b="1" lang="en"/>
              <a:t>method</a:t>
            </a:r>
            <a:r>
              <a:rPr lang="en"/>
              <a:t> is something that an object can do. For example a turtle object can go forward 100 pixels.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strings immutable?</a:t>
            </a:r>
            <a:endParaRPr/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Immutability </a:t>
            </a:r>
            <a:r>
              <a:rPr lang="en"/>
              <a:t>is a powerful concept in Computer Science. It can make it easier to reason about what a program does.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you pass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to a method, since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Strings</a:t>
            </a:r>
            <a:r>
              <a:rPr lang="en"/>
              <a:t> are immutable, you know that the method cannot change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behind your back!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+= ", world!";</a:t>
            </a:r>
            <a:r>
              <a:rPr lang="en"/>
              <a:t> is really the same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= s + ", world";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(but is stylistically better)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 modern programming languages have immutable strings, such as Python and JavaScript. Some chose to have mutable strings, like Ruby.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</a:t>
            </a:r>
            <a:endParaRPr/>
          </a:p>
        </p:txBody>
      </p:sp>
      <p:sp>
        <p:nvSpPr>
          <p:cNvPr id="387" name="Google Shape;387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</a:t>
            </a:r>
            <a:endParaRPr/>
          </a:p>
        </p:txBody>
      </p:sp>
      <p:sp>
        <p:nvSpPr>
          <p:cNvPr id="393" name="Google Shape;393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 are used to store primitive types inside of ordinary Java classes.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/>
              <a:t> is a Java class, while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 is not.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/>
              <a:t> has a single attribute storing the value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 used to create the instance.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Constructors: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Integer i = new Integer(4);                         Double d = new Double(2.718);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Getters: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 j = i.intValue();                                       double e = d.doubleValue();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</a:t>
            </a:r>
            <a:endParaRPr/>
          </a:p>
        </p:txBody>
      </p:sp>
      <p:sp>
        <p:nvSpPr>
          <p:cNvPr id="399" name="Google Shape;39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whose type is a wrapper class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/>
              <a:t>, like any other class, is a reference to an object instance, not an object instance itself.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a wrapper class instead of a primitive type means more memory accesses, which is slower, and more memory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Wrapper object instances are also called "boxed primitives" – see the box?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 i = new Integer(4);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j = 3;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59"/>
          <p:cNvSpPr/>
          <p:nvPr/>
        </p:nvSpPr>
        <p:spPr>
          <a:xfrm>
            <a:off x="4658875" y="3481150"/>
            <a:ext cx="6237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9"/>
          <p:cNvSpPr/>
          <p:nvPr/>
        </p:nvSpPr>
        <p:spPr>
          <a:xfrm>
            <a:off x="4658875" y="4243150"/>
            <a:ext cx="6237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02" name="Google Shape;402;p59"/>
          <p:cNvSpPr txBox="1"/>
          <p:nvPr/>
        </p:nvSpPr>
        <p:spPr>
          <a:xfrm>
            <a:off x="4280025" y="4277950"/>
            <a:ext cx="3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</a:t>
            </a:r>
            <a:endParaRPr/>
          </a:p>
        </p:txBody>
      </p:sp>
      <p:sp>
        <p:nvSpPr>
          <p:cNvPr id="403" name="Google Shape;403;p59"/>
          <p:cNvSpPr txBox="1"/>
          <p:nvPr/>
        </p:nvSpPr>
        <p:spPr>
          <a:xfrm>
            <a:off x="4304323" y="3548347"/>
            <a:ext cx="3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</a:t>
            </a:r>
            <a:endParaRPr/>
          </a:p>
        </p:txBody>
      </p:sp>
      <p:cxnSp>
        <p:nvCxnSpPr>
          <p:cNvPr id="404" name="Google Shape;404;p59"/>
          <p:cNvCxnSpPr/>
          <p:nvPr/>
        </p:nvCxnSpPr>
        <p:spPr>
          <a:xfrm>
            <a:off x="4966625" y="3772725"/>
            <a:ext cx="16686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05" name="Google Shape;405;p59"/>
          <p:cNvSpPr/>
          <p:nvPr/>
        </p:nvSpPr>
        <p:spPr>
          <a:xfrm>
            <a:off x="6635225" y="3305100"/>
            <a:ext cx="2246400" cy="10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instance</a:t>
            </a:r>
            <a:endParaRPr/>
          </a:p>
        </p:txBody>
      </p:sp>
      <p:sp>
        <p:nvSpPr>
          <p:cNvPr id="406" name="Google Shape;406;p59"/>
          <p:cNvSpPr/>
          <p:nvPr/>
        </p:nvSpPr>
        <p:spPr>
          <a:xfrm>
            <a:off x="7446575" y="3678550"/>
            <a:ext cx="6237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 exist for every primitive type</a:t>
            </a:r>
            <a:endParaRPr/>
          </a:p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Every primitive type in Java has a corresponding wrapper class.</a:t>
            </a:r>
            <a:endParaRPr/>
          </a:p>
        </p:txBody>
      </p:sp>
      <p:graphicFrame>
        <p:nvGraphicFramePr>
          <p:cNvPr id="413" name="Google Shape;413;p60"/>
          <p:cNvGraphicFramePr/>
          <p:nvPr/>
        </p:nvGraphicFramePr>
        <p:xfrm>
          <a:off x="952500" y="165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{95A7142E-7BC9-4F1D-AB95-EA6984981447}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java.lang.Boolean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java.lang.Byte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java.lang.Character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java.lang.Double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java.lang.Float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java.lang.Integer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java.lang.Long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java.lang.Short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Autoboxing and unboxing</a:t>
            </a:r>
            <a:endParaRPr/>
          </a:p>
        </p:txBody>
      </p:sp>
      <p:sp>
        <p:nvSpPr>
          <p:cNvPr id="419" name="Google Shape;419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Originally, Java programmers had to explicitly convert between primitive types and the equivalent wrapper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Java 1.5 (released 9/30/2004), </a:t>
            </a:r>
            <a:r>
              <a:rPr b="1" lang="en"/>
              <a:t>autoboxing</a:t>
            </a:r>
            <a:r>
              <a:rPr lang="en"/>
              <a:t> and </a:t>
            </a:r>
            <a:r>
              <a:rPr b="1" lang="en"/>
              <a:t>unboxing</a:t>
            </a:r>
            <a:r>
              <a:rPr lang="en"/>
              <a:t> were added.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Autoboxing: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Integer i = 4;                         is the same as		Integer i = new Integer(4);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Unboxing: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 j = i;                                 is the same as	       int j = i.intValue();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 are immutable</a:t>
            </a:r>
            <a:endParaRPr/>
          </a:p>
        </p:txBody>
      </p:sp>
      <p:sp>
        <p:nvSpPr>
          <p:cNvPr id="425" name="Google Shape;425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wrapper classes are immutable,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. Once you create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/>
              <a:t>, you can't change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 inside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wrapper classes have getter methods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intValue()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doubleValue()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booleanValue()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floatValue()</a:t>
            </a:r>
            <a:r>
              <a:rPr lang="en"/>
              <a:t>, but no setter methods.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 i = 3;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= 5;</a:t>
            </a:r>
            <a:r>
              <a:rPr lang="en"/>
              <a:t> ← This is really creating a whole new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/>
              <a:t> object instance, and reassigning the value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even use wrapper classes?</a:t>
            </a:r>
            <a:endParaRPr/>
          </a:p>
        </p:txBody>
      </p:sp>
      <p:sp>
        <p:nvSpPr>
          <p:cNvPr id="431" name="Google Shape;43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They contain useful methods and attributes: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Integer.parseInt(string) converts a string representation of an integer into an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Integer.MIN_VALUE and Integer.MAX_VALUE store the largest and smallest possible 32-bit integers your computer can store. These lower and upper bounds on all computable integers are very useful in algorithm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Storing primitive types within classes enables us to use Java language constructs that can only be applied to classes…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More on this later with Arrays and Maps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2.9</a:t>
            </a:r>
            <a:endParaRPr/>
          </a:p>
        </p:txBody>
      </p:sp>
      <p:sp>
        <p:nvSpPr>
          <p:cNvPr id="437" name="Google Shape;437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/>
              <a:t> Class</a:t>
            </a:r>
            <a:endParaRPr/>
          </a:p>
        </p:txBody>
      </p:sp>
      <p:sp>
        <p:nvSpPr>
          <p:cNvPr id="443" name="Google Shape;44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class implements standard mathematical functions and constants.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Math has only static methods and attributes. It cannot be instantiated with the new operator… it has no public constructor!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44" name="Google Shape;44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650" y="3001100"/>
            <a:ext cx="2898175" cy="16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</a:t>
            </a:r>
            <a:endParaRPr/>
          </a:p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/>
              <a:t> Class</a:t>
            </a:r>
            <a:endParaRPr/>
          </a:p>
        </p:txBody>
      </p:sp>
      <p:sp>
        <p:nvSpPr>
          <p:cNvPr id="450" name="Google Shape;450;p66"/>
          <p:cNvSpPr txBox="1"/>
          <p:nvPr>
            <p:ph idx="1" type="body"/>
          </p:nvPr>
        </p:nvSpPr>
        <p:spPr>
          <a:xfrm>
            <a:off x="311700" y="1152475"/>
            <a:ext cx="85206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You can prefix with </a:t>
            </a:r>
            <a:r>
              <a:rPr lang="en" sz="1829">
                <a:latin typeface="Courier New"/>
                <a:ea typeface="Courier New"/>
                <a:cs typeface="Courier New"/>
                <a:sym typeface="Courier New"/>
              </a:rPr>
              <a:t>Math.</a:t>
            </a:r>
            <a:r>
              <a:rPr lang="en" sz="1829"/>
              <a:t> to access Math methods and attributes, or use </a:t>
            </a:r>
            <a:r>
              <a:rPr b="1" lang="en" sz="1829"/>
              <a:t>static imports</a:t>
            </a:r>
            <a:r>
              <a:rPr lang="en" sz="1829"/>
              <a:t> to bring some or all of Math into your code's default scope.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829"/>
              <a:t>These two code samples are equivalent:</a:t>
            </a:r>
            <a:endParaRPr sz="1829"/>
          </a:p>
        </p:txBody>
      </p:sp>
      <p:sp>
        <p:nvSpPr>
          <p:cNvPr id="451" name="Google Shape;451;p66"/>
          <p:cNvSpPr txBox="1"/>
          <p:nvPr/>
        </p:nvSpPr>
        <p:spPr>
          <a:xfrm>
            <a:off x="407275" y="2553200"/>
            <a:ext cx="4048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class Main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public static void main(String args[])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System.out.println(Math.PI);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System.out.println(Math.sqrt(9));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66"/>
          <p:cNvSpPr txBox="1"/>
          <p:nvPr/>
        </p:nvSpPr>
        <p:spPr>
          <a:xfrm>
            <a:off x="4750675" y="2553200"/>
            <a:ext cx="4048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static java.lang.Math.*;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class Main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public static void main(String args[])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System.out.println(PI);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System.out.println(sqrt(9));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66"/>
          <p:cNvSpPr txBox="1"/>
          <p:nvPr/>
        </p:nvSpPr>
        <p:spPr>
          <a:xfrm>
            <a:off x="378350" y="4499125"/>
            <a:ext cx="45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Why was no import statement required on the left?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Value</a:t>
            </a:r>
            <a:endParaRPr/>
          </a:p>
        </p:txBody>
      </p:sp>
      <p:sp>
        <p:nvSpPr>
          <p:cNvPr id="459" name="Google Shape;459;p67"/>
          <p:cNvSpPr txBox="1"/>
          <p:nvPr>
            <p:ph idx="1" type="body"/>
          </p:nvPr>
        </p:nvSpPr>
        <p:spPr>
          <a:xfrm>
            <a:off x="311700" y="2743200"/>
            <a:ext cx="8520600" cy="18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from lesson 2.4: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rgbClr val="38761D"/>
                </a:solidFill>
              </a:rPr>
              <a:t>Overloaded methods</a:t>
            </a:r>
            <a:r>
              <a:rPr lang="en" sz="1600">
                <a:solidFill>
                  <a:srgbClr val="38761D"/>
                </a:solidFill>
              </a:rPr>
              <a:t> are two or more methods in the same class that have the same name but different parameters.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60" name="Google Shape;460;p67"/>
          <p:cNvGraphicFramePr/>
          <p:nvPr/>
        </p:nvGraphicFramePr>
        <p:xfrm>
          <a:off x="654725" y="114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{95A7142E-7BC9-4F1D-AB95-EA6984981447}</a:tableStyleId>
              </a:tblPr>
              <a:tblGrid>
                <a:gridCol w="3917275"/>
                <a:gridCol w="39172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int abs(int x)</a:t>
                      </a:r>
                      <a:endParaRPr sz="18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absolute value of an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</a:t>
                      </a: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double abs(double 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absolute value of a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"/>
                        <a:t> value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</a:t>
            </a:r>
            <a:endParaRPr/>
          </a:p>
        </p:txBody>
      </p:sp>
      <p:sp>
        <p:nvSpPr>
          <p:cNvPr id="466" name="Google Shape;466;p68"/>
          <p:cNvSpPr txBox="1"/>
          <p:nvPr>
            <p:ph idx="1" type="body"/>
          </p:nvPr>
        </p:nvSpPr>
        <p:spPr>
          <a:xfrm>
            <a:off x="311700" y="112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static double pow(double base, double exp)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baseline="30000" lang="en"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"/>
              <a:t> &gt; 0,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"/>
              <a:t> = 0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lang="en"/>
              <a:t> &gt; 0,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"/>
              <a:t> &lt; 0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lang="en"/>
              <a:t> is an integer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(What happens if base &lt; 0 and exp is not an integer? It returns NaN, which means "Not A Number." double can't represent imaginary numbers. Math.pow(-1, 0.5) is equivalent to Math.sqrt(-1), which also returns NaN since the answer is an imaginary number.)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P.S. Imaginary numbers can be represented in Java, but it's not built-in to the primitive data types or the standard library. You can use a third party library or write your own.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root</a:t>
            </a:r>
            <a:endParaRPr/>
          </a:p>
        </p:txBody>
      </p:sp>
      <p:sp>
        <p:nvSpPr>
          <p:cNvPr id="472" name="Google Shape;472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static double sqrt(double 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Returns the positive square root of a double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negative, this will return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NaN</a:t>
            </a:r>
            <a:r>
              <a:rPr lang="en"/>
              <a:t> - Not A Number.)</a:t>
            </a:r>
            <a:endParaRPr/>
          </a:p>
        </p:txBody>
      </p:sp>
      <p:pic>
        <p:nvPicPr>
          <p:cNvPr id="473" name="Google Shape;47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750" y="2571750"/>
            <a:ext cx="1695774" cy="169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NaN: Not A Number (floats and doubles only)</a:t>
            </a:r>
            <a:endParaRPr/>
          </a:p>
        </p:txBody>
      </p:sp>
      <p:pic>
        <p:nvPicPr>
          <p:cNvPr id="479" name="Google Shape;47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909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number</a:t>
            </a:r>
            <a:endParaRPr/>
          </a:p>
        </p:txBody>
      </p:sp>
      <p:sp>
        <p:nvSpPr>
          <p:cNvPr id="485" name="Google Shape;485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static double random()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/>
              <a:t> value greater than or equal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"/>
              <a:t> and less than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 randomValue = Math.random();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Example output: 0.6573016382857277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2"/>
          <p:cNvSpPr txBox="1"/>
          <p:nvPr>
            <p:ph type="title"/>
          </p:nvPr>
        </p:nvSpPr>
        <p:spPr>
          <a:xfrm>
            <a:off x="311700" y="975225"/>
            <a:ext cx="85206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code that generates a random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 between 0 to 9</a:t>
            </a:r>
            <a:endParaRPr/>
          </a:p>
        </p:txBody>
      </p:sp>
      <p:sp>
        <p:nvSpPr>
          <p:cNvPr id="491" name="Google Shape;491;p72"/>
          <p:cNvSpPr txBox="1"/>
          <p:nvPr>
            <p:ph idx="1" type="body"/>
          </p:nvPr>
        </p:nvSpPr>
        <p:spPr>
          <a:xfrm>
            <a:off x="1738800" y="2328100"/>
            <a:ext cx="56664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random = (int) (Math.random() * 10);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3"/>
          <p:cNvSpPr txBox="1"/>
          <p:nvPr>
            <p:ph idx="1" type="body"/>
          </p:nvPr>
        </p:nvSpPr>
        <p:spPr>
          <a:xfrm>
            <a:off x="1400700" y="1990175"/>
            <a:ext cx="63426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random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(int) (Math.random() * 10)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+ 1;</a:t>
            </a:r>
            <a:endParaRPr/>
          </a:p>
        </p:txBody>
      </p:sp>
      <p:sp>
        <p:nvSpPr>
          <p:cNvPr id="497" name="Google Shape;497;p73"/>
          <p:cNvSpPr txBox="1"/>
          <p:nvPr>
            <p:ph type="title"/>
          </p:nvPr>
        </p:nvSpPr>
        <p:spPr>
          <a:xfrm>
            <a:off x="417150" y="621550"/>
            <a:ext cx="83097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Write code that generates a random </a:t>
            </a:r>
            <a:r>
              <a:rPr lang="en" sz="242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20"/>
              <a:t> between 1 and 10</a:t>
            </a:r>
            <a:endParaRPr sz="242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503" name="Google Shape;503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Replit: "Adventure"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702" y="43825"/>
            <a:ext cx="57167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441197" y="342900"/>
            <a:ext cx="826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401467" y="774003"/>
            <a:ext cx="82638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Dog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private String breed;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private int age;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private String color;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public Dog()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breed = “pug”;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age = 3;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color = “brown”;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Dog(String a, int b, String c)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/>
              <a:t>		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breed =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age =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color = c;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1" name="Google Shape;101;p22"/>
          <p:cNvSpPr txBox="1"/>
          <p:nvPr/>
        </p:nvSpPr>
        <p:spPr>
          <a:xfrm>
            <a:off x="5823550" y="1800700"/>
            <a:ext cx="26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254E"/>
                </a:solidFill>
              </a:rPr>
              <a:t>Default constructor</a:t>
            </a:r>
            <a:endParaRPr>
              <a:solidFill>
                <a:srgbClr val="C7254E"/>
              </a:solidFill>
            </a:endParaRPr>
          </a:p>
        </p:txBody>
      </p:sp>
      <p:cxnSp>
        <p:nvCxnSpPr>
          <p:cNvPr id="102" name="Google Shape;102;p22"/>
          <p:cNvCxnSpPr>
            <a:stCxn id="101" idx="1"/>
          </p:cNvCxnSpPr>
          <p:nvPr/>
        </p:nvCxnSpPr>
        <p:spPr>
          <a:xfrm flipH="1">
            <a:off x="3496150" y="2000800"/>
            <a:ext cx="2327400" cy="331500"/>
          </a:xfrm>
          <a:prstGeom prst="straightConnector1">
            <a:avLst/>
          </a:prstGeom>
          <a:noFill/>
          <a:ln cap="flat" cmpd="sng" w="9525">
            <a:solidFill>
              <a:srgbClr val="C7254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22"/>
          <p:cNvSpPr txBox="1"/>
          <p:nvPr/>
        </p:nvSpPr>
        <p:spPr>
          <a:xfrm>
            <a:off x="5823550" y="3418550"/>
            <a:ext cx="266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254E"/>
                </a:solidFill>
              </a:rPr>
              <a:t>An overloaded c</a:t>
            </a:r>
            <a:r>
              <a:rPr lang="en">
                <a:solidFill>
                  <a:srgbClr val="C7254E"/>
                </a:solidFill>
              </a:rPr>
              <a:t>onstructor that takes parameters</a:t>
            </a:r>
            <a:endParaRPr>
              <a:solidFill>
                <a:srgbClr val="C7254E"/>
              </a:solidFill>
            </a:endParaRPr>
          </a:p>
        </p:txBody>
      </p:sp>
      <p:cxnSp>
        <p:nvCxnSpPr>
          <p:cNvPr id="104" name="Google Shape;104;p22"/>
          <p:cNvCxnSpPr/>
          <p:nvPr/>
        </p:nvCxnSpPr>
        <p:spPr>
          <a:xfrm flipH="1">
            <a:off x="3802575" y="3831275"/>
            <a:ext cx="1839000" cy="325800"/>
          </a:xfrm>
          <a:prstGeom prst="straightConnector1">
            <a:avLst/>
          </a:prstGeom>
          <a:noFill/>
          <a:ln cap="flat" cmpd="sng" w="9525">
            <a:solidFill>
              <a:srgbClr val="C7254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609600"/>
            <a:ext cx="76581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4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6" name="Google Shape;52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50" y="555275"/>
            <a:ext cx="9144000" cy="366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3" name="Google Shape;53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00" y="205875"/>
            <a:ext cx="9144000" cy="50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0" name="Google Shape;54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14" y="-62550"/>
            <a:ext cx="81406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9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52400"/>
            <a:ext cx="541956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World world1 = new World(); // creates a 640x480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World world2 = new World(300,400); // creates a 300x400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Turtle t1 = new Turtle(world1);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Turtle t2 = new Turtle(50, 100, world1);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C7254E"/>
                </a:solidFill>
              </a:rPr>
              <a:t>					Notice here that the order of parameters matters</a:t>
            </a:r>
            <a:endParaRPr>
              <a:solidFill>
                <a:srgbClr val="C7254E"/>
              </a:solidFill>
            </a:endParaRPr>
          </a:p>
        </p:txBody>
      </p:sp>
      <p:cxnSp>
        <p:nvCxnSpPr>
          <p:cNvPr id="110" name="Google Shape;110;p23"/>
          <p:cNvCxnSpPr/>
          <p:nvPr/>
        </p:nvCxnSpPr>
        <p:spPr>
          <a:xfrm rot="10800000">
            <a:off x="4405925" y="3649425"/>
            <a:ext cx="546000" cy="210600"/>
          </a:xfrm>
          <a:prstGeom prst="straightConnector1">
            <a:avLst/>
          </a:prstGeom>
          <a:noFill/>
          <a:ln cap="flat" cmpd="sng" w="9525">
            <a:solidFill>
              <a:srgbClr val="C7254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and Actual Parameters</a:t>
            </a:r>
            <a:endParaRPr/>
          </a:p>
        </p:txBody>
      </p:sp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3" y="1276350"/>
            <a:ext cx="536257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 txBox="1"/>
          <p:nvPr/>
        </p:nvSpPr>
        <p:spPr>
          <a:xfrm>
            <a:off x="565125" y="4080325"/>
            <a:ext cx="676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Date(2005,9,1) - This is </a:t>
            </a:r>
            <a:r>
              <a:rPr b="1" lang="en"/>
              <a:t>call by value</a:t>
            </a:r>
            <a:r>
              <a:rPr lang="en"/>
              <a:t> which means that copies of the actual parameter values are passed to the constructor. These values are used to initialize the object’s attributes.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</a:t>
            </a:r>
            <a:endParaRPr/>
          </a:p>
        </p:txBody>
      </p:sp>
      <p:sp>
        <p:nvSpPr>
          <p:cNvPr id="123" name="Google Shape;12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ethods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