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63873F-479F-484C-B43D-349E1B4F7CFC}">
  <a:tblStyle styleId="{3D63873F-479F-484C-B43D-349E1B4F7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cccf36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cccf36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c96eaf3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c96eaf3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c96eaf3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c96eaf3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c96eaf3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c96eaf3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c96eaf3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c96eaf3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c96eaf3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c96eaf3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c96eaf3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c96eaf3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c96eaf3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c96eaf3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c96eaf35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c96eaf35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c96eaf35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c96eaf3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6817a1a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6817a1a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c96eaf35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c96eaf35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c96eaf3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c96eaf3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c96eaf35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c96eaf35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c96eaf35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c96eaf35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c96eaf35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c96eaf35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c96eaf3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c96eaf3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75cea8b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75cea8b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6817a1a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6817a1a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6817a1a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6817a1a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6817a1a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6817a1a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6817a1a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6817a1a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6817a1a2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6817a1a2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6817a1a2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6817a1a2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6817a1a2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6817a1a2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ocs.oracle.com/javase/specs/jls/se7/html/jls-5.html#jls-5.1.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Heritage of ; and {}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 in the 90s, AP Comp Sci</a:t>
            </a:r>
            <a:br>
              <a:rPr lang="en"/>
            </a:br>
            <a:r>
              <a:rPr lang="en"/>
              <a:t>was taught in Pascal…</a:t>
            </a:r>
            <a:br>
              <a:rPr lang="en"/>
            </a:br>
            <a:r>
              <a:rPr lang="en"/>
              <a:t>Note "begin" and "end" became</a:t>
            </a:r>
            <a:br>
              <a:rPr lang="en"/>
            </a:br>
            <a:r>
              <a:rPr lang="en"/>
              <a:t>"{" and "}" in C/C++/Java</a:t>
            </a:r>
            <a:br>
              <a:rPr lang="en"/>
            </a:br>
            <a:br>
              <a:rPr lang="en"/>
            </a:br>
            <a:r>
              <a:rPr lang="en"/>
              <a:t>Statements end in semicolons,</a:t>
            </a:r>
            <a:br>
              <a:rPr lang="en"/>
            </a:br>
            <a:r>
              <a:rPr lang="en"/>
              <a:t>and the whole program ends</a:t>
            </a:r>
            <a:br>
              <a:rPr lang="en"/>
            </a:br>
            <a:r>
              <a:rPr lang="en"/>
              <a:t>with a period, like an</a:t>
            </a:r>
            <a:br>
              <a:rPr lang="en"/>
            </a:br>
            <a:r>
              <a:rPr lang="en"/>
              <a:t>English sentence.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401" y="240450"/>
            <a:ext cx="5070901" cy="462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Obsfucated C Code Contest (IOCCC)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941525"/>
            <a:ext cx="70632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boolean expression is any expression that </a:t>
            </a:r>
            <a:r>
              <a:rPr lang="en"/>
              <a:t>evaluates to type boolean. Boolean expressions are important for </a:t>
            </a:r>
            <a:r>
              <a:rPr b="1" lang="en"/>
              <a:t>control flow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simplest boolean expressions are simply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 but most boolean expressions use boolean operators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Operators</a:t>
            </a:r>
            <a:endParaRPr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{3D63873F-479F-484C-B43D-349E1B4F7CFC}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</a:t>
                      </a:r>
                      <a:r>
                        <a:rPr lang="en"/>
                        <a:t>==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equal to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!= y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not equal to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711650" y="3102425"/>
            <a:ext cx="79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in mind that you must use "==", not "=", when testing if two values are equal.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is the assignment operator and will assign the value of y to x!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Operators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952690"/>
            <a:ext cx="7540899" cy="219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806225" y="1091975"/>
            <a:ext cx="7899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/>
              <a:t>or object types, == and != compare whether the two sides are references to the same object… not whether anything else about the objects are equal, such as the characters in two Strings.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For Strings, remember to use equals() and not the == or != operators.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Operators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Even primitive types can surprise you… 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50" y="1606176"/>
            <a:ext cx="5800702" cy="267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584500" y="4306600"/>
            <a:ext cx="673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 is terminating in decimal, but repeats forever in binary: 0.000110011…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applications use "binary coded decimals" instead of float / double types to avoid this "round off error".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Operators: operand types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479275" y="1017725"/>
            <a:ext cx="791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525960"/>
                </a:solidFill>
                <a:highlight>
                  <a:srgbClr val="FFFFFF"/>
                </a:highlight>
              </a:rPr>
              <a:t>The equality operators may be used to compare two operands that are convertible (</a:t>
            </a:r>
            <a:r>
              <a:rPr lang="en" sz="16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§5.1.8</a:t>
            </a:r>
            <a:r>
              <a:rPr lang="en" sz="1650">
                <a:solidFill>
                  <a:srgbClr val="525960"/>
                </a:solidFill>
                <a:highlight>
                  <a:srgbClr val="FFFFFF"/>
                </a:highlight>
              </a:rPr>
              <a:t>) to numeric type, or two operands of type boolean or Boolean, or two operands that are each of either reference type or the null type. All other cases result in a compile-time error.</a:t>
            </a:r>
            <a:endParaRPr sz="1900"/>
          </a:p>
        </p:txBody>
      </p:sp>
      <p:sp>
        <p:nvSpPr>
          <p:cNvPr id="159" name="Google Shape;159;p28"/>
          <p:cNvSpPr txBox="1"/>
          <p:nvPr/>
        </p:nvSpPr>
        <p:spPr>
          <a:xfrm>
            <a:off x="1372025" y="2279500"/>
            <a:ext cx="673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String string1="x", string2="y";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double double1=1.0, double2=2.0;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int1=1, int2=2;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boolean1=false, boolean2=true;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System.out.println(string1 == string2); // Allowed but usually not what you want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System.out.println(double1 == int1); //</a:t>
            </a:r>
            <a:r>
              <a:rPr lang="en"/>
              <a:t> Allowed, both are numeric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System.out.println(boolean1 == int1); </a:t>
            </a:r>
            <a:r>
              <a:rPr lang="en"/>
              <a:t>// Compile time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System.out.println(string1 == int1); // Compile time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806225" y="4139975"/>
            <a:ext cx="789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Tip: To remember &gt;= and &lt;=, think of it as the order in which you say it. Greater than (&gt;) or equal to (=)</a:t>
            </a:r>
            <a:endParaRPr sz="1800"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{3D63873F-479F-484C-B43D-349E1B4F7CFC}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&gt;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greater than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&lt; y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less than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&gt;= y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greater than or equal to y, false otherwise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&lt;= y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less than or equal to y, false otherwise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</a:t>
            </a:r>
            <a:endParaRPr/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9525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{3D63873F-479F-484C-B43D-349E1B4F7CFC}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&gt;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&lt; y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less than y, false otherwise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&gt;= y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or equal to y, false otherwise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&lt;= y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if x is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less than or equal to y, false otherwise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/>
        </p:nvSpPr>
        <p:spPr>
          <a:xfrm>
            <a:off x="653825" y="3835175"/>
            <a:ext cx="789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These don't work on objects, such as Strings! This is where you use the String.compareTo method.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(compareTo isn't part of Object like equals - it comes from the Comparable interface.)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588825" y="1962147"/>
            <a:ext cx="8330400" cy="29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expression statement</a:t>
            </a:r>
            <a:endParaRPr i="1"/>
          </a:p>
        </p:txBody>
      </p:sp>
      <p:sp>
        <p:nvSpPr>
          <p:cNvPr id="179" name="Google Shape;179;p31"/>
          <p:cNvSpPr/>
          <p:nvPr/>
        </p:nvSpPr>
        <p:spPr>
          <a:xfrm>
            <a:off x="969825" y="2348775"/>
            <a:ext cx="7656900" cy="237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expression of type boolean</a:t>
            </a:r>
            <a:endParaRPr i="1"/>
          </a:p>
        </p:txBody>
      </p:sp>
      <p:sp>
        <p:nvSpPr>
          <p:cNvPr id="180" name="Google Shape;180;p31"/>
          <p:cNvSpPr/>
          <p:nvPr/>
        </p:nvSpPr>
        <p:spPr>
          <a:xfrm>
            <a:off x="2033600" y="2729775"/>
            <a:ext cx="6324300" cy="165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expression of type boolean</a:t>
            </a:r>
            <a:endParaRPr i="1"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of Expressions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711650" y="1121225"/>
            <a:ext cx="79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in Java like == and &lt; take operands. The operands are themselves expressions. Expressions thus can nest inside other expressions.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2255700" y="3111050"/>
            <a:ext cx="2466600" cy="9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expression of type double</a:t>
            </a:r>
            <a:endParaRPr i="1"/>
          </a:p>
        </p:txBody>
      </p:sp>
      <p:sp>
        <p:nvSpPr>
          <p:cNvPr id="184" name="Google Shape;184;p31"/>
          <p:cNvSpPr/>
          <p:nvPr/>
        </p:nvSpPr>
        <p:spPr>
          <a:xfrm>
            <a:off x="4887625" y="3111150"/>
            <a:ext cx="3166200" cy="9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expression of type double</a:t>
            </a:r>
            <a:endParaRPr i="1"/>
          </a:p>
        </p:txBody>
      </p:sp>
      <p:sp>
        <p:nvSpPr>
          <p:cNvPr id="185" name="Google Shape;185;p31"/>
          <p:cNvSpPr txBox="1"/>
          <p:nvPr/>
        </p:nvSpPr>
        <p:spPr>
          <a:xfrm>
            <a:off x="2262075" y="3382550"/>
            <a:ext cx="79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distance(x1, y1, x2, y2) * 0.25 &lt; game.getMaxCollisionDistance() - 10.0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1057284" y="3389609"/>
            <a:ext cx="67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collided = 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8641259" y="3359634"/>
            <a:ext cx="67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Grammar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talk about boolean expressions, let's talk about grammar, which is what expressions are part of.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Expressions are part of Java's grammar. Programming languages have grammar just like natural languages… but they're made up of different elements than nouns, </a:t>
            </a:r>
            <a:r>
              <a:rPr lang="en"/>
              <a:t>verbs</a:t>
            </a:r>
            <a:r>
              <a:rPr lang="en"/>
              <a:t>, adjectives,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of the elements in Java's grammar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022" y="3117575"/>
            <a:ext cx="3136450" cy="19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43524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has an order in which it evaluates operators, just like PEMDAS tells you to multiply/divide before adding/subtracting when doing math.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x + 2 &lt; y + 3 and (x+2) &lt; (y+3) are equivalent because + has higher </a:t>
            </a:r>
            <a:r>
              <a:rPr lang="en"/>
              <a:t>precedence</a:t>
            </a:r>
            <a:r>
              <a:rPr lang="en"/>
              <a:t> than &lt;.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in doubt, use parentheses, and sometimes it's best to add parentheses to make code more readable.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25" y="128588"/>
            <a:ext cx="4131826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</a:t>
            </a:r>
            <a:r>
              <a:rPr lang="en"/>
              <a:t> Operator (%)</a:t>
            </a:r>
            <a:endParaRPr/>
          </a:p>
        </p:txBody>
      </p:sp>
      <p:graphicFrame>
        <p:nvGraphicFramePr>
          <p:cNvPr id="200" name="Google Shape;200;p3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{3D63873F-479F-484C-B43D-349E1B4F7CFC}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 % 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returns the remainder of dividing x by 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33"/>
          <p:cNvSpPr txBox="1"/>
          <p:nvPr/>
        </p:nvSpPr>
        <p:spPr>
          <a:xfrm>
            <a:off x="653825" y="2082575"/>
            <a:ext cx="7899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NOT a boolean operator, but it's a handy one frequently used with operators like ==.  % works on </a:t>
            </a:r>
            <a:r>
              <a:rPr lang="en" sz="1800"/>
              <a:t>integers but also on floats/doubles in Java.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One use is checking whether a number is even or odd.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x % 2 == 0 means x is even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x % 2 == 1 means x is odd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use it to check if a number is an even multiple of another: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x % y == 0 means x is a multiple of y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(can be divided by y with a remainder of 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</a:t>
            </a:r>
            <a:endParaRPr/>
          </a:p>
        </p:txBody>
      </p:sp>
      <p:sp>
        <p:nvSpPr>
          <p:cNvPr id="207" name="Google Shape;20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put those booleans to work!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389600"/>
            <a:ext cx="444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99998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Condition</a:t>
            </a:r>
            <a:b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expression) {</a:t>
            </a:r>
            <a:b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99998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Statement or block of statements</a:t>
            </a:r>
            <a:b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Do statement;</a:t>
            </a:r>
            <a:b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500">
                <a:solidFill>
                  <a:srgbClr val="99998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// Next statement</a:t>
            </a:r>
            <a:b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Do statement;</a:t>
            </a:r>
            <a:endParaRPr sz="15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675" y="565050"/>
            <a:ext cx="3564617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Pro-tip: Always use { } in your if statements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26"/>
              <a:t>Not advised: </a:t>
            </a:r>
            <a:endParaRPr b="1" sz="32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092"/>
              <a:buFont typeface="Arial"/>
              <a:buNone/>
            </a:pPr>
            <a:r>
              <a:rPr lang="en" sz="3226"/>
              <a:t>if (boolean expression)</a:t>
            </a:r>
            <a:endParaRPr sz="32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092"/>
              <a:buFont typeface="Arial"/>
              <a:buNone/>
            </a:pPr>
            <a:r>
              <a:rPr lang="en" sz="3226"/>
              <a:t>    Do statement;</a:t>
            </a:r>
            <a:endParaRPr sz="32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092"/>
              <a:buFont typeface="Arial"/>
              <a:buNone/>
            </a:pPr>
            <a:r>
              <a:t/>
            </a:r>
            <a:endParaRPr sz="322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26"/>
              <a:t>Better:</a:t>
            </a:r>
            <a:endParaRPr b="1" sz="26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26"/>
              <a:t>if (boolean expression) {</a:t>
            </a:r>
            <a:endParaRPr sz="26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26"/>
              <a:t>   Do statement;</a:t>
            </a:r>
            <a:endParaRPr sz="262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26"/>
              <a:t>}</a:t>
            </a:r>
            <a:endParaRPr sz="800"/>
          </a:p>
        </p:txBody>
      </p:sp>
      <p:sp>
        <p:nvSpPr>
          <p:cNvPr id="222" name="Google Shape;222;p36"/>
          <p:cNvSpPr txBox="1"/>
          <p:nvPr/>
        </p:nvSpPr>
        <p:spPr>
          <a:xfrm>
            <a:off x="311700" y="416867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 </a:t>
            </a:r>
            <a:r>
              <a:rPr lang="en"/>
              <a:t>This is something we call "style". A programming </a:t>
            </a:r>
            <a:r>
              <a:rPr b="1" lang="en"/>
              <a:t>style</a:t>
            </a:r>
            <a:r>
              <a:rPr lang="en"/>
              <a:t> is a set of programming conventions and best practices. </a:t>
            </a:r>
            <a:r>
              <a:rPr b="1" lang="en"/>
              <a:t>Consistently</a:t>
            </a:r>
            <a:r>
              <a:rPr lang="en"/>
              <a:t> following a basic Java style will help you avoid errors and mistakes.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Replit: fizzbuzz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49" y="164075"/>
            <a:ext cx="5938176" cy="47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(Test Driven Development)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775" y="134950"/>
            <a:ext cx="3027050" cy="48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expression is a construct made up of variables, operators, and method invocations, which are constructed according to the syntax of the language, that evaluates to a single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704650" y="3019425"/>
            <a:ext cx="3898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player.getLocation()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System.out.println(“Hello, world”)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 + y ==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 =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64700" y="3054800"/>
            <a:ext cx="2878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false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2+2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1.0/2.0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“Hello, world”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expression evaluates to a single </a:t>
            </a:r>
            <a:r>
              <a:rPr lang="en"/>
              <a:t>value</a:t>
            </a:r>
            <a:r>
              <a:rPr lang="en"/>
              <a:t>, and that value has a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276050" y="3019425"/>
            <a:ext cx="4612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player.getLocation() </a:t>
            </a:r>
            <a:r>
              <a:rPr lang="en" sz="1800">
                <a:solidFill>
                  <a:schemeClr val="dk1"/>
                </a:solidFill>
              </a:rPr>
              <a:t>– Room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System.out.println(“Hello, world”)</a:t>
            </a:r>
            <a:r>
              <a:rPr lang="en" sz="1800">
                <a:solidFill>
                  <a:schemeClr val="dk1"/>
                </a:solidFill>
              </a:rPr>
              <a:t> – void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x + y == 4</a:t>
            </a:r>
            <a:r>
              <a:rPr lang="en" sz="1800">
                <a:solidFill>
                  <a:schemeClr val="dk1"/>
                </a:solidFill>
              </a:rPr>
              <a:t> – boolean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x = 2</a:t>
            </a:r>
            <a:r>
              <a:rPr lang="en" sz="1800">
                <a:solidFill>
                  <a:schemeClr val="dk1"/>
                </a:solidFill>
              </a:rPr>
              <a:t> – int, if x is </a:t>
            </a:r>
            <a:r>
              <a:rPr lang="en" sz="1800">
                <a:solidFill>
                  <a:schemeClr val="dk1"/>
                </a:solidFill>
              </a:rPr>
              <a:t>type</a:t>
            </a:r>
            <a:r>
              <a:rPr lang="en" sz="1800">
                <a:solidFill>
                  <a:schemeClr val="dk1"/>
                </a:solidFill>
              </a:rPr>
              <a:t> int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64700" y="3054800"/>
            <a:ext cx="2878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</a:t>
            </a:r>
            <a:r>
              <a:rPr b="1" lang="en" sz="1800">
                <a:solidFill>
                  <a:schemeClr val="dk1"/>
                </a:solidFill>
              </a:rPr>
              <a:t>alse</a:t>
            </a:r>
            <a:r>
              <a:rPr lang="en" sz="1800">
                <a:solidFill>
                  <a:schemeClr val="dk1"/>
                </a:solidFill>
              </a:rPr>
              <a:t> – boolean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2+2</a:t>
            </a:r>
            <a:r>
              <a:rPr lang="en" sz="1800">
                <a:solidFill>
                  <a:schemeClr val="dk1"/>
                </a:solidFill>
              </a:rPr>
              <a:t> – int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1.0/2.0</a:t>
            </a:r>
            <a:r>
              <a:rPr lang="en" sz="1800">
                <a:solidFill>
                  <a:schemeClr val="dk1"/>
                </a:solidFill>
              </a:rPr>
              <a:t> – double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“Hello, world”</a:t>
            </a:r>
            <a:r>
              <a:rPr lang="en" sz="1800">
                <a:solidFill>
                  <a:schemeClr val="dk1"/>
                </a:solidFill>
              </a:rPr>
              <a:t> – String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are roughly equivalent to sentences in natural languages. A statement forms a complete unit of execution.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body of a method is a series of statements.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System.out.println("Hello, world!");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Math.sqrt((x2-x1)*(x2-x1) + (y2-y1)*(y2-y1));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player.setLocation(player.getLocation()).getNorth());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 = 3;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</a:t>
            </a:r>
            <a:r>
              <a:rPr lang="en"/>
              <a:t>Statements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the statements we've used are expressions with a semicolon at the end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called Expression Statements.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System.out.println("Hello, world!");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Math.sqrt((x2-x1)*(x2-x1) + (y2-y1)*(y2-y1));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player.setLocation(player.getLocation()).getNorth());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x = 3;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(The return is not an Expression Statement but still has an expression in it.)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block is a group of zero or more statements between balanced braces and can be used anywhere a single statement is allowed.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statementN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you could write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class Main {</a:t>
            </a:r>
            <a:br>
              <a:rPr lang="en"/>
            </a:br>
            <a:r>
              <a:rPr lang="en"/>
              <a:t>  public static void main(String args[]) {</a:t>
            </a:r>
            <a:br>
              <a:rPr lang="en"/>
            </a:br>
            <a:r>
              <a:rPr lang="en"/>
              <a:t>    {</a:t>
            </a:r>
            <a:br>
              <a:rPr lang="en"/>
            </a:br>
            <a:r>
              <a:rPr lang="en"/>
              <a:t>      {</a:t>
            </a:r>
            <a:br>
              <a:rPr lang="en"/>
            </a:br>
            <a:r>
              <a:rPr lang="en"/>
              <a:t>        {</a:t>
            </a:r>
            <a:br>
              <a:rPr lang="en"/>
            </a:br>
            <a:r>
              <a:rPr lang="en"/>
              <a:t>          System.out.println(“Hello, world”);</a:t>
            </a:r>
            <a:br>
              <a:rPr lang="en"/>
            </a:br>
            <a:r>
              <a:rPr lang="en"/>
              <a:t>        }</a:t>
            </a:r>
            <a:br>
              <a:rPr lang="en"/>
            </a:br>
            <a:r>
              <a:rPr lang="en"/>
              <a:t>      }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r>
              <a:rPr lang="en"/>
              <a:t>  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wouldn’t, but you could!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Syntactically (in)significant whitespace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statements are terminated by semicolons. Java blocks are delimited by {}.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Whitespace (\n, \t, space) in Java is </a:t>
            </a:r>
            <a:r>
              <a:rPr b="1" lang="en"/>
              <a:t>syntactically insignificant</a:t>
            </a:r>
            <a:r>
              <a:rPr lang="en"/>
              <a:t>. (Not Python!)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programs are equivalent: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348350" y="2599650"/>
            <a:ext cx="328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Hello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public </a:t>
            </a:r>
            <a:r>
              <a:rPr lang="en"/>
              <a:t>static</a:t>
            </a:r>
            <a:r>
              <a:rPr lang="en"/>
              <a:t> void main(String args[])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System.out.println("Hello, world!");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48350" y="3742650"/>
            <a:ext cx="8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Hello{public static void main(String args[]){System.out.println("Hello, world!");}}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4231825"/>
            <a:ext cx="85206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indent Java code nicely to make it readable for programmers… but Java is indifferent. Code can even be deliberately obfuscated.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