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Quattrocento Sans"/>
      <p:regular r:id="rId33"/>
      <p:bold r:id="rId34"/>
      <p:italic r:id="rId35"/>
      <p:boldItalic r:id="rId36"/>
    </p:embeddedFon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28da48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28da48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5a8c72c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5a8c72c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5a8c72c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5a8c72c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5a8c72c5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25a8c72c5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f28da48d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f28da48d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f28da48d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f28da48d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28da48d0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28da48d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25a8c72c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25a8c72c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5a8c72c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5a8c72c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5a8c72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25a8c72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5a8c72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25a8c72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f28da4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f28da4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5a8c72c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25a8c72c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f28da48d0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f28da48d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88cd912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88cd912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25a8c72c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25a8c72c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25a8c72c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25a8c72c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25a8c72c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25a8c72c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25a8c72c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25a8c72c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88cd912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88cd912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88cd912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88cd912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88cd912f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88cd912f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88cd912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88cd912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28da48d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28da48d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5a8c72c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5a8c72c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f28da48d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f28da48d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5a8c72c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5a8c72c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9/23/22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274" y="1167725"/>
            <a:ext cx="6274627" cy="3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If-Statements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71600"/>
            <a:ext cx="85206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(boolean expression) {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(boolean expression)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(boolean expression)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50" y="3308875"/>
            <a:ext cx="5625425" cy="16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Dangling Else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&gt;= 0)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 0)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System.out.println(“x is positive”);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System.out.println(“x is negative”);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3493225"/>
            <a:ext cx="5147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 “x is negative”!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Dangling Else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&gt;= 0)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 0)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System.out.println(“x is positive”);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System.out.println(“x is negative”);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11700" y="3493225"/>
            <a:ext cx="5147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 “x is negative”!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67" name="Google Shape;167;p25"/>
          <p:cNvGrpSpPr/>
          <p:nvPr/>
        </p:nvGrpSpPr>
        <p:grpSpPr>
          <a:xfrm>
            <a:off x="1076400" y="2213100"/>
            <a:ext cx="7143600" cy="400200"/>
            <a:chOff x="1076400" y="2213100"/>
            <a:chExt cx="7143600" cy="400200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1076400" y="2422025"/>
              <a:ext cx="5232000" cy="477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9" name="Google Shape;169;p25"/>
            <p:cNvSpPr txBox="1"/>
            <p:nvPr/>
          </p:nvSpPr>
          <p:spPr>
            <a:xfrm>
              <a:off x="6308400" y="2213100"/>
              <a:ext cx="191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2273700" y="1695850"/>
            <a:ext cx="6815700" cy="400200"/>
            <a:chOff x="2273700" y="1695850"/>
            <a:chExt cx="6815700" cy="400200"/>
          </a:xfrm>
        </p:grpSpPr>
        <p:cxnSp>
          <p:nvCxnSpPr>
            <p:cNvPr id="171" name="Google Shape;171;p25"/>
            <p:cNvCxnSpPr/>
            <p:nvPr/>
          </p:nvCxnSpPr>
          <p:spPr>
            <a:xfrm>
              <a:off x="2273700" y="1895050"/>
              <a:ext cx="4012800" cy="3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2" name="Google Shape;172;p25"/>
            <p:cNvSpPr txBox="1"/>
            <p:nvPr/>
          </p:nvSpPr>
          <p:spPr>
            <a:xfrm>
              <a:off x="6286500" y="1695850"/>
              <a:ext cx="280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paired with 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Dangling Else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&gt;= 0)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 0)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System.out.println(“x is positive”);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System.out.println(“x is negative”);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11700" y="3493225"/>
            <a:ext cx="5147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 “x is negative”!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1489995" y="2213100"/>
            <a:ext cx="6729993" cy="400200"/>
            <a:chOff x="1076400" y="2213100"/>
            <a:chExt cx="7143608" cy="400200"/>
          </a:xfrm>
        </p:grpSpPr>
        <p:cxnSp>
          <p:nvCxnSpPr>
            <p:cNvPr id="181" name="Google Shape;181;p26"/>
            <p:cNvCxnSpPr/>
            <p:nvPr/>
          </p:nvCxnSpPr>
          <p:spPr>
            <a:xfrm flipH="1" rot="10800000">
              <a:off x="1076400" y="2415425"/>
              <a:ext cx="5098500" cy="54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2" name="Google Shape;182;p26"/>
            <p:cNvSpPr txBox="1"/>
            <p:nvPr/>
          </p:nvSpPr>
          <p:spPr>
            <a:xfrm>
              <a:off x="6174908" y="2213100"/>
              <a:ext cx="204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3" name="Google Shape;183;p26"/>
          <p:cNvGrpSpPr/>
          <p:nvPr/>
        </p:nvGrpSpPr>
        <p:grpSpPr>
          <a:xfrm>
            <a:off x="2273700" y="1695850"/>
            <a:ext cx="6815700" cy="400200"/>
            <a:chOff x="2273700" y="1695850"/>
            <a:chExt cx="6815700" cy="400200"/>
          </a:xfrm>
        </p:grpSpPr>
        <p:cxnSp>
          <p:nvCxnSpPr>
            <p:cNvPr id="184" name="Google Shape;184;p26"/>
            <p:cNvCxnSpPr/>
            <p:nvPr/>
          </p:nvCxnSpPr>
          <p:spPr>
            <a:xfrm>
              <a:off x="2273700" y="1895050"/>
              <a:ext cx="4012800" cy="3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5" name="Google Shape;185;p26"/>
            <p:cNvSpPr txBox="1"/>
            <p:nvPr/>
          </p:nvSpPr>
          <p:spPr>
            <a:xfrm>
              <a:off x="6286500" y="1695850"/>
              <a:ext cx="280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paired with 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Dangling Else - {} makes it obvious something is up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&gt;= 0) {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 0) {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System.out.println(“x is positive”);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System.out.println(“x is negative”);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Dangling Else Rule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else clause will always be a part of the closest if statement if in the same block of code regardless of indentation…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Unless you use {}!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chapter 3.3 of CSAwesome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Complete the “Check your Understanding” and “Coding Exercise” problems.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Multi-Selection : else-if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have more than 2 possibilities?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71600"/>
            <a:ext cx="61305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Write a program that prints a number is positive or negative. What about zero?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Write a program to print letter grade for the given score. How can we have conditionals for all these options - A+, A, A-, B+, B, B-, C+, C, C-, D+, D, D-, F?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300" y="1110700"/>
            <a:ext cx="2390000" cy="3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16639" l="0" r="0" t="16639"/>
          <a:stretch/>
        </p:blipFill>
        <p:spPr>
          <a:xfrm>
            <a:off x="7879125" y="4689900"/>
            <a:ext cx="1224546" cy="2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580" y="4500094"/>
            <a:ext cx="686679" cy="45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541" y="4516552"/>
            <a:ext cx="768033" cy="42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212" y="4689899"/>
            <a:ext cx="657675" cy="28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2174" y="4553171"/>
            <a:ext cx="823920" cy="3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3750" y="4476511"/>
            <a:ext cx="357928" cy="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69951" y="4415479"/>
            <a:ext cx="657678" cy="62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75275" y="4476975"/>
            <a:ext cx="657675" cy="45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650" y="4432338"/>
            <a:ext cx="957638" cy="1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85575" y="4435988"/>
            <a:ext cx="615306" cy="58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01325" y="4432350"/>
            <a:ext cx="950444" cy="1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000" y="264500"/>
            <a:ext cx="3409676" cy="3409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313925" y="179950"/>
            <a:ext cx="6637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Hi - My name is Chris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I'm a software professional with over 25 years experience in consumer, enterprise, mobile, and cloud technologies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 started my career as an engineer (worked with Gary at Macromedia, Adobe, and Zendesk) but have been in engineering leadership roles for more than half my career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 grew up in Omaha, Nebraska, and my work has taken me to Dallas, San Francisco, Seattle, Chicago, London, Tokyo, and New York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Most recently I was the Head of Revenue Engineering at Asana (currently taking a break)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lse-if syntax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44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statement1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/>
              <a:t>boolean expression 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statement2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00" y="562675"/>
            <a:ext cx="4203149" cy="42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lse-if syntax 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44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statement1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statement2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4399800" y="56660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1 evaluate to true?</a:t>
            </a:r>
            <a:endParaRPr sz="1000"/>
          </a:p>
        </p:txBody>
      </p:sp>
      <p:sp>
        <p:nvSpPr>
          <p:cNvPr id="230" name="Google Shape;230;p33"/>
          <p:cNvSpPr/>
          <p:nvPr/>
        </p:nvSpPr>
        <p:spPr>
          <a:xfrm>
            <a:off x="4655475" y="420315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statement1</a:t>
            </a:r>
            <a:endParaRPr sz="1000"/>
          </a:p>
        </p:txBody>
      </p:sp>
      <p:cxnSp>
        <p:nvCxnSpPr>
          <p:cNvPr id="231" name="Google Shape;231;p33"/>
          <p:cNvCxnSpPr>
            <a:stCxn id="229" idx="2"/>
            <a:endCxn id="230" idx="0"/>
          </p:cNvCxnSpPr>
          <p:nvPr/>
        </p:nvCxnSpPr>
        <p:spPr>
          <a:xfrm>
            <a:off x="5238075" y="1684300"/>
            <a:ext cx="600" cy="25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3"/>
          <p:cNvSpPr txBox="1"/>
          <p:nvPr/>
        </p:nvSpPr>
        <p:spPr>
          <a:xfrm>
            <a:off x="5260150" y="16309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6707950" y="10975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5588450" y="11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Flowchart of else-if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5856175" y="1547601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2 evaluate to true?</a:t>
            </a:r>
            <a:endParaRPr sz="1000"/>
          </a:p>
        </p:txBody>
      </p:sp>
      <p:sp>
        <p:nvSpPr>
          <p:cNvPr id="236" name="Google Shape;236;p33"/>
          <p:cNvSpPr/>
          <p:nvPr/>
        </p:nvSpPr>
        <p:spPr>
          <a:xfrm>
            <a:off x="7303975" y="2614401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3 evaluate to true?</a:t>
            </a:r>
            <a:endParaRPr sz="1000"/>
          </a:p>
        </p:txBody>
      </p:sp>
      <p:sp>
        <p:nvSpPr>
          <p:cNvPr id="237" name="Google Shape;237;p33"/>
          <p:cNvSpPr/>
          <p:nvPr/>
        </p:nvSpPr>
        <p:spPr>
          <a:xfrm>
            <a:off x="6114681" y="420315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statement2</a:t>
            </a:r>
            <a:endParaRPr sz="1000"/>
          </a:p>
        </p:txBody>
      </p:sp>
      <p:sp>
        <p:nvSpPr>
          <p:cNvPr id="238" name="Google Shape;238;p33"/>
          <p:cNvSpPr/>
          <p:nvPr/>
        </p:nvSpPr>
        <p:spPr>
          <a:xfrm>
            <a:off x="7570581" y="420315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statement3</a:t>
            </a:r>
            <a:endParaRPr sz="1000"/>
          </a:p>
        </p:txBody>
      </p:sp>
      <p:cxnSp>
        <p:nvCxnSpPr>
          <p:cNvPr id="239" name="Google Shape;239;p33"/>
          <p:cNvCxnSpPr>
            <a:stCxn id="229" idx="3"/>
            <a:endCxn id="235" idx="0"/>
          </p:cNvCxnSpPr>
          <p:nvPr/>
        </p:nvCxnSpPr>
        <p:spPr>
          <a:xfrm>
            <a:off x="6076350" y="1125450"/>
            <a:ext cx="618000" cy="42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3"/>
          <p:cNvCxnSpPr>
            <a:stCxn id="235" idx="3"/>
            <a:endCxn id="236" idx="0"/>
          </p:cNvCxnSpPr>
          <p:nvPr/>
        </p:nvCxnSpPr>
        <p:spPr>
          <a:xfrm>
            <a:off x="7532725" y="2106451"/>
            <a:ext cx="609600" cy="50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3"/>
          <p:cNvSpPr txBox="1"/>
          <p:nvPr/>
        </p:nvSpPr>
        <p:spPr>
          <a:xfrm>
            <a:off x="8155750" y="2088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242" name="Google Shape;242;p33"/>
          <p:cNvCxnSpPr>
            <a:stCxn id="235" idx="2"/>
            <a:endCxn id="237" idx="0"/>
          </p:cNvCxnSpPr>
          <p:nvPr/>
        </p:nvCxnSpPr>
        <p:spPr>
          <a:xfrm>
            <a:off x="6694450" y="2665301"/>
            <a:ext cx="3300" cy="15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3"/>
          <p:cNvCxnSpPr>
            <a:stCxn id="236" idx="2"/>
            <a:endCxn id="238" idx="0"/>
          </p:cNvCxnSpPr>
          <p:nvPr/>
        </p:nvCxnSpPr>
        <p:spPr>
          <a:xfrm>
            <a:off x="8142250" y="3732101"/>
            <a:ext cx="114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3"/>
          <p:cNvSpPr txBox="1"/>
          <p:nvPr/>
        </p:nvSpPr>
        <p:spPr>
          <a:xfrm>
            <a:off x="6707950" y="26215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8250975" y="3732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"else if" in Java is just chained if…else statements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381154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540" y="1170125"/>
            <a:ext cx="247308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3743000" y="2143575"/>
            <a:ext cx="162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==</a:t>
            </a:r>
            <a:endParaRPr sz="7200"/>
          </a:p>
        </p:txBody>
      </p:sp>
      <p:sp>
        <p:nvSpPr>
          <p:cNvPr id="254" name="Google Shape;254;p34"/>
          <p:cNvSpPr txBox="1"/>
          <p:nvPr/>
        </p:nvSpPr>
        <p:spPr>
          <a:xfrm>
            <a:off x="2090975" y="4717950"/>
            <a:ext cx="5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(Different from Python which has "elif" keyword)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see</a:t>
            </a:r>
            <a:r>
              <a:rPr lang="en"/>
              <a:t> a program that asks the user for the weekday and responds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day of the week is it?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Friday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Woo! It’s almost weekend!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w/ If Statement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6795"/>
            <a:ext cx="8520601" cy="316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w/ If-Else Statement</a:t>
            </a: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5" y="1058225"/>
            <a:ext cx="8270552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w/ Else-If Statement</a:t>
            </a: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238" y="1058225"/>
            <a:ext cx="5559519" cy="378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r>
              <a:rPr lang="en"/>
              <a:t>Replit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ifElseExercise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elseIfExercise1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elseIfExercise2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trogdor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24" y="1519875"/>
            <a:ext cx="3762375" cy="240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Review: </a:t>
            </a:r>
            <a:r>
              <a:rPr lang="en" sz="3600"/>
              <a:t>Overloaded constructors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5" y="511175"/>
            <a:ext cx="5274426" cy="42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675" y="472925"/>
            <a:ext cx="4012700" cy="17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syntax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then-statement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907275" y="11092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95" name="Google Shape;95;p18"/>
          <p:cNvSpPr/>
          <p:nvPr/>
        </p:nvSpPr>
        <p:spPr>
          <a:xfrm>
            <a:off x="6163475" y="25428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then-statement</a:t>
            </a:r>
            <a:endParaRPr sz="1000"/>
          </a:p>
        </p:txBody>
      </p:sp>
      <p:cxnSp>
        <p:nvCxnSpPr>
          <p:cNvPr id="96" name="Google Shape;96;p18"/>
          <p:cNvCxnSpPr>
            <a:stCxn id="94" idx="2"/>
            <a:endCxn id="95" idx="0"/>
          </p:cNvCxnSpPr>
          <p:nvPr/>
        </p:nvCxnSpPr>
        <p:spPr>
          <a:xfrm>
            <a:off x="6745550" y="2226950"/>
            <a:ext cx="1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6767625" y="21735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163475" y="35334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if</a:t>
            </a:r>
            <a:endParaRPr sz="1000"/>
          </a:p>
        </p:txBody>
      </p:sp>
      <p:cxnSp>
        <p:nvCxnSpPr>
          <p:cNvPr id="99" name="Google Shape;99;p18"/>
          <p:cNvCxnSpPr/>
          <p:nvPr/>
        </p:nvCxnSpPr>
        <p:spPr>
          <a:xfrm>
            <a:off x="6745550" y="3217550"/>
            <a:ext cx="1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4" idx="1"/>
            <a:endCxn id="98" idx="1"/>
          </p:cNvCxnSpPr>
          <p:nvPr/>
        </p:nvCxnSpPr>
        <p:spPr>
          <a:xfrm>
            <a:off x="5907275" y="1668100"/>
            <a:ext cx="256200" cy="2197500"/>
          </a:xfrm>
          <a:prstGeom prst="bentConnector3">
            <a:avLst>
              <a:gd fmla="val -929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5243625" y="24783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81000" y="2362200"/>
            <a:ext cx="432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(age &gt;= 18) {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System.out.println("You are eligible to vote!");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048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81000" y="4038600"/>
            <a:ext cx="46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then-statement</a:t>
            </a:r>
            <a:r>
              <a:rPr lang="en">
                <a:solidFill>
                  <a:schemeClr val="dk1"/>
                </a:solidFill>
              </a:rPr>
              <a:t> can be any statement, and a { block } is a statement.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It's recommended to always use blocks with </a:t>
            </a:r>
            <a:r>
              <a:rPr lang="en">
                <a:solidFill>
                  <a:schemeClr val="dk1"/>
                </a:solidFill>
              </a:rPr>
              <a:t>if.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81000" y="3429000"/>
            <a:ext cx="4324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(age &gt;= 18)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System.out.println("You are eligible to vote!");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04800" y="3048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Legal, but not recommended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009600" y="573225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if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If-Statement Review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an integer and prints “This number is even” if the number is even.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Please give me a number.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number is even.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67300" y="372150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syntax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67300" y="1079600"/>
            <a:ext cx="3511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then-statement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else-statement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542800" y="56660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121" name="Google Shape;121;p20"/>
          <p:cNvSpPr/>
          <p:nvPr/>
        </p:nvSpPr>
        <p:spPr>
          <a:xfrm>
            <a:off x="5799000" y="20001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then-statement</a:t>
            </a:r>
            <a:endParaRPr sz="1000"/>
          </a:p>
        </p:txBody>
      </p:sp>
      <p:cxnSp>
        <p:nvCxnSpPr>
          <p:cNvPr id="122" name="Google Shape;122;p20"/>
          <p:cNvCxnSpPr>
            <a:stCxn id="120" idx="2"/>
            <a:endCxn id="121" idx="0"/>
          </p:cNvCxnSpPr>
          <p:nvPr/>
        </p:nvCxnSpPr>
        <p:spPr>
          <a:xfrm>
            <a:off x="6381075" y="1684300"/>
            <a:ext cx="1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6403150" y="16309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6408600" y="33717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if…else</a:t>
            </a:r>
            <a:endParaRPr sz="1000"/>
          </a:p>
        </p:txBody>
      </p:sp>
      <p:sp>
        <p:nvSpPr>
          <p:cNvPr id="125" name="Google Shape;125;p20"/>
          <p:cNvSpPr txBox="1"/>
          <p:nvPr/>
        </p:nvSpPr>
        <p:spPr>
          <a:xfrm>
            <a:off x="7850950" y="1326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246800" y="20001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else-statement</a:t>
            </a:r>
            <a:endParaRPr sz="1000"/>
          </a:p>
        </p:txBody>
      </p:sp>
      <p:cxnSp>
        <p:nvCxnSpPr>
          <p:cNvPr id="127" name="Google Shape;127;p20"/>
          <p:cNvCxnSpPr>
            <a:stCxn id="120" idx="3"/>
            <a:endCxn id="126" idx="0"/>
          </p:cNvCxnSpPr>
          <p:nvPr/>
        </p:nvCxnSpPr>
        <p:spPr>
          <a:xfrm>
            <a:off x="7219350" y="1125450"/>
            <a:ext cx="610800" cy="87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1" idx="2"/>
            <a:endCxn id="124" idx="0"/>
          </p:cNvCxnSpPr>
          <p:nvPr/>
        </p:nvCxnSpPr>
        <p:spPr>
          <a:xfrm flipH="1" rot="-5400000">
            <a:off x="6333300" y="2713275"/>
            <a:ext cx="707400" cy="60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>
            <a:stCxn id="126" idx="2"/>
            <a:endCxn id="124" idx="0"/>
          </p:cNvCxnSpPr>
          <p:nvPr/>
        </p:nvCxnSpPr>
        <p:spPr>
          <a:xfrm rot="5400000">
            <a:off x="7057200" y="2598975"/>
            <a:ext cx="707400" cy="83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43575" y="3438475"/>
            <a:ext cx="5792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if (age &gt;= 18) {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  System.out.println("You are eligible to vote!");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  System.out.println("You are too young to vote!");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81000" y="2362200"/>
            <a:ext cx="40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if statement has an optional else clause.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81000" y="3048000"/>
            <a:ext cx="40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588450" y="11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Flowchart of if…else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your program!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an integer and prints “This number is even” if the number is even, and prints “This number is odd” if the number is odd.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Please give me a number.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number is odd.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