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8126FA-575F-4900-BB4C-27B6B37C8A6A}">
  <a:tblStyle styleId="{048126FA-575F-4900-BB4C-27B6B37C8A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880ac8f2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6880ac8f2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31cac62d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31cac62d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31cac62d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31cac62d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7dc11132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7dc11132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7fd416dd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7fd416d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7dc11132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7dc1113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7e55057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7e55057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43857e499d6d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43857e499d6d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880ac8f2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880ac8f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7e55057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7e55057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7e550575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7e550575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7e550575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7e550575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7e550575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7e550575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31cac62d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31cac62d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eplit.com/@MsMolinaECHS/palindrome#Palindrome.jav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08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74500"/>
            <a:ext cx="8520600" cy="29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lt1"/>
                </a:solidFill>
              </a:rPr>
              <a:t>4.3</a:t>
            </a:r>
            <a:endParaRPr sz="5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Looping over Strings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10/14/2022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08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Manipulating Strings with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solidFill>
                  <a:schemeClr val="lt1"/>
                </a:solidFill>
              </a:rPr>
              <a:t> Loops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through a String with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here that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 </a:t>
            </a:r>
            <a:r>
              <a:rPr lang="en"/>
              <a:t>starts at 0 and use the string’s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length()</a:t>
            </a:r>
            <a:r>
              <a:rPr lang="en"/>
              <a:t> for the ending condition.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String s = </a:t>
            </a:r>
            <a:r>
              <a:rPr lang="en" sz="1716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"example"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16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16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// loop through the string from 0 to length</a:t>
            </a:r>
            <a:endParaRPr sz="1716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en" sz="1716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</a:t>
            </a:r>
            <a:r>
              <a:rPr lang="en" sz="1716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s.length()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i++) {</a:t>
            </a:r>
            <a:endParaRPr sz="1716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String ithLetter = s.substring(i,i+</a:t>
            </a:r>
            <a:r>
              <a:rPr lang="en" sz="1716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716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// Process the string at that index</a:t>
            </a:r>
            <a:endParaRPr sz="1716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716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16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String 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87900" y="4153875"/>
            <a:ext cx="8520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986"/>
              <a:buFont typeface="Arial"/>
              <a:buNone/>
            </a:pPr>
            <a:r>
              <a:rPr lang="en" sz="2445"/>
              <a:t>How else can we do this?</a:t>
            </a:r>
            <a:endParaRPr sz="236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799" y="1017725"/>
            <a:ext cx="5423690" cy="29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StringBuilder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075" y="140225"/>
            <a:ext cx="3928300" cy="485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315775" y="689850"/>
            <a:ext cx="4127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actually has a mutable String class,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en"/>
              <a:t>, which can be much more performant for string loops.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It's not on the AP curriculum, so don't plan to use it on the exam.</a:t>
            </a:r>
            <a:endParaRPr/>
          </a:p>
        </p:txBody>
      </p:sp>
      <p:sp>
        <p:nvSpPr>
          <p:cNvPr id="135" name="Google Shape;135;p25"/>
          <p:cNvSpPr txBox="1"/>
          <p:nvPr/>
        </p:nvSpPr>
        <p:spPr>
          <a:xfrm>
            <a:off x="315775" y="2975850"/>
            <a:ext cx="4127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StringBuilder, reversing strings by swapping chars was 5X faster than concatenation!</a:t>
            </a:r>
            <a:br>
              <a:rPr lang="en"/>
            </a:br>
            <a:br>
              <a:rPr lang="en"/>
            </a:br>
            <a:r>
              <a:rPr lang="en"/>
              <a:t>(StringBuilder actually has a built-in reverse method, too. </a:t>
            </a:r>
            <a:r>
              <a:rPr lang="en"/>
              <a:t>String doesn't for some reason.</a:t>
            </a:r>
            <a:r>
              <a:rPr lang="en"/>
              <a:t>)</a:t>
            </a:r>
            <a:br>
              <a:rPr lang="en"/>
            </a:br>
            <a:br>
              <a:rPr lang="en"/>
            </a:br>
            <a:r>
              <a:rPr lang="en"/>
              <a:t>Still, StringBuilder is for </a:t>
            </a:r>
            <a:r>
              <a:rPr i="1" lang="en"/>
              <a:t>building</a:t>
            </a:r>
            <a:r>
              <a:rPr lang="en"/>
              <a:t> Strings… don't use it as a general replacement for String!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775" y="2170100"/>
            <a:ext cx="4287489" cy="7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it yourself: Work on </a:t>
            </a:r>
            <a:r>
              <a:rPr b="1" lang="en"/>
              <a:t>Exercise</a:t>
            </a:r>
            <a:r>
              <a:rPr b="1" lang="en"/>
              <a:t> 4.3.8 </a:t>
            </a:r>
            <a:r>
              <a:rPr b="1" lang="en"/>
              <a:t>Finding Palindromes</a:t>
            </a:r>
            <a:r>
              <a:rPr b="1" lang="en"/>
              <a:t> </a:t>
            </a:r>
            <a:r>
              <a:rPr lang="en"/>
              <a:t>in CodeHS</a:t>
            </a:r>
            <a:endParaRPr b="1" sz="2044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08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2150850"/>
            <a:ext cx="8512200" cy="15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Practice!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Replit: </a:t>
            </a:r>
            <a:r>
              <a:rPr lang="en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Palindrome</a:t>
            </a:r>
            <a:endParaRPr b="1" sz="2044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Refresher: String Methods!</a:t>
            </a:r>
            <a:endParaRPr/>
          </a:p>
        </p:txBody>
      </p:sp>
      <p:graphicFrame>
        <p:nvGraphicFramePr>
          <p:cNvPr id="60" name="Google Shape;60;p14"/>
          <p:cNvGraphicFramePr/>
          <p:nvPr/>
        </p:nvGraphicFramePr>
        <p:xfrm>
          <a:off x="401050" y="10089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{048126FA-575F-4900-BB4C-27B6B37C8A6A}</a:tableStyleId>
              </a:tblPr>
              <a:tblGrid>
                <a:gridCol w="3123750"/>
                <a:gridCol w="3200100"/>
                <a:gridCol w="2055075"/>
              </a:tblGrid>
              <a:tr h="546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length()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lang="en"/>
                        <a:t>eturns the number of characters in a String object.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str.length()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indexOf(String str)</a:t>
                      </a:r>
                      <a:endParaRPr b="1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indexOf(String str, int fromIndex)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lang="en"/>
                        <a:t>eturns the index of the first </a:t>
                      </a:r>
                      <a:r>
                        <a:rPr lang="en"/>
                        <a:t>occurrence</a:t>
                      </a:r>
                      <a:r>
                        <a:rPr lang="en"/>
                        <a:t> of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</a:t>
                      </a:r>
                      <a:r>
                        <a:rPr lang="en"/>
                        <a:t> [starting at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fromIndex</a:t>
                      </a:r>
                      <a:r>
                        <a:rPr lang="en"/>
                        <a:t>, if provided].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-1 if not found.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str.indexOf(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ing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str.indexOf(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9)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 substring(int from, int to)</a:t>
                      </a:r>
                      <a:endParaRPr b="1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 substring(int from)</a:t>
                      </a:r>
                      <a:endParaRPr b="1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lang="en"/>
                        <a:t>eturns substring beginning at index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</a:t>
                      </a:r>
                      <a:r>
                        <a:rPr lang="en"/>
                        <a:t> and ending at (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 - 1</a:t>
                      </a:r>
                      <a:r>
                        <a:rPr lang="en"/>
                        <a:t>) [or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length()-1</a:t>
                      </a:r>
                      <a:r>
                        <a:rPr lang="en"/>
                        <a:t>, if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</a:t>
                      </a:r>
                      <a:r>
                        <a:rPr lang="en"/>
                        <a:t> isn’t provided].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str.substring(7, 10)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str.substring(3)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str.substring(i, i+1)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7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 charAt(int index)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lang="en"/>
                        <a:t>eturns the character in the string at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str.charAt(2)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Transformations Using Loops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685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Approach</a:t>
            </a:r>
            <a:r>
              <a:rPr b="1" lang="en"/>
              <a:t> #1: </a:t>
            </a:r>
            <a:r>
              <a:rPr b="1" lang="en"/>
              <a:t>Transform the same String variable repeatedly until you achieve the desired result.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 = "Let us remove all spaces"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 ← "Letus remove all spaces"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 ← "Letusremove all spaces"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 ← "Letusremoveall spaces"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 ← "Letusremoveallspaces"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(Remember, </a:t>
            </a:r>
            <a:r>
              <a:rPr lang="en"/>
              <a:t>Java Strings are immutable, meaning they cannot be modified. When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/>
              <a:t> changes, you aren't modifying the same String instance… you are repeatedly changing what the String reference variable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/>
              <a:t> points to.)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858675" y="1685875"/>
            <a:ext cx="3999900" cy="20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/>
              <a:t>Approach #2: Loop over the source String, leaving it unchanged, to build up a new result String.</a:t>
            </a:r>
            <a:endParaRPr b="1"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s = "Let us remove all spaces"</a:t>
            </a:r>
            <a:br>
              <a:rPr lang="en" sz="11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result ← "Let"</a:t>
            </a:r>
            <a:br>
              <a:rPr lang="en" sz="11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result ← "Letus"</a:t>
            </a:r>
            <a:br>
              <a:rPr lang="en" sz="11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result ← "Letusremove"</a:t>
            </a:r>
            <a:br>
              <a:rPr lang="en" sz="11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result ← "Letusremoveall"</a:t>
            </a:r>
            <a:br>
              <a:rPr lang="en" sz="11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result ← "Letusremoveallspaces"</a:t>
            </a:r>
            <a:endParaRPr sz="115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00075"/>
            <a:ext cx="84903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Many loops over strings are to </a:t>
            </a:r>
            <a:r>
              <a:rPr b="1" lang="en"/>
              <a:t>transform</a:t>
            </a:r>
            <a:r>
              <a:rPr lang="en"/>
              <a:t> a string into another string, e.g., remove spaces, reverse it. This can be approached in multiple ways. Here are two approaches: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4790100" y="3723300"/>
            <a:ext cx="3911100" cy="104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chemeClr val="dk2"/>
                </a:solidFill>
              </a:rPr>
              <a:t>Neither approach is always better. It depends on the problem you're solving. You may need to </a:t>
            </a:r>
            <a:r>
              <a:rPr b="1" lang="en" sz="1250">
                <a:solidFill>
                  <a:schemeClr val="dk2"/>
                </a:solidFill>
              </a:rPr>
              <a:t>benchmark</a:t>
            </a:r>
            <a:r>
              <a:rPr lang="en" sz="1250">
                <a:solidFill>
                  <a:schemeClr val="dk2"/>
                </a:solidFill>
              </a:rPr>
              <a:t> the code both ways to find what works better.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080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Manipulating Strings with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>
                <a:solidFill>
                  <a:schemeClr val="lt1"/>
                </a:solidFill>
              </a:rPr>
              <a:t> Loops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Example: Use a </a:t>
            </a:r>
            <a:r>
              <a:rPr lang="en" sz="242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2420"/>
              <a:t> loop to remove letters from a String</a:t>
            </a:r>
            <a:endParaRPr sz="242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2203100"/>
            <a:ext cx="8520600" cy="23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can we use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/>
              <a:t> loop to remove all spaces from this String?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613" y="1152463"/>
            <a:ext cx="564832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in the code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 removeSpaces(String s) {</a:t>
            </a:r>
            <a:endParaRPr sz="1716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int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s.indexOf(</a:t>
            </a:r>
            <a:r>
              <a:rPr lang="en" sz="1716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716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716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  // while there is a " " in the string</a:t>
            </a:r>
            <a:b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 &gt;= </a:t>
            </a:r>
            <a:r>
              <a:rPr lang="en" sz="1716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716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 = s.indexOf(</a:t>
            </a:r>
            <a:r>
              <a:rPr lang="en" sz="1716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716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16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s;</a:t>
            </a:r>
            <a:endParaRPr sz="1716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in the code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017725"/>
            <a:ext cx="8520600" cy="3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Here's one way you can do it (there are more than one ways to complete this code! Can you think of another way?)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4094"/>
              <a:buFont typeface="Arial"/>
              <a:buNone/>
            </a:pPr>
            <a:r>
              <a:rPr b="1"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 removeSpaces(String s) {</a:t>
            </a:r>
            <a:b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s.indexOf(</a:t>
            </a:r>
            <a:r>
              <a:rPr lang="en" sz="1716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716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094"/>
              <a:buFont typeface="Arial"/>
              <a:buNone/>
            </a:pPr>
            <a:r>
              <a:rPr i="1" lang="en" sz="1716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  // while there is a " " in the string</a:t>
            </a:r>
            <a:b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 &gt;= </a:t>
            </a:r>
            <a:r>
              <a:rPr lang="en" sz="1716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716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Remove the " " at index by concatenating </a:t>
            </a:r>
            <a:b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716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substring up to index and then rest of the string.</a:t>
            </a:r>
            <a:b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 = s.substring(</a:t>
            </a:r>
            <a:r>
              <a:rPr lang="en" sz="1716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i) + s.substring(i+</a:t>
            </a:r>
            <a:r>
              <a:rPr lang="en" sz="1716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716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094"/>
              <a:buFont typeface="Arial"/>
              <a:buNone/>
            </a:pP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 = s.indexOf(</a:t>
            </a:r>
            <a:r>
              <a:rPr lang="en" sz="1716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716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094"/>
              <a:buFont typeface="Arial"/>
              <a:buNone/>
            </a:pP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716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094"/>
              <a:buFont typeface="Arial"/>
              <a:buNone/>
            </a:pP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716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094"/>
              <a:buFont typeface="Arial"/>
              <a:buNone/>
            </a:pPr>
            <a:r>
              <a:rPr b="1"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return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s;</a:t>
            </a:r>
            <a:endParaRPr sz="1716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094"/>
              <a:buFont typeface="Arial"/>
              <a:buNone/>
            </a:pP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16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it yourself: Work on </a:t>
            </a:r>
            <a:r>
              <a:rPr b="1" lang="en"/>
              <a:t>Exercise 4.3.6 Replace Letter </a:t>
            </a:r>
            <a:r>
              <a:rPr lang="en"/>
              <a:t>in CodeHS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44"/>
              <a:t>If you finish ahead of time, try </a:t>
            </a:r>
            <a:r>
              <a:rPr b="1" lang="en" sz="2044"/>
              <a:t>Exercise 4.3.7</a:t>
            </a:r>
            <a:endParaRPr b="1" sz="2044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/>
              <a:t> vs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with strings?	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4118100" cy="16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for a certain </a:t>
            </a:r>
            <a:r>
              <a:rPr lang="en"/>
              <a:t>character</a:t>
            </a:r>
            <a:r>
              <a:rPr lang="en"/>
              <a:t> or substring?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Don’t know how many times the loop needs to run?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4504750" y="1152475"/>
            <a:ext cx="41181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Want to visit every character (e.g. reversing a string, checking if palindrome)?</a:t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2103725" y="2854425"/>
            <a:ext cx="426300" cy="648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6350650" y="2768050"/>
            <a:ext cx="426300" cy="648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903725" y="3952375"/>
            <a:ext cx="282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5825700" y="3876575"/>
            <a:ext cx="167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