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5143500" cx="9144000"/>
  <p:notesSz cx="6858000" cy="9144000"/>
  <p:embeddedFontLst>
    <p:embeddedFont>
      <p:font typeface="Nuni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Chris Thilgen"/>
  <p:cmAuthor clrIdx="1" id="1" initials="" lastIdx="1" name="Gary Grossm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F7D4D5-B8DA-44A1-A79A-7D5CAAD4ADD9}">
  <a:tblStyle styleId="{BEF7D4D5-B8DA-44A1-A79A-7D5CAAD4AD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font" Target="fonts/Nunito-bold.fntdata"/><Relationship Id="rId41" Type="http://schemas.openxmlformats.org/officeDocument/2006/relationships/font" Target="fonts/Nunito-regular.fntdata"/><Relationship Id="rId22" Type="http://schemas.openxmlformats.org/officeDocument/2006/relationships/slide" Target="slides/slide15.xml"/><Relationship Id="rId44" Type="http://schemas.openxmlformats.org/officeDocument/2006/relationships/font" Target="fonts/Nunito-boldItalic.fntdata"/><Relationship Id="rId21" Type="http://schemas.openxmlformats.org/officeDocument/2006/relationships/slide" Target="slides/slide14.xml"/><Relationship Id="rId43" Type="http://schemas.openxmlformats.org/officeDocument/2006/relationships/font" Target="fonts/Nunito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0-17T04:56:08.208">
    <p:pos x="1492" y="64"/>
    <p:text>Took me a beat to figure out what this was doing - Printing a box? Maybe we could replace n and m with height and width (or break the whole thing into a secondary function called PrintAsciiBox) to better illustrate what is going on?</p:text>
  </p:cm>
  <p:cm authorId="0" idx="2" dt="2022-10-16T23:14:21.653">
    <p:pos x="1492" y="64"/>
    <p:text>FWIW - It gets way more interesting looking when m/n are different values (and greater than 3)</p:text>
  </p:cm>
  <p:cm authorId="1" idx="1" dt="2022-10-17T04:45:33.410">
    <p:pos x="1492" y="64"/>
    <p:text>My idea was to keep it a mystery and trace through it in class, as a demo of how to trace nested loops... so I wanted to keep m and n small, and also named cryptically, so that the shape emerges after tracing</p:text>
  </p:cm>
  <p:cm authorId="0" idx="3" dt="2022-10-17T04:56:08.208">
    <p:pos x="1492" y="64"/>
    <p:text>👍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6b33ff67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6b33ff67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8d7a58f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8d7a58f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8d7a58f7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68d7a58f7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8c99cb6b4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8c99cb6b4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a00305c2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6a00305c2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a00305c2c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a00305c2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We'll trace through this loop in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a00305c2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6a00305c2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Still essentially a nested loop although one loop is in a method that is called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We'll trace through this loop in class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c26943da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6c26943da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Still essentially a nested loop although one loop is in a method that is called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number of loop iterations that happens is the same; the program will take the same amount of time (with a little bit added for the method call overhead)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Is this algorithm efficient? The running time is proportional to N^2, where N is the highest number you're checking to be prime.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N^2 grows very quickly. It's fine for small values of N but can grow to the point where algorithms can take years to finish.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c26943da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6c26943da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Still essentially a nested loop although one loop is in a method that is called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We'll trace through this loop in class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Sieve of Eratosthenes is quite simple, and we may come back and implement it later, but you really need arrays to do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with knowing 1 is prime. 2 is prime.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is prime, so any multiple of 2 is NOT prime… you can mark them all off, up to the limit, as not being prime.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the next unmarked number is prime, so, 3 is prime.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mark all off multiples of 3 as being NOT prime…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will be already marked as not prime, so then 5… and so 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sculpture is called the Sieve of Eratosthenes. It's in the sculpture garden on the campus of Stanford University. I suppose it looks like an actual sieve.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a00305c2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a00305c2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6a11133e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6a11133e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6a00305c2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6a00305c2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a00305c2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6a00305c2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a11133e8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a11133e8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6a11133e8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6a11133e8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Fibonacci's original question that he posed when discovering the Fibonacci sequence was "If you start with 1 pair of rabbits in a field, after one year, how many rabbits would there be?"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68d7a58f7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68d7a58f7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6a11133e8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6a11133e8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Fibonacci Spiral, like other golden spirals, is self-similar … if you magnify it, the same pattern repeats itself infinitely.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growth rate of the Fibonacci Spiral is the golden ratio phi (~1.618)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golden ratio and the golden spiral appear in many places in nature… the </a:t>
            </a:r>
            <a:r>
              <a:rPr lang="en"/>
              <a:t>growth</a:t>
            </a:r>
            <a:r>
              <a:rPr lang="en"/>
              <a:t> of a nautilus shell, the head of a sunflower, the arms of spiral galaxies.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golden spiral also appears in graphic design because it is thought to be a pleasing natural phenomenon to the human eye. Modern computer monitors are typically 16:10, approximately the golden ratio.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8c99cb6b4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8c99cb6b4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8c99cb6b4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8c99cb6b4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8c99cb6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f8c99cb6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8c99cb6b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8c99cb6b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a00305c2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a00305c2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8c99cb6b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8c99cb6b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8c99cb6b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8c99cb6b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8c99cb6b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8c99cb6b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8c99cb6b4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8c99cb6b4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a00305c2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a00305c2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a00305c2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a00305c2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a00305c2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a00305c2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a00305c2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a00305c2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c26943d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c26943d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a00305c2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a00305c2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1.xml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.gif"/><Relationship Id="rId5" Type="http://schemas.openxmlformats.org/officeDocument/2006/relationships/hyperlink" Target="https://en.wikipedia.org/wiki/Quantum_computer" TargetMode="External"/><Relationship Id="rId6" Type="http://schemas.openxmlformats.org/officeDocument/2006/relationships/hyperlink" Target="https://en.wikipedia.org/wiki/Factorization" TargetMode="External"/><Relationship Id="rId7" Type="http://schemas.openxmlformats.org/officeDocument/2006/relationships/hyperlink" Target="https://en.wikipedia.org/wiki/Algorith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replit.com/@MsMolinaECHS/MultiplicationTable" TargetMode="External"/><Relationship Id="rId4" Type="http://schemas.openxmlformats.org/officeDocument/2006/relationships/hyperlink" Target="https://replit.com/@MsMolinaECHS/Fibonacci" TargetMode="External"/><Relationship Id="rId5" Type="http://schemas.openxmlformats.org/officeDocument/2006/relationships/hyperlink" Target="https://replit.com/@MsMolinaECHS/FibonacciSpiral#Main.jav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11" Type="http://schemas.openxmlformats.org/officeDocument/2006/relationships/hyperlink" Target="https://en.wikipedia.org/wiki/Fibonacci_heap" TargetMode="External"/><Relationship Id="rId10" Type="http://schemas.openxmlformats.org/officeDocument/2006/relationships/hyperlink" Target="https://en.wikipedia.org/wiki/Fibonacci_search_technique" TargetMode="External"/><Relationship Id="rId12" Type="http://schemas.openxmlformats.org/officeDocument/2006/relationships/hyperlink" Target="https://en.wikipedia.org/wiki/Fibonacci_cube" TargetMode="External"/><Relationship Id="rId9" Type="http://schemas.openxmlformats.org/officeDocument/2006/relationships/hyperlink" Target="https://en.wikipedia.org/wiki/Middle_Ages" TargetMode="External"/><Relationship Id="rId5" Type="http://schemas.openxmlformats.org/officeDocument/2006/relationships/image" Target="../media/image13.png"/><Relationship Id="rId6" Type="http://schemas.openxmlformats.org/officeDocument/2006/relationships/hyperlink" Target="https://en.wikipedia.org/wiki/Italians" TargetMode="External"/><Relationship Id="rId7" Type="http://schemas.openxmlformats.org/officeDocument/2006/relationships/hyperlink" Target="https://en.wikipedia.org/wiki/Mathematician" TargetMode="External"/><Relationship Id="rId8" Type="http://schemas.openxmlformats.org/officeDocument/2006/relationships/hyperlink" Target="https://en.wikipedia.org/wiki/Republic_of_Pisa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22.png"/><Relationship Id="rId7" Type="http://schemas.openxmlformats.org/officeDocument/2006/relationships/image" Target="../media/image26.png"/><Relationship Id="rId8" Type="http://schemas.openxmlformats.org/officeDocument/2006/relationships/image" Target="../media/image25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10/17/22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1255575" y="1735275"/>
            <a:ext cx="4909800" cy="2770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Loops</a:t>
            </a: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1705850" y="2194225"/>
            <a:ext cx="4208100" cy="152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1224125" y="1659075"/>
            <a:ext cx="7030500" cy="30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for(int i = 0; i &lt; 5; i++)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for(int j = 0; j &lt; 3; j++)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System.out.print(j);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System.out.println();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370950" y="999900"/>
            <a:ext cx="82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nested loop is a loop inside another loop, possibly &gt;2 levels.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1255575" y="1735275"/>
            <a:ext cx="4909800" cy="2770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Loops</a:t>
            </a:r>
            <a:endParaRPr/>
          </a:p>
        </p:txBody>
      </p:sp>
      <p:sp>
        <p:nvSpPr>
          <p:cNvPr id="126" name="Google Shape;126;p23"/>
          <p:cNvSpPr/>
          <p:nvPr/>
        </p:nvSpPr>
        <p:spPr>
          <a:xfrm>
            <a:off x="1705850" y="2194225"/>
            <a:ext cx="4208100" cy="152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1224125" y="1659075"/>
            <a:ext cx="7030500" cy="30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for(int i = 0; i &lt; 5; i++)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for(int j = 0; j &lt; 3; j++)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System.out.print(j);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System.out.println();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370950" y="999900"/>
            <a:ext cx="82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nested loop is a loop inside another loop, possibly &gt;2 levels.</a:t>
            </a:r>
            <a:endParaRPr/>
          </a:p>
        </p:txBody>
      </p:sp>
      <p:cxnSp>
        <p:nvCxnSpPr>
          <p:cNvPr id="129" name="Google Shape;129;p23"/>
          <p:cNvCxnSpPr/>
          <p:nvPr/>
        </p:nvCxnSpPr>
        <p:spPr>
          <a:xfrm>
            <a:off x="923625" y="1924825"/>
            <a:ext cx="2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3"/>
          <p:cNvCxnSpPr/>
          <p:nvPr/>
        </p:nvCxnSpPr>
        <p:spPr>
          <a:xfrm>
            <a:off x="923625" y="2382025"/>
            <a:ext cx="5868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3"/>
          <p:cNvCxnSpPr/>
          <p:nvPr/>
        </p:nvCxnSpPr>
        <p:spPr>
          <a:xfrm flipH="1" rot="10800000">
            <a:off x="1076900" y="3869350"/>
            <a:ext cx="5868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3"/>
          <p:cNvSpPr txBox="1"/>
          <p:nvPr/>
        </p:nvSpPr>
        <p:spPr>
          <a:xfrm>
            <a:off x="432267" y="1565722"/>
            <a:ext cx="96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outer loop</a:t>
            </a: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432267" y="2055328"/>
            <a:ext cx="96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</a:t>
            </a:r>
            <a:r>
              <a:rPr lang="en"/>
              <a:t> loop</a:t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432267" y="3503128"/>
            <a:ext cx="961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could be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some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other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code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too</a:t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Rows and Columns</a:t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1598475" y="1635150"/>
            <a:ext cx="2824800" cy="550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1598475" y="2288050"/>
            <a:ext cx="2824800" cy="550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1598375" y="2940950"/>
            <a:ext cx="2824800" cy="550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1598375" y="3593850"/>
            <a:ext cx="2824800" cy="550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1598375" y="4246750"/>
            <a:ext cx="2824800" cy="550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 rot="5400000">
            <a:off x="560908" y="2871150"/>
            <a:ext cx="3385800" cy="57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 rot="5400000">
            <a:off x="1385015" y="2871150"/>
            <a:ext cx="3385800" cy="57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 rot="5400000">
            <a:off x="2209122" y="2871150"/>
            <a:ext cx="3385800" cy="57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850325" y="1671225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 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850325" y="2363350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 =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850325" y="3016250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 =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850325" y="3669150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 = 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850325" y="4322050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 = 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1965225" y="1710450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 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2789313" y="1710438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 =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3613413" y="1710450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 =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1972150" y="2325700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 = 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2796238" y="2325688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 =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3620338" y="2325700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 =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1972150" y="3035975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 = 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2796238" y="3035963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 =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3620338" y="3035975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 =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1965225" y="3669150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 = 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2789313" y="3669138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 =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3613413" y="3669150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 =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1972150" y="4302325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 = 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2796238" y="4302313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 =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3620338" y="4302325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 =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4893725" y="2008900"/>
            <a:ext cx="36444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outer loop </a:t>
            </a:r>
            <a:r>
              <a:rPr lang="en" sz="1700">
                <a:latin typeface="Nunito"/>
                <a:ea typeface="Nunito"/>
                <a:cs typeface="Nunito"/>
                <a:sym typeface="Nunito"/>
              </a:rPr>
              <a:t>iterates through the </a:t>
            </a:r>
            <a:r>
              <a:rPr lang="en" sz="1700" u="sng">
                <a:latin typeface="Nunito"/>
                <a:ea typeface="Nunito"/>
                <a:cs typeface="Nunito"/>
                <a:sym typeface="Nunito"/>
              </a:rPr>
              <a:t>rows</a:t>
            </a:r>
            <a:endParaRPr sz="17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inner loop</a:t>
            </a:r>
            <a:r>
              <a:rPr lang="en" sz="1700">
                <a:latin typeface="Nunito"/>
                <a:ea typeface="Nunito"/>
                <a:cs typeface="Nunito"/>
                <a:sym typeface="Nunito"/>
              </a:rPr>
              <a:t> iterates through the </a:t>
            </a:r>
            <a:r>
              <a:rPr lang="en" sz="1700" u="sng">
                <a:latin typeface="Nunito"/>
                <a:ea typeface="Nunito"/>
                <a:cs typeface="Nunito"/>
                <a:sym typeface="Nunito"/>
              </a:rPr>
              <a:t>columns</a:t>
            </a:r>
            <a:endParaRPr sz="17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The inner loop runs in its entirety on each iteration of the outer loop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4979737" y="404654"/>
            <a:ext cx="34461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for(int i = 0; i &lt; 5; i++) {</a:t>
            </a:r>
            <a:b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for(int j = 0; j &lt; 3; j++) {</a:t>
            </a:r>
            <a:b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System.out.print(j);</a:t>
            </a:r>
            <a:b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System.out.println();</a:t>
            </a:r>
            <a:b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Tracing Nested Loops</a:t>
            </a:r>
            <a:endParaRPr/>
          </a:p>
        </p:txBody>
      </p:sp>
      <p:graphicFrame>
        <p:nvGraphicFramePr>
          <p:cNvPr id="175" name="Google Shape;175;p25"/>
          <p:cNvGraphicFramePr/>
          <p:nvPr/>
        </p:nvGraphicFramePr>
        <p:xfrm>
          <a:off x="5761275" y="6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{BEF7D4D5-B8DA-44A1-A79A-7D5CAAD4ADD9}</a:tableStyleId>
              </a:tblPr>
              <a:tblGrid>
                <a:gridCol w="1268175"/>
                <a:gridCol w="1324075"/>
              </a:tblGrid>
              <a:tr h="25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/>
                </a:tc>
              </a:tr>
              <a:tr h="25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solidFill>
                      <a:srgbClr val="CFE2F3"/>
                    </a:solidFill>
                  </a:tcPr>
                </a:tc>
              </a:tr>
              <a:tr h="25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solidFill>
                      <a:srgbClr val="CFE2F3"/>
                    </a:solidFill>
                  </a:tcPr>
                </a:tc>
              </a:tr>
              <a:tr h="25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solidFill>
                      <a:srgbClr val="CFE2F3"/>
                    </a:solidFill>
                  </a:tcPr>
                </a:tc>
              </a:tr>
              <a:tr h="25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solidFill>
                      <a:srgbClr val="F9CB9C"/>
                    </a:solidFill>
                  </a:tcPr>
                </a:tc>
              </a:tr>
              <a:tr h="25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solidFill>
                      <a:srgbClr val="F9CB9C"/>
                    </a:solidFill>
                  </a:tcPr>
                </a:tc>
              </a:tr>
              <a:tr h="25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solidFill>
                      <a:srgbClr val="F9CB9C"/>
                    </a:solidFill>
                  </a:tcPr>
                </a:tc>
              </a:tr>
              <a:tr h="25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solidFill>
                      <a:srgbClr val="B6D7A8"/>
                    </a:solidFill>
                  </a:tcPr>
                </a:tc>
              </a:tr>
              <a:tr h="25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solidFill>
                      <a:srgbClr val="B6D7A8"/>
                    </a:solidFill>
                  </a:tcPr>
                </a:tc>
              </a:tr>
              <a:tr h="25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solidFill>
                      <a:srgbClr val="B6D7A8"/>
                    </a:solidFill>
                  </a:tcPr>
                </a:tc>
              </a:tr>
              <a:tr h="25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solidFill>
                      <a:srgbClr val="EAD1DC"/>
                    </a:solidFill>
                  </a:tcPr>
                </a:tc>
              </a:tr>
              <a:tr h="25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solidFill>
                      <a:srgbClr val="EAD1DC"/>
                    </a:solidFill>
                  </a:tcPr>
                </a:tc>
              </a:tr>
              <a:tr h="25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solidFill>
                      <a:srgbClr val="EAD1DC"/>
                    </a:solidFill>
                  </a:tcPr>
                </a:tc>
              </a:tr>
              <a:tr h="25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solidFill>
                      <a:srgbClr val="CFE2F3"/>
                    </a:solidFill>
                  </a:tcPr>
                </a:tc>
              </a:tr>
              <a:tr h="25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solidFill>
                      <a:srgbClr val="CFE2F3"/>
                    </a:solidFill>
                  </a:tcPr>
                </a:tc>
              </a:tr>
              <a:tr h="25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85925" y="1354275"/>
            <a:ext cx="5075400" cy="30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for(int i = 0; i &lt; 5; i++) {</a:t>
            </a:r>
            <a:br>
              <a:rPr lang="en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for(int j = 0; j &lt; 3; j++) {</a:t>
            </a:r>
            <a:br>
              <a:rPr lang="en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System.out.print(j);</a:t>
            </a:r>
            <a:br>
              <a:rPr lang="en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System.out.println();</a:t>
            </a:r>
            <a:br>
              <a:rPr lang="en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9850" y="101775"/>
            <a:ext cx="4531650" cy="48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loop can depend on outer loop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093925"/>
            <a:ext cx="349567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Prime Numbers</a:t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825" y="865325"/>
            <a:ext cx="3457575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346425" y="1238125"/>
            <a:ext cx="400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code does the same thing, less cryptically.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loop iterations does this code do?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algorithm efficient?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Sieve of Eratosthenes</a:t>
            </a:r>
            <a:endParaRPr/>
          </a:p>
        </p:txBody>
      </p:sp>
      <p:sp>
        <p:nvSpPr>
          <p:cNvPr id="200" name="Google Shape;200;p29"/>
          <p:cNvSpPr txBox="1"/>
          <p:nvPr/>
        </p:nvSpPr>
        <p:spPr>
          <a:xfrm>
            <a:off x="346425" y="1009525"/>
            <a:ext cx="400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efficient algorithm was discovered… by a Greek mathematician in the 3rd century BC.</a:t>
            </a:r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0525" y="408125"/>
            <a:ext cx="4491075" cy="345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1625125"/>
            <a:ext cx="3599766" cy="298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/>
        </p:nvSpPr>
        <p:spPr>
          <a:xfrm>
            <a:off x="4500175" y="4097275"/>
            <a:ext cx="4491000" cy="507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</a:rPr>
              <a:t>When the numbers are sufficiently large, no efficient </a:t>
            </a:r>
            <a:r>
              <a:rPr lang="en" sz="1050">
                <a:solidFill>
                  <a:srgbClr val="0645AD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non-quantum</a:t>
            </a:r>
            <a:r>
              <a:rPr lang="en" sz="1050">
                <a:solidFill>
                  <a:srgbClr val="202122"/>
                </a:solidFill>
              </a:rPr>
              <a:t> integer </a:t>
            </a:r>
            <a:r>
              <a:rPr lang="en" sz="1050">
                <a:solidFill>
                  <a:srgbClr val="0645AD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factorization</a:t>
            </a:r>
            <a:r>
              <a:rPr lang="en" sz="1050">
                <a:solidFill>
                  <a:srgbClr val="202122"/>
                </a:solidFill>
              </a:rPr>
              <a:t> </a:t>
            </a:r>
            <a:r>
              <a:rPr lang="en" sz="1050">
                <a:solidFill>
                  <a:srgbClr val="0645AD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algorithm</a:t>
            </a:r>
            <a:r>
              <a:rPr lang="en" sz="1050">
                <a:solidFill>
                  <a:srgbClr val="202122"/>
                </a:solidFill>
              </a:rPr>
              <a:t> is known.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ctrTitle"/>
          </p:nvPr>
        </p:nvSpPr>
        <p:spPr>
          <a:xfrm>
            <a:off x="311708" y="1658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MultiplicationTable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Fibonacci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FibonacciSpiral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Palindrome Review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4.3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Multiplication Table</a:t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725" y="1230475"/>
            <a:ext cx="62293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Multiplication Table</a:t>
            </a:r>
            <a:endParaRPr/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563" y="1017725"/>
            <a:ext cx="284336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3175" y="1068850"/>
            <a:ext cx="27857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Numbers</a:t>
            </a:r>
            <a:endParaRPr/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93925"/>
            <a:ext cx="42291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2827475"/>
            <a:ext cx="65817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6325" y="298650"/>
            <a:ext cx="1876425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 txBox="1"/>
          <p:nvPr/>
        </p:nvSpPr>
        <p:spPr>
          <a:xfrm>
            <a:off x="5932225" y="21739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Fibonacci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(c. 1170 – c. 1240–50) was an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Italian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mathematician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from the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Republic of Pisa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considered to be "the most talented Western mathematician of the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Middle Ages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".</a:t>
            </a:r>
            <a:endParaRPr/>
          </a:p>
        </p:txBody>
      </p:sp>
      <p:sp>
        <p:nvSpPr>
          <p:cNvPr id="236" name="Google Shape;236;p34"/>
          <p:cNvSpPr txBox="1"/>
          <p:nvPr/>
        </p:nvSpPr>
        <p:spPr>
          <a:xfrm>
            <a:off x="792250" y="3994475"/>
            <a:ext cx="72873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Applications of Fibonacci numbers include computer algorithms such as the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Fibonacci search technique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and the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Fibonacci heap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data structure, and graphs called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Fibonacci cubes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used for interconnecting parallel and distributed systems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Numbers</a:t>
            </a:r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017725"/>
            <a:ext cx="487680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Spiral</a:t>
            </a:r>
            <a:endParaRPr/>
          </a:p>
        </p:txBody>
      </p:sp>
      <p:pic>
        <p:nvPicPr>
          <p:cNvPr id="248" name="Google Shape;2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300" y="1371575"/>
            <a:ext cx="3136754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633" y="1389092"/>
            <a:ext cx="296227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Spiral</a:t>
            </a:r>
            <a:endParaRPr/>
          </a:p>
        </p:txBody>
      </p:sp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413" y="533688"/>
            <a:ext cx="239077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0524" y="533701"/>
            <a:ext cx="2556009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8433" y="2714463"/>
            <a:ext cx="285750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4533" y="2676813"/>
            <a:ext cx="20955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600" y="3971142"/>
            <a:ext cx="26860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4050" y="1325727"/>
            <a:ext cx="2445050" cy="24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Write a nested for-loop that prints out a 3 by 3 grid of letters where the letters in the first column are A’s, the letters in the second column are B’s, and the letters in the </a:t>
            </a:r>
            <a:r>
              <a:rPr lang="en" sz="1600"/>
              <a:t>third column are C’s.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  B  C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 B  C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 B  C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1303800" y="1246900"/>
            <a:ext cx="7030500" cy="3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25">
                <a:latin typeface="Courier New"/>
                <a:ea typeface="Courier New"/>
                <a:cs typeface="Courier New"/>
                <a:sym typeface="Courier New"/>
              </a:rPr>
              <a:t>for (int row = 0; row &lt; 3; row++) {</a:t>
            </a:r>
            <a:endParaRPr sz="12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>
                <a:latin typeface="Courier New"/>
                <a:ea typeface="Courier New"/>
                <a:cs typeface="Courier New"/>
                <a:sym typeface="Courier New"/>
              </a:rPr>
              <a:t>	for(int col = 0; col &lt; 3; col++) {</a:t>
            </a:r>
            <a:endParaRPr sz="12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>
                <a:latin typeface="Courier New"/>
                <a:ea typeface="Courier New"/>
                <a:cs typeface="Courier New"/>
                <a:sym typeface="Courier New"/>
              </a:rPr>
              <a:t>		if (col == 0) {</a:t>
            </a:r>
            <a:endParaRPr sz="12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>
                <a:latin typeface="Courier New"/>
                <a:ea typeface="Courier New"/>
                <a:cs typeface="Courier New"/>
                <a:sym typeface="Courier New"/>
              </a:rPr>
              <a:t>			System.out.print(“A”);</a:t>
            </a:r>
            <a:endParaRPr sz="12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>
                <a:latin typeface="Courier New"/>
                <a:ea typeface="Courier New"/>
                <a:cs typeface="Courier New"/>
                <a:sym typeface="Courier New"/>
              </a:rPr>
              <a:t>		else if (col == 1) {</a:t>
            </a:r>
            <a:endParaRPr sz="12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>
                <a:latin typeface="Courier New"/>
                <a:ea typeface="Courier New"/>
                <a:cs typeface="Courier New"/>
                <a:sym typeface="Courier New"/>
              </a:rPr>
              <a:t>			System.out.print(“B”);</a:t>
            </a:r>
            <a:endParaRPr sz="12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>
                <a:latin typeface="Courier New"/>
                <a:ea typeface="Courier New"/>
                <a:cs typeface="Courier New"/>
                <a:sym typeface="Courier New"/>
              </a:rPr>
              <a:t>		} else {</a:t>
            </a:r>
            <a:endParaRPr sz="12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>
                <a:latin typeface="Courier New"/>
                <a:ea typeface="Courier New"/>
                <a:cs typeface="Courier New"/>
                <a:sym typeface="Courier New"/>
              </a:rPr>
              <a:t>			System.out.println(“C”);</a:t>
            </a:r>
            <a:endParaRPr sz="12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1225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2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25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</a:t>
            </a:r>
            <a:endParaRPr/>
          </a:p>
        </p:txBody>
      </p:sp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that asks the user for an integer N. Using nested for loops, print the numbers &lt;= n for each n in 1, …, N. For N &gt;= 4, your first few lines of output should be: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1 2 3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1 2 3 4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</a:t>
            </a:r>
            <a:endParaRPr/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that asks the user for a double R. Use nested for loops to write a program that counts the number of integer-valued points (e.g. (1, 3)) on or inside a circle of radius 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Hint: </a:t>
            </a:r>
            <a:r>
              <a:rPr lang="en"/>
              <a:t>If given a circle of radius R, how would you construct a rectangular “search area” that will always contain the entire circle? How can you check if a given integer-valued point is on or inside the circle?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Hint: </a:t>
            </a:r>
            <a:r>
              <a:rPr lang="en"/>
              <a:t>0 &lt; R &lt; 1 should give you exactly 1 such point, e.g. (0, 0). R = 1 should give you 5 points [(0, 0), (0, 1), (1, 0), (-1, 0), (0, -1)] and R = sqrt(2) should give you 9 points.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many points will R = 3 give you?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775" y="1828800"/>
            <a:ext cx="42291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295125" y="973275"/>
            <a:ext cx="708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Palindrome exercise, this was the most common solution.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the string to its reverse to see if it's a palindrome. It works!</a:t>
            </a:r>
            <a:endParaRPr/>
          </a:p>
        </p:txBody>
      </p:sp>
      <p:sp>
        <p:nvSpPr>
          <p:cNvPr id="67" name="Google Shape;67;p1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isPalindrome() by reversing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</a:t>
            </a:r>
            <a:endParaRPr/>
          </a:p>
        </p:txBody>
      </p:sp>
      <p:sp>
        <p:nvSpPr>
          <p:cNvPr id="290" name="Google Shape;29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that asks the user for a integer N. Print all of the </a:t>
            </a:r>
            <a:r>
              <a:rPr b="1" lang="en"/>
              <a:t>prime</a:t>
            </a:r>
            <a:r>
              <a:rPr lang="en"/>
              <a:t> factors of 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Hint: </a:t>
            </a:r>
            <a:r>
              <a:rPr lang="en"/>
              <a:t>First identify if each number is a factor of N. If it, use another for loop to determine if the factor is prime.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Why is this algorithm inefficient? At the end of your program, write a comment explaining how you might make it faster (concept only--no code required).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 Answer</a:t>
            </a:r>
            <a:endParaRPr/>
          </a:p>
        </p:txBody>
      </p:sp>
      <p:sp>
        <p:nvSpPr>
          <p:cNvPr id="296" name="Google Shape;296;p43"/>
          <p:cNvSpPr txBox="1"/>
          <p:nvPr>
            <p:ph idx="1" type="body"/>
          </p:nvPr>
        </p:nvSpPr>
        <p:spPr>
          <a:xfrm>
            <a:off x="1303800" y="1291175"/>
            <a:ext cx="7030500" cy="32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25"/>
              <a:t>public class Diagonal {</a:t>
            </a:r>
            <a:endParaRPr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25"/>
              <a:t>    public static void main(String[] args){</a:t>
            </a:r>
            <a:endParaRPr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25"/>
              <a:t>        // excluding scanner for simplicity</a:t>
            </a:r>
            <a:endParaRPr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25"/>
              <a:t>        int N = 5;</a:t>
            </a:r>
            <a:endParaRPr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25"/>
              <a:t>        for (int i = 1; i &lt;= N; i++) {</a:t>
            </a:r>
            <a:endParaRPr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25"/>
              <a:t>            for (int j = 1; j &lt;= i; j++) {</a:t>
            </a:r>
            <a:endParaRPr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25"/>
              <a:t>                System.out.print(j + " ");</a:t>
            </a:r>
            <a:endParaRPr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25"/>
              <a:t>            }</a:t>
            </a:r>
            <a:endParaRPr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25"/>
              <a:t>            System.out.println();</a:t>
            </a:r>
            <a:endParaRPr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25"/>
              <a:t>        }</a:t>
            </a:r>
            <a:endParaRPr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25"/>
              <a:t>    }</a:t>
            </a:r>
            <a:endParaRPr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125"/>
              <a:t>}</a:t>
            </a:r>
            <a:endParaRPr sz="1125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 Answer</a:t>
            </a:r>
            <a:endParaRPr/>
          </a:p>
        </p:txBody>
      </p:sp>
      <p:sp>
        <p:nvSpPr>
          <p:cNvPr id="302" name="Google Shape;302;p44"/>
          <p:cNvSpPr txBox="1"/>
          <p:nvPr>
            <p:ph idx="1" type="body"/>
          </p:nvPr>
        </p:nvSpPr>
        <p:spPr>
          <a:xfrm>
            <a:off x="1303800" y="12069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import java.lang.Math;</a:t>
            </a:r>
            <a:endParaRPr sz="3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00"/>
              <a:t>public class CountLatticePoints {</a:t>
            </a:r>
            <a:endParaRPr sz="3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00"/>
              <a:t>    public static void main(String[] args) {</a:t>
            </a:r>
            <a:endParaRPr sz="3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00"/>
              <a:t>        // excluding scanner for simplicity</a:t>
            </a:r>
            <a:endParaRPr sz="3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00"/>
              <a:t>        double r = Math.sqrt(2);</a:t>
            </a:r>
            <a:endParaRPr sz="3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00"/>
              <a:t>        int s = (int) r + 1;</a:t>
            </a:r>
            <a:endParaRPr sz="3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00"/>
              <a:t>        int count = 0;</a:t>
            </a:r>
            <a:endParaRPr sz="3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00"/>
              <a:t>        for (int i = -s; i &lt;= s; i++)</a:t>
            </a:r>
            <a:endParaRPr sz="3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00"/>
              <a:t>            for (int j = -s; j &lt;= s; j++)</a:t>
            </a:r>
            <a:endParaRPr sz="3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00"/>
              <a:t>                if (Math.sqrt(i*i + j*j) &lt;= r)</a:t>
            </a:r>
            <a:endParaRPr sz="3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00"/>
              <a:t>                    count++;</a:t>
            </a:r>
            <a:endParaRPr sz="3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00"/>
              <a:t>        System.out.print(count);</a:t>
            </a:r>
            <a:endParaRPr sz="3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00"/>
              <a:t>    }</a:t>
            </a:r>
            <a:endParaRPr sz="3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00"/>
              <a:t>}</a:t>
            </a:r>
            <a:endParaRPr sz="3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 Up!</a:t>
            </a:r>
            <a:endParaRPr/>
          </a:p>
        </p:txBody>
      </p:sp>
      <p:sp>
        <p:nvSpPr>
          <p:cNvPr id="308" name="Google Shape;30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program that takes in a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800"/>
              <a:t> and prints out the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800"/>
              <a:t> without vowels.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Example: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“I love computer science!” -&gt; “I lv cmptr scnc!”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963" y="2064050"/>
            <a:ext cx="425767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295125" y="973275"/>
            <a:ext cx="708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saw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en"/>
              <a:t> class last week, which can build up Strings using mutable operations. It has a built-in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reverse()</a:t>
            </a:r>
            <a:r>
              <a:rPr lang="en"/>
              <a:t> method, letting us do the check with very little code.</a:t>
            </a:r>
            <a:endParaRPr/>
          </a:p>
        </p:txBody>
      </p:sp>
      <p:sp>
        <p:nvSpPr>
          <p:cNvPr id="74" name="Google Shape;74;p1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isPalindrome() using StringBuilder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1752600"/>
            <a:ext cx="488632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295125" y="973275"/>
            <a:ext cx="708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Reversing the string requires allocating memory. We can avoid this by directly comparing the characters in the original string.</a:t>
            </a:r>
            <a:endParaRPr/>
          </a:p>
        </p:txBody>
      </p:sp>
      <p:sp>
        <p:nvSpPr>
          <p:cNvPr id="81" name="Google Shape;81;p1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isPalindrome() using </a:t>
            </a:r>
            <a:r>
              <a:rPr lang="en"/>
              <a:t>direct comparison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295125" y="3411675"/>
            <a:ext cx="708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string loops you've seen so far have a single counter.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one starts two counters, one at each end of the string, and "races" them toward the middle until they meet, which ends the loop.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500" y="167225"/>
            <a:ext cx="495966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295125" y="973275"/>
            <a:ext cx="3739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Reversing the string through concatenation (isPalindromeReversed) generates many String instances which get discarded immediately (garbage objects).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isPalindromeReverseBuilder (StringBuilder) is ~4</a:t>
            </a:r>
            <a:r>
              <a:rPr lang="en"/>
              <a:t>X</a:t>
            </a:r>
            <a:r>
              <a:rPr lang="en"/>
              <a:t> faster than isPalindromeReversed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isPalindrome with no string reversal is ~8X faster than isPalindromeReversed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4294967295"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isPalindrome benchmark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525" y="3451988"/>
            <a:ext cx="360045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295125" y="973275"/>
            <a:ext cx="7088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Computers are so fast that you may have to benchmark a method millions of times to get a good reading.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we use a nested loop to run </a:t>
            </a:r>
            <a:r>
              <a:rPr lang="en"/>
              <a:t>through</a:t>
            </a:r>
            <a:r>
              <a:rPr lang="en"/>
              <a:t> the entire EOWL word list multiple times. (NUM_PASSES is set to 10, and words.length is 128985)</a:t>
            </a:r>
            <a:endParaRPr/>
          </a:p>
        </p:txBody>
      </p:sp>
      <p:sp>
        <p:nvSpPr>
          <p:cNvPr id="96" name="Google Shape;96;p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nested loop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575" y="2427075"/>
            <a:ext cx="4536552" cy="15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295125" y="4021275"/>
            <a:ext cx="78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computer was able to go through a dictionary 10X in 0.0295 seconds = 29.5 </a:t>
            </a:r>
            <a:r>
              <a:rPr lang="en"/>
              <a:t>milliseconds!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295125" y="973275"/>
            <a:ext cx="8349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your code and </a:t>
            </a:r>
            <a:r>
              <a:rPr lang="en"/>
              <a:t>making</a:t>
            </a:r>
            <a:r>
              <a:rPr lang="en"/>
              <a:t> improvements to make it faster and/or use less memory is called </a:t>
            </a:r>
            <a:r>
              <a:rPr b="1" lang="en"/>
              <a:t>optimization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every piece of code needs to be optimized to the max…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trade-offs to evaluate: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much of my </a:t>
            </a:r>
            <a:r>
              <a:rPr lang="en"/>
              <a:t>time</a:t>
            </a:r>
            <a:r>
              <a:rPr lang="en"/>
              <a:t> do I want to spend making it faster or less memory-intensive?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Is a more naive algorithm simpler to understand for other programmers?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will the code actually be used IRL?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sometimes you think your code will only have to deal with 1,000 records, and then the company gets some big customer and the same code is subjected to 1,000,000 records!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and other languages have </a:t>
            </a:r>
            <a:r>
              <a:rPr b="1" lang="en"/>
              <a:t>compiler optimizations</a:t>
            </a:r>
            <a:r>
              <a:rPr lang="en"/>
              <a:t> that make your code faster automatically… but these optimizations aren't able to change the fundamentals of your algorithms.</a:t>
            </a:r>
            <a:endParaRPr/>
          </a:p>
        </p:txBody>
      </p:sp>
      <p:sp>
        <p:nvSpPr>
          <p:cNvPr id="104" name="Google Shape;104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Optimization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4.4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