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Caveat"/>
      <p:regular r:id="rId53"/>
      <p:bold r:id="rId54"/>
    </p:embeddedFont>
    <p:embeddedFont>
      <p:font typeface="Playfair Display"/>
      <p:regular r:id="rId55"/>
      <p:bold r:id="rId56"/>
      <p:italic r:id="rId57"/>
      <p:boldItalic r:id="rId58"/>
    </p:embeddedFont>
    <p:embeddedFont>
      <p:font typeface="Nunito"/>
      <p:regular r:id="rId59"/>
      <p:bold r:id="rId60"/>
      <p:italic r:id="rId61"/>
      <p:boldItalic r:id="rId62"/>
    </p:embeddedFont>
    <p:embeddedFont>
      <p:font typeface="Quattrocento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E96256-E43B-4715-9206-0B713E6C810E}">
  <a:tblStyle styleId="{A1E96256-E43B-4715-9206-0B713E6C81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4.xml"/><Relationship Id="rId64" Type="http://schemas.openxmlformats.org/officeDocument/2006/relationships/font" Target="fonts/QuattrocentoSans-bold.fntdata"/><Relationship Id="rId63" Type="http://schemas.openxmlformats.org/officeDocument/2006/relationships/font" Target="fonts/QuattrocentoSans-regular.fntdata"/><Relationship Id="rId22" Type="http://schemas.openxmlformats.org/officeDocument/2006/relationships/slide" Target="slides/slide16.xml"/><Relationship Id="rId66" Type="http://schemas.openxmlformats.org/officeDocument/2006/relationships/font" Target="fonts/QuattrocentoSans-boldItalic.fntdata"/><Relationship Id="rId21" Type="http://schemas.openxmlformats.org/officeDocument/2006/relationships/slide" Target="slides/slide15.xml"/><Relationship Id="rId65" Type="http://schemas.openxmlformats.org/officeDocument/2006/relationships/font" Target="fonts/Quattrocento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uni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Caveat-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layfairDisplay-regular.fntdata"/><Relationship Id="rId10" Type="http://schemas.openxmlformats.org/officeDocument/2006/relationships/slide" Target="slides/slide4.xml"/><Relationship Id="rId54" Type="http://schemas.openxmlformats.org/officeDocument/2006/relationships/font" Target="fonts/Caveat-bold.fntdata"/><Relationship Id="rId13" Type="http://schemas.openxmlformats.org/officeDocument/2006/relationships/slide" Target="slides/slide7.xml"/><Relationship Id="rId57" Type="http://schemas.openxmlformats.org/officeDocument/2006/relationships/font" Target="fonts/PlayfairDisplay-italic.fntdata"/><Relationship Id="rId12" Type="http://schemas.openxmlformats.org/officeDocument/2006/relationships/slide" Target="slides/slide6.xml"/><Relationship Id="rId56" Type="http://schemas.openxmlformats.org/officeDocument/2006/relationships/font" Target="fonts/PlayfairDisplay-bold.fntdata"/><Relationship Id="rId15" Type="http://schemas.openxmlformats.org/officeDocument/2006/relationships/slide" Target="slides/slide9.xml"/><Relationship Id="rId59" Type="http://schemas.openxmlformats.org/officeDocument/2006/relationships/font" Target="fonts/Nunito-regular.fntdata"/><Relationship Id="rId14" Type="http://schemas.openxmlformats.org/officeDocument/2006/relationships/slide" Target="slides/slide8.xml"/><Relationship Id="rId58" Type="http://schemas.openxmlformats.org/officeDocument/2006/relationships/font" Target="fonts/PlayfairDisplay-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a00305c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6a00305c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ef0cd236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ef0cd236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ef0cd236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ef0cd236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ef0cd236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ef0cd236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ef0cd236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ef0cd236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ef0cd236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ef0cd236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ef0cd236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ef0cd236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ef0cd236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ef0cd236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ef0cd236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ef0cd236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ef0cd236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ef0cd236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ef0cd236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ef0cd236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f45f9566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f45f956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6ef0cd236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6ef0cd236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ef0cd236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6ef0cd236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6ef0cd2367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6ef0cd2367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ef0cd2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ef0cd2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ef0cd236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ef0cd23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ef0cd236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6ef0cd23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ef0cd23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ef0cd23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ef0cd23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ef0cd23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ef0cd23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6ef0cd23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b2a2247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b2a224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f45f95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f45f95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8c99cb6b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8c99cb6b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a00305c2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a00305c2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6ef46795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6ef46795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trace through this loop in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6ef0cd2367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6ef0cd2367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now we get to the actual subject for today, runtime analysis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6ef0cd236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6ef0cd2367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6ef0cd236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6ef0cd236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ef0cd2367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6ef0cd2367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6ef0cd2367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6ef0cd2367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6ef0cd2367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6ef0cd2367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6ef0cd236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6ef0cd236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f45f956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f45f956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6ef0cd2367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6ef0cd2367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ef0cd236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6ef0cd236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trace through this loop in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6ef0cd2367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6ef0cd2367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ef0cd236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ef0cd236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6ef0cd2367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6ef0cd2367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728865d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728865d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728865d1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728865d1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ef0cd236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ef0cd236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ef0cd236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ef0cd236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ef0cd236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ef0cd236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ef0cd236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ef0cd236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ef0cd236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ef0cd236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pstudents.collegeboard.org/ap/pdf/ap-computer-science-a-java-quick-reference_0.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Algorith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replit.com/@MsMolinaECHS/ThankYouMachine#Main.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10/24/22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Sentinel values</a:t>
            </a:r>
            <a:endParaRPr/>
          </a:p>
        </p:txBody>
      </p:sp>
      <p:sp>
        <p:nvSpPr>
          <p:cNvPr id="157" name="Google Shape;157;p22"/>
          <p:cNvSpPr txBox="1"/>
          <p:nvPr/>
        </p:nvSpPr>
        <p:spPr>
          <a:xfrm>
            <a:off x="533400" y="2209800"/>
            <a:ext cx="8238300" cy="1251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String command;</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while ((command = getNextCommand()) != null)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executeCommand(command);</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158" name="Google Shape;158;p22"/>
          <p:cNvSpPr txBox="1"/>
          <p:nvPr/>
        </p:nvSpPr>
        <p:spPr>
          <a:xfrm>
            <a:off x="304800" y="1143000"/>
            <a:ext cx="823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sentinel value is a special value that tells the loop to terminate.</a:t>
            </a:r>
            <a:endParaRPr>
              <a:solidFill>
                <a:schemeClr val="dk1"/>
              </a:solidFill>
            </a:endParaRPr>
          </a:p>
          <a:p>
            <a:pPr indent="0" lvl="0" marL="0" rtl="0" algn="l">
              <a:spcBef>
                <a:spcPts val="0"/>
              </a:spcBef>
              <a:spcAft>
                <a:spcPts val="0"/>
              </a:spcAft>
              <a:buNone/>
            </a:pPr>
            <a:r>
              <a:rPr lang="en">
                <a:solidFill>
                  <a:schemeClr val="dk1"/>
                </a:solidFill>
              </a:rPr>
              <a:t>The code from the previous slide is an example of this:</a:t>
            </a:r>
            <a:endParaRPr>
              <a:solidFill>
                <a:schemeClr val="dk1"/>
              </a:solidFill>
            </a:endParaRPr>
          </a:p>
          <a:p>
            <a:pPr indent="0" lvl="0" marL="0" rtl="0" algn="l">
              <a:spcBef>
                <a:spcPts val="0"/>
              </a:spcBef>
              <a:spcAft>
                <a:spcPts val="0"/>
              </a:spcAft>
              <a:buNone/>
            </a:pPr>
            <a:r>
              <a:rPr lang="en">
                <a:solidFill>
                  <a:schemeClr val="dk1"/>
                </a:solidFill>
              </a:rPr>
              <a:t>getNextCommand returns null when there are no more commands to execute.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Input-controlled loops</a:t>
            </a:r>
            <a:endParaRPr/>
          </a:p>
        </p:txBody>
      </p:sp>
      <p:sp>
        <p:nvSpPr>
          <p:cNvPr id="164" name="Google Shape;164;p23"/>
          <p:cNvSpPr txBox="1"/>
          <p:nvPr/>
        </p:nvSpPr>
        <p:spPr>
          <a:xfrm>
            <a:off x="3991925" y="1170125"/>
            <a:ext cx="395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while loop is often used for </a:t>
            </a:r>
            <a:r>
              <a:rPr b="1" lang="en">
                <a:solidFill>
                  <a:schemeClr val="dk1"/>
                </a:solidFill>
              </a:rPr>
              <a:t>input-controlled loops</a:t>
            </a:r>
            <a:r>
              <a:rPr lang="en">
                <a:solidFill>
                  <a:schemeClr val="dk1"/>
                </a:solidFill>
              </a:rPr>
              <a:t>, where </a:t>
            </a:r>
            <a:r>
              <a:rPr b="1" lang="en">
                <a:solidFill>
                  <a:schemeClr val="dk1"/>
                </a:solidFill>
              </a:rPr>
              <a:t>input</a:t>
            </a:r>
            <a:r>
              <a:rPr lang="en">
                <a:solidFill>
                  <a:schemeClr val="dk1"/>
                </a:solidFill>
              </a:rPr>
              <a:t> is being taken from the user, or from a file on disk, or the network.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 example is the MagpieRunner, where the while loop continues until the user enters "Bye", the sentinel value which tells Magpie that no more input is coming and terminates the loop.</a:t>
            </a:r>
            <a:endParaRPr>
              <a:solidFill>
                <a:schemeClr val="dk1"/>
              </a:solidFill>
            </a:endParaRPr>
          </a:p>
        </p:txBody>
      </p:sp>
      <p:pic>
        <p:nvPicPr>
          <p:cNvPr id="165" name="Google Shape;165;p23"/>
          <p:cNvPicPr preferRelativeResize="0"/>
          <p:nvPr/>
        </p:nvPicPr>
        <p:blipFill>
          <a:blip r:embed="rId3">
            <a:alphaModFix/>
          </a:blip>
          <a:stretch>
            <a:fillRect/>
          </a:stretch>
        </p:blipFill>
        <p:spPr>
          <a:xfrm>
            <a:off x="381000" y="1170125"/>
            <a:ext cx="2938998" cy="263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Tracing loops</a:t>
            </a:r>
            <a:endParaRPr/>
          </a:p>
        </p:txBody>
      </p:sp>
      <p:pic>
        <p:nvPicPr>
          <p:cNvPr id="171" name="Google Shape;171;p24"/>
          <p:cNvPicPr preferRelativeResize="0"/>
          <p:nvPr/>
        </p:nvPicPr>
        <p:blipFill>
          <a:blip r:embed="rId3">
            <a:alphaModFix/>
          </a:blip>
          <a:stretch>
            <a:fillRect/>
          </a:stretch>
        </p:blipFill>
        <p:spPr>
          <a:xfrm>
            <a:off x="651650" y="1378425"/>
            <a:ext cx="4292175" cy="2843950"/>
          </a:xfrm>
          <a:prstGeom prst="rect">
            <a:avLst/>
          </a:prstGeom>
          <a:noFill/>
          <a:ln>
            <a:noFill/>
          </a:ln>
        </p:spPr>
      </p:pic>
      <p:graphicFrame>
        <p:nvGraphicFramePr>
          <p:cNvPr id="172" name="Google Shape;172;p24"/>
          <p:cNvGraphicFramePr/>
          <p:nvPr/>
        </p:nvGraphicFramePr>
        <p:xfrm>
          <a:off x="5478725" y="1440775"/>
          <a:ext cx="3000000" cy="3000000"/>
        </p:xfrm>
        <a:graphic>
          <a:graphicData uri="http://schemas.openxmlformats.org/drawingml/2006/table">
            <a:tbl>
              <a:tblPr>
                <a:noFill/>
                <a:tableStyleId>{A1E96256-E43B-4715-9206-0B713E6C810E}</a:tableStyleId>
              </a:tblPr>
              <a:tblGrid>
                <a:gridCol w="1510800"/>
                <a:gridCol w="1510800"/>
              </a:tblGrid>
              <a:tr h="396200">
                <a:tc>
                  <a:txBody>
                    <a:bodyPr/>
                    <a:lstStyle/>
                    <a:p>
                      <a:pPr indent="0" lvl="0" marL="0" rtl="0" algn="l">
                        <a:spcBef>
                          <a:spcPts val="0"/>
                        </a:spcBef>
                        <a:spcAft>
                          <a:spcPts val="0"/>
                        </a:spcAft>
                        <a:buNone/>
                      </a:pPr>
                      <a:r>
                        <a:rPr b="1" lang="en"/>
                        <a:t>x</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343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do…while syntax </a:t>
            </a:r>
            <a:endParaRPr/>
          </a:p>
        </p:txBody>
      </p:sp>
      <p:sp>
        <p:nvSpPr>
          <p:cNvPr id="178" name="Google Shape;178;p25"/>
          <p:cNvSpPr txBox="1"/>
          <p:nvPr>
            <p:ph idx="1" type="body"/>
          </p:nvPr>
        </p:nvSpPr>
        <p:spPr>
          <a:xfrm>
            <a:off x="311700" y="1152475"/>
            <a:ext cx="3511200" cy="775200"/>
          </a:xfrm>
          <a:prstGeom prst="rect">
            <a:avLst/>
          </a:prstGeom>
        </p:spPr>
        <p:txBody>
          <a:bodyPr anchorCtr="0" anchor="t" bIns="91425" lIns="91425" spcFirstLastPara="1" rIns="91425" wrap="square" tIns="91425">
            <a:normAutofit fontScale="62500" lnSpcReduction="20000"/>
          </a:bodyPr>
          <a:lstStyle/>
          <a:p>
            <a:pPr indent="0" lvl="0" marL="0" rtl="0" algn="l">
              <a:lnSpc>
                <a:spcPct val="80000"/>
              </a:lnSpc>
              <a:spcBef>
                <a:spcPts val="400"/>
              </a:spcBef>
              <a:spcAft>
                <a:spcPts val="0"/>
              </a:spcAft>
              <a:buClr>
                <a:schemeClr val="dk1"/>
              </a:buClr>
              <a:buSzPct val="88888"/>
              <a:buFont typeface="Arial"/>
              <a:buNone/>
            </a:pPr>
            <a:r>
              <a:rPr lang="en">
                <a:latin typeface="Courier New"/>
                <a:ea typeface="Courier New"/>
                <a:cs typeface="Courier New"/>
                <a:sym typeface="Courier New"/>
              </a:rPr>
              <a:t>do</a:t>
            </a:r>
            <a:endParaRPr>
              <a:latin typeface="Courier New"/>
              <a:ea typeface="Courier New"/>
              <a:cs typeface="Courier New"/>
              <a:sym typeface="Courier New"/>
            </a:endParaRPr>
          </a:p>
          <a:p>
            <a:pPr indent="457200" lvl="0" marL="0" rtl="0" algn="l">
              <a:lnSpc>
                <a:spcPct val="80000"/>
              </a:lnSpc>
              <a:spcBef>
                <a:spcPts val="400"/>
              </a:spcBef>
              <a:spcAft>
                <a:spcPts val="0"/>
              </a:spcAft>
              <a:buClr>
                <a:schemeClr val="dk1"/>
              </a:buClr>
              <a:buSzPct val="88888"/>
              <a:buFont typeface="Arial"/>
              <a:buNone/>
            </a:pPr>
            <a:r>
              <a:rPr i="1" lang="en"/>
              <a:t>statement</a:t>
            </a:r>
            <a:endParaRPr i="1"/>
          </a:p>
          <a:p>
            <a:pPr indent="0" lvl="0" marL="0" rtl="0" algn="l">
              <a:lnSpc>
                <a:spcPct val="80000"/>
              </a:lnSpc>
              <a:spcBef>
                <a:spcPts val="400"/>
              </a:spcBef>
              <a:spcAft>
                <a:spcPts val="0"/>
              </a:spcAft>
              <a:buClr>
                <a:schemeClr val="dk1"/>
              </a:buClr>
              <a:buSzPct val="76190"/>
              <a:buFont typeface="Arial"/>
              <a:buNone/>
            </a:pPr>
            <a:r>
              <a:rPr lang="en">
                <a:latin typeface="Courier New"/>
                <a:ea typeface="Courier New"/>
                <a:cs typeface="Courier New"/>
                <a:sym typeface="Courier New"/>
              </a:rPr>
              <a:t>while</a:t>
            </a:r>
            <a:r>
              <a:rPr i="1" lang="en"/>
              <a:t> </a:t>
            </a:r>
            <a:r>
              <a:rPr lang="en">
                <a:latin typeface="Courier New"/>
                <a:ea typeface="Courier New"/>
                <a:cs typeface="Courier New"/>
                <a:sym typeface="Courier New"/>
              </a:rPr>
              <a:t> (</a:t>
            </a:r>
            <a:r>
              <a:rPr i="1" lang="en"/>
              <a:t>boolean expression</a:t>
            </a:r>
            <a:r>
              <a:rPr lang="en">
                <a:latin typeface="Courier New"/>
                <a:ea typeface="Courier New"/>
                <a:cs typeface="Courier New"/>
                <a:sym typeface="Courier New"/>
              </a:rPr>
              <a:t>)		</a:t>
            </a:r>
            <a:endParaRPr sz="2100">
              <a:latin typeface="Quattrocento Sans"/>
              <a:ea typeface="Quattrocento Sans"/>
              <a:cs typeface="Quattrocento Sans"/>
              <a:sym typeface="Quattrocento Sans"/>
            </a:endParaRPr>
          </a:p>
          <a:p>
            <a:pPr indent="0" lvl="0" marL="0" rtl="0" algn="l">
              <a:lnSpc>
                <a:spcPct val="80000"/>
              </a:lnSpc>
              <a:spcBef>
                <a:spcPts val="400"/>
              </a:spcBef>
              <a:spcAft>
                <a:spcPts val="0"/>
              </a:spcAft>
              <a:buClr>
                <a:schemeClr val="dk1"/>
              </a:buClr>
              <a:buSzPct val="88888"/>
              <a:buFont typeface="Arial"/>
              <a:buNone/>
            </a:pPr>
            <a:r>
              <a:t/>
            </a:r>
            <a:endParaRPr i="1"/>
          </a:p>
        </p:txBody>
      </p:sp>
      <p:sp>
        <p:nvSpPr>
          <p:cNvPr id="179" name="Google Shape;179;p25"/>
          <p:cNvSpPr txBox="1"/>
          <p:nvPr/>
        </p:nvSpPr>
        <p:spPr>
          <a:xfrm>
            <a:off x="381000" y="2971800"/>
            <a:ext cx="4752900" cy="1200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String name;</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do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System.out.println("Enter your name.");</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name = scanner.nextLine();</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while (name.length() == 0);</a:t>
            </a:r>
            <a:endParaRPr>
              <a:solidFill>
                <a:schemeClr val="dk2"/>
              </a:solidFill>
              <a:latin typeface="Courier New"/>
              <a:ea typeface="Courier New"/>
              <a:cs typeface="Courier New"/>
              <a:sym typeface="Courier New"/>
            </a:endParaRPr>
          </a:p>
        </p:txBody>
      </p:sp>
      <p:sp>
        <p:nvSpPr>
          <p:cNvPr id="180" name="Google Shape;180;p25"/>
          <p:cNvSpPr txBox="1"/>
          <p:nvPr/>
        </p:nvSpPr>
        <p:spPr>
          <a:xfrm>
            <a:off x="304800" y="2590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Example:</a:t>
            </a:r>
            <a:endParaRPr>
              <a:solidFill>
                <a:schemeClr val="dk1"/>
              </a:solidFill>
            </a:endParaRPr>
          </a:p>
        </p:txBody>
      </p:sp>
      <p:sp>
        <p:nvSpPr>
          <p:cNvPr id="181" name="Google Shape;181;p25"/>
          <p:cNvSpPr txBox="1"/>
          <p:nvPr/>
        </p:nvSpPr>
        <p:spPr>
          <a:xfrm>
            <a:off x="5828875" y="268425"/>
            <a:ext cx="20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Flowchart of while</a:t>
            </a:r>
            <a:endParaRPr/>
          </a:p>
        </p:txBody>
      </p:sp>
      <p:sp>
        <p:nvSpPr>
          <p:cNvPr id="182" name="Google Shape;182;p25"/>
          <p:cNvSpPr/>
          <p:nvPr/>
        </p:nvSpPr>
        <p:spPr>
          <a:xfrm>
            <a:off x="5514721" y="2293975"/>
            <a:ext cx="1676550" cy="11177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Does boolean expression evaluate to true?</a:t>
            </a:r>
            <a:endParaRPr sz="1000"/>
          </a:p>
        </p:txBody>
      </p:sp>
      <p:sp>
        <p:nvSpPr>
          <p:cNvPr id="183" name="Google Shape;183;p25"/>
          <p:cNvSpPr/>
          <p:nvPr/>
        </p:nvSpPr>
        <p:spPr>
          <a:xfrm>
            <a:off x="5769196" y="1253488"/>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Execute statement</a:t>
            </a:r>
            <a:endParaRPr sz="1000"/>
          </a:p>
        </p:txBody>
      </p:sp>
      <p:sp>
        <p:nvSpPr>
          <p:cNvPr id="184" name="Google Shape;184;p25"/>
          <p:cNvSpPr txBox="1"/>
          <p:nvPr/>
        </p:nvSpPr>
        <p:spPr>
          <a:xfrm>
            <a:off x="6985121" y="3109650"/>
            <a:ext cx="4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85" name="Google Shape;185;p25"/>
          <p:cNvSpPr/>
          <p:nvPr/>
        </p:nvSpPr>
        <p:spPr>
          <a:xfrm>
            <a:off x="5769196" y="4049675"/>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Next statement after do…while</a:t>
            </a:r>
            <a:endParaRPr sz="1000"/>
          </a:p>
        </p:txBody>
      </p:sp>
      <p:cxnSp>
        <p:nvCxnSpPr>
          <p:cNvPr id="186" name="Google Shape;186;p25"/>
          <p:cNvCxnSpPr>
            <a:stCxn id="182" idx="2"/>
            <a:endCxn id="185" idx="0"/>
          </p:cNvCxnSpPr>
          <p:nvPr/>
        </p:nvCxnSpPr>
        <p:spPr>
          <a:xfrm rot="5400000">
            <a:off x="6033646" y="3730425"/>
            <a:ext cx="638100" cy="600"/>
          </a:xfrm>
          <a:prstGeom prst="bentConnector3">
            <a:avLst>
              <a:gd fmla="val 49992" name="adj1"/>
            </a:avLst>
          </a:prstGeom>
          <a:noFill/>
          <a:ln cap="flat" cmpd="sng" w="9525">
            <a:solidFill>
              <a:schemeClr val="dk2"/>
            </a:solidFill>
            <a:prstDash val="solid"/>
            <a:round/>
            <a:headEnd len="med" w="med" type="none"/>
            <a:tailEnd len="med" w="med" type="triangle"/>
          </a:ln>
        </p:spPr>
      </p:cxnSp>
      <p:sp>
        <p:nvSpPr>
          <p:cNvPr id="187" name="Google Shape;187;p25"/>
          <p:cNvSpPr txBox="1"/>
          <p:nvPr/>
        </p:nvSpPr>
        <p:spPr>
          <a:xfrm>
            <a:off x="6352550" y="3634863"/>
            <a:ext cx="4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188" name="Google Shape;188;p25"/>
          <p:cNvCxnSpPr>
            <a:stCxn id="183" idx="2"/>
            <a:endCxn id="182" idx="0"/>
          </p:cNvCxnSpPr>
          <p:nvPr/>
        </p:nvCxnSpPr>
        <p:spPr>
          <a:xfrm>
            <a:off x="6352396" y="1917688"/>
            <a:ext cx="600" cy="3762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5"/>
          <p:cNvCxnSpPr>
            <a:stCxn id="182" idx="3"/>
            <a:endCxn id="183" idx="0"/>
          </p:cNvCxnSpPr>
          <p:nvPr/>
        </p:nvCxnSpPr>
        <p:spPr>
          <a:xfrm rot="10800000">
            <a:off x="6352471" y="1253525"/>
            <a:ext cx="838800" cy="1599300"/>
          </a:xfrm>
          <a:prstGeom prst="bentConnector4">
            <a:avLst>
              <a:gd fmla="val -28389" name="adj1"/>
              <a:gd fmla="val 114892" name="adj2"/>
            </a:avLst>
          </a:prstGeom>
          <a:noFill/>
          <a:ln cap="flat" cmpd="sng" w="9525">
            <a:solidFill>
              <a:schemeClr val="dk2"/>
            </a:solidFill>
            <a:prstDash val="solid"/>
            <a:round/>
            <a:headEnd len="med" w="med" type="none"/>
            <a:tailEnd len="med" w="med" type="triangle"/>
          </a:ln>
        </p:spPr>
      </p:cxnSp>
      <p:sp>
        <p:nvSpPr>
          <p:cNvPr id="190" name="Google Shape;190;p25"/>
          <p:cNvSpPr txBox="1"/>
          <p:nvPr/>
        </p:nvSpPr>
        <p:spPr>
          <a:xfrm>
            <a:off x="304800" y="1905000"/>
            <a:ext cx="491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Sometimes, you want to check some condition AFTER the body of the loop has run, not before.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loops</a:t>
            </a:r>
            <a:endParaRPr/>
          </a:p>
        </p:txBody>
      </p:sp>
      <p:sp>
        <p:nvSpPr>
          <p:cNvPr id="196" name="Google Shape;196;p26"/>
          <p:cNvSpPr txBox="1"/>
          <p:nvPr/>
        </p:nvSpPr>
        <p:spPr>
          <a:xfrm>
            <a:off x="381000" y="1828800"/>
            <a:ext cx="8238300" cy="1200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void serveRequestsForever()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while (true)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handleNextRequest();</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197" name="Google Shape;197;p26"/>
          <p:cNvSpPr txBox="1"/>
          <p:nvPr/>
        </p:nvSpPr>
        <p:spPr>
          <a:xfrm>
            <a:off x="304800" y="3429000"/>
            <a:ext cx="8238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may seem strange, but it has its place.</a:t>
            </a:r>
            <a:endParaRPr>
              <a:solidFill>
                <a:schemeClr val="dk1"/>
              </a:solidFill>
            </a:endParaRPr>
          </a:p>
          <a:p>
            <a:pPr indent="0" lvl="0" marL="0" rtl="0" algn="l">
              <a:spcBef>
                <a:spcPts val="0"/>
              </a:spcBef>
              <a:spcAft>
                <a:spcPts val="0"/>
              </a:spcAft>
              <a:buNone/>
            </a:pPr>
            <a:r>
              <a:rPr lang="en">
                <a:solidFill>
                  <a:schemeClr val="dk1"/>
                </a:solidFill>
              </a:rPr>
              <a:t>Sometimes the loop isn't really infinite, but the termination condition of the loop is complicated.</a:t>
            </a:r>
            <a:endParaRPr>
              <a:solidFill>
                <a:schemeClr val="dk1"/>
              </a:solidFill>
            </a:endParaRPr>
          </a:p>
          <a:p>
            <a:pPr indent="0" lvl="0" marL="0" rtl="0" algn="l">
              <a:spcBef>
                <a:spcPts val="0"/>
              </a:spcBef>
              <a:spcAft>
                <a:spcPts val="0"/>
              </a:spcAft>
              <a:buNone/>
            </a:pPr>
            <a:r>
              <a:rPr lang="en">
                <a:solidFill>
                  <a:schemeClr val="dk1"/>
                </a:solidFill>
              </a:rPr>
              <a:t>There are ways to break out of a loop, even an infinite one (break, return).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may also be </a:t>
            </a:r>
            <a:r>
              <a:rPr b="1" lang="en">
                <a:solidFill>
                  <a:schemeClr val="dk1"/>
                </a:solidFill>
              </a:rPr>
              <a:t>unintentional</a:t>
            </a:r>
            <a:r>
              <a:rPr lang="en">
                <a:solidFill>
                  <a:schemeClr val="dk1"/>
                </a:solidFill>
              </a:rPr>
              <a:t> infinite loops in your code that you need to fix!</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4.2</a:t>
            </a:r>
            <a:endParaRPr/>
          </a:p>
        </p:txBody>
      </p:sp>
      <p:sp>
        <p:nvSpPr>
          <p:cNvPr id="203" name="Google Shape;203;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for loop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445025"/>
            <a:ext cx="8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ounter-controlled loops</a:t>
            </a:r>
            <a:endParaRPr/>
          </a:p>
        </p:txBody>
      </p:sp>
      <p:sp>
        <p:nvSpPr>
          <p:cNvPr id="209" name="Google Shape;209;p28"/>
          <p:cNvSpPr txBox="1"/>
          <p:nvPr/>
        </p:nvSpPr>
        <p:spPr>
          <a:xfrm>
            <a:off x="405250" y="1170125"/>
            <a:ext cx="7544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We looked at input controlled loops, which are often done using while.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statements are often used to do </a:t>
            </a:r>
            <a:r>
              <a:rPr b="1" lang="en">
                <a:solidFill>
                  <a:schemeClr val="dk1"/>
                </a:solidFill>
              </a:rPr>
              <a:t>counter-controlled loops</a:t>
            </a:r>
            <a:r>
              <a:rPr lang="en">
                <a:solidFill>
                  <a:schemeClr val="dk1"/>
                </a:solidFill>
              </a:rPr>
              <a:t>, where the loop is repeated a specific number of times, and a numeric counter is used to track which iteration the loop is 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However, really, any of the loop statements in Java can be used to write any possible program. Which loop to use is a matter of what you think best expresses the intent of the program.</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445025"/>
            <a:ext cx="343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syntax </a:t>
            </a:r>
            <a:endParaRPr/>
          </a:p>
        </p:txBody>
      </p:sp>
      <p:sp>
        <p:nvSpPr>
          <p:cNvPr id="215" name="Google Shape;215;p29"/>
          <p:cNvSpPr txBox="1"/>
          <p:nvPr>
            <p:ph idx="1" type="body"/>
          </p:nvPr>
        </p:nvSpPr>
        <p:spPr>
          <a:xfrm>
            <a:off x="311700" y="1152475"/>
            <a:ext cx="4393800" cy="7752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for (</a:t>
            </a:r>
            <a:r>
              <a:rPr i="1" lang="en"/>
              <a:t>initialization; condition; increment</a:t>
            </a:r>
            <a:r>
              <a:rPr lang="en">
                <a:latin typeface="Courier New"/>
                <a:ea typeface="Courier New"/>
                <a:cs typeface="Courier New"/>
                <a:sym typeface="Courier New"/>
              </a:rPr>
              <a:t>)	</a:t>
            </a:r>
            <a:endParaRPr sz="2100">
              <a:latin typeface="Quattrocento Sans"/>
              <a:ea typeface="Quattrocento Sans"/>
              <a:cs typeface="Quattrocento Sans"/>
              <a:sym typeface="Quattrocento Sans"/>
            </a:endParaRPr>
          </a:p>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	</a:t>
            </a:r>
            <a:r>
              <a:rPr i="1" lang="en"/>
              <a:t>statement</a:t>
            </a:r>
            <a:endParaRPr/>
          </a:p>
        </p:txBody>
      </p:sp>
      <p:sp>
        <p:nvSpPr>
          <p:cNvPr id="216" name="Google Shape;216;p29"/>
          <p:cNvSpPr/>
          <p:nvPr/>
        </p:nvSpPr>
        <p:spPr>
          <a:xfrm>
            <a:off x="4855771" y="1638950"/>
            <a:ext cx="1676550" cy="11177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Does condition evaluate to true?</a:t>
            </a:r>
            <a:endParaRPr sz="1000"/>
          </a:p>
        </p:txBody>
      </p:sp>
      <p:sp>
        <p:nvSpPr>
          <p:cNvPr id="217" name="Google Shape;217;p29"/>
          <p:cNvSpPr/>
          <p:nvPr/>
        </p:nvSpPr>
        <p:spPr>
          <a:xfrm>
            <a:off x="6638071" y="2842925"/>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Execute body statement</a:t>
            </a:r>
            <a:endParaRPr sz="1000"/>
          </a:p>
        </p:txBody>
      </p:sp>
      <p:sp>
        <p:nvSpPr>
          <p:cNvPr id="218" name="Google Shape;218;p29"/>
          <p:cNvSpPr txBox="1"/>
          <p:nvPr/>
        </p:nvSpPr>
        <p:spPr>
          <a:xfrm>
            <a:off x="6630521" y="2169850"/>
            <a:ext cx="4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19" name="Google Shape;219;p29"/>
          <p:cNvSpPr/>
          <p:nvPr/>
        </p:nvSpPr>
        <p:spPr>
          <a:xfrm>
            <a:off x="5110396" y="4031500"/>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Next statement after for</a:t>
            </a:r>
            <a:endParaRPr sz="1000"/>
          </a:p>
        </p:txBody>
      </p:sp>
      <p:cxnSp>
        <p:nvCxnSpPr>
          <p:cNvPr id="220" name="Google Shape;220;p29"/>
          <p:cNvCxnSpPr>
            <a:stCxn id="216" idx="2"/>
            <a:endCxn id="219" idx="0"/>
          </p:cNvCxnSpPr>
          <p:nvPr/>
        </p:nvCxnSpPr>
        <p:spPr>
          <a:xfrm flipH="1" rot="-5400000">
            <a:off x="5056846" y="3393850"/>
            <a:ext cx="1275000" cy="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221" name="Google Shape;221;p29"/>
          <p:cNvSpPr txBox="1"/>
          <p:nvPr/>
        </p:nvSpPr>
        <p:spPr>
          <a:xfrm>
            <a:off x="5693150" y="2771263"/>
            <a:ext cx="4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22" name="Google Shape;222;p29"/>
          <p:cNvSpPr txBox="1"/>
          <p:nvPr/>
        </p:nvSpPr>
        <p:spPr>
          <a:xfrm>
            <a:off x="381000" y="2362200"/>
            <a:ext cx="4324500" cy="1028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int i;</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for (i = 1; i &lt;= 100; i++)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System.out.println(i);</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223" name="Google Shape;223;p29"/>
          <p:cNvSpPr txBox="1"/>
          <p:nvPr/>
        </p:nvSpPr>
        <p:spPr>
          <a:xfrm>
            <a:off x="304800" y="198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Example:</a:t>
            </a:r>
            <a:endParaRPr>
              <a:solidFill>
                <a:schemeClr val="dk1"/>
              </a:solidFill>
            </a:endParaRPr>
          </a:p>
        </p:txBody>
      </p:sp>
      <p:sp>
        <p:nvSpPr>
          <p:cNvPr id="224" name="Google Shape;224;p29"/>
          <p:cNvSpPr txBox="1"/>
          <p:nvPr/>
        </p:nvSpPr>
        <p:spPr>
          <a:xfrm>
            <a:off x="6057475" y="192225"/>
            <a:ext cx="20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Flowchart of for</a:t>
            </a:r>
            <a:endParaRPr/>
          </a:p>
        </p:txBody>
      </p:sp>
      <p:cxnSp>
        <p:nvCxnSpPr>
          <p:cNvPr id="225" name="Google Shape;225;p29"/>
          <p:cNvCxnSpPr>
            <a:stCxn id="216" idx="3"/>
            <a:endCxn id="217" idx="0"/>
          </p:cNvCxnSpPr>
          <p:nvPr/>
        </p:nvCxnSpPr>
        <p:spPr>
          <a:xfrm>
            <a:off x="6532321" y="2197800"/>
            <a:ext cx="689100" cy="645000"/>
          </a:xfrm>
          <a:prstGeom prst="bentConnector2">
            <a:avLst/>
          </a:prstGeom>
          <a:noFill/>
          <a:ln cap="flat" cmpd="sng" w="9525">
            <a:solidFill>
              <a:schemeClr val="dk2"/>
            </a:solidFill>
            <a:prstDash val="solid"/>
            <a:round/>
            <a:headEnd len="med" w="med" type="none"/>
            <a:tailEnd len="med" w="med" type="triangle"/>
          </a:ln>
        </p:spPr>
      </p:cxnSp>
      <p:cxnSp>
        <p:nvCxnSpPr>
          <p:cNvPr id="226" name="Google Shape;226;p29"/>
          <p:cNvCxnSpPr>
            <a:stCxn id="227" idx="3"/>
            <a:endCxn id="216" idx="0"/>
          </p:cNvCxnSpPr>
          <p:nvPr/>
        </p:nvCxnSpPr>
        <p:spPr>
          <a:xfrm rot="10800000">
            <a:off x="5693971" y="1639025"/>
            <a:ext cx="2110500" cy="2526600"/>
          </a:xfrm>
          <a:prstGeom prst="bentConnector4">
            <a:avLst>
              <a:gd fmla="val -11283" name="adj1"/>
              <a:gd fmla="val 109428" name="adj2"/>
            </a:avLst>
          </a:prstGeom>
          <a:noFill/>
          <a:ln cap="flat" cmpd="sng" w="9525">
            <a:solidFill>
              <a:schemeClr val="dk2"/>
            </a:solidFill>
            <a:prstDash val="solid"/>
            <a:round/>
            <a:headEnd len="med" w="med" type="none"/>
            <a:tailEnd len="med" w="med" type="triangle"/>
          </a:ln>
        </p:spPr>
      </p:cxnSp>
      <p:sp>
        <p:nvSpPr>
          <p:cNvPr id="227" name="Google Shape;227;p29"/>
          <p:cNvSpPr/>
          <p:nvPr/>
        </p:nvSpPr>
        <p:spPr>
          <a:xfrm>
            <a:off x="6638071" y="3833525"/>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Evaluate increment expression</a:t>
            </a:r>
            <a:endParaRPr sz="1000"/>
          </a:p>
        </p:txBody>
      </p:sp>
      <p:cxnSp>
        <p:nvCxnSpPr>
          <p:cNvPr id="228" name="Google Shape;228;p29"/>
          <p:cNvCxnSpPr>
            <a:stCxn id="217" idx="2"/>
            <a:endCxn id="227" idx="0"/>
          </p:cNvCxnSpPr>
          <p:nvPr/>
        </p:nvCxnSpPr>
        <p:spPr>
          <a:xfrm>
            <a:off x="7221271" y="3507125"/>
            <a:ext cx="0" cy="3264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29"/>
          <p:cNvSpPr/>
          <p:nvPr/>
        </p:nvSpPr>
        <p:spPr>
          <a:xfrm>
            <a:off x="5110396" y="602500"/>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Evaluate initialization expression</a:t>
            </a:r>
            <a:endParaRPr sz="1000"/>
          </a:p>
        </p:txBody>
      </p:sp>
      <p:cxnSp>
        <p:nvCxnSpPr>
          <p:cNvPr id="230" name="Google Shape;230;p29"/>
          <p:cNvCxnSpPr/>
          <p:nvPr/>
        </p:nvCxnSpPr>
        <p:spPr>
          <a:xfrm>
            <a:off x="5685180" y="1266700"/>
            <a:ext cx="7800" cy="18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311700" y="445025"/>
            <a:ext cx="343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syntax </a:t>
            </a:r>
            <a:endParaRPr/>
          </a:p>
        </p:txBody>
      </p:sp>
      <p:sp>
        <p:nvSpPr>
          <p:cNvPr id="236" name="Google Shape;236;p30"/>
          <p:cNvSpPr txBox="1"/>
          <p:nvPr>
            <p:ph idx="1" type="body"/>
          </p:nvPr>
        </p:nvSpPr>
        <p:spPr>
          <a:xfrm>
            <a:off x="311700" y="1152475"/>
            <a:ext cx="4393800" cy="7752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for (</a:t>
            </a:r>
            <a:r>
              <a:rPr i="1" lang="en"/>
              <a:t>initialization; condition; increment</a:t>
            </a:r>
            <a:r>
              <a:rPr lang="en">
                <a:latin typeface="Courier New"/>
                <a:ea typeface="Courier New"/>
                <a:cs typeface="Courier New"/>
                <a:sym typeface="Courier New"/>
              </a:rPr>
              <a:t>)	</a:t>
            </a:r>
            <a:endParaRPr sz="2100">
              <a:latin typeface="Quattrocento Sans"/>
              <a:ea typeface="Quattrocento Sans"/>
              <a:cs typeface="Quattrocento Sans"/>
              <a:sym typeface="Quattrocento Sans"/>
            </a:endParaRPr>
          </a:p>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	</a:t>
            </a:r>
            <a:r>
              <a:rPr i="1" lang="en"/>
              <a:t>statement</a:t>
            </a:r>
            <a:endParaRPr/>
          </a:p>
        </p:txBody>
      </p:sp>
      <p:sp>
        <p:nvSpPr>
          <p:cNvPr id="237" name="Google Shape;237;p30"/>
          <p:cNvSpPr txBox="1"/>
          <p:nvPr/>
        </p:nvSpPr>
        <p:spPr>
          <a:xfrm>
            <a:off x="304800" y="1905000"/>
            <a:ext cx="782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rPr>
              <a:t>initialization</a:t>
            </a:r>
            <a:r>
              <a:rPr lang="en">
                <a:solidFill>
                  <a:schemeClr val="dk1"/>
                </a:solidFill>
              </a:rPr>
              <a:t> may also declare variables, even multiple variables (but only of the same type)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scope of any variable declarations is purely the for loop itself.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38" name="Google Shape;238;p30"/>
          <p:cNvSpPr txBox="1"/>
          <p:nvPr/>
        </p:nvSpPr>
        <p:spPr>
          <a:xfrm>
            <a:off x="4503450" y="3601325"/>
            <a:ext cx="37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239" name="Google Shape;239;p30"/>
          <p:cNvPicPr preferRelativeResize="0"/>
          <p:nvPr/>
        </p:nvPicPr>
        <p:blipFill>
          <a:blip r:embed="rId3">
            <a:alphaModFix/>
          </a:blip>
          <a:stretch>
            <a:fillRect/>
          </a:stretch>
        </p:blipFill>
        <p:spPr>
          <a:xfrm>
            <a:off x="2438400" y="2533800"/>
            <a:ext cx="4114800" cy="234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11700" y="445025"/>
            <a:ext cx="3438300" cy="43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syntax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The </a:t>
            </a:r>
            <a:r>
              <a:rPr i="1" lang="en" sz="2000"/>
              <a:t>increment</a:t>
            </a:r>
            <a:r>
              <a:rPr lang="en" sz="2000"/>
              <a:t> expression can use "," to update multiple variables.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And you're not limited to ++, --, although they are the most common things to see there.</a:t>
            </a:r>
            <a:endParaRPr sz="2000"/>
          </a:p>
        </p:txBody>
      </p:sp>
      <p:pic>
        <p:nvPicPr>
          <p:cNvPr id="245" name="Google Shape;245;p31"/>
          <p:cNvPicPr preferRelativeResize="0"/>
          <p:nvPr/>
        </p:nvPicPr>
        <p:blipFill rotWithShape="1">
          <a:blip r:embed="rId3">
            <a:alphaModFix/>
          </a:blip>
          <a:srcRect b="80213" l="0" r="56094" t="0"/>
          <a:stretch/>
        </p:blipFill>
        <p:spPr>
          <a:xfrm>
            <a:off x="3937750" y="1250025"/>
            <a:ext cx="4659175" cy="2051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12017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latin typeface="Caveat"/>
                <a:ea typeface="Caveat"/>
                <a:cs typeface="Caveat"/>
                <a:sym typeface="Caveat"/>
              </a:rPr>
              <a:t>A few notes on</a:t>
            </a:r>
            <a:endParaRPr>
              <a:latin typeface="Caveat"/>
              <a:ea typeface="Caveat"/>
              <a:cs typeface="Caveat"/>
              <a:sym typeface="Caveat"/>
            </a:endParaRPr>
          </a:p>
          <a:p>
            <a:pPr indent="0" lvl="0" marL="0" rtl="0" algn="ctr">
              <a:spcBef>
                <a:spcPts val="0"/>
              </a:spcBef>
              <a:spcAft>
                <a:spcPts val="0"/>
              </a:spcAft>
              <a:buNone/>
            </a:pPr>
            <a:r>
              <a:rPr lang="en">
                <a:latin typeface="Playfair Display"/>
                <a:ea typeface="Playfair Display"/>
                <a:cs typeface="Playfair Display"/>
                <a:sym typeface="Playfair Display"/>
              </a:rPr>
              <a:t>Shakespeare</a:t>
            </a:r>
            <a:endParaRPr>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311700" y="445025"/>
            <a:ext cx="343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syntax </a:t>
            </a:r>
            <a:endParaRPr/>
          </a:p>
        </p:txBody>
      </p:sp>
      <p:sp>
        <p:nvSpPr>
          <p:cNvPr id="251" name="Google Shape;251;p32"/>
          <p:cNvSpPr txBox="1"/>
          <p:nvPr>
            <p:ph idx="1" type="body"/>
          </p:nvPr>
        </p:nvSpPr>
        <p:spPr>
          <a:xfrm>
            <a:off x="311700" y="1152475"/>
            <a:ext cx="4393800" cy="7752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for (</a:t>
            </a:r>
            <a:r>
              <a:rPr i="1" lang="en"/>
              <a:t>initialization; condition; increment</a:t>
            </a:r>
            <a:r>
              <a:rPr lang="en">
                <a:latin typeface="Courier New"/>
                <a:ea typeface="Courier New"/>
                <a:cs typeface="Courier New"/>
                <a:sym typeface="Courier New"/>
              </a:rPr>
              <a:t>)	</a:t>
            </a:r>
            <a:endParaRPr sz="2100">
              <a:latin typeface="Quattrocento Sans"/>
              <a:ea typeface="Quattrocento Sans"/>
              <a:cs typeface="Quattrocento Sans"/>
              <a:sym typeface="Quattrocento Sans"/>
            </a:endParaRPr>
          </a:p>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	</a:t>
            </a:r>
            <a:r>
              <a:rPr i="1" lang="en"/>
              <a:t>statement</a:t>
            </a:r>
            <a:endParaRPr/>
          </a:p>
        </p:txBody>
      </p:sp>
      <p:sp>
        <p:nvSpPr>
          <p:cNvPr id="252" name="Google Shape;252;p32"/>
          <p:cNvSpPr txBox="1"/>
          <p:nvPr/>
        </p:nvSpPr>
        <p:spPr>
          <a:xfrm>
            <a:off x="304800" y="1981200"/>
            <a:ext cx="86817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1"/>
                </a:solidFill>
              </a:rPr>
              <a:t>initialization, condition, </a:t>
            </a:r>
            <a:r>
              <a:rPr lang="en">
                <a:solidFill>
                  <a:schemeClr val="dk1"/>
                </a:solidFill>
              </a:rPr>
              <a:t>and</a:t>
            </a:r>
            <a:r>
              <a:rPr b="1" i="1" lang="en">
                <a:solidFill>
                  <a:schemeClr val="dk1"/>
                </a:solidFill>
              </a:rPr>
              <a:t> increment </a:t>
            </a:r>
            <a:r>
              <a:rPr lang="en">
                <a:solidFill>
                  <a:schemeClr val="dk1"/>
                </a:solidFill>
              </a:rPr>
              <a:t>are all optional</a:t>
            </a:r>
            <a:endParaRPr>
              <a:solidFill>
                <a:schemeClr val="dk1"/>
              </a:solidFill>
            </a:endParaRPr>
          </a:p>
          <a:p>
            <a:pPr indent="0" lvl="0" marL="0" rtl="0" algn="l">
              <a:spcBef>
                <a:spcPts val="0"/>
              </a:spcBef>
              <a:spcAft>
                <a:spcPts val="0"/>
              </a:spcAft>
              <a:buNone/>
            </a:pPr>
            <a:r>
              <a:t/>
            </a:r>
            <a:endParaRPr b="1" i="1">
              <a:solidFill>
                <a:schemeClr val="dk1"/>
              </a:solidFill>
            </a:endParaRPr>
          </a:p>
          <a:p>
            <a:pPr indent="0" lvl="0" marL="0" rtl="0" algn="ctr">
              <a:spcBef>
                <a:spcPts val="0"/>
              </a:spcBef>
              <a:spcAft>
                <a:spcPts val="0"/>
              </a:spcAft>
              <a:buNone/>
            </a:pPr>
            <a:r>
              <a:rPr lang="en" sz="1900">
                <a:solidFill>
                  <a:schemeClr val="dk1"/>
                </a:solidFill>
                <a:latin typeface="Courier New"/>
                <a:ea typeface="Courier New"/>
                <a:cs typeface="Courier New"/>
                <a:sym typeface="Courier New"/>
              </a:rPr>
              <a:t>for (;;) { … }</a:t>
            </a:r>
            <a:endParaRPr sz="1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i="1">
              <a:solidFill>
                <a:schemeClr val="dk1"/>
              </a:solidFill>
            </a:endParaRPr>
          </a:p>
          <a:p>
            <a:pPr indent="0" lvl="0" marL="0" rtl="0" algn="l">
              <a:spcBef>
                <a:spcPts val="0"/>
              </a:spcBef>
              <a:spcAft>
                <a:spcPts val="0"/>
              </a:spcAft>
              <a:buNone/>
            </a:pPr>
            <a:r>
              <a:rPr lang="en">
                <a:solidFill>
                  <a:schemeClr val="dk1"/>
                </a:solidFill>
              </a:rPr>
              <a:t>is an infinite loop, the same as while (true) {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Why would you omit initialization?</a:t>
            </a:r>
            <a:endParaRPr b="1">
              <a:solidFill>
                <a:schemeClr val="dk1"/>
              </a:solidFill>
            </a:endParaRPr>
          </a:p>
          <a:p>
            <a:pPr indent="0" lvl="0" marL="0" rtl="0" algn="l">
              <a:spcBef>
                <a:spcPts val="0"/>
              </a:spcBef>
              <a:spcAft>
                <a:spcPts val="0"/>
              </a:spcAft>
              <a:buNone/>
            </a:pPr>
            <a:r>
              <a:rPr lang="en">
                <a:solidFill>
                  <a:schemeClr val="dk1"/>
                </a:solidFill>
              </a:rPr>
              <a:t>Sometimes the initialization needed takes multiple statements and can't be easily expressed in a single expression, so you do it before the for loop and omit the initialization.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Why would you omit increment?</a:t>
            </a:r>
            <a:endParaRPr b="1">
              <a:solidFill>
                <a:schemeClr val="dk1"/>
              </a:solidFill>
            </a:endParaRPr>
          </a:p>
          <a:p>
            <a:pPr indent="0" lvl="0" marL="0" rtl="0" algn="l">
              <a:spcBef>
                <a:spcPts val="0"/>
              </a:spcBef>
              <a:spcAft>
                <a:spcPts val="0"/>
              </a:spcAft>
              <a:buNone/>
            </a:pPr>
            <a:r>
              <a:rPr lang="en">
                <a:solidFill>
                  <a:schemeClr val="dk1"/>
                </a:solidFill>
              </a:rPr>
              <a:t>Increment logic may similarly get complicated and be better expressed within the body of the loop.</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311700" y="445025"/>
            <a:ext cx="343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syntax </a:t>
            </a:r>
            <a:endParaRPr/>
          </a:p>
        </p:txBody>
      </p:sp>
      <p:sp>
        <p:nvSpPr>
          <p:cNvPr id="258" name="Google Shape;258;p33"/>
          <p:cNvSpPr txBox="1"/>
          <p:nvPr>
            <p:ph idx="1" type="body"/>
          </p:nvPr>
        </p:nvSpPr>
        <p:spPr>
          <a:xfrm>
            <a:off x="311700" y="1152475"/>
            <a:ext cx="4393800" cy="7752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for (</a:t>
            </a:r>
            <a:r>
              <a:rPr i="1" lang="en"/>
              <a:t>initialization; condition; increment</a:t>
            </a:r>
            <a:r>
              <a:rPr lang="en">
                <a:latin typeface="Courier New"/>
                <a:ea typeface="Courier New"/>
                <a:cs typeface="Courier New"/>
                <a:sym typeface="Courier New"/>
              </a:rPr>
              <a:t>)	</a:t>
            </a:r>
            <a:endParaRPr sz="2100">
              <a:latin typeface="Quattrocento Sans"/>
              <a:ea typeface="Quattrocento Sans"/>
              <a:cs typeface="Quattrocento Sans"/>
              <a:sym typeface="Quattrocento Sans"/>
            </a:endParaRPr>
          </a:p>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	</a:t>
            </a:r>
            <a:r>
              <a:rPr i="1" lang="en"/>
              <a:t>statement</a:t>
            </a:r>
            <a:endParaRPr/>
          </a:p>
        </p:txBody>
      </p:sp>
      <p:sp>
        <p:nvSpPr>
          <p:cNvPr id="259" name="Google Shape;259;p33"/>
          <p:cNvSpPr txBox="1"/>
          <p:nvPr/>
        </p:nvSpPr>
        <p:spPr>
          <a:xfrm>
            <a:off x="304800" y="1981200"/>
            <a:ext cx="8681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for statements are very frequently used with numeric counters, usually integers.</a:t>
            </a:r>
            <a:endParaRPr>
              <a:solidFill>
                <a:schemeClr val="dk1"/>
              </a:solidFill>
            </a:endParaRPr>
          </a:p>
          <a:p>
            <a:pPr indent="0" lvl="0" marL="0" rtl="0" algn="l">
              <a:spcBef>
                <a:spcPts val="0"/>
              </a:spcBef>
              <a:spcAft>
                <a:spcPts val="0"/>
              </a:spcAft>
              <a:buNone/>
            </a:pPr>
            <a:r>
              <a:rPr lang="en">
                <a:solidFill>
                  <a:schemeClr val="dk1"/>
                </a:solidFill>
              </a:rPr>
              <a:t>But they don't have to be… the expressions can be most anything.</a:t>
            </a:r>
            <a:endParaRPr>
              <a:solidFill>
                <a:schemeClr val="dk1"/>
              </a:solidFill>
            </a:endParaRPr>
          </a:p>
          <a:p>
            <a:pPr indent="0" lvl="0" marL="0" rtl="0" algn="l">
              <a:spcBef>
                <a:spcPts val="0"/>
              </a:spcBef>
              <a:spcAft>
                <a:spcPts val="0"/>
              </a:spcAft>
              <a:buNone/>
            </a:pPr>
            <a:r>
              <a:t/>
            </a:r>
            <a:endParaRPr b="1" i="1">
              <a:solidFill>
                <a:schemeClr val="dk1"/>
              </a:solidFill>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 Cast spell to magically look east as far as possible.</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for (Room room = player.getLocation();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     room != null;</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     room = room.getEast())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printRoomContents(room);</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for </a:t>
            </a:r>
            <a:r>
              <a:rPr lang="en">
                <a:solidFill>
                  <a:schemeClr val="dk1"/>
                </a:solidFill>
              </a:rPr>
              <a:t>is very flexible in this way.</a:t>
            </a:r>
            <a:endParaRPr>
              <a:solidFill>
                <a:schemeClr val="dk1"/>
              </a:solidFill>
            </a:endParaRPr>
          </a:p>
          <a:p>
            <a:pPr indent="0" lvl="0" marL="0" rtl="0" algn="l">
              <a:spcBef>
                <a:spcPts val="0"/>
              </a:spcBef>
              <a:spcAft>
                <a:spcPts val="0"/>
              </a:spcAft>
              <a:buNone/>
            </a:pPr>
            <a:r>
              <a:rPr lang="en">
                <a:solidFill>
                  <a:schemeClr val="dk1"/>
                </a:solidFill>
              </a:rPr>
              <a:t>Some languages like BASIC have a FOR statement that only can initialize and increment a numeric counter.</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out of a loop, or the current loop iteration</a:t>
            </a:r>
            <a:endParaRPr/>
          </a:p>
        </p:txBody>
      </p:sp>
      <p:sp>
        <p:nvSpPr>
          <p:cNvPr id="265" name="Google Shape;265;p34"/>
          <p:cNvSpPr txBox="1"/>
          <p:nvPr>
            <p:ph idx="1" type="body"/>
          </p:nvPr>
        </p:nvSpPr>
        <p:spPr>
          <a:xfrm>
            <a:off x="311700" y="1609675"/>
            <a:ext cx="262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You can exit a while or for loop by returning out of the enclosing method.</a:t>
            </a:r>
            <a:endParaRPr sz="1200"/>
          </a:p>
          <a:p>
            <a:pPr indent="0" lvl="0" marL="0" rtl="0" algn="l">
              <a:spcBef>
                <a:spcPts val="1200"/>
              </a:spcBef>
              <a:spcAft>
                <a:spcPts val="0"/>
              </a:spcAft>
              <a:buClr>
                <a:schemeClr val="dk1"/>
              </a:buClr>
              <a:buSzPts val="1100"/>
              <a:buFont typeface="Arial"/>
              <a:buNone/>
            </a:pPr>
            <a:r>
              <a:rPr lang="en" sz="1200"/>
              <a:t>One student wrote this for the TruthGame pickNext method:</a:t>
            </a:r>
            <a:endParaRPr sz="1200"/>
          </a:p>
          <a:p>
            <a:pPr indent="0" lvl="0" marL="0" rtl="0" algn="l">
              <a:spcBef>
                <a:spcPts val="1200"/>
              </a:spcBef>
              <a:spcAft>
                <a:spcPts val="1200"/>
              </a:spcAft>
              <a:buNone/>
            </a:pPr>
            <a:r>
              <a:rPr lang="en" sz="1000"/>
              <a:t>public int pickNext() {</a:t>
            </a:r>
            <a:br>
              <a:rPr lang="en" sz="1000"/>
            </a:br>
            <a:r>
              <a:rPr lang="en" sz="1000"/>
              <a:t>  for (int i=1; i&lt;=3; i++) {</a:t>
            </a:r>
            <a:br>
              <a:rPr lang="en" sz="1000"/>
            </a:br>
            <a:r>
              <a:rPr lang="en" sz="1000"/>
              <a:t>    if (isTruth(i)) {</a:t>
            </a:r>
            <a:br>
              <a:rPr lang="en" sz="1000"/>
            </a:br>
            <a:r>
              <a:rPr lang="en" sz="1000"/>
              <a:t>      return i;</a:t>
            </a:r>
            <a:br>
              <a:rPr lang="en" sz="1000"/>
            </a:br>
            <a:r>
              <a:rPr lang="en" sz="1000"/>
              <a:t>    }</a:t>
            </a:r>
            <a:br>
              <a:rPr lang="en" sz="1000"/>
            </a:br>
            <a:r>
              <a:rPr lang="en" sz="1000"/>
              <a:t>  }</a:t>
            </a:r>
            <a:br>
              <a:rPr lang="en" sz="1000"/>
            </a:br>
            <a:r>
              <a:rPr lang="en" sz="1000"/>
              <a:t>  return -1;</a:t>
            </a:r>
            <a:br>
              <a:rPr lang="en" sz="1000"/>
            </a:br>
            <a:r>
              <a:rPr lang="en" sz="1000"/>
              <a:t>}</a:t>
            </a:r>
            <a:endParaRPr sz="1000"/>
          </a:p>
        </p:txBody>
      </p:sp>
      <p:sp>
        <p:nvSpPr>
          <p:cNvPr id="266" name="Google Shape;266;p34"/>
          <p:cNvSpPr txBox="1"/>
          <p:nvPr>
            <p:ph idx="1" type="body"/>
          </p:nvPr>
        </p:nvSpPr>
        <p:spPr>
          <a:xfrm>
            <a:off x="3207300" y="1609675"/>
            <a:ext cx="262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break exits a while or for loop and just moves on to the next statement after the loop.</a:t>
            </a:r>
            <a:endParaRPr sz="1200"/>
          </a:p>
          <a:p>
            <a:pPr indent="0" lvl="0" marL="0" rtl="0" algn="l">
              <a:spcBef>
                <a:spcPts val="1200"/>
              </a:spcBef>
              <a:spcAft>
                <a:spcPts val="0"/>
              </a:spcAft>
              <a:buClr>
                <a:schemeClr val="dk1"/>
              </a:buClr>
              <a:buSzPts val="1100"/>
              <a:buFont typeface="Arial"/>
              <a:buNone/>
            </a:pPr>
            <a:r>
              <a:rPr lang="en" sz="1000"/>
              <a:t>while (true) {</a:t>
            </a:r>
            <a:br>
              <a:rPr lang="en" sz="1000"/>
            </a:br>
            <a:r>
              <a:rPr lang="en" sz="1000"/>
              <a:t>  String command = scanner.nextLine();</a:t>
            </a:r>
            <a:br>
              <a:rPr lang="en" sz="1000"/>
            </a:br>
            <a:r>
              <a:rPr lang="en" sz="1000"/>
              <a:t>  if (command.equals("quit")) {</a:t>
            </a:r>
            <a:br>
              <a:rPr lang="en" sz="1000"/>
            </a:br>
            <a:r>
              <a:rPr lang="en" sz="1000"/>
              <a:t>    break;</a:t>
            </a:r>
            <a:br>
              <a:rPr lang="en" sz="1000"/>
            </a:br>
            <a:r>
              <a:rPr lang="en" sz="1000"/>
              <a:t>  }</a:t>
            </a:r>
            <a:br>
              <a:rPr lang="en" sz="1000"/>
            </a:br>
            <a:r>
              <a:rPr lang="en" sz="1000"/>
              <a:t>  …</a:t>
            </a:r>
            <a:br>
              <a:rPr lang="en" sz="1000"/>
            </a:br>
            <a:r>
              <a:rPr lang="en" sz="1000"/>
              <a:t>}</a:t>
            </a:r>
            <a:br>
              <a:rPr lang="en" sz="1000"/>
            </a:br>
            <a:r>
              <a:rPr lang="en" sz="1000"/>
              <a:t>System.out.println("Well, goodbye, then!");</a:t>
            </a:r>
            <a:endParaRPr sz="10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sp>
        <p:nvSpPr>
          <p:cNvPr id="267" name="Google Shape;267;p34"/>
          <p:cNvSpPr txBox="1"/>
          <p:nvPr>
            <p:ph idx="1" type="body"/>
          </p:nvPr>
        </p:nvSpPr>
        <p:spPr>
          <a:xfrm>
            <a:off x="6123750" y="1609675"/>
            <a:ext cx="270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continue jumps back to the top of the loop and re-evaluates the condition. It's useful for skipping the body of the loop, like to ignore blank lines.</a:t>
            </a:r>
            <a:endParaRPr sz="1200"/>
          </a:p>
          <a:p>
            <a:pPr indent="0" lvl="0" marL="0" rtl="0" algn="l">
              <a:spcBef>
                <a:spcPts val="1200"/>
              </a:spcBef>
              <a:spcAft>
                <a:spcPts val="0"/>
              </a:spcAft>
              <a:buClr>
                <a:schemeClr val="dk1"/>
              </a:buClr>
              <a:buSzPts val="1100"/>
              <a:buFont typeface="Arial"/>
              <a:buNone/>
            </a:pPr>
            <a:r>
              <a:rPr lang="en" sz="1000"/>
              <a:t>while (scanner.hasNextLine()) {</a:t>
            </a:r>
            <a:br>
              <a:rPr lang="en" sz="1000"/>
            </a:br>
            <a:r>
              <a:rPr lang="en" sz="1000"/>
              <a:t>  String line = scanner.nextLine();</a:t>
            </a:r>
            <a:br>
              <a:rPr lang="en" sz="1000"/>
            </a:br>
            <a:r>
              <a:rPr lang="en" sz="1000"/>
              <a:t>  if (line.equals("")) {</a:t>
            </a:r>
            <a:br>
              <a:rPr lang="en" sz="1000"/>
            </a:br>
            <a:r>
              <a:rPr lang="en" sz="1000"/>
              <a:t>    continue;</a:t>
            </a:r>
            <a:br>
              <a:rPr lang="en" sz="1000"/>
            </a:br>
            <a:r>
              <a:rPr lang="en" sz="1000"/>
              <a:t>  }</a:t>
            </a:r>
            <a:br>
              <a:rPr lang="en" sz="1000"/>
            </a:br>
            <a:r>
              <a:rPr lang="en" sz="1000"/>
              <a:t>  processNonEmptyLine(line);</a:t>
            </a:r>
            <a:br>
              <a:rPr lang="en" sz="1000"/>
            </a:br>
            <a:r>
              <a:rPr lang="en" sz="1000"/>
              <a:t>}</a:t>
            </a:r>
            <a:endParaRPr sz="10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sp>
        <p:nvSpPr>
          <p:cNvPr id="268" name="Google Shape;268;p34"/>
          <p:cNvSpPr txBox="1"/>
          <p:nvPr/>
        </p:nvSpPr>
        <p:spPr>
          <a:xfrm>
            <a:off x="198325" y="1189150"/>
            <a:ext cx="2705100" cy="4002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return</a:t>
            </a:r>
            <a:endParaRPr/>
          </a:p>
        </p:txBody>
      </p:sp>
      <p:sp>
        <p:nvSpPr>
          <p:cNvPr id="269" name="Google Shape;269;p34"/>
          <p:cNvSpPr txBox="1"/>
          <p:nvPr/>
        </p:nvSpPr>
        <p:spPr>
          <a:xfrm>
            <a:off x="3170125" y="1189150"/>
            <a:ext cx="2705100" cy="4002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break</a:t>
            </a:r>
            <a:endParaRPr/>
          </a:p>
        </p:txBody>
      </p:sp>
      <p:sp>
        <p:nvSpPr>
          <p:cNvPr id="270" name="Google Shape;270;p34"/>
          <p:cNvSpPr txBox="1"/>
          <p:nvPr/>
        </p:nvSpPr>
        <p:spPr>
          <a:xfrm>
            <a:off x="6218125" y="1189150"/>
            <a:ext cx="2705100" cy="4002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continue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274" name="Shape 274"/>
        <p:cNvGrpSpPr/>
        <p:nvPr/>
      </p:nvGrpSpPr>
      <p:grpSpPr>
        <a:xfrm>
          <a:off x="0" y="0"/>
          <a:ext cx="0" cy="0"/>
          <a:chOff x="0" y="0"/>
          <a:chExt cx="0" cy="0"/>
        </a:xfrm>
      </p:grpSpPr>
      <p:sp>
        <p:nvSpPr>
          <p:cNvPr id="275" name="Google Shape;275;p35"/>
          <p:cNvSpPr txBox="1"/>
          <p:nvPr>
            <p:ph type="ctrTitle"/>
          </p:nvPr>
        </p:nvSpPr>
        <p:spPr>
          <a:xfrm>
            <a:off x="311700" y="374500"/>
            <a:ext cx="8520600" cy="295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800">
                <a:solidFill>
                  <a:schemeClr val="lt1"/>
                </a:solidFill>
              </a:rPr>
              <a:t>4.3</a:t>
            </a:r>
            <a:endParaRPr sz="5800">
              <a:solidFill>
                <a:schemeClr val="lt1"/>
              </a:solidFill>
            </a:endParaRPr>
          </a:p>
          <a:p>
            <a:pPr indent="0" lvl="0" marL="0" rtl="0" algn="ctr">
              <a:spcBef>
                <a:spcPts val="0"/>
              </a:spcBef>
              <a:spcAft>
                <a:spcPts val="0"/>
              </a:spcAft>
              <a:buNone/>
            </a:pPr>
            <a:r>
              <a:rPr lang="en" sz="3000">
                <a:solidFill>
                  <a:schemeClr val="lt1"/>
                </a:solidFill>
              </a:rPr>
              <a:t>Looping over Strings</a:t>
            </a:r>
            <a:endParaRPr sz="3000">
              <a:solidFill>
                <a:schemeClr val="lt1"/>
              </a:solidFill>
            </a:endParaRPr>
          </a:p>
          <a:p>
            <a:pPr indent="0" lvl="0" marL="0" rtl="0" algn="ctr">
              <a:spcBef>
                <a:spcPts val="0"/>
              </a:spcBef>
              <a:spcAft>
                <a:spcPts val="0"/>
              </a:spcAft>
              <a:buNone/>
            </a:pPr>
            <a:r>
              <a:t/>
            </a:r>
            <a:endParaRPr sz="3000">
              <a:solidFill>
                <a:schemeClr val="lt1"/>
              </a:solidFill>
            </a:endParaRPr>
          </a:p>
          <a:p>
            <a:pPr indent="0" lvl="0" marL="0" rtl="0" algn="ctr">
              <a:spcBef>
                <a:spcPts val="0"/>
              </a:spcBef>
              <a:spcAft>
                <a:spcPts val="0"/>
              </a:spcAft>
              <a:buNone/>
            </a:pPr>
            <a:r>
              <a:rPr lang="en" sz="3000">
                <a:solidFill>
                  <a:schemeClr val="lt1"/>
                </a:solidFill>
              </a:rPr>
              <a:t>10/14/2022</a:t>
            </a:r>
            <a:endParaRPr sz="30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Refresher: String Methods!</a:t>
            </a:r>
            <a:endParaRPr/>
          </a:p>
        </p:txBody>
      </p:sp>
      <p:graphicFrame>
        <p:nvGraphicFramePr>
          <p:cNvPr id="281" name="Google Shape;281;p36"/>
          <p:cNvGraphicFramePr/>
          <p:nvPr/>
        </p:nvGraphicFramePr>
        <p:xfrm>
          <a:off x="401050" y="856569"/>
          <a:ext cx="3000000" cy="3000000"/>
        </p:xfrm>
        <a:graphic>
          <a:graphicData uri="http://schemas.openxmlformats.org/drawingml/2006/table">
            <a:tbl>
              <a:tblPr>
                <a:noFill/>
                <a:tableStyleId>{A1E96256-E43B-4715-9206-0B713E6C810E}</a:tableStyleId>
              </a:tblPr>
              <a:tblGrid>
                <a:gridCol w="3123750"/>
                <a:gridCol w="3200100"/>
                <a:gridCol w="2055075"/>
              </a:tblGrid>
              <a:tr h="546325">
                <a:tc>
                  <a:txBody>
                    <a:bodyPr/>
                    <a:lstStyle/>
                    <a:p>
                      <a:pPr indent="0" lvl="0" marL="0" rtl="0" algn="l">
                        <a:lnSpc>
                          <a:spcPct val="115000"/>
                        </a:lnSpc>
                        <a:spcBef>
                          <a:spcPts val="0"/>
                        </a:spcBef>
                        <a:spcAft>
                          <a:spcPts val="1200"/>
                        </a:spcAft>
                        <a:buNone/>
                      </a:pPr>
                      <a:r>
                        <a:rPr b="1" lang="en" sz="1600">
                          <a:solidFill>
                            <a:schemeClr val="dk2"/>
                          </a:solidFill>
                          <a:latin typeface="Courier New"/>
                          <a:ea typeface="Courier New"/>
                          <a:cs typeface="Courier New"/>
                          <a:sym typeface="Courier New"/>
                        </a:rPr>
                        <a:t>int length()</a:t>
                      </a:r>
                      <a:endParaRPr sz="1200"/>
                    </a:p>
                  </a:txBody>
                  <a:tcPr marT="91425" marB="91425" marR="91425" marL="91425"/>
                </a:tc>
                <a:tc>
                  <a:txBody>
                    <a:bodyPr/>
                    <a:lstStyle/>
                    <a:p>
                      <a:pPr indent="0" lvl="0" marL="0" rtl="0" algn="l">
                        <a:spcBef>
                          <a:spcPts val="0"/>
                        </a:spcBef>
                        <a:spcAft>
                          <a:spcPts val="0"/>
                        </a:spcAft>
                        <a:buNone/>
                      </a:pPr>
                      <a:r>
                        <a:rPr lang="en"/>
                        <a:t>Returns the number of characters in a String object.</a:t>
                      </a:r>
                      <a:endParaRPr/>
                    </a:p>
                  </a:txBody>
                  <a:tcPr marT="91425" marB="91425" marR="91425" marL="91425"/>
                </a:tc>
                <a:tc>
                  <a:txBody>
                    <a:bodyPr/>
                    <a:lstStyle/>
                    <a:p>
                      <a:pPr indent="0" lvl="0" marL="0" rtl="0" algn="l">
                        <a:spcBef>
                          <a:spcPts val="0"/>
                        </a:spcBef>
                        <a:spcAft>
                          <a:spcPts val="0"/>
                        </a:spcAft>
                        <a:buNone/>
                      </a:pPr>
                      <a:r>
                        <a:rPr lang="en" sz="1100">
                          <a:latin typeface="Courier New"/>
                          <a:ea typeface="Courier New"/>
                          <a:cs typeface="Courier New"/>
                          <a:sym typeface="Courier New"/>
                        </a:rPr>
                        <a:t>str.length()</a:t>
                      </a:r>
                      <a:endParaRPr sz="1100">
                        <a:latin typeface="Courier New"/>
                        <a:ea typeface="Courier New"/>
                        <a:cs typeface="Courier New"/>
                        <a:sym typeface="Courier New"/>
                      </a:endParaRPr>
                    </a:p>
                  </a:txBody>
                  <a:tcPr marT="91425" marB="91425" marR="91425" marL="91425"/>
                </a:tc>
              </a:tr>
              <a:tr h="822925">
                <a:tc>
                  <a:txBody>
                    <a:bodyPr/>
                    <a:lstStyle/>
                    <a:p>
                      <a:pPr indent="0" lvl="0" marL="0" rtl="0" algn="l">
                        <a:lnSpc>
                          <a:spcPct val="115000"/>
                        </a:lnSpc>
                        <a:spcBef>
                          <a:spcPts val="0"/>
                        </a:spcBef>
                        <a:spcAft>
                          <a:spcPts val="0"/>
                        </a:spcAft>
                        <a:buNone/>
                      </a:pPr>
                      <a:r>
                        <a:rPr b="1" lang="en">
                          <a:solidFill>
                            <a:schemeClr val="dk2"/>
                          </a:solidFill>
                          <a:latin typeface="Courier New"/>
                          <a:ea typeface="Courier New"/>
                          <a:cs typeface="Courier New"/>
                          <a:sym typeface="Courier New"/>
                        </a:rPr>
                        <a:t>int indexOf(String str)</a:t>
                      </a:r>
                      <a:endParaRPr b="1">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b="1" lang="en">
                          <a:solidFill>
                            <a:schemeClr val="dk2"/>
                          </a:solidFill>
                          <a:latin typeface="Courier New"/>
                          <a:ea typeface="Courier New"/>
                          <a:cs typeface="Courier New"/>
                          <a:sym typeface="Courier New"/>
                        </a:rPr>
                        <a:t>int indexOf(String str, int fromIndex)</a:t>
                      </a:r>
                      <a:endParaRPr sz="1000"/>
                    </a:p>
                  </a:txBody>
                  <a:tcPr marT="91425" marB="91425" marR="91425" marL="91425"/>
                </a:tc>
                <a:tc>
                  <a:txBody>
                    <a:bodyPr/>
                    <a:lstStyle/>
                    <a:p>
                      <a:pPr indent="0" lvl="0" marL="0" rtl="0" algn="l">
                        <a:spcBef>
                          <a:spcPts val="0"/>
                        </a:spcBef>
                        <a:spcAft>
                          <a:spcPts val="0"/>
                        </a:spcAft>
                        <a:buNone/>
                      </a:pPr>
                      <a:r>
                        <a:rPr lang="en"/>
                        <a:t>Returns the index of the first occurrence of </a:t>
                      </a:r>
                      <a:r>
                        <a:rPr lang="en">
                          <a:latin typeface="Courier New"/>
                          <a:ea typeface="Courier New"/>
                          <a:cs typeface="Courier New"/>
                          <a:sym typeface="Courier New"/>
                        </a:rPr>
                        <a:t>str</a:t>
                      </a:r>
                      <a:r>
                        <a:rPr lang="en"/>
                        <a:t> [starting at </a:t>
                      </a:r>
                      <a:r>
                        <a:rPr lang="en">
                          <a:latin typeface="Courier New"/>
                          <a:ea typeface="Courier New"/>
                          <a:cs typeface="Courier New"/>
                          <a:sym typeface="Courier New"/>
                        </a:rPr>
                        <a:t>fromIndex</a:t>
                      </a:r>
                      <a:r>
                        <a:rPr lang="en"/>
                        <a:t>, if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Returns -1 if not found.</a:t>
                      </a:r>
                      <a:endParaRPr/>
                    </a:p>
                  </a:txBody>
                  <a:tcPr marT="91425" marB="91425" marR="91425" marL="91425"/>
                </a:tc>
                <a:tc>
                  <a:txBody>
                    <a:bodyPr/>
                    <a:lstStyle/>
                    <a:p>
                      <a:pPr indent="0" lvl="0" marL="0" rtl="0" algn="l">
                        <a:spcBef>
                          <a:spcPts val="0"/>
                        </a:spcBef>
                        <a:spcAft>
                          <a:spcPts val="0"/>
                        </a:spcAft>
                        <a:buNone/>
                      </a:pPr>
                      <a:r>
                        <a:rPr lang="en" sz="1100">
                          <a:latin typeface="Courier New"/>
                          <a:ea typeface="Courier New"/>
                          <a:cs typeface="Courier New"/>
                          <a:sym typeface="Courier New"/>
                        </a:rPr>
                        <a:t>str.indexOf(</a:t>
                      </a:r>
                      <a:r>
                        <a:rPr lang="en" sz="1100">
                          <a:solidFill>
                            <a:schemeClr val="dk1"/>
                          </a:solidFill>
                          <a:latin typeface="Courier New"/>
                          <a:ea typeface="Courier New"/>
                          <a:cs typeface="Courier New"/>
                          <a:sym typeface="Courier New"/>
                        </a:rPr>
                        <a:t>"</a:t>
                      </a:r>
                      <a:r>
                        <a:rPr lang="en" sz="1100">
                          <a:latin typeface="Courier New"/>
                          <a:ea typeface="Courier New"/>
                          <a:cs typeface="Courier New"/>
                          <a:sym typeface="Courier New"/>
                        </a:rPr>
                        <a:t>ing</a:t>
                      </a:r>
                      <a:r>
                        <a:rPr lang="en" sz="1100">
                          <a:solidFill>
                            <a:schemeClr val="dk1"/>
                          </a:solidFill>
                          <a:latin typeface="Courier New"/>
                          <a:ea typeface="Courier New"/>
                          <a:cs typeface="Courier New"/>
                          <a:sym typeface="Courier New"/>
                        </a:rPr>
                        <a:t>"</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str.indexOf(</a:t>
                      </a:r>
                      <a:r>
                        <a:rPr lang="en" sz="1100">
                          <a:solidFill>
                            <a:schemeClr val="dk1"/>
                          </a:solidFill>
                          <a:latin typeface="Courier New"/>
                          <a:ea typeface="Courier New"/>
                          <a:cs typeface="Courier New"/>
                          <a:sym typeface="Courier New"/>
                        </a:rPr>
                        <a:t>"</a:t>
                      </a:r>
                      <a:r>
                        <a:rPr lang="en" sz="1100">
                          <a:latin typeface="Courier New"/>
                          <a:ea typeface="Courier New"/>
                          <a:cs typeface="Courier New"/>
                          <a:sym typeface="Courier New"/>
                        </a:rPr>
                        <a:t>ch</a:t>
                      </a:r>
                      <a:r>
                        <a:rPr lang="en" sz="1100">
                          <a:solidFill>
                            <a:schemeClr val="dk1"/>
                          </a:solidFill>
                          <a:latin typeface="Courier New"/>
                          <a:ea typeface="Courier New"/>
                          <a:cs typeface="Courier New"/>
                          <a:sym typeface="Courier New"/>
                        </a:rPr>
                        <a:t>"</a:t>
                      </a:r>
                      <a:r>
                        <a:rPr lang="en" sz="1100">
                          <a:latin typeface="Courier New"/>
                          <a:ea typeface="Courier New"/>
                          <a:cs typeface="Courier New"/>
                          <a:sym typeface="Courier New"/>
                        </a:rPr>
                        <a:t>, 9)</a:t>
                      </a:r>
                      <a:endParaRPr sz="1100">
                        <a:latin typeface="Courier New"/>
                        <a:ea typeface="Courier New"/>
                        <a:cs typeface="Courier New"/>
                        <a:sym typeface="Courier New"/>
                      </a:endParaRPr>
                    </a:p>
                  </a:txBody>
                  <a:tcPr marT="91425" marB="91425" marR="91425" marL="91425"/>
                </a:tc>
              </a:tr>
              <a:tr h="822925">
                <a:tc>
                  <a:txBody>
                    <a:bodyPr/>
                    <a:lstStyle/>
                    <a:p>
                      <a:pPr indent="0" lvl="0" marL="0" rtl="0" algn="l">
                        <a:lnSpc>
                          <a:spcPct val="115000"/>
                        </a:lnSpc>
                        <a:spcBef>
                          <a:spcPts val="0"/>
                        </a:spcBef>
                        <a:spcAft>
                          <a:spcPts val="0"/>
                        </a:spcAft>
                        <a:buNone/>
                      </a:pPr>
                      <a:r>
                        <a:rPr b="1" lang="en">
                          <a:solidFill>
                            <a:schemeClr val="dk2"/>
                          </a:solidFill>
                          <a:latin typeface="Courier New"/>
                          <a:ea typeface="Courier New"/>
                          <a:cs typeface="Courier New"/>
                          <a:sym typeface="Courier New"/>
                        </a:rPr>
                        <a:t>String substring(int from, int to)</a:t>
                      </a:r>
                      <a:endParaRPr b="1">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b="1" lang="en">
                          <a:solidFill>
                            <a:schemeClr val="dk2"/>
                          </a:solidFill>
                          <a:latin typeface="Courier New"/>
                          <a:ea typeface="Courier New"/>
                          <a:cs typeface="Courier New"/>
                          <a:sym typeface="Courier New"/>
                        </a:rPr>
                        <a:t>String substring(int from)</a:t>
                      </a:r>
                      <a:endParaRPr b="1">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Returns substring beginning at index </a:t>
                      </a:r>
                      <a:r>
                        <a:rPr lang="en">
                          <a:latin typeface="Courier New"/>
                          <a:ea typeface="Courier New"/>
                          <a:cs typeface="Courier New"/>
                          <a:sym typeface="Courier New"/>
                        </a:rPr>
                        <a:t>from</a:t>
                      </a:r>
                      <a:r>
                        <a:rPr lang="en"/>
                        <a:t> and ending at (</a:t>
                      </a:r>
                      <a:r>
                        <a:rPr lang="en">
                          <a:latin typeface="Courier New"/>
                          <a:ea typeface="Courier New"/>
                          <a:cs typeface="Courier New"/>
                          <a:sym typeface="Courier New"/>
                        </a:rPr>
                        <a:t>to - 1</a:t>
                      </a:r>
                      <a:r>
                        <a:rPr lang="en"/>
                        <a:t>) [or </a:t>
                      </a:r>
                      <a:r>
                        <a:rPr lang="en">
                          <a:latin typeface="Courier New"/>
                          <a:ea typeface="Courier New"/>
                          <a:cs typeface="Courier New"/>
                          <a:sym typeface="Courier New"/>
                        </a:rPr>
                        <a:t>length()-1</a:t>
                      </a:r>
                      <a:r>
                        <a:rPr lang="en"/>
                        <a:t>, if </a:t>
                      </a:r>
                      <a:r>
                        <a:rPr lang="en">
                          <a:latin typeface="Courier New"/>
                          <a:ea typeface="Courier New"/>
                          <a:cs typeface="Courier New"/>
                          <a:sym typeface="Courier New"/>
                        </a:rPr>
                        <a:t>to</a:t>
                      </a:r>
                      <a:r>
                        <a:rPr lang="en"/>
                        <a:t> isn’t provided].</a:t>
                      </a:r>
                      <a:endParaRPr/>
                    </a:p>
                  </a:txBody>
                  <a:tcPr marT="91425" marB="91425" marR="91425" marL="91425"/>
                </a:tc>
                <a:tc>
                  <a:txBody>
                    <a:bodyPr/>
                    <a:lstStyle/>
                    <a:p>
                      <a:pPr indent="0" lvl="0" marL="0" rtl="0" algn="l">
                        <a:spcBef>
                          <a:spcPts val="0"/>
                        </a:spcBef>
                        <a:spcAft>
                          <a:spcPts val="0"/>
                        </a:spcAft>
                        <a:buNone/>
                      </a:pPr>
                      <a:r>
                        <a:rPr lang="en" sz="1100">
                          <a:latin typeface="Courier New"/>
                          <a:ea typeface="Courier New"/>
                          <a:cs typeface="Courier New"/>
                          <a:sym typeface="Courier New"/>
                        </a:rPr>
                        <a:t>str.substring(7, 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str.substring(3)</a:t>
                      </a:r>
                      <a:endParaRPr sz="11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str.substring(i, i+1)</a:t>
                      </a:r>
                      <a:endParaRPr sz="1100">
                        <a:latin typeface="Courier New"/>
                        <a:ea typeface="Courier New"/>
                        <a:cs typeface="Courier New"/>
                        <a:sym typeface="Courier New"/>
                      </a:endParaRPr>
                    </a:p>
                  </a:txBody>
                  <a:tcPr marT="91425" marB="91425" marR="91425" marL="91425"/>
                </a:tc>
              </a:tr>
              <a:tr h="772650">
                <a:tc>
                  <a:txBody>
                    <a:bodyPr/>
                    <a:lstStyle/>
                    <a:p>
                      <a:pPr indent="0" lvl="0" marL="0" rtl="0" algn="l">
                        <a:lnSpc>
                          <a:spcPct val="115000"/>
                        </a:lnSpc>
                        <a:spcBef>
                          <a:spcPts val="0"/>
                        </a:spcBef>
                        <a:spcAft>
                          <a:spcPts val="1200"/>
                        </a:spcAft>
                        <a:buNone/>
                      </a:pPr>
                      <a:r>
                        <a:rPr b="1" lang="en" sz="1600">
                          <a:solidFill>
                            <a:schemeClr val="dk2"/>
                          </a:solidFill>
                          <a:latin typeface="Courier New"/>
                          <a:ea typeface="Courier New"/>
                          <a:cs typeface="Courier New"/>
                          <a:sym typeface="Courier New"/>
                        </a:rPr>
                        <a:t>char charAt(int index)</a:t>
                      </a:r>
                      <a:r>
                        <a:rPr b="1" baseline="30000" lang="en" sz="1600">
                          <a:solidFill>
                            <a:schemeClr val="dk2"/>
                          </a:solidFill>
                          <a:latin typeface="Courier New"/>
                          <a:ea typeface="Courier New"/>
                          <a:cs typeface="Courier New"/>
                          <a:sym typeface="Courier New"/>
                        </a:rPr>
                        <a:t>*</a:t>
                      </a:r>
                      <a:endParaRPr baseline="30000" sz="1200"/>
                    </a:p>
                  </a:txBody>
                  <a:tcPr marT="91425" marB="91425" marR="91425" marL="91425"/>
                </a:tc>
                <a:tc>
                  <a:txBody>
                    <a:bodyPr/>
                    <a:lstStyle/>
                    <a:p>
                      <a:pPr indent="0" lvl="0" marL="0" rtl="0" algn="l">
                        <a:spcBef>
                          <a:spcPts val="0"/>
                        </a:spcBef>
                        <a:spcAft>
                          <a:spcPts val="0"/>
                        </a:spcAft>
                        <a:buNone/>
                      </a:pPr>
                      <a:r>
                        <a:rPr lang="en"/>
                        <a:t>Returns the character in the string at </a:t>
                      </a:r>
                      <a:r>
                        <a:rPr lang="en">
                          <a:latin typeface="Courier New"/>
                          <a:ea typeface="Courier New"/>
                          <a:cs typeface="Courier New"/>
                          <a:sym typeface="Courier New"/>
                        </a:rPr>
                        <a:t>index</a:t>
                      </a:r>
                      <a:r>
                        <a:rPr lang="en"/>
                        <a:t>.</a:t>
                      </a:r>
                      <a:endParaRPr/>
                    </a:p>
                  </a:txBody>
                  <a:tcPr marT="91425" marB="91425" marR="91425" marL="91425"/>
                </a:tc>
                <a:tc>
                  <a:txBody>
                    <a:bodyPr/>
                    <a:lstStyle/>
                    <a:p>
                      <a:pPr indent="0" lvl="0" marL="0" rtl="0" algn="l">
                        <a:spcBef>
                          <a:spcPts val="0"/>
                        </a:spcBef>
                        <a:spcAft>
                          <a:spcPts val="0"/>
                        </a:spcAft>
                        <a:buNone/>
                      </a:pPr>
                      <a:r>
                        <a:rPr lang="en" sz="1100">
                          <a:latin typeface="Courier New"/>
                          <a:ea typeface="Courier New"/>
                          <a:cs typeface="Courier New"/>
                          <a:sym typeface="Courier New"/>
                        </a:rPr>
                        <a:t>str.charAt(2)</a:t>
                      </a:r>
                      <a:endParaRPr sz="1100">
                        <a:latin typeface="Courier New"/>
                        <a:ea typeface="Courier New"/>
                        <a:cs typeface="Courier New"/>
                        <a:sym typeface="Courier New"/>
                      </a:endParaRPr>
                    </a:p>
                  </a:txBody>
                  <a:tcPr marT="91425" marB="91425" marR="91425" marL="91425"/>
                </a:tc>
              </a:tr>
            </a:tbl>
          </a:graphicData>
        </a:graphic>
      </p:graphicFrame>
      <p:sp>
        <p:nvSpPr>
          <p:cNvPr id="282" name="Google Shape;282;p36"/>
          <p:cNvSpPr txBox="1"/>
          <p:nvPr/>
        </p:nvSpPr>
        <p:spPr>
          <a:xfrm>
            <a:off x="423525" y="4547200"/>
            <a:ext cx="79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  </a:t>
            </a:r>
            <a:r>
              <a:rPr i="1" lang="en"/>
              <a:t>Note that charAt is not part of </a:t>
            </a:r>
            <a:r>
              <a:rPr i="1" lang="en" u="sng">
                <a:solidFill>
                  <a:schemeClr val="hlink"/>
                </a:solidFill>
                <a:hlinkClick r:id="rId3"/>
              </a:rPr>
              <a:t>AP Computer Science A Java Subset</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Transformations Using Loops</a:t>
            </a:r>
            <a:endParaRPr/>
          </a:p>
        </p:txBody>
      </p:sp>
      <p:sp>
        <p:nvSpPr>
          <p:cNvPr id="288" name="Google Shape;288;p37"/>
          <p:cNvSpPr txBox="1"/>
          <p:nvPr>
            <p:ph idx="1" type="body"/>
          </p:nvPr>
        </p:nvSpPr>
        <p:spPr>
          <a:xfrm>
            <a:off x="311700" y="16858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Approach #1: Transform the same String variable repeatedly until you achieve the desired result.</a:t>
            </a:r>
            <a:endParaRPr b="1"/>
          </a:p>
          <a:p>
            <a:pPr indent="0" lvl="0" marL="0" rtl="0" algn="l">
              <a:spcBef>
                <a:spcPts val="1200"/>
              </a:spcBef>
              <a:spcAft>
                <a:spcPts val="0"/>
              </a:spcAft>
              <a:buNone/>
            </a:pPr>
            <a:r>
              <a:rPr lang="en">
                <a:latin typeface="Courier New"/>
                <a:ea typeface="Courier New"/>
                <a:cs typeface="Courier New"/>
                <a:sym typeface="Courier New"/>
              </a:rPr>
              <a:t>s = "Let us remove all spaces"</a:t>
            </a:r>
            <a:br>
              <a:rPr lang="en">
                <a:latin typeface="Courier New"/>
                <a:ea typeface="Courier New"/>
                <a:cs typeface="Courier New"/>
                <a:sym typeface="Courier New"/>
              </a:rPr>
            </a:br>
            <a:r>
              <a:rPr lang="en">
                <a:latin typeface="Courier New"/>
                <a:ea typeface="Courier New"/>
                <a:cs typeface="Courier New"/>
                <a:sym typeface="Courier New"/>
              </a:rPr>
              <a:t>s ← "Letus remove all spaces"</a:t>
            </a:r>
            <a:br>
              <a:rPr lang="en">
                <a:latin typeface="Courier New"/>
                <a:ea typeface="Courier New"/>
                <a:cs typeface="Courier New"/>
                <a:sym typeface="Courier New"/>
              </a:rPr>
            </a:br>
            <a:r>
              <a:rPr lang="en">
                <a:latin typeface="Courier New"/>
                <a:ea typeface="Courier New"/>
                <a:cs typeface="Courier New"/>
                <a:sym typeface="Courier New"/>
              </a:rPr>
              <a:t>s ← "Letusremove all spaces"</a:t>
            </a:r>
            <a:br>
              <a:rPr lang="en">
                <a:latin typeface="Courier New"/>
                <a:ea typeface="Courier New"/>
                <a:cs typeface="Courier New"/>
                <a:sym typeface="Courier New"/>
              </a:rPr>
            </a:br>
            <a:r>
              <a:rPr lang="en">
                <a:latin typeface="Courier New"/>
                <a:ea typeface="Courier New"/>
                <a:cs typeface="Courier New"/>
                <a:sym typeface="Courier New"/>
              </a:rPr>
              <a:t>s ← "Letusremoveall spaces"</a:t>
            </a:r>
            <a:br>
              <a:rPr lang="en">
                <a:latin typeface="Courier New"/>
                <a:ea typeface="Courier New"/>
                <a:cs typeface="Courier New"/>
                <a:sym typeface="Courier New"/>
              </a:rPr>
            </a:br>
            <a:r>
              <a:rPr lang="en">
                <a:latin typeface="Courier New"/>
                <a:ea typeface="Courier New"/>
                <a:cs typeface="Courier New"/>
                <a:sym typeface="Courier New"/>
              </a:rPr>
              <a:t>s ← "Letusremoveallspaces"</a:t>
            </a:r>
            <a:endParaRPr>
              <a:latin typeface="Courier New"/>
              <a:ea typeface="Courier New"/>
              <a:cs typeface="Courier New"/>
              <a:sym typeface="Courier New"/>
            </a:endParaRPr>
          </a:p>
          <a:p>
            <a:pPr indent="0" lvl="0" marL="0" rtl="0" algn="l">
              <a:spcBef>
                <a:spcPts val="1200"/>
              </a:spcBef>
              <a:spcAft>
                <a:spcPts val="0"/>
              </a:spcAft>
              <a:buNone/>
            </a:pPr>
            <a:r>
              <a:rPr lang="en"/>
              <a:t>(Remember, Java Strings are immutable, meaning they cannot be modified. When </a:t>
            </a:r>
            <a:r>
              <a:rPr lang="en">
                <a:latin typeface="Courier New"/>
                <a:ea typeface="Courier New"/>
                <a:cs typeface="Courier New"/>
                <a:sym typeface="Courier New"/>
              </a:rPr>
              <a:t>s</a:t>
            </a:r>
            <a:r>
              <a:rPr lang="en"/>
              <a:t> changes, you aren't modifying the same String instance… you are repeatedly changing what the String reference variable </a:t>
            </a:r>
            <a:r>
              <a:rPr lang="en">
                <a:latin typeface="Courier New"/>
                <a:ea typeface="Courier New"/>
                <a:cs typeface="Courier New"/>
                <a:sym typeface="Courier New"/>
              </a:rPr>
              <a:t>s</a:t>
            </a:r>
            <a:r>
              <a:rPr lang="en"/>
              <a:t> points to.)</a:t>
            </a:r>
            <a:endParaRPr/>
          </a:p>
          <a:p>
            <a:pPr indent="0" lvl="0" marL="0" rtl="0" algn="l">
              <a:spcBef>
                <a:spcPts val="1200"/>
              </a:spcBef>
              <a:spcAft>
                <a:spcPts val="1200"/>
              </a:spcAft>
              <a:buNone/>
            </a:pPr>
            <a:r>
              <a:t/>
            </a:r>
            <a:endParaRPr/>
          </a:p>
        </p:txBody>
      </p:sp>
      <p:sp>
        <p:nvSpPr>
          <p:cNvPr id="289" name="Google Shape;289;p37"/>
          <p:cNvSpPr txBox="1"/>
          <p:nvPr>
            <p:ph idx="2" type="body"/>
          </p:nvPr>
        </p:nvSpPr>
        <p:spPr>
          <a:xfrm>
            <a:off x="4858675" y="1685875"/>
            <a:ext cx="3999900" cy="20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50"/>
              <a:t>Approach #2: Loop over the source String, leaving it unchanged, to build up a new result String.</a:t>
            </a:r>
            <a:endParaRPr b="1" sz="1250"/>
          </a:p>
          <a:p>
            <a:pPr indent="0" lvl="0" marL="0" rtl="0" algn="l">
              <a:spcBef>
                <a:spcPts val="1200"/>
              </a:spcBef>
              <a:spcAft>
                <a:spcPts val="1200"/>
              </a:spcAft>
              <a:buNone/>
            </a:pPr>
            <a:r>
              <a:rPr lang="en" sz="1150">
                <a:latin typeface="Courier New"/>
                <a:ea typeface="Courier New"/>
                <a:cs typeface="Courier New"/>
                <a:sym typeface="Courier New"/>
              </a:rPr>
              <a:t>s = "Let us remove all spaces"</a:t>
            </a:r>
            <a:br>
              <a:rPr lang="en" sz="1150">
                <a:latin typeface="Courier New"/>
                <a:ea typeface="Courier New"/>
                <a:cs typeface="Courier New"/>
                <a:sym typeface="Courier New"/>
              </a:rPr>
            </a:br>
            <a:r>
              <a:rPr lang="en" sz="1150">
                <a:latin typeface="Courier New"/>
                <a:ea typeface="Courier New"/>
                <a:cs typeface="Courier New"/>
                <a:sym typeface="Courier New"/>
              </a:rPr>
              <a:t>result ← "Let"</a:t>
            </a:r>
            <a:br>
              <a:rPr lang="en" sz="1150">
                <a:latin typeface="Courier New"/>
                <a:ea typeface="Courier New"/>
                <a:cs typeface="Courier New"/>
                <a:sym typeface="Courier New"/>
              </a:rPr>
            </a:br>
            <a:r>
              <a:rPr lang="en" sz="1150">
                <a:latin typeface="Courier New"/>
                <a:ea typeface="Courier New"/>
                <a:cs typeface="Courier New"/>
                <a:sym typeface="Courier New"/>
              </a:rPr>
              <a:t>result ← "Letus"</a:t>
            </a:r>
            <a:br>
              <a:rPr lang="en" sz="1150">
                <a:latin typeface="Courier New"/>
                <a:ea typeface="Courier New"/>
                <a:cs typeface="Courier New"/>
                <a:sym typeface="Courier New"/>
              </a:rPr>
            </a:br>
            <a:r>
              <a:rPr lang="en" sz="1150">
                <a:latin typeface="Courier New"/>
                <a:ea typeface="Courier New"/>
                <a:cs typeface="Courier New"/>
                <a:sym typeface="Courier New"/>
              </a:rPr>
              <a:t>result ← "Letusremove"</a:t>
            </a:r>
            <a:br>
              <a:rPr lang="en" sz="1150">
                <a:latin typeface="Courier New"/>
                <a:ea typeface="Courier New"/>
                <a:cs typeface="Courier New"/>
                <a:sym typeface="Courier New"/>
              </a:rPr>
            </a:br>
            <a:r>
              <a:rPr lang="en" sz="1150">
                <a:latin typeface="Courier New"/>
                <a:ea typeface="Courier New"/>
                <a:cs typeface="Courier New"/>
                <a:sym typeface="Courier New"/>
              </a:rPr>
              <a:t>result ← "Letusremoveall"</a:t>
            </a:r>
            <a:br>
              <a:rPr lang="en" sz="1150">
                <a:latin typeface="Courier New"/>
                <a:ea typeface="Courier New"/>
                <a:cs typeface="Courier New"/>
                <a:sym typeface="Courier New"/>
              </a:rPr>
            </a:br>
            <a:r>
              <a:rPr lang="en" sz="1150">
                <a:latin typeface="Courier New"/>
                <a:ea typeface="Courier New"/>
                <a:cs typeface="Courier New"/>
                <a:sym typeface="Courier New"/>
              </a:rPr>
              <a:t>result ← "Letusremoveallspaces"</a:t>
            </a:r>
            <a:endParaRPr sz="1150"/>
          </a:p>
        </p:txBody>
      </p:sp>
      <p:sp>
        <p:nvSpPr>
          <p:cNvPr id="290" name="Google Shape;290;p37"/>
          <p:cNvSpPr txBox="1"/>
          <p:nvPr>
            <p:ph idx="1" type="body"/>
          </p:nvPr>
        </p:nvSpPr>
        <p:spPr>
          <a:xfrm>
            <a:off x="311700" y="1000075"/>
            <a:ext cx="8490300" cy="66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loops over strings are to </a:t>
            </a:r>
            <a:r>
              <a:rPr b="1" lang="en"/>
              <a:t>transform</a:t>
            </a:r>
            <a:r>
              <a:rPr lang="en"/>
              <a:t> a string into another string, e.g., remove spaces, reverse it. This can be approached in multiple ways. Here are two approaches:</a:t>
            </a:r>
            <a:endParaRPr/>
          </a:p>
        </p:txBody>
      </p:sp>
      <p:sp>
        <p:nvSpPr>
          <p:cNvPr id="291" name="Google Shape;291;p37"/>
          <p:cNvSpPr txBox="1"/>
          <p:nvPr/>
        </p:nvSpPr>
        <p:spPr>
          <a:xfrm>
            <a:off x="4790100" y="3723300"/>
            <a:ext cx="3911100" cy="10410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50">
                <a:solidFill>
                  <a:schemeClr val="dk2"/>
                </a:solidFill>
              </a:rPr>
              <a:t>Neither approach is always better. It depends on the problem you're solving. You may need to </a:t>
            </a:r>
            <a:r>
              <a:rPr b="1" lang="en" sz="1250">
                <a:solidFill>
                  <a:schemeClr val="dk2"/>
                </a:solidFill>
              </a:rPr>
              <a:t>benchmark</a:t>
            </a:r>
            <a:r>
              <a:rPr lang="en" sz="1250">
                <a:solidFill>
                  <a:schemeClr val="dk2"/>
                </a:solidFill>
              </a:rPr>
              <a:t> the code both ways to find what works better.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loops with while</a:t>
            </a:r>
            <a:endParaRPr/>
          </a:p>
        </p:txBody>
      </p:sp>
      <p:sp>
        <p:nvSpPr>
          <p:cNvPr id="297" name="Google Shape;297;p38"/>
          <p:cNvSpPr txBox="1"/>
          <p:nvPr>
            <p:ph idx="1" type="body"/>
          </p:nvPr>
        </p:nvSpPr>
        <p:spPr>
          <a:xfrm>
            <a:off x="311700" y="1017725"/>
            <a:ext cx="8520600" cy="395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Example: Removes spaces from a String</a:t>
            </a:r>
            <a:endParaRPr/>
          </a:p>
          <a:p>
            <a:pPr indent="0" lvl="0" marL="0" rtl="0" algn="l">
              <a:spcBef>
                <a:spcPts val="1200"/>
              </a:spcBef>
              <a:spcAft>
                <a:spcPts val="0"/>
              </a:spcAft>
              <a:buClr>
                <a:schemeClr val="dk1"/>
              </a:buClr>
              <a:buSzPts val="1100"/>
              <a:buFont typeface="Arial"/>
              <a:buNone/>
            </a:pPr>
            <a:r>
              <a:rPr b="1" lang="en" sz="1716">
                <a:solidFill>
                  <a:srgbClr val="333333"/>
                </a:solidFill>
                <a:latin typeface="Consolas"/>
                <a:ea typeface="Consolas"/>
                <a:cs typeface="Consolas"/>
                <a:sym typeface="Consolas"/>
              </a:rPr>
              <a:t>public</a:t>
            </a:r>
            <a:r>
              <a:rPr lang="en" sz="1716">
                <a:solidFill>
                  <a:srgbClr val="333333"/>
                </a:solidFill>
                <a:latin typeface="Consolas"/>
                <a:ea typeface="Consolas"/>
                <a:cs typeface="Consolas"/>
                <a:sym typeface="Consolas"/>
              </a:rPr>
              <a:t> </a:t>
            </a:r>
            <a:r>
              <a:rPr b="1" lang="en" sz="1716">
                <a:solidFill>
                  <a:srgbClr val="333333"/>
                </a:solidFill>
                <a:latin typeface="Consolas"/>
                <a:ea typeface="Consolas"/>
                <a:cs typeface="Consolas"/>
                <a:sym typeface="Consolas"/>
              </a:rPr>
              <a:t>static</a:t>
            </a:r>
            <a:r>
              <a:rPr lang="en" sz="1716">
                <a:solidFill>
                  <a:srgbClr val="333333"/>
                </a:solidFill>
                <a:latin typeface="Consolas"/>
                <a:ea typeface="Consolas"/>
                <a:cs typeface="Consolas"/>
                <a:sym typeface="Consolas"/>
              </a:rPr>
              <a:t> String removeSpaces(String s) {</a:t>
            </a:r>
            <a:br>
              <a:rPr lang="en" sz="1716">
                <a:solidFill>
                  <a:srgbClr val="333333"/>
                </a:solidFill>
                <a:latin typeface="Consolas"/>
                <a:ea typeface="Consolas"/>
                <a:cs typeface="Consolas"/>
                <a:sym typeface="Consolas"/>
              </a:rPr>
            </a:br>
            <a:r>
              <a:rPr lang="en" sz="1716">
                <a:solidFill>
                  <a:srgbClr val="333333"/>
                </a:solidFill>
                <a:latin typeface="Consolas"/>
                <a:ea typeface="Consolas"/>
                <a:cs typeface="Consolas"/>
                <a:sym typeface="Consolas"/>
              </a:rPr>
              <a:t>  </a:t>
            </a:r>
            <a:r>
              <a:rPr b="1" lang="en" sz="1716">
                <a:solidFill>
                  <a:srgbClr val="333333"/>
                </a:solidFill>
                <a:latin typeface="Consolas"/>
                <a:ea typeface="Consolas"/>
                <a:cs typeface="Consolas"/>
                <a:sym typeface="Consolas"/>
              </a:rPr>
              <a:t>int</a:t>
            </a:r>
            <a:r>
              <a:rPr lang="en" sz="1716">
                <a:solidFill>
                  <a:srgbClr val="333333"/>
                </a:solidFill>
                <a:latin typeface="Consolas"/>
                <a:ea typeface="Consolas"/>
                <a:cs typeface="Consolas"/>
                <a:sym typeface="Consolas"/>
              </a:rPr>
              <a:t> i = s.indexOf(</a:t>
            </a:r>
            <a:r>
              <a:rPr lang="en" sz="1716">
                <a:solidFill>
                  <a:srgbClr val="DD1144"/>
                </a:solidFill>
                <a:latin typeface="Consolas"/>
                <a:ea typeface="Consolas"/>
                <a:cs typeface="Consolas"/>
                <a:sym typeface="Consolas"/>
              </a:rPr>
              <a:t>" "</a:t>
            </a:r>
            <a:r>
              <a:rPr lang="en" sz="1716">
                <a:solidFill>
                  <a:srgbClr val="333333"/>
                </a:solidFill>
                <a:latin typeface="Consolas"/>
                <a:ea typeface="Consolas"/>
                <a:cs typeface="Consolas"/>
                <a:sym typeface="Consolas"/>
              </a:rPr>
              <a:t>);</a:t>
            </a:r>
            <a:br>
              <a:rPr lang="en" sz="1716">
                <a:solidFill>
                  <a:srgbClr val="333333"/>
                </a:solidFill>
                <a:latin typeface="Consolas"/>
                <a:ea typeface="Consolas"/>
                <a:cs typeface="Consolas"/>
                <a:sym typeface="Consolas"/>
              </a:rPr>
            </a:br>
            <a:r>
              <a:rPr lang="en" sz="1716">
                <a:solidFill>
                  <a:srgbClr val="333333"/>
                </a:solidFill>
                <a:latin typeface="Consolas"/>
                <a:ea typeface="Consolas"/>
                <a:cs typeface="Consolas"/>
                <a:sym typeface="Consolas"/>
              </a:rPr>
              <a:t>  </a:t>
            </a:r>
            <a:endParaRPr sz="1716">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i="1" lang="en" sz="1716">
                <a:solidFill>
                  <a:srgbClr val="999988"/>
                </a:solidFill>
                <a:latin typeface="Consolas"/>
                <a:ea typeface="Consolas"/>
                <a:cs typeface="Consolas"/>
                <a:sym typeface="Consolas"/>
              </a:rPr>
              <a:t>  // while there is a " " in the string</a:t>
            </a:r>
            <a:br>
              <a:rPr lang="en" sz="1716">
                <a:solidFill>
                  <a:srgbClr val="333333"/>
                </a:solidFill>
                <a:latin typeface="Consolas"/>
                <a:ea typeface="Consolas"/>
                <a:cs typeface="Consolas"/>
                <a:sym typeface="Consolas"/>
              </a:rPr>
            </a:br>
            <a:r>
              <a:rPr lang="en" sz="1716">
                <a:solidFill>
                  <a:srgbClr val="333333"/>
                </a:solidFill>
                <a:latin typeface="Consolas"/>
                <a:ea typeface="Consolas"/>
                <a:cs typeface="Consolas"/>
                <a:sym typeface="Consolas"/>
              </a:rPr>
              <a:t>  </a:t>
            </a:r>
            <a:r>
              <a:rPr b="1" lang="en" sz="1716">
                <a:solidFill>
                  <a:srgbClr val="333333"/>
                </a:solidFill>
                <a:latin typeface="Consolas"/>
                <a:ea typeface="Consolas"/>
                <a:cs typeface="Consolas"/>
                <a:sym typeface="Consolas"/>
              </a:rPr>
              <a:t>while</a:t>
            </a:r>
            <a:r>
              <a:rPr lang="en" sz="1716">
                <a:solidFill>
                  <a:srgbClr val="333333"/>
                </a:solidFill>
                <a:latin typeface="Consolas"/>
                <a:ea typeface="Consolas"/>
                <a:cs typeface="Consolas"/>
                <a:sym typeface="Consolas"/>
              </a:rPr>
              <a:t> (i &gt;= </a:t>
            </a:r>
            <a:r>
              <a:rPr lang="en" sz="1716">
                <a:solidFill>
                  <a:srgbClr val="008080"/>
                </a:solidFill>
                <a:latin typeface="Consolas"/>
                <a:ea typeface="Consolas"/>
                <a:cs typeface="Consolas"/>
                <a:sym typeface="Consolas"/>
              </a:rPr>
              <a:t>0</a:t>
            </a:r>
            <a:r>
              <a:rPr lang="en" sz="1716">
                <a:solidFill>
                  <a:srgbClr val="333333"/>
                </a:solidFill>
                <a:latin typeface="Consolas"/>
                <a:ea typeface="Consolas"/>
                <a:cs typeface="Consolas"/>
                <a:sym typeface="Consolas"/>
              </a:rPr>
              <a:t>) {</a:t>
            </a:r>
            <a:br>
              <a:rPr lang="en" sz="1716">
                <a:solidFill>
                  <a:srgbClr val="333333"/>
                </a:solidFill>
                <a:latin typeface="Consolas"/>
                <a:ea typeface="Consolas"/>
                <a:cs typeface="Consolas"/>
                <a:sym typeface="Consolas"/>
              </a:rPr>
            </a:br>
            <a:r>
              <a:rPr lang="en" sz="1716">
                <a:solidFill>
                  <a:srgbClr val="333333"/>
                </a:solidFill>
                <a:latin typeface="Consolas"/>
                <a:ea typeface="Consolas"/>
                <a:cs typeface="Consolas"/>
                <a:sym typeface="Consolas"/>
              </a:rPr>
              <a:t>    </a:t>
            </a:r>
            <a:r>
              <a:rPr i="1" lang="en" sz="1716">
                <a:solidFill>
                  <a:srgbClr val="999988"/>
                </a:solidFill>
                <a:latin typeface="Consolas"/>
                <a:ea typeface="Consolas"/>
                <a:cs typeface="Consolas"/>
                <a:sym typeface="Consolas"/>
              </a:rPr>
              <a:t>// Remove the " " at index by concatenating </a:t>
            </a:r>
            <a:br>
              <a:rPr lang="en" sz="1716">
                <a:solidFill>
                  <a:srgbClr val="333333"/>
                </a:solidFill>
                <a:latin typeface="Consolas"/>
                <a:ea typeface="Consolas"/>
                <a:cs typeface="Consolas"/>
                <a:sym typeface="Consolas"/>
              </a:rPr>
            </a:br>
            <a:r>
              <a:rPr lang="en" sz="1716">
                <a:solidFill>
                  <a:srgbClr val="333333"/>
                </a:solidFill>
                <a:latin typeface="Consolas"/>
                <a:ea typeface="Consolas"/>
                <a:cs typeface="Consolas"/>
                <a:sym typeface="Consolas"/>
              </a:rPr>
              <a:t>    </a:t>
            </a:r>
            <a:r>
              <a:rPr i="1" lang="en" sz="1716">
                <a:solidFill>
                  <a:srgbClr val="999988"/>
                </a:solidFill>
                <a:latin typeface="Consolas"/>
                <a:ea typeface="Consolas"/>
                <a:cs typeface="Consolas"/>
                <a:sym typeface="Consolas"/>
              </a:rPr>
              <a:t>// substring up to index and then rest of the string.</a:t>
            </a:r>
            <a:br>
              <a:rPr lang="en" sz="1716">
                <a:solidFill>
                  <a:srgbClr val="333333"/>
                </a:solidFill>
                <a:latin typeface="Consolas"/>
                <a:ea typeface="Consolas"/>
                <a:cs typeface="Consolas"/>
                <a:sym typeface="Consolas"/>
              </a:rPr>
            </a:br>
            <a:r>
              <a:rPr lang="en" sz="1716">
                <a:solidFill>
                  <a:srgbClr val="333333"/>
                </a:solidFill>
                <a:latin typeface="Consolas"/>
                <a:ea typeface="Consolas"/>
                <a:cs typeface="Consolas"/>
                <a:sym typeface="Consolas"/>
              </a:rPr>
              <a:t>    s = s.substring(</a:t>
            </a:r>
            <a:r>
              <a:rPr lang="en" sz="1716">
                <a:solidFill>
                  <a:srgbClr val="008080"/>
                </a:solidFill>
                <a:latin typeface="Consolas"/>
                <a:ea typeface="Consolas"/>
                <a:cs typeface="Consolas"/>
                <a:sym typeface="Consolas"/>
              </a:rPr>
              <a:t>0</a:t>
            </a:r>
            <a:r>
              <a:rPr lang="en" sz="1716">
                <a:solidFill>
                  <a:srgbClr val="333333"/>
                </a:solidFill>
                <a:latin typeface="Consolas"/>
                <a:ea typeface="Consolas"/>
                <a:cs typeface="Consolas"/>
                <a:sym typeface="Consolas"/>
              </a:rPr>
              <a:t>, i) + s.substring(i+</a:t>
            </a:r>
            <a:r>
              <a:rPr lang="en" sz="1716">
                <a:solidFill>
                  <a:srgbClr val="008080"/>
                </a:solidFill>
                <a:latin typeface="Consolas"/>
                <a:ea typeface="Consolas"/>
                <a:cs typeface="Consolas"/>
                <a:sym typeface="Consolas"/>
              </a:rPr>
              <a:t>1</a:t>
            </a:r>
            <a:r>
              <a:rPr lang="en" sz="1716">
                <a:solidFill>
                  <a:srgbClr val="333333"/>
                </a:solidFill>
                <a:latin typeface="Consolas"/>
                <a:ea typeface="Consolas"/>
                <a:cs typeface="Consolas"/>
                <a:sym typeface="Consolas"/>
              </a:rPr>
              <a:t>);</a:t>
            </a:r>
            <a:endParaRPr sz="1716">
              <a:solidFill>
                <a:srgbClr val="333333"/>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en" sz="1716">
                <a:solidFill>
                  <a:srgbClr val="333333"/>
                </a:solidFill>
                <a:latin typeface="Consolas"/>
                <a:ea typeface="Consolas"/>
                <a:cs typeface="Consolas"/>
                <a:sym typeface="Consolas"/>
              </a:rPr>
              <a:t>i = s.indexOf(</a:t>
            </a:r>
            <a:r>
              <a:rPr lang="en" sz="1716">
                <a:solidFill>
                  <a:srgbClr val="DD1144"/>
                </a:solidFill>
                <a:latin typeface="Consolas"/>
                <a:ea typeface="Consolas"/>
                <a:cs typeface="Consolas"/>
                <a:sym typeface="Consolas"/>
              </a:rPr>
              <a:t>" "</a:t>
            </a:r>
            <a:r>
              <a:rPr lang="en" sz="1716">
                <a:solidFill>
                  <a:srgbClr val="333333"/>
                </a:solidFill>
                <a:latin typeface="Consolas"/>
                <a:ea typeface="Consolas"/>
                <a:cs typeface="Consolas"/>
                <a:sym typeface="Consolas"/>
              </a:rPr>
              <a:t>);</a:t>
            </a:r>
            <a:endParaRPr sz="1716">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16">
                <a:solidFill>
                  <a:srgbClr val="333333"/>
                </a:solidFill>
                <a:latin typeface="Consolas"/>
                <a:ea typeface="Consolas"/>
                <a:cs typeface="Consolas"/>
                <a:sym typeface="Consolas"/>
              </a:rPr>
              <a:t>  }</a:t>
            </a:r>
            <a:endParaRPr sz="1716">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16">
                <a:solidFill>
                  <a:srgbClr val="333333"/>
                </a:solidFill>
                <a:latin typeface="Consolas"/>
                <a:ea typeface="Consolas"/>
                <a:cs typeface="Consolas"/>
                <a:sym typeface="Consolas"/>
              </a:rPr>
              <a:t>  </a:t>
            </a:r>
            <a:endParaRPr sz="1716">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716">
                <a:solidFill>
                  <a:srgbClr val="333333"/>
                </a:solidFill>
                <a:latin typeface="Consolas"/>
                <a:ea typeface="Consolas"/>
                <a:cs typeface="Consolas"/>
                <a:sym typeface="Consolas"/>
              </a:rPr>
              <a:t>  return</a:t>
            </a:r>
            <a:r>
              <a:rPr lang="en" sz="1716">
                <a:solidFill>
                  <a:srgbClr val="333333"/>
                </a:solidFill>
                <a:latin typeface="Consolas"/>
                <a:ea typeface="Consolas"/>
                <a:cs typeface="Consolas"/>
                <a:sym typeface="Consolas"/>
              </a:rPr>
              <a:t> s;</a:t>
            </a:r>
            <a:endParaRPr sz="1716">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16">
                <a:solidFill>
                  <a:srgbClr val="333333"/>
                </a:solidFill>
                <a:latin typeface="Consolas"/>
                <a:ea typeface="Consolas"/>
                <a:cs typeface="Consolas"/>
                <a:sym typeface="Consolas"/>
              </a:rPr>
              <a:t>}</a:t>
            </a:r>
            <a:endParaRPr sz="1716">
              <a:solidFill>
                <a:srgbClr val="333333"/>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 </a:t>
            </a:r>
            <a:r>
              <a:rPr lang="en">
                <a:latin typeface="Courier New"/>
                <a:ea typeface="Courier New"/>
                <a:cs typeface="Courier New"/>
                <a:sym typeface="Courier New"/>
              </a:rPr>
              <a:t>while</a:t>
            </a:r>
            <a:r>
              <a:rPr lang="en"/>
              <a:t> vs </a:t>
            </a:r>
            <a:r>
              <a:rPr lang="en">
                <a:latin typeface="Courier New"/>
                <a:ea typeface="Courier New"/>
                <a:cs typeface="Courier New"/>
                <a:sym typeface="Courier New"/>
              </a:rPr>
              <a:t>for</a:t>
            </a:r>
            <a:r>
              <a:rPr lang="en"/>
              <a:t> with strings?	</a:t>
            </a:r>
            <a:endParaRPr/>
          </a:p>
        </p:txBody>
      </p:sp>
      <p:sp>
        <p:nvSpPr>
          <p:cNvPr id="303" name="Google Shape;303;p39"/>
          <p:cNvSpPr txBox="1"/>
          <p:nvPr>
            <p:ph idx="1" type="body"/>
          </p:nvPr>
        </p:nvSpPr>
        <p:spPr>
          <a:xfrm>
            <a:off x="311700" y="1152475"/>
            <a:ext cx="4118100" cy="16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 a certain character or substring?</a:t>
            </a:r>
            <a:endParaRPr/>
          </a:p>
          <a:p>
            <a:pPr indent="0" lvl="0" marL="0" rtl="0" algn="l">
              <a:spcBef>
                <a:spcPts val="1200"/>
              </a:spcBef>
              <a:spcAft>
                <a:spcPts val="1200"/>
              </a:spcAft>
              <a:buNone/>
            </a:pPr>
            <a:r>
              <a:rPr lang="en"/>
              <a:t>Don’t know how many times the loop needs to run?</a:t>
            </a:r>
            <a:endParaRPr/>
          </a:p>
        </p:txBody>
      </p:sp>
      <p:sp>
        <p:nvSpPr>
          <p:cNvPr id="304" name="Google Shape;304;p39"/>
          <p:cNvSpPr txBox="1"/>
          <p:nvPr>
            <p:ph idx="1" type="body"/>
          </p:nvPr>
        </p:nvSpPr>
        <p:spPr>
          <a:xfrm>
            <a:off x="4504750" y="1152475"/>
            <a:ext cx="4118100" cy="12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Want to visit every character (e.g. reversing a string, checking if palindrome)?</a:t>
            </a:r>
            <a:endParaRPr/>
          </a:p>
        </p:txBody>
      </p:sp>
      <p:sp>
        <p:nvSpPr>
          <p:cNvPr id="305" name="Google Shape;305;p39"/>
          <p:cNvSpPr/>
          <p:nvPr/>
        </p:nvSpPr>
        <p:spPr>
          <a:xfrm>
            <a:off x="2103725" y="2854425"/>
            <a:ext cx="426300" cy="648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p:nvPr/>
        </p:nvSpPr>
        <p:spPr>
          <a:xfrm>
            <a:off x="6350650" y="2768050"/>
            <a:ext cx="426300" cy="648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txBox="1"/>
          <p:nvPr/>
        </p:nvSpPr>
        <p:spPr>
          <a:xfrm>
            <a:off x="903725" y="3952375"/>
            <a:ext cx="28263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sz="1800">
                <a:solidFill>
                  <a:schemeClr val="dk2"/>
                </a:solidFill>
                <a:latin typeface="Courier New"/>
                <a:ea typeface="Courier New"/>
                <a:cs typeface="Courier New"/>
                <a:sym typeface="Courier New"/>
              </a:rPr>
              <a:t>while</a:t>
            </a:r>
            <a:endParaRPr/>
          </a:p>
        </p:txBody>
      </p:sp>
      <p:sp>
        <p:nvSpPr>
          <p:cNvPr id="308" name="Google Shape;308;p39"/>
          <p:cNvSpPr txBox="1"/>
          <p:nvPr/>
        </p:nvSpPr>
        <p:spPr>
          <a:xfrm>
            <a:off x="5825700" y="3876575"/>
            <a:ext cx="16785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sz="1800">
                <a:solidFill>
                  <a:schemeClr val="dk2"/>
                </a:solidFill>
                <a:latin typeface="Courier New"/>
                <a:ea typeface="Courier New"/>
                <a:cs typeface="Courier New"/>
                <a:sym typeface="Courier New"/>
              </a:rPr>
              <a:t>for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String Using </a:t>
            </a:r>
            <a:r>
              <a:rPr lang="en">
                <a:latin typeface="Courier New"/>
                <a:ea typeface="Courier New"/>
                <a:cs typeface="Courier New"/>
                <a:sym typeface="Courier New"/>
              </a:rPr>
              <a:t>for</a:t>
            </a:r>
            <a:r>
              <a:rPr lang="en"/>
              <a:t> Loops</a:t>
            </a:r>
            <a:endParaRPr/>
          </a:p>
        </p:txBody>
      </p:sp>
      <p:pic>
        <p:nvPicPr>
          <p:cNvPr id="314" name="Google Shape;314;p40"/>
          <p:cNvPicPr preferRelativeResize="0"/>
          <p:nvPr/>
        </p:nvPicPr>
        <p:blipFill>
          <a:blip r:embed="rId3">
            <a:alphaModFix/>
          </a:blip>
          <a:stretch>
            <a:fillRect/>
          </a:stretch>
        </p:blipFill>
        <p:spPr>
          <a:xfrm>
            <a:off x="1714799" y="1017725"/>
            <a:ext cx="5423690" cy="2949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Nested Loops</a:t>
            </a:r>
            <a:endParaRPr/>
          </a:p>
        </p:txBody>
      </p:sp>
      <p:sp>
        <p:nvSpPr>
          <p:cNvPr id="320" name="Google Shape;320;p4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Chapter 4.4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Machines - Regular Expressions</a:t>
            </a:r>
            <a:endParaRPr/>
          </a:p>
        </p:txBody>
      </p:sp>
      <p:sp>
        <p:nvSpPr>
          <p:cNvPr id="65" name="Google Shape;65;p15"/>
          <p:cNvSpPr/>
          <p:nvPr/>
        </p:nvSpPr>
        <p:spPr>
          <a:xfrm>
            <a:off x="6532325" y="1272975"/>
            <a:ext cx="15546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WAIT_FOR_DIGIT_1</a:t>
            </a:r>
            <a:endParaRPr sz="1100"/>
          </a:p>
        </p:txBody>
      </p:sp>
      <p:sp>
        <p:nvSpPr>
          <p:cNvPr id="66" name="Google Shape;66;p15"/>
          <p:cNvSpPr/>
          <p:nvPr/>
        </p:nvSpPr>
        <p:spPr>
          <a:xfrm>
            <a:off x="6532325" y="1882575"/>
            <a:ext cx="15546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WAIT_FOR_DIGIT_2</a:t>
            </a:r>
            <a:endParaRPr sz="1100"/>
          </a:p>
        </p:txBody>
      </p:sp>
      <p:sp>
        <p:nvSpPr>
          <p:cNvPr id="67" name="Google Shape;67;p15"/>
          <p:cNvSpPr/>
          <p:nvPr/>
        </p:nvSpPr>
        <p:spPr>
          <a:xfrm>
            <a:off x="6532325" y="2492175"/>
            <a:ext cx="15546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WAIT_FOR_DIGIT_3</a:t>
            </a:r>
            <a:endParaRPr sz="1100"/>
          </a:p>
        </p:txBody>
      </p:sp>
      <p:sp>
        <p:nvSpPr>
          <p:cNvPr id="68" name="Google Shape;68;p15"/>
          <p:cNvSpPr/>
          <p:nvPr/>
        </p:nvSpPr>
        <p:spPr>
          <a:xfrm>
            <a:off x="6532325" y="3101775"/>
            <a:ext cx="15546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WAIT_FOR_DIGIT_4</a:t>
            </a:r>
            <a:endParaRPr sz="1100"/>
          </a:p>
        </p:txBody>
      </p:sp>
      <p:sp>
        <p:nvSpPr>
          <p:cNvPr id="69" name="Google Shape;69;p15"/>
          <p:cNvSpPr/>
          <p:nvPr/>
        </p:nvSpPr>
        <p:spPr>
          <a:xfrm>
            <a:off x="6532325" y="587175"/>
            <a:ext cx="1554600" cy="352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a:t>
            </a:r>
            <a:endParaRPr/>
          </a:p>
        </p:txBody>
      </p:sp>
      <p:cxnSp>
        <p:nvCxnSpPr>
          <p:cNvPr id="70" name="Google Shape;70;p15"/>
          <p:cNvCxnSpPr>
            <a:stCxn id="69" idx="2"/>
            <a:endCxn id="65" idx="0"/>
          </p:cNvCxnSpPr>
          <p:nvPr/>
        </p:nvCxnSpPr>
        <p:spPr>
          <a:xfrm>
            <a:off x="7309625" y="939375"/>
            <a:ext cx="0" cy="3336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a:stCxn id="65" idx="2"/>
            <a:endCxn id="66" idx="0"/>
          </p:cNvCxnSpPr>
          <p:nvPr/>
        </p:nvCxnSpPr>
        <p:spPr>
          <a:xfrm>
            <a:off x="7309625" y="1625175"/>
            <a:ext cx="0" cy="2574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a:stCxn id="66" idx="2"/>
            <a:endCxn id="67" idx="0"/>
          </p:cNvCxnSpPr>
          <p:nvPr/>
        </p:nvCxnSpPr>
        <p:spPr>
          <a:xfrm>
            <a:off x="7309625" y="2234775"/>
            <a:ext cx="0" cy="2574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stCxn id="67" idx="2"/>
            <a:endCxn id="68" idx="0"/>
          </p:cNvCxnSpPr>
          <p:nvPr/>
        </p:nvCxnSpPr>
        <p:spPr>
          <a:xfrm>
            <a:off x="7309625" y="2844375"/>
            <a:ext cx="0" cy="25740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5"/>
          <p:cNvSpPr txBox="1"/>
          <p:nvPr/>
        </p:nvSpPr>
        <p:spPr>
          <a:xfrm>
            <a:off x="7303025" y="15714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Received a digit 0-9</a:t>
            </a:r>
            <a:endParaRPr sz="1100"/>
          </a:p>
        </p:txBody>
      </p:sp>
      <p:sp>
        <p:nvSpPr>
          <p:cNvPr id="75" name="Google Shape;75;p15"/>
          <p:cNvSpPr txBox="1"/>
          <p:nvPr/>
        </p:nvSpPr>
        <p:spPr>
          <a:xfrm>
            <a:off x="7303025" y="21810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Received a digit 0-9</a:t>
            </a:r>
            <a:endParaRPr sz="1100"/>
          </a:p>
        </p:txBody>
      </p:sp>
      <p:sp>
        <p:nvSpPr>
          <p:cNvPr id="76" name="Google Shape;76;p15"/>
          <p:cNvSpPr txBox="1"/>
          <p:nvPr/>
        </p:nvSpPr>
        <p:spPr>
          <a:xfrm>
            <a:off x="7303025" y="27906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Received a digit 0-9</a:t>
            </a:r>
            <a:endParaRPr sz="1100"/>
          </a:p>
        </p:txBody>
      </p:sp>
      <p:sp>
        <p:nvSpPr>
          <p:cNvPr id="77" name="Google Shape;77;p15"/>
          <p:cNvSpPr txBox="1"/>
          <p:nvPr/>
        </p:nvSpPr>
        <p:spPr>
          <a:xfrm>
            <a:off x="7303025" y="34002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Received a digit 0-9</a:t>
            </a:r>
            <a:endParaRPr sz="1100"/>
          </a:p>
        </p:txBody>
      </p:sp>
      <p:sp>
        <p:nvSpPr>
          <p:cNvPr id="78" name="Google Shape;78;p15"/>
          <p:cNvSpPr/>
          <p:nvPr/>
        </p:nvSpPr>
        <p:spPr>
          <a:xfrm>
            <a:off x="4329800" y="4336025"/>
            <a:ext cx="1554600" cy="35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END - false</a:t>
            </a:r>
            <a:endParaRPr/>
          </a:p>
        </p:txBody>
      </p:sp>
      <p:cxnSp>
        <p:nvCxnSpPr>
          <p:cNvPr id="79" name="Google Shape;79;p15"/>
          <p:cNvCxnSpPr>
            <a:stCxn id="65" idx="1"/>
            <a:endCxn id="78" idx="0"/>
          </p:cNvCxnSpPr>
          <p:nvPr/>
        </p:nvCxnSpPr>
        <p:spPr>
          <a:xfrm flipH="1">
            <a:off x="5107025" y="1449075"/>
            <a:ext cx="1425300" cy="2886900"/>
          </a:xfrm>
          <a:prstGeom prst="bentConnector2">
            <a:avLst/>
          </a:prstGeom>
          <a:noFill/>
          <a:ln cap="flat" cmpd="sng" w="9525">
            <a:solidFill>
              <a:schemeClr val="dk2"/>
            </a:solidFill>
            <a:prstDash val="solid"/>
            <a:round/>
            <a:headEnd len="med" w="med" type="none"/>
            <a:tailEnd len="med" w="med" type="triangle"/>
          </a:ln>
        </p:spPr>
      </p:cxnSp>
      <p:cxnSp>
        <p:nvCxnSpPr>
          <p:cNvPr id="80" name="Google Shape;80;p15"/>
          <p:cNvCxnSpPr>
            <a:stCxn id="66" idx="1"/>
            <a:endCxn id="78" idx="0"/>
          </p:cNvCxnSpPr>
          <p:nvPr/>
        </p:nvCxnSpPr>
        <p:spPr>
          <a:xfrm flipH="1">
            <a:off x="5107025" y="2058675"/>
            <a:ext cx="1425300" cy="2277300"/>
          </a:xfrm>
          <a:prstGeom prst="bentConnector2">
            <a:avLst/>
          </a:prstGeom>
          <a:noFill/>
          <a:ln cap="flat" cmpd="sng" w="9525">
            <a:solidFill>
              <a:schemeClr val="dk2"/>
            </a:solidFill>
            <a:prstDash val="solid"/>
            <a:round/>
            <a:headEnd len="med" w="med" type="none"/>
            <a:tailEnd len="med" w="med" type="none"/>
          </a:ln>
        </p:spPr>
      </p:cxnSp>
      <p:cxnSp>
        <p:nvCxnSpPr>
          <p:cNvPr id="81" name="Google Shape;81;p15"/>
          <p:cNvCxnSpPr>
            <a:stCxn id="67" idx="1"/>
            <a:endCxn id="78" idx="0"/>
          </p:cNvCxnSpPr>
          <p:nvPr/>
        </p:nvCxnSpPr>
        <p:spPr>
          <a:xfrm flipH="1">
            <a:off x="5107025" y="2668275"/>
            <a:ext cx="1425300" cy="1667700"/>
          </a:xfrm>
          <a:prstGeom prst="bentConnector2">
            <a:avLst/>
          </a:prstGeom>
          <a:noFill/>
          <a:ln cap="flat" cmpd="sng" w="9525">
            <a:solidFill>
              <a:schemeClr val="dk2"/>
            </a:solidFill>
            <a:prstDash val="solid"/>
            <a:round/>
            <a:headEnd len="med" w="med" type="none"/>
            <a:tailEnd len="med" w="med" type="none"/>
          </a:ln>
        </p:spPr>
      </p:cxnSp>
      <p:cxnSp>
        <p:nvCxnSpPr>
          <p:cNvPr id="82" name="Google Shape;82;p15"/>
          <p:cNvCxnSpPr>
            <a:stCxn id="68" idx="1"/>
            <a:endCxn id="78" idx="0"/>
          </p:cNvCxnSpPr>
          <p:nvPr/>
        </p:nvCxnSpPr>
        <p:spPr>
          <a:xfrm flipH="1">
            <a:off x="5107025" y="3277875"/>
            <a:ext cx="1425300" cy="1058100"/>
          </a:xfrm>
          <a:prstGeom prst="bentConnector2">
            <a:avLst/>
          </a:prstGeom>
          <a:noFill/>
          <a:ln cap="flat" cmpd="sng" w="9525">
            <a:solidFill>
              <a:schemeClr val="dk2"/>
            </a:solidFill>
            <a:prstDash val="solid"/>
            <a:round/>
            <a:headEnd len="med" w="med" type="none"/>
            <a:tailEnd len="med" w="med" type="none"/>
          </a:ln>
        </p:spPr>
      </p:cxnSp>
      <p:sp>
        <p:nvSpPr>
          <p:cNvPr id="83" name="Google Shape;83;p15"/>
          <p:cNvSpPr txBox="1"/>
          <p:nvPr/>
        </p:nvSpPr>
        <p:spPr>
          <a:xfrm>
            <a:off x="5093225" y="11904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Not a digit 0-9</a:t>
            </a:r>
            <a:endParaRPr sz="1100"/>
          </a:p>
        </p:txBody>
      </p:sp>
      <p:sp>
        <p:nvSpPr>
          <p:cNvPr id="84" name="Google Shape;84;p15"/>
          <p:cNvSpPr/>
          <p:nvPr/>
        </p:nvSpPr>
        <p:spPr>
          <a:xfrm>
            <a:off x="6532325" y="3711375"/>
            <a:ext cx="15546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WAIT_FOR_EOF</a:t>
            </a:r>
            <a:endParaRPr sz="1100"/>
          </a:p>
        </p:txBody>
      </p:sp>
      <p:cxnSp>
        <p:nvCxnSpPr>
          <p:cNvPr id="85" name="Google Shape;85;p15"/>
          <p:cNvCxnSpPr>
            <a:endCxn id="84" idx="0"/>
          </p:cNvCxnSpPr>
          <p:nvPr/>
        </p:nvCxnSpPr>
        <p:spPr>
          <a:xfrm>
            <a:off x="7307225" y="3456375"/>
            <a:ext cx="2400" cy="2550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5"/>
          <p:cNvCxnSpPr>
            <a:stCxn id="84" idx="1"/>
            <a:endCxn id="78" idx="0"/>
          </p:cNvCxnSpPr>
          <p:nvPr/>
        </p:nvCxnSpPr>
        <p:spPr>
          <a:xfrm flipH="1">
            <a:off x="5107025" y="3887475"/>
            <a:ext cx="1425300" cy="448500"/>
          </a:xfrm>
          <a:prstGeom prst="bentConnector2">
            <a:avLst/>
          </a:prstGeom>
          <a:noFill/>
          <a:ln cap="flat" cmpd="sng" w="9525">
            <a:solidFill>
              <a:schemeClr val="dk2"/>
            </a:solidFill>
            <a:prstDash val="solid"/>
            <a:round/>
            <a:headEnd len="med" w="med" type="none"/>
            <a:tailEnd len="med" w="med" type="none"/>
          </a:ln>
        </p:spPr>
      </p:cxnSp>
      <p:sp>
        <p:nvSpPr>
          <p:cNvPr id="87" name="Google Shape;87;p15"/>
          <p:cNvSpPr txBox="1"/>
          <p:nvPr/>
        </p:nvSpPr>
        <p:spPr>
          <a:xfrm>
            <a:off x="5093225" y="18000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Not a digit 0-9</a:t>
            </a:r>
            <a:endParaRPr sz="1100"/>
          </a:p>
        </p:txBody>
      </p:sp>
      <p:sp>
        <p:nvSpPr>
          <p:cNvPr id="88" name="Google Shape;88;p15"/>
          <p:cNvSpPr txBox="1"/>
          <p:nvPr/>
        </p:nvSpPr>
        <p:spPr>
          <a:xfrm>
            <a:off x="5093225" y="24096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Not a digit 0-9</a:t>
            </a:r>
            <a:endParaRPr sz="1100"/>
          </a:p>
        </p:txBody>
      </p:sp>
      <p:sp>
        <p:nvSpPr>
          <p:cNvPr id="89" name="Google Shape;89;p15"/>
          <p:cNvSpPr txBox="1"/>
          <p:nvPr/>
        </p:nvSpPr>
        <p:spPr>
          <a:xfrm>
            <a:off x="5093225" y="30192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Not a digit 0-9</a:t>
            </a:r>
            <a:endParaRPr sz="1100"/>
          </a:p>
        </p:txBody>
      </p:sp>
      <p:sp>
        <p:nvSpPr>
          <p:cNvPr id="90" name="Google Shape;90;p15"/>
          <p:cNvSpPr txBox="1"/>
          <p:nvPr/>
        </p:nvSpPr>
        <p:spPr>
          <a:xfrm>
            <a:off x="5093225" y="36288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Not EOF</a:t>
            </a:r>
            <a:endParaRPr sz="1100"/>
          </a:p>
        </p:txBody>
      </p:sp>
      <p:sp>
        <p:nvSpPr>
          <p:cNvPr id="91" name="Google Shape;91;p15"/>
          <p:cNvSpPr/>
          <p:nvPr/>
        </p:nvSpPr>
        <p:spPr>
          <a:xfrm>
            <a:off x="6539600" y="4336025"/>
            <a:ext cx="1554600" cy="35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END - true</a:t>
            </a:r>
            <a:endParaRPr/>
          </a:p>
        </p:txBody>
      </p:sp>
      <p:cxnSp>
        <p:nvCxnSpPr>
          <p:cNvPr id="92" name="Google Shape;92;p15"/>
          <p:cNvCxnSpPr>
            <a:stCxn id="84" idx="2"/>
            <a:endCxn id="91" idx="0"/>
          </p:cNvCxnSpPr>
          <p:nvPr/>
        </p:nvCxnSpPr>
        <p:spPr>
          <a:xfrm>
            <a:off x="7309625" y="4063575"/>
            <a:ext cx="7200" cy="2724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5"/>
          <p:cNvSpPr txBox="1"/>
          <p:nvPr/>
        </p:nvSpPr>
        <p:spPr>
          <a:xfrm>
            <a:off x="7303025" y="4009825"/>
            <a:ext cx="142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Received EOF</a:t>
            </a:r>
            <a:endParaRPr sz="1100"/>
          </a:p>
        </p:txBody>
      </p:sp>
      <p:pic>
        <p:nvPicPr>
          <p:cNvPr id="94" name="Google Shape;94;p15"/>
          <p:cNvPicPr preferRelativeResize="0"/>
          <p:nvPr/>
        </p:nvPicPr>
        <p:blipFill>
          <a:blip r:embed="rId3">
            <a:alphaModFix/>
          </a:blip>
          <a:stretch>
            <a:fillRect/>
          </a:stretch>
        </p:blipFill>
        <p:spPr>
          <a:xfrm>
            <a:off x="363575" y="1652925"/>
            <a:ext cx="4012479" cy="2634700"/>
          </a:xfrm>
          <a:prstGeom prst="rect">
            <a:avLst/>
          </a:prstGeom>
          <a:noFill/>
          <a:ln>
            <a:noFill/>
          </a:ln>
        </p:spPr>
      </p:pic>
      <p:sp>
        <p:nvSpPr>
          <p:cNvPr id="95" name="Google Shape;95;p15"/>
          <p:cNvSpPr txBox="1"/>
          <p:nvPr/>
        </p:nvSpPr>
        <p:spPr>
          <a:xfrm>
            <a:off x="1318425" y="1034900"/>
            <a:ext cx="3062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ourier New"/>
                <a:ea typeface="Courier New"/>
                <a:cs typeface="Courier New"/>
                <a:sym typeface="Courier New"/>
              </a:rPr>
              <a:t>\A\d{4}\z</a:t>
            </a:r>
            <a:endParaRPr b="1" sz="25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Rows and Columns</a:t>
            </a:r>
            <a:endParaRPr/>
          </a:p>
        </p:txBody>
      </p:sp>
      <p:sp>
        <p:nvSpPr>
          <p:cNvPr id="326" name="Google Shape;326;p42"/>
          <p:cNvSpPr/>
          <p:nvPr/>
        </p:nvSpPr>
        <p:spPr>
          <a:xfrm>
            <a:off x="1598475" y="1635150"/>
            <a:ext cx="2824800" cy="550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2"/>
          <p:cNvSpPr/>
          <p:nvPr/>
        </p:nvSpPr>
        <p:spPr>
          <a:xfrm>
            <a:off x="1598475" y="2288050"/>
            <a:ext cx="2824800" cy="550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p:nvPr/>
        </p:nvSpPr>
        <p:spPr>
          <a:xfrm>
            <a:off x="1598375" y="2940950"/>
            <a:ext cx="2824800" cy="550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
          <p:cNvSpPr/>
          <p:nvPr/>
        </p:nvSpPr>
        <p:spPr>
          <a:xfrm>
            <a:off x="1598375" y="3593850"/>
            <a:ext cx="2824800" cy="550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
          <p:cNvSpPr/>
          <p:nvPr/>
        </p:nvSpPr>
        <p:spPr>
          <a:xfrm>
            <a:off x="1598375" y="4246750"/>
            <a:ext cx="2824800" cy="550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2"/>
          <p:cNvSpPr/>
          <p:nvPr/>
        </p:nvSpPr>
        <p:spPr>
          <a:xfrm rot="5400000">
            <a:off x="560908" y="2871150"/>
            <a:ext cx="3385800" cy="57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p:nvPr/>
        </p:nvSpPr>
        <p:spPr>
          <a:xfrm rot="5400000">
            <a:off x="1385015" y="2871150"/>
            <a:ext cx="3385800" cy="57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
          <p:cNvSpPr/>
          <p:nvPr/>
        </p:nvSpPr>
        <p:spPr>
          <a:xfrm rot="5400000">
            <a:off x="2209122" y="2871150"/>
            <a:ext cx="3385800" cy="57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txBox="1"/>
          <p:nvPr/>
        </p:nvSpPr>
        <p:spPr>
          <a:xfrm>
            <a:off x="850325" y="1671225"/>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a:t>
            </a:r>
            <a:r>
              <a:rPr lang="en">
                <a:latin typeface="Nunito"/>
                <a:ea typeface="Nunito"/>
                <a:cs typeface="Nunito"/>
                <a:sym typeface="Nunito"/>
              </a:rPr>
              <a:t> = 0</a:t>
            </a:r>
            <a:endParaRPr>
              <a:latin typeface="Nunito"/>
              <a:ea typeface="Nunito"/>
              <a:cs typeface="Nunito"/>
              <a:sym typeface="Nunito"/>
            </a:endParaRPr>
          </a:p>
        </p:txBody>
      </p:sp>
      <p:sp>
        <p:nvSpPr>
          <p:cNvPr id="335" name="Google Shape;335;p42"/>
          <p:cNvSpPr txBox="1"/>
          <p:nvPr/>
        </p:nvSpPr>
        <p:spPr>
          <a:xfrm>
            <a:off x="850325" y="23633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 = 1</a:t>
            </a:r>
            <a:endParaRPr>
              <a:latin typeface="Nunito"/>
              <a:ea typeface="Nunito"/>
              <a:cs typeface="Nunito"/>
              <a:sym typeface="Nunito"/>
            </a:endParaRPr>
          </a:p>
        </p:txBody>
      </p:sp>
      <p:sp>
        <p:nvSpPr>
          <p:cNvPr id="336" name="Google Shape;336;p42"/>
          <p:cNvSpPr txBox="1"/>
          <p:nvPr/>
        </p:nvSpPr>
        <p:spPr>
          <a:xfrm>
            <a:off x="850325" y="30162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 = 2</a:t>
            </a:r>
            <a:endParaRPr>
              <a:latin typeface="Nunito"/>
              <a:ea typeface="Nunito"/>
              <a:cs typeface="Nunito"/>
              <a:sym typeface="Nunito"/>
            </a:endParaRPr>
          </a:p>
        </p:txBody>
      </p:sp>
      <p:sp>
        <p:nvSpPr>
          <p:cNvPr id="337" name="Google Shape;337;p42"/>
          <p:cNvSpPr txBox="1"/>
          <p:nvPr/>
        </p:nvSpPr>
        <p:spPr>
          <a:xfrm>
            <a:off x="850325" y="36691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 = 3</a:t>
            </a:r>
            <a:endParaRPr>
              <a:latin typeface="Nunito"/>
              <a:ea typeface="Nunito"/>
              <a:cs typeface="Nunito"/>
              <a:sym typeface="Nunito"/>
            </a:endParaRPr>
          </a:p>
        </p:txBody>
      </p:sp>
      <p:sp>
        <p:nvSpPr>
          <p:cNvPr id="338" name="Google Shape;338;p42"/>
          <p:cNvSpPr txBox="1"/>
          <p:nvPr/>
        </p:nvSpPr>
        <p:spPr>
          <a:xfrm>
            <a:off x="850325" y="43220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 = 4</a:t>
            </a:r>
            <a:endParaRPr>
              <a:latin typeface="Nunito"/>
              <a:ea typeface="Nunito"/>
              <a:cs typeface="Nunito"/>
              <a:sym typeface="Nunito"/>
            </a:endParaRPr>
          </a:p>
        </p:txBody>
      </p:sp>
      <p:sp>
        <p:nvSpPr>
          <p:cNvPr id="339" name="Google Shape;339;p42"/>
          <p:cNvSpPr txBox="1"/>
          <p:nvPr/>
        </p:nvSpPr>
        <p:spPr>
          <a:xfrm>
            <a:off x="1965225" y="17104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a:t>
            </a:r>
            <a:r>
              <a:rPr lang="en">
                <a:latin typeface="Nunito"/>
                <a:ea typeface="Nunito"/>
                <a:cs typeface="Nunito"/>
                <a:sym typeface="Nunito"/>
              </a:rPr>
              <a:t> = 0</a:t>
            </a:r>
            <a:endParaRPr>
              <a:latin typeface="Nunito"/>
              <a:ea typeface="Nunito"/>
              <a:cs typeface="Nunito"/>
              <a:sym typeface="Nunito"/>
            </a:endParaRPr>
          </a:p>
        </p:txBody>
      </p:sp>
      <p:sp>
        <p:nvSpPr>
          <p:cNvPr id="340" name="Google Shape;340;p42"/>
          <p:cNvSpPr txBox="1"/>
          <p:nvPr/>
        </p:nvSpPr>
        <p:spPr>
          <a:xfrm>
            <a:off x="2789313" y="1710438"/>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1</a:t>
            </a:r>
            <a:endParaRPr>
              <a:latin typeface="Nunito"/>
              <a:ea typeface="Nunito"/>
              <a:cs typeface="Nunito"/>
              <a:sym typeface="Nunito"/>
            </a:endParaRPr>
          </a:p>
        </p:txBody>
      </p:sp>
      <p:sp>
        <p:nvSpPr>
          <p:cNvPr id="341" name="Google Shape;341;p42"/>
          <p:cNvSpPr txBox="1"/>
          <p:nvPr/>
        </p:nvSpPr>
        <p:spPr>
          <a:xfrm>
            <a:off x="3613413" y="17104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2</a:t>
            </a:r>
            <a:endParaRPr>
              <a:latin typeface="Nunito"/>
              <a:ea typeface="Nunito"/>
              <a:cs typeface="Nunito"/>
              <a:sym typeface="Nunito"/>
            </a:endParaRPr>
          </a:p>
        </p:txBody>
      </p:sp>
      <p:sp>
        <p:nvSpPr>
          <p:cNvPr id="342" name="Google Shape;342;p42"/>
          <p:cNvSpPr txBox="1"/>
          <p:nvPr/>
        </p:nvSpPr>
        <p:spPr>
          <a:xfrm>
            <a:off x="1972150" y="232570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0</a:t>
            </a:r>
            <a:endParaRPr>
              <a:latin typeface="Nunito"/>
              <a:ea typeface="Nunito"/>
              <a:cs typeface="Nunito"/>
              <a:sym typeface="Nunito"/>
            </a:endParaRPr>
          </a:p>
        </p:txBody>
      </p:sp>
      <p:sp>
        <p:nvSpPr>
          <p:cNvPr id="343" name="Google Shape;343;p42"/>
          <p:cNvSpPr txBox="1"/>
          <p:nvPr/>
        </p:nvSpPr>
        <p:spPr>
          <a:xfrm>
            <a:off x="2796238" y="2325688"/>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1</a:t>
            </a:r>
            <a:endParaRPr>
              <a:latin typeface="Nunito"/>
              <a:ea typeface="Nunito"/>
              <a:cs typeface="Nunito"/>
              <a:sym typeface="Nunito"/>
            </a:endParaRPr>
          </a:p>
        </p:txBody>
      </p:sp>
      <p:sp>
        <p:nvSpPr>
          <p:cNvPr id="344" name="Google Shape;344;p42"/>
          <p:cNvSpPr txBox="1"/>
          <p:nvPr/>
        </p:nvSpPr>
        <p:spPr>
          <a:xfrm>
            <a:off x="3620338" y="232570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2</a:t>
            </a:r>
            <a:endParaRPr>
              <a:latin typeface="Nunito"/>
              <a:ea typeface="Nunito"/>
              <a:cs typeface="Nunito"/>
              <a:sym typeface="Nunito"/>
            </a:endParaRPr>
          </a:p>
        </p:txBody>
      </p:sp>
      <p:sp>
        <p:nvSpPr>
          <p:cNvPr id="345" name="Google Shape;345;p42"/>
          <p:cNvSpPr txBox="1"/>
          <p:nvPr/>
        </p:nvSpPr>
        <p:spPr>
          <a:xfrm>
            <a:off x="1972150" y="3035975"/>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0</a:t>
            </a:r>
            <a:endParaRPr>
              <a:latin typeface="Nunito"/>
              <a:ea typeface="Nunito"/>
              <a:cs typeface="Nunito"/>
              <a:sym typeface="Nunito"/>
            </a:endParaRPr>
          </a:p>
        </p:txBody>
      </p:sp>
      <p:sp>
        <p:nvSpPr>
          <p:cNvPr id="346" name="Google Shape;346;p42"/>
          <p:cNvSpPr txBox="1"/>
          <p:nvPr/>
        </p:nvSpPr>
        <p:spPr>
          <a:xfrm>
            <a:off x="2796238" y="3035963"/>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1</a:t>
            </a:r>
            <a:endParaRPr>
              <a:latin typeface="Nunito"/>
              <a:ea typeface="Nunito"/>
              <a:cs typeface="Nunito"/>
              <a:sym typeface="Nunito"/>
            </a:endParaRPr>
          </a:p>
        </p:txBody>
      </p:sp>
      <p:sp>
        <p:nvSpPr>
          <p:cNvPr id="347" name="Google Shape;347;p42"/>
          <p:cNvSpPr txBox="1"/>
          <p:nvPr/>
        </p:nvSpPr>
        <p:spPr>
          <a:xfrm>
            <a:off x="3620338" y="3035975"/>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2</a:t>
            </a:r>
            <a:endParaRPr>
              <a:latin typeface="Nunito"/>
              <a:ea typeface="Nunito"/>
              <a:cs typeface="Nunito"/>
              <a:sym typeface="Nunito"/>
            </a:endParaRPr>
          </a:p>
        </p:txBody>
      </p:sp>
      <p:sp>
        <p:nvSpPr>
          <p:cNvPr id="348" name="Google Shape;348;p42"/>
          <p:cNvSpPr txBox="1"/>
          <p:nvPr/>
        </p:nvSpPr>
        <p:spPr>
          <a:xfrm>
            <a:off x="1965225" y="36691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0</a:t>
            </a:r>
            <a:endParaRPr>
              <a:latin typeface="Nunito"/>
              <a:ea typeface="Nunito"/>
              <a:cs typeface="Nunito"/>
              <a:sym typeface="Nunito"/>
            </a:endParaRPr>
          </a:p>
        </p:txBody>
      </p:sp>
      <p:sp>
        <p:nvSpPr>
          <p:cNvPr id="349" name="Google Shape;349;p42"/>
          <p:cNvSpPr txBox="1"/>
          <p:nvPr/>
        </p:nvSpPr>
        <p:spPr>
          <a:xfrm>
            <a:off x="2789313" y="3669138"/>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1</a:t>
            </a:r>
            <a:endParaRPr>
              <a:latin typeface="Nunito"/>
              <a:ea typeface="Nunito"/>
              <a:cs typeface="Nunito"/>
              <a:sym typeface="Nunito"/>
            </a:endParaRPr>
          </a:p>
        </p:txBody>
      </p:sp>
      <p:sp>
        <p:nvSpPr>
          <p:cNvPr id="350" name="Google Shape;350;p42"/>
          <p:cNvSpPr txBox="1"/>
          <p:nvPr/>
        </p:nvSpPr>
        <p:spPr>
          <a:xfrm>
            <a:off x="3613413" y="3669150"/>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2</a:t>
            </a:r>
            <a:endParaRPr>
              <a:latin typeface="Nunito"/>
              <a:ea typeface="Nunito"/>
              <a:cs typeface="Nunito"/>
              <a:sym typeface="Nunito"/>
            </a:endParaRPr>
          </a:p>
        </p:txBody>
      </p:sp>
      <p:sp>
        <p:nvSpPr>
          <p:cNvPr id="351" name="Google Shape;351;p42"/>
          <p:cNvSpPr txBox="1"/>
          <p:nvPr/>
        </p:nvSpPr>
        <p:spPr>
          <a:xfrm>
            <a:off x="1972150" y="4302325"/>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0</a:t>
            </a:r>
            <a:endParaRPr>
              <a:latin typeface="Nunito"/>
              <a:ea typeface="Nunito"/>
              <a:cs typeface="Nunito"/>
              <a:sym typeface="Nunito"/>
            </a:endParaRPr>
          </a:p>
        </p:txBody>
      </p:sp>
      <p:sp>
        <p:nvSpPr>
          <p:cNvPr id="352" name="Google Shape;352;p42"/>
          <p:cNvSpPr txBox="1"/>
          <p:nvPr/>
        </p:nvSpPr>
        <p:spPr>
          <a:xfrm>
            <a:off x="2796238" y="4302313"/>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1</a:t>
            </a:r>
            <a:endParaRPr>
              <a:latin typeface="Nunito"/>
              <a:ea typeface="Nunito"/>
              <a:cs typeface="Nunito"/>
              <a:sym typeface="Nunito"/>
            </a:endParaRPr>
          </a:p>
        </p:txBody>
      </p:sp>
      <p:sp>
        <p:nvSpPr>
          <p:cNvPr id="353" name="Google Shape;353;p42"/>
          <p:cNvSpPr txBox="1"/>
          <p:nvPr/>
        </p:nvSpPr>
        <p:spPr>
          <a:xfrm>
            <a:off x="3620338" y="4302325"/>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 = 2</a:t>
            </a:r>
            <a:endParaRPr>
              <a:latin typeface="Nunito"/>
              <a:ea typeface="Nunito"/>
              <a:cs typeface="Nunito"/>
              <a:sym typeface="Nunito"/>
            </a:endParaRPr>
          </a:p>
        </p:txBody>
      </p:sp>
      <p:sp>
        <p:nvSpPr>
          <p:cNvPr id="354" name="Google Shape;354;p42"/>
          <p:cNvSpPr txBox="1"/>
          <p:nvPr/>
        </p:nvSpPr>
        <p:spPr>
          <a:xfrm>
            <a:off x="4893725" y="2237500"/>
            <a:ext cx="36444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 sz="1700">
                <a:latin typeface="Nunito"/>
                <a:ea typeface="Nunito"/>
                <a:cs typeface="Nunito"/>
                <a:sym typeface="Nunito"/>
              </a:rPr>
              <a:t>The </a:t>
            </a:r>
            <a:r>
              <a:rPr b="1" lang="en" sz="1700">
                <a:latin typeface="Nunito"/>
                <a:ea typeface="Nunito"/>
                <a:cs typeface="Nunito"/>
                <a:sym typeface="Nunito"/>
              </a:rPr>
              <a:t>outer loop </a:t>
            </a:r>
            <a:r>
              <a:rPr lang="en" sz="1700">
                <a:latin typeface="Nunito"/>
                <a:ea typeface="Nunito"/>
                <a:cs typeface="Nunito"/>
                <a:sym typeface="Nunito"/>
              </a:rPr>
              <a:t>iterates through the </a:t>
            </a:r>
            <a:r>
              <a:rPr lang="en" sz="1700" u="sng">
                <a:latin typeface="Nunito"/>
                <a:ea typeface="Nunito"/>
                <a:cs typeface="Nunito"/>
                <a:sym typeface="Nunito"/>
              </a:rPr>
              <a:t>rows</a:t>
            </a:r>
            <a:endParaRPr sz="1700" u="sng">
              <a:latin typeface="Nunito"/>
              <a:ea typeface="Nunito"/>
              <a:cs typeface="Nunito"/>
              <a:sym typeface="Nunito"/>
            </a:endParaRPr>
          </a:p>
          <a:p>
            <a:pPr indent="0" lvl="0" marL="0" rtl="0" algn="l">
              <a:spcBef>
                <a:spcPts val="0"/>
              </a:spcBef>
              <a:spcAft>
                <a:spcPts val="0"/>
              </a:spcAft>
              <a:buNone/>
            </a:pPr>
            <a:r>
              <a:t/>
            </a:r>
            <a:endParaRPr sz="1700" u="sng">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The </a:t>
            </a:r>
            <a:r>
              <a:rPr b="1" lang="en" sz="1700">
                <a:latin typeface="Nunito"/>
                <a:ea typeface="Nunito"/>
                <a:cs typeface="Nunito"/>
                <a:sym typeface="Nunito"/>
              </a:rPr>
              <a:t>inner loop</a:t>
            </a:r>
            <a:r>
              <a:rPr lang="en" sz="1700">
                <a:latin typeface="Nunito"/>
                <a:ea typeface="Nunito"/>
                <a:cs typeface="Nunito"/>
                <a:sym typeface="Nunito"/>
              </a:rPr>
              <a:t> iterates through the </a:t>
            </a:r>
            <a:r>
              <a:rPr lang="en" sz="1700" u="sng">
                <a:latin typeface="Nunito"/>
                <a:ea typeface="Nunito"/>
                <a:cs typeface="Nunito"/>
                <a:sym typeface="Nunito"/>
              </a:rPr>
              <a:t>columns</a:t>
            </a:r>
            <a:endParaRPr sz="1700" u="sng">
              <a:latin typeface="Nunito"/>
              <a:ea typeface="Nunito"/>
              <a:cs typeface="Nunito"/>
              <a:sym typeface="Nunito"/>
            </a:endParaRPr>
          </a:p>
          <a:p>
            <a:pPr indent="0" lvl="0" marL="457200" rtl="0" algn="l">
              <a:spcBef>
                <a:spcPts val="0"/>
              </a:spcBef>
              <a:spcAft>
                <a:spcPts val="0"/>
              </a:spcAft>
              <a:buNone/>
            </a:pPr>
            <a:r>
              <a:t/>
            </a:r>
            <a:endParaRPr sz="1700" u="sng">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The inner loop runs in its entirety on each iteration of the outer loop</a:t>
            </a:r>
            <a:endParaRPr sz="1700">
              <a:latin typeface="Nunito"/>
              <a:ea typeface="Nunito"/>
              <a:cs typeface="Nunito"/>
              <a:sym typeface="Nunito"/>
            </a:endParaRPr>
          </a:p>
        </p:txBody>
      </p:sp>
      <p:sp>
        <p:nvSpPr>
          <p:cNvPr id="355" name="Google Shape;355;p42"/>
          <p:cNvSpPr txBox="1"/>
          <p:nvPr/>
        </p:nvSpPr>
        <p:spPr>
          <a:xfrm>
            <a:off x="5051425" y="576725"/>
            <a:ext cx="3102900" cy="14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Courier New"/>
                <a:ea typeface="Courier New"/>
                <a:cs typeface="Courier New"/>
                <a:sym typeface="Courier New"/>
              </a:rPr>
              <a:t>f</a:t>
            </a:r>
            <a:r>
              <a:rPr lang="en" sz="1200">
                <a:solidFill>
                  <a:schemeClr val="dk2"/>
                </a:solidFill>
                <a:latin typeface="Courier New"/>
                <a:ea typeface="Courier New"/>
                <a:cs typeface="Courier New"/>
                <a:sym typeface="Courier New"/>
              </a:rPr>
              <a:t>or (int i = 0; i &lt; 5; i++)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for(int j = 0; j &lt; 3; j++)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System.out.print(j);</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System.out.println();</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3"/>
          <p:cNvPicPr preferRelativeResize="0"/>
          <p:nvPr/>
        </p:nvPicPr>
        <p:blipFill>
          <a:blip r:embed="rId3">
            <a:alphaModFix/>
          </a:blip>
          <a:stretch>
            <a:fillRect/>
          </a:stretch>
        </p:blipFill>
        <p:spPr>
          <a:xfrm>
            <a:off x="265850" y="97075"/>
            <a:ext cx="4531650" cy="4887475"/>
          </a:xfrm>
          <a:prstGeom prst="rect">
            <a:avLst/>
          </a:prstGeom>
          <a:noFill/>
          <a:ln>
            <a:noFill/>
          </a:ln>
        </p:spPr>
      </p:pic>
      <p:graphicFrame>
        <p:nvGraphicFramePr>
          <p:cNvPr id="361" name="Google Shape;361;p43"/>
          <p:cNvGraphicFramePr/>
          <p:nvPr/>
        </p:nvGraphicFramePr>
        <p:xfrm>
          <a:off x="4743000" y="438150"/>
          <a:ext cx="3000000" cy="3000000"/>
        </p:xfrm>
        <a:graphic>
          <a:graphicData uri="http://schemas.openxmlformats.org/drawingml/2006/table">
            <a:tbl>
              <a:tblPr>
                <a:noFill/>
                <a:tableStyleId>{A1E96256-E43B-4715-9206-0B713E6C810E}</a:tableStyleId>
              </a:tblPr>
              <a:tblGrid>
                <a:gridCol w="537650"/>
                <a:gridCol w="554925"/>
                <a:gridCol w="1030500"/>
                <a:gridCol w="1052350"/>
                <a:gridCol w="920850"/>
              </a:tblGrid>
              <a:tr h="609575">
                <a:tc>
                  <a:txBody>
                    <a:bodyPr/>
                    <a:lstStyle/>
                    <a:p>
                      <a:pPr indent="0" lvl="0" marL="0" rtl="0" algn="l">
                        <a:spcBef>
                          <a:spcPts val="0"/>
                        </a:spcBef>
                        <a:spcAft>
                          <a:spcPts val="0"/>
                        </a:spcAft>
                        <a:buNone/>
                      </a:pPr>
                      <a:r>
                        <a:rPr lang="en" sz="1000">
                          <a:latin typeface="Courier New"/>
                          <a:ea typeface="Courier New"/>
                          <a:cs typeface="Courier New"/>
                          <a:sym typeface="Courier New"/>
                        </a:rPr>
                        <a:t>i</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j</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topOrBottom</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leftOrRight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output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(space)</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Tracing through primes</a:t>
            </a:r>
            <a:endParaRPr/>
          </a:p>
        </p:txBody>
      </p:sp>
      <p:pic>
        <p:nvPicPr>
          <p:cNvPr id="367" name="Google Shape;367;p44"/>
          <p:cNvPicPr preferRelativeResize="0"/>
          <p:nvPr/>
        </p:nvPicPr>
        <p:blipFill>
          <a:blip r:embed="rId3">
            <a:alphaModFix/>
          </a:blip>
          <a:stretch>
            <a:fillRect/>
          </a:stretch>
        </p:blipFill>
        <p:spPr>
          <a:xfrm>
            <a:off x="454950" y="1183150"/>
            <a:ext cx="3495675" cy="3343275"/>
          </a:xfrm>
          <a:prstGeom prst="rect">
            <a:avLst/>
          </a:prstGeom>
          <a:noFill/>
          <a:ln>
            <a:noFill/>
          </a:ln>
        </p:spPr>
      </p:pic>
      <p:graphicFrame>
        <p:nvGraphicFramePr>
          <p:cNvPr id="368" name="Google Shape;368;p44"/>
          <p:cNvGraphicFramePr/>
          <p:nvPr/>
        </p:nvGraphicFramePr>
        <p:xfrm>
          <a:off x="4743000" y="514350"/>
          <a:ext cx="3000000" cy="3000000"/>
        </p:xfrm>
        <a:graphic>
          <a:graphicData uri="http://schemas.openxmlformats.org/drawingml/2006/table">
            <a:tbl>
              <a:tblPr>
                <a:noFill/>
                <a:tableStyleId>{A1E96256-E43B-4715-9206-0B713E6C810E}</a:tableStyleId>
              </a:tblPr>
              <a:tblGrid>
                <a:gridCol w="537650"/>
                <a:gridCol w="554925"/>
                <a:gridCol w="1030500"/>
                <a:gridCol w="920850"/>
              </a:tblGrid>
              <a:tr h="609575">
                <a:tc>
                  <a:txBody>
                    <a:bodyPr/>
                    <a:lstStyle/>
                    <a:p>
                      <a:pPr indent="0" lvl="0" marL="0" rtl="0" algn="l">
                        <a:spcBef>
                          <a:spcPts val="0"/>
                        </a:spcBef>
                        <a:spcAft>
                          <a:spcPts val="0"/>
                        </a:spcAft>
                        <a:buNone/>
                      </a:pPr>
                      <a:r>
                        <a:rPr lang="en" sz="1000">
                          <a:latin typeface="Courier New"/>
                          <a:ea typeface="Courier New"/>
                          <a:cs typeface="Courier New"/>
                          <a:sym typeface="Courier New"/>
                        </a:rPr>
                        <a:t>i</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j</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p (prime)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output</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1</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3</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3</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3</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3</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4</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false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5</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5</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3</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5</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4</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sz="10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000">
                          <a:latin typeface="Courier New"/>
                          <a:ea typeface="Courier New"/>
                          <a:cs typeface="Courier New"/>
                          <a:sym typeface="Courier New"/>
                        </a:rPr>
                        <a:t>5</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5</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true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5</a:t>
                      </a:r>
                      <a:endParaRPr sz="10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Runtime Analysis</a:t>
            </a:r>
            <a:endParaRPr/>
          </a:p>
        </p:txBody>
      </p:sp>
      <p:sp>
        <p:nvSpPr>
          <p:cNvPr id="374" name="Google Shape;374;p4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Chapter 4.5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nvSpPr>
        <p:spPr>
          <a:xfrm>
            <a:off x="295125" y="973275"/>
            <a:ext cx="8280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From CodeHS: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What makes a good algorithm?</a:t>
            </a:r>
            <a:endParaRPr/>
          </a:p>
          <a:p>
            <a:pPr indent="-317500" lvl="0" marL="457200" rtl="0" algn="l">
              <a:spcBef>
                <a:spcPts val="0"/>
              </a:spcBef>
              <a:spcAft>
                <a:spcPts val="0"/>
              </a:spcAft>
              <a:buSzPts val="1400"/>
              <a:buChar char="●"/>
            </a:pPr>
            <a:r>
              <a:rPr lang="en"/>
              <a:t>Correctness</a:t>
            </a:r>
            <a:endParaRPr/>
          </a:p>
          <a:p>
            <a:pPr indent="-317500" lvl="0" marL="457200" rtl="0" algn="l">
              <a:spcBef>
                <a:spcPts val="0"/>
              </a:spcBef>
              <a:spcAft>
                <a:spcPts val="0"/>
              </a:spcAft>
              <a:buSzPts val="1400"/>
              <a:buChar char="●"/>
            </a:pPr>
            <a:r>
              <a:rPr lang="en"/>
              <a:t>Easy to understand by someone else</a:t>
            </a:r>
            <a:endParaRPr/>
          </a:p>
          <a:p>
            <a:pPr indent="-317500" lvl="0" marL="457200" rtl="0" algn="l">
              <a:spcBef>
                <a:spcPts val="0"/>
              </a:spcBef>
              <a:spcAft>
                <a:spcPts val="0"/>
              </a:spcAft>
              <a:buSzPts val="1400"/>
              <a:buChar char="●"/>
            </a:pPr>
            <a:r>
              <a:rPr lang="en"/>
              <a:t>Efficiency (run time and memory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Correctness</a:t>
            </a:r>
            <a:r>
              <a:rPr lang="en"/>
              <a:t> refers to whether the algorithm solves the given problem.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Easy to understand</a:t>
            </a:r>
            <a:r>
              <a:rPr lang="en"/>
              <a:t> can be a function of the complexity of the algorithm design, as well as how the code is laid out, use of appropriate variable names, and the use of comments.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Efficiency</a:t>
            </a:r>
            <a:r>
              <a:rPr lang="en"/>
              <a:t> can be looked at in several ways, which we will explore in this section.</a:t>
            </a:r>
            <a:endParaRPr/>
          </a:p>
        </p:txBody>
      </p:sp>
      <p:sp>
        <p:nvSpPr>
          <p:cNvPr id="380" name="Google Shape;380;p46"/>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makes a good algorithm?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txBox="1"/>
          <p:nvPr/>
        </p:nvSpPr>
        <p:spPr>
          <a:xfrm>
            <a:off x="295125" y="973275"/>
            <a:ext cx="828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How long an algorithm takes to execute (run) is called its </a:t>
            </a:r>
            <a:r>
              <a:rPr b="1" lang="en"/>
              <a:t>running time</a:t>
            </a:r>
            <a:r>
              <a:rPr lang="en"/>
              <a:t> or </a:t>
            </a:r>
            <a:r>
              <a:rPr b="1" lang="en"/>
              <a:t>runtime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Runtime analysis </a:t>
            </a:r>
            <a:r>
              <a:rPr lang="en"/>
              <a:t>is the process of understanding how an algorithm or complete program will perform when it is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includes how long the program takes to run, as well as other factors like how much memory is consumed.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6" name="Google Shape;386;p47"/>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Runtime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nvSpPr>
        <p:spPr>
          <a:xfrm>
            <a:off x="295125" y="973275"/>
            <a:ext cx="843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System.currentTimeMillis()</a:t>
            </a:r>
            <a:r>
              <a:rPr lang="en">
                <a:solidFill>
                  <a:schemeClr val="dk1"/>
                </a:solidFill>
              </a:rPr>
              <a:t> – milliseconds since "Unix Epoch" (January 1, 1970 00:00:00 UTC time zone). This is </a:t>
            </a:r>
            <a:r>
              <a:rPr b="1" lang="en">
                <a:solidFill>
                  <a:schemeClr val="dk1"/>
                </a:solidFill>
              </a:rPr>
              <a:t>wall clock time</a:t>
            </a:r>
            <a:r>
              <a:rPr lang="en">
                <a:solidFill>
                  <a:schemeClr val="dk1"/>
                </a:solidFill>
              </a:rPr>
              <a:t>… if you adjust the date/time on your computer, the value will change.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System.nanoTime()</a:t>
            </a:r>
            <a:r>
              <a:rPr lang="en">
                <a:solidFill>
                  <a:schemeClr val="dk1"/>
                </a:solidFill>
              </a:rPr>
              <a:t> – nanoseconds since an arbitrary point in time (maybe since CPU booted).  Independent of "wall clock" … it will continue increasing even if you futz with computer's date and time.</a:t>
            </a:r>
            <a:endParaRPr>
              <a:solidFill>
                <a:schemeClr val="dk1"/>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Different computers will give you different results, so timing benchmarks are only valid on the same hardware.</a:t>
            </a:r>
            <a:endParaRPr/>
          </a:p>
          <a:p>
            <a:pPr indent="-317500" lvl="0" marL="457200" rtl="0" algn="l">
              <a:spcBef>
                <a:spcPts val="0"/>
              </a:spcBef>
              <a:spcAft>
                <a:spcPts val="0"/>
              </a:spcAft>
              <a:buSzPts val="1400"/>
              <a:buChar char="●"/>
            </a:pPr>
            <a:r>
              <a:rPr lang="en"/>
              <a:t>A lot of other stuff can be happening in other processes on a modern computer.</a:t>
            </a:r>
            <a:endParaRPr/>
          </a:p>
          <a:p>
            <a:pPr indent="-317500" lvl="0" marL="457200" rtl="0" algn="l">
              <a:spcBef>
                <a:spcPts val="0"/>
              </a:spcBef>
              <a:spcAft>
                <a:spcPts val="0"/>
              </a:spcAft>
              <a:buSzPts val="1400"/>
              <a:buChar char="●"/>
            </a:pPr>
            <a:r>
              <a:rPr lang="en"/>
              <a:t>Different programming languages have different performance characteristics.</a:t>
            </a:r>
            <a:endParaRPr/>
          </a:p>
          <a:p>
            <a:pPr indent="-317500" lvl="0" marL="457200" rtl="0" algn="l">
              <a:spcBef>
                <a:spcPts val="0"/>
              </a:spcBef>
              <a:spcAft>
                <a:spcPts val="0"/>
              </a:spcAft>
              <a:buSzPts val="1400"/>
              <a:buChar char="●"/>
            </a:pPr>
            <a:r>
              <a:rPr lang="en"/>
              <a:t>Even the same programming language may behave differently in different environments.</a:t>
            </a:r>
            <a:endParaRPr/>
          </a:p>
        </p:txBody>
      </p:sp>
      <p:sp>
        <p:nvSpPr>
          <p:cNvPr id="392" name="Google Shape;392;p48"/>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Timing Execution</a:t>
            </a:r>
            <a:endParaRPr/>
          </a:p>
        </p:txBody>
      </p:sp>
      <p:pic>
        <p:nvPicPr>
          <p:cNvPr id="393" name="Google Shape;393;p48"/>
          <p:cNvPicPr preferRelativeResize="0"/>
          <p:nvPr/>
        </p:nvPicPr>
        <p:blipFill>
          <a:blip r:embed="rId3">
            <a:alphaModFix/>
          </a:blip>
          <a:stretch>
            <a:fillRect/>
          </a:stretch>
        </p:blipFill>
        <p:spPr>
          <a:xfrm>
            <a:off x="381000" y="3783075"/>
            <a:ext cx="6515100" cy="1038225"/>
          </a:xfrm>
          <a:prstGeom prst="rect">
            <a:avLst/>
          </a:prstGeom>
          <a:noFill/>
          <a:ln>
            <a:noFill/>
          </a:ln>
        </p:spPr>
      </p:pic>
      <p:pic>
        <p:nvPicPr>
          <p:cNvPr id="394" name="Google Shape;394;p48"/>
          <p:cNvPicPr preferRelativeResize="0"/>
          <p:nvPr/>
        </p:nvPicPr>
        <p:blipFill>
          <a:blip r:embed="rId4">
            <a:alphaModFix/>
          </a:blip>
          <a:stretch>
            <a:fillRect/>
          </a:stretch>
        </p:blipFill>
        <p:spPr>
          <a:xfrm>
            <a:off x="5130400" y="3640188"/>
            <a:ext cx="3733800" cy="1171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9"/>
          <p:cNvSpPr txBox="1"/>
          <p:nvPr/>
        </p:nvSpPr>
        <p:spPr>
          <a:xfrm>
            <a:off x="295125" y="973275"/>
            <a:ext cx="82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Getting an absolute number of statements executed is tricky, and some of the things we may want to count are actually just expressions, not full statements.</a:t>
            </a:r>
            <a:endParaRPr/>
          </a:p>
        </p:txBody>
      </p:sp>
      <p:sp>
        <p:nvSpPr>
          <p:cNvPr id="400" name="Google Shape;400;p49"/>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Statement Execution Count</a:t>
            </a:r>
            <a:endParaRPr/>
          </a:p>
        </p:txBody>
      </p:sp>
      <p:sp>
        <p:nvSpPr>
          <p:cNvPr id="401" name="Google Shape;401;p49"/>
          <p:cNvSpPr txBox="1"/>
          <p:nvPr/>
        </p:nvSpPr>
        <p:spPr>
          <a:xfrm>
            <a:off x="295125" y="1512225"/>
            <a:ext cx="3461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one way we might do it is to "point" it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 i = 3; counts as 1 point</a:t>
            </a:r>
            <a:br>
              <a:rPr lang="en"/>
            </a:br>
            <a:br>
              <a:rPr lang="en"/>
            </a:br>
            <a:r>
              <a:rPr lang="en"/>
              <a:t>This part repeats for i=3, 4, 5, 6:</a:t>
            </a:r>
            <a:br>
              <a:rPr lang="en"/>
            </a:br>
            <a:r>
              <a:rPr lang="en"/>
              <a:t>i &lt; 7 counts as 1 point</a:t>
            </a:r>
            <a:br>
              <a:rPr lang="en"/>
            </a:br>
            <a:r>
              <a:rPr lang="en"/>
              <a:t>System.out.print("*") counts as 1 point</a:t>
            </a:r>
            <a:br>
              <a:rPr lang="en"/>
            </a:br>
            <a:r>
              <a:rPr lang="en"/>
              <a:t>i++ counts as 1 point</a:t>
            </a:r>
            <a:br>
              <a:rPr lang="en"/>
            </a:br>
            <a:br>
              <a:rPr lang="en"/>
            </a:br>
            <a:r>
              <a:rPr lang="en"/>
              <a:t>1 + 3 * 4 = 13 "statements" total</a:t>
            </a:r>
            <a:endParaRPr/>
          </a:p>
        </p:txBody>
      </p:sp>
      <p:pic>
        <p:nvPicPr>
          <p:cNvPr id="402" name="Google Shape;402;p49"/>
          <p:cNvPicPr preferRelativeResize="0"/>
          <p:nvPr/>
        </p:nvPicPr>
        <p:blipFill>
          <a:blip r:embed="rId3">
            <a:alphaModFix/>
          </a:blip>
          <a:stretch>
            <a:fillRect/>
          </a:stretch>
        </p:blipFill>
        <p:spPr>
          <a:xfrm>
            <a:off x="4486850" y="1776300"/>
            <a:ext cx="4056749" cy="1183225"/>
          </a:xfrm>
          <a:prstGeom prst="rect">
            <a:avLst/>
          </a:prstGeom>
          <a:noFill/>
          <a:ln>
            <a:noFill/>
          </a:ln>
        </p:spPr>
      </p:pic>
      <p:sp>
        <p:nvSpPr>
          <p:cNvPr id="403" name="Google Shape;403;p49"/>
          <p:cNvSpPr txBox="1"/>
          <p:nvPr/>
        </p:nvSpPr>
        <p:spPr>
          <a:xfrm>
            <a:off x="295125" y="4097475"/>
            <a:ext cx="82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could be different counting methods here. On the AP exam, you'll probably be asked something more like: How many times is System.out.print called in this loop? That is, count how many times a </a:t>
            </a:r>
            <a:r>
              <a:rPr b="1" lang="en"/>
              <a:t>specific</a:t>
            </a:r>
            <a:r>
              <a:rPr lang="en"/>
              <a:t> statement is executed.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txBox="1"/>
          <p:nvPr/>
        </p:nvSpPr>
        <p:spPr>
          <a:xfrm>
            <a:off x="295125" y="28020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a &lt;= is involved, the number of iterations is (ending value - starting value + 1) = 5 - 1 +1 = 5 iterations.</a:t>
            </a:r>
            <a:endParaRPr/>
          </a:p>
        </p:txBody>
      </p:sp>
      <p:sp>
        <p:nvSpPr>
          <p:cNvPr id="409" name="Google Shape;409;p50"/>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Loop Execution Count</a:t>
            </a:r>
            <a:endParaRPr/>
          </a:p>
        </p:txBody>
      </p:sp>
      <p:sp>
        <p:nvSpPr>
          <p:cNvPr id="410" name="Google Shape;410;p50"/>
          <p:cNvSpPr txBox="1"/>
          <p:nvPr/>
        </p:nvSpPr>
        <p:spPr>
          <a:xfrm>
            <a:off x="295125" y="9732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 can use a trace table to figure out how many times a loop executes. But, you may be able to shortcut that just looking at it.</a:t>
            </a:r>
            <a:endParaRPr/>
          </a:p>
        </p:txBody>
      </p:sp>
      <p:pic>
        <p:nvPicPr>
          <p:cNvPr id="411" name="Google Shape;411;p50"/>
          <p:cNvPicPr preferRelativeResize="0"/>
          <p:nvPr/>
        </p:nvPicPr>
        <p:blipFill>
          <a:blip r:embed="rId3">
            <a:alphaModFix/>
          </a:blip>
          <a:stretch>
            <a:fillRect/>
          </a:stretch>
        </p:blipFill>
        <p:spPr>
          <a:xfrm>
            <a:off x="3048000" y="2274675"/>
            <a:ext cx="2305050" cy="466725"/>
          </a:xfrm>
          <a:prstGeom prst="rect">
            <a:avLst/>
          </a:prstGeom>
          <a:noFill/>
          <a:ln>
            <a:noFill/>
          </a:ln>
        </p:spPr>
      </p:pic>
      <p:sp>
        <p:nvSpPr>
          <p:cNvPr id="412" name="Google Shape;412;p50"/>
          <p:cNvSpPr txBox="1"/>
          <p:nvPr/>
        </p:nvSpPr>
        <p:spPr>
          <a:xfrm>
            <a:off x="295125" y="1811475"/>
            <a:ext cx="8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a &lt; condition, the </a:t>
            </a:r>
            <a:r>
              <a:rPr lang="en"/>
              <a:t>number of iterations is (ending value - starting value) = 7 - 3 = 4 iterations.</a:t>
            </a:r>
            <a:endParaRPr/>
          </a:p>
        </p:txBody>
      </p:sp>
      <p:pic>
        <p:nvPicPr>
          <p:cNvPr id="413" name="Google Shape;413;p50"/>
          <p:cNvPicPr preferRelativeResize="0"/>
          <p:nvPr/>
        </p:nvPicPr>
        <p:blipFill>
          <a:blip r:embed="rId4">
            <a:alphaModFix/>
          </a:blip>
          <a:stretch>
            <a:fillRect/>
          </a:stretch>
        </p:blipFill>
        <p:spPr>
          <a:xfrm>
            <a:off x="3047988" y="3320538"/>
            <a:ext cx="2228850" cy="752475"/>
          </a:xfrm>
          <a:prstGeom prst="rect">
            <a:avLst/>
          </a:prstGeom>
          <a:noFill/>
          <a:ln>
            <a:noFill/>
          </a:ln>
        </p:spPr>
      </p:pic>
      <p:sp>
        <p:nvSpPr>
          <p:cNvPr id="414" name="Google Shape;414;p50"/>
          <p:cNvSpPr txBox="1"/>
          <p:nvPr/>
        </p:nvSpPr>
        <p:spPr>
          <a:xfrm>
            <a:off x="295125" y="4173675"/>
            <a:ext cx="8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Both of these shortcuts assume the increment expression is just adding 1 to the counter.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nvSpPr>
        <p:spPr>
          <a:xfrm>
            <a:off x="295125" y="13542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nested loops: The number of times a nested for loop body is executed is the number of times the outer loop runs multiplied by the number of times the inner loop runs (outer loop runs * inner loop runs).</a:t>
            </a:r>
            <a:endParaRPr/>
          </a:p>
        </p:txBody>
      </p:sp>
      <p:sp>
        <p:nvSpPr>
          <p:cNvPr id="420" name="Google Shape;420;p51"/>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Loop Execution Count</a:t>
            </a:r>
            <a:endParaRPr/>
          </a:p>
        </p:txBody>
      </p:sp>
      <p:pic>
        <p:nvPicPr>
          <p:cNvPr id="421" name="Google Shape;421;p51"/>
          <p:cNvPicPr preferRelativeResize="0"/>
          <p:nvPr/>
        </p:nvPicPr>
        <p:blipFill>
          <a:blip r:embed="rId3">
            <a:alphaModFix/>
          </a:blip>
          <a:stretch>
            <a:fillRect/>
          </a:stretch>
        </p:blipFill>
        <p:spPr>
          <a:xfrm>
            <a:off x="2711088" y="2164363"/>
            <a:ext cx="3095625" cy="122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4 Review</a:t>
            </a:r>
            <a:endParaRPr/>
          </a:p>
        </p:txBody>
      </p:sp>
      <p:sp>
        <p:nvSpPr>
          <p:cNvPr id="101" name="Google Shape;101;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Chapter 4.6</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52"/>
          <p:cNvPicPr preferRelativeResize="0"/>
          <p:nvPr/>
        </p:nvPicPr>
        <p:blipFill>
          <a:blip r:embed="rId3">
            <a:alphaModFix/>
          </a:blip>
          <a:stretch>
            <a:fillRect/>
          </a:stretch>
        </p:blipFill>
        <p:spPr>
          <a:xfrm>
            <a:off x="3886200" y="1447800"/>
            <a:ext cx="4886325" cy="1724025"/>
          </a:xfrm>
          <a:prstGeom prst="rect">
            <a:avLst/>
          </a:prstGeom>
          <a:noFill/>
          <a:ln>
            <a:noFill/>
          </a:ln>
        </p:spPr>
      </p:pic>
      <p:sp>
        <p:nvSpPr>
          <p:cNvPr id="427" name="Google Shape;427;p52"/>
          <p:cNvSpPr txBox="1"/>
          <p:nvPr/>
        </p:nvSpPr>
        <p:spPr>
          <a:xfrm>
            <a:off x="295125" y="973275"/>
            <a:ext cx="7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Let's count the loop executions in this implementation of isPalindrome.</a:t>
            </a:r>
            <a:endParaRPr/>
          </a:p>
        </p:txBody>
      </p:sp>
      <p:sp>
        <p:nvSpPr>
          <p:cNvPr id="428" name="Google Shape;428;p52"/>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Best and worst case</a:t>
            </a:r>
            <a:endParaRPr/>
          </a:p>
        </p:txBody>
      </p:sp>
      <p:sp>
        <p:nvSpPr>
          <p:cNvPr id="429" name="Google Shape;429;p52"/>
          <p:cNvSpPr txBox="1"/>
          <p:nvPr/>
        </p:nvSpPr>
        <p:spPr>
          <a:xfrm>
            <a:off x="295125" y="1512225"/>
            <a:ext cx="3461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loop execution count depends on the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best case</a:t>
            </a:r>
            <a:r>
              <a:rPr lang="en"/>
              <a:t> is a zero-length string. Next, a one-letter string. Next, the first and last letters do not match, which would be a loop execution count of 0 (but a statement execution count of 3, for the init expression, condition check, and return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worst case</a:t>
            </a:r>
            <a:r>
              <a:rPr lang="en"/>
              <a:t> is… if the string is really a palindrome, and we have to check every pair of characters! That would be word.length() / 2 loop executions.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time is proportional to…</a:t>
            </a:r>
            <a:endParaRPr/>
          </a:p>
        </p:txBody>
      </p:sp>
      <p:pic>
        <p:nvPicPr>
          <p:cNvPr id="435" name="Google Shape;435;p53"/>
          <p:cNvPicPr preferRelativeResize="0"/>
          <p:nvPr/>
        </p:nvPicPr>
        <p:blipFill>
          <a:blip r:embed="rId3">
            <a:alphaModFix/>
          </a:blip>
          <a:stretch>
            <a:fillRect/>
          </a:stretch>
        </p:blipFill>
        <p:spPr>
          <a:xfrm>
            <a:off x="5029200" y="1093925"/>
            <a:ext cx="3495675" cy="3343275"/>
          </a:xfrm>
          <a:prstGeom prst="rect">
            <a:avLst/>
          </a:prstGeom>
          <a:noFill/>
          <a:ln>
            <a:noFill/>
          </a:ln>
        </p:spPr>
      </p:pic>
      <p:sp>
        <p:nvSpPr>
          <p:cNvPr id="436" name="Google Shape;436;p53"/>
          <p:cNvSpPr txBox="1"/>
          <p:nvPr/>
        </p:nvSpPr>
        <p:spPr>
          <a:xfrm>
            <a:off x="344400" y="1177525"/>
            <a:ext cx="4469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 N=100. (We use capitals for this a lot, for some reason.)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outer loop executes N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inner loop executes a variable number of times, but it is bounded by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loop execution count isn't exactly N^2… it's less. But it is proportional to N^2; it will grow in concert with N^2, even if it doesn't follow an exact linear relationship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running time of this loop is </a:t>
            </a:r>
            <a:r>
              <a:rPr b="1" lang="en"/>
              <a:t>proportional to</a:t>
            </a:r>
            <a:r>
              <a:rPr lang="en"/>
              <a:t> N^2.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algorithm that runs in N^2 time is said to run in </a:t>
            </a:r>
            <a:r>
              <a:rPr b="1" lang="en"/>
              <a:t>quadratic time</a:t>
            </a:r>
            <a:r>
              <a:rPr lang="en"/>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54"/>
          <p:cNvPicPr preferRelativeResize="0"/>
          <p:nvPr/>
        </p:nvPicPr>
        <p:blipFill>
          <a:blip r:embed="rId3">
            <a:alphaModFix/>
          </a:blip>
          <a:stretch>
            <a:fillRect/>
          </a:stretch>
        </p:blipFill>
        <p:spPr>
          <a:xfrm>
            <a:off x="3886200" y="1447800"/>
            <a:ext cx="4886325" cy="1724025"/>
          </a:xfrm>
          <a:prstGeom prst="rect">
            <a:avLst/>
          </a:prstGeom>
          <a:noFill/>
          <a:ln>
            <a:noFill/>
          </a:ln>
        </p:spPr>
      </p:pic>
      <p:sp>
        <p:nvSpPr>
          <p:cNvPr id="442" name="Google Shape;442;p54"/>
          <p:cNvSpPr txBox="1"/>
          <p:nvPr/>
        </p:nvSpPr>
        <p:spPr>
          <a:xfrm>
            <a:off x="295125" y="973275"/>
            <a:ext cx="7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is our isPalindrome implementation proportional to?</a:t>
            </a:r>
            <a:endParaRPr/>
          </a:p>
        </p:txBody>
      </p:sp>
      <p:sp>
        <p:nvSpPr>
          <p:cNvPr id="443" name="Google Shape;443;p54"/>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Linear time</a:t>
            </a:r>
            <a:endParaRPr/>
          </a:p>
        </p:txBody>
      </p:sp>
      <p:sp>
        <p:nvSpPr>
          <p:cNvPr id="444" name="Google Shape;444;p54"/>
          <p:cNvSpPr txBox="1"/>
          <p:nvPr/>
        </p:nvSpPr>
        <p:spPr>
          <a:xfrm>
            <a:off x="295125" y="1512225"/>
            <a:ext cx="3461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loop execution count depends on the input, but it is </a:t>
            </a:r>
            <a:r>
              <a:rPr b="1" lang="en"/>
              <a:t>bounded</a:t>
            </a:r>
            <a:r>
              <a:rPr lang="en"/>
              <a:t> by the length of the input. If the input is length N, the loop will not execute more than N/2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ignore the N/2 factor since we're talking about proportionality.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isPalindrome running time is proportional to N, where N is the length of the string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algorithm with running time proportional to N is said to run in </a:t>
            </a:r>
            <a:r>
              <a:rPr b="1" lang="en"/>
              <a:t>linear time</a:t>
            </a:r>
            <a:r>
              <a:rPr lang="en"/>
              <a:t>.</a:t>
            </a:r>
            <a:endParaRPr/>
          </a:p>
        </p:txBody>
      </p:sp>
      <p:sp>
        <p:nvSpPr>
          <p:cNvPr id="445" name="Google Shape;445;p54"/>
          <p:cNvSpPr txBox="1"/>
          <p:nvPr/>
        </p:nvSpPr>
        <p:spPr>
          <a:xfrm>
            <a:off x="4752375" y="3812925"/>
            <a:ext cx="2705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What about the </a:t>
            </a:r>
            <a:r>
              <a:rPr b="1" lang="en"/>
              <a:t>average case</a:t>
            </a:r>
            <a:r>
              <a:rPr lang="en"/>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nvSpPr>
        <p:spPr>
          <a:xfrm>
            <a:off x="295125" y="973275"/>
            <a:ext cx="7088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a:t>
            </a:r>
            <a:r>
              <a:rPr lang="en" u="sng">
                <a:solidFill>
                  <a:schemeClr val="hlink"/>
                </a:solidFill>
                <a:hlinkClick r:id="rId3"/>
              </a:rPr>
              <a:t>computer science</a:t>
            </a:r>
            <a:r>
              <a:rPr lang="en"/>
              <a:t>, the computational complexity or simply complexity of an </a:t>
            </a:r>
            <a:r>
              <a:rPr lang="en" u="sng">
                <a:solidFill>
                  <a:schemeClr val="hlink"/>
                </a:solidFill>
                <a:hlinkClick r:id="rId4"/>
              </a:rPr>
              <a:t>algorithm</a:t>
            </a:r>
            <a:r>
              <a:rPr lang="en"/>
              <a:t> is the amount of resources required to run it.</a:t>
            </a:r>
            <a:endParaRPr sz="1050">
              <a:solidFill>
                <a:srgbClr val="202122"/>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Time complexity</a:t>
            </a:r>
            <a:r>
              <a:rPr lang="en"/>
              <a:t> is the amount of time that an algorithm takes to run, but in an abstract sense of how many operations need to be executed, not a quantity of seconds or milliseconds. The usual units of time (seconds, minutes etc.) are not used because they are too dependent on the choice of a specific computer and on the evolution of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Space complexity</a:t>
            </a:r>
            <a:r>
              <a:rPr lang="en"/>
              <a:t> is how much memory an algorithm consumes. A lot of our algorithms so far allocate no memory, or allocate one or two things. This is constant space complexity. Constant space complexity means that the amount of space that your algorithm uses is independent of the input parameters. Linear space complexity means you probably allocated an array of size N, or for, quadratic, N^2, etc.</a:t>
            </a:r>
            <a:endParaRPr/>
          </a:p>
        </p:txBody>
      </p:sp>
      <p:sp>
        <p:nvSpPr>
          <p:cNvPr id="451" name="Google Shape;451;p55"/>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Computational Complexity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Big O notation</a:t>
            </a:r>
            <a:endParaRPr/>
          </a:p>
        </p:txBody>
      </p:sp>
      <p:sp>
        <p:nvSpPr>
          <p:cNvPr id="457" name="Google Shape;457;p56"/>
          <p:cNvSpPr txBox="1"/>
          <p:nvPr/>
        </p:nvSpPr>
        <p:spPr>
          <a:xfrm>
            <a:off x="374100" y="1164025"/>
            <a:ext cx="416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time complexity and space complexity of algorithms are often expressed using "Big O notation" – the upper bound (maximum) running time or memory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O(1) = Constant time</a:t>
            </a:r>
            <a:br>
              <a:rPr lang="en"/>
            </a:br>
            <a:r>
              <a:rPr lang="en"/>
              <a:t>(unconnected to length of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 Linear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O(N^2) = Quadratic time</a:t>
            </a:r>
            <a:endParaRPr/>
          </a:p>
          <a:p>
            <a:pPr indent="0" lvl="0" marL="0" rtl="0" algn="l">
              <a:spcBef>
                <a:spcPts val="0"/>
              </a:spcBef>
              <a:spcAft>
                <a:spcPts val="0"/>
              </a:spcAft>
              <a:buNone/>
            </a:pPr>
            <a:br>
              <a:rPr lang="en"/>
            </a:br>
            <a:r>
              <a:rPr lang="en"/>
              <a:t>Other common ones:</a:t>
            </a:r>
            <a:br>
              <a:rPr lang="en"/>
            </a:br>
            <a:r>
              <a:rPr lang="en"/>
              <a:t>O(N^3), O(log N), O(N log N), O(N!), O(2</a:t>
            </a:r>
            <a:r>
              <a:rPr baseline="30000" lang="en"/>
              <a:t>N</a:t>
            </a:r>
            <a:r>
              <a:rPr lang="en"/>
              <a:t>)</a:t>
            </a:r>
            <a:endParaRPr/>
          </a:p>
        </p:txBody>
      </p:sp>
      <p:pic>
        <p:nvPicPr>
          <p:cNvPr id="458" name="Google Shape;458;p56"/>
          <p:cNvPicPr preferRelativeResize="0"/>
          <p:nvPr/>
        </p:nvPicPr>
        <p:blipFill>
          <a:blip r:embed="rId3">
            <a:alphaModFix/>
          </a:blip>
          <a:stretch>
            <a:fillRect/>
          </a:stretch>
        </p:blipFill>
        <p:spPr>
          <a:xfrm>
            <a:off x="4489075" y="1232650"/>
            <a:ext cx="4216150" cy="2646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p:nvPr/>
        </p:nvSpPr>
        <p:spPr>
          <a:xfrm flipH="1" rot="10800000">
            <a:off x="1609050" y="86830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8"/>
          <p:cNvSpPr/>
          <p:nvPr/>
        </p:nvSpPr>
        <p:spPr>
          <a:xfrm flipH="1" rot="10800000">
            <a:off x="1609050" y="157005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8"/>
          <p:cNvSpPr/>
          <p:nvPr/>
        </p:nvSpPr>
        <p:spPr>
          <a:xfrm flipH="1" rot="10800000">
            <a:off x="1609050" y="227180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8"/>
          <p:cNvSpPr/>
          <p:nvPr/>
        </p:nvSpPr>
        <p:spPr>
          <a:xfrm flipH="1" rot="10800000">
            <a:off x="1609050" y="297355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8"/>
          <p:cNvSpPr/>
          <p:nvPr/>
        </p:nvSpPr>
        <p:spPr>
          <a:xfrm flipH="1" rot="10800000">
            <a:off x="1609050" y="367530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8"/>
          <p:cNvSpPr/>
          <p:nvPr/>
        </p:nvSpPr>
        <p:spPr>
          <a:xfrm flipH="1" rot="10800000">
            <a:off x="1609050" y="437705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8"/>
          <p:cNvSpPr/>
          <p:nvPr/>
        </p:nvSpPr>
        <p:spPr>
          <a:xfrm flipH="1" rot="10800000">
            <a:off x="3007225" y="2627975"/>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5" name="Google Shape;475;p58"/>
          <p:cNvCxnSpPr/>
          <p:nvPr/>
        </p:nvCxnSpPr>
        <p:spPr>
          <a:xfrm>
            <a:off x="2083975" y="1316675"/>
            <a:ext cx="781500" cy="1222800"/>
          </a:xfrm>
          <a:prstGeom prst="straightConnector1">
            <a:avLst/>
          </a:prstGeom>
          <a:noFill/>
          <a:ln cap="flat" cmpd="sng" w="9525">
            <a:solidFill>
              <a:schemeClr val="dk2"/>
            </a:solidFill>
            <a:prstDash val="solid"/>
            <a:round/>
            <a:headEnd len="med" w="med" type="none"/>
            <a:tailEnd len="med" w="med" type="triangle"/>
          </a:ln>
        </p:spPr>
      </p:cxnSp>
      <p:cxnSp>
        <p:nvCxnSpPr>
          <p:cNvPr id="476" name="Google Shape;476;p58"/>
          <p:cNvCxnSpPr/>
          <p:nvPr/>
        </p:nvCxnSpPr>
        <p:spPr>
          <a:xfrm>
            <a:off x="2062725" y="1997150"/>
            <a:ext cx="765600" cy="712500"/>
          </a:xfrm>
          <a:prstGeom prst="straightConnector1">
            <a:avLst/>
          </a:prstGeom>
          <a:noFill/>
          <a:ln cap="flat" cmpd="sng" w="9525">
            <a:solidFill>
              <a:schemeClr val="dk2"/>
            </a:solidFill>
            <a:prstDash val="solid"/>
            <a:round/>
            <a:headEnd len="med" w="med" type="none"/>
            <a:tailEnd len="med" w="med" type="triangle"/>
          </a:ln>
        </p:spPr>
      </p:cxnSp>
      <p:cxnSp>
        <p:nvCxnSpPr>
          <p:cNvPr id="477" name="Google Shape;477;p58"/>
          <p:cNvCxnSpPr/>
          <p:nvPr/>
        </p:nvCxnSpPr>
        <p:spPr>
          <a:xfrm>
            <a:off x="2062725" y="2576625"/>
            <a:ext cx="728400" cy="260400"/>
          </a:xfrm>
          <a:prstGeom prst="straightConnector1">
            <a:avLst/>
          </a:prstGeom>
          <a:noFill/>
          <a:ln cap="flat" cmpd="sng" w="9525">
            <a:solidFill>
              <a:schemeClr val="dk2"/>
            </a:solidFill>
            <a:prstDash val="solid"/>
            <a:round/>
            <a:headEnd len="med" w="med" type="none"/>
            <a:tailEnd len="med" w="med" type="triangle"/>
          </a:ln>
        </p:spPr>
      </p:cxnSp>
      <p:cxnSp>
        <p:nvCxnSpPr>
          <p:cNvPr id="478" name="Google Shape;478;p58"/>
          <p:cNvCxnSpPr/>
          <p:nvPr/>
        </p:nvCxnSpPr>
        <p:spPr>
          <a:xfrm flipH="1" rot="10800000">
            <a:off x="2062725" y="3007325"/>
            <a:ext cx="786900" cy="2232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58"/>
          <p:cNvCxnSpPr/>
          <p:nvPr/>
        </p:nvCxnSpPr>
        <p:spPr>
          <a:xfrm flipH="1" rot="10800000">
            <a:off x="2068025" y="3166775"/>
            <a:ext cx="792000" cy="7974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58"/>
          <p:cNvCxnSpPr/>
          <p:nvPr/>
        </p:nvCxnSpPr>
        <p:spPr>
          <a:xfrm flipH="1" rot="10800000">
            <a:off x="2099925" y="3310350"/>
            <a:ext cx="850500" cy="13662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8"/>
          <p:cNvSpPr txBox="1"/>
          <p:nvPr/>
        </p:nvSpPr>
        <p:spPr>
          <a:xfrm>
            <a:off x="655675" y="460750"/>
            <a:ext cx="30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Works of Shakespeare</a:t>
            </a:r>
            <a:endParaRPr/>
          </a:p>
        </p:txBody>
      </p:sp>
      <p:sp>
        <p:nvSpPr>
          <p:cNvPr id="482" name="Google Shape;482;p58"/>
          <p:cNvSpPr txBox="1"/>
          <p:nvPr/>
        </p:nvSpPr>
        <p:spPr>
          <a:xfrm>
            <a:off x="2948700" y="3166775"/>
            <a:ext cx="188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of words, # of lines</a:t>
            </a:r>
            <a:endParaRPr/>
          </a:p>
          <a:p>
            <a:pPr indent="0" lvl="0" marL="0" rtl="0" algn="l">
              <a:spcBef>
                <a:spcPts val="0"/>
              </a:spcBef>
              <a:spcAft>
                <a:spcPts val="0"/>
              </a:spcAft>
              <a:buNone/>
            </a:pPr>
            <a:r>
              <a:rPr lang="en"/>
              <a:t>total and per work</a:t>
            </a:r>
            <a:endParaRPr/>
          </a:p>
        </p:txBody>
      </p:sp>
      <p:sp>
        <p:nvSpPr>
          <p:cNvPr id="483" name="Google Shape;483;p58"/>
          <p:cNvSpPr txBox="1"/>
          <p:nvPr/>
        </p:nvSpPr>
        <p:spPr>
          <a:xfrm>
            <a:off x="1495650" y="132900"/>
            <a:ext cx="30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Roll-up / Aggregation</a:t>
            </a:r>
            <a:endParaRPr b="1"/>
          </a:p>
        </p:txBody>
      </p:sp>
      <p:sp>
        <p:nvSpPr>
          <p:cNvPr id="484" name="Google Shape;484;p58"/>
          <p:cNvSpPr txBox="1"/>
          <p:nvPr/>
        </p:nvSpPr>
        <p:spPr>
          <a:xfrm>
            <a:off x="5077050" y="132900"/>
            <a:ext cx="30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Mail Merge (Templating)</a:t>
            </a:r>
            <a:endParaRPr b="1"/>
          </a:p>
        </p:txBody>
      </p:sp>
      <p:sp>
        <p:nvSpPr>
          <p:cNvPr id="485" name="Google Shape;485;p58"/>
          <p:cNvSpPr/>
          <p:nvPr/>
        </p:nvSpPr>
        <p:spPr>
          <a:xfrm flipH="1" rot="10800000">
            <a:off x="7671375" y="86830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8"/>
          <p:cNvSpPr/>
          <p:nvPr/>
        </p:nvSpPr>
        <p:spPr>
          <a:xfrm flipH="1" rot="10800000">
            <a:off x="7671375" y="157005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8"/>
          <p:cNvSpPr/>
          <p:nvPr/>
        </p:nvSpPr>
        <p:spPr>
          <a:xfrm flipH="1" rot="10800000">
            <a:off x="7671375" y="227180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8"/>
          <p:cNvSpPr/>
          <p:nvPr/>
        </p:nvSpPr>
        <p:spPr>
          <a:xfrm flipH="1" rot="10800000">
            <a:off x="7671375" y="297355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8"/>
          <p:cNvSpPr/>
          <p:nvPr/>
        </p:nvSpPr>
        <p:spPr>
          <a:xfrm flipH="1" rot="10800000">
            <a:off x="7671375" y="367530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8"/>
          <p:cNvSpPr/>
          <p:nvPr/>
        </p:nvSpPr>
        <p:spPr>
          <a:xfrm flipH="1" rot="10800000">
            <a:off x="7671375" y="4377050"/>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8"/>
          <p:cNvSpPr/>
          <p:nvPr/>
        </p:nvSpPr>
        <p:spPr>
          <a:xfrm flipH="1" rot="10800000">
            <a:off x="6273200" y="2627975"/>
            <a:ext cx="340200" cy="510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58"/>
          <p:cNvCxnSpPr/>
          <p:nvPr/>
        </p:nvCxnSpPr>
        <p:spPr>
          <a:xfrm flipH="1">
            <a:off x="6755150" y="1316675"/>
            <a:ext cx="781500" cy="1222800"/>
          </a:xfrm>
          <a:prstGeom prst="straightConnector1">
            <a:avLst/>
          </a:prstGeom>
          <a:noFill/>
          <a:ln cap="flat" cmpd="sng" w="9525">
            <a:solidFill>
              <a:schemeClr val="dk2"/>
            </a:solidFill>
            <a:prstDash val="solid"/>
            <a:round/>
            <a:headEnd len="med" w="med" type="triangle"/>
            <a:tailEnd len="med" w="med" type="none"/>
          </a:ln>
        </p:spPr>
      </p:cxnSp>
      <p:cxnSp>
        <p:nvCxnSpPr>
          <p:cNvPr id="493" name="Google Shape;493;p58"/>
          <p:cNvCxnSpPr/>
          <p:nvPr/>
        </p:nvCxnSpPr>
        <p:spPr>
          <a:xfrm flipH="1">
            <a:off x="6792300" y="1997150"/>
            <a:ext cx="765600" cy="712500"/>
          </a:xfrm>
          <a:prstGeom prst="straightConnector1">
            <a:avLst/>
          </a:prstGeom>
          <a:noFill/>
          <a:ln cap="flat" cmpd="sng" w="9525">
            <a:solidFill>
              <a:schemeClr val="dk2"/>
            </a:solidFill>
            <a:prstDash val="solid"/>
            <a:round/>
            <a:headEnd len="med" w="med" type="triangle"/>
            <a:tailEnd len="med" w="med" type="none"/>
          </a:ln>
        </p:spPr>
      </p:cxnSp>
      <p:cxnSp>
        <p:nvCxnSpPr>
          <p:cNvPr id="494" name="Google Shape;494;p58"/>
          <p:cNvCxnSpPr/>
          <p:nvPr/>
        </p:nvCxnSpPr>
        <p:spPr>
          <a:xfrm flipH="1">
            <a:off x="6829500" y="2576625"/>
            <a:ext cx="728400" cy="260400"/>
          </a:xfrm>
          <a:prstGeom prst="straightConnector1">
            <a:avLst/>
          </a:prstGeom>
          <a:noFill/>
          <a:ln cap="flat" cmpd="sng" w="9525">
            <a:solidFill>
              <a:schemeClr val="dk2"/>
            </a:solidFill>
            <a:prstDash val="solid"/>
            <a:round/>
            <a:headEnd len="med" w="med" type="triangle"/>
            <a:tailEnd len="med" w="med" type="none"/>
          </a:ln>
        </p:spPr>
      </p:cxnSp>
      <p:cxnSp>
        <p:nvCxnSpPr>
          <p:cNvPr id="495" name="Google Shape;495;p58"/>
          <p:cNvCxnSpPr/>
          <p:nvPr/>
        </p:nvCxnSpPr>
        <p:spPr>
          <a:xfrm rot="10800000">
            <a:off x="6771000" y="3007325"/>
            <a:ext cx="786900" cy="223200"/>
          </a:xfrm>
          <a:prstGeom prst="straightConnector1">
            <a:avLst/>
          </a:prstGeom>
          <a:noFill/>
          <a:ln cap="flat" cmpd="sng" w="9525">
            <a:solidFill>
              <a:schemeClr val="dk2"/>
            </a:solidFill>
            <a:prstDash val="solid"/>
            <a:round/>
            <a:headEnd len="med" w="med" type="triangle"/>
            <a:tailEnd len="med" w="med" type="none"/>
          </a:ln>
        </p:spPr>
      </p:cxnSp>
      <p:cxnSp>
        <p:nvCxnSpPr>
          <p:cNvPr id="496" name="Google Shape;496;p58"/>
          <p:cNvCxnSpPr/>
          <p:nvPr/>
        </p:nvCxnSpPr>
        <p:spPr>
          <a:xfrm rot="10800000">
            <a:off x="6760600" y="3166775"/>
            <a:ext cx="792000" cy="797400"/>
          </a:xfrm>
          <a:prstGeom prst="straightConnector1">
            <a:avLst/>
          </a:prstGeom>
          <a:noFill/>
          <a:ln cap="flat" cmpd="sng" w="9525">
            <a:solidFill>
              <a:schemeClr val="dk2"/>
            </a:solidFill>
            <a:prstDash val="solid"/>
            <a:round/>
            <a:headEnd len="med" w="med" type="triangle"/>
            <a:tailEnd len="med" w="med" type="none"/>
          </a:ln>
        </p:spPr>
      </p:cxnSp>
      <p:cxnSp>
        <p:nvCxnSpPr>
          <p:cNvPr id="497" name="Google Shape;497;p58"/>
          <p:cNvCxnSpPr/>
          <p:nvPr/>
        </p:nvCxnSpPr>
        <p:spPr>
          <a:xfrm rot="10800000">
            <a:off x="6670200" y="3310350"/>
            <a:ext cx="850500" cy="1366200"/>
          </a:xfrm>
          <a:prstGeom prst="straightConnector1">
            <a:avLst/>
          </a:prstGeom>
          <a:noFill/>
          <a:ln cap="flat" cmpd="sng" w="9525">
            <a:solidFill>
              <a:schemeClr val="dk2"/>
            </a:solidFill>
            <a:prstDash val="solid"/>
            <a:round/>
            <a:headEnd len="med" w="med" type="triangle"/>
            <a:tailEnd len="med" w="med" type="none"/>
          </a:ln>
        </p:spPr>
      </p:cxnSp>
      <p:sp>
        <p:nvSpPr>
          <p:cNvPr id="498" name="Google Shape;498;p58"/>
          <p:cNvSpPr txBox="1"/>
          <p:nvPr/>
        </p:nvSpPr>
        <p:spPr>
          <a:xfrm flipH="1">
            <a:off x="5178175" y="3090575"/>
            <a:ext cx="142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Template with</a:t>
            </a:r>
            <a:endParaRPr/>
          </a:p>
          <a:p>
            <a:pPr indent="0" lvl="0" marL="0" rtl="0" algn="l">
              <a:spcBef>
                <a:spcPts val="0"/>
              </a:spcBef>
              <a:spcAft>
                <a:spcPts val="0"/>
              </a:spcAft>
              <a:buNone/>
            </a:pPr>
            <a:r>
              <a:rPr lang="en"/>
              <a:t>placeholders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Dear $NAME,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$GREETING!</a:t>
            </a:r>
            <a:endParaRPr>
              <a:latin typeface="Courier New"/>
              <a:ea typeface="Courier New"/>
              <a:cs typeface="Courier New"/>
              <a:sym typeface="Courier New"/>
            </a:endParaRPr>
          </a:p>
        </p:txBody>
      </p:sp>
      <p:sp>
        <p:nvSpPr>
          <p:cNvPr id="499" name="Google Shape;499;p58"/>
          <p:cNvSpPr txBox="1"/>
          <p:nvPr/>
        </p:nvSpPr>
        <p:spPr>
          <a:xfrm>
            <a:off x="6466375" y="464300"/>
            <a:ext cx="25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"Personalized" letters</a:t>
            </a:r>
            <a:endParaRPr/>
          </a:p>
        </p:txBody>
      </p:sp>
      <p:sp>
        <p:nvSpPr>
          <p:cNvPr id="500" name="Google Shape;500;p58"/>
          <p:cNvSpPr txBox="1"/>
          <p:nvPr/>
        </p:nvSpPr>
        <p:spPr>
          <a:xfrm>
            <a:off x="3264175" y="1621475"/>
            <a:ext cx="274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chemeClr val="hlink"/>
                </a:solidFill>
                <a:hlinkClick r:id="rId3"/>
              </a:rPr>
              <a:t>ThankYouMachine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4.1</a:t>
            </a:r>
            <a:endParaRPr/>
          </a:p>
        </p:txBody>
      </p:sp>
      <p:sp>
        <p:nvSpPr>
          <p:cNvPr id="107" name="Google Shape;107;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while loop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ctrTitle"/>
          </p:nvPr>
        </p:nvSpPr>
        <p:spPr>
          <a:xfrm>
            <a:off x="311708" y="363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Iteration</a:t>
            </a:r>
            <a:endParaRPr/>
          </a:p>
        </p:txBody>
      </p:sp>
      <p:sp>
        <p:nvSpPr>
          <p:cNvPr id="113" name="Google Shape;113;p18"/>
          <p:cNvSpPr txBox="1"/>
          <p:nvPr>
            <p:ph idx="1" type="subTitle"/>
          </p:nvPr>
        </p:nvSpPr>
        <p:spPr>
          <a:xfrm>
            <a:off x="311700" y="2453125"/>
            <a:ext cx="8520600" cy="1606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a:t>Iteration</a:t>
            </a:r>
            <a:r>
              <a:rPr lang="en"/>
              <a:t>, in the context of computer programming, is a process wherein a set of instructions are repeated a specified number of times or until a condition is met.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time the set of instructions is executed is called an </a:t>
            </a:r>
            <a:r>
              <a:rPr b="1" lang="en"/>
              <a:t>iteration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term for iteration is </a:t>
            </a:r>
            <a:r>
              <a:rPr b="1" lang="en"/>
              <a:t>loop</a:t>
            </a:r>
            <a:r>
              <a:rPr lang="en"/>
              <a:t>… the program "loops back" to an earlier step and repeats.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343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syntax </a:t>
            </a:r>
            <a:endParaRPr/>
          </a:p>
        </p:txBody>
      </p:sp>
      <p:sp>
        <p:nvSpPr>
          <p:cNvPr id="119" name="Google Shape;119;p19"/>
          <p:cNvSpPr txBox="1"/>
          <p:nvPr>
            <p:ph idx="1" type="body"/>
          </p:nvPr>
        </p:nvSpPr>
        <p:spPr>
          <a:xfrm>
            <a:off x="311700" y="1152475"/>
            <a:ext cx="3511200" cy="7752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while (</a:t>
            </a:r>
            <a:r>
              <a:rPr i="1" lang="en"/>
              <a:t>boolean expression</a:t>
            </a:r>
            <a:r>
              <a:rPr lang="en">
                <a:latin typeface="Courier New"/>
                <a:ea typeface="Courier New"/>
                <a:cs typeface="Courier New"/>
                <a:sym typeface="Courier New"/>
              </a:rPr>
              <a:t>)		</a:t>
            </a:r>
            <a:endParaRPr sz="2100">
              <a:latin typeface="Quattrocento Sans"/>
              <a:ea typeface="Quattrocento Sans"/>
              <a:cs typeface="Quattrocento Sans"/>
              <a:sym typeface="Quattrocento Sans"/>
            </a:endParaRPr>
          </a:p>
          <a:p>
            <a:pPr indent="0" lvl="0" marL="0" rtl="0" algn="l">
              <a:lnSpc>
                <a:spcPct val="80000"/>
              </a:lnSpc>
              <a:spcBef>
                <a:spcPts val="400"/>
              </a:spcBef>
              <a:spcAft>
                <a:spcPts val="0"/>
              </a:spcAft>
              <a:buClr>
                <a:schemeClr val="dk1"/>
              </a:buClr>
              <a:buSzPts val="1600"/>
              <a:buFont typeface="Arial"/>
              <a:buNone/>
            </a:pPr>
            <a:r>
              <a:rPr lang="en">
                <a:latin typeface="Courier New"/>
                <a:ea typeface="Courier New"/>
                <a:cs typeface="Courier New"/>
                <a:sym typeface="Courier New"/>
              </a:rPr>
              <a:t>	</a:t>
            </a:r>
            <a:r>
              <a:rPr i="1" lang="en"/>
              <a:t>statement</a:t>
            </a:r>
            <a:endParaRPr/>
          </a:p>
        </p:txBody>
      </p:sp>
      <p:sp>
        <p:nvSpPr>
          <p:cNvPr id="120" name="Google Shape;120;p19"/>
          <p:cNvSpPr/>
          <p:nvPr/>
        </p:nvSpPr>
        <p:spPr>
          <a:xfrm>
            <a:off x="4855771" y="1486550"/>
            <a:ext cx="1676550" cy="11177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Does boolean expression evaluate to true?</a:t>
            </a:r>
            <a:endParaRPr sz="1000"/>
          </a:p>
        </p:txBody>
      </p:sp>
      <p:sp>
        <p:nvSpPr>
          <p:cNvPr id="121" name="Google Shape;121;p19"/>
          <p:cNvSpPr/>
          <p:nvPr/>
        </p:nvSpPr>
        <p:spPr>
          <a:xfrm>
            <a:off x="6638071" y="2690525"/>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Execute statement</a:t>
            </a:r>
            <a:endParaRPr sz="1000"/>
          </a:p>
        </p:txBody>
      </p:sp>
      <p:sp>
        <p:nvSpPr>
          <p:cNvPr id="122" name="Google Shape;122;p19"/>
          <p:cNvSpPr txBox="1"/>
          <p:nvPr/>
        </p:nvSpPr>
        <p:spPr>
          <a:xfrm>
            <a:off x="6630521" y="2017450"/>
            <a:ext cx="4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23" name="Google Shape;123;p19"/>
          <p:cNvSpPr/>
          <p:nvPr/>
        </p:nvSpPr>
        <p:spPr>
          <a:xfrm>
            <a:off x="5110396" y="3726700"/>
            <a:ext cx="1166400" cy="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Next statement after while</a:t>
            </a:r>
            <a:endParaRPr sz="1000"/>
          </a:p>
        </p:txBody>
      </p:sp>
      <p:cxnSp>
        <p:nvCxnSpPr>
          <p:cNvPr id="124" name="Google Shape;124;p19"/>
          <p:cNvCxnSpPr>
            <a:stCxn id="120" idx="2"/>
            <a:endCxn id="123" idx="0"/>
          </p:cNvCxnSpPr>
          <p:nvPr/>
        </p:nvCxnSpPr>
        <p:spPr>
          <a:xfrm flipH="1" rot="-5400000">
            <a:off x="5133046" y="3165250"/>
            <a:ext cx="1122600" cy="600"/>
          </a:xfrm>
          <a:prstGeom prst="bentConnector3">
            <a:avLst>
              <a:gd fmla="val 49993" name="adj1"/>
            </a:avLst>
          </a:prstGeom>
          <a:noFill/>
          <a:ln cap="flat" cmpd="sng" w="9525">
            <a:solidFill>
              <a:schemeClr val="dk2"/>
            </a:solidFill>
            <a:prstDash val="solid"/>
            <a:round/>
            <a:headEnd len="med" w="med" type="none"/>
            <a:tailEnd len="med" w="med" type="triangle"/>
          </a:ln>
        </p:spPr>
      </p:cxnSp>
      <p:sp>
        <p:nvSpPr>
          <p:cNvPr id="125" name="Google Shape;125;p19"/>
          <p:cNvSpPr txBox="1"/>
          <p:nvPr/>
        </p:nvSpPr>
        <p:spPr>
          <a:xfrm>
            <a:off x="5693150" y="2618863"/>
            <a:ext cx="4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126" name="Google Shape;126;p19"/>
          <p:cNvSpPr txBox="1"/>
          <p:nvPr/>
        </p:nvSpPr>
        <p:spPr>
          <a:xfrm>
            <a:off x="381000" y="2362200"/>
            <a:ext cx="4324500" cy="1251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int i = 1;</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while (i &lt;= 100) {</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System.out.println(i);</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i++;</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127" name="Google Shape;127;p19"/>
          <p:cNvSpPr txBox="1"/>
          <p:nvPr/>
        </p:nvSpPr>
        <p:spPr>
          <a:xfrm>
            <a:off x="304800" y="198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Example:</a:t>
            </a:r>
            <a:endParaRPr>
              <a:solidFill>
                <a:schemeClr val="dk1"/>
              </a:solidFill>
            </a:endParaRPr>
          </a:p>
        </p:txBody>
      </p:sp>
      <p:sp>
        <p:nvSpPr>
          <p:cNvPr id="128" name="Google Shape;128;p19"/>
          <p:cNvSpPr txBox="1"/>
          <p:nvPr/>
        </p:nvSpPr>
        <p:spPr>
          <a:xfrm>
            <a:off x="5828875" y="268425"/>
            <a:ext cx="20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Flowchart of while</a:t>
            </a:r>
            <a:endParaRPr/>
          </a:p>
        </p:txBody>
      </p:sp>
      <p:cxnSp>
        <p:nvCxnSpPr>
          <p:cNvPr id="129" name="Google Shape;129;p19"/>
          <p:cNvCxnSpPr>
            <a:stCxn id="120" idx="3"/>
            <a:endCxn id="121" idx="0"/>
          </p:cNvCxnSpPr>
          <p:nvPr/>
        </p:nvCxnSpPr>
        <p:spPr>
          <a:xfrm>
            <a:off x="6532321" y="2045400"/>
            <a:ext cx="689100" cy="645000"/>
          </a:xfrm>
          <a:prstGeom prst="bentConnector2">
            <a:avLst/>
          </a:prstGeom>
          <a:noFill/>
          <a:ln cap="flat" cmpd="sng" w="9525">
            <a:solidFill>
              <a:schemeClr val="dk2"/>
            </a:solidFill>
            <a:prstDash val="solid"/>
            <a:round/>
            <a:headEnd len="med" w="med" type="none"/>
            <a:tailEnd len="med" w="med" type="triangle"/>
          </a:ln>
        </p:spPr>
      </p:cxnSp>
      <p:cxnSp>
        <p:nvCxnSpPr>
          <p:cNvPr id="130" name="Google Shape;130;p19"/>
          <p:cNvCxnSpPr>
            <a:stCxn id="121" idx="3"/>
            <a:endCxn id="120" idx="0"/>
          </p:cNvCxnSpPr>
          <p:nvPr/>
        </p:nvCxnSpPr>
        <p:spPr>
          <a:xfrm rot="10800000">
            <a:off x="5693971" y="1486625"/>
            <a:ext cx="2110500" cy="1536000"/>
          </a:xfrm>
          <a:prstGeom prst="bentConnector4">
            <a:avLst>
              <a:gd fmla="val -11283" name="adj1"/>
              <a:gd fmla="val 128449" name="adj2"/>
            </a:avLst>
          </a:prstGeom>
          <a:noFill/>
          <a:ln cap="flat" cmpd="sng" w="9525">
            <a:solidFill>
              <a:schemeClr val="dk2"/>
            </a:solidFill>
            <a:prstDash val="solid"/>
            <a:round/>
            <a:headEnd len="med" w="med" type="none"/>
            <a:tailEnd len="med" w="med" type="triangle"/>
          </a:ln>
        </p:spPr>
      </p:cxnSp>
      <p:sp>
        <p:nvSpPr>
          <p:cNvPr id="131" name="Google Shape;131;p19"/>
          <p:cNvSpPr txBox="1"/>
          <p:nvPr/>
        </p:nvSpPr>
        <p:spPr>
          <a:xfrm>
            <a:off x="276075" y="3728275"/>
            <a:ext cx="432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It's like an if statement that keeps repeating itself.</a:t>
            </a:r>
            <a:endParaRPr/>
          </a:p>
          <a:p>
            <a:pPr indent="0" lvl="0" marL="0" rtl="0" algn="l">
              <a:spcBef>
                <a:spcPts val="0"/>
              </a:spcBef>
              <a:spcAft>
                <a:spcPts val="0"/>
              </a:spcAft>
              <a:buNone/>
            </a:pPr>
            <a:r>
              <a:rPr lang="en"/>
              <a:t>Like if, we recommend curly braces always.</a:t>
            </a:r>
            <a:endParaRPr/>
          </a:p>
          <a:p>
            <a:pPr indent="0" lvl="0" marL="0" rtl="0" algn="l">
              <a:spcBef>
                <a:spcPts val="0"/>
              </a:spcBef>
              <a:spcAft>
                <a:spcPts val="0"/>
              </a:spcAft>
              <a:buNone/>
            </a:pPr>
            <a:r>
              <a:rPr lang="en"/>
              <a:t>(But Java does not require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45025"/>
            <a:ext cx="838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and -- operators</a:t>
            </a:r>
            <a:endParaRPr/>
          </a:p>
        </p:txBody>
      </p:sp>
      <p:sp>
        <p:nvSpPr>
          <p:cNvPr id="137" name="Google Shape;137;p20"/>
          <p:cNvSpPr txBox="1"/>
          <p:nvPr/>
        </p:nvSpPr>
        <p:spPr>
          <a:xfrm>
            <a:off x="381000" y="1066800"/>
            <a:ext cx="4324500" cy="1128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int i = 1;</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while (i &lt;= 100) {</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System.out.println(i);</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i++;</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p:txBody>
      </p:sp>
      <p:sp>
        <p:nvSpPr>
          <p:cNvPr id="138" name="Google Shape;138;p20"/>
          <p:cNvSpPr txBox="1"/>
          <p:nvPr/>
        </p:nvSpPr>
        <p:spPr>
          <a:xfrm>
            <a:off x="4800600" y="1066800"/>
            <a:ext cx="4324500" cy="92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int i = 1;</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while (i &lt;= 100) {</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System.out.println(i++);</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p:txBody>
      </p:sp>
      <p:sp>
        <p:nvSpPr>
          <p:cNvPr id="139" name="Google Shape;139;p20"/>
          <p:cNvSpPr txBox="1"/>
          <p:nvPr/>
        </p:nvSpPr>
        <p:spPr>
          <a:xfrm>
            <a:off x="381000" y="3581400"/>
            <a:ext cx="8541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a:t>
            </a:r>
            <a:r>
              <a:rPr lang="en" sz="1800">
                <a:solidFill>
                  <a:schemeClr val="dk1"/>
                </a:solidFill>
              </a:rPr>
              <a:t> means post-increment, so it evaluates to the current value of </a:t>
            </a:r>
            <a:r>
              <a:rPr lang="en" sz="1800">
                <a:solidFill>
                  <a:schemeClr val="dk1"/>
                </a:solidFill>
                <a:latin typeface="Courier New"/>
                <a:ea typeface="Courier New"/>
                <a:cs typeface="Courier New"/>
                <a:sym typeface="Courier New"/>
              </a:rPr>
              <a:t>i</a:t>
            </a:r>
            <a:r>
              <a:rPr lang="en" sz="1800">
                <a:solidFill>
                  <a:schemeClr val="dk1"/>
                </a:solidFill>
              </a:rPr>
              <a:t>, then increments it. The increment/decrement is a </a:t>
            </a:r>
            <a:r>
              <a:rPr b="1" lang="en" sz="1800">
                <a:solidFill>
                  <a:schemeClr val="dk1"/>
                </a:solidFill>
              </a:rPr>
              <a:t>side effect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Opinions differ on style here.</a:t>
            </a:r>
            <a:endParaRPr sz="1800">
              <a:solidFill>
                <a:schemeClr val="dk1"/>
              </a:solidFill>
            </a:endParaRPr>
          </a:p>
        </p:txBody>
      </p:sp>
      <p:sp>
        <p:nvSpPr>
          <p:cNvPr id="140" name="Google Shape;140;p20"/>
          <p:cNvSpPr txBox="1"/>
          <p:nvPr/>
        </p:nvSpPr>
        <p:spPr>
          <a:xfrm>
            <a:off x="4795325" y="2209800"/>
            <a:ext cx="4965000" cy="1077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void printManyTimes(String s, int count) {</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while (--count &gt;= 0) {</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System.out.println(text);</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p>
        </p:txBody>
      </p:sp>
      <p:sp>
        <p:nvSpPr>
          <p:cNvPr id="141" name="Google Shape;141;p20"/>
          <p:cNvSpPr txBox="1"/>
          <p:nvPr/>
        </p:nvSpPr>
        <p:spPr>
          <a:xfrm>
            <a:off x="299525" y="2209800"/>
            <a:ext cx="4965000" cy="12252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void printManyTimes(String s, int count)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while (count &gt; 0) {</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System.out.println(s);</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count-–;</a:t>
            </a:r>
            <a:endParaRPr sz="1200">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(assignment) can be used in the condition</a:t>
            </a:r>
            <a:endParaRPr/>
          </a:p>
        </p:txBody>
      </p:sp>
      <p:sp>
        <p:nvSpPr>
          <p:cNvPr id="147" name="Google Shape;147;p21"/>
          <p:cNvSpPr txBox="1"/>
          <p:nvPr/>
        </p:nvSpPr>
        <p:spPr>
          <a:xfrm>
            <a:off x="381000" y="1524000"/>
            <a:ext cx="8238300" cy="1270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String command = getNextCommand();</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while (command != null) {</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executeCommand(command);</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command = getNextCommand();</a:t>
            </a:r>
            <a:endParaRPr>
              <a:solidFill>
                <a:schemeClr val="dk2"/>
              </a:solidFill>
              <a:latin typeface="Courier New"/>
              <a:ea typeface="Courier New"/>
              <a:cs typeface="Courier New"/>
              <a:sym typeface="Courier New"/>
            </a:endParaRPr>
          </a:p>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  }</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148" name="Google Shape;148;p21"/>
          <p:cNvSpPr txBox="1"/>
          <p:nvPr/>
        </p:nvSpPr>
        <p:spPr>
          <a:xfrm>
            <a:off x="304800" y="1143000"/>
            <a:ext cx="82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Your loop condition may depend on some code that repeats every iteration:</a:t>
            </a:r>
            <a:endParaRPr>
              <a:solidFill>
                <a:schemeClr val="dk1"/>
              </a:solidFill>
            </a:endParaRPr>
          </a:p>
        </p:txBody>
      </p:sp>
      <p:sp>
        <p:nvSpPr>
          <p:cNvPr id="149" name="Google Shape;149;p21"/>
          <p:cNvSpPr txBox="1"/>
          <p:nvPr/>
        </p:nvSpPr>
        <p:spPr>
          <a:xfrm>
            <a:off x="304800" y="2895600"/>
            <a:ext cx="82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assignment operator can be used in the condition to avoid the repetition:</a:t>
            </a:r>
            <a:endParaRPr>
              <a:solidFill>
                <a:schemeClr val="dk1"/>
              </a:solidFill>
            </a:endParaRPr>
          </a:p>
        </p:txBody>
      </p:sp>
      <p:sp>
        <p:nvSpPr>
          <p:cNvPr id="150" name="Google Shape;150;p21"/>
          <p:cNvSpPr txBox="1"/>
          <p:nvPr/>
        </p:nvSpPr>
        <p:spPr>
          <a:xfrm>
            <a:off x="304800" y="4267200"/>
            <a:ext cx="82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Programmers may differ on the style here. (The first style was used in Magpie.)</a:t>
            </a:r>
            <a:endParaRPr>
              <a:solidFill>
                <a:schemeClr val="dk1"/>
              </a:solidFill>
            </a:endParaRPr>
          </a:p>
        </p:txBody>
      </p:sp>
      <p:sp>
        <p:nvSpPr>
          <p:cNvPr id="151" name="Google Shape;151;p21"/>
          <p:cNvSpPr txBox="1"/>
          <p:nvPr/>
        </p:nvSpPr>
        <p:spPr>
          <a:xfrm>
            <a:off x="381000" y="3200400"/>
            <a:ext cx="8238300" cy="1046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00"/>
              </a:spcBef>
              <a:spcAft>
                <a:spcPts val="0"/>
              </a:spcAft>
              <a:buNone/>
            </a:pPr>
            <a:r>
              <a:rPr lang="en">
                <a:solidFill>
                  <a:schemeClr val="dk2"/>
                </a:solidFill>
                <a:latin typeface="Courier New"/>
                <a:ea typeface="Courier New"/>
                <a:cs typeface="Courier New"/>
                <a:sym typeface="Courier New"/>
              </a:rPr>
              <a:t>String command;</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while ((command = getNextCommand()) != null) {</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executeCommand(command);</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