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3f37950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3f37950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83f3795040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83f3795040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83f379504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83f379504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83f3795040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83f3795040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83f379504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83f379504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83f3795040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83f3795040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83f379504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83f379504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83f379504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83f379504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83f3795040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83f3795040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3f3795040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3f3795040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83f3795040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83f3795040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3f379504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3f379504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3f3795040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83f3795040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3f379504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3f379504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3f3795040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83f3795040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3f3795040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3f3795040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83f3795040_0_4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83f3795040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83f3795040_0_4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83f3795040_0_4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84c72f7bc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84c72f7bc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83f3795040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83f3795040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84c72f7bc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84c72f7bc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84c72f7bc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84c72f7bc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3f379504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3f379504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84c72f7bc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84c72f7bc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84c72f7bc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84c72f7bc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85a38b0c5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85a38b0c5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84c72f7bc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84c72f7bc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83f379504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83f379504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83f3795040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83f3795040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83f3795040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83f3795040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3f3795040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3f3795040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83f379504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83f379504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83f379504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83f379504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83f3795040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83f3795040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11/7/22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No-Argument Constructor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name;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age = 15;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"Billy";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age = 25;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 person = new Person();  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System.out.println(person.name);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Billy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System.out.println(person.age);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25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1144500" y="4308375"/>
            <a:ext cx="6855000" cy="615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When you define a Constructor (any kind)</a:t>
            </a:r>
            <a:br>
              <a:rPr b="1" i="1" lang="en"/>
            </a:br>
            <a:r>
              <a:rPr b="1" i="1" lang="en"/>
              <a:t>Java will NOT create a Default Constructor!</a:t>
            </a:r>
            <a:endParaRPr b="1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Constructors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A Constructor you define that takes arguments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Can perform any kind of initialization that the the Instance requires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Each Instance is initialized individually based on the values passed into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 b="1"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Default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No-Argument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Parameterized Constructor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Overloaded Constructors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Constructor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45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name;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age = 15;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4"/>
          <p:cNvSpPr txBox="1"/>
          <p:nvPr>
            <p:ph idx="2" type="body"/>
          </p:nvPr>
        </p:nvSpPr>
        <p:spPr>
          <a:xfrm>
            <a:off x="4800825" y="1152475"/>
            <a:ext cx="42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 person = new Person("Julie");  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System.out.println(person.name);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Julie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System.out.println(person.age);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Constructor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45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name;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age = 15;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6" name="Google Shape;136;p25"/>
          <p:cNvSpPr txBox="1"/>
          <p:nvPr>
            <p:ph idx="2" type="body"/>
          </p:nvPr>
        </p:nvSpPr>
        <p:spPr>
          <a:xfrm>
            <a:off x="4800825" y="1152475"/>
            <a:ext cx="42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 person = new Person("Julie");  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System.out.println(person.name);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Julie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System.out.println(person.age);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Person otherPerson = new Person();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37" name="Google Shape;137;p25"/>
          <p:cNvCxnSpPr/>
          <p:nvPr/>
        </p:nvCxnSpPr>
        <p:spPr>
          <a:xfrm>
            <a:off x="3989225" y="3629225"/>
            <a:ext cx="77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" name="Google Shape;138;p25"/>
          <p:cNvSpPr txBox="1"/>
          <p:nvPr/>
        </p:nvSpPr>
        <p:spPr>
          <a:xfrm>
            <a:off x="1277925" y="3289775"/>
            <a:ext cx="2711400" cy="615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Question: What happens here? And why?</a:t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Parameterized Constructor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45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name;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age = 15;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5" name="Google Shape;145;p26"/>
          <p:cNvSpPr txBox="1"/>
          <p:nvPr>
            <p:ph idx="2" type="body"/>
          </p:nvPr>
        </p:nvSpPr>
        <p:spPr>
          <a:xfrm>
            <a:off x="4800825" y="1152475"/>
            <a:ext cx="426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 person = new Person("Julie");  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System.out.println(person.name);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Julie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System.out.println(person.age);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Person otherPerson = new Person();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** ERROR **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6" name="Google Shape;146;p26"/>
          <p:cNvCxnSpPr>
            <a:stCxn id="147" idx="3"/>
          </p:cNvCxnSpPr>
          <p:nvPr/>
        </p:nvCxnSpPr>
        <p:spPr>
          <a:xfrm>
            <a:off x="3989225" y="3629225"/>
            <a:ext cx="777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26"/>
          <p:cNvSpPr txBox="1"/>
          <p:nvPr/>
        </p:nvSpPr>
        <p:spPr>
          <a:xfrm>
            <a:off x="1144500" y="4308375"/>
            <a:ext cx="6855000" cy="615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When you define a Constructor (any kind)</a:t>
            </a:r>
            <a:br>
              <a:rPr b="1" i="1" lang="en"/>
            </a:br>
            <a:r>
              <a:rPr b="1" i="1" lang="en"/>
              <a:t>Java will NOT create a Default Constructor!</a:t>
            </a:r>
            <a:endParaRPr b="1" i="1"/>
          </a:p>
        </p:txBody>
      </p:sp>
      <p:sp>
        <p:nvSpPr>
          <p:cNvPr id="149" name="Google Shape;149;p26"/>
          <p:cNvSpPr txBox="1"/>
          <p:nvPr/>
        </p:nvSpPr>
        <p:spPr>
          <a:xfrm>
            <a:off x="1277925" y="3289775"/>
            <a:ext cx="2711400" cy="6156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Question: What happens here? And why?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Constructors</a:t>
            </a:r>
            <a:endParaRPr/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A Class may have multiple </a:t>
            </a:r>
            <a:r>
              <a:rPr lang="en" sz="1600">
                <a:solidFill>
                  <a:srgbClr val="0000FF"/>
                </a:solidFill>
              </a:rPr>
              <a:t>Constructors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Each Constructor must be named the same as the Class; have no return type; and have a distinct set of parameters (types)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These are useful when you want to provide default values for some Instance variables - While allowing other Instance variables to be set via </a:t>
            </a:r>
            <a:r>
              <a:rPr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endParaRPr sz="16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Default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No-Argument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Parameterized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Overloaded Constructors</a:t>
            </a:r>
            <a:br>
              <a:rPr b="1" lang="en">
                <a:solidFill>
                  <a:srgbClr val="0000FF"/>
                </a:solidFill>
              </a:rPr>
            </a:b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Overloaded Constructors</a:t>
            </a:r>
            <a:endParaRPr/>
          </a:p>
        </p:txBody>
      </p:sp>
      <p:sp>
        <p:nvSpPr>
          <p:cNvPr id="162" name="Google Shape;162;p28"/>
          <p:cNvSpPr txBox="1"/>
          <p:nvPr>
            <p:ph idx="2" type="body"/>
          </p:nvPr>
        </p:nvSpPr>
        <p:spPr>
          <a:xfrm>
            <a:off x="4899900" y="768475"/>
            <a:ext cx="4389600" cy="4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Person person1 = new Person();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System.out.println(person1.name);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A&gt;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System.out.println(person1.age);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B&gt; 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Person person2 = new Person("Julie");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System.out.println(person2.name);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C&gt;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System.out.println(person2.age);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D&gt; 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Person person3 = new Person("Julie", 25);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System.out.println(person3.name);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E&gt;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System.out.println(person3.age);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F&gt;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45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name;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age = 15;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"Name unknown";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age = 30;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initName, int initAge)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age = initAge;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Overloaded Constructors</a:t>
            </a:r>
            <a:endParaRPr/>
          </a:p>
        </p:txBody>
      </p:sp>
      <p:sp>
        <p:nvSpPr>
          <p:cNvPr id="169" name="Google Shape;169;p29"/>
          <p:cNvSpPr txBox="1"/>
          <p:nvPr>
            <p:ph idx="2" type="body"/>
          </p:nvPr>
        </p:nvSpPr>
        <p:spPr>
          <a:xfrm>
            <a:off x="4899900" y="768475"/>
            <a:ext cx="4389600" cy="4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Person person1 = new Person();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System.out.println(person1.name);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A&gt; Name unknown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System.out.println(person1.age);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B&gt; 15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Person person2 = new Person("Julie");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System.out.println(person2.name);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C&gt;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System.out.println(person2.age);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D&gt; 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Person person3 = new Person("Julie", 25);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System.out.println(person3.name);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E&gt;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System.out.println(person3.age);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F&gt;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152475"/>
            <a:ext cx="45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name;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age = 15;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"Name unknown";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age = 30;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initName, int initAge)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age = initAge;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Overloaded Constructors</a:t>
            </a:r>
            <a:endParaRPr/>
          </a:p>
        </p:txBody>
      </p:sp>
      <p:sp>
        <p:nvSpPr>
          <p:cNvPr id="176" name="Google Shape;176;p30"/>
          <p:cNvSpPr txBox="1"/>
          <p:nvPr>
            <p:ph idx="2" type="body"/>
          </p:nvPr>
        </p:nvSpPr>
        <p:spPr>
          <a:xfrm>
            <a:off x="4899900" y="768475"/>
            <a:ext cx="4389600" cy="4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Person person1 = new Person();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System.out.println(person1.name);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A&gt; Name unknown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System.out.println(person1.age);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B&gt; 15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Person person2 = new Person("Julie");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System.out.println(person2.name);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C&gt; Julie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System.out.println(person2.age);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D&gt; 30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Person person3 = new Person("Julie", 25);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System.out.println(person3.name);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E&gt;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System.out.println(person3.age);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F&gt;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152475"/>
            <a:ext cx="45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name;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age = 15;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"Name unknown";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age = 30;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initName, int initAge)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age = initAge;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Overloaded Constructors</a:t>
            </a:r>
            <a:endParaRPr/>
          </a:p>
        </p:txBody>
      </p:sp>
      <p:sp>
        <p:nvSpPr>
          <p:cNvPr id="183" name="Google Shape;183;p31"/>
          <p:cNvSpPr txBox="1"/>
          <p:nvPr>
            <p:ph idx="2" type="body"/>
          </p:nvPr>
        </p:nvSpPr>
        <p:spPr>
          <a:xfrm>
            <a:off x="4899900" y="768475"/>
            <a:ext cx="4389600" cy="42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Person person1 = new Person();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System.out.println(person1.name);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A&gt; Name unknown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System.out.println(person1.age);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B&gt; 15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Person person2 = new Person("Julie");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System.out.println(person2.name);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C&gt; Julie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System.out.println(person2.age);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D&gt; 30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Person person3 = new Person("Julie", 25);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System.out.println(person3.name);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E&gt; Julie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System.out.println(person3.age);</a:t>
            </a:r>
            <a:br>
              <a:rPr lang="en" sz="13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F&gt; 25</a:t>
            </a:r>
            <a:endParaRPr b="1"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1"/>
          <p:cNvSpPr txBox="1"/>
          <p:nvPr>
            <p:ph idx="1" type="body"/>
          </p:nvPr>
        </p:nvSpPr>
        <p:spPr>
          <a:xfrm>
            <a:off x="311700" y="1152475"/>
            <a:ext cx="45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name;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age = 15;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"Name unknown";</a:t>
            </a:r>
            <a:b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age = 30;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Person(String initName, int initAge)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initName;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age = initAge;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5.2 &amp; 5.3</a:t>
            </a:r>
            <a:endParaRPr sz="43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Constructors, Comments, </a:t>
            </a:r>
            <a:br>
              <a:rPr lang="en" sz="4380"/>
            </a:br>
            <a:r>
              <a:rPr lang="en" sz="4380"/>
              <a:t>and Conditions</a:t>
            </a:r>
            <a:endParaRPr sz="438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405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Comments are a way for you to annotate your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text in your program that is never run by Java and is added for the benefit of the person reading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also "comment out" a block of code during development to assist in the development or debugging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are 3 ways to write comments in Java</a:t>
            </a:r>
            <a:endParaRPr/>
          </a:p>
        </p:txBody>
      </p:sp>
      <p:sp>
        <p:nvSpPr>
          <p:cNvPr id="195" name="Google Shape;19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Comments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Comments</a:t>
            </a:r>
            <a:endParaRPr/>
          </a:p>
        </p:txBody>
      </p:sp>
      <p:sp>
        <p:nvSpPr>
          <p:cNvPr id="201" name="Google Shape;201;p34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A single-line comment starts with a double forward-slash (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" sz="1500">
                <a:solidFill>
                  <a:srgbClr val="0000FF"/>
                </a:solidFill>
              </a:rPr>
              <a:t>)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Can start anywhere - i.e. does not need to be in column 0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All characters following the </a:t>
            </a:r>
            <a:r>
              <a:rPr lang="en" sz="1500">
                <a:solidFill>
                  <a:srgbClr val="0000FF"/>
                </a:solidFill>
              </a:rPr>
              <a:t>double forward-slash are ignored until newline or end of file</a:t>
            </a: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thisCodeWillRun();</a:t>
            </a: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thisCodeWillNotRun();</a:t>
            </a: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thisCodeWillRun();</a:t>
            </a: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thisCodeWillRun(); 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// woo-hoo!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Single-Line Comment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Multi-Line Comment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Documentation Comment</a:t>
            </a:r>
            <a:br>
              <a:rPr b="1" lang="en">
                <a:solidFill>
                  <a:srgbClr val="0000FF"/>
                </a:solidFill>
              </a:rPr>
            </a:b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Comments</a:t>
            </a:r>
            <a:endParaRPr/>
          </a:p>
        </p:txBody>
      </p:sp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995650" y="1797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A multi-line comment starts with a forward-slash asterisk (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r>
              <a:rPr lang="en" sz="1500">
                <a:solidFill>
                  <a:srgbClr val="0000FF"/>
                </a:solidFill>
              </a:rPr>
              <a:t>)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Can begin anywhere - i.e. does not need to be in column 0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All characters - including newlines - are considered part of the comment until a asterisk forward-slash (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r>
              <a:rPr lang="en" sz="1500">
                <a:solidFill>
                  <a:srgbClr val="0000FF"/>
                </a:solidFill>
              </a:rPr>
              <a:t>) is encountered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 u="sng">
                <a:solidFill>
                  <a:srgbClr val="0000FF"/>
                </a:solidFill>
              </a:rPr>
              <a:t>Your editor may have a key command that automatically converts a block of code into a multi-line comment</a:t>
            </a: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thisCodeWillNotRun();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thisCodeWillNotRun();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 thisCodeWillNotRun(); */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thisCodeWillRun(); 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 woo-hoo! */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Single-Line Comment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Multi-Line Comment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Documentation Comment</a:t>
            </a:r>
            <a:br>
              <a:rPr b="1" lang="en">
                <a:solidFill>
                  <a:srgbClr val="0000FF"/>
                </a:solidFill>
              </a:rPr>
            </a:b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15333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0050" y="2647925"/>
            <a:ext cx="1633200" cy="229102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6"/>
          <p:cNvSpPr/>
          <p:nvPr/>
        </p:nvSpPr>
        <p:spPr>
          <a:xfrm>
            <a:off x="7304825" y="224500"/>
            <a:ext cx="1571400" cy="22278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6"/>
          <p:cNvSpPr/>
          <p:nvPr/>
        </p:nvSpPr>
        <p:spPr>
          <a:xfrm>
            <a:off x="4588588" y="2953025"/>
            <a:ext cx="804600" cy="3855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81462" y="2811824"/>
            <a:ext cx="722600" cy="122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1667388" y="2887300"/>
            <a:ext cx="722600" cy="122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6"/>
          <p:cNvSpPr txBox="1"/>
          <p:nvPr/>
        </p:nvSpPr>
        <p:spPr>
          <a:xfrm>
            <a:off x="785338" y="4107650"/>
            <a:ext cx="2486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Start Multi-Line Comment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your fingers from the left to the right</a:t>
            </a:r>
            <a:endParaRPr/>
          </a:p>
        </p:txBody>
      </p:sp>
      <p:sp>
        <p:nvSpPr>
          <p:cNvPr id="221" name="Google Shape;221;p36"/>
          <p:cNvSpPr txBox="1"/>
          <p:nvPr/>
        </p:nvSpPr>
        <p:spPr>
          <a:xfrm>
            <a:off x="5926863" y="4107650"/>
            <a:ext cx="2431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End Multi-Line </a:t>
            </a:r>
            <a:r>
              <a:rPr b="1" lang="en"/>
              <a:t>Comment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Roll your fingers from the right to the left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995650" y="7131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A variant of the multi-line comment syntax - Documentation Comments start with a forward-slash asterisk </a:t>
            </a:r>
            <a:r>
              <a:rPr lang="en" sz="1500">
                <a:solidFill>
                  <a:srgbClr val="0000FF"/>
                </a:solidFill>
              </a:rPr>
              <a:t>asterisk </a:t>
            </a:r>
            <a:r>
              <a:rPr lang="en" sz="1500">
                <a:solidFill>
                  <a:srgbClr val="0000FF"/>
                </a:solidFill>
              </a:rPr>
              <a:t>(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r>
              <a:rPr lang="en" sz="1500">
                <a:solidFill>
                  <a:srgbClr val="0000FF"/>
                </a:solidFill>
              </a:rPr>
              <a:t>)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Typically found just prior to the definition of a function or method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All characters - including newlines - are considered part of the Documentation Comment until a asterisk forward-slash (</a:t>
            </a: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r>
              <a:rPr lang="en" sz="1500">
                <a:solidFill>
                  <a:srgbClr val="0000FF"/>
                </a:solidFill>
              </a:rPr>
              <a:t>) is encountered</a:t>
            </a:r>
            <a:endParaRPr sz="15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500"/>
              <a:buChar char="●"/>
            </a:pPr>
            <a:r>
              <a:rPr lang="en" sz="1500">
                <a:solidFill>
                  <a:srgbClr val="0000FF"/>
                </a:solidFill>
              </a:rPr>
              <a:t>Within a Documentation Comment - other standard components may be supported</a:t>
            </a:r>
            <a:br>
              <a:rPr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* Documentation comment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*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b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myMethod()</a:t>
            </a:r>
            <a:endParaRPr b="1" sz="15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Comments</a:t>
            </a:r>
            <a:endParaRPr/>
          </a:p>
        </p:txBody>
      </p:sp>
      <p:sp>
        <p:nvSpPr>
          <p:cNvPr id="228" name="Google Shape;228;p37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Single-Line Comment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/>
              <a:t>Multi-Line Comment</a:t>
            </a:r>
            <a:endParaRPr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Documentation Comment</a:t>
            </a:r>
            <a:br>
              <a:rPr b="1" lang="en">
                <a:solidFill>
                  <a:srgbClr val="0000FF"/>
                </a:solidFill>
              </a:rPr>
            </a:br>
            <a:endParaRPr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8"/>
          <p:cNvSpPr txBox="1"/>
          <p:nvPr>
            <p:ph type="ctrTitle"/>
          </p:nvPr>
        </p:nvSpPr>
        <p:spPr>
          <a:xfrm>
            <a:off x="311708" y="1506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380"/>
              <a:t>Preconditions</a:t>
            </a:r>
            <a:br>
              <a:rPr lang="en" sz="4380"/>
            </a:br>
            <a:r>
              <a:rPr lang="en" sz="4380"/>
              <a:t>and</a:t>
            </a:r>
            <a:br>
              <a:rPr lang="en" sz="4380"/>
            </a:br>
            <a:r>
              <a:rPr lang="en" sz="4380"/>
              <a:t>Postconditions</a:t>
            </a:r>
            <a:endParaRPr sz="4380"/>
          </a:p>
        </p:txBody>
      </p:sp>
      <p:sp>
        <p:nvSpPr>
          <p:cNvPr id="234" name="Google Shape;234;p38"/>
          <p:cNvSpPr/>
          <p:nvPr/>
        </p:nvSpPr>
        <p:spPr>
          <a:xfrm>
            <a:off x="6308625" y="3195075"/>
            <a:ext cx="2796390" cy="1828818"/>
          </a:xfrm>
          <a:prstGeom prst="irregularSeal2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DEFINITELY on AP exam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Preconditions</a:t>
            </a:r>
            <a:r>
              <a:rPr lang="en"/>
              <a:t> and </a:t>
            </a:r>
            <a:r>
              <a:rPr b="1" lang="en"/>
              <a:t>postconditions</a:t>
            </a:r>
            <a:r>
              <a:rPr lang="en"/>
              <a:t> are a "contract" that describes what a method requires about its inputs, and what it promises as output.</a:t>
            </a:r>
            <a:endParaRPr/>
          </a:p>
        </p:txBody>
      </p:sp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Preconditions and Postconditions</a:t>
            </a:r>
            <a:endParaRPr/>
          </a:p>
        </p:txBody>
      </p:sp>
      <p:sp>
        <p:nvSpPr>
          <p:cNvPr id="241" name="Google Shape;241;p39"/>
          <p:cNvSpPr/>
          <p:nvPr/>
        </p:nvSpPr>
        <p:spPr>
          <a:xfrm>
            <a:off x="2571300" y="2472075"/>
            <a:ext cx="3678900" cy="1302600"/>
          </a:xfrm>
          <a:prstGeom prst="flowChartAlternateProcess">
            <a:avLst/>
          </a:prstGeom>
          <a:solidFill>
            <a:srgbClr val="CFE2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public char charAt(int index);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42" name="Google Shape;242;p39"/>
          <p:cNvCxnSpPr>
            <a:endCxn id="241" idx="1"/>
          </p:cNvCxnSpPr>
          <p:nvPr/>
        </p:nvCxnSpPr>
        <p:spPr>
          <a:xfrm flipH="1" rot="10800000">
            <a:off x="377400" y="3123375"/>
            <a:ext cx="2193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" name="Google Shape;243;p39"/>
          <p:cNvCxnSpPr/>
          <p:nvPr/>
        </p:nvCxnSpPr>
        <p:spPr>
          <a:xfrm flipH="1" rot="10800000">
            <a:off x="6258950" y="3115200"/>
            <a:ext cx="2193900" cy="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" name="Google Shape;244;p39"/>
          <p:cNvSpPr txBox="1"/>
          <p:nvPr/>
        </p:nvSpPr>
        <p:spPr>
          <a:xfrm>
            <a:off x="423525" y="2519925"/>
            <a:ext cx="201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must be &gt;= 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&lt; length of string</a:t>
            </a:r>
            <a:endParaRPr/>
          </a:p>
        </p:txBody>
      </p:sp>
      <p:sp>
        <p:nvSpPr>
          <p:cNvPr id="245" name="Google Shape;245;p39"/>
          <p:cNvSpPr txBox="1"/>
          <p:nvPr/>
        </p:nvSpPr>
        <p:spPr>
          <a:xfrm>
            <a:off x="6367125" y="2519925"/>
            <a:ext cx="201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at index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"/>
              <a:t> will be returned</a:t>
            </a:r>
            <a:endParaRPr/>
          </a:p>
        </p:txBody>
      </p:sp>
      <p:sp>
        <p:nvSpPr>
          <p:cNvPr id="246" name="Google Shape;246;p39"/>
          <p:cNvSpPr txBox="1"/>
          <p:nvPr/>
        </p:nvSpPr>
        <p:spPr>
          <a:xfrm>
            <a:off x="721250" y="2135375"/>
            <a:ext cx="127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Precondition</a:t>
            </a:r>
            <a:endParaRPr b="1"/>
          </a:p>
        </p:txBody>
      </p:sp>
      <p:sp>
        <p:nvSpPr>
          <p:cNvPr id="247" name="Google Shape;247;p39"/>
          <p:cNvSpPr txBox="1"/>
          <p:nvPr/>
        </p:nvSpPr>
        <p:spPr>
          <a:xfrm>
            <a:off x="6583350" y="2135375"/>
            <a:ext cx="13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Postcondition</a:t>
            </a:r>
            <a:endParaRPr b="1"/>
          </a:p>
        </p:txBody>
      </p:sp>
      <p:sp>
        <p:nvSpPr>
          <p:cNvPr id="248" name="Google Shape;248;p39"/>
          <p:cNvSpPr txBox="1"/>
          <p:nvPr/>
        </p:nvSpPr>
        <p:spPr>
          <a:xfrm>
            <a:off x="423525" y="3967725"/>
            <a:ext cx="20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caller must satisfy this requirement when calling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charAt.</a:t>
            </a:r>
            <a:endParaRPr/>
          </a:p>
        </p:txBody>
      </p:sp>
      <p:sp>
        <p:nvSpPr>
          <p:cNvPr id="249" name="Google Shape;249;p39"/>
          <p:cNvSpPr txBox="1"/>
          <p:nvPr/>
        </p:nvSpPr>
        <p:spPr>
          <a:xfrm>
            <a:off x="6313950" y="3891525"/>
            <a:ext cx="2016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 return, the desired character will be returned.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</a:t>
            </a:r>
            <a:r>
              <a:rPr lang="en" sz="1600"/>
              <a:t>reconditions are part of the method's documentation, and may exist only as comments.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 sz="1600"/>
              <a:t>There is no expectation that the method will check to ensure preconditions are satisfied.</a:t>
            </a:r>
            <a:endParaRPr b="1"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They may or may not be enforced by the method's code – the programmer using the method should read the documentation and understand the "contract" the method offers.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55" name="Google Shape;255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Preconditions</a:t>
            </a:r>
            <a:endParaRPr/>
          </a:p>
        </p:txBody>
      </p:sp>
      <p:sp>
        <p:nvSpPr>
          <p:cNvPr id="256" name="Google Shape;256;p40"/>
          <p:cNvSpPr txBox="1"/>
          <p:nvPr/>
        </p:nvSpPr>
        <p:spPr>
          <a:xfrm>
            <a:off x="1935125" y="3099400"/>
            <a:ext cx="53481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/**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Precondition: num2 is not zero.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 Postcondition: Returns the quotient of num1 and num2.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*/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double divide(double num1, double num2)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return num1 / num2;</a:t>
            </a:r>
            <a:endParaRPr sz="110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preconditions ARE enforced by the method's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actual implementation of Java's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String.charAt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Here, an exception is thrown if the precondition is not satisfied.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Throwing an exception in Java is a common way to handle failed preconditions.</a:t>
            </a:r>
            <a:endParaRPr/>
          </a:p>
        </p:txBody>
      </p:sp>
      <p:sp>
        <p:nvSpPr>
          <p:cNvPr id="262" name="Google Shape;26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enforces preconditions?</a:t>
            </a:r>
            <a:endParaRPr/>
          </a:p>
        </p:txBody>
      </p:sp>
      <p:sp>
        <p:nvSpPr>
          <p:cNvPr id="263" name="Google Shape;263;p41"/>
          <p:cNvSpPr txBox="1"/>
          <p:nvPr/>
        </p:nvSpPr>
        <p:spPr>
          <a:xfrm>
            <a:off x="1572000" y="2211575"/>
            <a:ext cx="5690100" cy="13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charAt(int index)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((index &lt;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|| (index &gt;= value.length)) {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StringIndexOutOfBoundsException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(index);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value[index];</a:t>
            </a:r>
            <a:b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 in Unit 2, we learned how to create objects using a constructor: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To create a new object, write: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i="1" lang="en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ClassName variableName = new </a:t>
            </a:r>
            <a:r>
              <a:rPr i="1" lang="en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i="1" lang="en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(arguments);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World world = </a:t>
            </a:r>
            <a:r>
              <a:rPr b="1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World();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Turtle t = </a:t>
            </a:r>
            <a:r>
              <a:rPr b="1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Turtle(world);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Person p = </a:t>
            </a:r>
            <a:r>
              <a:rPr b="1"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Person(</a:t>
            </a:r>
            <a:r>
              <a:rPr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"Pat"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"pat@gmail.com"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">
                <a:solidFill>
                  <a:srgbClr val="DD1144"/>
                </a:solidFill>
                <a:latin typeface="Consolas"/>
                <a:ea typeface="Consolas"/>
                <a:cs typeface="Consolas"/>
                <a:sym typeface="Consolas"/>
              </a:rPr>
              <a:t>"123-456-7890"</a:t>
            </a:r>
            <a: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lang="en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Now, we're going to learn how to </a:t>
            </a:r>
            <a:r>
              <a:rPr i="1" lang="en"/>
              <a:t>define</a:t>
            </a:r>
            <a:r>
              <a:rPr lang="en"/>
              <a:t> Constructors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preconditions are enforced by some other mechanism.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.indexOf(null) </a:t>
            </a:r>
            <a:r>
              <a:rPr lang="en"/>
              <a:t>doesn't work, so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String.indexOf(String str) </a:t>
            </a:r>
            <a:r>
              <a:rPr lang="en"/>
              <a:t>has a precondition that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str </a:t>
            </a:r>
            <a:r>
              <a:rPr lang="en"/>
              <a:t>is not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null.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programmer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indexOf</a:t>
            </a:r>
            <a:r>
              <a:rPr lang="en"/>
              <a:t> decided it was OK to let Java throw a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NullPointerException</a:t>
            </a:r>
            <a:r>
              <a:rPr lang="en"/>
              <a:t> to "enforce" the precondition.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Depending on the situation, it may or may not make sense to enforce preconditions in code... but they definitely should be documented.</a:t>
            </a:r>
            <a:endParaRPr/>
          </a:p>
        </p:txBody>
      </p:sp>
      <p:sp>
        <p:nvSpPr>
          <p:cNvPr id="269" name="Google Shape;26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enforces preconditions?</a:t>
            </a:r>
            <a:endParaRPr/>
          </a:p>
        </p:txBody>
      </p:sp>
      <p:pic>
        <p:nvPicPr>
          <p:cNvPr id="270" name="Google Shape;27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063" y="2052075"/>
            <a:ext cx="844867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311700" y="1152475"/>
            <a:ext cx="27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other times, it is not reasonable for the method to enforce the </a:t>
            </a:r>
            <a:r>
              <a:rPr lang="en"/>
              <a:t>precondition.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programmer calling the method must understand the preconditions and satisfy them.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precondition here exists only as documentation, and describes the consequences of failing to meet it.</a:t>
            </a:r>
            <a:br>
              <a:rPr lang="en"/>
            </a:br>
            <a:r>
              <a:rPr lang="en"/>
              <a:t>(Where is the precondition?)</a:t>
            </a:r>
            <a:endParaRPr/>
          </a:p>
        </p:txBody>
      </p:sp>
      <p:sp>
        <p:nvSpPr>
          <p:cNvPr id="276" name="Google Shape;27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enforces preconditions?</a:t>
            </a:r>
            <a:endParaRPr/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6000" y="1017725"/>
            <a:ext cx="575812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Postconditions</a:t>
            </a:r>
            <a:endParaRPr/>
          </a:p>
        </p:txBody>
      </p:sp>
      <p:sp>
        <p:nvSpPr>
          <p:cNvPr id="283" name="Google Shape;28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postcondition</a:t>
            </a:r>
            <a:r>
              <a:rPr lang="en"/>
              <a:t> is a condition that is true after running the method. It is what the method promises to 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Postconditions describe the outcome of running the method, for example what is being returned or the changes to the instance variables.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Examples: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String.compareTo()</a:t>
            </a:r>
            <a:r>
              <a:rPr lang="en"/>
              <a:t> </a:t>
            </a:r>
            <a:r>
              <a:rPr lang="en"/>
              <a:t>The method returns 0 if the string is equal to the other string. A value less than 0 is returned if the string is less than the other string (less characters) and a value greater than 0 if the string is greater than the other string (more characters).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Math.random</a:t>
            </a:r>
            <a:r>
              <a:rPr lang="en"/>
              <a:t> Returns a double value with a positive sign, greater than or equal to 0.0 and less than 1.0.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Javadoc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311700" y="1152475"/>
            <a:ext cx="4196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 for Java code is often written as documentation comments, and then HTML is generated with a tool called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javadoc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Code and documentation used to be written separately... the idea of doc comments is that if the doc is with the code, it's less likely to be stale.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javadoc often describe a method's preconditions and postconditions.</a:t>
            </a:r>
            <a:endParaRPr/>
          </a:p>
        </p:txBody>
      </p:sp>
      <p:pic>
        <p:nvPicPr>
          <p:cNvPr id="290" name="Google Shape;29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8100" y="636725"/>
            <a:ext cx="4489075" cy="3961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on your own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CSAwesome 5.2 Writing Constructors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CSAwesome 5.3 Comments and 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ConditionWorld Exercise in Replit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Anatomy of a Constructor</a:t>
            </a:r>
            <a:endParaRPr/>
          </a:p>
        </p:txBody>
      </p:sp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311700" y="1152475"/>
            <a:ext cx="2861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keep in mind:</a:t>
            </a:r>
            <a:endParaRPr/>
          </a:p>
          <a:p>
            <a:pPr indent="-31083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Constructor name (in red) must </a:t>
            </a:r>
            <a:r>
              <a:rPr b="1" lang="en"/>
              <a:t>always</a:t>
            </a:r>
            <a:r>
              <a:rPr lang="en"/>
              <a:t> match the name of the class (in blue)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Always prepend the </a:t>
            </a:r>
            <a:r>
              <a:rPr b="1" lang="en"/>
              <a:t>public </a:t>
            </a:r>
            <a:r>
              <a:rPr lang="en"/>
              <a:t>keyword before your constructor name</a:t>
            </a:r>
            <a:endParaRPr/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Constructors have </a:t>
            </a:r>
            <a:r>
              <a:rPr b="1" lang="en"/>
              <a:t>no return type</a:t>
            </a:r>
            <a:r>
              <a:rPr lang="en"/>
              <a:t>. </a:t>
            </a:r>
            <a:r>
              <a:rPr b="1" lang="en" u="sng">
                <a:solidFill>
                  <a:srgbClr val="FF0000"/>
                </a:solidFill>
              </a:rPr>
              <a:t>Not even void!</a:t>
            </a:r>
            <a:endParaRPr b="1" u="sng">
              <a:solidFill>
                <a:srgbClr val="FF0000"/>
              </a:solidFill>
            </a:endParaRPr>
          </a:p>
          <a:p>
            <a:pPr indent="-31083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constructor definition is often included before other method definitions (but is not required)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2" type="body"/>
          </p:nvPr>
        </p:nvSpPr>
        <p:spPr>
          <a:xfrm>
            <a:off x="3438050" y="1152475"/>
            <a:ext cx="5394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3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Instance Variable Declarations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3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Constructor - same name as Class, no return type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1"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3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ClassName</a:t>
            </a: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{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i="1" lang="en" sz="13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Implementation not shown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i="1" lang="en" sz="1300">
                <a:solidFill>
                  <a:srgbClr val="999988"/>
                </a:solidFill>
                <a:latin typeface="Consolas"/>
                <a:ea typeface="Consolas"/>
                <a:cs typeface="Consolas"/>
                <a:sym typeface="Consolas"/>
              </a:rPr>
              <a:t>// Other methods ...</a:t>
            </a:r>
            <a:b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nstance Variable Initialization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2607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Instance Variables are properties of your class (</a:t>
            </a:r>
            <a:r>
              <a:rPr i="1" lang="en"/>
              <a:t>name, </a:t>
            </a:r>
            <a:r>
              <a:rPr i="1" lang="en"/>
              <a:t>age, and isAlive</a:t>
            </a:r>
            <a:r>
              <a:rPr lang="en"/>
              <a:t> in this example)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They are normally given initial values </a:t>
            </a:r>
            <a:r>
              <a:rPr b="1" lang="en"/>
              <a:t>within</a:t>
            </a:r>
            <a:r>
              <a:rPr lang="en"/>
              <a:t> your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They can also be defined in place (i.e. </a:t>
            </a:r>
            <a:r>
              <a:rPr b="1" lang="en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>
                <a:solidFill>
                  <a:srgbClr val="333333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rPr>
              <a:t> boolean isAlive = true;</a:t>
            </a:r>
            <a:r>
              <a:rPr lang="en"/>
              <a:t>)</a:t>
            </a:r>
            <a:endParaRPr/>
          </a:p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3136475" y="1152475"/>
            <a:ext cx="569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445588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String name;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int age;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boolean isAlive = true;</a:t>
            </a:r>
            <a:endParaRPr sz="1200">
              <a:solidFill>
                <a:srgbClr val="33333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1"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" sz="1200">
                <a:solidFill>
                  <a:srgbClr val="990000"/>
                </a:solidFill>
                <a:latin typeface="Consolas"/>
                <a:ea typeface="Consolas"/>
                <a:cs typeface="Consolas"/>
                <a:sym typeface="Consolas"/>
              </a:rPr>
              <a:t>Person</a:t>
            </a: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(String initName, int initAge)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name = initName;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   age = initAge;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b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solidFill>
                  <a:srgbClr val="333333"/>
                </a:solidFill>
                <a:latin typeface="Consolas"/>
                <a:ea typeface="Consolas"/>
                <a:cs typeface="Consolas"/>
                <a:sym typeface="Consolas"/>
              </a:rPr>
              <a:t> }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995650" y="1152475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</a:rPr>
              <a:t>Automatically generated by the Java compiler when you do not supply a Constructor</a:t>
            </a:r>
            <a:endParaRPr sz="1900">
              <a:solidFill>
                <a:srgbClr val="0000FF"/>
              </a:solidFill>
            </a:endParaRPr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</a:rPr>
              <a:t>Does not do any kind of specialized initialization of the Instance beyond whatever inplace variable initialization that exists</a:t>
            </a:r>
            <a:endParaRPr sz="1900">
              <a:solidFill>
                <a:srgbClr val="0000FF"/>
              </a:solidFill>
            </a:endParaRPr>
          </a:p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900">
                <a:solidFill>
                  <a:srgbClr val="0000FF"/>
                </a:solidFill>
              </a:rPr>
              <a:t>Instance variables </a:t>
            </a:r>
            <a:r>
              <a:rPr lang="en" sz="1900">
                <a:solidFill>
                  <a:srgbClr val="0000FF"/>
                </a:solidFill>
              </a:rPr>
              <a:t>without</a:t>
            </a:r>
            <a:r>
              <a:rPr lang="en" sz="1900">
                <a:solidFill>
                  <a:srgbClr val="0000FF"/>
                </a:solidFill>
              </a:rPr>
              <a:t> inplace initialization will default to something "reasonable"</a:t>
            </a:r>
            <a:endParaRPr sz="1900">
              <a:solidFill>
                <a:srgbClr val="0000FF"/>
              </a:solidFill>
            </a:endParaRPr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urier New"/>
              <a:buChar char="○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int -&gt; 0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urier New"/>
              <a:buChar char="○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boolean -&gt; false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urier New"/>
              <a:buChar char="○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String -&gt; null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1152" lvl="1" marL="9144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Courier New"/>
              <a:buChar char="○"/>
            </a:pPr>
            <a:r>
              <a:rPr lang="en" sz="19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Object -&gt; null</a:t>
            </a:r>
            <a:endParaRPr sz="19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</a:t>
            </a:r>
            <a:r>
              <a:rPr lang="en"/>
              <a:t>Constructors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Default Constructor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No-Argument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Parameterized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Overloaded Constructors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 Constructor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name;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age = 15;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No constructor defined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// Java creates Default Constructor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3" name="Google Shape;93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 person = new Person();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System.out.println(person.name);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null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System.out.println(person.age);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15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037474" y="1236509"/>
            <a:ext cx="4872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A Constructor you define that takes no arguments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Can perform any kind of </a:t>
            </a:r>
            <a:r>
              <a:rPr lang="en" sz="1600">
                <a:solidFill>
                  <a:srgbClr val="0000FF"/>
                </a:solidFill>
              </a:rPr>
              <a:t>initialization</a:t>
            </a:r>
            <a:r>
              <a:rPr lang="en" sz="1600">
                <a:solidFill>
                  <a:srgbClr val="0000FF"/>
                </a:solidFill>
              </a:rPr>
              <a:t> that the the Instance requires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Every Instance is initialized </a:t>
            </a:r>
            <a:r>
              <a:rPr lang="en" sz="1600">
                <a:solidFill>
                  <a:srgbClr val="0000FF"/>
                </a:solidFill>
              </a:rPr>
              <a:t>exactly</a:t>
            </a:r>
            <a:r>
              <a:rPr lang="en" sz="1600">
                <a:solidFill>
                  <a:srgbClr val="0000FF"/>
                </a:solidFill>
              </a:rPr>
              <a:t> the same</a:t>
            </a: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No values can be passed in during </a:t>
            </a:r>
            <a:r>
              <a:rPr b="1" lang="en" sz="16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600">
                <a:solidFill>
                  <a:srgbClr val="0000FF"/>
                </a:solidFill>
              </a:rPr>
              <a:t> to customize the Instance</a:t>
            </a:r>
            <a:endParaRPr sz="1600">
              <a:solidFill>
                <a:srgbClr val="0000FF"/>
              </a:solidFill>
            </a:endParaRPr>
          </a:p>
        </p:txBody>
      </p:sp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Constructors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20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Default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400"/>
              <a:buChar char="●"/>
            </a:pPr>
            <a:r>
              <a:rPr b="1" lang="en">
                <a:solidFill>
                  <a:srgbClr val="0000FF"/>
                </a:solidFill>
              </a:rPr>
              <a:t>No-Argument Constructor</a:t>
            </a:r>
            <a:endParaRPr b="1">
              <a:solidFill>
                <a:srgbClr val="0000FF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Parameterized Constructor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Overloaded Constructors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No-Argument Constructor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Person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String name;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int age = 15;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public Person() {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name = "Billy";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  age = 25;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Person person = new Person();     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System.out.println(person.name);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Billy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System.out.println(person.age);</a:t>
            </a:r>
            <a:br>
              <a:rPr lang="en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&gt; 25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