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</p:sldIdLst>
  <p:sldSz cy="5143500" cx="9144000"/>
  <p:notesSz cx="6858000" cy="9144000"/>
  <p:embeddedFontLst>
    <p:embeddedFont>
      <p:font typeface="Quattrocento Sans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D2B1D99-80BD-459E-984F-13C43B3C5BEA}">
  <a:tblStyle styleId="{DD2B1D99-80BD-459E-984F-13C43B3C5B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font" Target="fonts/QuattrocentoSans-regular.fntdata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font" Target="fonts/QuattrocentoSans-italic.fntdata"/><Relationship Id="rId23" Type="http://schemas.openxmlformats.org/officeDocument/2006/relationships/slide" Target="slides/slide17.xml"/><Relationship Id="rId67" Type="http://schemas.openxmlformats.org/officeDocument/2006/relationships/font" Target="fonts/QuattrocentoSans-bold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QuattrocentoSans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a6152ce15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a6152ce15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a6152ce151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a6152ce151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a6152ce15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a6152ce15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a6152ce15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a6152ce15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a6152ce151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a6152ce151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a6152ce151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a6152ce151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a6152ce151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a6152ce151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a6152ce151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a6152ce151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a6152ce151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a6152ce151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a6152ce151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a6152ce151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a6152ce151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a6152ce151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a6152ce15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a6152ce15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a6152ce151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a6152ce151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a6152ce151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a6152ce151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a6152ce151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a6152ce151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a6152ce151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a6152ce151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a6152ce151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a6152ce151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a6152ce151_0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a6152ce151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a6152ce151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a6152ce151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a6152ce151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a6152ce151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a6152ce151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a6152ce151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a6152ce151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a6152ce151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a6152ce15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a6152ce15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a6152ce151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a6152ce151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a6152ce151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a6152ce151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a6152ce151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a6152ce151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a6152ce151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a6152ce151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a6152ce151_0_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a6152ce151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a6152ce151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a6152ce151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a6152ce151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a6152ce151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a6152ce151_0_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a6152ce151_0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a6152ce151_0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a6152ce151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a6152ce151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a6152ce151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a6152ce15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a6152ce15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a6152ce151_0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a6152ce151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a6152ce151_0_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a6152ce151_0_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a6152ce151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a6152ce151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a6152ce151_0_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a6152ce151_0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a6152ce151_0_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a6152ce151_0_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a6152ce151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a6152ce151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a6152ce151_0_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a6152ce151_0_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a6152ce151_0_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1a6152ce151_0_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a6152ce151_0_9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a6152ce151_0_9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a6152ce151_0_10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1a6152ce151_0_1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a6152ce15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a6152ce15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a6152ce151_0_10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a6152ce151_0_1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a6152ce151_0_10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1a6152ce151_0_1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a6152ce151_0_1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a6152ce151_0_1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a6152ce151_0_1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a6152ce151_0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a6152ce151_0_10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a6152ce151_0_1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a6152ce151_0_10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a6152ce151_0_1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a6152ce151_0_10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1a6152ce151_0_1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a6152ce151_0_1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1a6152ce151_0_1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a6152ce151_0_1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a6152ce151_0_1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a6152ce151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1a6152ce151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a6152ce15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a6152ce15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a6152ce15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a6152ce15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a6152ce15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a6152ce15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a6152ce15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a6152ce15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oracle.com/javase/8/docs/api/java/lang/Iterable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3.png"/><Relationship Id="rId4" Type="http://schemas.openxmlformats.org/officeDocument/2006/relationships/image" Target="../media/image1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6.png"/><Relationship Id="rId4" Type="http://schemas.openxmlformats.org/officeDocument/2006/relationships/image" Target="../media/image28.png"/><Relationship Id="rId5" Type="http://schemas.openxmlformats.org/officeDocument/2006/relationships/image" Target="../media/image2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5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9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06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6.1: Creating and Using Arrays</a:t>
            </a:r>
            <a:endParaRPr sz="438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779925" y="1152475"/>
            <a:ext cx="8052300" cy="3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Arrays that hold Object types work a little differently than those that hold primitive types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already saw that the length properly works </a:t>
            </a:r>
            <a:br>
              <a:rPr lang="en" sz="1600"/>
            </a:b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new String[5];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.length);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B&gt;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5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But what about reading and writing values in an Array </a:t>
            </a:r>
            <a:br>
              <a:rPr lang="en" sz="1600">
                <a:solidFill>
                  <a:schemeClr val="lt1"/>
                </a:solidFill>
              </a:rPr>
            </a:br>
            <a:r>
              <a:rPr lang="en" sz="1600">
                <a:solidFill>
                  <a:schemeClr val="lt1"/>
                </a:solidFill>
              </a:rPr>
              <a:t>that holds Object types?</a:t>
            </a:r>
            <a:br>
              <a:rPr lang="en" sz="1600">
                <a:solidFill>
                  <a:schemeClr val="lt1"/>
                </a:solidFill>
              </a:rPr>
            </a:br>
            <a:br>
              <a:rPr lang="en" sz="1600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[1]);</a:t>
            </a:r>
            <a:br>
              <a:rPr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E&gt; ?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t/>
            </a:r>
            <a:endParaRPr sz="1600"/>
          </a:p>
        </p:txBody>
      </p:sp>
      <p:sp>
        <p:nvSpPr>
          <p:cNvPr id="163" name="Google Shape;16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- Access - </a:t>
            </a:r>
            <a:r>
              <a:rPr lang="en">
                <a:solidFill>
                  <a:schemeClr val="accent5"/>
                </a:solidFill>
              </a:rPr>
              <a:t>Object Types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/>
          <p:nvPr/>
        </p:nvSpPr>
        <p:spPr>
          <a:xfrm>
            <a:off x="815825" y="3433275"/>
            <a:ext cx="5481300" cy="790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- Access - </a:t>
            </a:r>
            <a:r>
              <a:rPr lang="en">
                <a:solidFill>
                  <a:schemeClr val="accent5"/>
                </a:solidFill>
              </a:rPr>
              <a:t>Object Types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779925" y="1152475"/>
            <a:ext cx="8052300" cy="3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Arrays that hold Object types work a little differently than those that hold primitive types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already saw that the length properly works </a:t>
            </a:r>
            <a:br>
              <a:rPr lang="en" sz="1600"/>
            </a:b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new String[5];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.length);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B&gt;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5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But what about reading and writing values in an Array </a:t>
            </a:r>
            <a:br>
              <a:rPr lang="en" sz="1600"/>
            </a:br>
            <a:r>
              <a:rPr lang="en" sz="1600"/>
              <a:t>that holds Object types?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/>
          <p:nvPr/>
        </p:nvSpPr>
        <p:spPr>
          <a:xfrm>
            <a:off x="645850" y="1096250"/>
            <a:ext cx="6636900" cy="3815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- Access - </a:t>
            </a:r>
            <a:r>
              <a:rPr lang="en">
                <a:solidFill>
                  <a:schemeClr val="accent5"/>
                </a:solidFill>
              </a:rPr>
              <a:t>Object Types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779925" y="1152475"/>
            <a:ext cx="8052300" cy="3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But what about reading and writing values in an Array </a:t>
            </a:r>
            <a:br>
              <a:rPr lang="en" sz="1600"/>
            </a:br>
            <a:r>
              <a:rPr lang="en" sz="1600"/>
              <a:t>that holds Object types?</a:t>
            </a:r>
            <a:br>
              <a:rPr lang="en" sz="1600"/>
            </a:br>
            <a:br>
              <a:rPr lang="en" sz="1600"/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new String[5];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[1]);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E&gt;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null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new Student[10];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[1]);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F&gt;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Google Shape;178;p24"/>
          <p:cNvSpPr/>
          <p:nvPr/>
        </p:nvSpPr>
        <p:spPr>
          <a:xfrm>
            <a:off x="6356325" y="1817850"/>
            <a:ext cx="2475900" cy="1507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lt1"/>
                </a:solidFill>
              </a:rPr>
              <a:t>For Arrays that hold Object types - each slot will be be initialized to </a:t>
            </a:r>
            <a:r>
              <a:rPr i="1"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endParaRPr i="1"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p24"/>
          <p:cNvSpPr/>
          <p:nvPr/>
        </p:nvSpPr>
        <p:spPr>
          <a:xfrm>
            <a:off x="5458125" y="3424075"/>
            <a:ext cx="3374100" cy="13899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Initialize each Array slot with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students[0] = new Student();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students[1] = new Student();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students[2] = new Student();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- Creation</a:t>
            </a:r>
            <a:endParaRPr/>
          </a:p>
        </p:txBody>
      </p: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351300" y="1402200"/>
            <a:ext cx="84414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new String[5];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new Student[10];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86" name="Google Shape;186;p25"/>
          <p:cNvGrpSpPr/>
          <p:nvPr/>
        </p:nvGrpSpPr>
        <p:grpSpPr>
          <a:xfrm>
            <a:off x="2349100" y="1854075"/>
            <a:ext cx="4445800" cy="922200"/>
            <a:chOff x="2430475" y="1854075"/>
            <a:chExt cx="4445800" cy="922200"/>
          </a:xfrm>
        </p:grpSpPr>
        <p:grpSp>
          <p:nvGrpSpPr>
            <p:cNvPr id="187" name="Google Shape;187;p25"/>
            <p:cNvGrpSpPr/>
            <p:nvPr/>
          </p:nvGrpSpPr>
          <p:grpSpPr>
            <a:xfrm>
              <a:off x="2430475" y="1854075"/>
              <a:ext cx="4445800" cy="922200"/>
              <a:chOff x="2285225" y="1549275"/>
              <a:chExt cx="4445800" cy="922200"/>
            </a:xfrm>
          </p:grpSpPr>
          <p:sp>
            <p:nvSpPr>
              <p:cNvPr id="188" name="Google Shape;188;p25"/>
              <p:cNvSpPr/>
              <p:nvPr/>
            </p:nvSpPr>
            <p:spPr>
              <a:xfrm>
                <a:off x="412102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189" name="Google Shape;189;p25"/>
              <p:cNvSpPr txBox="1"/>
              <p:nvPr/>
            </p:nvSpPr>
            <p:spPr>
              <a:xfrm>
                <a:off x="2285225" y="1826750"/>
                <a:ext cx="1314300" cy="400200"/>
              </a:xfrm>
              <a:prstGeom prst="rect">
                <a:avLst/>
              </a:prstGeom>
              <a:noFill/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Courier New"/>
                    <a:ea typeface="Courier New"/>
                    <a:cs typeface="Courier New"/>
                    <a:sym typeface="Courier New"/>
                  </a:rPr>
                  <a:t>questions</a:t>
                </a:r>
                <a:endParaRPr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190" name="Google Shape;190;p25"/>
              <p:cNvCxnSpPr>
                <a:stCxn id="189" idx="3"/>
                <a:endCxn id="188" idx="1"/>
              </p:cNvCxnSpPr>
              <p:nvPr/>
            </p:nvCxnSpPr>
            <p:spPr>
              <a:xfrm>
                <a:off x="3599525" y="2026850"/>
                <a:ext cx="521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91" name="Google Shape;191;p25"/>
              <p:cNvSpPr txBox="1"/>
              <p:nvPr/>
            </p:nvSpPr>
            <p:spPr>
              <a:xfrm>
                <a:off x="4121025" y="1549275"/>
                <a:ext cx="2610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Strings</a:t>
                </a:r>
                <a:endParaRPr sz="12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92" name="Google Shape;192;p25"/>
              <p:cNvSpPr/>
              <p:nvPr/>
            </p:nvSpPr>
            <p:spPr>
              <a:xfrm>
                <a:off x="464302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193" name="Google Shape;193;p25"/>
              <p:cNvSpPr/>
              <p:nvPr/>
            </p:nvSpPr>
            <p:spPr>
              <a:xfrm>
                <a:off x="51646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194" name="Google Shape;194;p25"/>
              <p:cNvSpPr/>
              <p:nvPr/>
            </p:nvSpPr>
            <p:spPr>
              <a:xfrm>
                <a:off x="56869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195" name="Google Shape;195;p25"/>
              <p:cNvSpPr txBox="1"/>
              <p:nvPr/>
            </p:nvSpPr>
            <p:spPr>
              <a:xfrm>
                <a:off x="412102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0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96" name="Google Shape;196;p25"/>
              <p:cNvSpPr txBox="1"/>
              <p:nvPr/>
            </p:nvSpPr>
            <p:spPr>
              <a:xfrm>
                <a:off x="464237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97" name="Google Shape;197;p25"/>
              <p:cNvSpPr txBox="1"/>
              <p:nvPr/>
            </p:nvSpPr>
            <p:spPr>
              <a:xfrm>
                <a:off x="516467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198" name="Google Shape;198;p25"/>
              <p:cNvSpPr txBox="1"/>
              <p:nvPr/>
            </p:nvSpPr>
            <p:spPr>
              <a:xfrm>
                <a:off x="5686975" y="2102025"/>
                <a:ext cx="5220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 sz="11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199" name="Google Shape;199;p25"/>
            <p:cNvGrpSpPr/>
            <p:nvPr/>
          </p:nvGrpSpPr>
          <p:grpSpPr>
            <a:xfrm>
              <a:off x="6354275" y="2160125"/>
              <a:ext cx="522000" cy="586225"/>
              <a:chOff x="5686975" y="1864375"/>
              <a:chExt cx="522000" cy="586225"/>
            </a:xfrm>
          </p:grpSpPr>
          <p:sp>
            <p:nvSpPr>
              <p:cNvPr id="200" name="Google Shape;200;p25"/>
              <p:cNvSpPr/>
              <p:nvPr/>
            </p:nvSpPr>
            <p:spPr>
              <a:xfrm>
                <a:off x="5686975" y="1864375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201" name="Google Shape;201;p25"/>
              <p:cNvSpPr txBox="1"/>
              <p:nvPr/>
            </p:nvSpPr>
            <p:spPr>
              <a:xfrm>
                <a:off x="5686975" y="2096600"/>
                <a:ext cx="5220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Courier New"/>
                    <a:ea typeface="Courier New"/>
                    <a:cs typeface="Courier New"/>
                    <a:sym typeface="Courier New"/>
                  </a:rPr>
                  <a:t>4</a:t>
                </a:r>
                <a:endParaRPr sz="11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  <p:grpSp>
        <p:nvGrpSpPr>
          <p:cNvPr id="202" name="Google Shape;202;p25"/>
          <p:cNvGrpSpPr/>
          <p:nvPr/>
        </p:nvGrpSpPr>
        <p:grpSpPr>
          <a:xfrm>
            <a:off x="1043950" y="3731025"/>
            <a:ext cx="7056100" cy="922200"/>
            <a:chOff x="525475" y="3731025"/>
            <a:chExt cx="7056100" cy="922200"/>
          </a:xfrm>
        </p:grpSpPr>
        <p:grpSp>
          <p:nvGrpSpPr>
            <p:cNvPr id="203" name="Google Shape;203;p25"/>
            <p:cNvGrpSpPr/>
            <p:nvPr/>
          </p:nvGrpSpPr>
          <p:grpSpPr>
            <a:xfrm>
              <a:off x="525475" y="3731025"/>
              <a:ext cx="7056100" cy="922200"/>
              <a:chOff x="2285225" y="1549275"/>
              <a:chExt cx="7056100" cy="922200"/>
            </a:xfrm>
          </p:grpSpPr>
          <p:sp>
            <p:nvSpPr>
              <p:cNvPr id="204" name="Google Shape;204;p25"/>
              <p:cNvSpPr/>
              <p:nvPr/>
            </p:nvSpPr>
            <p:spPr>
              <a:xfrm>
                <a:off x="412102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/>
                  <a:t>null</a:t>
                </a:r>
                <a:endParaRPr b="1" sz="1100"/>
              </a:p>
            </p:txBody>
          </p:sp>
          <p:sp>
            <p:nvSpPr>
              <p:cNvPr id="205" name="Google Shape;205;p25"/>
              <p:cNvSpPr txBox="1"/>
              <p:nvPr/>
            </p:nvSpPr>
            <p:spPr>
              <a:xfrm>
                <a:off x="2285225" y="1826750"/>
                <a:ext cx="1314300" cy="400200"/>
              </a:xfrm>
              <a:prstGeom prst="rect">
                <a:avLst/>
              </a:prstGeom>
              <a:noFill/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Courier New"/>
                    <a:ea typeface="Courier New"/>
                    <a:cs typeface="Courier New"/>
                    <a:sym typeface="Courier New"/>
                  </a:rPr>
                  <a:t>students</a:t>
                </a:r>
                <a:endParaRPr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206" name="Google Shape;206;p25"/>
              <p:cNvCxnSpPr>
                <a:stCxn id="205" idx="3"/>
                <a:endCxn id="204" idx="1"/>
              </p:cNvCxnSpPr>
              <p:nvPr/>
            </p:nvCxnSpPr>
            <p:spPr>
              <a:xfrm>
                <a:off x="3599525" y="2026850"/>
                <a:ext cx="521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07" name="Google Shape;207;p25"/>
              <p:cNvSpPr txBox="1"/>
              <p:nvPr/>
            </p:nvSpPr>
            <p:spPr>
              <a:xfrm>
                <a:off x="4121025" y="1549275"/>
                <a:ext cx="52203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Students</a:t>
                </a:r>
                <a:endParaRPr sz="12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08" name="Google Shape;208;p25"/>
              <p:cNvSpPr/>
              <p:nvPr/>
            </p:nvSpPr>
            <p:spPr>
              <a:xfrm>
                <a:off x="464302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209" name="Google Shape;209;p25"/>
              <p:cNvSpPr/>
              <p:nvPr/>
            </p:nvSpPr>
            <p:spPr>
              <a:xfrm>
                <a:off x="51646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210" name="Google Shape;210;p25"/>
              <p:cNvSpPr/>
              <p:nvPr/>
            </p:nvSpPr>
            <p:spPr>
              <a:xfrm>
                <a:off x="56869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211" name="Google Shape;211;p25"/>
              <p:cNvSpPr txBox="1"/>
              <p:nvPr/>
            </p:nvSpPr>
            <p:spPr>
              <a:xfrm>
                <a:off x="412102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0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12" name="Google Shape;212;p25"/>
              <p:cNvSpPr txBox="1"/>
              <p:nvPr/>
            </p:nvSpPr>
            <p:spPr>
              <a:xfrm>
                <a:off x="464237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13" name="Google Shape;213;p25"/>
              <p:cNvSpPr txBox="1"/>
              <p:nvPr/>
            </p:nvSpPr>
            <p:spPr>
              <a:xfrm>
                <a:off x="516467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14" name="Google Shape;214;p25"/>
              <p:cNvSpPr txBox="1"/>
              <p:nvPr/>
            </p:nvSpPr>
            <p:spPr>
              <a:xfrm>
                <a:off x="5686850" y="2102025"/>
                <a:ext cx="5220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 sz="11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215" name="Google Shape;215;p25"/>
            <p:cNvGrpSpPr/>
            <p:nvPr/>
          </p:nvGrpSpPr>
          <p:grpSpPr>
            <a:xfrm>
              <a:off x="4449275" y="4036100"/>
              <a:ext cx="2087950" cy="617125"/>
              <a:chOff x="4121025" y="1854350"/>
              <a:chExt cx="2087950" cy="617125"/>
            </a:xfrm>
          </p:grpSpPr>
          <p:sp>
            <p:nvSpPr>
              <p:cNvPr id="216" name="Google Shape;216;p25"/>
              <p:cNvSpPr/>
              <p:nvPr/>
            </p:nvSpPr>
            <p:spPr>
              <a:xfrm>
                <a:off x="412102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217" name="Google Shape;217;p25"/>
              <p:cNvSpPr/>
              <p:nvPr/>
            </p:nvSpPr>
            <p:spPr>
              <a:xfrm>
                <a:off x="464302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218" name="Google Shape;218;p25"/>
              <p:cNvSpPr/>
              <p:nvPr/>
            </p:nvSpPr>
            <p:spPr>
              <a:xfrm>
                <a:off x="51646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219" name="Google Shape;219;p25"/>
              <p:cNvSpPr/>
              <p:nvPr/>
            </p:nvSpPr>
            <p:spPr>
              <a:xfrm>
                <a:off x="56869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220" name="Google Shape;220;p25"/>
              <p:cNvSpPr txBox="1"/>
              <p:nvPr/>
            </p:nvSpPr>
            <p:spPr>
              <a:xfrm>
                <a:off x="412102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4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21" name="Google Shape;221;p25"/>
              <p:cNvSpPr txBox="1"/>
              <p:nvPr/>
            </p:nvSpPr>
            <p:spPr>
              <a:xfrm>
                <a:off x="464237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22" name="Google Shape;222;p25"/>
              <p:cNvSpPr txBox="1"/>
              <p:nvPr/>
            </p:nvSpPr>
            <p:spPr>
              <a:xfrm>
                <a:off x="516467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6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23" name="Google Shape;223;p25"/>
              <p:cNvSpPr txBox="1"/>
              <p:nvPr/>
            </p:nvSpPr>
            <p:spPr>
              <a:xfrm>
                <a:off x="5686975" y="2102025"/>
                <a:ext cx="5220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Courier New"/>
                    <a:ea typeface="Courier New"/>
                    <a:cs typeface="Courier New"/>
                    <a:sym typeface="Courier New"/>
                  </a:rPr>
                  <a:t>7</a:t>
                </a:r>
                <a:endParaRPr sz="11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224" name="Google Shape;224;p25"/>
            <p:cNvGrpSpPr/>
            <p:nvPr/>
          </p:nvGrpSpPr>
          <p:grpSpPr>
            <a:xfrm>
              <a:off x="6537225" y="4036100"/>
              <a:ext cx="1044300" cy="617125"/>
              <a:chOff x="5164675" y="1854350"/>
              <a:chExt cx="1044300" cy="617125"/>
            </a:xfrm>
          </p:grpSpPr>
          <p:sp>
            <p:nvSpPr>
              <p:cNvPr id="225" name="Google Shape;225;p25"/>
              <p:cNvSpPr/>
              <p:nvPr/>
            </p:nvSpPr>
            <p:spPr>
              <a:xfrm>
                <a:off x="51646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226" name="Google Shape;226;p25"/>
              <p:cNvSpPr/>
              <p:nvPr/>
            </p:nvSpPr>
            <p:spPr>
              <a:xfrm>
                <a:off x="56869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227" name="Google Shape;227;p25"/>
              <p:cNvSpPr txBox="1"/>
              <p:nvPr/>
            </p:nvSpPr>
            <p:spPr>
              <a:xfrm>
                <a:off x="516467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28" name="Google Shape;228;p25"/>
              <p:cNvSpPr txBox="1"/>
              <p:nvPr/>
            </p:nvSpPr>
            <p:spPr>
              <a:xfrm>
                <a:off x="5686975" y="2102025"/>
                <a:ext cx="5220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 sz="11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  <p:sp>
        <p:nvSpPr>
          <p:cNvPr id="229" name="Google Shape;229;p25"/>
          <p:cNvSpPr/>
          <p:nvPr/>
        </p:nvSpPr>
        <p:spPr>
          <a:xfrm>
            <a:off x="2237625" y="2529000"/>
            <a:ext cx="24789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questions.length:</a:t>
            </a:r>
            <a:r>
              <a:rPr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5</a:t>
            </a:r>
            <a:endParaRPr sz="10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0" name="Google Shape;230;p25"/>
          <p:cNvSpPr/>
          <p:nvPr/>
        </p:nvSpPr>
        <p:spPr>
          <a:xfrm>
            <a:off x="967475" y="4422650"/>
            <a:ext cx="24789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students.length:</a:t>
            </a:r>
            <a:r>
              <a:rPr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10</a:t>
            </a:r>
            <a:endParaRPr sz="10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- Creation</a:t>
            </a:r>
            <a:endParaRPr/>
          </a:p>
        </p:txBody>
      </p:sp>
      <p:sp>
        <p:nvSpPr>
          <p:cNvPr id="236" name="Google Shape;236;p26"/>
          <p:cNvSpPr txBox="1"/>
          <p:nvPr>
            <p:ph idx="1" type="body"/>
          </p:nvPr>
        </p:nvSpPr>
        <p:spPr>
          <a:xfrm>
            <a:off x="351300" y="1402200"/>
            <a:ext cx="84414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new String[5];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new Student[10];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37" name="Google Shape;237;p26"/>
          <p:cNvGrpSpPr/>
          <p:nvPr/>
        </p:nvGrpSpPr>
        <p:grpSpPr>
          <a:xfrm>
            <a:off x="2349100" y="1854075"/>
            <a:ext cx="4445800" cy="922200"/>
            <a:chOff x="2430475" y="1854075"/>
            <a:chExt cx="4445800" cy="922200"/>
          </a:xfrm>
        </p:grpSpPr>
        <p:grpSp>
          <p:nvGrpSpPr>
            <p:cNvPr id="238" name="Google Shape;238;p26"/>
            <p:cNvGrpSpPr/>
            <p:nvPr/>
          </p:nvGrpSpPr>
          <p:grpSpPr>
            <a:xfrm>
              <a:off x="2430475" y="1854075"/>
              <a:ext cx="4445800" cy="922200"/>
              <a:chOff x="2285225" y="1549275"/>
              <a:chExt cx="4445800" cy="922200"/>
            </a:xfrm>
          </p:grpSpPr>
          <p:sp>
            <p:nvSpPr>
              <p:cNvPr id="239" name="Google Shape;239;p26"/>
              <p:cNvSpPr/>
              <p:nvPr/>
            </p:nvSpPr>
            <p:spPr>
              <a:xfrm>
                <a:off x="412102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/>
                  <a:t>null</a:t>
                </a:r>
                <a:endParaRPr b="1" sz="1100"/>
              </a:p>
            </p:txBody>
          </p:sp>
          <p:sp>
            <p:nvSpPr>
              <p:cNvPr id="240" name="Google Shape;240;p26"/>
              <p:cNvSpPr txBox="1"/>
              <p:nvPr/>
            </p:nvSpPr>
            <p:spPr>
              <a:xfrm>
                <a:off x="2285225" y="1826750"/>
                <a:ext cx="1314300" cy="400200"/>
              </a:xfrm>
              <a:prstGeom prst="rect">
                <a:avLst/>
              </a:prstGeom>
              <a:noFill/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Courier New"/>
                    <a:ea typeface="Courier New"/>
                    <a:cs typeface="Courier New"/>
                    <a:sym typeface="Courier New"/>
                  </a:rPr>
                  <a:t>questions</a:t>
                </a:r>
                <a:endParaRPr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241" name="Google Shape;241;p26"/>
              <p:cNvCxnSpPr>
                <a:stCxn id="240" idx="3"/>
                <a:endCxn id="239" idx="1"/>
              </p:cNvCxnSpPr>
              <p:nvPr/>
            </p:nvCxnSpPr>
            <p:spPr>
              <a:xfrm>
                <a:off x="3599525" y="2026850"/>
                <a:ext cx="521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42" name="Google Shape;242;p26"/>
              <p:cNvSpPr txBox="1"/>
              <p:nvPr/>
            </p:nvSpPr>
            <p:spPr>
              <a:xfrm>
                <a:off x="4121025" y="1549275"/>
                <a:ext cx="2610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Strings</a:t>
                </a:r>
                <a:endParaRPr sz="12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43" name="Google Shape;243;p26"/>
              <p:cNvSpPr/>
              <p:nvPr/>
            </p:nvSpPr>
            <p:spPr>
              <a:xfrm>
                <a:off x="464302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>
                  <a:solidFill>
                    <a:schemeClr val="dk1"/>
                  </a:solidFill>
                </a:endParaRPr>
              </a:p>
            </p:txBody>
          </p:sp>
          <p:sp>
            <p:nvSpPr>
              <p:cNvPr id="244" name="Google Shape;244;p26"/>
              <p:cNvSpPr/>
              <p:nvPr/>
            </p:nvSpPr>
            <p:spPr>
              <a:xfrm>
                <a:off x="51646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245" name="Google Shape;245;p26"/>
              <p:cNvSpPr/>
              <p:nvPr/>
            </p:nvSpPr>
            <p:spPr>
              <a:xfrm>
                <a:off x="56869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246" name="Google Shape;246;p26"/>
              <p:cNvSpPr txBox="1"/>
              <p:nvPr/>
            </p:nvSpPr>
            <p:spPr>
              <a:xfrm>
                <a:off x="412102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0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47" name="Google Shape;247;p26"/>
              <p:cNvSpPr txBox="1"/>
              <p:nvPr/>
            </p:nvSpPr>
            <p:spPr>
              <a:xfrm>
                <a:off x="464237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48" name="Google Shape;248;p26"/>
              <p:cNvSpPr txBox="1"/>
              <p:nvPr/>
            </p:nvSpPr>
            <p:spPr>
              <a:xfrm>
                <a:off x="516467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49" name="Google Shape;249;p26"/>
              <p:cNvSpPr txBox="1"/>
              <p:nvPr/>
            </p:nvSpPr>
            <p:spPr>
              <a:xfrm>
                <a:off x="5686975" y="2102025"/>
                <a:ext cx="5220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 sz="11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250" name="Google Shape;250;p26"/>
            <p:cNvGrpSpPr/>
            <p:nvPr/>
          </p:nvGrpSpPr>
          <p:grpSpPr>
            <a:xfrm>
              <a:off x="6354275" y="2160125"/>
              <a:ext cx="522000" cy="586225"/>
              <a:chOff x="5686975" y="1864375"/>
              <a:chExt cx="522000" cy="586225"/>
            </a:xfrm>
          </p:grpSpPr>
          <p:sp>
            <p:nvSpPr>
              <p:cNvPr id="251" name="Google Shape;251;p26"/>
              <p:cNvSpPr/>
              <p:nvPr/>
            </p:nvSpPr>
            <p:spPr>
              <a:xfrm>
                <a:off x="5686975" y="1864375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252" name="Google Shape;252;p26"/>
              <p:cNvSpPr txBox="1"/>
              <p:nvPr/>
            </p:nvSpPr>
            <p:spPr>
              <a:xfrm>
                <a:off x="5686975" y="2096600"/>
                <a:ext cx="5220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Courier New"/>
                    <a:ea typeface="Courier New"/>
                    <a:cs typeface="Courier New"/>
                    <a:sym typeface="Courier New"/>
                  </a:rPr>
                  <a:t>4</a:t>
                </a:r>
                <a:endParaRPr sz="11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  <p:grpSp>
        <p:nvGrpSpPr>
          <p:cNvPr id="253" name="Google Shape;253;p26"/>
          <p:cNvGrpSpPr/>
          <p:nvPr/>
        </p:nvGrpSpPr>
        <p:grpSpPr>
          <a:xfrm>
            <a:off x="1043950" y="3731025"/>
            <a:ext cx="7056100" cy="922200"/>
            <a:chOff x="525475" y="3731025"/>
            <a:chExt cx="7056100" cy="922200"/>
          </a:xfrm>
        </p:grpSpPr>
        <p:grpSp>
          <p:nvGrpSpPr>
            <p:cNvPr id="254" name="Google Shape;254;p26"/>
            <p:cNvGrpSpPr/>
            <p:nvPr/>
          </p:nvGrpSpPr>
          <p:grpSpPr>
            <a:xfrm>
              <a:off x="525475" y="3731025"/>
              <a:ext cx="7056100" cy="922200"/>
              <a:chOff x="2285225" y="1549275"/>
              <a:chExt cx="7056100" cy="922200"/>
            </a:xfrm>
          </p:grpSpPr>
          <p:sp>
            <p:nvSpPr>
              <p:cNvPr id="255" name="Google Shape;255;p26"/>
              <p:cNvSpPr/>
              <p:nvPr/>
            </p:nvSpPr>
            <p:spPr>
              <a:xfrm>
                <a:off x="412102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100"/>
              </a:p>
            </p:txBody>
          </p:sp>
          <p:sp>
            <p:nvSpPr>
              <p:cNvPr id="256" name="Google Shape;256;p26"/>
              <p:cNvSpPr txBox="1"/>
              <p:nvPr/>
            </p:nvSpPr>
            <p:spPr>
              <a:xfrm>
                <a:off x="2285225" y="1826750"/>
                <a:ext cx="1314300" cy="400200"/>
              </a:xfrm>
              <a:prstGeom prst="rect">
                <a:avLst/>
              </a:prstGeom>
              <a:noFill/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Courier New"/>
                    <a:ea typeface="Courier New"/>
                    <a:cs typeface="Courier New"/>
                    <a:sym typeface="Courier New"/>
                  </a:rPr>
                  <a:t>students</a:t>
                </a:r>
                <a:endParaRPr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cxnSp>
            <p:nvCxnSpPr>
              <p:cNvPr id="257" name="Google Shape;257;p26"/>
              <p:cNvCxnSpPr>
                <a:stCxn id="256" idx="3"/>
                <a:endCxn id="255" idx="1"/>
              </p:cNvCxnSpPr>
              <p:nvPr/>
            </p:nvCxnSpPr>
            <p:spPr>
              <a:xfrm>
                <a:off x="3599525" y="2026850"/>
                <a:ext cx="5214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FF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258" name="Google Shape;258;p26"/>
              <p:cNvSpPr txBox="1"/>
              <p:nvPr/>
            </p:nvSpPr>
            <p:spPr>
              <a:xfrm>
                <a:off x="4121025" y="1549275"/>
                <a:ext cx="52203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Courier New"/>
                    <a:ea typeface="Courier New"/>
                    <a:cs typeface="Courier New"/>
                    <a:sym typeface="Courier New"/>
                  </a:rPr>
                  <a:t>Students</a:t>
                </a:r>
                <a:endParaRPr sz="12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59" name="Google Shape;259;p26"/>
              <p:cNvSpPr/>
              <p:nvPr/>
            </p:nvSpPr>
            <p:spPr>
              <a:xfrm>
                <a:off x="464302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/>
                  <a:t>null</a:t>
                </a:r>
                <a:endParaRPr b="1" sz="1100"/>
              </a:p>
            </p:txBody>
          </p:sp>
          <p:sp>
            <p:nvSpPr>
              <p:cNvPr id="260" name="Google Shape;260;p26"/>
              <p:cNvSpPr/>
              <p:nvPr/>
            </p:nvSpPr>
            <p:spPr>
              <a:xfrm>
                <a:off x="51646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/>
                  <a:t>null</a:t>
                </a:r>
                <a:endParaRPr b="1" sz="1100"/>
              </a:p>
            </p:txBody>
          </p:sp>
          <p:sp>
            <p:nvSpPr>
              <p:cNvPr id="261" name="Google Shape;261;p26"/>
              <p:cNvSpPr/>
              <p:nvPr/>
            </p:nvSpPr>
            <p:spPr>
              <a:xfrm>
                <a:off x="56869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262" name="Google Shape;262;p26"/>
              <p:cNvSpPr txBox="1"/>
              <p:nvPr/>
            </p:nvSpPr>
            <p:spPr>
              <a:xfrm>
                <a:off x="412102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0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63" name="Google Shape;263;p26"/>
              <p:cNvSpPr txBox="1"/>
              <p:nvPr/>
            </p:nvSpPr>
            <p:spPr>
              <a:xfrm>
                <a:off x="464237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64" name="Google Shape;264;p26"/>
              <p:cNvSpPr txBox="1"/>
              <p:nvPr/>
            </p:nvSpPr>
            <p:spPr>
              <a:xfrm>
                <a:off x="516467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65" name="Google Shape;265;p26"/>
              <p:cNvSpPr txBox="1"/>
              <p:nvPr/>
            </p:nvSpPr>
            <p:spPr>
              <a:xfrm>
                <a:off x="5686850" y="2102025"/>
                <a:ext cx="5220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 sz="11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266" name="Google Shape;266;p26"/>
            <p:cNvGrpSpPr/>
            <p:nvPr/>
          </p:nvGrpSpPr>
          <p:grpSpPr>
            <a:xfrm>
              <a:off x="4449275" y="4036100"/>
              <a:ext cx="2087950" cy="617125"/>
              <a:chOff x="4121025" y="1854350"/>
              <a:chExt cx="2087950" cy="617125"/>
            </a:xfrm>
          </p:grpSpPr>
          <p:sp>
            <p:nvSpPr>
              <p:cNvPr id="267" name="Google Shape;267;p26"/>
              <p:cNvSpPr/>
              <p:nvPr/>
            </p:nvSpPr>
            <p:spPr>
              <a:xfrm>
                <a:off x="412102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268" name="Google Shape;268;p26"/>
              <p:cNvSpPr/>
              <p:nvPr/>
            </p:nvSpPr>
            <p:spPr>
              <a:xfrm>
                <a:off x="464302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269" name="Google Shape;269;p26"/>
              <p:cNvSpPr/>
              <p:nvPr/>
            </p:nvSpPr>
            <p:spPr>
              <a:xfrm>
                <a:off x="51646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270" name="Google Shape;270;p26"/>
              <p:cNvSpPr/>
              <p:nvPr/>
            </p:nvSpPr>
            <p:spPr>
              <a:xfrm>
                <a:off x="56869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271" name="Google Shape;271;p26"/>
              <p:cNvSpPr txBox="1"/>
              <p:nvPr/>
            </p:nvSpPr>
            <p:spPr>
              <a:xfrm>
                <a:off x="412102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4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72" name="Google Shape;272;p26"/>
              <p:cNvSpPr txBox="1"/>
              <p:nvPr/>
            </p:nvSpPr>
            <p:spPr>
              <a:xfrm>
                <a:off x="464237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73" name="Google Shape;273;p26"/>
              <p:cNvSpPr txBox="1"/>
              <p:nvPr/>
            </p:nvSpPr>
            <p:spPr>
              <a:xfrm>
                <a:off x="516467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6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74" name="Google Shape;274;p26"/>
              <p:cNvSpPr txBox="1"/>
              <p:nvPr/>
            </p:nvSpPr>
            <p:spPr>
              <a:xfrm>
                <a:off x="5686975" y="2102025"/>
                <a:ext cx="5220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Courier New"/>
                    <a:ea typeface="Courier New"/>
                    <a:cs typeface="Courier New"/>
                    <a:sym typeface="Courier New"/>
                  </a:rPr>
                  <a:t>7</a:t>
                </a:r>
                <a:endParaRPr sz="11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  <p:grpSp>
          <p:nvGrpSpPr>
            <p:cNvPr id="275" name="Google Shape;275;p26"/>
            <p:cNvGrpSpPr/>
            <p:nvPr/>
          </p:nvGrpSpPr>
          <p:grpSpPr>
            <a:xfrm>
              <a:off x="6537225" y="4036100"/>
              <a:ext cx="1044300" cy="617125"/>
              <a:chOff x="5164675" y="1854350"/>
              <a:chExt cx="1044300" cy="617125"/>
            </a:xfrm>
          </p:grpSpPr>
          <p:sp>
            <p:nvSpPr>
              <p:cNvPr id="276" name="Google Shape;276;p26"/>
              <p:cNvSpPr/>
              <p:nvPr/>
            </p:nvSpPr>
            <p:spPr>
              <a:xfrm>
                <a:off x="51646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277" name="Google Shape;277;p26"/>
              <p:cNvSpPr/>
              <p:nvPr/>
            </p:nvSpPr>
            <p:spPr>
              <a:xfrm>
                <a:off x="5686975" y="1854350"/>
                <a:ext cx="522000" cy="345000"/>
              </a:xfrm>
              <a:prstGeom prst="rect">
                <a:avLst/>
              </a:prstGeom>
              <a:solidFill>
                <a:srgbClr val="CFE2F3"/>
              </a:solidFill>
              <a:ln cap="flat" cmpd="sng" w="9525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dk1"/>
                    </a:solidFill>
                  </a:rPr>
                  <a:t>null</a:t>
                </a:r>
                <a:endParaRPr b="1" sz="1100"/>
              </a:p>
            </p:txBody>
          </p:sp>
          <p:sp>
            <p:nvSpPr>
              <p:cNvPr id="278" name="Google Shape;278;p26"/>
              <p:cNvSpPr txBox="1"/>
              <p:nvPr/>
            </p:nvSpPr>
            <p:spPr>
              <a:xfrm>
                <a:off x="5164675" y="2086575"/>
                <a:ext cx="522000" cy="38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 sz="13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  <p:sp>
            <p:nvSpPr>
              <p:cNvPr id="279" name="Google Shape;279;p26"/>
              <p:cNvSpPr txBox="1"/>
              <p:nvPr/>
            </p:nvSpPr>
            <p:spPr>
              <a:xfrm>
                <a:off x="5686975" y="2102025"/>
                <a:ext cx="5220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 sz="1100">
                  <a:latin typeface="Courier New"/>
                  <a:ea typeface="Courier New"/>
                  <a:cs typeface="Courier New"/>
                  <a:sym typeface="Courier New"/>
                </a:endParaRPr>
              </a:p>
            </p:txBody>
          </p:sp>
        </p:grpSp>
      </p:grpSp>
      <p:sp>
        <p:nvSpPr>
          <p:cNvPr id="280" name="Google Shape;280;p26"/>
          <p:cNvSpPr/>
          <p:nvPr/>
        </p:nvSpPr>
        <p:spPr>
          <a:xfrm>
            <a:off x="84300" y="4750450"/>
            <a:ext cx="2940300" cy="24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students[0] = new Student();</a:t>
            </a:r>
            <a:endParaRPr sz="1200"/>
          </a:p>
        </p:txBody>
      </p:sp>
      <p:cxnSp>
        <p:nvCxnSpPr>
          <p:cNvPr id="281" name="Google Shape;281;p26"/>
          <p:cNvCxnSpPr>
            <a:stCxn id="280" idx="0"/>
            <a:endCxn id="262" idx="1"/>
          </p:cNvCxnSpPr>
          <p:nvPr/>
        </p:nvCxnSpPr>
        <p:spPr>
          <a:xfrm flipH="1" rot="10800000">
            <a:off x="1554450" y="4460650"/>
            <a:ext cx="1325400" cy="28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p26"/>
          <p:cNvSpPr/>
          <p:nvPr/>
        </p:nvSpPr>
        <p:spPr>
          <a:xfrm>
            <a:off x="3662650" y="4771750"/>
            <a:ext cx="951900" cy="203700"/>
          </a:xfrm>
          <a:prstGeom prst="roundRect">
            <a:avLst>
              <a:gd fmla="val 16667" name="adj"/>
            </a:avLst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83" name="Google Shape;283;p26"/>
          <p:cNvCxnSpPr>
            <a:stCxn id="282" idx="0"/>
          </p:cNvCxnSpPr>
          <p:nvPr/>
        </p:nvCxnSpPr>
        <p:spPr>
          <a:xfrm rot="10800000">
            <a:off x="3140800" y="4219750"/>
            <a:ext cx="997800" cy="5520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triangle"/>
            <a:tailEnd len="med" w="med" type="oval"/>
          </a:ln>
        </p:spPr>
      </p:cxnSp>
      <p:sp>
        <p:nvSpPr>
          <p:cNvPr id="284" name="Google Shape;284;p26"/>
          <p:cNvSpPr/>
          <p:nvPr/>
        </p:nvSpPr>
        <p:spPr>
          <a:xfrm>
            <a:off x="2237625" y="2529000"/>
            <a:ext cx="24789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questions.length:</a:t>
            </a:r>
            <a:r>
              <a:rPr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5</a:t>
            </a:r>
            <a:endParaRPr sz="10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5" name="Google Shape;285;p26"/>
          <p:cNvSpPr/>
          <p:nvPr/>
        </p:nvSpPr>
        <p:spPr>
          <a:xfrm>
            <a:off x="967475" y="4422650"/>
            <a:ext cx="24789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students.length:</a:t>
            </a:r>
            <a:r>
              <a:rPr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10</a:t>
            </a:r>
            <a:endParaRPr sz="10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"/>
          <p:cNvSpPr txBox="1"/>
          <p:nvPr>
            <p:ph type="ctrTitle"/>
          </p:nvPr>
        </p:nvSpPr>
        <p:spPr>
          <a:xfrm>
            <a:off x="311708" y="1506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6.2: Traversing Arrays with</a:t>
            </a:r>
            <a:endParaRPr sz="43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4380"/>
              <a:t> loops</a:t>
            </a:r>
            <a:endParaRPr sz="438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Arrays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/>
              <a:t> loops</a:t>
            </a:r>
            <a:endParaRPr/>
          </a:p>
        </p:txBody>
      </p:sp>
      <p:sp>
        <p:nvSpPr>
          <p:cNvPr id="296" name="Google Shape;296;p28"/>
          <p:cNvSpPr txBox="1"/>
          <p:nvPr>
            <p:ph idx="1" type="body"/>
          </p:nvPr>
        </p:nvSpPr>
        <p:spPr>
          <a:xfrm>
            <a:off x="4641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Now we can now combine this with what we </a:t>
            </a:r>
            <a:br>
              <a:rPr lang="en">
                <a:solidFill>
                  <a:srgbClr val="0000FF"/>
                </a:solidFill>
              </a:rPr>
            </a:br>
            <a:r>
              <a:rPr lang="en">
                <a:solidFill>
                  <a:srgbClr val="0000FF"/>
                </a:solidFill>
              </a:rPr>
              <a:t>have learned about accessing Arrays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Arrays have a property called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/>
              <a:t> and elements</a:t>
            </a:r>
            <a:br>
              <a:rPr lang="en"/>
            </a:br>
            <a:r>
              <a:rPr lang="en"/>
              <a:t>can be access </a:t>
            </a:r>
            <a:r>
              <a:rPr b="1" lang="en">
                <a:solidFill>
                  <a:srgbClr val="0000FF"/>
                </a:solidFill>
              </a:rPr>
              <a:t>via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b="1" lang="en">
                <a:solidFill>
                  <a:srgbClr val="0000FF"/>
                </a:solidFill>
              </a:rPr>
              <a:t> and an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br>
              <a:rPr lang="en"/>
            </a:br>
            <a:endParaRPr/>
          </a:p>
        </p:txBody>
      </p:sp>
      <p:sp>
        <p:nvSpPr>
          <p:cNvPr id="297" name="Google Shape;297;p28"/>
          <p:cNvSpPr/>
          <p:nvPr/>
        </p:nvSpPr>
        <p:spPr>
          <a:xfrm>
            <a:off x="5846371" y="1943750"/>
            <a:ext cx="1676550" cy="11177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Does condition evaluate to true?</a:t>
            </a:r>
            <a:endParaRPr sz="1000"/>
          </a:p>
        </p:txBody>
      </p:sp>
      <p:sp>
        <p:nvSpPr>
          <p:cNvPr id="298" name="Google Shape;298;p28"/>
          <p:cNvSpPr/>
          <p:nvPr/>
        </p:nvSpPr>
        <p:spPr>
          <a:xfrm>
            <a:off x="7628671" y="3147725"/>
            <a:ext cx="1166400" cy="66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Execute body statement</a:t>
            </a:r>
            <a:endParaRPr sz="1000"/>
          </a:p>
        </p:txBody>
      </p:sp>
      <p:sp>
        <p:nvSpPr>
          <p:cNvPr id="299" name="Google Shape;299;p28"/>
          <p:cNvSpPr txBox="1"/>
          <p:nvPr/>
        </p:nvSpPr>
        <p:spPr>
          <a:xfrm>
            <a:off x="7621121" y="2474650"/>
            <a:ext cx="4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</a:t>
            </a:r>
            <a:endParaRPr/>
          </a:p>
        </p:txBody>
      </p:sp>
      <p:sp>
        <p:nvSpPr>
          <p:cNvPr id="300" name="Google Shape;300;p28"/>
          <p:cNvSpPr/>
          <p:nvPr/>
        </p:nvSpPr>
        <p:spPr>
          <a:xfrm>
            <a:off x="6100996" y="4336300"/>
            <a:ext cx="1166400" cy="66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Next statement after for</a:t>
            </a:r>
            <a:endParaRPr sz="1000"/>
          </a:p>
        </p:txBody>
      </p:sp>
      <p:cxnSp>
        <p:nvCxnSpPr>
          <p:cNvPr id="301" name="Google Shape;301;p28"/>
          <p:cNvCxnSpPr>
            <a:stCxn id="297" idx="2"/>
            <a:endCxn id="300" idx="0"/>
          </p:cNvCxnSpPr>
          <p:nvPr/>
        </p:nvCxnSpPr>
        <p:spPr>
          <a:xfrm flipH="1" rot="-5400000">
            <a:off x="6047446" y="3698650"/>
            <a:ext cx="1275000" cy="6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28"/>
          <p:cNvSpPr txBox="1"/>
          <p:nvPr/>
        </p:nvSpPr>
        <p:spPr>
          <a:xfrm>
            <a:off x="6683750" y="3076063"/>
            <a:ext cx="4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</a:t>
            </a:r>
            <a:endParaRPr/>
          </a:p>
        </p:txBody>
      </p:sp>
      <p:cxnSp>
        <p:nvCxnSpPr>
          <p:cNvPr id="303" name="Google Shape;303;p28"/>
          <p:cNvCxnSpPr>
            <a:stCxn id="297" idx="3"/>
            <a:endCxn id="298" idx="0"/>
          </p:cNvCxnSpPr>
          <p:nvPr/>
        </p:nvCxnSpPr>
        <p:spPr>
          <a:xfrm>
            <a:off x="7522921" y="2502600"/>
            <a:ext cx="689100" cy="645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28"/>
          <p:cNvCxnSpPr>
            <a:stCxn id="305" idx="3"/>
            <a:endCxn id="297" idx="0"/>
          </p:cNvCxnSpPr>
          <p:nvPr/>
        </p:nvCxnSpPr>
        <p:spPr>
          <a:xfrm rot="10800000">
            <a:off x="6684571" y="1943825"/>
            <a:ext cx="2110500" cy="2526600"/>
          </a:xfrm>
          <a:prstGeom prst="bentConnector4">
            <a:avLst>
              <a:gd fmla="val -11283" name="adj1"/>
              <a:gd fmla="val 10942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28"/>
          <p:cNvSpPr/>
          <p:nvPr/>
        </p:nvSpPr>
        <p:spPr>
          <a:xfrm>
            <a:off x="7628671" y="4138325"/>
            <a:ext cx="1166400" cy="66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Evaluate increment expression</a:t>
            </a:r>
            <a:endParaRPr sz="1000"/>
          </a:p>
        </p:txBody>
      </p:sp>
      <p:cxnSp>
        <p:nvCxnSpPr>
          <p:cNvPr id="306" name="Google Shape;306;p28"/>
          <p:cNvCxnSpPr>
            <a:stCxn id="298" idx="2"/>
            <a:endCxn id="305" idx="0"/>
          </p:cNvCxnSpPr>
          <p:nvPr/>
        </p:nvCxnSpPr>
        <p:spPr>
          <a:xfrm>
            <a:off x="8211871" y="3811925"/>
            <a:ext cx="0" cy="32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7" name="Google Shape;307;p28"/>
          <p:cNvSpPr/>
          <p:nvPr/>
        </p:nvSpPr>
        <p:spPr>
          <a:xfrm>
            <a:off x="6100996" y="907300"/>
            <a:ext cx="1166400" cy="66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Evaluate initialization expression</a:t>
            </a:r>
            <a:endParaRPr sz="1000"/>
          </a:p>
        </p:txBody>
      </p:sp>
      <p:cxnSp>
        <p:nvCxnSpPr>
          <p:cNvPr id="308" name="Google Shape;308;p28"/>
          <p:cNvCxnSpPr/>
          <p:nvPr/>
        </p:nvCxnSpPr>
        <p:spPr>
          <a:xfrm>
            <a:off x="6675780" y="1571500"/>
            <a:ext cx="7800" cy="18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9" name="Google Shape;309;p28"/>
          <p:cNvSpPr txBox="1"/>
          <p:nvPr>
            <p:ph idx="1" type="body"/>
          </p:nvPr>
        </p:nvSpPr>
        <p:spPr>
          <a:xfrm>
            <a:off x="928200" y="2762675"/>
            <a:ext cx="4393800" cy="7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i="1" lang="en"/>
              <a:t>initialization; condition; increment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	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i="1" lang="en"/>
              <a:t>statement</a:t>
            </a:r>
            <a:endParaRPr/>
          </a:p>
        </p:txBody>
      </p:sp>
      <p:sp>
        <p:nvSpPr>
          <p:cNvPr id="310" name="Google Shape;310;p28"/>
          <p:cNvSpPr txBox="1"/>
          <p:nvPr/>
        </p:nvSpPr>
        <p:spPr>
          <a:xfrm>
            <a:off x="997500" y="3972400"/>
            <a:ext cx="5103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int[] scores = {95, 100, 91, 85 };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 (int idx = 0; idx &lt;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scores.length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 idx++)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scores[idx]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Google Shape;311;p28"/>
          <p:cNvSpPr txBox="1"/>
          <p:nvPr/>
        </p:nvSpPr>
        <p:spPr>
          <a:xfrm>
            <a:off x="921300" y="3591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Example: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Arrays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/>
              <a:t> loops</a:t>
            </a:r>
            <a:endParaRPr/>
          </a:p>
        </p:txBody>
      </p:sp>
      <p:sp>
        <p:nvSpPr>
          <p:cNvPr id="317" name="Google Shape;317;p29"/>
          <p:cNvSpPr txBox="1"/>
          <p:nvPr>
            <p:ph idx="1" type="body"/>
          </p:nvPr>
        </p:nvSpPr>
        <p:spPr>
          <a:xfrm>
            <a:off x="464100" y="1152475"/>
            <a:ext cx="85206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Remember that the range of valid Array indexes (for non-empty Arrays) is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/>
              <a:t>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Array.length - 1</a:t>
            </a:r>
            <a:endParaRPr/>
          </a:p>
        </p:txBody>
      </p:sp>
      <p:sp>
        <p:nvSpPr>
          <p:cNvPr id="318" name="Google Shape;318;p29"/>
          <p:cNvSpPr txBox="1"/>
          <p:nvPr/>
        </p:nvSpPr>
        <p:spPr>
          <a:xfrm>
            <a:off x="1019525" y="1998525"/>
            <a:ext cx="5103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int[] scores = {95, 100, 91, 85 };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int idx = 0; idx &lt; scores.length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 idx++)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System.out.println(scores[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idx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9" name="Google Shape;319;p29"/>
          <p:cNvSpPr txBox="1"/>
          <p:nvPr/>
        </p:nvSpPr>
        <p:spPr>
          <a:xfrm>
            <a:off x="1019525" y="3441750"/>
            <a:ext cx="5103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int[] scores = {95, 100, 91, 85 };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int idx = 1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idx &lt;= scores.length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 idx++)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System.out.println(scores[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idx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20" name="Google Shape;32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6875" y="1998525"/>
            <a:ext cx="1200600" cy="12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9"/>
          <p:cNvSpPr/>
          <p:nvPr/>
        </p:nvSpPr>
        <p:spPr>
          <a:xfrm>
            <a:off x="311700" y="4665625"/>
            <a:ext cx="8717100" cy="5727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FFFFFF"/>
                </a:solidFill>
              </a:rPr>
              <a:t>Note: </a:t>
            </a:r>
            <a:r>
              <a:rPr i="1" lang="en" sz="1600">
                <a:solidFill>
                  <a:srgbClr val="FFFFFF"/>
                </a:solidFill>
              </a:rPr>
              <a:t>Passing an out of range index will cause a </a:t>
            </a:r>
            <a:r>
              <a:rPr i="1"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ArrayIndexOutOfBoundsException</a:t>
            </a:r>
            <a:r>
              <a:rPr i="1" lang="en" sz="1600">
                <a:solidFill>
                  <a:srgbClr val="FFFFFF"/>
                </a:solidFill>
              </a:rPr>
              <a:t>!</a:t>
            </a:r>
            <a:endParaRPr i="1" sz="1600">
              <a:solidFill>
                <a:srgbClr val="FFFFFF"/>
              </a:solidFill>
            </a:endParaRPr>
          </a:p>
        </p:txBody>
      </p:sp>
      <p:sp>
        <p:nvSpPr>
          <p:cNvPr id="322" name="Google Shape;322;p29"/>
          <p:cNvSpPr/>
          <p:nvPr/>
        </p:nvSpPr>
        <p:spPr>
          <a:xfrm>
            <a:off x="6030025" y="3248825"/>
            <a:ext cx="2154300" cy="1443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1"/>
                </a:solidFill>
              </a:rPr>
              <a:t>This loop also skips the first element in the Array!</a:t>
            </a:r>
            <a:endParaRPr b="1" i="1">
              <a:solidFill>
                <a:schemeClr val="lt1"/>
              </a:solidFill>
            </a:endParaRPr>
          </a:p>
        </p:txBody>
      </p:sp>
      <p:cxnSp>
        <p:nvCxnSpPr>
          <p:cNvPr id="323" name="Google Shape;323;p29"/>
          <p:cNvCxnSpPr/>
          <p:nvPr/>
        </p:nvCxnSpPr>
        <p:spPr>
          <a:xfrm rot="10800000">
            <a:off x="3599275" y="3991750"/>
            <a:ext cx="2643600" cy="667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29"/>
          <p:cNvSpPr/>
          <p:nvPr/>
        </p:nvSpPr>
        <p:spPr>
          <a:xfrm>
            <a:off x="2462774" y="2721688"/>
            <a:ext cx="4044101" cy="1656921"/>
          </a:xfrm>
          <a:custGeom>
            <a:rect b="b" l="l" r="r" t="t"/>
            <a:pathLst>
              <a:path extrusionOk="0" h="28011" w="220778">
                <a:moveTo>
                  <a:pt x="220778" y="28011"/>
                </a:moveTo>
                <a:cubicBezTo>
                  <a:pt x="199112" y="23384"/>
                  <a:pt x="127575" y="2231"/>
                  <a:pt x="90779" y="248"/>
                </a:cubicBezTo>
                <a:cubicBezTo>
                  <a:pt x="53983" y="-1735"/>
                  <a:pt x="15130" y="13469"/>
                  <a:pt x="0" y="16113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0"/>
          <p:cNvSpPr txBox="1"/>
          <p:nvPr>
            <p:ph idx="1" type="body"/>
          </p:nvPr>
        </p:nvSpPr>
        <p:spPr>
          <a:xfrm>
            <a:off x="464100" y="1152475"/>
            <a:ext cx="85206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use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/>
              <a:t> loop to traverse an Array from back to front!</a:t>
            </a:r>
            <a:endParaRPr/>
          </a:p>
        </p:txBody>
      </p:sp>
      <p:sp>
        <p:nvSpPr>
          <p:cNvPr id="330" name="Google Shape;33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Arrays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/>
              <a:t> loops</a:t>
            </a:r>
            <a:endParaRPr/>
          </a:p>
        </p:txBody>
      </p:sp>
      <p:sp>
        <p:nvSpPr>
          <p:cNvPr id="331" name="Google Shape;331;p30"/>
          <p:cNvSpPr txBox="1"/>
          <p:nvPr/>
        </p:nvSpPr>
        <p:spPr>
          <a:xfrm>
            <a:off x="1019525" y="1693725"/>
            <a:ext cx="66924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int[] scores = {95, 100, 91, 85 };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int idx = scores.length - 1; idx &gt;= 0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idx--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System.out.println(scores[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idx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1"/>
          <p:cNvSpPr txBox="1"/>
          <p:nvPr>
            <p:ph idx="1" type="body"/>
          </p:nvPr>
        </p:nvSpPr>
        <p:spPr>
          <a:xfrm>
            <a:off x="464100" y="1152475"/>
            <a:ext cx="85206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use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/>
              <a:t> loop to traverse an Array from back to front!</a:t>
            </a:r>
            <a:endParaRPr/>
          </a:p>
        </p:txBody>
      </p:sp>
      <p:sp>
        <p:nvSpPr>
          <p:cNvPr id="337" name="Google Shape;33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Arrays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/>
              <a:t> loops</a:t>
            </a:r>
            <a:endParaRPr/>
          </a:p>
        </p:txBody>
      </p:sp>
      <p:sp>
        <p:nvSpPr>
          <p:cNvPr id="338" name="Google Shape;338;p31"/>
          <p:cNvSpPr txBox="1"/>
          <p:nvPr/>
        </p:nvSpPr>
        <p:spPr>
          <a:xfrm>
            <a:off x="1019525" y="1693725"/>
            <a:ext cx="66924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int[] scores = {95, 100, 91, 85 };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int idx = scores.length - 1; idx &gt;= 0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idx--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System.out.println(scores[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idx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9" name="Google Shape;339;p31"/>
          <p:cNvSpPr txBox="1"/>
          <p:nvPr>
            <p:ph idx="1" type="body"/>
          </p:nvPr>
        </p:nvSpPr>
        <p:spPr>
          <a:xfrm>
            <a:off x="471000" y="2924350"/>
            <a:ext cx="85206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...or to traverse any arbitrary range of elements</a:t>
            </a:r>
            <a:endParaRPr/>
          </a:p>
        </p:txBody>
      </p:sp>
      <p:sp>
        <p:nvSpPr>
          <p:cNvPr id="340" name="Google Shape;340;p31"/>
          <p:cNvSpPr txBox="1"/>
          <p:nvPr/>
        </p:nvSpPr>
        <p:spPr>
          <a:xfrm>
            <a:off x="1026425" y="3465600"/>
            <a:ext cx="66924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int[] scores = {95, 100, 91, 85 };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int idx = 1; idx &lt;= 2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idx++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System.out.println(scores[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idx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779925" y="1152475"/>
            <a:ext cx="8052300" cy="3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Array variable is is a collection of values </a:t>
            </a:r>
            <a:r>
              <a:rPr b="1" lang="en"/>
              <a:t>of the same type</a:t>
            </a:r>
            <a:r>
              <a:rPr lang="en"/>
              <a:t> and is declared like this</a:t>
            </a:r>
            <a:br>
              <a:rPr b="1" lang="en"/>
            </a:b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i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- Declaration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5724850" y="2528050"/>
            <a:ext cx="3259500" cy="2438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chemeClr val="lt1"/>
                </a:solidFill>
              </a:rPr>
              <a:t>Note: </a:t>
            </a:r>
            <a:r>
              <a:rPr i="1" lang="en" sz="1600">
                <a:solidFill>
                  <a:schemeClr val="lt1"/>
                </a:solidFill>
              </a:rPr>
              <a:t>Arrays in Java are Object types. As-written - these Array variables are undefined and your code will fail if you attempt to access them.</a:t>
            </a:r>
            <a:br>
              <a:rPr i="1" lang="en" sz="1600">
                <a:solidFill>
                  <a:schemeClr val="lt1"/>
                </a:solidFill>
              </a:rPr>
            </a:br>
            <a:endParaRPr i="1"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lt1"/>
                </a:solidFill>
              </a:rPr>
              <a:t>So...</a:t>
            </a:r>
            <a:endParaRPr i="1"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2"/>
          <p:cNvSpPr txBox="1"/>
          <p:nvPr>
            <p:ph type="ctrTitle"/>
          </p:nvPr>
        </p:nvSpPr>
        <p:spPr>
          <a:xfrm>
            <a:off x="311708" y="1506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6.3: Traversing Arrays with</a:t>
            </a:r>
            <a:endParaRPr sz="43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>
                <a:latin typeface="Courier New"/>
                <a:ea typeface="Courier New"/>
                <a:cs typeface="Courier New"/>
                <a:sym typeface="Courier New"/>
              </a:rPr>
              <a:t>for-each </a:t>
            </a:r>
            <a:r>
              <a:rPr lang="en" sz="4380"/>
              <a:t>loops</a:t>
            </a:r>
            <a:endParaRPr sz="438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Arrays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for-each</a:t>
            </a:r>
            <a:r>
              <a:rPr lang="en"/>
              <a:t> loops</a:t>
            </a:r>
            <a:endParaRPr/>
          </a:p>
        </p:txBody>
      </p:sp>
      <p:sp>
        <p:nvSpPr>
          <p:cNvPr id="351" name="Google Shape;351;p33"/>
          <p:cNvSpPr txBox="1"/>
          <p:nvPr>
            <p:ph idx="1" type="body"/>
          </p:nvPr>
        </p:nvSpPr>
        <p:spPr>
          <a:xfrm>
            <a:off x="311700" y="1152475"/>
            <a:ext cx="891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alternate way to loop through Objects that support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Iterable interface</a:t>
            </a:r>
            <a:br>
              <a:rPr lang="en"/>
            </a:b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 sz="15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arrayItemVariable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en" sz="15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arrayVariable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15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arrayItemVariable</a:t>
            </a:r>
            <a:r>
              <a:rPr i="1" lang="en" sz="1500">
                <a:latin typeface="Courier New"/>
                <a:ea typeface="Courier New"/>
                <a:cs typeface="Courier New"/>
                <a:sym typeface="Courier New"/>
              </a:rPr>
              <a:t> is a </a:t>
            </a:r>
            <a:r>
              <a:rPr b="1" i="1" lang="en" sz="1500"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i="1" lang="en" sz="1500">
                <a:latin typeface="Courier New"/>
                <a:ea typeface="Courier New"/>
                <a:cs typeface="Courier New"/>
                <a:sym typeface="Courier New"/>
              </a:rPr>
              <a:t> of </a:t>
            </a:r>
            <a:r>
              <a:rPr b="1" lang="en" sz="15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arrayVariable</a:t>
            </a:r>
            <a:r>
              <a:rPr i="1" lang="en" sz="1500"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br>
              <a:rPr i="1" lang="en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15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arrayItemVariable</a:t>
            </a:r>
            <a:r>
              <a:rPr i="1" lang="en" sz="1500">
                <a:latin typeface="Courier New"/>
                <a:ea typeface="Courier New"/>
                <a:cs typeface="Courier New"/>
                <a:sym typeface="Courier New"/>
              </a:rPr>
              <a:t> is a </a:t>
            </a:r>
            <a:r>
              <a:rPr b="1" i="1" lang="en" sz="1500"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i="1" lang="en" sz="1500">
                <a:latin typeface="Courier New"/>
                <a:ea typeface="Courier New"/>
                <a:cs typeface="Courier New"/>
                <a:sym typeface="Courier New"/>
              </a:rPr>
              <a:t> of </a:t>
            </a:r>
            <a:r>
              <a:rPr b="1" lang="en" sz="15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arrayVariable</a:t>
            </a:r>
            <a:r>
              <a:rPr i="1" lang="en" sz="1500">
                <a:latin typeface="Courier New"/>
                <a:ea typeface="Courier New"/>
                <a:cs typeface="Courier New"/>
                <a:sym typeface="Courier New"/>
              </a:rPr>
              <a:t>[1]</a:t>
            </a:r>
            <a:br>
              <a:rPr i="1" lang="en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15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arrayItemVariable</a:t>
            </a:r>
            <a:r>
              <a:rPr i="1" lang="en" sz="1500">
                <a:latin typeface="Courier New"/>
                <a:ea typeface="Courier New"/>
                <a:cs typeface="Courier New"/>
                <a:sym typeface="Courier New"/>
              </a:rPr>
              <a:t> is a </a:t>
            </a:r>
            <a:r>
              <a:rPr b="1" i="1" lang="en" sz="1500"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i="1" lang="en" sz="1500">
                <a:latin typeface="Courier New"/>
                <a:ea typeface="Courier New"/>
                <a:cs typeface="Courier New"/>
                <a:sym typeface="Courier New"/>
              </a:rPr>
              <a:t> of </a:t>
            </a:r>
            <a:r>
              <a:rPr b="1" lang="en" sz="15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arrayVariable</a:t>
            </a:r>
            <a:r>
              <a:rPr i="1" lang="en" sz="1500">
                <a:latin typeface="Courier New"/>
                <a:ea typeface="Courier New"/>
                <a:cs typeface="Courier New"/>
                <a:sym typeface="Courier New"/>
              </a:rPr>
              <a:t>[...]</a:t>
            </a:r>
            <a:br>
              <a:rPr i="1" lang="en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15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arrayItemVariable</a:t>
            </a:r>
            <a:r>
              <a:rPr i="1" lang="en" sz="1500">
                <a:latin typeface="Courier New"/>
                <a:ea typeface="Courier New"/>
                <a:cs typeface="Courier New"/>
                <a:sym typeface="Courier New"/>
              </a:rPr>
              <a:t> is a </a:t>
            </a:r>
            <a:r>
              <a:rPr b="1" i="1" lang="en" sz="1500"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i="1" lang="en" sz="1500">
                <a:latin typeface="Courier New"/>
                <a:ea typeface="Courier New"/>
                <a:cs typeface="Courier New"/>
                <a:sym typeface="Courier New"/>
              </a:rPr>
              <a:t> of </a:t>
            </a:r>
            <a:r>
              <a:rPr b="1" lang="en" sz="15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arrayVariable</a:t>
            </a:r>
            <a:r>
              <a:rPr i="1" lang="en" sz="15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5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arrayVariable</a:t>
            </a:r>
            <a:r>
              <a:rPr i="1" lang="en" sz="1500">
                <a:latin typeface="Courier New"/>
                <a:ea typeface="Courier New"/>
                <a:cs typeface="Courier New"/>
                <a:sym typeface="Courier New"/>
              </a:rPr>
              <a:t>.length-1]</a:t>
            </a:r>
            <a:br>
              <a:rPr i="1" lang="en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1500">
                <a:latin typeface="Courier New"/>
                <a:ea typeface="Courier New"/>
                <a:cs typeface="Courier New"/>
                <a:sym typeface="Courier New"/>
              </a:rPr>
              <a:t>	then the loop terminates</a:t>
            </a:r>
            <a:br>
              <a:rPr i="1" lang="en" sz="15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Arrays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for-each</a:t>
            </a:r>
            <a:r>
              <a:rPr lang="en"/>
              <a:t> loops</a:t>
            </a:r>
            <a:endParaRPr/>
          </a:p>
        </p:txBody>
      </p:sp>
      <p:sp>
        <p:nvSpPr>
          <p:cNvPr id="357" name="Google Shape;35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arrayItemVariable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en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arrayVariable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arrayItemVariable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 resolves to </a:t>
            </a:r>
            <a:r>
              <a:rPr b="1" lang="en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arrayVariable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[...]</a:t>
            </a:r>
            <a:br>
              <a:rPr i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en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colors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{"red", "orange", "purple"};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System.out.println("begin");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for(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colors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System.out.println(" " +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System.out.println("end");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8" name="Google Shape;358;p34"/>
          <p:cNvSpPr/>
          <p:nvPr/>
        </p:nvSpPr>
        <p:spPr>
          <a:xfrm>
            <a:off x="6202475" y="2864375"/>
            <a:ext cx="2710200" cy="2049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red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orange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purple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Arrays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for-each</a:t>
            </a:r>
            <a:r>
              <a:rPr lang="en"/>
              <a:t> loops</a:t>
            </a:r>
            <a:endParaRPr/>
          </a:p>
        </p:txBody>
      </p:sp>
      <p:sp>
        <p:nvSpPr>
          <p:cNvPr id="364" name="Google Shape;36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type of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for-each</a:t>
            </a:r>
            <a:r>
              <a:rPr lang="en"/>
              <a:t> variable MUST match the type of the values stored in the Array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en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colors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{"red", "orange", "purple"};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for(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colors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System.out.println(" " +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65" name="Google Shape;36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975" y="2354750"/>
            <a:ext cx="1200600" cy="12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5"/>
          <p:cNvSpPr/>
          <p:nvPr/>
        </p:nvSpPr>
        <p:spPr>
          <a:xfrm>
            <a:off x="311700" y="4437025"/>
            <a:ext cx="8717100" cy="5727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FFFFFF"/>
                </a:solidFill>
              </a:rPr>
              <a:t>Note: </a:t>
            </a:r>
            <a:r>
              <a:rPr i="1" lang="en" sz="1600">
                <a:solidFill>
                  <a:srgbClr val="FFFFFF"/>
                </a:solidFill>
              </a:rPr>
              <a:t>color must be of type String since colors is an Array that contains Strings</a:t>
            </a:r>
            <a:endParaRPr i="1" sz="1600">
              <a:solidFill>
                <a:srgbClr val="FFFFFF"/>
              </a:solidFill>
            </a:endParaRPr>
          </a:p>
        </p:txBody>
      </p:sp>
      <p:sp>
        <p:nvSpPr>
          <p:cNvPr id="367" name="Google Shape;367;p35"/>
          <p:cNvSpPr/>
          <p:nvPr/>
        </p:nvSpPr>
        <p:spPr>
          <a:xfrm>
            <a:off x="1883875" y="2354749"/>
            <a:ext cx="5343380" cy="630808"/>
          </a:xfrm>
          <a:custGeom>
            <a:rect b="b" l="l" r="r" t="t"/>
            <a:pathLst>
              <a:path extrusionOk="0" h="28011" w="220778">
                <a:moveTo>
                  <a:pt x="220778" y="28011"/>
                </a:moveTo>
                <a:cubicBezTo>
                  <a:pt x="199112" y="23384"/>
                  <a:pt x="127575" y="2231"/>
                  <a:pt x="90779" y="248"/>
                </a:cubicBezTo>
                <a:cubicBezTo>
                  <a:pt x="53983" y="-1735"/>
                  <a:pt x="15130" y="13469"/>
                  <a:pt x="0" y="16113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for-each</a:t>
            </a:r>
            <a:r>
              <a:rPr lang="en"/>
              <a:t> loops</a:t>
            </a:r>
            <a:endParaRPr/>
          </a:p>
        </p:txBody>
      </p:sp>
      <p:sp>
        <p:nvSpPr>
          <p:cNvPr id="373" name="Google Shape;37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Direct access to any element in the Array - in any order - using zero-based index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always know the index - so using parallel Arrays is easy!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require more variables to efficiently operate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change the value of an Array element during the loop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for-each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Sequential access to the elements in the Array - </a:t>
            </a:r>
            <a:r>
              <a:rPr b="1" lang="en">
                <a:solidFill>
                  <a:srgbClr val="0000FF"/>
                </a:solidFill>
              </a:rPr>
              <a:t>must always go from first to last</a:t>
            </a:r>
            <a:endParaRPr b="1">
              <a:solidFill>
                <a:srgbClr val="0000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do not know the index - so using Parallel Arrays is harder (impossible?)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eliminate the need for extra variables (no need to use indexes to access an item)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Cannot change the value of an Array element during the loop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7"/>
          <p:cNvSpPr txBox="1"/>
          <p:nvPr>
            <p:ph type="ctrTitle"/>
          </p:nvPr>
        </p:nvSpPr>
        <p:spPr>
          <a:xfrm>
            <a:off x="311708" y="1506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6.4: Array Algorithms</a:t>
            </a:r>
            <a:endParaRPr sz="43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part 1</a:t>
            </a:r>
            <a:endParaRPr sz="438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8"/>
          <p:cNvSpPr txBox="1"/>
          <p:nvPr>
            <p:ph idx="1" type="body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These require a "tracking value" for the smallest or largest value found so far.</a:t>
            </a:r>
            <a:endParaRPr sz="1700"/>
          </a:p>
        </p:txBody>
      </p:sp>
      <p:sp>
        <p:nvSpPr>
          <p:cNvPr id="384" name="Google Shape;38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and Maximum Value</a:t>
            </a:r>
            <a:endParaRPr/>
          </a:p>
        </p:txBody>
      </p:sp>
      <p:graphicFrame>
        <p:nvGraphicFramePr>
          <p:cNvPr id="385" name="Google Shape;385;p38"/>
          <p:cNvGraphicFramePr/>
          <p:nvPr/>
        </p:nvGraphicFramePr>
        <p:xfrm>
          <a:off x="876275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{DD2B1D99-80BD-459E-984F-13C43B3C5BEA}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6" name="Google Shape;386;p38"/>
          <p:cNvSpPr txBox="1"/>
          <p:nvPr/>
        </p:nvSpPr>
        <p:spPr>
          <a:xfrm>
            <a:off x="1160175" y="2810825"/>
            <a:ext cx="41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</a:t>
            </a:r>
            <a:endParaRPr/>
          </a:p>
        </p:txBody>
      </p:sp>
      <p:sp>
        <p:nvSpPr>
          <p:cNvPr id="387" name="Google Shape;387;p38"/>
          <p:cNvSpPr txBox="1"/>
          <p:nvPr/>
        </p:nvSpPr>
        <p:spPr>
          <a:xfrm>
            <a:off x="2226975" y="2810825"/>
            <a:ext cx="41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</a:t>
            </a:r>
            <a:endParaRPr/>
          </a:p>
        </p:txBody>
      </p:sp>
      <p:sp>
        <p:nvSpPr>
          <p:cNvPr id="388" name="Google Shape;388;p38"/>
          <p:cNvSpPr txBox="1"/>
          <p:nvPr/>
        </p:nvSpPr>
        <p:spPr>
          <a:xfrm>
            <a:off x="3293775" y="2810825"/>
            <a:ext cx="41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389" name="Google Shape;389;p38"/>
          <p:cNvSpPr txBox="1"/>
          <p:nvPr/>
        </p:nvSpPr>
        <p:spPr>
          <a:xfrm>
            <a:off x="4360575" y="2810825"/>
            <a:ext cx="41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90" name="Google Shape;390;p38"/>
          <p:cNvSpPr txBox="1"/>
          <p:nvPr/>
        </p:nvSpPr>
        <p:spPr>
          <a:xfrm>
            <a:off x="5351175" y="2810825"/>
            <a:ext cx="41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91" name="Google Shape;391;p38"/>
          <p:cNvSpPr txBox="1"/>
          <p:nvPr/>
        </p:nvSpPr>
        <p:spPr>
          <a:xfrm>
            <a:off x="6417975" y="2810825"/>
            <a:ext cx="41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92" name="Google Shape;392;p38"/>
          <p:cNvSpPr txBox="1"/>
          <p:nvPr/>
        </p:nvSpPr>
        <p:spPr>
          <a:xfrm>
            <a:off x="7394623" y="2805459"/>
            <a:ext cx="412200" cy="4002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93" name="Google Shape;393;p38"/>
          <p:cNvSpPr txBox="1"/>
          <p:nvPr/>
        </p:nvSpPr>
        <p:spPr>
          <a:xfrm>
            <a:off x="474375" y="2810825"/>
            <a:ext cx="83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minV =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9"/>
          <p:cNvSpPr txBox="1"/>
          <p:nvPr>
            <p:ph idx="1" type="body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One trick is to "seed" the tracking value with the first element, and skip it in the loop.</a:t>
            </a:r>
            <a:endParaRPr sz="1700"/>
          </a:p>
        </p:txBody>
      </p:sp>
      <p:sp>
        <p:nvSpPr>
          <p:cNvPr id="399" name="Google Shape;39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and Maximum Value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0" name="Google Shape;40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575" y="2002775"/>
            <a:ext cx="4440715" cy="210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4175" y="1963697"/>
            <a:ext cx="4230175" cy="210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0"/>
          <p:cNvSpPr txBox="1"/>
          <p:nvPr>
            <p:ph idx="1" type="body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With a little modification, you could return the array index instead of the value.</a:t>
            </a:r>
            <a:endParaRPr sz="1700"/>
          </a:p>
        </p:txBody>
      </p:sp>
      <p:sp>
        <p:nvSpPr>
          <p:cNvPr id="407" name="Google Shape;40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and Maximum Value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8" name="Google Shape;40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625" y="1875225"/>
            <a:ext cx="3905351" cy="18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1875226"/>
            <a:ext cx="4047950" cy="25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1"/>
          <p:cNvSpPr txBox="1"/>
          <p:nvPr>
            <p:ph idx="1" type="body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You might be dealing with an array of something other than numbers.</a:t>
            </a:r>
            <a:endParaRPr sz="1700"/>
          </a:p>
        </p:txBody>
      </p:sp>
      <p:sp>
        <p:nvSpPr>
          <p:cNvPr id="415" name="Google Shape;41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and Maximum Value of Objects</a:t>
            </a:r>
            <a:endParaRPr/>
          </a:p>
        </p:txBody>
      </p:sp>
      <p:pic>
        <p:nvPicPr>
          <p:cNvPr id="416" name="Google Shape;41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350" y="1755488"/>
            <a:ext cx="7200900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6553200" y="1085700"/>
            <a:ext cx="2475900" cy="3924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chemeClr val="lt1"/>
                </a:solidFill>
              </a:rPr>
              <a:t>Note 1: </a:t>
            </a:r>
            <a:r>
              <a:rPr i="1" lang="en" sz="1500">
                <a:solidFill>
                  <a:schemeClr val="lt1"/>
                </a:solidFill>
              </a:rPr>
              <a:t>Each of these Array variables now have a value assigned to them - And can be referenced by your code.</a:t>
            </a:r>
            <a:endParaRPr i="1" sz="1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chemeClr val="lt1"/>
                </a:solidFill>
              </a:rPr>
              <a:t>Note 2: </a:t>
            </a:r>
            <a:r>
              <a:rPr i="1" lang="en" sz="1500">
                <a:solidFill>
                  <a:schemeClr val="lt1"/>
                </a:solidFill>
              </a:rPr>
              <a:t>After creation every Array has an available </a:t>
            </a:r>
            <a:r>
              <a:rPr i="1" lang="en"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i="1" lang="en" sz="1500">
                <a:solidFill>
                  <a:schemeClr val="lt1"/>
                </a:solidFill>
              </a:rPr>
              <a:t> property (which never changes)</a:t>
            </a:r>
            <a:endParaRPr i="1" sz="1500">
              <a:solidFill>
                <a:schemeClr val="lt1"/>
              </a:solidFill>
            </a:endParaRPr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- Creation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779925" y="1152475"/>
            <a:ext cx="8052300" cy="3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Arrays are created with an </a:t>
            </a:r>
            <a:r>
              <a:rPr b="1" lang="en"/>
              <a:t>initializer list </a:t>
            </a:r>
            <a:r>
              <a:rPr lang="en"/>
              <a:t>or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{true, false, false, true};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{100, 84, 95, 78};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prices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new double[20];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new String[5];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numStudents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10;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new Student[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numStudents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2"/>
          <p:cNvSpPr txBox="1"/>
          <p:nvPr>
            <p:ph idx="1" type="body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If dealing with ints, remember to cast to double when calculating average.</a:t>
            </a:r>
            <a:br>
              <a:rPr lang="en" sz="1700"/>
            </a:br>
            <a:r>
              <a:rPr lang="en" sz="1700"/>
              <a:t>(Also known as the arithmetic mean.)</a:t>
            </a:r>
            <a:endParaRPr sz="1700"/>
          </a:p>
        </p:txBody>
      </p:sp>
      <p:sp>
        <p:nvSpPr>
          <p:cNvPr id="422" name="Google Shape;42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and Average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3" name="Google Shape;42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625" y="2100825"/>
            <a:ext cx="3789725" cy="22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2025" y="2100825"/>
            <a:ext cx="3111450" cy="211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3"/>
          <p:cNvSpPr txBox="1"/>
          <p:nvPr>
            <p:ph idx="1" type="body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What if you are calculating the average age of a class of Students?</a:t>
            </a:r>
            <a:endParaRPr sz="1700"/>
          </a:p>
        </p:txBody>
      </p:sp>
      <p:sp>
        <p:nvSpPr>
          <p:cNvPr id="430" name="Google Shape;43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Calculations aren't always over int[] or double[]...</a:t>
            </a:r>
            <a:endParaRPr/>
          </a:p>
        </p:txBody>
      </p:sp>
      <p:pic>
        <p:nvPicPr>
          <p:cNvPr id="431" name="Google Shape;43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421" y="1652625"/>
            <a:ext cx="3240825" cy="178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5475" y="1944549"/>
            <a:ext cx="2353000" cy="110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9451" y="3437351"/>
            <a:ext cx="4212425" cy="13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4"/>
          <p:cNvSpPr txBox="1"/>
          <p:nvPr>
            <p:ph idx="1" type="body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It can make sense to transform an Array into another Array, and then do a calculation.</a:t>
            </a:r>
            <a:endParaRPr sz="1700"/>
          </a:p>
        </p:txBody>
      </p:sp>
      <p:sp>
        <p:nvSpPr>
          <p:cNvPr id="439" name="Google Shape;43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Transforming arrays to do calculations</a:t>
            </a:r>
            <a:endParaRPr/>
          </a:p>
        </p:txBody>
      </p:sp>
      <p:sp>
        <p:nvSpPr>
          <p:cNvPr id="440" name="Google Shape;440;p44"/>
          <p:cNvSpPr txBox="1"/>
          <p:nvPr/>
        </p:nvSpPr>
        <p:spPr>
          <a:xfrm>
            <a:off x="5424375" y="1662225"/>
            <a:ext cx="3062100" cy="3140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Creating the ages Array takes time and memory... but it can make sense, depending on the situation.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age data might be used more than once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You might be interfacing with code, such as a third-party library, that doesn't know about Students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Your math-heavy code stays in its "domain" ... it only needs to know about math, not Students, and can be reused for things other than Students.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Performance and memory usage may not be critical</a:t>
            </a:r>
            <a:endParaRPr sz="1200"/>
          </a:p>
        </p:txBody>
      </p:sp>
      <p:pic>
        <p:nvPicPr>
          <p:cNvPr id="441" name="Google Shape;44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300" y="1701113"/>
            <a:ext cx="3451301" cy="30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</a:t>
            </a:r>
            <a:endParaRPr/>
          </a:p>
        </p:txBody>
      </p:sp>
      <p:sp>
        <p:nvSpPr>
          <p:cNvPr id="447" name="Google Shape;447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 is defined as the "middle element" of an array.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array needs to be sorted for it to work.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the array has odd length, the element in the middle is returned.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the array is of even length, there isn't a "middle" ... so return the mathematical average of the two elements in the middle.</a:t>
            </a:r>
            <a:endParaRPr/>
          </a:p>
        </p:txBody>
      </p:sp>
      <p:graphicFrame>
        <p:nvGraphicFramePr>
          <p:cNvPr id="448" name="Google Shape;448;p45"/>
          <p:cNvGraphicFramePr/>
          <p:nvPr/>
        </p:nvGraphicFramePr>
        <p:xfrm>
          <a:off x="876275" y="260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{DD2B1D99-80BD-459E-984F-13C43B3C5BEA}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449" name="Google Shape;449;p45"/>
          <p:cNvCxnSpPr/>
          <p:nvPr/>
        </p:nvCxnSpPr>
        <p:spPr>
          <a:xfrm>
            <a:off x="4481850" y="2485625"/>
            <a:ext cx="0" cy="1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450" name="Google Shape;450;p45"/>
          <p:cNvGraphicFramePr/>
          <p:nvPr/>
        </p:nvGraphicFramePr>
        <p:xfrm>
          <a:off x="876275" y="390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{DD2B1D99-80BD-459E-984F-13C43B3C5BEA}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451" name="Google Shape;451;p45"/>
          <p:cNvCxnSpPr/>
          <p:nvPr/>
        </p:nvCxnSpPr>
        <p:spPr>
          <a:xfrm>
            <a:off x="4050408" y="3781025"/>
            <a:ext cx="0" cy="1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2" name="Google Shape;452;p45"/>
          <p:cNvCxnSpPr/>
          <p:nvPr/>
        </p:nvCxnSpPr>
        <p:spPr>
          <a:xfrm>
            <a:off x="4964808" y="3781025"/>
            <a:ext cx="0" cy="16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6"/>
          <p:cNvSpPr txBox="1"/>
          <p:nvPr>
            <p:ph idx="1" type="body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 array needs to be sorted. We could declare a precondition!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We also declare a precondition that the input array must not be empty.</a:t>
            </a:r>
            <a:endParaRPr sz="1700"/>
          </a:p>
        </p:txBody>
      </p:sp>
      <p:sp>
        <p:nvSpPr>
          <p:cNvPr id="458" name="Google Shape;45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</a:t>
            </a:r>
            <a:endParaRPr/>
          </a:p>
        </p:txBody>
      </p:sp>
      <p:pic>
        <p:nvPicPr>
          <p:cNvPr id="459" name="Google Shape;45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050" y="2136275"/>
            <a:ext cx="6544026" cy="269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7"/>
          <p:cNvSpPr txBox="1"/>
          <p:nvPr>
            <p:ph idx="1" type="body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Suppose we have an array of Students again. How do we calculate the median age?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We're able to use the tools we already built to get the student ages, and calculate the median of an array of numbers.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This is the power of </a:t>
            </a:r>
            <a:r>
              <a:rPr b="1" lang="en" sz="1700"/>
              <a:t>composing</a:t>
            </a:r>
            <a:r>
              <a:rPr lang="en" sz="1700"/>
              <a:t> methods together, and having general-purpose methods that can be applied in multiple situations. Breaking big problems into smaller problems is what CS is all about.</a:t>
            </a:r>
            <a:endParaRPr sz="1700"/>
          </a:p>
        </p:txBody>
      </p:sp>
      <p:sp>
        <p:nvSpPr>
          <p:cNvPr id="465" name="Google Shape;46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 Student Age</a:t>
            </a:r>
            <a:endParaRPr/>
          </a:p>
        </p:txBody>
      </p:sp>
      <p:pic>
        <p:nvPicPr>
          <p:cNvPr id="466" name="Google Shape;46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925" y="3563025"/>
            <a:ext cx="565785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8"/>
          <p:cNvSpPr txBox="1"/>
          <p:nvPr>
            <p:ph idx="1" type="body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 </a:t>
            </a:r>
            <a:r>
              <a:rPr b="1" lang="en" sz="1700"/>
              <a:t>mode</a:t>
            </a:r>
            <a:r>
              <a:rPr lang="en" sz="1700"/>
              <a:t> of an array is the value that occurs most frequently.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What is the mode of this array?</a:t>
            </a:r>
            <a:endParaRPr sz="1700"/>
          </a:p>
        </p:txBody>
      </p:sp>
      <p:sp>
        <p:nvSpPr>
          <p:cNvPr id="472" name="Google Shape;47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</a:t>
            </a:r>
            <a:endParaRPr/>
          </a:p>
        </p:txBody>
      </p:sp>
      <p:graphicFrame>
        <p:nvGraphicFramePr>
          <p:cNvPr id="473" name="Google Shape;473;p48"/>
          <p:cNvGraphicFramePr/>
          <p:nvPr/>
        </p:nvGraphicFramePr>
        <p:xfrm>
          <a:off x="876275" y="230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{DD2B1D99-80BD-459E-984F-13C43B3C5BEA}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9"/>
          <p:cNvSpPr/>
          <p:nvPr/>
        </p:nvSpPr>
        <p:spPr>
          <a:xfrm>
            <a:off x="7450425" y="3427925"/>
            <a:ext cx="629100" cy="130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9"/>
          <p:cNvSpPr txBox="1"/>
          <p:nvPr>
            <p:ph idx="1" type="body"/>
          </p:nvPr>
        </p:nvSpPr>
        <p:spPr>
          <a:xfrm>
            <a:off x="311700" y="1076275"/>
            <a:ext cx="85206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We can calculate the mode using a nested loop. For each element, count the number of occurrences of that element, and track which element has the maximum number of occurrences.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480" name="Google Shape;48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</a:t>
            </a:r>
            <a:endParaRPr/>
          </a:p>
        </p:txBody>
      </p:sp>
      <p:graphicFrame>
        <p:nvGraphicFramePr>
          <p:cNvPr id="481" name="Google Shape;481;p49"/>
          <p:cNvGraphicFramePr/>
          <p:nvPr/>
        </p:nvGraphicFramePr>
        <p:xfrm>
          <a:off x="876275" y="215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{DD2B1D99-80BD-459E-984F-13C43B3C5BEA}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82" name="Google Shape;482;p49"/>
          <p:cNvGraphicFramePr/>
          <p:nvPr/>
        </p:nvGraphicFramePr>
        <p:xfrm>
          <a:off x="876275" y="35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{DD2B1D99-80BD-459E-984F-13C43B3C5BEA}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3" name="Google Shape;483;p49"/>
          <p:cNvGraphicFramePr/>
          <p:nvPr/>
        </p:nvGraphicFramePr>
        <p:xfrm>
          <a:off x="876275" y="428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{DD2B1D99-80BD-459E-984F-13C43B3C5BEA}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4" name="Google Shape;484;p49"/>
          <p:cNvSpPr txBox="1"/>
          <p:nvPr/>
        </p:nvSpPr>
        <p:spPr>
          <a:xfrm>
            <a:off x="798500" y="3200400"/>
            <a:ext cx="117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modeValue</a:t>
            </a:r>
            <a:endParaRPr/>
          </a:p>
        </p:txBody>
      </p:sp>
      <p:sp>
        <p:nvSpPr>
          <p:cNvPr id="485" name="Google Shape;485;p49"/>
          <p:cNvSpPr txBox="1"/>
          <p:nvPr/>
        </p:nvSpPr>
        <p:spPr>
          <a:xfrm>
            <a:off x="798500" y="3962400"/>
            <a:ext cx="173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modeFrequency</a:t>
            </a:r>
            <a:endParaRPr/>
          </a:p>
        </p:txBody>
      </p:sp>
      <p:graphicFrame>
        <p:nvGraphicFramePr>
          <p:cNvPr id="486" name="Google Shape;486;p49"/>
          <p:cNvGraphicFramePr/>
          <p:nvPr/>
        </p:nvGraphicFramePr>
        <p:xfrm>
          <a:off x="876275" y="283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{DD2B1D99-80BD-459E-984F-13C43B3C5BEA}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skip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skip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skip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skip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skip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7" name="Google Shape;487;p49"/>
          <p:cNvSpPr txBox="1"/>
          <p:nvPr/>
        </p:nvSpPr>
        <p:spPr>
          <a:xfrm>
            <a:off x="798500" y="2514600"/>
            <a:ext cx="33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(of value at current index)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</a:t>
            </a:r>
            <a:endParaRPr/>
          </a:p>
        </p:txBody>
      </p:sp>
      <p:sp>
        <p:nvSpPr>
          <p:cNvPr id="493" name="Google Shape;493;p50"/>
          <p:cNvSpPr txBox="1"/>
          <p:nvPr/>
        </p:nvSpPr>
        <p:spPr>
          <a:xfrm>
            <a:off x="5424375" y="3719625"/>
            <a:ext cx="3062100" cy="923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running time of this algorithm is O(N</a:t>
            </a:r>
            <a:r>
              <a:rPr baseline="30000" lang="en" sz="1200"/>
              <a:t>2</a:t>
            </a:r>
            <a:r>
              <a:rPr lang="en" sz="1200"/>
              <a:t>).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Good? Bad?</a:t>
            </a:r>
            <a:endParaRPr sz="1200"/>
          </a:p>
        </p:txBody>
      </p:sp>
      <p:pic>
        <p:nvPicPr>
          <p:cNvPr id="494" name="Google Shape;49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875" y="888375"/>
            <a:ext cx="378786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1"/>
          <p:cNvSpPr txBox="1"/>
          <p:nvPr>
            <p:ph idx="1" type="body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What if the array is sorted? Does that make it easier to calculate the mode?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500" name="Google Shape;50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</a:t>
            </a:r>
            <a:endParaRPr/>
          </a:p>
        </p:txBody>
      </p:sp>
      <p:graphicFrame>
        <p:nvGraphicFramePr>
          <p:cNvPr id="501" name="Google Shape;501;p51"/>
          <p:cNvGraphicFramePr/>
          <p:nvPr/>
        </p:nvGraphicFramePr>
        <p:xfrm>
          <a:off x="876275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{DD2B1D99-80BD-459E-984F-13C43B3C5BEA}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- Creation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51300" y="1402200"/>
            <a:ext cx="84414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{true, false, false, true};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{100, 84, 95, 78};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5" name="Google Shape;75;p16"/>
          <p:cNvGrpSpPr/>
          <p:nvPr/>
        </p:nvGrpSpPr>
        <p:grpSpPr>
          <a:xfrm>
            <a:off x="2789725" y="1854075"/>
            <a:ext cx="3564550" cy="922200"/>
            <a:chOff x="2644475" y="1549275"/>
            <a:chExt cx="3564550" cy="922200"/>
          </a:xfrm>
        </p:grpSpPr>
        <p:sp>
          <p:nvSpPr>
            <p:cNvPr id="76" name="Google Shape;76;p16"/>
            <p:cNvSpPr/>
            <p:nvPr/>
          </p:nvSpPr>
          <p:spPr>
            <a:xfrm>
              <a:off x="4121025" y="1854350"/>
              <a:ext cx="522000" cy="3450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true</a:t>
              </a:r>
              <a:endParaRPr b="1" sz="1100"/>
            </a:p>
          </p:txBody>
        </p:sp>
        <p:sp>
          <p:nvSpPr>
            <p:cNvPr id="77" name="Google Shape;77;p16"/>
            <p:cNvSpPr txBox="1"/>
            <p:nvPr/>
          </p:nvSpPr>
          <p:spPr>
            <a:xfrm>
              <a:off x="2644475" y="1826750"/>
              <a:ext cx="954900" cy="400200"/>
            </a:xfrm>
            <a:prstGeom prst="rect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answers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78" name="Google Shape;78;p16"/>
            <p:cNvCxnSpPr>
              <a:stCxn id="77" idx="3"/>
              <a:endCxn id="76" idx="1"/>
            </p:cNvCxnSpPr>
            <p:nvPr/>
          </p:nvCxnSpPr>
          <p:spPr>
            <a:xfrm>
              <a:off x="3599375" y="2026850"/>
              <a:ext cx="521700" cy="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9" name="Google Shape;79;p16"/>
            <p:cNvSpPr txBox="1"/>
            <p:nvPr/>
          </p:nvSpPr>
          <p:spPr>
            <a:xfrm>
              <a:off x="4121025" y="1549275"/>
              <a:ext cx="2088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booleans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4643025" y="1854350"/>
              <a:ext cx="522000" cy="3450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false</a:t>
              </a:r>
              <a:endParaRPr b="1" sz="1100"/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5164675" y="1854350"/>
              <a:ext cx="522000" cy="3450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false</a:t>
              </a:r>
              <a:endParaRPr b="1" sz="1100"/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5686975" y="1854350"/>
              <a:ext cx="522000" cy="3450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true</a:t>
              </a:r>
              <a:endParaRPr b="1" sz="1100"/>
            </a:p>
          </p:txBody>
        </p:sp>
        <p:sp>
          <p:nvSpPr>
            <p:cNvPr id="83" name="Google Shape;83;p16"/>
            <p:cNvSpPr txBox="1"/>
            <p:nvPr/>
          </p:nvSpPr>
          <p:spPr>
            <a:xfrm>
              <a:off x="4121025" y="2086575"/>
              <a:ext cx="5220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sz="13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4" name="Google Shape;84;p16"/>
            <p:cNvSpPr txBox="1"/>
            <p:nvPr/>
          </p:nvSpPr>
          <p:spPr>
            <a:xfrm>
              <a:off x="4642375" y="2086575"/>
              <a:ext cx="5220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sz="13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5" name="Google Shape;85;p16"/>
            <p:cNvSpPr txBox="1"/>
            <p:nvPr/>
          </p:nvSpPr>
          <p:spPr>
            <a:xfrm>
              <a:off x="5164675" y="2086575"/>
              <a:ext cx="5220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sz="13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86" name="Google Shape;86;p16"/>
            <p:cNvSpPr txBox="1"/>
            <p:nvPr/>
          </p:nvSpPr>
          <p:spPr>
            <a:xfrm>
              <a:off x="5686975" y="2102025"/>
              <a:ext cx="522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sz="11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87" name="Google Shape;87;p16"/>
          <p:cNvGrpSpPr/>
          <p:nvPr/>
        </p:nvGrpSpPr>
        <p:grpSpPr>
          <a:xfrm>
            <a:off x="2789725" y="3731025"/>
            <a:ext cx="3564550" cy="922200"/>
            <a:chOff x="2644475" y="1549275"/>
            <a:chExt cx="3564550" cy="922200"/>
          </a:xfrm>
        </p:grpSpPr>
        <p:sp>
          <p:nvSpPr>
            <p:cNvPr id="88" name="Google Shape;88;p16"/>
            <p:cNvSpPr/>
            <p:nvPr/>
          </p:nvSpPr>
          <p:spPr>
            <a:xfrm>
              <a:off x="4121025" y="1854350"/>
              <a:ext cx="522000" cy="3450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100</a:t>
              </a:r>
              <a:endParaRPr b="1" sz="1100"/>
            </a:p>
          </p:txBody>
        </p:sp>
        <p:sp>
          <p:nvSpPr>
            <p:cNvPr id="89" name="Google Shape;89;p16"/>
            <p:cNvSpPr txBox="1"/>
            <p:nvPr/>
          </p:nvSpPr>
          <p:spPr>
            <a:xfrm>
              <a:off x="2644475" y="1826750"/>
              <a:ext cx="954900" cy="400200"/>
            </a:xfrm>
            <a:prstGeom prst="rect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scores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90" name="Google Shape;90;p16"/>
            <p:cNvCxnSpPr>
              <a:stCxn id="89" idx="3"/>
              <a:endCxn id="88" idx="1"/>
            </p:cNvCxnSpPr>
            <p:nvPr/>
          </p:nvCxnSpPr>
          <p:spPr>
            <a:xfrm>
              <a:off x="3599375" y="2026850"/>
              <a:ext cx="521700" cy="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1" name="Google Shape;91;p16"/>
            <p:cNvSpPr txBox="1"/>
            <p:nvPr/>
          </p:nvSpPr>
          <p:spPr>
            <a:xfrm>
              <a:off x="4121025" y="1549275"/>
              <a:ext cx="2088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ints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2" name="Google Shape;92;p16"/>
            <p:cNvSpPr/>
            <p:nvPr/>
          </p:nvSpPr>
          <p:spPr>
            <a:xfrm>
              <a:off x="4643025" y="1854350"/>
              <a:ext cx="522000" cy="3450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84</a:t>
              </a:r>
              <a:endParaRPr b="1" sz="1100"/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5164675" y="1854350"/>
              <a:ext cx="522000" cy="3450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95</a:t>
              </a:r>
              <a:endParaRPr b="1" sz="1100"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5686975" y="1854350"/>
              <a:ext cx="522000" cy="3450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78</a:t>
              </a:r>
              <a:endParaRPr b="1" sz="1100"/>
            </a:p>
          </p:txBody>
        </p:sp>
        <p:sp>
          <p:nvSpPr>
            <p:cNvPr id="95" name="Google Shape;95;p16"/>
            <p:cNvSpPr txBox="1"/>
            <p:nvPr/>
          </p:nvSpPr>
          <p:spPr>
            <a:xfrm>
              <a:off x="4121025" y="2086575"/>
              <a:ext cx="5220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sz="13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6" name="Google Shape;96;p16"/>
            <p:cNvSpPr txBox="1"/>
            <p:nvPr/>
          </p:nvSpPr>
          <p:spPr>
            <a:xfrm>
              <a:off x="4642375" y="2086575"/>
              <a:ext cx="5220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sz="13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7" name="Google Shape;97;p16"/>
            <p:cNvSpPr txBox="1"/>
            <p:nvPr/>
          </p:nvSpPr>
          <p:spPr>
            <a:xfrm>
              <a:off x="5164675" y="2086575"/>
              <a:ext cx="5220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sz="13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8" name="Google Shape;98;p16"/>
            <p:cNvSpPr txBox="1"/>
            <p:nvPr/>
          </p:nvSpPr>
          <p:spPr>
            <a:xfrm>
              <a:off x="5686975" y="2102025"/>
              <a:ext cx="522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sz="11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99" name="Google Shape;99;p16"/>
          <p:cNvSpPr/>
          <p:nvPr/>
        </p:nvSpPr>
        <p:spPr>
          <a:xfrm>
            <a:off x="2713525" y="2529550"/>
            <a:ext cx="15954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answers.length:</a:t>
            </a:r>
            <a:r>
              <a:rPr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  <a:endParaRPr sz="10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2713525" y="4415575"/>
            <a:ext cx="15954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scores.length:</a:t>
            </a:r>
            <a:r>
              <a:rPr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  <a:endParaRPr sz="10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2"/>
          <p:cNvSpPr txBox="1"/>
          <p:nvPr>
            <p:ph idx="1" type="body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With a sorted array, all of the repeated elements are adjacent to each other.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We can avoid a nested loop.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We just need to loop once, and count how many occurrences there are of each element.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We still need to track the maximum frequency, and the value associated with it.</a:t>
            </a:r>
            <a:endParaRPr sz="1700"/>
          </a:p>
        </p:txBody>
      </p:sp>
      <p:sp>
        <p:nvSpPr>
          <p:cNvPr id="507" name="Google Shape;507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 of sorted array</a:t>
            </a:r>
            <a:endParaRPr/>
          </a:p>
        </p:txBody>
      </p:sp>
      <p:graphicFrame>
        <p:nvGraphicFramePr>
          <p:cNvPr id="508" name="Google Shape;508;p52"/>
          <p:cNvGraphicFramePr/>
          <p:nvPr/>
        </p:nvGraphicFramePr>
        <p:xfrm>
          <a:off x="876275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{DD2B1D99-80BD-459E-984F-13C43B3C5BEA}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3"/>
          <p:cNvSpPr txBox="1"/>
          <p:nvPr>
            <p:ph idx="1" type="body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This algorithm is a form of </a:t>
            </a:r>
            <a:r>
              <a:rPr b="1" lang="en" sz="1700"/>
              <a:t>access all consecutive array elements</a:t>
            </a:r>
            <a:r>
              <a:rPr lang="en" sz="1700"/>
              <a:t>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We compare each element to the previous one to see how long the "runs" are.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514" name="Google Shape;51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 of sorted array</a:t>
            </a:r>
            <a:endParaRPr/>
          </a:p>
        </p:txBody>
      </p:sp>
      <p:graphicFrame>
        <p:nvGraphicFramePr>
          <p:cNvPr id="515" name="Google Shape;515;p53"/>
          <p:cNvGraphicFramePr/>
          <p:nvPr/>
        </p:nvGraphicFramePr>
        <p:xfrm>
          <a:off x="876275" y="215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{DD2B1D99-80BD-459E-984F-13C43B3C5BEA}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16" name="Google Shape;516;p53"/>
          <p:cNvGraphicFramePr/>
          <p:nvPr/>
        </p:nvGraphicFramePr>
        <p:xfrm>
          <a:off x="876275" y="367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{DD2B1D99-80BD-459E-984F-13C43B3C5BEA}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17" name="Google Shape;517;p53"/>
          <p:cNvGraphicFramePr/>
          <p:nvPr/>
        </p:nvGraphicFramePr>
        <p:xfrm>
          <a:off x="876275" y="291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{DD2B1D99-80BD-459E-984F-13C43B3C5BEA}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8" name="Google Shape;518;p53"/>
          <p:cNvSpPr txBox="1"/>
          <p:nvPr/>
        </p:nvSpPr>
        <p:spPr>
          <a:xfrm>
            <a:off x="852375" y="3331525"/>
            <a:ext cx="30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modeValue</a:t>
            </a:r>
            <a:endParaRPr/>
          </a:p>
        </p:txBody>
      </p:sp>
      <p:sp>
        <p:nvSpPr>
          <p:cNvPr id="519" name="Google Shape;519;p53"/>
          <p:cNvSpPr txBox="1"/>
          <p:nvPr/>
        </p:nvSpPr>
        <p:spPr>
          <a:xfrm>
            <a:off x="852375" y="2569525"/>
            <a:ext cx="30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</a:t>
            </a:r>
            <a:endParaRPr/>
          </a:p>
        </p:txBody>
      </p:sp>
      <p:graphicFrame>
        <p:nvGraphicFramePr>
          <p:cNvPr id="520" name="Google Shape;520;p53"/>
          <p:cNvGraphicFramePr/>
          <p:nvPr/>
        </p:nvGraphicFramePr>
        <p:xfrm>
          <a:off x="876275" y="436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{DD2B1D99-80BD-459E-984F-13C43B3C5BEA}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1" name="Google Shape;521;p53"/>
          <p:cNvSpPr txBox="1"/>
          <p:nvPr/>
        </p:nvSpPr>
        <p:spPr>
          <a:xfrm>
            <a:off x="852375" y="4017325"/>
            <a:ext cx="306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modeFrequency</a:t>
            </a:r>
            <a:endParaRPr/>
          </a:p>
        </p:txBody>
      </p:sp>
      <p:sp>
        <p:nvSpPr>
          <p:cNvPr id="522" name="Google Shape;522;p53"/>
          <p:cNvSpPr/>
          <p:nvPr/>
        </p:nvSpPr>
        <p:spPr>
          <a:xfrm>
            <a:off x="1196175" y="19402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23" name="Google Shape;523;p53"/>
          <p:cNvSpPr/>
          <p:nvPr/>
        </p:nvSpPr>
        <p:spPr>
          <a:xfrm>
            <a:off x="1805775" y="19402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24" name="Google Shape;524;p53"/>
          <p:cNvSpPr/>
          <p:nvPr/>
        </p:nvSpPr>
        <p:spPr>
          <a:xfrm>
            <a:off x="2415375" y="19402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25" name="Google Shape;525;p53"/>
          <p:cNvSpPr/>
          <p:nvPr/>
        </p:nvSpPr>
        <p:spPr>
          <a:xfrm>
            <a:off x="3024975" y="19402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26" name="Google Shape;526;p53"/>
          <p:cNvSpPr/>
          <p:nvPr/>
        </p:nvSpPr>
        <p:spPr>
          <a:xfrm>
            <a:off x="3634575" y="19402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27" name="Google Shape;527;p53"/>
          <p:cNvSpPr/>
          <p:nvPr/>
        </p:nvSpPr>
        <p:spPr>
          <a:xfrm>
            <a:off x="4853775" y="19402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28" name="Google Shape;528;p53"/>
          <p:cNvSpPr/>
          <p:nvPr/>
        </p:nvSpPr>
        <p:spPr>
          <a:xfrm>
            <a:off x="5463375" y="19402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29" name="Google Shape;529;p53"/>
          <p:cNvSpPr/>
          <p:nvPr/>
        </p:nvSpPr>
        <p:spPr>
          <a:xfrm>
            <a:off x="4244175" y="19402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30" name="Google Shape;530;p53"/>
          <p:cNvSpPr/>
          <p:nvPr/>
        </p:nvSpPr>
        <p:spPr>
          <a:xfrm>
            <a:off x="6682575" y="19402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31" name="Google Shape;531;p53"/>
          <p:cNvSpPr/>
          <p:nvPr/>
        </p:nvSpPr>
        <p:spPr>
          <a:xfrm>
            <a:off x="7292175" y="19402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32" name="Google Shape;532;p53"/>
          <p:cNvSpPr/>
          <p:nvPr/>
        </p:nvSpPr>
        <p:spPr>
          <a:xfrm>
            <a:off x="6072975" y="19402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 of sorted array</a:t>
            </a:r>
            <a:endParaRPr/>
          </a:p>
        </p:txBody>
      </p:sp>
      <p:sp>
        <p:nvSpPr>
          <p:cNvPr id="538" name="Google Shape;538;p54"/>
          <p:cNvSpPr txBox="1"/>
          <p:nvPr/>
        </p:nvSpPr>
        <p:spPr>
          <a:xfrm>
            <a:off x="5424375" y="1662225"/>
            <a:ext cx="3062100" cy="1293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Note how like calculating the minimum or maximum value, we can: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Seed the tracking variables with the first element in the array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And then, skip that element when iterating by starting the loop at i=1.</a:t>
            </a:r>
            <a:endParaRPr sz="1200"/>
          </a:p>
        </p:txBody>
      </p:sp>
      <p:sp>
        <p:nvSpPr>
          <p:cNvPr id="539" name="Google Shape;539;p54"/>
          <p:cNvSpPr txBox="1"/>
          <p:nvPr/>
        </p:nvSpPr>
        <p:spPr>
          <a:xfrm>
            <a:off x="5424375" y="3262425"/>
            <a:ext cx="3062100" cy="923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running time of this algorithm is O(N).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But... the array must be sorted, and sorting takes O(N•log(N)).</a:t>
            </a:r>
            <a:endParaRPr sz="1200"/>
          </a:p>
        </p:txBody>
      </p:sp>
      <p:pic>
        <p:nvPicPr>
          <p:cNvPr id="540" name="Google Shape;54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017725"/>
            <a:ext cx="460237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5"/>
          <p:cNvSpPr txBox="1"/>
          <p:nvPr>
            <p:ph type="ctrTitle"/>
          </p:nvPr>
        </p:nvSpPr>
        <p:spPr>
          <a:xfrm>
            <a:off x="311708" y="1506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6.4: Array Algorithms</a:t>
            </a:r>
            <a:endParaRPr sz="43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part 2</a:t>
            </a:r>
            <a:endParaRPr sz="438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Determine number of elements meeting specific criteria</a:t>
            </a:r>
            <a:endParaRPr/>
          </a:p>
        </p:txBody>
      </p:sp>
      <p:pic>
        <p:nvPicPr>
          <p:cNvPr id="551" name="Google Shape;55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100" y="1585350"/>
            <a:ext cx="739140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for a particular element in the array</a:t>
            </a:r>
            <a:endParaRPr/>
          </a:p>
        </p:txBody>
      </p:sp>
      <p:sp>
        <p:nvSpPr>
          <p:cNvPr id="557" name="Google Shape;557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is known as </a:t>
            </a:r>
            <a:r>
              <a:rPr b="1" lang="en"/>
              <a:t>linear search</a:t>
            </a:r>
            <a:r>
              <a:rPr lang="en"/>
              <a:t>, the simplest (and least efficient) of search algorithms. We'll learn others later.</a:t>
            </a:r>
            <a:endParaRPr/>
          </a:p>
        </p:txBody>
      </p:sp>
      <p:pic>
        <p:nvPicPr>
          <p:cNvPr id="558" name="Google Shape;55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963" y="2227250"/>
            <a:ext cx="517207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 an array for all matching elements</a:t>
            </a:r>
            <a:endParaRPr/>
          </a:p>
        </p:txBody>
      </p:sp>
      <p:sp>
        <p:nvSpPr>
          <p:cNvPr id="564" name="Google Shape;564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if you want to find all matching elements? One way is to </a:t>
            </a:r>
            <a:r>
              <a:rPr b="1" lang="en"/>
              <a:t>filter</a:t>
            </a:r>
            <a:r>
              <a:rPr lang="en"/>
              <a:t> the array into a new array.</a:t>
            </a:r>
            <a:endParaRPr/>
          </a:p>
        </p:txBody>
      </p:sp>
      <p:pic>
        <p:nvPicPr>
          <p:cNvPr id="565" name="Google Shape;56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594" y="2048669"/>
            <a:ext cx="4249949" cy="128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600" y="3377400"/>
            <a:ext cx="4470425" cy="1439550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58"/>
          <p:cNvSpPr txBox="1"/>
          <p:nvPr/>
        </p:nvSpPr>
        <p:spPr>
          <a:xfrm>
            <a:off x="5424375" y="1967025"/>
            <a:ext cx="3062100" cy="2586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When returning an array that is a subset of the original array, you have to decide how big to make the result array.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Here, we do it by doing another pass through the array just to count how big the result array should be, using a helper method.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Another option would be the "growable array" pattern... In Unit 7, we'll cover ArrayList which could be used for this purpose.</a:t>
            </a:r>
            <a:endParaRPr sz="12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for all matching elements</a:t>
            </a:r>
            <a:endParaRPr/>
          </a:p>
        </p:txBody>
      </p:sp>
      <p:sp>
        <p:nvSpPr>
          <p:cNvPr id="573" name="Google Shape;573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Another way to find all matching elements is to build your own indexOf with startIndex parameter.</a:t>
            </a:r>
            <a:endParaRPr/>
          </a:p>
        </p:txBody>
      </p:sp>
      <p:pic>
        <p:nvPicPr>
          <p:cNvPr id="574" name="Google Shape;57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625" y="1961626"/>
            <a:ext cx="6475224" cy="145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5075" y="3620850"/>
            <a:ext cx="6390625" cy="106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Determine if at least one element has a particular property</a:t>
            </a:r>
            <a:endParaRPr/>
          </a:p>
        </p:txBody>
      </p:sp>
      <p:sp>
        <p:nvSpPr>
          <p:cNvPr id="581" name="Google Shape;581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output of this type of algorithm is a boolean. As soon as you find the first element with the desired property, you can return true.</a:t>
            </a:r>
            <a:endParaRPr/>
          </a:p>
        </p:txBody>
      </p:sp>
      <p:pic>
        <p:nvPicPr>
          <p:cNvPr id="582" name="Google Shape;58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325" y="2103275"/>
            <a:ext cx="632460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Determine if all elements have a particular property</a:t>
            </a:r>
            <a:endParaRPr/>
          </a:p>
        </p:txBody>
      </p:sp>
      <p:sp>
        <p:nvSpPr>
          <p:cNvPr id="588" name="Google Shape;588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is essentially the same, except we're trying to ensure that ALL elements have some property. As soon as we find an element that doesn't, we return false.</a:t>
            </a:r>
            <a:endParaRPr/>
          </a:p>
        </p:txBody>
      </p:sp>
      <p:pic>
        <p:nvPicPr>
          <p:cNvPr id="589" name="Google Shape;58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213" y="2077900"/>
            <a:ext cx="681037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- Creation - Primitive Defaults</a:t>
            </a:r>
            <a:endParaRPr/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351300" y="1402200"/>
            <a:ext cx="84414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new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[4]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new int[4];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07" name="Google Shape;107;p17"/>
          <p:cNvGrpSpPr/>
          <p:nvPr/>
        </p:nvGrpSpPr>
        <p:grpSpPr>
          <a:xfrm>
            <a:off x="2789725" y="1854075"/>
            <a:ext cx="3564550" cy="922200"/>
            <a:chOff x="2644475" y="1549275"/>
            <a:chExt cx="3564550" cy="922200"/>
          </a:xfrm>
        </p:grpSpPr>
        <p:sp>
          <p:nvSpPr>
            <p:cNvPr id="108" name="Google Shape;108;p17"/>
            <p:cNvSpPr/>
            <p:nvPr/>
          </p:nvSpPr>
          <p:spPr>
            <a:xfrm>
              <a:off x="4121025" y="1854350"/>
              <a:ext cx="522000" cy="3450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chemeClr val="dk1"/>
                  </a:solidFill>
                </a:rPr>
                <a:t>false</a:t>
              </a:r>
              <a:endParaRPr b="1" sz="1100"/>
            </a:p>
          </p:txBody>
        </p:sp>
        <p:sp>
          <p:nvSpPr>
            <p:cNvPr id="109" name="Google Shape;109;p17"/>
            <p:cNvSpPr txBox="1"/>
            <p:nvPr/>
          </p:nvSpPr>
          <p:spPr>
            <a:xfrm>
              <a:off x="2644475" y="1826750"/>
              <a:ext cx="954900" cy="400200"/>
            </a:xfrm>
            <a:prstGeom prst="rect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answers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10" name="Google Shape;110;p17"/>
            <p:cNvCxnSpPr>
              <a:stCxn id="109" idx="3"/>
              <a:endCxn id="108" idx="1"/>
            </p:cNvCxnSpPr>
            <p:nvPr/>
          </p:nvCxnSpPr>
          <p:spPr>
            <a:xfrm>
              <a:off x="3599375" y="2026850"/>
              <a:ext cx="521700" cy="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1" name="Google Shape;111;p17"/>
            <p:cNvSpPr txBox="1"/>
            <p:nvPr/>
          </p:nvSpPr>
          <p:spPr>
            <a:xfrm>
              <a:off x="4121025" y="1549275"/>
              <a:ext cx="2088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booleans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4643025" y="1854350"/>
              <a:ext cx="522000" cy="3450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false</a:t>
              </a:r>
              <a:endParaRPr b="1" sz="1100"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5164675" y="1854350"/>
              <a:ext cx="522000" cy="3450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false</a:t>
              </a:r>
              <a:endParaRPr b="1" sz="1100"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5686975" y="1854350"/>
              <a:ext cx="522000" cy="3450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chemeClr val="dk1"/>
                  </a:solidFill>
                </a:rPr>
                <a:t>false</a:t>
              </a:r>
              <a:endParaRPr b="1" sz="1100"/>
            </a:p>
          </p:txBody>
        </p:sp>
        <p:sp>
          <p:nvSpPr>
            <p:cNvPr id="115" name="Google Shape;115;p17"/>
            <p:cNvSpPr txBox="1"/>
            <p:nvPr/>
          </p:nvSpPr>
          <p:spPr>
            <a:xfrm>
              <a:off x="4121025" y="2086575"/>
              <a:ext cx="5220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sz="13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6" name="Google Shape;116;p17"/>
            <p:cNvSpPr txBox="1"/>
            <p:nvPr/>
          </p:nvSpPr>
          <p:spPr>
            <a:xfrm>
              <a:off x="4642375" y="2086575"/>
              <a:ext cx="5220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sz="13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7" name="Google Shape;117;p17"/>
            <p:cNvSpPr txBox="1"/>
            <p:nvPr/>
          </p:nvSpPr>
          <p:spPr>
            <a:xfrm>
              <a:off x="5164675" y="2086575"/>
              <a:ext cx="5220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sz="13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18" name="Google Shape;118;p17"/>
            <p:cNvSpPr txBox="1"/>
            <p:nvPr/>
          </p:nvSpPr>
          <p:spPr>
            <a:xfrm>
              <a:off x="5686975" y="2102025"/>
              <a:ext cx="522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sz="11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19" name="Google Shape;119;p17"/>
          <p:cNvGrpSpPr/>
          <p:nvPr/>
        </p:nvGrpSpPr>
        <p:grpSpPr>
          <a:xfrm>
            <a:off x="2789725" y="3731025"/>
            <a:ext cx="3564550" cy="922200"/>
            <a:chOff x="2644475" y="1549275"/>
            <a:chExt cx="3564550" cy="922200"/>
          </a:xfrm>
        </p:grpSpPr>
        <p:sp>
          <p:nvSpPr>
            <p:cNvPr id="120" name="Google Shape;120;p17"/>
            <p:cNvSpPr/>
            <p:nvPr/>
          </p:nvSpPr>
          <p:spPr>
            <a:xfrm>
              <a:off x="4121025" y="1854350"/>
              <a:ext cx="522000" cy="3450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0</a:t>
              </a:r>
              <a:endParaRPr b="1" sz="1100"/>
            </a:p>
          </p:txBody>
        </p:sp>
        <p:sp>
          <p:nvSpPr>
            <p:cNvPr id="121" name="Google Shape;121;p17"/>
            <p:cNvSpPr txBox="1"/>
            <p:nvPr/>
          </p:nvSpPr>
          <p:spPr>
            <a:xfrm>
              <a:off x="2644475" y="1826750"/>
              <a:ext cx="954900" cy="400200"/>
            </a:xfrm>
            <a:prstGeom prst="rect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urier New"/>
                  <a:ea typeface="Courier New"/>
                  <a:cs typeface="Courier New"/>
                  <a:sym typeface="Courier New"/>
                </a:rPr>
                <a:t>scores</a:t>
              </a:r>
              <a:endParaRPr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22" name="Google Shape;122;p17"/>
            <p:cNvCxnSpPr>
              <a:stCxn id="121" idx="3"/>
              <a:endCxn id="120" idx="1"/>
            </p:cNvCxnSpPr>
            <p:nvPr/>
          </p:nvCxnSpPr>
          <p:spPr>
            <a:xfrm>
              <a:off x="3599375" y="2026850"/>
              <a:ext cx="521700" cy="0"/>
            </a:xfrm>
            <a:prstGeom prst="straightConnector1">
              <a:avLst/>
            </a:prstGeom>
            <a:noFill/>
            <a:ln cap="flat" cmpd="sng" w="9525">
              <a:solidFill>
                <a:srgbClr val="0000FF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3" name="Google Shape;123;p17"/>
            <p:cNvSpPr txBox="1"/>
            <p:nvPr/>
          </p:nvSpPr>
          <p:spPr>
            <a:xfrm>
              <a:off x="4121025" y="1549275"/>
              <a:ext cx="2088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urier New"/>
                  <a:ea typeface="Courier New"/>
                  <a:cs typeface="Courier New"/>
                  <a:sym typeface="Courier New"/>
                </a:rPr>
                <a:t>ints</a:t>
              </a:r>
              <a:endParaRPr sz="12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4643025" y="1854350"/>
              <a:ext cx="522000" cy="3450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0</a:t>
              </a:r>
              <a:endParaRPr b="1" sz="1100"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5164675" y="1854350"/>
              <a:ext cx="522000" cy="3450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0</a:t>
              </a:r>
              <a:endParaRPr b="1" sz="1100"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5686975" y="1854350"/>
              <a:ext cx="522000" cy="3450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0</a:t>
              </a:r>
              <a:endParaRPr b="1" sz="1100"/>
            </a:p>
          </p:txBody>
        </p:sp>
        <p:sp>
          <p:nvSpPr>
            <p:cNvPr id="127" name="Google Shape;127;p17"/>
            <p:cNvSpPr txBox="1"/>
            <p:nvPr/>
          </p:nvSpPr>
          <p:spPr>
            <a:xfrm>
              <a:off x="4121025" y="2086575"/>
              <a:ext cx="5220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endParaRPr sz="13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8" name="Google Shape;128;p17"/>
            <p:cNvSpPr txBox="1"/>
            <p:nvPr/>
          </p:nvSpPr>
          <p:spPr>
            <a:xfrm>
              <a:off x="4642375" y="2086575"/>
              <a:ext cx="5220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 sz="13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9" name="Google Shape;129;p17"/>
            <p:cNvSpPr txBox="1"/>
            <p:nvPr/>
          </p:nvSpPr>
          <p:spPr>
            <a:xfrm>
              <a:off x="5164675" y="2086575"/>
              <a:ext cx="5220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 sz="13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30" name="Google Shape;130;p17"/>
            <p:cNvSpPr txBox="1"/>
            <p:nvPr/>
          </p:nvSpPr>
          <p:spPr>
            <a:xfrm>
              <a:off x="5686975" y="2102025"/>
              <a:ext cx="522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 sz="110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131" name="Google Shape;131;p17"/>
          <p:cNvSpPr/>
          <p:nvPr/>
        </p:nvSpPr>
        <p:spPr>
          <a:xfrm>
            <a:off x="2713525" y="2529550"/>
            <a:ext cx="15954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answers.length:</a:t>
            </a:r>
            <a:r>
              <a:rPr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  <a:endParaRPr sz="10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2713525" y="4415575"/>
            <a:ext cx="15954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scores.length:</a:t>
            </a:r>
            <a:r>
              <a:rPr lang="en" sz="1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4</a:t>
            </a:r>
            <a:endParaRPr sz="10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/ Existential Quantifiers</a:t>
            </a:r>
            <a:endParaRPr/>
          </a:p>
        </p:txBody>
      </p:sp>
      <p:sp>
        <p:nvSpPr>
          <p:cNvPr id="595" name="Google Shape;595;p62"/>
          <p:cNvSpPr txBox="1"/>
          <p:nvPr>
            <p:ph idx="1" type="body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If all of the numbers all even, then there are no odd numbers.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If there are any odd numbers, then not all of the numbers are even.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596" name="Google Shape;59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425" y="2296522"/>
            <a:ext cx="3346200" cy="17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7972" y="2264847"/>
            <a:ext cx="3256725" cy="240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900" y="2106050"/>
            <a:ext cx="3058807" cy="1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9575" y="2106050"/>
            <a:ext cx="3058807" cy="1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9575" y="3873375"/>
            <a:ext cx="3058807" cy="19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an array (in place)</a:t>
            </a:r>
            <a:endParaRPr/>
          </a:p>
        </p:txBody>
      </p:sp>
      <p:pic>
        <p:nvPicPr>
          <p:cNvPr id="606" name="Google Shape;60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250" y="1276450"/>
            <a:ext cx="3794975" cy="144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375" y="2884975"/>
            <a:ext cx="3643400" cy="1321025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63"/>
          <p:cNvSpPr txBox="1"/>
          <p:nvPr/>
        </p:nvSpPr>
        <p:spPr>
          <a:xfrm>
            <a:off x="5424375" y="1357425"/>
            <a:ext cx="3062100" cy="2770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top implementation is fine, but the bottom one uses i and j instead of just i.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 find it easier to reason about what this algorithm is doing by having two index counters, "racing" toward each other from each end of the array.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Computers have many </a:t>
            </a:r>
            <a:r>
              <a:rPr b="1" lang="en" sz="1200"/>
              <a:t>registers</a:t>
            </a:r>
            <a:r>
              <a:rPr lang="en" sz="1200"/>
              <a:t> for storage of frequently used variables, so there is really no additional cost to having two variables instead of one. It can be even faster, since less arithmetic is performed.</a:t>
            </a:r>
            <a:endParaRPr sz="12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a reversed copy of an array</a:t>
            </a:r>
            <a:endParaRPr/>
          </a:p>
        </p:txBody>
      </p:sp>
      <p:sp>
        <p:nvSpPr>
          <p:cNvPr id="614" name="Google Shape;614;p64"/>
          <p:cNvSpPr txBox="1"/>
          <p:nvPr/>
        </p:nvSpPr>
        <p:spPr>
          <a:xfrm>
            <a:off x="5424375" y="1357425"/>
            <a:ext cx="3062100" cy="2401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If you're returning a copy of an array in reverse order, you don't have to do any swapping.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It could still be helpful to use two counters instead of one.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You also could just not write the code at all... and leverage the reverse-in-place algorithm we just wrote. It will take a little more CPU time, though, since the array will first be copied, then reversed.</a:t>
            </a:r>
            <a:endParaRPr sz="1200"/>
          </a:p>
        </p:txBody>
      </p:sp>
      <p:pic>
        <p:nvPicPr>
          <p:cNvPr id="615" name="Google Shape;61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017725"/>
            <a:ext cx="383300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for presence of duplicate elements</a:t>
            </a:r>
            <a:endParaRPr/>
          </a:p>
        </p:txBody>
      </p:sp>
      <p:pic>
        <p:nvPicPr>
          <p:cNvPr id="621" name="Google Shape;62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425" y="1813400"/>
            <a:ext cx="3812975" cy="19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0800" y="1779725"/>
            <a:ext cx="4570799" cy="1824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or rotate an array</a:t>
            </a:r>
            <a:endParaRPr/>
          </a:p>
        </p:txBody>
      </p:sp>
      <p:sp>
        <p:nvSpPr>
          <p:cNvPr id="628" name="Google Shape;628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Here, we rotate an array of numbers to the left by 1 position.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a[i] = a[i+1] for all i. The first element gets moved to the last position.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29" name="Google Shape;629;p66"/>
          <p:cNvGraphicFramePr/>
          <p:nvPr/>
        </p:nvGraphicFramePr>
        <p:xfrm>
          <a:off x="876275" y="253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{DD2B1D99-80BD-459E-984F-13C43B3C5BEA}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30" name="Google Shape;630;p66"/>
          <p:cNvGraphicFramePr/>
          <p:nvPr/>
        </p:nvGraphicFramePr>
        <p:xfrm>
          <a:off x="876275" y="215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{DD2B1D99-80BD-459E-984F-13C43B3C5BEA}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31" name="Google Shape;631;p66"/>
          <p:cNvGraphicFramePr/>
          <p:nvPr/>
        </p:nvGraphicFramePr>
        <p:xfrm>
          <a:off x="876275" y="405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{DD2B1D99-80BD-459E-984F-13C43B3C5BEA}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32" name="Google Shape;632;p66"/>
          <p:cNvGraphicFramePr/>
          <p:nvPr/>
        </p:nvGraphicFramePr>
        <p:xfrm>
          <a:off x="876275" y="37085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{DD2B1D99-80BD-459E-984F-13C43B3C5BEA}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33" name="Google Shape;633;p66"/>
          <p:cNvCxnSpPr/>
          <p:nvPr/>
        </p:nvCxnSpPr>
        <p:spPr>
          <a:xfrm flipH="1">
            <a:off x="4481550" y="3120650"/>
            <a:ext cx="5400" cy="57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4" name="Google Shape;634;p66"/>
          <p:cNvSpPr/>
          <p:nvPr/>
        </p:nvSpPr>
        <p:spPr>
          <a:xfrm>
            <a:off x="1196175" y="23974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35" name="Google Shape;635;p66"/>
          <p:cNvSpPr/>
          <p:nvPr/>
        </p:nvSpPr>
        <p:spPr>
          <a:xfrm>
            <a:off x="1805775" y="23974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36" name="Google Shape;636;p66"/>
          <p:cNvSpPr/>
          <p:nvPr/>
        </p:nvSpPr>
        <p:spPr>
          <a:xfrm>
            <a:off x="2415375" y="23974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37" name="Google Shape;637;p66"/>
          <p:cNvSpPr/>
          <p:nvPr/>
        </p:nvSpPr>
        <p:spPr>
          <a:xfrm>
            <a:off x="3024975" y="23974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38" name="Google Shape;638;p66"/>
          <p:cNvSpPr/>
          <p:nvPr/>
        </p:nvSpPr>
        <p:spPr>
          <a:xfrm>
            <a:off x="3634575" y="23974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39" name="Google Shape;639;p66"/>
          <p:cNvSpPr/>
          <p:nvPr/>
        </p:nvSpPr>
        <p:spPr>
          <a:xfrm>
            <a:off x="4853775" y="23974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40" name="Google Shape;640;p66"/>
          <p:cNvSpPr/>
          <p:nvPr/>
        </p:nvSpPr>
        <p:spPr>
          <a:xfrm>
            <a:off x="5463375" y="23974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41" name="Google Shape;641;p66"/>
          <p:cNvSpPr/>
          <p:nvPr/>
        </p:nvSpPr>
        <p:spPr>
          <a:xfrm>
            <a:off x="4244175" y="23974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42" name="Google Shape;642;p66"/>
          <p:cNvSpPr/>
          <p:nvPr/>
        </p:nvSpPr>
        <p:spPr>
          <a:xfrm>
            <a:off x="6682575" y="23974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43" name="Google Shape;643;p66"/>
          <p:cNvSpPr/>
          <p:nvPr/>
        </p:nvSpPr>
        <p:spPr>
          <a:xfrm>
            <a:off x="7292175" y="23974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44" name="Google Shape;644;p66"/>
          <p:cNvSpPr/>
          <p:nvPr/>
        </p:nvSpPr>
        <p:spPr>
          <a:xfrm>
            <a:off x="6072975" y="2397429"/>
            <a:ext cx="505025" cy="165025"/>
          </a:xfrm>
          <a:custGeom>
            <a:rect b="b" l="l" r="r" t="t"/>
            <a:pathLst>
              <a:path extrusionOk="0" h="6601" w="20201">
                <a:moveTo>
                  <a:pt x="20201" y="6176"/>
                </a:moveTo>
                <a:cubicBezTo>
                  <a:pt x="18535" y="5148"/>
                  <a:pt x="13574" y="-62"/>
                  <a:pt x="10207" y="9"/>
                </a:cubicBezTo>
                <a:cubicBezTo>
                  <a:pt x="6840" y="80"/>
                  <a:pt x="1701" y="5502"/>
                  <a:pt x="0" y="66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45" name="Google Shape;645;p66"/>
          <p:cNvSpPr/>
          <p:nvPr/>
        </p:nvSpPr>
        <p:spPr>
          <a:xfrm>
            <a:off x="540659" y="2716625"/>
            <a:ext cx="8233375" cy="593875"/>
          </a:xfrm>
          <a:custGeom>
            <a:rect b="b" l="l" r="r" t="t"/>
            <a:pathLst>
              <a:path extrusionOk="0" h="23755" w="329335">
                <a:moveTo>
                  <a:pt x="13461" y="425"/>
                </a:moveTo>
                <a:cubicBezTo>
                  <a:pt x="11547" y="2233"/>
                  <a:pt x="-1531" y="7442"/>
                  <a:pt x="1978" y="11270"/>
                </a:cubicBezTo>
                <a:cubicBezTo>
                  <a:pt x="5487" y="15098"/>
                  <a:pt x="-17089" y="22151"/>
                  <a:pt x="34514" y="23391"/>
                </a:cubicBezTo>
                <a:cubicBezTo>
                  <a:pt x="86117" y="24632"/>
                  <a:pt x="267119" y="22612"/>
                  <a:pt x="311598" y="18713"/>
                </a:cubicBezTo>
                <a:cubicBezTo>
                  <a:pt x="356078" y="14815"/>
                  <a:pt x="303092" y="3119"/>
                  <a:pt x="301391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 array to the left, in place</a:t>
            </a:r>
            <a:endParaRPr/>
          </a:p>
        </p:txBody>
      </p:sp>
      <p:pic>
        <p:nvPicPr>
          <p:cNvPr id="651" name="Google Shape;65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150" y="1012400"/>
            <a:ext cx="5534025" cy="2333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52" name="Google Shape;652;p67"/>
          <p:cNvGraphicFramePr/>
          <p:nvPr/>
        </p:nvGraphicFramePr>
        <p:xfrm>
          <a:off x="876275" y="367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{DD2B1D99-80BD-459E-984F-13C43B3C5BEA}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53" name="Google Shape;653;p67"/>
          <p:cNvGraphicFramePr/>
          <p:nvPr/>
        </p:nvGraphicFramePr>
        <p:xfrm>
          <a:off x="876275" y="329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{DD2B1D99-80BD-459E-984F-13C43B3C5BEA}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54" name="Google Shape;654;p67"/>
          <p:cNvGraphicFramePr/>
          <p:nvPr/>
        </p:nvGraphicFramePr>
        <p:xfrm>
          <a:off x="876275" y="459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{DD2B1D99-80BD-459E-984F-13C43B3C5BEA}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55" name="Google Shape;655;p67"/>
          <p:cNvGraphicFramePr/>
          <p:nvPr/>
        </p:nvGraphicFramePr>
        <p:xfrm>
          <a:off x="876275" y="42419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{DD2B1D99-80BD-459E-984F-13C43B3C5BEA}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56" name="Google Shape;656;p67"/>
          <p:cNvCxnSpPr/>
          <p:nvPr/>
        </p:nvCxnSpPr>
        <p:spPr>
          <a:xfrm>
            <a:off x="4476300" y="4120125"/>
            <a:ext cx="5400" cy="3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 array to the left multiple positions, in place</a:t>
            </a:r>
            <a:endParaRPr/>
          </a:p>
        </p:txBody>
      </p:sp>
      <p:pic>
        <p:nvPicPr>
          <p:cNvPr id="662" name="Google Shape;66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725" y="1871875"/>
            <a:ext cx="731520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68"/>
          <p:cNvSpPr txBox="1"/>
          <p:nvPr>
            <p:ph idx="1" type="body"/>
          </p:nvPr>
        </p:nvSpPr>
        <p:spPr>
          <a:xfrm>
            <a:off x="311700" y="1152475"/>
            <a:ext cx="8520600" cy="3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There are other ways... but this is a quick and dirty way to do it.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 array to the right, in place</a:t>
            </a:r>
            <a:endParaRPr/>
          </a:p>
        </p:txBody>
      </p:sp>
      <p:graphicFrame>
        <p:nvGraphicFramePr>
          <p:cNvPr id="669" name="Google Shape;669;p69"/>
          <p:cNvGraphicFramePr/>
          <p:nvPr/>
        </p:nvGraphicFramePr>
        <p:xfrm>
          <a:off x="876275" y="367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{DD2B1D99-80BD-459E-984F-13C43B3C5BEA}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70" name="Google Shape;670;p69"/>
          <p:cNvGraphicFramePr/>
          <p:nvPr/>
        </p:nvGraphicFramePr>
        <p:xfrm>
          <a:off x="876275" y="329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{DD2B1D99-80BD-459E-984F-13C43B3C5BEA}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71" name="Google Shape;671;p69"/>
          <p:cNvGraphicFramePr/>
          <p:nvPr/>
        </p:nvGraphicFramePr>
        <p:xfrm>
          <a:off x="876275" y="459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{DD2B1D99-80BD-459E-984F-13C43B3C5BEA}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72" name="Google Shape;672;p69"/>
          <p:cNvGraphicFramePr/>
          <p:nvPr/>
        </p:nvGraphicFramePr>
        <p:xfrm>
          <a:off x="876275" y="42419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{DD2B1D99-80BD-459E-984F-13C43B3C5BEA}</a:tableStyleId>
              </a:tblPr>
              <a:tblGrid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  <a:gridCol w="600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lgDash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 i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73" name="Google Shape;673;p69"/>
          <p:cNvCxnSpPr/>
          <p:nvPr/>
        </p:nvCxnSpPr>
        <p:spPr>
          <a:xfrm>
            <a:off x="4476300" y="4120125"/>
            <a:ext cx="5400" cy="3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74" name="Google Shape;67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375" y="1017725"/>
            <a:ext cx="4743650" cy="2276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element at specific index from an array</a:t>
            </a:r>
            <a:endParaRPr/>
          </a:p>
        </p:txBody>
      </p:sp>
      <p:sp>
        <p:nvSpPr>
          <p:cNvPr id="680" name="Google Shape;680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is essentially like rotating left, but starting at a particular spot. Here, we fill in the end with </a:t>
            </a:r>
            <a:r>
              <a:rPr b="1" lang="en"/>
              <a:t>null</a:t>
            </a:r>
            <a:r>
              <a:rPr lang="en"/>
              <a:t>.</a:t>
            </a:r>
            <a:endParaRPr/>
          </a:p>
        </p:txBody>
      </p:sp>
      <p:pic>
        <p:nvPicPr>
          <p:cNvPr id="681" name="Google Shape;68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500" y="2033138"/>
            <a:ext cx="7086600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element at specific index in array</a:t>
            </a:r>
            <a:endParaRPr/>
          </a:p>
        </p:txBody>
      </p:sp>
      <p:pic>
        <p:nvPicPr>
          <p:cNvPr id="687" name="Google Shape;68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551125"/>
            <a:ext cx="6944825" cy="15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71"/>
          <p:cNvSpPr txBox="1"/>
          <p:nvPr/>
        </p:nvSpPr>
        <p:spPr>
          <a:xfrm>
            <a:off x="315425" y="978200"/>
            <a:ext cx="823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very similar to rotating the array right, but starting at a specific index and not "wrapping."</a:t>
            </a:r>
            <a:endParaRPr/>
          </a:p>
        </p:txBody>
      </p:sp>
      <p:sp>
        <p:nvSpPr>
          <p:cNvPr id="689" name="Google Shape;689;p71"/>
          <p:cNvSpPr txBox="1"/>
          <p:nvPr/>
        </p:nvSpPr>
        <p:spPr>
          <a:xfrm>
            <a:off x="315425" y="3264200"/>
            <a:ext cx="734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last element will be lost, so you'd have to make sure there is empty space at the end!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252150" y="1402200"/>
            <a:ext cx="8639700" cy="34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Using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>
                <a:solidFill>
                  <a:schemeClr val="dk1"/>
                </a:solidFill>
              </a:rPr>
              <a:t> to re-assign an Array is allowed</a:t>
            </a:r>
            <a:endParaRPr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{true, false, false, true};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works!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new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[4];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also works...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new 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[] { true, false, false, true 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- Creation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- Access -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endParaRPr/>
          </a:p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779925" y="1152475"/>
            <a:ext cx="8052300" cy="3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length of an Array can be determined via the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600">
                <a:solidFill>
                  <a:schemeClr val="accent5"/>
                </a:solidFill>
              </a:rPr>
              <a:t> </a:t>
            </a:r>
            <a:r>
              <a:rPr b="1" lang="en" sz="1600" u="sng">
                <a:solidFill>
                  <a:schemeClr val="accent5"/>
                </a:solidFill>
              </a:rPr>
              <a:t>property</a:t>
            </a:r>
            <a:r>
              <a:rPr lang="en" sz="1600"/>
              <a:t>. </a:t>
            </a:r>
            <a:r>
              <a:rPr b="1" lang="en" sz="1600"/>
              <a:t>Note: </a:t>
            </a:r>
            <a:r>
              <a:rPr lang="en" sz="1600"/>
              <a:t>The length of a String is accessed via the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String.length()</a:t>
            </a:r>
            <a:r>
              <a:rPr b="1" lang="en" sz="1600">
                <a:solidFill>
                  <a:schemeClr val="accent4"/>
                </a:solidFill>
              </a:rPr>
              <a:t> </a:t>
            </a:r>
            <a:r>
              <a:rPr b="1" lang="en" sz="1600" u="sng">
                <a:solidFill>
                  <a:schemeClr val="accent4"/>
                </a:solidFill>
              </a:rPr>
              <a:t>method</a:t>
            </a:r>
            <a:r>
              <a:rPr lang="en" sz="1600"/>
              <a:t>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{true, false, false, true};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.length);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A&gt;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4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new String[5];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.length);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B&gt;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- Access - </a:t>
            </a:r>
            <a:r>
              <a:rPr lang="en">
                <a:solidFill>
                  <a:schemeClr val="accent1"/>
                </a:solidFill>
              </a:rPr>
              <a:t>READING</a:t>
            </a:r>
            <a:endParaRPr/>
          </a:p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779925" y="1152475"/>
            <a:ext cx="8052300" cy="3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Items in an Array can be read via the [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index]</a:t>
            </a:r>
            <a:r>
              <a:rPr lang="en" sz="1600"/>
              <a:t> property. </a:t>
            </a:r>
            <a:r>
              <a:rPr b="1" lang="en" sz="1600"/>
              <a:t>Note: </a:t>
            </a:r>
            <a:r>
              <a:rPr lang="en" sz="1600"/>
              <a:t>Like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600"/>
              <a:t> -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 sz="1600"/>
              <a:t> is zero-based and the range of valid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 sz="1600"/>
              <a:t> values is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600"/>
              <a:t> to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length-1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= {true, false, false, true};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System.out.print(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+ ", " +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C&gt;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 false, true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= {100, 84, 95, 78};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System.out.print(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[1]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+ ", " +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[3]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D&gt;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 84, 78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311700" y="4437025"/>
            <a:ext cx="8717100" cy="572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chemeClr val="lt1"/>
                </a:solidFill>
              </a:rPr>
              <a:t>Note: </a:t>
            </a:r>
            <a:r>
              <a:rPr i="1" lang="en" sz="1600">
                <a:solidFill>
                  <a:schemeClr val="lt1"/>
                </a:solidFill>
              </a:rPr>
              <a:t>Passing an out of range index will cause a </a:t>
            </a:r>
            <a:r>
              <a:rPr i="1" lang="en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ArrayIndexOutOfBoundsException</a:t>
            </a:r>
            <a:r>
              <a:rPr i="1" lang="en" sz="1600">
                <a:solidFill>
                  <a:schemeClr val="lt1"/>
                </a:solidFill>
              </a:rPr>
              <a:t>!</a:t>
            </a:r>
            <a:endParaRPr i="1"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- Access - </a:t>
            </a:r>
            <a:r>
              <a:rPr lang="en">
                <a:solidFill>
                  <a:schemeClr val="accent4"/>
                </a:solidFill>
              </a:rPr>
              <a:t>WRITING</a:t>
            </a:r>
            <a:endParaRPr/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779925" y="1152475"/>
            <a:ext cx="8052300" cy="3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Items in an Array can be written via the [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index]</a:t>
            </a:r>
            <a:r>
              <a:rPr lang="en" sz="1600"/>
              <a:t> property. </a:t>
            </a:r>
            <a:r>
              <a:rPr b="1" lang="en" sz="1600"/>
              <a:t>Note: </a:t>
            </a:r>
            <a:r>
              <a:rPr lang="en" sz="1600"/>
              <a:t>Unlike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600"/>
              <a:t> - you can change the values in an Array after it is created (however you cannot change its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600"/>
              <a:t> after creation)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= {true, false, false, true};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= true;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= false;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System.out.print(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+ ", " +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C&gt;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 true, false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= {100, 84, 95, 78};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[1]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= 48;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[3]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= 87;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System.out.print(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[1]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+ ", " +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[3]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D&gt;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 84, 87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