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5FD9F8-7678-4FCF-80D1-415C04A5F7A2}">
  <a:tblStyle styleId="{3E5FD9F8-7678-4FCF-80D1-415C04A5F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6f24d8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6f24d8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f24d859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f24d859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42de62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42de62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f24d85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f24d85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6f24d85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6f24d85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42de625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42de625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6f24d859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6f24d859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6f24d859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6f24d859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6f24d859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6f24d859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6f24d859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6f24d859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6f24d85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6f24d85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6f24d85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6f24d85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6f24d859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6f24d859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6f24d859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6f24d85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6f24d859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6f24d85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c6f24d859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c6f24d859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6f24d859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c6f24d859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6f24d859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c6f24d85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6f24d859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6f24d859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6f24d859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6f24d859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6f24d859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c6f24d859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1fa34c44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1fa34c44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6f24d85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6f24d85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6f24d859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6f24d859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f24d85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f24d85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f24d859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f24d85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f24d85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f24d85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6f24d859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6f24d859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6f24d85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6f24d85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java/generics/why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Abstraction_(computer_science)" TargetMode="External"/><Relationship Id="rId4" Type="http://schemas.openxmlformats.org/officeDocument/2006/relationships/hyperlink" Target="https://en.wikipedia.org/wiki/Encapsulation_(computer_programming)" TargetMode="External"/><Relationship Id="rId5" Type="http://schemas.openxmlformats.org/officeDocument/2006/relationships/hyperlink" Target="https://en.wikipedia.org/wiki/Object-oriented_programming" TargetMode="External"/><Relationship Id="rId6" Type="http://schemas.openxmlformats.org/officeDocument/2006/relationships/hyperlink" Target="https://en.wikipedia.org/wiki/Encapsulation_(computer_programming)" TargetMode="External"/><Relationship Id="rId7" Type="http://schemas.openxmlformats.org/officeDocument/2006/relationships/hyperlink" Target="https://en.wikipedia.org/wiki/Abstraction_(computer_science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oracle.com/javase/8/docs/api/java/util/ArrayLis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/04/23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are collections of values of the same Object type; But have different </a:t>
            </a:r>
            <a:r>
              <a:rPr lang="en" sz="1700"/>
              <a:t>declaration</a:t>
            </a:r>
            <a:r>
              <a:rPr lang="en" sz="1700"/>
              <a:t> syntax than Arrays; </a:t>
            </a:r>
            <a:r>
              <a:rPr b="1" lang="en" sz="1700"/>
              <a:t>Primitive types (int, boolean, double, etc.) are not supported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oolean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700"/>
              <a:t>Important:</a:t>
            </a:r>
            <a:r>
              <a:rPr lang="en" sz="1700"/>
              <a:t> You must import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700"/>
              <a:t> prior to using it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java.util.ArrayList;</a:t>
            </a:r>
            <a:endParaRPr sz="17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an example of function that uses a Generic Type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eneric Types are an option when the </a:t>
            </a:r>
            <a:r>
              <a:rPr b="1" lang="en"/>
              <a:t>same code</a:t>
            </a:r>
            <a:r>
              <a:rPr lang="en"/>
              <a:t> can be used across a </a:t>
            </a:r>
            <a:r>
              <a:rPr lang="en"/>
              <a:t>variety</a:t>
            </a:r>
            <a:r>
              <a:rPr lang="en"/>
              <a:t> of data types - and frees you from needing to create an overloaded function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able to use Generic Types because the internals assume everything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 (and 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types share the functionality required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to 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read more about Generics in the online Java 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Oracle Java Documentation: Why Use Generics?</a:t>
            </a:r>
            <a:endParaRPr sz="1800"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Generics / Generic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64100" y="1152475"/>
            <a:ext cx="8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Arrays, you must initialize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600"/>
              <a:t> prior to using them; The most common usage is with the no-parameter Constructor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 =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Note: </a:t>
            </a:r>
            <a:r>
              <a:rPr lang="en" sz="1600"/>
              <a:t>There are two other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600"/>
              <a:t> Constructors that you can explore on your own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&gt;(Collection&lt;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&gt;(init initialCapacity)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64100" y="1152475"/>
            <a:ext cx="85206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automatically manage their memory usage as you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 and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ArrayList.remove()</a:t>
            </a:r>
            <a:r>
              <a:rPr lang="en" sz="1700"/>
              <a:t> elements to/from the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do not have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00"/>
              <a:t> property that indicates the fixed-size of the Array; They have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ArrayList.size()</a:t>
            </a:r>
            <a:r>
              <a:rPr lang="en" sz="1700"/>
              <a:t> method that indicates the current number of elements included in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have an internal capacity - which you cannot access - that grows and shrinks as needed to ensure elements can be quickly added. </a:t>
            </a:r>
            <a:r>
              <a:rPr b="1" lang="en" sz="1700"/>
              <a:t>The default capacity is 10.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capacity is adjusted to ensure that the there is enough free space to quickly accommodate new items via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; But not so much excess free space that available memory is wasted</a:t>
            </a:r>
            <a:endParaRPr sz="1700"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&amp; Encapsulation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/>
              <a:t> are a good example of both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Abstraction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Encapsulation</a:t>
            </a:r>
            <a:r>
              <a:rPr lang="en"/>
              <a:t> - two of the principal concepts in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Object-Oriented Programming</a:t>
            </a:r>
            <a:r>
              <a:rPr lang="en"/>
              <a:t> that we briefly covered in Section 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/>
              <a:t> contain an Array that is inaccessible to code outside the class (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Encapsulation</a:t>
            </a:r>
            <a:r>
              <a:rPr lang="en"/>
              <a:t>) - and provides a set of functions that simplifies common operations used on Arrays (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Abstraction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Java Language uses Array in its operations, but the Java authors providing pre-build classes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that demonstrate how new classes can be created to create new (or simplified) functionality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grpSp>
        <p:nvGrpSpPr>
          <p:cNvPr id="138" name="Google Shape;138;p27"/>
          <p:cNvGrpSpPr/>
          <p:nvPr/>
        </p:nvGrpSpPr>
        <p:grpSpPr>
          <a:xfrm>
            <a:off x="2708275" y="1170125"/>
            <a:ext cx="4845000" cy="595200"/>
            <a:chOff x="761575" y="1170350"/>
            <a:chExt cx="4845000" cy="595200"/>
          </a:xfrm>
        </p:grpSpPr>
        <p:grpSp>
          <p:nvGrpSpPr>
            <p:cNvPr id="139" name="Google Shape;139;p27"/>
            <p:cNvGrpSpPr/>
            <p:nvPr/>
          </p:nvGrpSpPr>
          <p:grpSpPr>
            <a:xfrm>
              <a:off x="761575" y="1170350"/>
              <a:ext cx="4845000" cy="484500"/>
              <a:chOff x="630025" y="2527175"/>
              <a:chExt cx="4845000" cy="484500"/>
            </a:xfrm>
          </p:grpSpPr>
          <p:sp>
            <p:nvSpPr>
              <p:cNvPr id="140" name="Google Shape;140;p27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0" name="Google Shape;150;p27"/>
            <p:cNvGrpSpPr/>
            <p:nvPr/>
          </p:nvGrpSpPr>
          <p:grpSpPr>
            <a:xfrm>
              <a:off x="761575" y="1654850"/>
              <a:ext cx="4845000" cy="110700"/>
              <a:chOff x="-1903750" y="3953050"/>
              <a:chExt cx="4845000" cy="110700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61" name="Google Shape;161;p27"/>
          <p:cNvGrpSpPr/>
          <p:nvPr/>
        </p:nvGrpSpPr>
        <p:grpSpPr>
          <a:xfrm>
            <a:off x="2708275" y="3157075"/>
            <a:ext cx="4845000" cy="595200"/>
            <a:chOff x="761575" y="2762650"/>
            <a:chExt cx="4845000" cy="595200"/>
          </a:xfrm>
        </p:grpSpPr>
        <p:grpSp>
          <p:nvGrpSpPr>
            <p:cNvPr id="162" name="Google Shape;162;p27"/>
            <p:cNvGrpSpPr/>
            <p:nvPr/>
          </p:nvGrpSpPr>
          <p:grpSpPr>
            <a:xfrm>
              <a:off x="761575" y="2762650"/>
              <a:ext cx="4845000" cy="484500"/>
              <a:chOff x="630025" y="2527175"/>
              <a:chExt cx="4845000" cy="484500"/>
            </a:xfrm>
          </p:grpSpPr>
          <p:sp>
            <p:nvSpPr>
              <p:cNvPr id="163" name="Google Shape;163;p27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3" name="Google Shape;173;p27"/>
            <p:cNvGrpSpPr/>
            <p:nvPr/>
          </p:nvGrpSpPr>
          <p:grpSpPr>
            <a:xfrm>
              <a:off x="761575" y="3247150"/>
              <a:ext cx="4845000" cy="110700"/>
              <a:chOff x="-1903750" y="3953050"/>
              <a:chExt cx="4845000" cy="110700"/>
            </a:xfrm>
          </p:grpSpPr>
          <p:sp>
            <p:nvSpPr>
              <p:cNvPr id="174" name="Google Shape;174;p27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84" name="Google Shape;184;p27"/>
          <p:cNvSpPr txBox="1"/>
          <p:nvPr/>
        </p:nvSpPr>
        <p:spPr>
          <a:xfrm>
            <a:off x="2627075" y="1897325"/>
            <a:ext cx="6330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[10]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answers[0] = true; answers[1] = false; answers[2] = true;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 == 10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set to default values</a:t>
            </a:r>
            <a:endParaRPr sz="1300"/>
          </a:p>
        </p:txBody>
      </p:sp>
      <p:sp>
        <p:nvSpPr>
          <p:cNvPr id="185" name="Google Shape;185;p27"/>
          <p:cNvSpPr txBox="1"/>
          <p:nvPr/>
        </p:nvSpPr>
        <p:spPr>
          <a:xfrm>
            <a:off x="2627075" y="3904675"/>
            <a:ext cx="6412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answers.add(true); answers.add(false); answers.add(true);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answers.size() == 3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unused pre-allocated capacity</a:t>
            </a:r>
            <a:endParaRPr sz="1300"/>
          </a:p>
        </p:txBody>
      </p:sp>
      <p:sp>
        <p:nvSpPr>
          <p:cNvPr id="186" name="Google Shape;186;p27"/>
          <p:cNvSpPr txBox="1"/>
          <p:nvPr/>
        </p:nvSpPr>
        <p:spPr>
          <a:xfrm>
            <a:off x="630000" y="1170125"/>
            <a:ext cx="1952100" cy="1681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630000" y="3157075"/>
            <a:ext cx="1952100" cy="168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ArrayList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64100" y="1284236"/>
            <a:ext cx="8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using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600"/>
              <a:t> no-parameter Constructor;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600"/>
              <a:t> has an internal capacity of 10; but no values are assigned; so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ArrayList.size()</a:t>
            </a:r>
            <a:r>
              <a:rPr lang="en" sz="1600"/>
              <a:t> returns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answers.size() == 0</a:t>
            </a:r>
            <a:b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questions.size() == 0</a:t>
            </a:r>
            <a:b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students.size()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ERROR ** - students has not been initialized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4350"/>
              <a:t> Methods</a:t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3052925" y="1024900"/>
            <a:ext cx="6049800" cy="398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an item either to the end of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FF00FF"/>
                </a:solidFill>
              </a:rPr>
              <a:t>always returns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)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(existing items will shift right; their index values will increase by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version of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/>
              <a:t> always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because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implements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/>
              <a:t> interface - which </a:t>
            </a:r>
            <a:r>
              <a:rPr b="1" lang="en"/>
              <a:t>can</a:t>
            </a:r>
            <a:r>
              <a:rPr lang="en"/>
              <a:t> be implemented by other classes to restrict the creation of duplicate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elements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has no such restrictions)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increases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 size())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elements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After this call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ArrayList.size() ==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Reviewing Arrays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at the specified position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does not support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true if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n">
                <a:solidFill>
                  <a:schemeClr val="dk1"/>
                </a:solidFill>
              </a:rPr>
              <a:t>has no items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052925" y="872500"/>
            <a:ext cx="6091200" cy="413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 obj)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the first item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that matches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>
                <a:solidFill>
                  <a:schemeClr val="dk1"/>
                </a:solidFill>
              </a:rPr>
              <a:t>;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(existing items will shift left; their index values will decrease by 1)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obj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r>
              <a:rPr lang="en">
                <a:solidFill>
                  <a:schemeClr val="dk1"/>
                </a:solidFill>
              </a:rPr>
              <a:t> if an element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obj.equals(element) (or obj == null == element)</a:t>
            </a:r>
            <a:r>
              <a:rPr lang="en">
                <a:solidFill>
                  <a:schemeClr val="dk1"/>
                </a:solidFill>
              </a:rPr>
              <a:t> and was removed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Does </a:t>
            </a:r>
            <a:r>
              <a:rPr b="1" lang="en"/>
              <a:t>not use</a:t>
            </a:r>
            <a:r>
              <a:rPr lang="en"/>
              <a:t> Object equality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 == element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3052925" y="1177300"/>
            <a:ext cx="65340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 obj)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ArrayList&lt;Integer&gt; values = new ArrayList&lt;Integer&gt;();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values.add(0); values.add(1);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values.add(2); values.add(3);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values == [0, 1, 2, 3]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values.remove(1);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values == [0, 2, 3]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 iValue = 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values.remove(iValue);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values == [0, 3] */</a:t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47050" y="3268700"/>
            <a:ext cx="2394300" cy="173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** CAUTION **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collecting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Integers</a:t>
            </a:r>
            <a:r>
              <a:rPr lang="en"/>
              <a:t> be sure to pass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if you want to remove by index and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if you want to remove by value!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toIndex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of the elements whose index is between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(inclusive)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</a:t>
            </a:r>
            <a:r>
              <a:rPr lang="en">
                <a:solidFill>
                  <a:schemeClr val="dk1"/>
                </a:solidFill>
              </a:rPr>
              <a:t> (exclusive). Shifts any succeeding elements to the left (reduces their index).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 </a:t>
            </a:r>
            <a:r>
              <a:rPr lang="en">
                <a:solidFill>
                  <a:schemeClr val="dk1"/>
                </a:solidFill>
              </a:rPr>
              <a:t>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(fromIndex &lt; 0 || fromIndex &gt;= size() || toIndex &gt; size() || toIndex &lt; fromIndex)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Replaces the element at the specified position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with the specified element.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does not support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solidFill>
                  <a:schemeClr val="dk1"/>
                </a:solidFill>
              </a:rPr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number of elements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r>
              <a:rPr lang="en"/>
              <a:t> (Not Discussed)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Iteration (TBD Friday)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forEach()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Operations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addAll()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clone()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removeAll()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removeIf()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replaceAll()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retainAll()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subList()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toArray()</a:t>
            </a:r>
            <a:endParaRPr/>
          </a:p>
        </p:txBody>
      </p:sp>
      <p:sp>
        <p:nvSpPr>
          <p:cNvPr id="274" name="Google Shape;274;p39"/>
          <p:cNvSpPr txBox="1"/>
          <p:nvPr>
            <p:ph idx="2" type="body"/>
          </p:nvPr>
        </p:nvSpPr>
        <p:spPr>
          <a:xfrm>
            <a:off x="30816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Memory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ensureCapacity()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trimToSize()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Discovery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lastIndexOf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3307175" y="2895175"/>
            <a:ext cx="5081400" cy="196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Check out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Documentation: ArrayList Reference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for the complete information about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800">
                <a:solidFill>
                  <a:schemeClr val="dk1"/>
                </a:solidFill>
              </a:rPr>
              <a:t> methods and properties</a:t>
            </a:r>
            <a:endParaRPr b="1" sz="1800"/>
          </a:p>
        </p:txBody>
      </p:sp>
      <p:sp>
        <p:nvSpPr>
          <p:cNvPr id="276" name="Google Shape;276;p39"/>
          <p:cNvSpPr txBox="1"/>
          <p:nvPr/>
        </p:nvSpPr>
        <p:spPr>
          <a:xfrm>
            <a:off x="3820750" y="3159750"/>
            <a:ext cx="45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7.1 - Intro to ArrayLists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7.2 - ArrayList Methods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Multiplication Tables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are going to use the same Replit today and </a:t>
            </a:r>
            <a:r>
              <a:rPr lang="en" sz="1700" strike="sngStrike"/>
              <a:t>Friday</a:t>
            </a:r>
            <a:r>
              <a:rPr lang="en" sz="1700"/>
              <a:t> Monday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today's exercise follow the instructions in Main.java and complete the code required to enable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MainWed.run()</a:t>
            </a:r>
            <a:r>
              <a:rPr lang="en" sz="1700"/>
              <a:t> code path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 </a:t>
            </a:r>
            <a:r>
              <a:rPr lang="en" sz="1700" strike="sngStrike"/>
              <a:t>Friday</a:t>
            </a:r>
            <a:r>
              <a:rPr lang="en" sz="1700"/>
              <a:t> Monday we will do a quick overview of traversing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with loops and then spend the </a:t>
            </a:r>
            <a:r>
              <a:rPr lang="en" sz="1700"/>
              <a:t>remaining</a:t>
            </a:r>
            <a:r>
              <a:rPr lang="en" sz="1700"/>
              <a:t> time on the 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MainFri.run()</a:t>
            </a:r>
            <a:r>
              <a:rPr lang="en" sz="1700"/>
              <a:t> code path</a:t>
            </a:r>
            <a:endParaRPr sz="1700"/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41"/>
          <p:cNvGraphicFramePr/>
          <p:nvPr/>
        </p:nvGraphicFramePr>
        <p:xfrm>
          <a:off x="2523900" y="14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{3E5FD9F8-7678-4FCF-80D1-415C04A5F7A2}</a:tableStyleId>
              </a:tblPr>
              <a:tblGrid>
                <a:gridCol w="1250500"/>
                <a:gridCol w="1250500"/>
                <a:gridCol w="1250500"/>
                <a:gridCol w="1250500"/>
                <a:gridCol w="1250500"/>
              </a:tblGrid>
              <a:tr h="22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TableColumn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TableColumn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TableColumn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TableColumn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41"/>
          <p:cNvSpPr txBox="1"/>
          <p:nvPr/>
        </p:nvSpPr>
        <p:spPr>
          <a:xfrm>
            <a:off x="205750" y="2252850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lowMultiplier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129550" y="3441500"/>
            <a:ext cx="1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highMultiplier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Google Shape;290;p41"/>
          <p:cNvCxnSpPr>
            <a:stCxn id="288" idx="3"/>
          </p:cNvCxnSpPr>
          <p:nvPr/>
        </p:nvCxnSpPr>
        <p:spPr>
          <a:xfrm>
            <a:off x="1912750" y="2452950"/>
            <a:ext cx="4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1"/>
          <p:cNvCxnSpPr/>
          <p:nvPr/>
        </p:nvCxnSpPr>
        <p:spPr>
          <a:xfrm>
            <a:off x="1912750" y="3641600"/>
            <a:ext cx="4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41"/>
          <p:cNvSpPr txBox="1"/>
          <p:nvPr/>
        </p:nvSpPr>
        <p:spPr>
          <a:xfrm>
            <a:off x="205750" y="1795650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columnValue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1"/>
          <p:cNvCxnSpPr>
            <a:stCxn id="292" idx="3"/>
          </p:cNvCxnSpPr>
          <p:nvPr/>
        </p:nvCxnSpPr>
        <p:spPr>
          <a:xfrm>
            <a:off x="1912750" y="1995750"/>
            <a:ext cx="47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1"/>
          <p:cNvCxnSpPr/>
          <p:nvPr/>
        </p:nvCxnSpPr>
        <p:spPr>
          <a:xfrm>
            <a:off x="4445250" y="3824775"/>
            <a:ext cx="147420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5" name="Google Shape;295;p41"/>
          <p:cNvCxnSpPr/>
          <p:nvPr/>
        </p:nvCxnSpPr>
        <p:spPr>
          <a:xfrm flipH="1">
            <a:off x="5919450" y="3846925"/>
            <a:ext cx="98670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6" name="Google Shape;296;p41"/>
          <p:cNvSpPr txBox="1"/>
          <p:nvPr/>
        </p:nvSpPr>
        <p:spPr>
          <a:xfrm>
            <a:off x="5024900" y="4359300"/>
            <a:ext cx="17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columnValues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7" name="Google Shape;297;p41"/>
          <p:cNvCxnSpPr/>
          <p:nvPr/>
        </p:nvCxnSpPr>
        <p:spPr>
          <a:xfrm flipH="1">
            <a:off x="5919325" y="3846925"/>
            <a:ext cx="219510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8" name="Google Shape;298;p41"/>
          <p:cNvCxnSpPr>
            <a:endCxn id="296" idx="0"/>
          </p:cNvCxnSpPr>
          <p:nvPr/>
        </p:nvCxnSpPr>
        <p:spPr>
          <a:xfrm>
            <a:off x="5708900" y="3880200"/>
            <a:ext cx="16950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Arrays are collections of values of the same type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64100" y="1152475"/>
            <a:ext cx="8520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size of an Array (i.e. the number of values it contains) is established during initialization and can not be changed (without re-</a:t>
            </a:r>
            <a:r>
              <a:rPr lang="en" sz="1700"/>
              <a:t>initialization)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the Array property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00"/>
              <a:t> to determine the size of an Array</a:t>
            </a:r>
            <a:endParaRPr sz="1700"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692500" y="241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{3E5FD9F8-7678-4FCF-80D1-415C04A5F7A2}</a:tableStyleId>
              </a:tblPr>
              <a:tblGrid>
                <a:gridCol w="5559325"/>
                <a:gridCol w="2732875"/>
              </a:tblGrid>
              <a:tr h="2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answers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{true, false, false, true};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answers</a:t>
                      </a: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.length == </a:t>
                      </a:r>
                      <a:r>
                        <a:rPr b="1" lang="en" sz="15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{100, 84, 78};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.length == </a:t>
                      </a:r>
                      <a:r>
                        <a:rPr b="1" lang="en" sz="15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b="1"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prices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double[20];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prices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.length == </a:t>
                      </a:r>
                      <a:r>
                        <a:rPr b="1" lang="en" sz="15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2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String[5];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.length == </a:t>
                      </a:r>
                      <a:r>
                        <a:rPr b="1" lang="en" sz="15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numStudents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10;</a:t>
                      </a:r>
                      <a:b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b="1"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Student[</a:t>
                      </a: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numStudents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.length == </a:t>
                      </a:r>
                      <a:r>
                        <a:rPr b="1" lang="en" sz="15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64100" y="1152475"/>
            <a:ext cx="85206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Since the </a:t>
            </a:r>
            <a:r>
              <a:rPr lang="en" sz="1700"/>
              <a:t>size of an Array is established during initialization - it can be challenging to use them for collections of data that are unknown in advance - or that are highly variable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students who attended a basketball game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</a:t>
            </a:r>
            <a:r>
              <a:rPr lang="en" sz="1700"/>
              <a:t>advertisements</a:t>
            </a:r>
            <a:r>
              <a:rPr lang="en" sz="1700"/>
              <a:t> that appear while watching a video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items in an online shopping cart</a:t>
            </a:r>
            <a:endParaRPr sz="1700"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Re-Sizing </a:t>
            </a: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641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 we </a:t>
            </a:r>
            <a:r>
              <a:rPr lang="en" sz="1700"/>
              <a:t>end up writing code like this to resize Arrays (via re-initialization) as the size of the data collection needs to grow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new int[0];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void addNewScore(int </a:t>
            </a:r>
            <a:r>
              <a:rPr b="1" lang="en" sz="1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newScore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newScoresArray = new int[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+ 1];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for (int idx = 0; idx &lt; scores.length; idx++ ) {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newScoresArray[idx]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scores[idx]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newScoresArray[newScoresArray.length - 1] = </a:t>
            </a:r>
            <a:r>
              <a:rPr b="1" lang="en" sz="1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newScore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newScoresArray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Re-Sizing Arrays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64100" y="1152475"/>
            <a:ext cx="85206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...or more concisely with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r>
              <a:rPr lang="en" sz="1700"/>
              <a:t> helper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java.util.Arrays;</a:t>
            </a:r>
            <a:b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new int[0];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void addNewScore(int newScore) {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 + 1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.length - 1] = newScore;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Re-Sizing Arrays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Re-Sizing Arrays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64100" y="1152475"/>
            <a:ext cx="85206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...or more concisely with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r>
              <a:rPr lang="en" sz="1700"/>
              <a:t> helper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java.util.Arrays;</a:t>
            </a:r>
            <a:b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new int[0];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void addNewScore(int newScore) {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 + 1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.length - 1] = newScore;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725800" y="2820675"/>
            <a:ext cx="3171000" cy="21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But what if the size of Arrays could grow automatically as the collection increased in size?</a:t>
            </a:r>
            <a:endParaRPr b="1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7.1: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