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4e55253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4e55253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d1fac5b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d1fac5b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522f2405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d522f2405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4e55253e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4e55253e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4e55253e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4e55253e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d4e55253e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d4e55253e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4e55253ea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d4e55253ea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d4e55253ea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d4e55253ea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4e55253ea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d4e55253ea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d4e55253ea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d4e55253ea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d4e55253ea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d4e55253ea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4e55253e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4e55253e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d522f2405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d522f2405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d4e55253e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d4e55253e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d4e55253e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d4e55253e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d1fac5b7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0d1fac5b7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d9645c09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d9645c09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d9645c09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d9645c09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d4e55253e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d4e55253e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4e55253e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4e55253e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4e55253e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4e55253e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4e55253e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4e55253e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4e55253e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4e55253e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d1fac5b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d1fac5b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4e55253ea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4e55253ea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cs.odu.edu/~zeil/cs361/latest/Public/insertion/index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xkcd.com/1185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4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2023-01-18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</a:t>
            </a:r>
            <a:r>
              <a:rPr lang="en"/>
              <a:t> Sort Algorithm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7775" y="1411775"/>
            <a:ext cx="2020775" cy="3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614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565"/>
              <a:t>// Note we start with second element i = 1</a:t>
            </a:r>
            <a:br>
              <a:rPr lang="en" sz="1565"/>
            </a:br>
            <a:r>
              <a:rPr lang="en" sz="1565"/>
              <a:t>for i ← 1 to length(array)</a:t>
            </a:r>
            <a:br>
              <a:rPr lang="en" sz="1565"/>
            </a:br>
            <a:r>
              <a:rPr lang="en" sz="1565"/>
              <a:t>	// Loop invariant: The array to the left of i is a sorted sub-array.</a:t>
            </a:r>
            <a:br>
              <a:rPr lang="en" sz="1565"/>
            </a:br>
            <a:r>
              <a:rPr lang="en" sz="1565"/>
              <a:t>	// j will represent the insertion point of the value.</a:t>
            </a:r>
            <a:br>
              <a:rPr lang="en" sz="1565"/>
            </a:br>
            <a:r>
              <a:rPr lang="en" sz="1565"/>
              <a:t>	j ← i</a:t>
            </a:r>
            <a:br>
              <a:rPr lang="en" sz="1565"/>
            </a:br>
            <a:r>
              <a:rPr lang="en" sz="1565"/>
              <a:t>	while j &gt; 0 and A[j-1] &gt; A[j]</a:t>
            </a:r>
            <a:br>
              <a:rPr lang="en" sz="1565"/>
            </a:br>
            <a:r>
              <a:rPr lang="en" sz="1565"/>
              <a:t>		// As we scan for insertion point, we swap the element</a:t>
            </a:r>
            <a:br>
              <a:rPr lang="en" sz="1565"/>
            </a:br>
            <a:r>
              <a:rPr lang="en" sz="1565"/>
              <a:t>		// we are inserting (which will move to the left) with the</a:t>
            </a:r>
            <a:br>
              <a:rPr lang="en" sz="1565"/>
            </a:br>
            <a:r>
              <a:rPr lang="en" sz="1565"/>
              <a:t>		// element to its left.</a:t>
            </a:r>
            <a:br>
              <a:rPr lang="en" sz="1565"/>
            </a:br>
            <a:r>
              <a:rPr lang="en" sz="1565"/>
              <a:t>		swap A[j], A[j-1]</a:t>
            </a:r>
            <a:br>
              <a:rPr lang="en" sz="1565"/>
            </a:br>
            <a:r>
              <a:rPr lang="en" sz="1565"/>
              <a:t>		j ← j - 1</a:t>
            </a:r>
            <a:br>
              <a:rPr lang="en" sz="1565"/>
            </a:br>
            <a:r>
              <a:rPr lang="en" sz="1565"/>
              <a:t>	end while</a:t>
            </a:r>
            <a:br>
              <a:rPr lang="en" sz="1565"/>
            </a:br>
            <a:r>
              <a:rPr lang="en" sz="1565"/>
              <a:t>end for</a:t>
            </a:r>
            <a:endParaRPr sz="156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Algorithm: Swapless Edition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000075"/>
            <a:ext cx="6140400" cy="3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29"/>
              <a:buNone/>
            </a:pPr>
            <a:r>
              <a:rPr lang="en" sz="1321"/>
              <a:t>// A bit more efficient than swapping. Less read/write operations.</a:t>
            </a:r>
            <a:br>
              <a:rPr lang="en" sz="1321"/>
            </a:br>
            <a:r>
              <a:rPr lang="en" sz="1321"/>
              <a:t>// Note we start with second element i = 1</a:t>
            </a:r>
            <a:br>
              <a:rPr lang="en" sz="1321"/>
            </a:br>
            <a:r>
              <a:rPr lang="en" sz="1321"/>
              <a:t>for i ← 1 to length(array)</a:t>
            </a:r>
            <a:br>
              <a:rPr lang="en" sz="1321"/>
            </a:br>
            <a:r>
              <a:rPr lang="en" sz="1321"/>
              <a:t>	// Loop invariant: The array to the left of i is a sorted sub-array.</a:t>
            </a:r>
            <a:br>
              <a:rPr lang="en" sz="1321"/>
            </a:br>
            <a:br>
              <a:rPr lang="en" sz="1321"/>
            </a:br>
            <a:r>
              <a:rPr lang="en" sz="1321"/>
              <a:t>	// Save the value at A[i], as it may be overwritten</a:t>
            </a:r>
            <a:br>
              <a:rPr lang="en" sz="1321"/>
            </a:br>
            <a:r>
              <a:rPr lang="en" sz="1321"/>
              <a:t>	x ← A[i]</a:t>
            </a:r>
            <a:br>
              <a:rPr lang="en" sz="1321"/>
            </a:br>
            <a:br>
              <a:rPr lang="en" sz="1321"/>
            </a:br>
            <a:r>
              <a:rPr lang="en" sz="1321"/>
              <a:t>	// j will represent the insertion point of the value.</a:t>
            </a:r>
            <a:br>
              <a:rPr lang="en" sz="1321"/>
            </a:br>
            <a:r>
              <a:rPr lang="en" sz="1321"/>
              <a:t>	j ← i</a:t>
            </a:r>
            <a:br>
              <a:rPr lang="en" sz="1321"/>
            </a:br>
            <a:r>
              <a:rPr lang="en" sz="1321"/>
              <a:t>	while j &gt; 0 and A[j-1] &gt; x</a:t>
            </a:r>
            <a:br>
              <a:rPr lang="en" sz="1321"/>
            </a:br>
            <a:r>
              <a:rPr lang="en" sz="1321"/>
              <a:t>		// As we scan for insertion point, we move elements</a:t>
            </a:r>
            <a:br>
              <a:rPr lang="en" sz="1321"/>
            </a:br>
            <a:r>
              <a:rPr lang="en" sz="1321"/>
              <a:t>		// to the right.</a:t>
            </a:r>
            <a:br>
              <a:rPr lang="en" sz="1321"/>
            </a:br>
            <a:r>
              <a:rPr lang="en" sz="1321"/>
              <a:t>		A[j] ← A[j-1]</a:t>
            </a:r>
            <a:br>
              <a:rPr lang="en" sz="1321"/>
            </a:br>
            <a:r>
              <a:rPr lang="en" sz="1321"/>
              <a:t>		j ← j - 1</a:t>
            </a:r>
            <a:br>
              <a:rPr lang="en" sz="1321"/>
            </a:br>
            <a:r>
              <a:rPr lang="en" sz="1321"/>
              <a:t>	end while</a:t>
            </a:r>
            <a:br>
              <a:rPr lang="en" sz="1321"/>
            </a:br>
            <a:br>
              <a:rPr lang="en" sz="1321"/>
            </a:br>
            <a:r>
              <a:rPr lang="en" sz="1321"/>
              <a:t>	// Finally, write the element being inserted into its final spot.</a:t>
            </a:r>
            <a:br>
              <a:rPr lang="en" sz="1321"/>
            </a:br>
            <a:r>
              <a:rPr lang="en" sz="1321"/>
              <a:t>	A[j] ← x</a:t>
            </a:r>
            <a:br>
              <a:rPr lang="en" sz="1321"/>
            </a:br>
            <a:r>
              <a:rPr lang="en" sz="1321"/>
              <a:t>end for</a:t>
            </a:r>
            <a:endParaRPr sz="1321"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7775" y="1411775"/>
            <a:ext cx="2020775" cy="3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</a:t>
            </a:r>
            <a:r>
              <a:rPr lang="en"/>
              <a:t> Sort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work through an Insertion Sort. We'll start with this unsorted array.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(We're going to work through the "swapless edition" where we save the element under consideration in a variable x, and copy elements to the right, as opposed to the "swapping" edition which swaps the element to insert repeatedly to the left.)</a:t>
            </a: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2500025" y="21489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29" name="Google Shape;129;p24"/>
          <p:cNvSpPr txBox="1"/>
          <p:nvPr/>
        </p:nvSpPr>
        <p:spPr>
          <a:xfrm>
            <a:off x="3035975" y="21489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3571925" y="21489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4107875" y="21489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4643825" y="2148975"/>
            <a:ext cx="393300" cy="40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5179775" y="21489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5715725" y="21489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6251675" y="21489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= 1 (the </a:t>
            </a:r>
            <a:r>
              <a:rPr b="1" lang="en"/>
              <a:t>second</a:t>
            </a:r>
            <a:r>
              <a:rPr lang="en"/>
              <a:t> element)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250002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303597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3571925" y="21489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4107875" y="21489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4643825" y="2148975"/>
            <a:ext cx="393300" cy="40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5179775" y="21489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5715725" y="21489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6251675" y="21489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1745425" y="1692825"/>
            <a:ext cx="67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value to insert is 13. Scan left for insertion point, i.e. j such that A[j] &gt; A[i]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842325" y="2912025"/>
            <a:ext cx="81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scan, we move elements one slot to the right. The scan ends when insertion point is found.</a:t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250002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303597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3571925" y="33681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4107875" y="33681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4643825" y="33681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5179775" y="33681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5715725" y="33681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6251675" y="33681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1147125" y="4055025"/>
            <a:ext cx="75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13 &gt; 9, the scan stops immediately and no change is made. The insertion point was 1.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= 2</a:t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250002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303597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69" name="Google Shape;169;p26"/>
          <p:cNvSpPr txBox="1"/>
          <p:nvPr/>
        </p:nvSpPr>
        <p:spPr>
          <a:xfrm>
            <a:off x="357192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4107875" y="21489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4643825" y="2148975"/>
            <a:ext cx="393300" cy="40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5179775" y="21489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5715725" y="21489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6251675" y="21489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1615175" y="1692825"/>
            <a:ext cx="62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 left for insertion point for 6, moving elements one to the right as we go.</a:t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1414375" y="2912025"/>
            <a:ext cx="68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 &gt; 6 and 9 &gt; 6, so 13 and 9 move one slot to the right, and 6 is inserted at slot 0.</a:t>
            </a:r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250002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303597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357192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4107875" y="33681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4643825" y="3368175"/>
            <a:ext cx="393300" cy="40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5179775" y="33681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5715725" y="33681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6251675" y="33681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= 3</a:t>
            </a:r>
            <a:endParaRPr/>
          </a:p>
        </p:txBody>
      </p:sp>
      <p:sp>
        <p:nvSpPr>
          <p:cNvPr id="191" name="Google Shape;191;p27"/>
          <p:cNvSpPr txBox="1"/>
          <p:nvPr/>
        </p:nvSpPr>
        <p:spPr>
          <a:xfrm>
            <a:off x="250002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92" name="Google Shape;192;p27"/>
          <p:cNvSpPr txBox="1"/>
          <p:nvPr/>
        </p:nvSpPr>
        <p:spPr>
          <a:xfrm>
            <a:off x="303597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93" name="Google Shape;193;p27"/>
          <p:cNvSpPr txBox="1"/>
          <p:nvPr/>
        </p:nvSpPr>
        <p:spPr>
          <a:xfrm>
            <a:off x="357192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410787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95" name="Google Shape;195;p27"/>
          <p:cNvSpPr txBox="1"/>
          <p:nvPr/>
        </p:nvSpPr>
        <p:spPr>
          <a:xfrm>
            <a:off x="4643825" y="2148975"/>
            <a:ext cx="393300" cy="40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6" name="Google Shape;196;p27"/>
          <p:cNvSpPr txBox="1"/>
          <p:nvPr/>
        </p:nvSpPr>
        <p:spPr>
          <a:xfrm>
            <a:off x="5179775" y="21489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97" name="Google Shape;197;p27"/>
          <p:cNvSpPr txBox="1"/>
          <p:nvPr/>
        </p:nvSpPr>
        <p:spPr>
          <a:xfrm>
            <a:off x="5715725" y="21489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8" name="Google Shape;198;p27"/>
          <p:cNvSpPr txBox="1"/>
          <p:nvPr/>
        </p:nvSpPr>
        <p:spPr>
          <a:xfrm>
            <a:off x="6251675" y="21489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99" name="Google Shape;199;p27"/>
          <p:cNvSpPr txBox="1"/>
          <p:nvPr/>
        </p:nvSpPr>
        <p:spPr>
          <a:xfrm>
            <a:off x="1076775" y="1692825"/>
            <a:ext cx="71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 left for insertion point for 7. 13 &gt; 7 and 9 &gt; 7, but 6 &lt; 7, so scan stops at index 1.</a:t>
            </a:r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1618350" y="2912025"/>
            <a:ext cx="60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the scan proceeded, it moved 13 and 9 to the right, making room for 7.</a:t>
            </a:r>
            <a:endParaRPr/>
          </a:p>
        </p:txBody>
      </p:sp>
      <p:sp>
        <p:nvSpPr>
          <p:cNvPr id="201" name="Google Shape;201;p27"/>
          <p:cNvSpPr txBox="1"/>
          <p:nvPr/>
        </p:nvSpPr>
        <p:spPr>
          <a:xfrm>
            <a:off x="250002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303597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03" name="Google Shape;203;p27"/>
          <p:cNvSpPr txBox="1"/>
          <p:nvPr/>
        </p:nvSpPr>
        <p:spPr>
          <a:xfrm>
            <a:off x="357192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204" name="Google Shape;204;p27"/>
          <p:cNvSpPr txBox="1"/>
          <p:nvPr/>
        </p:nvSpPr>
        <p:spPr>
          <a:xfrm>
            <a:off x="410787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4643825" y="3368175"/>
            <a:ext cx="393300" cy="40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6" name="Google Shape;206;p27"/>
          <p:cNvSpPr txBox="1"/>
          <p:nvPr/>
        </p:nvSpPr>
        <p:spPr>
          <a:xfrm>
            <a:off x="5179775" y="33681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207" name="Google Shape;207;p27"/>
          <p:cNvSpPr txBox="1"/>
          <p:nvPr/>
        </p:nvSpPr>
        <p:spPr>
          <a:xfrm>
            <a:off x="5715725" y="33681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6251675" y="33681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= 4</a:t>
            </a:r>
            <a:endParaRPr/>
          </a:p>
        </p:txBody>
      </p:sp>
      <p:sp>
        <p:nvSpPr>
          <p:cNvPr id="215" name="Google Shape;215;p28"/>
          <p:cNvSpPr txBox="1"/>
          <p:nvPr/>
        </p:nvSpPr>
        <p:spPr>
          <a:xfrm>
            <a:off x="250002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16" name="Google Shape;216;p28"/>
          <p:cNvSpPr txBox="1"/>
          <p:nvPr/>
        </p:nvSpPr>
        <p:spPr>
          <a:xfrm>
            <a:off x="303597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17" name="Google Shape;217;p28"/>
          <p:cNvSpPr txBox="1"/>
          <p:nvPr/>
        </p:nvSpPr>
        <p:spPr>
          <a:xfrm>
            <a:off x="357192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218" name="Google Shape;218;p28"/>
          <p:cNvSpPr txBox="1"/>
          <p:nvPr/>
        </p:nvSpPr>
        <p:spPr>
          <a:xfrm>
            <a:off x="410787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219" name="Google Shape;219;p28"/>
          <p:cNvSpPr txBox="1"/>
          <p:nvPr/>
        </p:nvSpPr>
        <p:spPr>
          <a:xfrm>
            <a:off x="464382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0" name="Google Shape;220;p28"/>
          <p:cNvSpPr txBox="1"/>
          <p:nvPr/>
        </p:nvSpPr>
        <p:spPr>
          <a:xfrm>
            <a:off x="5179775" y="21489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221" name="Google Shape;221;p28"/>
          <p:cNvSpPr txBox="1"/>
          <p:nvPr/>
        </p:nvSpPr>
        <p:spPr>
          <a:xfrm>
            <a:off x="5715725" y="21489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2" name="Google Shape;222;p28"/>
          <p:cNvSpPr txBox="1"/>
          <p:nvPr/>
        </p:nvSpPr>
        <p:spPr>
          <a:xfrm>
            <a:off x="6251675" y="21489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223" name="Google Shape;223;p28"/>
          <p:cNvSpPr txBox="1"/>
          <p:nvPr/>
        </p:nvSpPr>
        <p:spPr>
          <a:xfrm>
            <a:off x="1281300" y="1692825"/>
            <a:ext cx="73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insertion point for 1. 13 &gt; 1, 9 &gt; 1, 7 &gt; 1, 6 &gt; 1, so we scan all the way to index 0.</a:t>
            </a:r>
            <a:endParaRPr/>
          </a:p>
        </p:txBody>
      </p:sp>
      <p:sp>
        <p:nvSpPr>
          <p:cNvPr id="224" name="Google Shape;224;p28"/>
          <p:cNvSpPr txBox="1"/>
          <p:nvPr/>
        </p:nvSpPr>
        <p:spPr>
          <a:xfrm>
            <a:off x="1618350" y="2912025"/>
            <a:ext cx="60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1 is written to slot 0, and 6, 7, 9, and 13 have been moved to the right.</a:t>
            </a:r>
            <a:endParaRPr/>
          </a:p>
        </p:txBody>
      </p:sp>
      <p:sp>
        <p:nvSpPr>
          <p:cNvPr id="225" name="Google Shape;225;p28"/>
          <p:cNvSpPr txBox="1"/>
          <p:nvPr/>
        </p:nvSpPr>
        <p:spPr>
          <a:xfrm>
            <a:off x="250002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303597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27" name="Google Shape;227;p28"/>
          <p:cNvSpPr txBox="1"/>
          <p:nvPr/>
        </p:nvSpPr>
        <p:spPr>
          <a:xfrm>
            <a:off x="357192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28" name="Google Shape;228;p28"/>
          <p:cNvSpPr txBox="1"/>
          <p:nvPr/>
        </p:nvSpPr>
        <p:spPr>
          <a:xfrm>
            <a:off x="410787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464382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5179775" y="33681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231" name="Google Shape;231;p28"/>
          <p:cNvSpPr txBox="1"/>
          <p:nvPr/>
        </p:nvSpPr>
        <p:spPr>
          <a:xfrm>
            <a:off x="5715725" y="33681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32" name="Google Shape;232;p28"/>
          <p:cNvSpPr txBox="1"/>
          <p:nvPr/>
        </p:nvSpPr>
        <p:spPr>
          <a:xfrm>
            <a:off x="6251675" y="33681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= 5</a:t>
            </a:r>
            <a:endParaRPr/>
          </a:p>
        </p:txBody>
      </p:sp>
      <p:sp>
        <p:nvSpPr>
          <p:cNvPr id="239" name="Google Shape;239;p29"/>
          <p:cNvSpPr txBox="1"/>
          <p:nvPr/>
        </p:nvSpPr>
        <p:spPr>
          <a:xfrm>
            <a:off x="250002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303597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41" name="Google Shape;241;p29"/>
          <p:cNvSpPr txBox="1"/>
          <p:nvPr/>
        </p:nvSpPr>
        <p:spPr>
          <a:xfrm>
            <a:off x="357192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42" name="Google Shape;242;p29"/>
          <p:cNvSpPr txBox="1"/>
          <p:nvPr/>
        </p:nvSpPr>
        <p:spPr>
          <a:xfrm>
            <a:off x="410787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243" name="Google Shape;243;p29"/>
          <p:cNvSpPr txBox="1"/>
          <p:nvPr/>
        </p:nvSpPr>
        <p:spPr>
          <a:xfrm>
            <a:off x="464382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244" name="Google Shape;244;p29"/>
          <p:cNvSpPr txBox="1"/>
          <p:nvPr/>
        </p:nvSpPr>
        <p:spPr>
          <a:xfrm>
            <a:off x="517977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245" name="Google Shape;245;p29"/>
          <p:cNvSpPr txBox="1"/>
          <p:nvPr/>
        </p:nvSpPr>
        <p:spPr>
          <a:xfrm>
            <a:off x="5715725" y="21489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6251675" y="21489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247" name="Google Shape;247;p29"/>
          <p:cNvSpPr txBox="1"/>
          <p:nvPr/>
        </p:nvSpPr>
        <p:spPr>
          <a:xfrm>
            <a:off x="1623875" y="1692825"/>
            <a:ext cx="6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where 16 should be inserted. 16 &gt; 13, so the scan stops immediately.</a:t>
            </a:r>
            <a:endParaRPr/>
          </a:p>
        </p:txBody>
      </p:sp>
      <p:sp>
        <p:nvSpPr>
          <p:cNvPr id="248" name="Google Shape;248;p29"/>
          <p:cNvSpPr txBox="1"/>
          <p:nvPr/>
        </p:nvSpPr>
        <p:spPr>
          <a:xfrm>
            <a:off x="796950" y="2912025"/>
            <a:ext cx="77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 scan stops immediately, it means the insertion point is where the element already is.</a:t>
            </a:r>
            <a:endParaRPr/>
          </a:p>
        </p:txBody>
      </p:sp>
      <p:sp>
        <p:nvSpPr>
          <p:cNvPr id="249" name="Google Shape;249;p29"/>
          <p:cNvSpPr txBox="1"/>
          <p:nvPr/>
        </p:nvSpPr>
        <p:spPr>
          <a:xfrm>
            <a:off x="250002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0" name="Google Shape;250;p29"/>
          <p:cNvSpPr txBox="1"/>
          <p:nvPr/>
        </p:nvSpPr>
        <p:spPr>
          <a:xfrm>
            <a:off x="303597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51" name="Google Shape;251;p29"/>
          <p:cNvSpPr txBox="1"/>
          <p:nvPr/>
        </p:nvSpPr>
        <p:spPr>
          <a:xfrm>
            <a:off x="357192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52" name="Google Shape;252;p29"/>
          <p:cNvSpPr txBox="1"/>
          <p:nvPr/>
        </p:nvSpPr>
        <p:spPr>
          <a:xfrm>
            <a:off x="410787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253" name="Google Shape;253;p29"/>
          <p:cNvSpPr txBox="1"/>
          <p:nvPr/>
        </p:nvSpPr>
        <p:spPr>
          <a:xfrm>
            <a:off x="464382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254" name="Google Shape;254;p29"/>
          <p:cNvSpPr txBox="1"/>
          <p:nvPr/>
        </p:nvSpPr>
        <p:spPr>
          <a:xfrm>
            <a:off x="517977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255" name="Google Shape;255;p29"/>
          <p:cNvSpPr txBox="1"/>
          <p:nvPr/>
        </p:nvSpPr>
        <p:spPr>
          <a:xfrm>
            <a:off x="5715725" y="33681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56" name="Google Shape;256;p29"/>
          <p:cNvSpPr txBox="1"/>
          <p:nvPr/>
        </p:nvSpPr>
        <p:spPr>
          <a:xfrm>
            <a:off x="6251675" y="33681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= 6</a:t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250002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4" name="Google Shape;264;p30"/>
          <p:cNvSpPr txBox="1"/>
          <p:nvPr/>
        </p:nvSpPr>
        <p:spPr>
          <a:xfrm>
            <a:off x="303597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65" name="Google Shape;265;p30"/>
          <p:cNvSpPr txBox="1"/>
          <p:nvPr/>
        </p:nvSpPr>
        <p:spPr>
          <a:xfrm>
            <a:off x="357192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66" name="Google Shape;266;p30"/>
          <p:cNvSpPr txBox="1"/>
          <p:nvPr/>
        </p:nvSpPr>
        <p:spPr>
          <a:xfrm>
            <a:off x="410787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267" name="Google Shape;267;p30"/>
          <p:cNvSpPr txBox="1"/>
          <p:nvPr/>
        </p:nvSpPr>
        <p:spPr>
          <a:xfrm>
            <a:off x="464382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268" name="Google Shape;268;p30"/>
          <p:cNvSpPr txBox="1"/>
          <p:nvPr/>
        </p:nvSpPr>
        <p:spPr>
          <a:xfrm>
            <a:off x="517977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269" name="Google Shape;269;p30"/>
          <p:cNvSpPr txBox="1"/>
          <p:nvPr/>
        </p:nvSpPr>
        <p:spPr>
          <a:xfrm>
            <a:off x="571572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70" name="Google Shape;270;p30"/>
          <p:cNvSpPr txBox="1"/>
          <p:nvPr/>
        </p:nvSpPr>
        <p:spPr>
          <a:xfrm>
            <a:off x="6251675" y="21489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271" name="Google Shape;271;p30"/>
          <p:cNvSpPr txBox="1"/>
          <p:nvPr/>
        </p:nvSpPr>
        <p:spPr>
          <a:xfrm>
            <a:off x="1424125" y="1692825"/>
            <a:ext cx="71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insertion point for 3. We scan past 16, 13, 9, 7, and 6, but stop at 1 because 1 &lt; 3.</a:t>
            </a:r>
            <a:endParaRPr/>
          </a:p>
        </p:txBody>
      </p:sp>
      <p:sp>
        <p:nvSpPr>
          <p:cNvPr id="272" name="Google Shape;272;p30"/>
          <p:cNvSpPr txBox="1"/>
          <p:nvPr/>
        </p:nvSpPr>
        <p:spPr>
          <a:xfrm>
            <a:off x="1694550" y="2912025"/>
            <a:ext cx="60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the scan, 16, 13, 9, 7, and 6 moved to the right, making room for 3.</a:t>
            </a:r>
            <a:endParaRPr/>
          </a:p>
        </p:txBody>
      </p:sp>
      <p:sp>
        <p:nvSpPr>
          <p:cNvPr id="273" name="Google Shape;273;p30"/>
          <p:cNvSpPr txBox="1"/>
          <p:nvPr/>
        </p:nvSpPr>
        <p:spPr>
          <a:xfrm>
            <a:off x="250002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4" name="Google Shape;274;p30"/>
          <p:cNvSpPr txBox="1"/>
          <p:nvPr/>
        </p:nvSpPr>
        <p:spPr>
          <a:xfrm>
            <a:off x="303597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75" name="Google Shape;275;p30"/>
          <p:cNvSpPr txBox="1"/>
          <p:nvPr/>
        </p:nvSpPr>
        <p:spPr>
          <a:xfrm>
            <a:off x="357192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76" name="Google Shape;276;p30"/>
          <p:cNvSpPr txBox="1"/>
          <p:nvPr/>
        </p:nvSpPr>
        <p:spPr>
          <a:xfrm>
            <a:off x="410787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77" name="Google Shape;277;p30"/>
          <p:cNvSpPr txBox="1"/>
          <p:nvPr/>
        </p:nvSpPr>
        <p:spPr>
          <a:xfrm>
            <a:off x="464382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278" name="Google Shape;278;p30"/>
          <p:cNvSpPr txBox="1"/>
          <p:nvPr/>
        </p:nvSpPr>
        <p:spPr>
          <a:xfrm>
            <a:off x="517977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279" name="Google Shape;279;p30"/>
          <p:cNvSpPr txBox="1"/>
          <p:nvPr/>
        </p:nvSpPr>
        <p:spPr>
          <a:xfrm>
            <a:off x="571572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280" name="Google Shape;280;p30"/>
          <p:cNvSpPr txBox="1"/>
          <p:nvPr/>
        </p:nvSpPr>
        <p:spPr>
          <a:xfrm>
            <a:off x="6251675" y="33681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286" name="Google Shape;28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= 7</a:t>
            </a:r>
            <a:endParaRPr/>
          </a:p>
        </p:txBody>
      </p:sp>
      <p:sp>
        <p:nvSpPr>
          <p:cNvPr id="287" name="Google Shape;287;p31"/>
          <p:cNvSpPr txBox="1"/>
          <p:nvPr/>
        </p:nvSpPr>
        <p:spPr>
          <a:xfrm>
            <a:off x="250002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88" name="Google Shape;288;p31"/>
          <p:cNvSpPr txBox="1"/>
          <p:nvPr/>
        </p:nvSpPr>
        <p:spPr>
          <a:xfrm>
            <a:off x="303597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89" name="Google Shape;289;p31"/>
          <p:cNvSpPr txBox="1"/>
          <p:nvPr/>
        </p:nvSpPr>
        <p:spPr>
          <a:xfrm>
            <a:off x="357192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90" name="Google Shape;290;p31"/>
          <p:cNvSpPr txBox="1"/>
          <p:nvPr/>
        </p:nvSpPr>
        <p:spPr>
          <a:xfrm>
            <a:off x="410787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91" name="Google Shape;291;p31"/>
          <p:cNvSpPr txBox="1"/>
          <p:nvPr/>
        </p:nvSpPr>
        <p:spPr>
          <a:xfrm>
            <a:off x="464382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292" name="Google Shape;292;p31"/>
          <p:cNvSpPr txBox="1"/>
          <p:nvPr/>
        </p:nvSpPr>
        <p:spPr>
          <a:xfrm>
            <a:off x="517977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293" name="Google Shape;293;p31"/>
          <p:cNvSpPr txBox="1"/>
          <p:nvPr/>
        </p:nvSpPr>
        <p:spPr>
          <a:xfrm>
            <a:off x="5715725" y="21489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294" name="Google Shape;294;p31"/>
          <p:cNvSpPr txBox="1"/>
          <p:nvPr/>
        </p:nvSpPr>
        <p:spPr>
          <a:xfrm>
            <a:off x="6251675" y="21489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295" name="Google Shape;295;p31"/>
          <p:cNvSpPr txBox="1"/>
          <p:nvPr/>
        </p:nvSpPr>
        <p:spPr>
          <a:xfrm>
            <a:off x="1406775" y="1692825"/>
            <a:ext cx="7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insertion point for 12. 16 &gt; 12 and 13 &gt; 12, so we move 16 and 13 to the right.</a:t>
            </a:r>
            <a:endParaRPr/>
          </a:p>
        </p:txBody>
      </p:sp>
      <p:sp>
        <p:nvSpPr>
          <p:cNvPr id="296" name="Google Shape;296;p31"/>
          <p:cNvSpPr txBox="1"/>
          <p:nvPr/>
        </p:nvSpPr>
        <p:spPr>
          <a:xfrm>
            <a:off x="2304150" y="2912025"/>
            <a:ext cx="60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 &gt; 9, so the scan stops and the 12 is written at slot 5.</a:t>
            </a:r>
            <a:endParaRPr/>
          </a:p>
        </p:txBody>
      </p:sp>
      <p:sp>
        <p:nvSpPr>
          <p:cNvPr id="297" name="Google Shape;297;p31"/>
          <p:cNvSpPr txBox="1"/>
          <p:nvPr/>
        </p:nvSpPr>
        <p:spPr>
          <a:xfrm>
            <a:off x="250002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8" name="Google Shape;298;p31"/>
          <p:cNvSpPr txBox="1"/>
          <p:nvPr/>
        </p:nvSpPr>
        <p:spPr>
          <a:xfrm>
            <a:off x="303597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99" name="Google Shape;299;p31"/>
          <p:cNvSpPr txBox="1"/>
          <p:nvPr/>
        </p:nvSpPr>
        <p:spPr>
          <a:xfrm>
            <a:off x="357192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00" name="Google Shape;300;p31"/>
          <p:cNvSpPr txBox="1"/>
          <p:nvPr/>
        </p:nvSpPr>
        <p:spPr>
          <a:xfrm>
            <a:off x="410787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01" name="Google Shape;301;p31"/>
          <p:cNvSpPr txBox="1"/>
          <p:nvPr/>
        </p:nvSpPr>
        <p:spPr>
          <a:xfrm>
            <a:off x="464382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302" name="Google Shape;302;p31"/>
          <p:cNvSpPr txBox="1"/>
          <p:nvPr/>
        </p:nvSpPr>
        <p:spPr>
          <a:xfrm>
            <a:off x="517977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303" name="Google Shape;303;p31"/>
          <p:cNvSpPr txBox="1"/>
          <p:nvPr/>
        </p:nvSpPr>
        <p:spPr>
          <a:xfrm>
            <a:off x="571572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304" name="Google Shape;304;p31"/>
          <p:cNvSpPr txBox="1"/>
          <p:nvPr/>
        </p:nvSpPr>
        <p:spPr>
          <a:xfrm>
            <a:off x="6251675" y="3368175"/>
            <a:ext cx="3933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305" name="Google Shape;305;p31"/>
          <p:cNvSpPr txBox="1"/>
          <p:nvPr/>
        </p:nvSpPr>
        <p:spPr>
          <a:xfrm>
            <a:off x="3639600" y="4102325"/>
            <a:ext cx="23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Aaaaand... Done.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1354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7.6.2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311" name="Google Shape;31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input array would result in the </a:t>
            </a:r>
            <a:r>
              <a:rPr b="1" lang="en" sz="2400"/>
              <a:t>best case</a:t>
            </a:r>
            <a:r>
              <a:rPr lang="en" sz="2400"/>
              <a:t> running time?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input array would result in the </a:t>
            </a:r>
            <a:r>
              <a:rPr b="1" lang="en" sz="2400"/>
              <a:t>worst case</a:t>
            </a:r>
            <a:r>
              <a:rPr lang="en" sz="2400"/>
              <a:t> running time?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Compare to Selection Sort's best and worst case running time.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Sort: Average Case</a:t>
            </a:r>
            <a:endParaRPr/>
          </a:p>
        </p:txBody>
      </p:sp>
      <p:sp>
        <p:nvSpPr>
          <p:cNvPr id="317" name="Google Shape;31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The average case takes some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math</a:t>
            </a:r>
            <a:r>
              <a:rPr lang="en" sz="2400"/>
              <a:t> to calculate, but works out to O(N</a:t>
            </a:r>
            <a:r>
              <a:rPr baseline="30000" lang="en" sz="2400"/>
              <a:t>2</a:t>
            </a:r>
            <a:r>
              <a:rPr lang="en" sz="2400"/>
              <a:t>).</a:t>
            </a:r>
            <a:endParaRPr sz="2400"/>
          </a:p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However, it works out to half the comparisons, on average, that Selection Sort does.</a:t>
            </a:r>
            <a:endParaRPr sz="2400"/>
          </a:p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Selection Sort </a:t>
            </a:r>
            <a:r>
              <a:rPr b="1" lang="en" sz="2400"/>
              <a:t>always</a:t>
            </a:r>
            <a:r>
              <a:rPr lang="en" sz="2400"/>
              <a:t> does the same number of comparisons, but varies in number of swaps.</a:t>
            </a:r>
            <a:endParaRPr sz="2400"/>
          </a:p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Insertion Sort can do as many comparisons as Selection Sort, but does about half the comparisons on a random input array.</a:t>
            </a:r>
            <a:endParaRPr sz="2400"/>
          </a:p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So, not all O(N</a:t>
            </a:r>
            <a:r>
              <a:rPr baseline="30000" lang="en" sz="2400"/>
              <a:t>2</a:t>
            </a:r>
            <a:r>
              <a:rPr lang="en" sz="2400"/>
              <a:t>) are alike... the running time is </a:t>
            </a:r>
            <a:r>
              <a:rPr b="1" lang="en" sz="2400"/>
              <a:t>bounded</a:t>
            </a:r>
            <a:r>
              <a:rPr lang="en" sz="2400"/>
              <a:t> by N</a:t>
            </a:r>
            <a:r>
              <a:rPr baseline="30000" lang="en" sz="2400"/>
              <a:t>2</a:t>
            </a:r>
            <a:r>
              <a:rPr lang="en" sz="2400"/>
              <a:t>, but different </a:t>
            </a:r>
            <a:r>
              <a:rPr lang="en" sz="2400"/>
              <a:t>O(N</a:t>
            </a:r>
            <a:r>
              <a:rPr baseline="30000" lang="en" sz="2400"/>
              <a:t>2</a:t>
            </a:r>
            <a:r>
              <a:rPr lang="en" sz="2400"/>
              <a:t>) algorithms behave differently, sometimes much better or worse.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Sort:</a:t>
            </a:r>
            <a:r>
              <a:rPr lang="en"/>
              <a:t> Is it good? Do people actually use it?</a:t>
            </a:r>
            <a:endParaRPr/>
          </a:p>
        </p:txBody>
      </p:sp>
      <p:sp>
        <p:nvSpPr>
          <p:cNvPr id="323" name="Google Shape;32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Insertion Sort is faster in practice than other quadratic algorithms such as Selection Sort or Bubble Sort.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Insertion Sort is actually one of the fastest known algorithms for sorting </a:t>
            </a:r>
            <a:r>
              <a:rPr b="1" lang="en" sz="2400"/>
              <a:t>very small</a:t>
            </a:r>
            <a:r>
              <a:rPr lang="en" sz="2400"/>
              <a:t> arrays.</a:t>
            </a:r>
            <a:br>
              <a:rPr lang="en" sz="2400"/>
            </a:br>
            <a:r>
              <a:rPr lang="en" sz="2400"/>
              <a:t>(Around &lt;=10 items.)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Quicksort is the common "fast" algorithm used in many standard libraries for any size input, but sometimes the sort method will switch to Insertion Sort for very small inputs.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Build your own Insertion Sort</a:t>
            </a:r>
            <a:endParaRPr/>
          </a:p>
        </p:txBody>
      </p:sp>
      <p:sp>
        <p:nvSpPr>
          <p:cNvPr id="329" name="Google Shape;32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Repl.it: InsertionSort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similar to the SelectionSort exercise. We'll use the Fortune 500 data set again.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be sorting not just by company name, but by all of the other fields! Look at the getField() method in Record.java.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be sorting in </a:t>
            </a:r>
            <a:r>
              <a:rPr b="1" lang="en"/>
              <a:t>ascending</a:t>
            </a:r>
            <a:r>
              <a:rPr lang="en"/>
              <a:t> and </a:t>
            </a:r>
            <a:r>
              <a:rPr b="1" lang="en"/>
              <a:t>descending</a:t>
            </a:r>
            <a:r>
              <a:rPr lang="en"/>
              <a:t> order.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Insertion Sort shouldn't use any ArrayList magic like add(obj, index)... so the code uses plain arrays, not ArrayList, to be sure.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 week, we had to pay attention to </a:t>
            </a:r>
            <a:r>
              <a:rPr b="1" lang="en"/>
              <a:t>case sensitivity</a:t>
            </a:r>
            <a:r>
              <a:rPr lang="en"/>
              <a:t>. This time, we need to do that as well, but we also need to flip the comparison when sorting in descending order. How would you "reverse" the output of String.compareTo?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0200"/>
            <a:ext cx="8839200" cy="2143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75" y="1003463"/>
            <a:ext cx="8049401" cy="31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52400"/>
            <a:ext cx="516877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7149975" y="463461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https://xkcd.com/1185/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Preconditions, Postconditions, and Invariants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learned about these already: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</a:t>
            </a:r>
            <a:r>
              <a:rPr b="1" lang="en"/>
              <a:t>precondition</a:t>
            </a:r>
            <a:r>
              <a:rPr lang="en"/>
              <a:t> to a method must be true </a:t>
            </a:r>
            <a:r>
              <a:rPr lang="en"/>
              <a:t>before entering the method.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</a:t>
            </a:r>
            <a:r>
              <a:rPr b="1" lang="en"/>
              <a:t>postcondition</a:t>
            </a:r>
            <a:r>
              <a:rPr lang="en"/>
              <a:t> to a method </a:t>
            </a:r>
            <a:r>
              <a:rPr lang="en"/>
              <a:t>must be true when leaving the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b="1" lang="en"/>
              <a:t>invariant</a:t>
            </a:r>
            <a:r>
              <a:rPr lang="en"/>
              <a:t> is some condition that must always be true.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In the class StudentDirectory, the data in the ArrayList "students</a:t>
            </a:r>
            <a:r>
              <a:rPr lang="en"/>
              <a:t>"</a:t>
            </a:r>
            <a:r>
              <a:rPr lang="en"/>
              <a:t> is always in sorted order by name.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Preconditions, postconditions, and invariants are used to formally prove the </a:t>
            </a:r>
            <a:r>
              <a:rPr b="1" lang="en"/>
              <a:t>correctness</a:t>
            </a:r>
            <a:r>
              <a:rPr lang="en"/>
              <a:t> of algorithms.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Invariants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</a:t>
            </a:r>
            <a:r>
              <a:rPr b="1" lang="en"/>
              <a:t>loop invariant</a:t>
            </a:r>
            <a:r>
              <a:rPr lang="en"/>
              <a:t> is a condition that must be true at the beginning and end of the body of a loop. </a:t>
            </a:r>
            <a:r>
              <a:rPr lang="en" sz="1700"/>
              <a:t>(It might not be true while the loop body is doing its work, like swaps.)</a:t>
            </a:r>
            <a:endParaRPr sz="1700"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550" y="2054897"/>
            <a:ext cx="7055549" cy="28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the loop invariant in Selection Sort?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375" y="1017725"/>
            <a:ext cx="6887750" cy="40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Trick question: There were two loop invariants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500" y="1093826"/>
            <a:ext cx="7152851" cy="376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Insertion Sort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645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Insertion Sort</a:t>
            </a:r>
            <a:r>
              <a:rPr lang="en"/>
              <a:t> is more complex than Selection Sort, but is much faster when the data is partially sorted.</a:t>
            </a:r>
            <a:br>
              <a:rPr lang="en"/>
            </a:br>
            <a:r>
              <a:rPr lang="en"/>
              <a:t>Unfortunately, it is still a quadratic algorithm, that is, O(N</a:t>
            </a:r>
            <a:r>
              <a:rPr baseline="30000" lang="en"/>
              <a:t>2</a:t>
            </a:r>
            <a:r>
              <a:rPr lang="en"/>
              <a:t>).</a:t>
            </a:r>
            <a:endParaRPr b="1"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7775" y="1411775"/>
            <a:ext cx="2020775" cy="3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00" y="2594050"/>
            <a:ext cx="3094474" cy="2245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4100" y="2245725"/>
            <a:ext cx="2916000" cy="2714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1206550" y="220855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Insertion Sort</a:t>
            </a:r>
            <a:endParaRPr b="1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Algorithm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614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Insertion Sort has a loop invariant that for index i, </a:t>
            </a:r>
            <a:r>
              <a:rPr b="1" lang="en"/>
              <a:t>the entire sub-array to the left of i is in sorted order.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This is slightly different from Selection Sort's loop invariant... how?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Insertion Sort's outer loop starts with i = 1, that is, pointing to the </a:t>
            </a:r>
            <a:r>
              <a:rPr b="1" lang="en"/>
              <a:t>second</a:t>
            </a:r>
            <a:r>
              <a:rPr lang="en"/>
              <a:t> element in the array.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 The sub-array to the left of i = 1, a[0..0], is in sorted order, because a one-element array is always in sorted order!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7775" y="1411775"/>
            <a:ext cx="2020775" cy="3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