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6432A2-B53B-4419-A9E5-A2FE5A6C7283}">
  <a:tblStyle styleId="{456432A2-B53B-4419-A9E5-A2FE5A6C7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9d36507a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9d36507a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9d36507a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9d36507a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9d36507a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9d36507a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9d36507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9d36507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9d36507a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9d36507a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9d36507a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9d36507a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9d36507a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9d36507a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9d36507a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9d36507a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9d36507a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9d36507a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9d36507a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9d36507a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9d36507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9d36507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9d36507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9d36507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9d36507a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9d36507a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9d36507a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9d36507a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9d36507a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9d36507a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9d36507a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9d36507a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9dab606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9dab606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9dab606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9dab606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9dab606e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9dab606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9dab606e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9dab606e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cbeab03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cbeab03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9dab606e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9dab606e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9d36507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9d36507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9dab606e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9dab606e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9dab606e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9dab606e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cbeab038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cbeab03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cbeab03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cbeab03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9dab606e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9dab606e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cbeab03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cbeab03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9dab606e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9dab606e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dab606e1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9dab606e1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9dab606e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9dab606e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cbeab03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cbeab03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9d36507a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9d36507a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9dab606e1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9dab606e1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9dab606e1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9dab606e1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9dab606e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9dab606e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9dab606e1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9dab606e1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9dab606e1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9dab606e1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9dab606e1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9dab606e1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9d36507a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9d36507a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9d36507a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9d36507a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9d36507a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9d36507a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9d36507a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9d36507a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9d36507a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9d36507a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gif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oracle.com/javase/tutorial/java/generics/wh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2023-01-27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052925" y="1024900"/>
            <a:ext cx="6049800" cy="398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obj)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an item either to the end of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b="1" lang="en">
                <a:solidFill>
                  <a:srgbClr val="FF00FF"/>
                </a:solidFill>
              </a:rPr>
              <a:t>always returns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)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(existing items will shift right; their index values will increase by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version of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/>
              <a:t> always returns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because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implements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Collection</a:t>
            </a:r>
            <a:r>
              <a:rPr lang="en"/>
              <a:t> interface - which </a:t>
            </a:r>
            <a:r>
              <a:rPr b="1" lang="en"/>
              <a:t>can</a:t>
            </a:r>
            <a:r>
              <a:rPr lang="en"/>
              <a:t> be implemented by other classes to restrict the creation of duplicate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/>
              <a:t> elements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has no such restrictions)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increases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 size())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elements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After this call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ArrayList.size() ==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at the specified position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does not support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/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true if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 </a:t>
            </a:r>
            <a:r>
              <a:rPr lang="en">
                <a:solidFill>
                  <a:schemeClr val="dk1"/>
                </a:solidFill>
              </a:rPr>
              <a:t>has no items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052925" y="872500"/>
            <a:ext cx="6091200" cy="4133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(Object obj)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the first item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that matches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>
                <a:solidFill>
                  <a:schemeClr val="dk1"/>
                </a:solidFill>
              </a:rPr>
              <a:t>; or at the specified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(existing items will shift left; their index values will decrease by 1)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Object obj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r>
              <a:rPr lang="en">
                <a:solidFill>
                  <a:schemeClr val="dk1"/>
                </a:solidFill>
              </a:rPr>
              <a:t> if an element in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returns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obj.equals(element) (or obj == null == element)</a:t>
            </a:r>
            <a:r>
              <a:rPr lang="en">
                <a:solidFill>
                  <a:schemeClr val="dk1"/>
                </a:solidFill>
              </a:rPr>
              <a:t> and was removed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Does </a:t>
            </a:r>
            <a:r>
              <a:rPr b="1" lang="en"/>
              <a:t>not use</a:t>
            </a:r>
            <a:r>
              <a:rPr lang="en"/>
              <a:t> Object equality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 == element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</a:rPr>
              <a:t> 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fromIndex,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toIndex)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Removes all of the elements whose index is between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(inclusive)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</a:t>
            </a:r>
            <a:r>
              <a:rPr lang="en">
                <a:solidFill>
                  <a:schemeClr val="dk1"/>
                </a:solidFill>
              </a:rPr>
              <a:t> (exclusive). Shifts any succeeding elements to the left (reduces their index).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Automatically decreases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capacity as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fromIndex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toIndex </a:t>
            </a:r>
            <a:r>
              <a:rPr lang="en">
                <a:solidFill>
                  <a:schemeClr val="dk1"/>
                </a:solidFill>
              </a:rPr>
              <a:t>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(fromIndex &lt; 0 || fromIndex &gt;= size() || toIndex &gt; size() || toIndex &lt; fromIndex)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index,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Replaces the element at the specified position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with the specified element.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element that was removed from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at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must use this method to access the items in an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>
                <a:solidFill>
                  <a:schemeClr val="dk1"/>
                </a:solidFill>
              </a:rPr>
              <a:t> does not support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solidFill>
                  <a:schemeClr val="dk1"/>
                </a:solidFill>
              </a:rPr>
              <a:t> syntax of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Will throw IndexOutOfBoundsException if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>
                <a:solidFill>
                  <a:schemeClr val="dk1"/>
                </a:solidFill>
              </a:rPr>
              <a:t> is out of range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 &lt; 0 || index &gt;= size())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/>
        </p:nvSpPr>
        <p:spPr>
          <a:xfrm>
            <a:off x="547050" y="3860075"/>
            <a:ext cx="2394300" cy="11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values are zero-based</a:t>
            </a:r>
            <a:br>
              <a:rPr lang="en"/>
            </a:br>
            <a:r>
              <a:rPr lang="en"/>
              <a:t>(just like Arrays)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Methods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547050" y="1225750"/>
            <a:ext cx="207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removeRange()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052925" y="1177300"/>
            <a:ext cx="5981100" cy="3828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Signatures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Overview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Returns the number of elements in this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7.3: Traversing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4380"/>
              <a:t> </a:t>
            </a:r>
            <a:br>
              <a:rPr lang="en" sz="4380"/>
            </a:br>
            <a:r>
              <a:rPr lang="en" sz="4380"/>
              <a:t>with Loops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64100" y="1152475"/>
            <a:ext cx="8520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support the same mechanisms you used when traversing Arrays -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00"/>
              <a:t>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 sz="1700"/>
              <a:t> - with the following differences</a:t>
            </a:r>
            <a:endParaRPr b="1" sz="1700"/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831325" y="21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1635150"/>
                <a:gridCol w="2880600"/>
                <a:gridCol w="3595050"/>
              </a:tblGrid>
              <a:tr h="62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Operation</a:t>
                      </a:r>
                      <a:endParaRPr b="1" sz="1500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41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length/size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b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(property)</a:t>
                      </a:r>
                      <a:endParaRPr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b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5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(method)</a:t>
                      </a:r>
                      <a:endParaRPr sz="15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4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read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array[index];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= arrayList.get(index);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1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write</a:t>
                      </a:r>
                      <a:endParaRPr sz="15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array[index] = value;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arrayList.set(index, value);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Unit 7 Review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array.length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array[idx]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array[idx] = value + 1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</a:t>
                      </a: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for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idx = 0 ; idx &lt; </a:t>
                      </a:r>
                      <a:r>
                        <a:rPr b="1" lang="en" sz="11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arrayList.size()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idx++)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value = arrayList.get(idx)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arrayList.set(idx, value + 1)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3" name="Google Shape;233;p33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&amp; ArrayList - for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ArrayIndexOutOfBoundsException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access the item at an index less than 0 or greater than the number of items in the Array or ArrayList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644625" y="121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8329050"/>
              </a:tblGrid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 - for-each loop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94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(Integer value : array)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- for-each loop</a:t>
                      </a:r>
                      <a:endParaRPr b="1" sz="15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1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Integer[] array = {1, 2, 3, 4, 5};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ArrayList&lt;Integer&gt; arrayList = new ArrayList&lt;Integer&gt;(Arrays.asList(array));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(Integer value : arrayList) {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System.out.println(value);</a:t>
                      </a:r>
                      <a:b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5" name="Google Shape;245;p35"/>
          <p:cNvGraphicFramePr/>
          <p:nvPr/>
        </p:nvGraphicFramePr>
        <p:xfrm>
          <a:off x="644625" y="18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8329050"/>
              </a:tblGrid>
              <a:tr h="52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ArrayList for-each loop</a:t>
                      </a:r>
                      <a:b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ConcurrentModificationException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8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exception will be thrown if you try to add or remove items from an ArrayList while traversing that ArrayList with a for-each loop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ctrTitle"/>
          </p:nvPr>
        </p:nvSpPr>
        <p:spPr>
          <a:xfrm>
            <a:off x="311708" y="12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7.5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Search (aka Linear Search)</a:t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313" y="1143675"/>
            <a:ext cx="38576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1152475"/>
            <a:ext cx="82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65"/>
              <a:t>for i</a:t>
            </a:r>
            <a:r>
              <a:rPr lang="en" sz="1865"/>
              <a:t> ← 0 to length(array)-1</a:t>
            </a:r>
            <a:br>
              <a:rPr lang="en" sz="1865"/>
            </a:br>
            <a:r>
              <a:rPr lang="en" sz="1865"/>
              <a:t>	if array[i] == targetValue</a:t>
            </a:r>
            <a:br>
              <a:rPr lang="en" sz="1865"/>
            </a:br>
            <a:r>
              <a:rPr lang="en" sz="1865"/>
              <a:t>		return i</a:t>
            </a:r>
            <a:br>
              <a:rPr lang="en" sz="1865"/>
            </a:br>
            <a:r>
              <a:rPr lang="en" sz="1865"/>
              <a:t>	end if</a:t>
            </a:r>
            <a:br>
              <a:rPr lang="en" sz="1865"/>
            </a:br>
            <a:r>
              <a:rPr lang="en" sz="1865"/>
              <a:t>end for</a:t>
            </a:r>
            <a:br>
              <a:rPr lang="en" sz="1865"/>
            </a:br>
            <a:r>
              <a:rPr lang="en" sz="1865"/>
              <a:t>return not found</a:t>
            </a:r>
            <a:endParaRPr sz="1865"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3438475"/>
            <a:ext cx="85206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Pro:</a:t>
            </a:r>
            <a:r>
              <a:rPr lang="en"/>
              <a:t> You can search for an item in any unsorted list and it is guaranteed to be found if it exists in the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Con:</a:t>
            </a:r>
            <a:r>
              <a:rPr lang="en"/>
              <a:t> If you’re searching a long list, this can be a very slow approach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Search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your list contains N elements, and the target element is at a random position in the list then on average it will take N/2 checks to find your element. When the time an algorithm takes to complete is directly related to the size of the array (N), we call this algorithm </a:t>
            </a:r>
            <a:r>
              <a:rPr b="1" lang="en">
                <a:solidFill>
                  <a:schemeClr val="dk1"/>
                </a:solidFill>
              </a:rPr>
              <a:t>linear </a:t>
            </a:r>
            <a:r>
              <a:rPr lang="en">
                <a:solidFill>
                  <a:schemeClr val="dk1"/>
                </a:solidFill>
              </a:rPr>
              <a:t>and the notation is O(N).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75" y="2611175"/>
            <a:ext cx="5258374" cy="23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Binary search</a:t>
            </a:r>
            <a:r>
              <a:rPr lang="en">
                <a:solidFill>
                  <a:schemeClr val="dk1"/>
                </a:solidFill>
              </a:rPr>
              <a:t> is a much faster algorithm, but requires that the list be </a:t>
            </a:r>
            <a:r>
              <a:rPr b="1" lang="en">
                <a:solidFill>
                  <a:schemeClr val="dk1"/>
                </a:solidFill>
              </a:rPr>
              <a:t>sorted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the fact that the list is sorted to reduce the problem to smaller problems.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algorithm that breaks the problem into smaller sub-problems is called a </a:t>
            </a:r>
            <a:r>
              <a:rPr b="1" lang="en">
                <a:solidFill>
                  <a:schemeClr val="dk1"/>
                </a:solidFill>
              </a:rPr>
              <a:t>divide-and-conquer algorithm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Search: Divide and Conquer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250002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39"/>
          <p:cNvSpPr txBox="1"/>
          <p:nvPr/>
        </p:nvSpPr>
        <p:spPr>
          <a:xfrm>
            <a:off x="303597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4" name="Google Shape;274;p39"/>
          <p:cNvSpPr txBox="1"/>
          <p:nvPr/>
        </p:nvSpPr>
        <p:spPr>
          <a:xfrm>
            <a:off x="357192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5" name="Google Shape;275;p39"/>
          <p:cNvSpPr txBox="1"/>
          <p:nvPr/>
        </p:nvSpPr>
        <p:spPr>
          <a:xfrm>
            <a:off x="410787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76" name="Google Shape;276;p39"/>
          <p:cNvSpPr txBox="1"/>
          <p:nvPr/>
        </p:nvSpPr>
        <p:spPr>
          <a:xfrm>
            <a:off x="464382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77" name="Google Shape;277;p39"/>
          <p:cNvSpPr txBox="1"/>
          <p:nvPr/>
        </p:nvSpPr>
        <p:spPr>
          <a:xfrm>
            <a:off x="517977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571572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6251675" y="3596775"/>
            <a:ext cx="3933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r>
              <a:rPr lang="en"/>
              <a:t> Algorithm</a:t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311700" y="1152475"/>
            <a:ext cx="82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665"/>
              <a:t>// Precondition: array must be in sorted order</a:t>
            </a:r>
            <a:br>
              <a:rPr lang="en" sz="1665"/>
            </a:br>
            <a:r>
              <a:rPr lang="en" sz="1665"/>
              <a:t>low ← 0, high ← length(array)-1</a:t>
            </a:r>
            <a:br>
              <a:rPr lang="en" sz="1665"/>
            </a:br>
            <a:r>
              <a:rPr lang="en" sz="1665"/>
              <a:t>while low &lt;= high</a:t>
            </a:r>
            <a:br>
              <a:rPr lang="en" sz="1665"/>
            </a:br>
            <a:r>
              <a:rPr lang="en" sz="1665"/>
              <a:t>	middle ← (low + high) / 2</a:t>
            </a:r>
            <a:br>
              <a:rPr lang="en" sz="1665"/>
            </a:br>
            <a:r>
              <a:rPr lang="en" sz="1665"/>
              <a:t>	if array[middle] == targetValue</a:t>
            </a:r>
            <a:br>
              <a:rPr lang="en" sz="1665"/>
            </a:br>
            <a:r>
              <a:rPr lang="en" sz="1665"/>
              <a:t>		</a:t>
            </a:r>
            <a:r>
              <a:rPr lang="en" sz="1665"/>
              <a:t>return middle</a:t>
            </a:r>
            <a:br>
              <a:rPr lang="en" sz="1665"/>
            </a:br>
            <a:r>
              <a:rPr lang="en" sz="1665"/>
              <a:t>	else if array[middle] &lt; targetValue</a:t>
            </a:r>
            <a:br>
              <a:rPr lang="en" sz="1665"/>
            </a:br>
            <a:r>
              <a:rPr lang="en" sz="1665"/>
              <a:t>		low ← middle + 1</a:t>
            </a:r>
            <a:br>
              <a:rPr lang="en" sz="1665"/>
            </a:br>
            <a:r>
              <a:rPr lang="en" sz="1665"/>
              <a:t>	else</a:t>
            </a:r>
            <a:br>
              <a:rPr lang="en" sz="1665"/>
            </a:br>
            <a:r>
              <a:rPr lang="en" sz="1665"/>
              <a:t>		high ← middle - 1</a:t>
            </a:r>
            <a:br>
              <a:rPr lang="en" sz="1665"/>
            </a:br>
            <a:r>
              <a:rPr lang="en" sz="1665"/>
              <a:t>	end if</a:t>
            </a:r>
            <a:br>
              <a:rPr lang="en" sz="1665"/>
            </a:br>
            <a:r>
              <a:rPr lang="en" sz="1665"/>
              <a:t>end while</a:t>
            </a:r>
            <a:br>
              <a:rPr lang="en" sz="1665"/>
            </a:br>
            <a:r>
              <a:rPr lang="en" sz="1665"/>
              <a:t>return not found</a:t>
            </a:r>
            <a:br>
              <a:rPr lang="en" sz="1665"/>
            </a:br>
            <a:endParaRPr sz="1665"/>
          </a:p>
        </p:txBody>
      </p:sp>
      <p:sp>
        <p:nvSpPr>
          <p:cNvPr id="286" name="Google Shape;286;p40"/>
          <p:cNvSpPr txBox="1"/>
          <p:nvPr>
            <p:ph type="title"/>
          </p:nvPr>
        </p:nvSpPr>
        <p:spPr>
          <a:xfrm>
            <a:off x="355100" y="449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Let's run through it on the whiteboard...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your list contains N elements, and the target element is at a random position in the list then on average it will take log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N checks to find your element. To give you a sense of this speedup, the log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1024 = 10 (since 2</a:t>
            </a:r>
            <a:r>
              <a:rPr baseline="30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= 1024).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This means that binary search runs 10x faster on sorted lists of length ~1K. </a:t>
            </a:r>
            <a:r>
              <a:rPr lang="en">
                <a:solidFill>
                  <a:schemeClr val="dk1"/>
                </a:solidFill>
              </a:rPr>
              <a:t>The notation for this algorithm is O(log N)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025" y="2695325"/>
            <a:ext cx="3851220" cy="23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7.1: </a:t>
            </a: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438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Sequential Search vs Binary Search</a:t>
            </a:r>
            <a:br>
              <a:rPr lang="en"/>
            </a:br>
            <a:r>
              <a:rPr lang="en"/>
              <a:t>(These are "worst case" numbers.)</a:t>
            </a:r>
            <a:endParaRPr/>
          </a:p>
        </p:txBody>
      </p:sp>
      <p:graphicFrame>
        <p:nvGraphicFramePr>
          <p:cNvPr id="299" name="Google Shape;299;p42"/>
          <p:cNvGraphicFramePr/>
          <p:nvPr/>
        </p:nvGraphicFramePr>
        <p:xfrm>
          <a:off x="952500" y="159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Sequential Search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Comparison Count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Binary Search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Comparison Count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7.6.1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Preconditions, Postconditions, and Invariants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learned about these already: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precondition</a:t>
            </a:r>
            <a:r>
              <a:rPr lang="en"/>
              <a:t> to a method must be true before entering the method.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b="1" lang="en"/>
              <a:t>postcondition</a:t>
            </a:r>
            <a:r>
              <a:rPr lang="en"/>
              <a:t> to a method must be true when leaving the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invariant</a:t>
            </a:r>
            <a:r>
              <a:rPr lang="en"/>
              <a:t> is some condition that must always be true.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In the class StudentDirectory, the data in the ArrayList "students" is always in sorted order by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Preconditions, postconditions, and invariants are used to formally prove the </a:t>
            </a:r>
            <a:r>
              <a:rPr b="1" lang="en"/>
              <a:t>correctness</a:t>
            </a:r>
            <a:r>
              <a:rPr lang="en"/>
              <a:t> of algorithms.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Invariants</a:t>
            </a:r>
            <a:endParaRPr/>
          </a:p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b="1" lang="en"/>
              <a:t>loop invariant</a:t>
            </a:r>
            <a:r>
              <a:rPr lang="en"/>
              <a:t> is a condition that must be true at the beginning and end of the body of a loop. </a:t>
            </a:r>
            <a:r>
              <a:rPr lang="en" sz="1700"/>
              <a:t>(It might not be true while the loop body is doing its work, like swaps.)</a:t>
            </a:r>
            <a:endParaRPr sz="1700"/>
          </a:p>
        </p:txBody>
      </p:sp>
      <p:pic>
        <p:nvPicPr>
          <p:cNvPr id="317" name="Google Shape;3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550" y="2054897"/>
            <a:ext cx="7055549" cy="2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Sort is an algorithm that relies on </a:t>
            </a:r>
            <a:r>
              <a:rPr b="1" lang="en"/>
              <a:t>swapping</a:t>
            </a:r>
            <a:r>
              <a:rPr lang="en"/>
              <a:t> array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swapping in section 6.4 to reverse the elements in an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doesn't have a built-in "swap" capability, so you must use a temporary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Swapping variables is also called exchanging variables. Sort algorithms that rely on swapping/exchanging values are classified as </a:t>
            </a:r>
            <a:r>
              <a:rPr b="1" lang="en"/>
              <a:t>exchange sorts</a:t>
            </a:r>
            <a:r>
              <a:rPr lang="en"/>
              <a:t>. (Confusingly, there is also a specific sort algorithm called Exchange Sort.)</a:t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1979150" y="2482950"/>
            <a:ext cx="542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Swap array elements array[i] and array[j]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temp = array[i];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array[i] = array[j];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array[j] = temp;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 Algorithm</a:t>
            </a:r>
            <a:endParaRPr/>
          </a:p>
        </p:txBody>
      </p:sp>
      <p:sp>
        <p:nvSpPr>
          <p:cNvPr id="330" name="Google Shape;330;p47"/>
          <p:cNvSpPr txBox="1"/>
          <p:nvPr>
            <p:ph idx="1" type="body"/>
          </p:nvPr>
        </p:nvSpPr>
        <p:spPr>
          <a:xfrm>
            <a:off x="311700" y="1152475"/>
            <a:ext cx="826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65"/>
              <a:t>for i ← 0 to length(array)-1</a:t>
            </a:r>
            <a:br>
              <a:rPr lang="en" sz="1865"/>
            </a:br>
            <a:r>
              <a:rPr lang="en" sz="1865"/>
              <a:t>	// Loop invariant: The array to the left of i contains the i smallest values</a:t>
            </a:r>
            <a:br>
              <a:rPr lang="en" sz="1865"/>
            </a:br>
            <a:r>
              <a:rPr lang="en" sz="1865"/>
              <a:t>	// in the array, in sorted order.</a:t>
            </a:r>
            <a:br>
              <a:rPr lang="en" sz="1865"/>
            </a:br>
            <a:r>
              <a:rPr lang="en" sz="1865"/>
              <a:t>	jMin ← i</a:t>
            </a:r>
            <a:br>
              <a:rPr lang="en" sz="1865"/>
            </a:br>
            <a:r>
              <a:rPr lang="en" sz="1865"/>
              <a:t>	for j ← i+1 to length(array)-1</a:t>
            </a:r>
            <a:br>
              <a:rPr lang="en" sz="1865"/>
            </a:br>
            <a:r>
              <a:rPr lang="en" sz="1865"/>
              <a:t>		// Loop invariant: A[jMin] is smallest value in range A[i]...A[j-1]</a:t>
            </a:r>
            <a:br>
              <a:rPr lang="en" sz="1865"/>
            </a:br>
            <a:r>
              <a:rPr lang="en" sz="1865"/>
              <a:t>		if A[j] &lt; A[jMin] then jMin ← j</a:t>
            </a:r>
            <a:br>
              <a:rPr lang="en" sz="1865"/>
            </a:br>
            <a:r>
              <a:rPr lang="en" sz="1865"/>
              <a:t>	end for</a:t>
            </a:r>
            <a:br>
              <a:rPr lang="en" sz="1865"/>
            </a:br>
            <a:r>
              <a:rPr lang="en" sz="1865"/>
              <a:t>	if jMin != i then swap A[i], A[jMin]</a:t>
            </a:r>
            <a:br>
              <a:rPr lang="en" sz="1865"/>
            </a:br>
            <a:r>
              <a:rPr lang="en" sz="1865"/>
              <a:t>end for</a:t>
            </a:r>
            <a:endParaRPr sz="1865"/>
          </a:p>
        </p:txBody>
      </p:sp>
      <p:sp>
        <p:nvSpPr>
          <p:cNvPr id="331" name="Google Shape;331;p47"/>
          <p:cNvSpPr txBox="1"/>
          <p:nvPr>
            <p:ph type="title"/>
          </p:nvPr>
        </p:nvSpPr>
        <p:spPr>
          <a:xfrm>
            <a:off x="355100" y="43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Let's run through it on the whiteboard...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– an intuitive but slow algorithm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311700" y="1152475"/>
            <a:ext cx="50073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comparisons does Selection Sort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does N-1 comparisons on the first pass,</a:t>
            </a:r>
            <a:br>
              <a:rPr lang="en"/>
            </a:br>
            <a:r>
              <a:rPr lang="en"/>
              <a:t>N-2 comparisons on the second pass,</a:t>
            </a:r>
            <a:br>
              <a:rPr lang="en"/>
            </a:br>
            <a:r>
              <a:rPr lang="en"/>
              <a:t>N-3 comparisons on the third pass, and so on.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8" name="Google Shape;338;p48"/>
          <p:cNvGraphicFramePr/>
          <p:nvPr/>
        </p:nvGraphicFramePr>
        <p:xfrm>
          <a:off x="55197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1702200"/>
                <a:gridCol w="1702200"/>
              </a:tblGrid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 #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Comparisons (N=8)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39" name="Google Shape;33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25" y="2616275"/>
            <a:ext cx="4251151" cy="8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– our old friend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175" y="1551722"/>
            <a:ext cx="4092325" cy="2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25" y="1168475"/>
            <a:ext cx="4251151" cy="8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948" y="2875813"/>
            <a:ext cx="2373702" cy="80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96" y="4029700"/>
            <a:ext cx="4998075" cy="7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9712" y="1976425"/>
            <a:ext cx="1785489" cy="7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 – an intuitive but slow algorithm</a:t>
            </a:r>
            <a:endParaRPr/>
          </a:p>
        </p:txBody>
      </p:sp>
      <p:graphicFrame>
        <p:nvGraphicFramePr>
          <p:cNvPr id="355" name="Google Shape;355;p50"/>
          <p:cNvGraphicFramePr/>
          <p:nvPr/>
        </p:nvGraphicFramePr>
        <p:xfrm>
          <a:off x="5138750" y="12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{456432A2-B53B-4419-A9E5-A2FE5A6C7283}</a:tableStyleId>
              </a:tblPr>
              <a:tblGrid>
                <a:gridCol w="1702200"/>
                <a:gridCol w="1702200"/>
              </a:tblGrid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1,000,000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100,000,000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10,000,000,000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r>
                        <a:rPr baseline="30000" lang="en"/>
                        <a:t>12</a:t>
                      </a:r>
                      <a:endParaRPr baseline="30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311700" y="1152475"/>
            <a:ext cx="45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 is also known as </a:t>
            </a:r>
            <a:r>
              <a:rPr b="1" lang="en"/>
              <a:t>quadratic time</a:t>
            </a:r>
            <a:r>
              <a:rPr lang="en"/>
              <a:t>. Many simple sort algorithms are quadratic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can be OK for a small number of elements, but as N gets big, the algorithm's running time becomes very long.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Unit 10, we will learn a sorting algorithm, </a:t>
            </a:r>
            <a:r>
              <a:rPr b="1" lang="en"/>
              <a:t>merge sort</a:t>
            </a:r>
            <a:r>
              <a:rPr lang="en"/>
              <a:t>, that has much better running time: O(N log N). But it's also more complicated to code!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Best case</a:t>
            </a:r>
            <a:r>
              <a:rPr lang="en" sz="2400"/>
              <a:t>: Does (N</a:t>
            </a:r>
            <a:r>
              <a:rPr baseline="30000" lang="en" sz="2400"/>
              <a:t>2</a:t>
            </a:r>
            <a:r>
              <a:rPr lang="en" sz="2400"/>
              <a:t>-N)/2 comparisons, 0 swaps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Worst case</a:t>
            </a:r>
            <a:r>
              <a:rPr lang="en" sz="2400"/>
              <a:t>: </a:t>
            </a:r>
            <a:r>
              <a:rPr lang="en" sz="2400"/>
              <a:t>Does (N</a:t>
            </a:r>
            <a:r>
              <a:rPr baseline="30000" lang="en" sz="2400"/>
              <a:t>2</a:t>
            </a:r>
            <a:r>
              <a:rPr lang="en" sz="2400"/>
              <a:t>-N)/2 comparisons, N swaps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Average case:</a:t>
            </a:r>
            <a:r>
              <a:rPr lang="en" sz="2400"/>
              <a:t> </a:t>
            </a:r>
            <a:r>
              <a:rPr lang="en" sz="2400"/>
              <a:t>Does (N</a:t>
            </a:r>
            <a:r>
              <a:rPr baseline="30000" lang="en" sz="2400"/>
              <a:t>2</a:t>
            </a:r>
            <a:r>
              <a:rPr lang="en" sz="2400"/>
              <a:t>-N)/2 comparisons, N/2 swaps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are collections of values of the same Object type; But have different declaration syntax than Arrays; </a:t>
            </a:r>
            <a:r>
              <a:rPr b="1" lang="en" sz="1700"/>
              <a:t>Primitive types (int, boolean, double, etc.) are not supported</a:t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 strike="sng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 strike="sng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 strike="sng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 strike="sng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 strike="sng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PRIMITIVE TYPES UNSUPPORTED **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7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b="1" lang="en" sz="1700"/>
              <a:t>Important:</a:t>
            </a:r>
            <a:r>
              <a:rPr lang="en" sz="1700"/>
              <a:t> You must import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700"/>
              <a:t> prior to using it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java.util.ArrayList;</a:t>
            </a:r>
            <a:endParaRPr sz="17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ctrTitle"/>
          </p:nvPr>
        </p:nvSpPr>
        <p:spPr>
          <a:xfrm>
            <a:off x="311708" y="1354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7.6.2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Insertion Sort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152475"/>
            <a:ext cx="64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Insertion Sort is more complex than Selection Sort, but is much faster when the data is partially sorted.</a:t>
            </a:r>
            <a:endParaRPr sz="2400"/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Insertion Sort is still a quadratic algorithm, that is, O(N</a:t>
            </a:r>
            <a:r>
              <a:rPr baseline="30000" lang="en" sz="2400"/>
              <a:t>2</a:t>
            </a:r>
            <a:r>
              <a:rPr lang="en" sz="2400"/>
              <a:t>).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Insertion Sort is faster in practice than other quadratic algorithms such as Selection Sort.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Insertion Sort is actually one of the fastest known algorithms for sorting </a:t>
            </a:r>
            <a:r>
              <a:rPr b="1" lang="en" sz="2400"/>
              <a:t>very small</a:t>
            </a:r>
            <a:r>
              <a:rPr lang="en" sz="2400"/>
              <a:t> arrays.</a:t>
            </a:r>
            <a:br>
              <a:rPr lang="en" sz="2400"/>
            </a:br>
            <a:r>
              <a:rPr lang="en" sz="2400"/>
              <a:t>(Around &lt;=10 items.)</a:t>
            </a:r>
            <a:endParaRPr/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Algorithm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1152475"/>
            <a:ext cx="61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 has a loop invariant that for index i, </a:t>
            </a:r>
            <a:r>
              <a:rPr b="1" lang="en"/>
              <a:t>the entire sub-array to the left of i is in sorted order.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This is slightly different from Selection Sort's loop invariant... how?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Insertion Sort's outer loop starts with i = 1, that is, pointing to the </a:t>
            </a:r>
            <a:r>
              <a:rPr b="1" lang="en"/>
              <a:t>second</a:t>
            </a:r>
            <a:r>
              <a:rPr lang="en"/>
              <a:t> element in the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The sub-array to the left of i = 1, a[0..0], is in sorted order, because a one-element array is always in sorted order!</a:t>
            </a:r>
            <a:endParaRPr/>
          </a:p>
        </p:txBody>
      </p:sp>
      <p:pic>
        <p:nvPicPr>
          <p:cNvPr id="381" name="Google Shape;38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Algorithm</a:t>
            </a:r>
            <a:endParaRPr/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 txBox="1"/>
          <p:nvPr>
            <p:ph idx="1" type="body"/>
          </p:nvPr>
        </p:nvSpPr>
        <p:spPr>
          <a:xfrm>
            <a:off x="311700" y="1152475"/>
            <a:ext cx="61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65"/>
              <a:t>// Note we start with second element i = 1</a:t>
            </a:r>
            <a:br>
              <a:rPr lang="en" sz="1565"/>
            </a:br>
            <a:r>
              <a:rPr lang="en" sz="1565"/>
              <a:t>for i ← 1 to length(array)-1</a:t>
            </a:r>
            <a:br>
              <a:rPr lang="en" sz="1565"/>
            </a:br>
            <a:r>
              <a:rPr lang="en" sz="1565"/>
              <a:t>	// Loop invariant: The array to the left of i is a sorted sub-array.</a:t>
            </a:r>
            <a:br>
              <a:rPr lang="en" sz="1565"/>
            </a:br>
            <a:r>
              <a:rPr lang="en" sz="1565"/>
              <a:t>	// j will represent the insertion point of the value.</a:t>
            </a:r>
            <a:br>
              <a:rPr lang="en" sz="1565"/>
            </a:br>
            <a:r>
              <a:rPr lang="en" sz="1565"/>
              <a:t>	j ← i</a:t>
            </a:r>
            <a:br>
              <a:rPr lang="en" sz="1565"/>
            </a:br>
            <a:r>
              <a:rPr lang="en" sz="1565"/>
              <a:t>	while j &gt; 0 and A[j-1] &gt; A[j]</a:t>
            </a:r>
            <a:br>
              <a:rPr lang="en" sz="1565"/>
            </a:br>
            <a:r>
              <a:rPr lang="en" sz="1565"/>
              <a:t>		// As we scan for insertion point, we swap the element</a:t>
            </a:r>
            <a:br>
              <a:rPr lang="en" sz="1565"/>
            </a:br>
            <a:r>
              <a:rPr lang="en" sz="1565"/>
              <a:t>		// we are inserting (which will move to the left) with the</a:t>
            </a:r>
            <a:br>
              <a:rPr lang="en" sz="1565"/>
            </a:br>
            <a:r>
              <a:rPr lang="en" sz="1565"/>
              <a:t>		// element to its left.</a:t>
            </a:r>
            <a:br>
              <a:rPr lang="en" sz="1565"/>
            </a:br>
            <a:r>
              <a:rPr lang="en" sz="1565"/>
              <a:t>		swap A[j], A[j-1]</a:t>
            </a:r>
            <a:br>
              <a:rPr lang="en" sz="1565"/>
            </a:br>
            <a:r>
              <a:rPr lang="en" sz="1565"/>
              <a:t>		j ← j - 1</a:t>
            </a:r>
            <a:br>
              <a:rPr lang="en" sz="1565"/>
            </a:br>
            <a:r>
              <a:rPr lang="en" sz="1565"/>
              <a:t>	end while</a:t>
            </a:r>
            <a:br>
              <a:rPr lang="en" sz="1565"/>
            </a:br>
            <a:r>
              <a:rPr lang="en" sz="1565"/>
              <a:t>end for</a:t>
            </a:r>
            <a:endParaRPr sz="1565"/>
          </a:p>
        </p:txBody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5100" y="434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00FF"/>
                </a:solidFill>
              </a:rPr>
              <a:t>Let's run through it on the whiteboard...</a:t>
            </a:r>
            <a:endParaRPr sz="18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 Algorithm: Swapless Edition</a:t>
            </a:r>
            <a:endParaRPr/>
          </a:p>
        </p:txBody>
      </p:sp>
      <p:sp>
        <p:nvSpPr>
          <p:cNvPr id="395" name="Google Shape;395;p56"/>
          <p:cNvSpPr txBox="1"/>
          <p:nvPr>
            <p:ph idx="1" type="body"/>
          </p:nvPr>
        </p:nvSpPr>
        <p:spPr>
          <a:xfrm>
            <a:off x="311700" y="1000075"/>
            <a:ext cx="61404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29"/>
              <a:buNone/>
            </a:pPr>
            <a:r>
              <a:rPr lang="en" sz="1321"/>
              <a:t>// A bit more efficient than swapping. Less read/write operations.</a:t>
            </a:r>
            <a:br>
              <a:rPr lang="en" sz="1321"/>
            </a:br>
            <a:r>
              <a:rPr lang="en" sz="1321"/>
              <a:t>// Note we start with second element i = 1</a:t>
            </a:r>
            <a:br>
              <a:rPr lang="en" sz="1321"/>
            </a:br>
            <a:r>
              <a:rPr lang="en" sz="1321"/>
              <a:t>for i ← 1 to length(array)-1</a:t>
            </a:r>
            <a:br>
              <a:rPr lang="en" sz="1321"/>
            </a:br>
            <a:r>
              <a:rPr lang="en" sz="1321"/>
              <a:t>	// Loop invariant: The array to the left of i is a sorted sub-array.</a:t>
            </a:r>
            <a:br>
              <a:rPr lang="en" sz="1321"/>
            </a:br>
            <a:br>
              <a:rPr lang="en" sz="1321"/>
            </a:br>
            <a:r>
              <a:rPr lang="en" sz="1321"/>
              <a:t>	// Save the value at A[i], as it may be overwritten</a:t>
            </a:r>
            <a:br>
              <a:rPr lang="en" sz="1321"/>
            </a:br>
            <a:r>
              <a:rPr lang="en" sz="1321"/>
              <a:t>	x ← A[i]</a:t>
            </a:r>
            <a:br>
              <a:rPr lang="en" sz="1321"/>
            </a:br>
            <a:br>
              <a:rPr lang="en" sz="1321"/>
            </a:br>
            <a:r>
              <a:rPr lang="en" sz="1321"/>
              <a:t>	// j will represent the insertion point of the value.</a:t>
            </a:r>
            <a:br>
              <a:rPr lang="en" sz="1321"/>
            </a:br>
            <a:r>
              <a:rPr lang="en" sz="1321"/>
              <a:t>	j ← i</a:t>
            </a:r>
            <a:br>
              <a:rPr lang="en" sz="1321"/>
            </a:br>
            <a:r>
              <a:rPr lang="en" sz="1321"/>
              <a:t>	while j &gt; 0 and A[j-1] &gt; x</a:t>
            </a:r>
            <a:br>
              <a:rPr lang="en" sz="1321"/>
            </a:br>
            <a:r>
              <a:rPr lang="en" sz="1321"/>
              <a:t>		// As we scan for insertion point, we move elements</a:t>
            </a:r>
            <a:br>
              <a:rPr lang="en" sz="1321"/>
            </a:br>
            <a:r>
              <a:rPr lang="en" sz="1321"/>
              <a:t>		// to the right.</a:t>
            </a:r>
            <a:br>
              <a:rPr lang="en" sz="1321"/>
            </a:br>
            <a:r>
              <a:rPr lang="en" sz="1321"/>
              <a:t>		A[j] ← A[j-1]</a:t>
            </a:r>
            <a:br>
              <a:rPr lang="en" sz="1321"/>
            </a:br>
            <a:r>
              <a:rPr lang="en" sz="1321"/>
              <a:t>		j ← j - 1</a:t>
            </a:r>
            <a:br>
              <a:rPr lang="en" sz="1321"/>
            </a:br>
            <a:r>
              <a:rPr lang="en" sz="1321"/>
              <a:t>	end while</a:t>
            </a:r>
            <a:br>
              <a:rPr lang="en" sz="1321"/>
            </a:br>
            <a:br>
              <a:rPr lang="en" sz="1321"/>
            </a:br>
            <a:r>
              <a:rPr lang="en" sz="1321"/>
              <a:t>	// Finally, write the element being inserted into its final spot.</a:t>
            </a:r>
            <a:br>
              <a:rPr lang="en" sz="1321"/>
            </a:br>
            <a:r>
              <a:rPr lang="en" sz="1321"/>
              <a:t>	A[j] ← x</a:t>
            </a:r>
            <a:br>
              <a:rPr lang="en" sz="1321"/>
            </a:br>
            <a:r>
              <a:rPr lang="en" sz="1321"/>
              <a:t>end for</a:t>
            </a:r>
            <a:endParaRPr sz="1321"/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775" y="1411775"/>
            <a:ext cx="2020775" cy="3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</a:t>
            </a:r>
            <a:r>
              <a:rPr b="1" lang="en" sz="2400"/>
              <a:t>est case</a:t>
            </a:r>
            <a:r>
              <a:rPr lang="en" sz="2400"/>
              <a:t>: an already sorted array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(Does well on partially sorted arrays too)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Worst case</a:t>
            </a:r>
            <a:r>
              <a:rPr lang="en" sz="2400"/>
              <a:t>: an entirely reversed array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/>
              <a:t>Average case:</a:t>
            </a:r>
            <a:r>
              <a:rPr lang="en" sz="2400"/>
              <a:t> about half the comparisons of Selection Sort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an example of a class that uses a Generic Type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1" lang="en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1"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Generic Types are an option when the </a:t>
            </a:r>
            <a:r>
              <a:rPr b="1" lang="en"/>
              <a:t>same code</a:t>
            </a:r>
            <a:r>
              <a:rPr lang="en"/>
              <a:t> can be used across a variety of data types – and frees you from needing to create an overloaded method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is able to use Generic Types because the internals assume everything is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 (and 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/>
              <a:t> types share the functionality required for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/>
              <a:t> to work)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read more about Generics in the online Java 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Oracle Java Documentation: Why Use Generics?</a:t>
            </a:r>
            <a:endParaRPr sz="1800"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Generics / Generic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64100" y="1152475"/>
            <a:ext cx="86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Arrays, you must initialize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600"/>
              <a:t> prior to using them; The most common usage is with the no-parameter Constructor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 =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Note: </a:t>
            </a:r>
            <a:r>
              <a:rPr lang="en" sz="1600"/>
              <a:t>There are two other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1600"/>
              <a:t> Constructors that you can explore on your own</a:t>
            </a:r>
            <a:br>
              <a:rPr lang="en" sz="1600"/>
            </a:br>
            <a:br>
              <a:rPr lang="en" sz="1600"/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&gt;(Collection&lt;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&gt;(init initialCapacity)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64100" y="1152475"/>
            <a:ext cx="8520600" cy="35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automatically manage their memory usage as you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 and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ArrayList.remove()</a:t>
            </a:r>
            <a:r>
              <a:rPr lang="en" sz="1700"/>
              <a:t> elements to/from the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en" sz="1700"/>
              <a:t>Unlike Arrays,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do not have 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00"/>
              <a:t> property that indicates the fixed-size of the Array; They have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ArrayList.size()</a:t>
            </a:r>
            <a:r>
              <a:rPr lang="en" sz="1700"/>
              <a:t> method that indicates the current number of elements included in the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ArrayLists</a:t>
            </a:r>
            <a:r>
              <a:rPr lang="en" sz="1700"/>
              <a:t> have an internal capacity - which you cannot access - that grows and shrinks as needed to ensure elements can be quickly added. </a:t>
            </a:r>
            <a:r>
              <a:rPr b="1" lang="en" sz="1700"/>
              <a:t>The default capacity is 10.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capacity is adjusted to ensure that the there is enough free space to quickly accommodate new items via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ArrayList.add()</a:t>
            </a:r>
            <a:r>
              <a:rPr lang="en" sz="1700"/>
              <a:t>; But not so much excess free space that available memory is wasted</a:t>
            </a:r>
            <a:endParaRPr sz="1700"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vs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endParaRPr/>
          </a:p>
        </p:txBody>
      </p:sp>
      <p:grpSp>
        <p:nvGrpSpPr>
          <p:cNvPr id="94" name="Google Shape;94;p20"/>
          <p:cNvGrpSpPr/>
          <p:nvPr/>
        </p:nvGrpSpPr>
        <p:grpSpPr>
          <a:xfrm>
            <a:off x="2708275" y="1170125"/>
            <a:ext cx="4845000" cy="595200"/>
            <a:chOff x="761575" y="1170350"/>
            <a:chExt cx="4845000" cy="595200"/>
          </a:xfrm>
        </p:grpSpPr>
        <p:grpSp>
          <p:nvGrpSpPr>
            <p:cNvPr id="95" name="Google Shape;95;p20"/>
            <p:cNvGrpSpPr/>
            <p:nvPr/>
          </p:nvGrpSpPr>
          <p:grpSpPr>
            <a:xfrm>
              <a:off x="761575" y="1170350"/>
              <a:ext cx="4845000" cy="484500"/>
              <a:chOff x="630025" y="2527175"/>
              <a:chExt cx="4845000" cy="484500"/>
            </a:xfrm>
          </p:grpSpPr>
          <p:sp>
            <p:nvSpPr>
              <p:cNvPr id="96" name="Google Shape;96;p20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97" name="Google Shape;97;p20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8" name="Google Shape;98;p20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9" name="Google Shape;99;p20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Google Shape;100;p20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Google Shape;101;p20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Google Shape;102;p20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Google Shape;103;p20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Google Shape;104;p20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05" name="Google Shape;105;p20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000">
                    <a:solidFill>
                      <a:srgbClr val="FF0000"/>
                    </a:solidFill>
                  </a:rPr>
                  <a:t>false</a:t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6" name="Google Shape;106;p20"/>
            <p:cNvGrpSpPr/>
            <p:nvPr/>
          </p:nvGrpSpPr>
          <p:grpSpPr>
            <a:xfrm>
              <a:off x="761575" y="1654850"/>
              <a:ext cx="4845000" cy="110700"/>
              <a:chOff x="-1903750" y="3953050"/>
              <a:chExt cx="4845000" cy="110700"/>
            </a:xfrm>
          </p:grpSpPr>
          <p:sp>
            <p:nvSpPr>
              <p:cNvPr id="107" name="Google Shape;107;p20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9" name="Google Shape;109;p20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110;p20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17" name="Google Shape;117;p20"/>
          <p:cNvGrpSpPr/>
          <p:nvPr/>
        </p:nvGrpSpPr>
        <p:grpSpPr>
          <a:xfrm>
            <a:off x="2708275" y="3157075"/>
            <a:ext cx="4845000" cy="595200"/>
            <a:chOff x="761575" y="2762650"/>
            <a:chExt cx="4845000" cy="595200"/>
          </a:xfrm>
        </p:grpSpPr>
        <p:grpSp>
          <p:nvGrpSpPr>
            <p:cNvPr id="118" name="Google Shape;118;p20"/>
            <p:cNvGrpSpPr/>
            <p:nvPr/>
          </p:nvGrpSpPr>
          <p:grpSpPr>
            <a:xfrm>
              <a:off x="761575" y="2762650"/>
              <a:ext cx="4845000" cy="484500"/>
              <a:chOff x="630025" y="2527175"/>
              <a:chExt cx="4845000" cy="484500"/>
            </a:xfrm>
          </p:grpSpPr>
          <p:sp>
            <p:nvSpPr>
              <p:cNvPr id="119" name="Google Shape;119;p20"/>
              <p:cNvSpPr/>
              <p:nvPr/>
            </p:nvSpPr>
            <p:spPr>
              <a:xfrm>
                <a:off x="630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11145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false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1599025" y="2527175"/>
                <a:ext cx="484500" cy="4845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000FF"/>
                    </a:solidFill>
                  </a:rPr>
                  <a:t>true</a:t>
                </a:r>
                <a:endParaRPr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2083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2568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3052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3537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021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5060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990525" y="2527175"/>
                <a:ext cx="484500" cy="484500"/>
              </a:xfrm>
              <a:prstGeom prst="rect">
                <a:avLst/>
              </a:prstGeom>
              <a:solidFill>
                <a:srgbClr val="D9EAD3"/>
              </a:solidFill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9" name="Google Shape;129;p20"/>
            <p:cNvGrpSpPr/>
            <p:nvPr/>
          </p:nvGrpSpPr>
          <p:grpSpPr>
            <a:xfrm>
              <a:off x="761575" y="3247150"/>
              <a:ext cx="4845000" cy="110700"/>
              <a:chOff x="-1903750" y="3953050"/>
              <a:chExt cx="4845000" cy="110700"/>
            </a:xfrm>
          </p:grpSpPr>
          <p:sp>
            <p:nvSpPr>
              <p:cNvPr id="130" name="Google Shape;130;p20"/>
              <p:cNvSpPr/>
              <p:nvPr/>
            </p:nvSpPr>
            <p:spPr>
              <a:xfrm>
                <a:off x="-1903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0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-1419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1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-934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2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-450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3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34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4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18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5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1003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6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1487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7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19722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8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2456750" y="3953050"/>
                <a:ext cx="484500" cy="110700"/>
              </a:xfrm>
              <a:prstGeom prst="rect">
                <a:avLst/>
              </a:prstGeom>
              <a:solidFill>
                <a:srgbClr val="FFF2CC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</a:rPr>
                  <a:t>9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40" name="Google Shape;140;p20"/>
          <p:cNvSpPr txBox="1"/>
          <p:nvPr/>
        </p:nvSpPr>
        <p:spPr>
          <a:xfrm>
            <a:off x="2627075" y="1897325"/>
            <a:ext cx="6330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[10]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answers[0] = true; answers[1] = false; answers[2] = true;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 == 10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set to default values</a:t>
            </a:r>
            <a:endParaRPr sz="1300"/>
          </a:p>
        </p:txBody>
      </p:sp>
      <p:sp>
        <p:nvSpPr>
          <p:cNvPr id="141" name="Google Shape;141;p20"/>
          <p:cNvSpPr txBox="1"/>
          <p:nvPr/>
        </p:nvSpPr>
        <p:spPr>
          <a:xfrm>
            <a:off x="2627075" y="3904675"/>
            <a:ext cx="64128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answers.add(true); answers.add(false); answers.add(true);</a:t>
            </a:r>
            <a:b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answers.size() == 3</a:t>
            </a:r>
            <a:b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answers[3-9] are unused pre-allocated capacity</a:t>
            </a:r>
            <a:endParaRPr sz="1300"/>
          </a:p>
        </p:txBody>
      </p:sp>
      <p:sp>
        <p:nvSpPr>
          <p:cNvPr id="142" name="Google Shape;142;p20"/>
          <p:cNvSpPr txBox="1"/>
          <p:nvPr/>
        </p:nvSpPr>
        <p:spPr>
          <a:xfrm>
            <a:off x="630000" y="1170125"/>
            <a:ext cx="1952100" cy="1681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30000" y="3157075"/>
            <a:ext cx="1952100" cy="168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ArrayList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" sz="4350"/>
              <a:t> Methods</a:t>
            </a:r>
            <a:endParaRPr sz="4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