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F86CF6-FBC2-4FF9-9F2B-86109864929E}">
  <a:tblStyle styleId="{90F86CF6-FBC2-4FF9-9F2B-8610986492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2716801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2716801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218686fa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218686fa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8218686fa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8218686fa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218686fa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218686fa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218686fa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218686fa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218686fa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218686fa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8218686fa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8218686fa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218686fa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218686fa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218686fa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218686fa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218686fa4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218686fa4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218686fa4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218686fa4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2716801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2716801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218686fa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218686fa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5955f008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5955f008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218686fa4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218686fa4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052f4f2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f052f4f2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052f4f2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052f4f2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052f4f22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052f4f22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052f4f22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f052f4f22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8218686fa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8218686fa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052f4f22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052f4f22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218686fa4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218686fa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05c9ba63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05c9ba63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05955f008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05955f008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218686fa4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8218686fa4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218686fa4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218686fa4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05955f008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05955f00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05955f008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05955f008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05955f008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05955f008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05955f008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05955f008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8218686fa4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8218686fa4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5c9ba636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5c9ba63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03f945c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03f945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03f945c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f03f945c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218686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218686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218686fa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218686fa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218686fa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218686f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replit.com/@MsMolinaECHS/Chart-Render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2023-02-06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 range of valid Array indexes (for non-empty Arrays)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Array.length - 1</a:t>
            </a:r>
            <a:br>
              <a:rPr lang="en"/>
            </a:br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1019525" y="1998525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1019525" y="3441750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 &lt;=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75" y="1998525"/>
            <a:ext cx="1200600" cy="12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6875" y="3441750"/>
            <a:ext cx="1200600" cy="12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 range of valid Array indexes (for non-empty Arrays)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Array.length - 1</a:t>
            </a:r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1019525" y="1998525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1019525" y="3441750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 &lt;=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75" y="1998525"/>
            <a:ext cx="1200600" cy="12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6875" y="3441750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/>
          <p:nvPr/>
        </p:nvSpPr>
        <p:spPr>
          <a:xfrm>
            <a:off x="311700" y="46656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Passing an out of range index will cause a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rgbClr val="FFFFFF"/>
                </a:solidFill>
              </a:rPr>
              <a:t>!</a:t>
            </a:r>
            <a:endParaRPr i="1" sz="1600">
              <a:solidFill>
                <a:srgbClr val="FFFFFF"/>
              </a:solidFill>
            </a:endParaRPr>
          </a:p>
        </p:txBody>
      </p:sp>
      <p:cxnSp>
        <p:nvCxnSpPr>
          <p:cNvPr id="122" name="Google Shape;122;p23"/>
          <p:cNvCxnSpPr/>
          <p:nvPr/>
        </p:nvCxnSpPr>
        <p:spPr>
          <a:xfrm rot="10800000">
            <a:off x="3599275" y="3991750"/>
            <a:ext cx="2643600" cy="66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 range of valid Array indexes (for non-empty Arrays)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Array.length - 1</a:t>
            </a:r>
            <a:endParaRPr/>
          </a:p>
        </p:txBody>
      </p:sp>
      <p:sp>
        <p:nvSpPr>
          <p:cNvPr id="129" name="Google Shape;129;p24"/>
          <p:cNvSpPr txBox="1"/>
          <p:nvPr/>
        </p:nvSpPr>
        <p:spPr>
          <a:xfrm>
            <a:off x="1019525" y="1998525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1019525" y="3441750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 &lt;=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75" y="1998525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/>
          <p:nvPr/>
        </p:nvSpPr>
        <p:spPr>
          <a:xfrm>
            <a:off x="311700" y="46656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Passing an out of range index will cause a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rgbClr val="FFFFFF"/>
                </a:solidFill>
              </a:rPr>
              <a:t>!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6030025" y="3248825"/>
            <a:ext cx="2154300" cy="144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This loop also skips the first element in the Array!</a:t>
            </a:r>
            <a:endParaRPr b="1" i="1">
              <a:solidFill>
                <a:schemeClr val="lt1"/>
              </a:solidFill>
            </a:endParaRPr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3599275" y="3991750"/>
            <a:ext cx="2643600" cy="66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4"/>
          <p:cNvSpPr/>
          <p:nvPr/>
        </p:nvSpPr>
        <p:spPr>
          <a:xfrm>
            <a:off x="2462774" y="2721688"/>
            <a:ext cx="4044101" cy="1656921"/>
          </a:xfrm>
          <a:custGeom>
            <a:rect b="b" l="l" r="r" t="t"/>
            <a:pathLst>
              <a:path extrusionOk="0" h="28011" w="220778">
                <a:moveTo>
                  <a:pt x="220778" y="28011"/>
                </a:moveTo>
                <a:cubicBezTo>
                  <a:pt x="199112" y="23384"/>
                  <a:pt x="127575" y="2231"/>
                  <a:pt x="90779" y="248"/>
                </a:cubicBezTo>
                <a:cubicBezTo>
                  <a:pt x="53983" y="-1735"/>
                  <a:pt x="15130" y="13469"/>
                  <a:pt x="0" y="1611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 to traverse an Array from back to front!</a:t>
            </a:r>
            <a:endParaRPr/>
          </a:p>
        </p:txBody>
      </p:sp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1019525" y="1693725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scores.length - 1; idx &gt;= 0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idx--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471000" y="2924350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...or to traverse any arbitrary range of elements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1026425" y="3465600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1; idx &lt;= 2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idx++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Traversing Two-Dimensional </a:t>
            </a:r>
            <a:r>
              <a:rPr lang="en"/>
              <a:t>Arrays is very similar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1010225" y="1741425"/>
            <a:ext cx="80913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10,20,30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,50,60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; idx++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jdx = 0; jdx &lt; 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[idx]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.length; jdx++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[idx]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[jdx]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Traversing Two-Dimensional Arrays is very similar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1010225" y="1741425"/>
            <a:ext cx="80913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10,20,30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40,50,60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scores.length; idx++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for (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jdx = 0; jdx &lt; 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[idx]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.length; jdx++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[idx]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[jdx]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2357420" y="2518100"/>
            <a:ext cx="1396150" cy="1125550"/>
          </a:xfrm>
          <a:custGeom>
            <a:rect b="b" l="l" r="r" t="t"/>
            <a:pathLst>
              <a:path extrusionOk="0" h="45022" w="55846">
                <a:moveTo>
                  <a:pt x="55846" y="45022"/>
                </a:moveTo>
                <a:cubicBezTo>
                  <a:pt x="46714" y="42055"/>
                  <a:pt x="7043" y="34726"/>
                  <a:pt x="1052" y="27222"/>
                </a:cubicBezTo>
                <a:cubicBezTo>
                  <a:pt x="-4939" y="19718"/>
                  <a:pt x="16757" y="4537"/>
                  <a:pt x="19898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0" name="Google Shape;160;p27"/>
          <p:cNvSpPr/>
          <p:nvPr/>
        </p:nvSpPr>
        <p:spPr>
          <a:xfrm>
            <a:off x="4093850" y="2291225"/>
            <a:ext cx="2461500" cy="1326250"/>
          </a:xfrm>
          <a:custGeom>
            <a:rect b="b" l="l" r="r" t="t"/>
            <a:pathLst>
              <a:path extrusionOk="0" h="53050" w="98460">
                <a:moveTo>
                  <a:pt x="57238" y="53050"/>
                </a:moveTo>
                <a:cubicBezTo>
                  <a:pt x="63869" y="47466"/>
                  <a:pt x="106565" y="28387"/>
                  <a:pt x="97025" y="19545"/>
                </a:cubicBezTo>
                <a:cubicBezTo>
                  <a:pt x="87485" y="10703"/>
                  <a:pt x="16171" y="3258"/>
                  <a:pt x="0" y="0"/>
                </a:cubicBezTo>
              </a:path>
            </a:pathLst>
          </a:cu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1" name="Google Shape;161;p27"/>
          <p:cNvSpPr/>
          <p:nvPr/>
        </p:nvSpPr>
        <p:spPr>
          <a:xfrm>
            <a:off x="3543350" y="2838750"/>
            <a:ext cx="2154300" cy="14433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Typically</a:t>
            </a:r>
            <a:r>
              <a:rPr b="1" i="1" lang="en">
                <a:solidFill>
                  <a:srgbClr val="FF0000"/>
                </a:solidFill>
              </a:rPr>
              <a:t> start at </a:t>
            </a:r>
            <a:r>
              <a:rPr b="1" i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index = 0</a:t>
            </a:r>
            <a:endParaRPr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285F4"/>
                </a:solidFill>
              </a:rPr>
              <a:t>&amp; don't exceed</a:t>
            </a:r>
            <a:r>
              <a:rPr b="1" i="1" lang="en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 length-1</a:t>
            </a:r>
            <a:endParaRPr b="1" i="1">
              <a:solidFill>
                <a:srgbClr val="4285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raversing Two-Dimensional Arrays is very similar</a:t>
            </a:r>
            <a:endParaRPr/>
          </a:p>
        </p:txBody>
      </p:sp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168" name="Google Shape;168;p28"/>
          <p:cNvSpPr/>
          <p:nvPr/>
        </p:nvSpPr>
        <p:spPr>
          <a:xfrm>
            <a:off x="311700" y="44370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Passing an out of range index will cause a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rgbClr val="FFFFFF"/>
                </a:solidFill>
              </a:rPr>
              <a:t>!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010225" y="1741425"/>
            <a:ext cx="80913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10,20,30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40,50,60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scores.length; idx++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for (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jdx = 0; jdx &lt; 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[idx]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.length; jdx++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[idx]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[jdx]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2357420" y="2518100"/>
            <a:ext cx="1396150" cy="1125550"/>
          </a:xfrm>
          <a:custGeom>
            <a:rect b="b" l="l" r="r" t="t"/>
            <a:pathLst>
              <a:path extrusionOk="0" h="45022" w="55846">
                <a:moveTo>
                  <a:pt x="55846" y="45022"/>
                </a:moveTo>
                <a:cubicBezTo>
                  <a:pt x="46714" y="42055"/>
                  <a:pt x="7043" y="34726"/>
                  <a:pt x="1052" y="27222"/>
                </a:cubicBezTo>
                <a:cubicBezTo>
                  <a:pt x="-4939" y="19718"/>
                  <a:pt x="16757" y="4537"/>
                  <a:pt x="19898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1" name="Google Shape;171;p28"/>
          <p:cNvSpPr/>
          <p:nvPr/>
        </p:nvSpPr>
        <p:spPr>
          <a:xfrm>
            <a:off x="4093850" y="2291225"/>
            <a:ext cx="2461500" cy="1326250"/>
          </a:xfrm>
          <a:custGeom>
            <a:rect b="b" l="l" r="r" t="t"/>
            <a:pathLst>
              <a:path extrusionOk="0" h="53050" w="98460">
                <a:moveTo>
                  <a:pt x="57238" y="53050"/>
                </a:moveTo>
                <a:cubicBezTo>
                  <a:pt x="63869" y="47466"/>
                  <a:pt x="106565" y="28387"/>
                  <a:pt x="97025" y="19545"/>
                </a:cubicBezTo>
                <a:cubicBezTo>
                  <a:pt x="87485" y="10703"/>
                  <a:pt x="16171" y="3258"/>
                  <a:pt x="0" y="0"/>
                </a:cubicBezTo>
              </a:path>
            </a:pathLst>
          </a:cu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2" name="Google Shape;172;p28"/>
          <p:cNvSpPr/>
          <p:nvPr/>
        </p:nvSpPr>
        <p:spPr>
          <a:xfrm>
            <a:off x="3543350" y="2838750"/>
            <a:ext cx="2154300" cy="14433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Typically</a:t>
            </a:r>
            <a:r>
              <a:rPr b="1" i="1" lang="en">
                <a:solidFill>
                  <a:srgbClr val="FF0000"/>
                </a:solidFill>
              </a:rPr>
              <a:t> start at </a:t>
            </a:r>
            <a:r>
              <a:rPr b="1" i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index = 0</a:t>
            </a:r>
            <a:endParaRPr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285F4"/>
                </a:solidFill>
              </a:rPr>
              <a:t>&amp; don't exceed</a:t>
            </a:r>
            <a:r>
              <a:rPr b="1" i="1" lang="en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 length-1</a:t>
            </a:r>
            <a:endParaRPr b="1" i="1">
              <a:solidFill>
                <a:srgbClr val="4285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 loops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resolves to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br>
              <a:rPr i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{"red", "orange", "purple"};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System.out.println("begin");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System.out.println(" " +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System.out.println("end");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variable MUST match the type of the values stored in the Array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{"red", "orange", "purple"};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System.out.println(" " +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7 Test Review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variable MUST match the type of the values stored in the Array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{"red", "orange", "purple"};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System.out.println(" " +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975" y="2354750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/>
          <p:nvPr/>
        </p:nvSpPr>
        <p:spPr>
          <a:xfrm>
            <a:off x="311700" y="44370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color must be of type String since colors is an Array that contains Strings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1883875" y="2354749"/>
            <a:ext cx="5343380" cy="630808"/>
          </a:xfrm>
          <a:custGeom>
            <a:rect b="b" l="l" r="r" t="t"/>
            <a:pathLst>
              <a:path extrusionOk="0" h="28011" w="220778">
                <a:moveTo>
                  <a:pt x="220778" y="28011"/>
                </a:moveTo>
                <a:cubicBezTo>
                  <a:pt x="199112" y="23384"/>
                  <a:pt x="127575" y="2231"/>
                  <a:pt x="90779" y="248"/>
                </a:cubicBezTo>
                <a:cubicBezTo>
                  <a:pt x="53983" y="-1735"/>
                  <a:pt x="15130" y="13469"/>
                  <a:pt x="0" y="16113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during the introduction of Two-Dimensional Arrays - We said: "</a:t>
            </a:r>
            <a:r>
              <a:rPr b="1" i="1" lang="en" sz="1700"/>
              <a:t>Arrays </a:t>
            </a:r>
            <a:r>
              <a:rPr b="1" i="1" lang="en" sz="1800"/>
              <a:t>are a type</a:t>
            </a:r>
            <a:r>
              <a:rPr i="1" lang="en" sz="1700"/>
              <a:t> - Which means you can easily create an </a:t>
            </a:r>
            <a:r>
              <a:rPr b="1" i="1" lang="en" sz="1700"/>
              <a:t>Array that contains Arrays</a:t>
            </a:r>
            <a:r>
              <a:rPr i="1" lang="en" sz="1700"/>
              <a:t> - often called Two-Dimensional Arrays"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That means we can use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for-each </a:t>
            </a:r>
            <a:r>
              <a:rPr lang="en" sz="1700"/>
              <a:t>to traverse a Two-Dimensional Array almost exactly like a One-Dimensional Array (</a:t>
            </a:r>
            <a:r>
              <a:rPr b="1" lang="en" sz="1700">
                <a:solidFill>
                  <a:srgbClr val="0000FF"/>
                </a:solidFill>
              </a:rPr>
              <a:t>we just have to be careful how we declare the types</a:t>
            </a:r>
            <a:r>
              <a:rPr lang="en" sz="1700"/>
              <a:t>)</a:t>
            </a:r>
            <a:endParaRPr sz="1700"/>
          </a:p>
        </p:txBody>
      </p:sp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during the introduction of Two-Dimensional Arrays - We said: "</a:t>
            </a:r>
            <a:r>
              <a:rPr b="1" i="1" lang="en" sz="1700"/>
              <a:t>Arrays </a:t>
            </a:r>
            <a:r>
              <a:rPr b="1" i="1" lang="en" sz="1800"/>
              <a:t>are a type</a:t>
            </a:r>
            <a:r>
              <a:rPr i="1" lang="en" sz="1700"/>
              <a:t> - Which means you can easily create an </a:t>
            </a:r>
            <a:r>
              <a:rPr b="1" i="1" lang="en" sz="1700"/>
              <a:t>Array that contains Arrays</a:t>
            </a:r>
            <a:r>
              <a:rPr i="1" lang="en" sz="1700"/>
              <a:t> - often called Two-Dimensional Arrays"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That means we can use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for-each </a:t>
            </a:r>
            <a:r>
              <a:rPr lang="en" sz="1700"/>
              <a:t>to traverse a Two-Dimensional Array almost exactly like a One-Dimensional Array (</a:t>
            </a:r>
            <a:r>
              <a:rPr b="1" lang="en" sz="1700">
                <a:solidFill>
                  <a:srgbClr val="0000FF"/>
                </a:solidFill>
              </a:rPr>
              <a:t>we just have to be careful how we declare the types</a:t>
            </a:r>
            <a:r>
              <a:rPr lang="en" sz="1700"/>
              <a:t>)</a:t>
            </a:r>
            <a:endParaRPr sz="1700"/>
          </a:p>
        </p:txBody>
      </p:sp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5652150" y="3163725"/>
            <a:ext cx="3031200" cy="151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Reminder: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b="1" lang="en">
                <a:solidFill>
                  <a:schemeClr val="lt1"/>
                </a:solidFill>
              </a:rPr>
              <a:t> loops can be super-useful; but you are unable to make use of an index or change the underlying Array while looping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Given this Two-Dimensional Array</a:t>
            </a:r>
            <a:endParaRPr b="1" sz="1600"/>
          </a:p>
          <a:p>
            <a:pPr indent="4572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scores[][] = {{10,20,30},{40,50,60}};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/>
              <a:t>And this general description of for-each</a:t>
            </a:r>
            <a:endParaRPr b="1" sz="1600"/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		arrayItemVariable resolves to Array[...]</a:t>
            </a:r>
            <a:br>
              <a:rPr i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285F4"/>
                </a:solidFill>
              </a:rPr>
              <a:t>Q: What is the type of the outer array in scores?</a:t>
            </a:r>
            <a:endParaRPr b="1" sz="1600">
              <a:solidFill>
                <a:srgbClr val="4285F4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285F4"/>
              </a:solidFill>
            </a:endParaRPr>
          </a:p>
        </p:txBody>
      </p:sp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Given this Two-Dimensional Array</a:t>
            </a:r>
            <a:endParaRPr b="1" sz="1600"/>
          </a:p>
          <a:p>
            <a:pPr indent="4572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scores[][] = {{10,20,30},{40,50,60}};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/>
              <a:t>And this general description of for-each</a:t>
            </a:r>
            <a:endParaRPr b="1" sz="1600"/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		arrayItemVariable resolves to Array[...]</a:t>
            </a:r>
            <a:br>
              <a:rPr i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285F4"/>
                </a:solidFill>
              </a:rPr>
              <a:t>Q: What is the type of the outer array in scores?</a:t>
            </a:r>
            <a:br>
              <a:rPr b="1" lang="en" sz="1600">
                <a:solidFill>
                  <a:srgbClr val="4285F4"/>
                </a:solidFill>
              </a:rPr>
            </a:br>
            <a:endParaRPr b="1" sz="1600">
              <a:solidFill>
                <a:srgbClr val="4285F4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285F4"/>
                </a:solidFill>
              </a:rPr>
              <a:t>	</a:t>
            </a:r>
            <a:r>
              <a:rPr b="1" lang="en" sz="1600">
                <a:solidFill>
                  <a:srgbClr val="FF00FF"/>
                </a:solidFill>
              </a:rPr>
              <a:t>scores[]   -&gt; an array of int[]</a:t>
            </a:r>
            <a:endParaRPr b="1" sz="1600">
              <a:solidFill>
                <a:srgbClr val="FF00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br>
              <a:rPr b="1" lang="en" sz="1600">
                <a:solidFill>
                  <a:srgbClr val="FF00FF"/>
                </a:solidFill>
              </a:rPr>
            </a:br>
            <a:endParaRPr b="1" sz="1600">
              <a:solidFill>
                <a:srgbClr val="FF00FF"/>
              </a:solidFill>
            </a:endParaRPr>
          </a:p>
        </p:txBody>
      </p:sp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Given this Two-Dimensional Array</a:t>
            </a:r>
            <a:endParaRPr b="1" sz="1600"/>
          </a:p>
          <a:p>
            <a:pPr indent="4572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scores[][] = {{10,20,30},{40,50,60}};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/>
              <a:t>And this general description of for-each</a:t>
            </a:r>
            <a:endParaRPr b="1" sz="1600"/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		arrayItemVariable resolves to Array[...]</a:t>
            </a:r>
            <a:br>
              <a:rPr i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285F4"/>
                </a:solidFill>
              </a:rPr>
              <a:t>Q: What is the type of the outer array in scores?</a:t>
            </a:r>
            <a:br>
              <a:rPr b="1" lang="en" sz="1600">
                <a:solidFill>
                  <a:srgbClr val="4285F4"/>
                </a:solidFill>
              </a:rPr>
            </a:br>
            <a:endParaRPr b="1" sz="1600">
              <a:solidFill>
                <a:srgbClr val="4285F4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285F4"/>
                </a:solidFill>
              </a:rPr>
              <a:t>	</a:t>
            </a:r>
            <a:r>
              <a:rPr b="1" lang="en" sz="1600">
                <a:solidFill>
                  <a:srgbClr val="FF00FF"/>
                </a:solidFill>
              </a:rPr>
              <a:t>scores[]   -&gt; an array of int[]</a:t>
            </a:r>
            <a:endParaRPr b="1" sz="1600">
              <a:solidFill>
                <a:srgbClr val="FF00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Q: What is the type of the inner array in scores?</a:t>
            </a:r>
            <a:br>
              <a:rPr b="1" lang="en" sz="1600">
                <a:solidFill>
                  <a:schemeClr val="accent1"/>
                </a:solidFill>
              </a:rPr>
            </a:br>
            <a:endParaRPr b="1" sz="1600">
              <a:solidFill>
                <a:srgbClr val="4285F4"/>
              </a:solidFill>
            </a:endParaRPr>
          </a:p>
        </p:txBody>
      </p:sp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152475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Given this Two-Dimensional Array</a:t>
            </a:r>
            <a:endParaRPr b="1" sz="1600"/>
          </a:p>
          <a:p>
            <a:pPr indent="4572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scores[][] = {{10,20,30},{40,50,60}};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/>
              <a:t>And this general description of for-each</a:t>
            </a:r>
            <a:endParaRPr b="1" sz="1600"/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		arrayItemVariable resolves to Array[...]</a:t>
            </a:r>
            <a:br>
              <a:rPr i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285F4"/>
                </a:solidFill>
              </a:rPr>
              <a:t>Q: What is the type of the outer array in scores?</a:t>
            </a:r>
            <a:br>
              <a:rPr b="1" lang="en" sz="1600">
                <a:solidFill>
                  <a:srgbClr val="4285F4"/>
                </a:solidFill>
              </a:rPr>
            </a:br>
            <a:endParaRPr b="1" sz="1600">
              <a:solidFill>
                <a:srgbClr val="4285F4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285F4"/>
                </a:solidFill>
              </a:rPr>
              <a:t>	</a:t>
            </a:r>
            <a:r>
              <a:rPr b="1" lang="en" sz="1600">
                <a:solidFill>
                  <a:srgbClr val="FF00FF"/>
                </a:solidFill>
              </a:rPr>
              <a:t>scores[]   -&gt; an array of int[]</a:t>
            </a:r>
            <a:endParaRPr b="1" sz="1600">
              <a:solidFill>
                <a:srgbClr val="FF00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Q: What is the type of the inner array in scores?</a:t>
            </a:r>
            <a:br>
              <a:rPr b="1" lang="en" sz="1600">
                <a:solidFill>
                  <a:schemeClr val="accent1"/>
                </a:solidFill>
              </a:rPr>
            </a:br>
            <a:endParaRPr b="1" sz="16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</a:rPr>
              <a:t>	scores[][]   -&gt; an array of int</a:t>
            </a:r>
            <a:endParaRPr b="1" sz="1600">
              <a:solidFill>
                <a:srgbClr val="4285F4"/>
              </a:solidFill>
            </a:endParaRPr>
          </a:p>
        </p:txBody>
      </p:sp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6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scores[][] = {{10,20,30},{40,50,60}};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b="1" sz="1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scores[]   -&gt; an array of int[]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scores[][] -&gt; an array of int</a:t>
            </a:r>
            <a:endParaRPr b="1" sz="16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So we can use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b="1" lang="en" sz="1600"/>
              <a:t> to traverse the Two-Dimensional Array like this</a:t>
            </a:r>
            <a:endParaRPr b="1" sz="16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int[] outer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scores)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for (</a:t>
            </a: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 inner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outer)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/>
        </p:nvSpPr>
        <p:spPr>
          <a:xfrm>
            <a:off x="543475" y="3980975"/>
            <a:ext cx="7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6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scores[][] = {{10,20,30},{40,50,60}};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b="1" sz="1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scores[]   -&gt; an array of int[]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scores[][] -&gt; an array of int</a:t>
            </a:r>
            <a:endParaRPr b="1" sz="16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So we can use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b="1" lang="en" sz="1600"/>
              <a:t> to traverse the Two-Dimensional Array like this</a:t>
            </a:r>
            <a:endParaRPr b="1" sz="16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int[] outer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scores)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for (</a:t>
            </a: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 inner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outer)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  <p:sp>
        <p:nvSpPr>
          <p:cNvPr id="249" name="Google Shape;249;p40"/>
          <p:cNvSpPr/>
          <p:nvPr/>
        </p:nvSpPr>
        <p:spPr>
          <a:xfrm>
            <a:off x="3942300" y="2796863"/>
            <a:ext cx="2949100" cy="725575"/>
          </a:xfrm>
          <a:custGeom>
            <a:rect b="b" l="l" r="r" t="t"/>
            <a:pathLst>
              <a:path extrusionOk="0" h="29023" w="117964">
                <a:moveTo>
                  <a:pt x="117964" y="29023"/>
                </a:moveTo>
                <a:cubicBezTo>
                  <a:pt x="108366" y="24253"/>
                  <a:pt x="80039" y="3022"/>
                  <a:pt x="60378" y="404"/>
                </a:cubicBezTo>
                <a:cubicBezTo>
                  <a:pt x="40717" y="-2214"/>
                  <a:pt x="10063" y="11165"/>
                  <a:pt x="0" y="13317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250" name="Google Shape;250;p40"/>
          <p:cNvGraphicFramePr/>
          <p:nvPr/>
        </p:nvGraphicFramePr>
        <p:xfrm>
          <a:off x="4444825" y="3332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{90F86CF6-FBC2-4FF9-9F2B-86109864929E}</a:tableStyleId>
              </a:tblPr>
              <a:tblGrid>
                <a:gridCol w="4511325"/>
              </a:tblGrid>
              <a:tr h="59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Note: The inner array is a One-Dimensional Array - So we use the same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for-each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that we used previously for One-Dimensional Arrays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</a:t>
                      </a: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arrayItemVariable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: </a:t>
                      </a: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arrayVariable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arrayItemVariable resolves to arrayVariable[...]</a:t>
                      </a:r>
                      <a:b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/>
        </p:nvSpPr>
        <p:spPr>
          <a:xfrm>
            <a:off x="614400" y="4336625"/>
            <a:ext cx="3644700" cy="57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No indices available for use!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543475" y="3980975"/>
            <a:ext cx="7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6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scores[][] = {{10,20,30},{40,50,60}};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b="1" sz="1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scores[]   -&gt; an array of int[]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scores[][] -&gt; an array of int</a:t>
            </a:r>
            <a:endParaRPr b="1" sz="16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So we can use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b="1" lang="en" sz="1600"/>
              <a:t> to traverse the Two-Dimensional Array like this</a:t>
            </a:r>
            <a:endParaRPr b="1" sz="16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int[] outer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scores)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for (</a:t>
            </a: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 inner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outer)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  <p:sp>
        <p:nvSpPr>
          <p:cNvPr id="259" name="Google Shape;259;p41"/>
          <p:cNvSpPr/>
          <p:nvPr/>
        </p:nvSpPr>
        <p:spPr>
          <a:xfrm>
            <a:off x="3942300" y="2796863"/>
            <a:ext cx="2949100" cy="725575"/>
          </a:xfrm>
          <a:custGeom>
            <a:rect b="b" l="l" r="r" t="t"/>
            <a:pathLst>
              <a:path extrusionOk="0" h="29023" w="117964">
                <a:moveTo>
                  <a:pt x="117964" y="29023"/>
                </a:moveTo>
                <a:cubicBezTo>
                  <a:pt x="108366" y="24253"/>
                  <a:pt x="80039" y="3022"/>
                  <a:pt x="60378" y="404"/>
                </a:cubicBezTo>
                <a:cubicBezTo>
                  <a:pt x="40717" y="-2214"/>
                  <a:pt x="10063" y="11165"/>
                  <a:pt x="0" y="13317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260" name="Google Shape;260;p41"/>
          <p:cNvGraphicFramePr/>
          <p:nvPr/>
        </p:nvGraphicFramePr>
        <p:xfrm>
          <a:off x="4444825" y="3332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{90F86CF6-FBC2-4FF9-9F2B-86109864929E}</a:tableStyleId>
              </a:tblPr>
              <a:tblGrid>
                <a:gridCol w="4511325"/>
              </a:tblGrid>
              <a:tr h="59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Note: The inner array is a One-Dimensional Array - So we use the same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for-each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that we used previously for One-Dimensional Arrays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</a:t>
                      </a: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arrayItemVariable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: </a:t>
                      </a: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arrayVariable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arrayItemVariable resolves to arrayVariable[...]</a:t>
                      </a:r>
                      <a:b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46041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Traversal of Two-Dimensional Jagged Arrays works the same!</a:t>
            </a:r>
            <a:br>
              <a:rPr lang="en" sz="1500"/>
            </a:b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jaggedTable[][] = new int[3]</a:t>
            </a:r>
            <a:r>
              <a:rPr b="1" lang="en" sz="1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jaggedTable[0] = new int[]{4,1,5,9,6,3};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jaggedTable[1] = new int[]{9,1};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jaggedTable[2] = new int[]{0,3,2,9,4};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500"/>
          </a:p>
        </p:txBody>
      </p:sp>
      <p:sp>
        <p:nvSpPr>
          <p:cNvPr id="266" name="Google Shape;26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Traversal of </a:t>
            </a:r>
            <a:r>
              <a:rPr lang="en"/>
              <a:t>Jagged Arrays</a:t>
            </a:r>
            <a:endParaRPr/>
          </a:p>
        </p:txBody>
      </p:sp>
      <p:grpSp>
        <p:nvGrpSpPr>
          <p:cNvPr id="267" name="Google Shape;267;p42"/>
          <p:cNvGrpSpPr/>
          <p:nvPr/>
        </p:nvGrpSpPr>
        <p:grpSpPr>
          <a:xfrm>
            <a:off x="5871000" y="1634800"/>
            <a:ext cx="3213300" cy="1748467"/>
            <a:chOff x="5871000" y="1634800"/>
            <a:chExt cx="3213300" cy="1748467"/>
          </a:xfrm>
        </p:grpSpPr>
        <p:sp>
          <p:nvSpPr>
            <p:cNvPr id="268" name="Google Shape;268;p42"/>
            <p:cNvSpPr/>
            <p:nvPr/>
          </p:nvSpPr>
          <p:spPr>
            <a:xfrm>
              <a:off x="5871000" y="1634800"/>
              <a:ext cx="3213300" cy="58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2"/>
            <p:cNvSpPr/>
            <p:nvPr/>
          </p:nvSpPr>
          <p:spPr>
            <a:xfrm>
              <a:off x="5971617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70" name="Google Shape;270;p42"/>
            <p:cNvSpPr/>
            <p:nvPr/>
          </p:nvSpPr>
          <p:spPr>
            <a:xfrm>
              <a:off x="6393289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1" name="Google Shape;271;p42"/>
            <p:cNvSpPr/>
            <p:nvPr/>
          </p:nvSpPr>
          <p:spPr>
            <a:xfrm>
              <a:off x="6814960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72" name="Google Shape;272;p42"/>
            <p:cNvSpPr/>
            <p:nvPr/>
          </p:nvSpPr>
          <p:spPr>
            <a:xfrm>
              <a:off x="7236631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73" name="Google Shape;273;p42"/>
            <p:cNvSpPr/>
            <p:nvPr/>
          </p:nvSpPr>
          <p:spPr>
            <a:xfrm>
              <a:off x="7658303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74" name="Google Shape;274;p42"/>
            <p:cNvSpPr/>
            <p:nvPr/>
          </p:nvSpPr>
          <p:spPr>
            <a:xfrm>
              <a:off x="8079974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75" name="Google Shape;275;p42"/>
            <p:cNvSpPr/>
            <p:nvPr/>
          </p:nvSpPr>
          <p:spPr>
            <a:xfrm>
              <a:off x="5871000" y="2217583"/>
              <a:ext cx="3213300" cy="58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2"/>
            <p:cNvSpPr/>
            <p:nvPr/>
          </p:nvSpPr>
          <p:spPr>
            <a:xfrm>
              <a:off x="5871000" y="2800367"/>
              <a:ext cx="3213300" cy="58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2"/>
            <p:cNvSpPr/>
            <p:nvPr/>
          </p:nvSpPr>
          <p:spPr>
            <a:xfrm>
              <a:off x="5971601" y="2298194"/>
              <a:ext cx="421500" cy="421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78" name="Google Shape;278;p42"/>
            <p:cNvSpPr/>
            <p:nvPr/>
          </p:nvSpPr>
          <p:spPr>
            <a:xfrm>
              <a:off x="6393273" y="2298194"/>
              <a:ext cx="421500" cy="421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9" name="Google Shape;279;p42"/>
            <p:cNvSpPr/>
            <p:nvPr/>
          </p:nvSpPr>
          <p:spPr>
            <a:xfrm>
              <a:off x="5971600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80" name="Google Shape;280;p42"/>
            <p:cNvSpPr/>
            <p:nvPr/>
          </p:nvSpPr>
          <p:spPr>
            <a:xfrm>
              <a:off x="6393272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81" name="Google Shape;281;p42"/>
            <p:cNvSpPr/>
            <p:nvPr/>
          </p:nvSpPr>
          <p:spPr>
            <a:xfrm>
              <a:off x="6814943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282" name="Google Shape;282;p42"/>
            <p:cNvSpPr/>
            <p:nvPr/>
          </p:nvSpPr>
          <p:spPr>
            <a:xfrm>
              <a:off x="7236614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83" name="Google Shape;283;p42"/>
            <p:cNvSpPr/>
            <p:nvPr/>
          </p:nvSpPr>
          <p:spPr>
            <a:xfrm>
              <a:off x="7658286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</a:t>
            </a:r>
            <a:r>
              <a:rPr lang="en" sz="1500"/>
              <a:t>raversal of Two-Dimensional Jagged Arrays works the same!</a:t>
            </a:r>
            <a:br>
              <a:rPr lang="en" sz="1500"/>
            </a:b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jaggedTable[][] = new int[3]</a:t>
            </a:r>
            <a:r>
              <a:rPr b="1" lang="en" sz="1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jaggedTable[0] = new int[]{4,1,5,9,6,3};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jaggedTable[1] = new int[]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{9,1}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jaggedTable[2] = new int[]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{0,3,2,9,4};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 (int idx = 0; idx &lt; jaggedTable.length; idx++) {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jdx = 0; jdx &lt; jaggedTable[idx].length; jdx++) {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System.out.print(jaggedTable[idx][jdx] + " ");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System.out.println();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289" name="Google Shape;28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Traversal of </a:t>
            </a:r>
            <a:r>
              <a:rPr lang="en"/>
              <a:t>Jagged Arrays</a:t>
            </a:r>
            <a:endParaRPr/>
          </a:p>
        </p:txBody>
      </p:sp>
      <p:grpSp>
        <p:nvGrpSpPr>
          <p:cNvPr id="290" name="Google Shape;290;p43"/>
          <p:cNvGrpSpPr/>
          <p:nvPr/>
        </p:nvGrpSpPr>
        <p:grpSpPr>
          <a:xfrm>
            <a:off x="5871000" y="1634800"/>
            <a:ext cx="3213300" cy="1748467"/>
            <a:chOff x="5871000" y="1634800"/>
            <a:chExt cx="3213300" cy="1748467"/>
          </a:xfrm>
        </p:grpSpPr>
        <p:sp>
          <p:nvSpPr>
            <p:cNvPr id="291" name="Google Shape;291;p43"/>
            <p:cNvSpPr/>
            <p:nvPr/>
          </p:nvSpPr>
          <p:spPr>
            <a:xfrm>
              <a:off x="5871000" y="1634800"/>
              <a:ext cx="3213300" cy="58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5971617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6393289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6814960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7236631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7658303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8079974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5871000" y="2217583"/>
              <a:ext cx="3213300" cy="58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5871000" y="2800367"/>
              <a:ext cx="3213300" cy="58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5971601" y="2298194"/>
              <a:ext cx="421500" cy="421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6393273" y="2298194"/>
              <a:ext cx="421500" cy="421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5971600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6393272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6814943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305" name="Google Shape;305;p43"/>
            <p:cNvSpPr/>
            <p:nvPr/>
          </p:nvSpPr>
          <p:spPr>
            <a:xfrm>
              <a:off x="7236614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7658286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NUM_PLAYERS = 5,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NUM_GAMES = 3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scores[][] = new int[NUM_PLAYERS][NUM_GAMES];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500"/>
          </a:p>
        </p:txBody>
      </p:sp>
      <p:sp>
        <p:nvSpPr>
          <p:cNvPr id="312" name="Google Shape;31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Basketball Scores</a:t>
            </a:r>
            <a:endParaRPr/>
          </a:p>
        </p:txBody>
      </p:sp>
      <p:graphicFrame>
        <p:nvGraphicFramePr>
          <p:cNvPr id="313" name="Google Shape;313;p44"/>
          <p:cNvGraphicFramePr/>
          <p:nvPr/>
        </p:nvGraphicFramePr>
        <p:xfrm>
          <a:off x="10762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{90F86CF6-FBC2-4FF9-9F2B-86109864929E}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NUM_PLAYERS = 5, NUM_GAMES = 3;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scores[][] = new int[NUM_PLAYERS][NUM_GAMES];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cores[][]</a:t>
            </a:r>
            <a:endParaRPr b="1" sz="15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500"/>
          </a:p>
        </p:txBody>
      </p:sp>
      <p:sp>
        <p:nvSpPr>
          <p:cNvPr id="319" name="Google Shape;31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Basketball Scores</a:t>
            </a:r>
            <a:endParaRPr/>
          </a:p>
        </p:txBody>
      </p:sp>
      <p:graphicFrame>
        <p:nvGraphicFramePr>
          <p:cNvPr id="320" name="Google Shape;320;p45"/>
          <p:cNvGraphicFramePr/>
          <p:nvPr/>
        </p:nvGraphicFramePr>
        <p:xfrm>
          <a:off x="10762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{90F86CF6-FBC2-4FF9-9F2B-86109864929E}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NUM_PLAYERS = 5, NUM_GAMES = 3;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scores[][] = new int[NUM_PLAYERS][NUM_GAMES];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scores[</a:t>
            </a:r>
            <a:r>
              <a:rPr b="1" lang="en" sz="1500">
                <a:solidFill>
                  <a:schemeClr val="accent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][0], scores[</a:t>
            </a:r>
            <a:r>
              <a:rPr b="1" lang="en" sz="1500">
                <a:solidFill>
                  <a:schemeClr val="accent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][1], scores[</a:t>
            </a:r>
            <a:r>
              <a:rPr b="1" lang="en" sz="1500">
                <a:solidFill>
                  <a:schemeClr val="accent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][2]</a:t>
            </a:r>
            <a:endParaRPr b="1" sz="15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Basketball Scores</a:t>
            </a:r>
            <a:endParaRPr/>
          </a:p>
        </p:txBody>
      </p:sp>
      <p:graphicFrame>
        <p:nvGraphicFramePr>
          <p:cNvPr id="327" name="Google Shape;327;p46"/>
          <p:cNvGraphicFramePr/>
          <p:nvPr/>
        </p:nvGraphicFramePr>
        <p:xfrm>
          <a:off x="10762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{90F86CF6-FBC2-4FF9-9F2B-86109864929E}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NUM_PLAYERS = 5, NUM_GAMES = 3;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scores[][] = new int[NUM_PLAYERS][NUM_GAMES];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scores[0][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], scores[1][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], scores[2][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], scores[3][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], scores[4][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Basketball Scores</a:t>
            </a:r>
            <a:endParaRPr/>
          </a:p>
        </p:txBody>
      </p:sp>
      <p:graphicFrame>
        <p:nvGraphicFramePr>
          <p:cNvPr id="334" name="Google Shape;334;p47"/>
          <p:cNvGraphicFramePr/>
          <p:nvPr/>
        </p:nvGraphicFramePr>
        <p:xfrm>
          <a:off x="10762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{90F86CF6-FBC2-4FF9-9F2B-86109864929E}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4641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NUM_PLAYERS = 5, NUM_GAMES = 3;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scores[][] = new int[NUM_PLAYERS][NUM_GAMES];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500"/>
          </a:p>
        </p:txBody>
      </p:sp>
      <p:sp>
        <p:nvSpPr>
          <p:cNvPr id="340" name="Google Shape;34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Basketball Scores</a:t>
            </a:r>
            <a:endParaRPr/>
          </a:p>
        </p:txBody>
      </p:sp>
      <p:graphicFrame>
        <p:nvGraphicFramePr>
          <p:cNvPr id="341" name="Google Shape;341;p48"/>
          <p:cNvGraphicFramePr/>
          <p:nvPr/>
        </p:nvGraphicFramePr>
        <p:xfrm>
          <a:off x="1076250" y="17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{90F86CF6-FBC2-4FF9-9F2B-86109864929E}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342" name="Google Shape;342;p48"/>
          <p:cNvSpPr txBox="1"/>
          <p:nvPr/>
        </p:nvSpPr>
        <p:spPr>
          <a:xfrm>
            <a:off x="1089900" y="4193950"/>
            <a:ext cx="723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5"/>
                </a:solidFill>
              </a:rPr>
              <a:t>Q1: </a:t>
            </a:r>
            <a:r>
              <a:rPr i="1" lang="en">
                <a:solidFill>
                  <a:schemeClr val="accent5"/>
                </a:solidFill>
              </a:rPr>
              <a:t>How would you determine the total points scored by all 5 players in all 3 games?</a:t>
            </a:r>
            <a:endParaRPr i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</a:rPr>
              <a:t>Q2: </a:t>
            </a:r>
            <a:r>
              <a:rPr i="1" lang="en">
                <a:solidFill>
                  <a:srgbClr val="0000FF"/>
                </a:solidFill>
              </a:rPr>
              <a:t>How would you determine which player had the highest number of points in Game 3?</a:t>
            </a:r>
            <a:endParaRPr i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Q3: </a:t>
            </a:r>
            <a:r>
              <a:rPr i="1" lang="en">
                <a:solidFill>
                  <a:srgbClr val="FF0000"/>
                </a:solidFill>
              </a:rPr>
              <a:t>How would you determine the average points scored by Player 3 in all 3 games?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311700" y="1000075"/>
            <a:ext cx="4417800" cy="3416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CSAwesome 8.2 - Two-Dimensional Arrays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Replit -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Chart Render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function bodies for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Chart.getMaxSegmentTotal()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Chart.getMaxRowLabelWidth()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Chart.adjustFillBlocks()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charts are pre-created into memory; Draw them using the draw command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draw example0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draw example1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charts can be loaded from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chart_data_files</a:t>
            </a:r>
            <a:r>
              <a:rPr lang="en"/>
              <a:t> directory using the load command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population-usa.txt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load population-usa-age.txt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other capabilities can you add?</a:t>
            </a:r>
            <a:endParaRPr sz="1400"/>
          </a:p>
        </p:txBody>
      </p:sp>
      <p:sp>
        <p:nvSpPr>
          <p:cNvPr id="348" name="Google Shape;34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322" y="1058550"/>
            <a:ext cx="4184824" cy="1417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325" y="2592647"/>
            <a:ext cx="4184825" cy="23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762000" y="838200"/>
            <a:ext cx="30000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int[] arr = {4, 12, 4, 7, 19, 6};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j=1    {4, 12, 4, 7, 19, 6}	a[j]=12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0 swaps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j=2   {4, 12, 4, 7, 19, 6}	a[j]=4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1 swap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j =3  {4, 4, 12, 7, 19, 6}	a[j]=7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1 swap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j=4   {4, 4, 7, 12, 19, 6}	a[j]=19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0 swaps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j=5   {4, 4, 7, 12, 19, 6}	a[j]=6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3 swaps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TOTAL - 5 swaps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600" y="1572050"/>
            <a:ext cx="5458200" cy="2151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788159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/>
        </p:nvSpPr>
        <p:spPr>
          <a:xfrm>
            <a:off x="4537775" y="1196500"/>
            <a:ext cx="4392600" cy="298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not a constructor!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an example of the Factory pattern: AnimalShelter knows best how much Animals cost, based on its own state. So the cost "business logic" lives in AnimalShelter, not Animal.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Animal's constructor is probably very simple and just copies its parameters into instance variables.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folks noticed you don't have to count up the animals of a certain type if age &gt;= 1.0. Good optimization!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000" y="549150"/>
            <a:ext cx="6987999" cy="20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/>
        </p:nvSpPr>
        <p:spPr>
          <a:xfrm>
            <a:off x="934850" y="2758975"/>
            <a:ext cx="7089900" cy="1693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folks wrote an Insertion Sort, or even a Selection Sort. Hard to get 100% right!</a:t>
            </a:r>
            <a:br>
              <a:rPr lang="en"/>
            </a:br>
            <a:br>
              <a:rPr lang="en"/>
            </a:br>
            <a:r>
              <a:rPr lang="en"/>
              <a:t>If you're asked an ArrayList question, you CAN bust out ArrayList.add(index, object), and then you just need to find the insertion point, not code a full-blown sort.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ArrayList.add(0, object) works fine when size == 0.</a:t>
            </a:r>
            <a:br>
              <a:rPr lang="en"/>
            </a:br>
            <a:r>
              <a:rPr lang="en"/>
              <a:t>(But ArrayList.set(0, object) does NOT work when size == 0.)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Arrays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loops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 range of valid Array indexes (for non-empty Arrays)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Array.length - 1</a:t>
            </a:r>
            <a:br>
              <a:rPr lang="en"/>
            </a:br>
            <a:endParaRPr/>
          </a:p>
        </p:txBody>
      </p:sp>
      <p:sp>
        <p:nvSpPr>
          <p:cNvPr id="99" name="Google Shape;99;p21"/>
          <p:cNvSpPr txBox="1"/>
          <p:nvPr/>
        </p:nvSpPr>
        <p:spPr>
          <a:xfrm>
            <a:off x="1019525" y="1998525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75" y="1998525"/>
            <a:ext cx="1200600" cy="12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