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2EE97F4-9E32-4C39-924E-203F0B39282D}">
  <a:tblStyle styleId="{52EE97F4-9E32-4C39-924E-203F0B3928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361b686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361b686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361b6861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f361b6861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361b6861e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361b6861e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f361b6861e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f361b6861e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f361b6861e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f361b6861e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f361b6861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f361b6861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f361b6861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f361b6861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361b6861e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f361b6861e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361b6861e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361b6861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0f55db6b3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0f55db6b3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0f55db6b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0f55db6b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361b6861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f361b686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0f55db6b3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0f55db6b3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f361b6861e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f361b6861e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0f55db6b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0f55db6b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0f55db6b3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0f55db6b3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f361b6861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f361b6861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0f55db6b3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0f55db6b3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0f55db6b3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0f55db6b3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f55db6b3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f55db6b3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0f55db6b3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0f55db6b3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f361b6861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f361b6861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f361b6861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f361b6861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f361b6861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f361b6861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f361b6861e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1f361b6861e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f361b6861e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f361b6861e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361b6861e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361b6861e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f361b6861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f361b6861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f361b6861e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1f361b6861e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f361b6861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f361b6861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f361b6861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f361b6861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361b6861e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361b6861e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361b6861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361b6861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f361b6861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f361b6861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361b6861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f361b6861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f361b6861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f361b6861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f361b6861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f361b6861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n.wikipedia.org/wiki/Unified_Modeling_Language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Unified_Modeling_Languag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n.wikipedia.org/wiki/ActionScript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en.wikipedia.org/wiki/ActionScript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ActionScript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n.wikipedia.org/wiki/ActionScript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n.wikipedia.org/wiki/ActionScrip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ActionScrip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Unified_Modeling_Langu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2023-02-22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Superclasses &amp; Subclasses &amp; UML</a:t>
            </a:r>
            <a:endParaRPr/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6331538" y="19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ddress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5" name="Google Shape;135;p22"/>
          <p:cNvGraphicFramePr/>
          <p:nvPr/>
        </p:nvGraphicFramePr>
        <p:xfrm>
          <a:off x="7449294" y="39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ocker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6" name="Google Shape;136;p22"/>
          <p:cNvGraphicFramePr/>
          <p:nvPr/>
        </p:nvGraphicFramePr>
        <p:xfrm>
          <a:off x="5142606" y="39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7" name="Google Shape;137;p22"/>
          <p:cNvCxnSpPr/>
          <p:nvPr/>
        </p:nvCxnSpPr>
        <p:spPr>
          <a:xfrm flipH="1" rot="10800000">
            <a:off x="5852475" y="3165200"/>
            <a:ext cx="11841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22"/>
          <p:cNvCxnSpPr/>
          <p:nvPr/>
        </p:nvCxnSpPr>
        <p:spPr>
          <a:xfrm rot="10800000">
            <a:off x="7054500" y="3156200"/>
            <a:ext cx="1077300" cy="80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22"/>
          <p:cNvSpPr txBox="1"/>
          <p:nvPr/>
        </p:nvSpPr>
        <p:spPr>
          <a:xfrm>
            <a:off x="2726300" y="4357075"/>
            <a:ext cx="1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sub</a:t>
            </a:r>
            <a:r>
              <a:rPr lang="en">
                <a:solidFill>
                  <a:schemeClr val="accent4"/>
                </a:solidFill>
              </a:rPr>
              <a:t>classes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40" name="Google Shape;140;p22"/>
          <p:cNvCxnSpPr>
            <a:stCxn id="139" idx="2"/>
          </p:cNvCxnSpPr>
          <p:nvPr/>
        </p:nvCxnSpPr>
        <p:spPr>
          <a:xfrm rot="-5400000">
            <a:off x="5357600" y="2669575"/>
            <a:ext cx="282300" cy="3893100"/>
          </a:xfrm>
          <a:prstGeom prst="curvedConnector4">
            <a:avLst>
              <a:gd fmla="val -84352" name="adj1"/>
              <a:gd fmla="val 89706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2"/>
          <p:cNvCxnSpPr/>
          <p:nvPr/>
        </p:nvCxnSpPr>
        <p:spPr>
          <a:xfrm flipH="1" rot="10800000">
            <a:off x="4141950" y="4350300"/>
            <a:ext cx="961500" cy="222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22"/>
          <p:cNvSpPr txBox="1"/>
          <p:nvPr/>
        </p:nvSpPr>
        <p:spPr>
          <a:xfrm>
            <a:off x="7577000" y="752275"/>
            <a:ext cx="1651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superclass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43" name="Google Shape;143;p22"/>
          <p:cNvCxnSpPr>
            <a:stCxn id="142" idx="1"/>
          </p:cNvCxnSpPr>
          <p:nvPr/>
        </p:nvCxnSpPr>
        <p:spPr>
          <a:xfrm flipH="1">
            <a:off x="7008800" y="952375"/>
            <a:ext cx="568200" cy="976200"/>
          </a:xfrm>
          <a:prstGeom prst="curvedConnector2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58959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</a:t>
            </a:r>
            <a:r>
              <a:rPr b="1" lang="en">
                <a:solidFill>
                  <a:schemeClr val="accent1"/>
                </a:solidFill>
              </a:rPr>
              <a:t>Inheritance</a:t>
            </a:r>
            <a:r>
              <a:rPr lang="en"/>
              <a:t> - </a:t>
            </a:r>
            <a:r>
              <a:rPr b="1" lang="en">
                <a:solidFill>
                  <a:schemeClr val="accent4"/>
                </a:solidFill>
              </a:rPr>
              <a:t>Subclasses</a:t>
            </a:r>
            <a:r>
              <a:rPr lang="en"/>
              <a:t> (or child-classes) inherit from </a:t>
            </a:r>
            <a:r>
              <a:rPr b="1" lang="en">
                <a:solidFill>
                  <a:srgbClr val="FF00FF"/>
                </a:solidFill>
              </a:rPr>
              <a:t>Superclasses</a:t>
            </a:r>
            <a:r>
              <a:rPr lang="en"/>
              <a:t> (or parent-classes)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UML</a:t>
            </a:r>
            <a:r>
              <a:rPr lang="en"/>
              <a:t> (Unified Modeling Language) to describe these relationships with child classes pointing to parent classes (with open triangle endpoints)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152475"/>
            <a:ext cx="5895900" cy="269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</a:t>
            </a:r>
            <a:r>
              <a:rPr b="1" lang="en">
                <a:solidFill>
                  <a:schemeClr val="accent1"/>
                </a:solidFill>
              </a:rPr>
              <a:t>Inheritance</a:t>
            </a:r>
            <a:r>
              <a:rPr lang="en"/>
              <a:t> - </a:t>
            </a:r>
            <a:r>
              <a:rPr b="1" lang="en">
                <a:solidFill>
                  <a:schemeClr val="accent4"/>
                </a:solidFill>
              </a:rPr>
              <a:t>Subclasses</a:t>
            </a:r>
            <a:r>
              <a:rPr lang="en"/>
              <a:t> (or child-classes) inherit from </a:t>
            </a:r>
            <a:r>
              <a:rPr b="1" lang="en">
                <a:solidFill>
                  <a:srgbClr val="FF00FF"/>
                </a:solidFill>
              </a:rPr>
              <a:t>Superclasses</a:t>
            </a:r>
            <a:r>
              <a:rPr lang="en"/>
              <a:t> (or parent-classes)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UML</a:t>
            </a:r>
            <a:r>
              <a:rPr lang="en"/>
              <a:t> (Unified Modeling Language) to describe these relationships with child classes pointing to parent classes (with open triangle endpoints)</a:t>
            </a:r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Superclasses &amp; Subclasses &amp; UML</a:t>
            </a:r>
            <a:endParaRPr/>
          </a:p>
        </p:txBody>
      </p:sp>
      <p:graphicFrame>
        <p:nvGraphicFramePr>
          <p:cNvPr id="151" name="Google Shape;151;p23"/>
          <p:cNvGraphicFramePr/>
          <p:nvPr/>
        </p:nvGraphicFramePr>
        <p:xfrm>
          <a:off x="6331538" y="19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ddress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2" name="Google Shape;152;p23"/>
          <p:cNvGraphicFramePr/>
          <p:nvPr/>
        </p:nvGraphicFramePr>
        <p:xfrm>
          <a:off x="7449294" y="39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ocker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3" name="Google Shape;153;p23"/>
          <p:cNvGraphicFramePr/>
          <p:nvPr/>
        </p:nvGraphicFramePr>
        <p:xfrm>
          <a:off x="5142606" y="39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54" name="Google Shape;154;p23"/>
          <p:cNvCxnSpPr/>
          <p:nvPr/>
        </p:nvCxnSpPr>
        <p:spPr>
          <a:xfrm flipH="1" rot="10800000">
            <a:off x="5852475" y="3165200"/>
            <a:ext cx="11841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23"/>
          <p:cNvCxnSpPr/>
          <p:nvPr/>
        </p:nvCxnSpPr>
        <p:spPr>
          <a:xfrm rot="10800000">
            <a:off x="7054500" y="3156200"/>
            <a:ext cx="1077300" cy="80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23"/>
          <p:cNvSpPr txBox="1"/>
          <p:nvPr/>
        </p:nvSpPr>
        <p:spPr>
          <a:xfrm>
            <a:off x="2275100" y="3247250"/>
            <a:ext cx="3416400" cy="615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Open a</a:t>
            </a: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rrows point from child</a:t>
            </a:r>
            <a:b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to parent</a:t>
            </a:r>
            <a:endParaRPr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7577000" y="752275"/>
            <a:ext cx="1651800" cy="4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superclass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158" name="Google Shape;158;p23"/>
          <p:cNvCxnSpPr>
            <a:stCxn id="157" idx="1"/>
          </p:cNvCxnSpPr>
          <p:nvPr/>
        </p:nvCxnSpPr>
        <p:spPr>
          <a:xfrm flipH="1">
            <a:off x="7008800" y="952375"/>
            <a:ext cx="568200" cy="976200"/>
          </a:xfrm>
          <a:prstGeom prst="curvedConnector2">
            <a:avLst/>
          </a:pr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3"/>
          <p:cNvSpPr txBox="1"/>
          <p:nvPr/>
        </p:nvSpPr>
        <p:spPr>
          <a:xfrm>
            <a:off x="2726300" y="4357075"/>
            <a:ext cx="165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subclasses</a:t>
            </a:r>
            <a:endParaRPr>
              <a:solidFill>
                <a:schemeClr val="accent4"/>
              </a:solidFill>
            </a:endParaRPr>
          </a:p>
        </p:txBody>
      </p:sp>
      <p:cxnSp>
        <p:nvCxnSpPr>
          <p:cNvPr id="160" name="Google Shape;160;p23"/>
          <p:cNvCxnSpPr>
            <a:stCxn id="159" idx="2"/>
          </p:cNvCxnSpPr>
          <p:nvPr/>
        </p:nvCxnSpPr>
        <p:spPr>
          <a:xfrm rot="-5400000">
            <a:off x="5357600" y="2669575"/>
            <a:ext cx="282300" cy="3893100"/>
          </a:xfrm>
          <a:prstGeom prst="curvedConnector4">
            <a:avLst>
              <a:gd fmla="val -84352" name="adj1"/>
              <a:gd fmla="val 88005" name="adj2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3"/>
          <p:cNvCxnSpPr/>
          <p:nvPr/>
        </p:nvCxnSpPr>
        <p:spPr>
          <a:xfrm flipH="1" rot="10800000">
            <a:off x="4141950" y="4350300"/>
            <a:ext cx="961500" cy="2226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Generalization &amp; Specialization</a:t>
            </a:r>
            <a:endParaRPr/>
          </a:p>
        </p:txBody>
      </p:sp>
      <p:graphicFrame>
        <p:nvGraphicFramePr>
          <p:cNvPr id="167" name="Google Shape;167;p24"/>
          <p:cNvGraphicFramePr/>
          <p:nvPr/>
        </p:nvGraphicFramePr>
        <p:xfrm>
          <a:off x="3916575" y="103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address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24"/>
          <p:cNvGraphicFramePr/>
          <p:nvPr/>
        </p:nvGraphicFramePr>
        <p:xfrm>
          <a:off x="5034331" y="30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9" name="Google Shape;169;p24"/>
          <p:cNvGraphicFramePr/>
          <p:nvPr/>
        </p:nvGraphicFramePr>
        <p:xfrm>
          <a:off x="2727644" y="30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0" name="Google Shape;170;p24"/>
          <p:cNvCxnSpPr/>
          <p:nvPr/>
        </p:nvCxnSpPr>
        <p:spPr>
          <a:xfrm flipH="1" rot="10800000">
            <a:off x="3437513" y="2226175"/>
            <a:ext cx="11841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4"/>
          <p:cNvCxnSpPr/>
          <p:nvPr/>
        </p:nvCxnSpPr>
        <p:spPr>
          <a:xfrm rot="10800000">
            <a:off x="4639538" y="2217175"/>
            <a:ext cx="1077300" cy="80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Generalization &amp; Specialization</a:t>
            </a:r>
            <a:endParaRPr/>
          </a:p>
        </p:txBody>
      </p:sp>
      <p:graphicFrame>
        <p:nvGraphicFramePr>
          <p:cNvPr id="177" name="Google Shape;177;p25"/>
          <p:cNvGraphicFramePr/>
          <p:nvPr/>
        </p:nvGraphicFramePr>
        <p:xfrm>
          <a:off x="3916575" y="103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address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8" name="Google Shape;178;p25"/>
          <p:cNvGraphicFramePr/>
          <p:nvPr/>
        </p:nvGraphicFramePr>
        <p:xfrm>
          <a:off x="5034331" y="30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9" name="Google Shape;179;p25"/>
          <p:cNvGraphicFramePr/>
          <p:nvPr/>
        </p:nvGraphicFramePr>
        <p:xfrm>
          <a:off x="2727644" y="30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0" name="Google Shape;180;p25"/>
          <p:cNvCxnSpPr/>
          <p:nvPr/>
        </p:nvCxnSpPr>
        <p:spPr>
          <a:xfrm flipH="1" rot="10800000">
            <a:off x="3437513" y="2226175"/>
            <a:ext cx="11841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5"/>
          <p:cNvCxnSpPr/>
          <p:nvPr/>
        </p:nvCxnSpPr>
        <p:spPr>
          <a:xfrm rot="10800000">
            <a:off x="4639538" y="2217175"/>
            <a:ext cx="1077300" cy="80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5"/>
          <p:cNvSpPr txBox="1"/>
          <p:nvPr/>
        </p:nvSpPr>
        <p:spPr>
          <a:xfrm>
            <a:off x="592525" y="4082525"/>
            <a:ext cx="38643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Q1: What are some additional properties/methods that could be "generalized" to the superclass?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Generalization &amp; Specialization</a:t>
            </a:r>
            <a:endParaRPr/>
          </a:p>
        </p:txBody>
      </p:sp>
      <p:graphicFrame>
        <p:nvGraphicFramePr>
          <p:cNvPr id="188" name="Google Shape;188;p26"/>
          <p:cNvGraphicFramePr/>
          <p:nvPr/>
        </p:nvGraphicFramePr>
        <p:xfrm>
          <a:off x="3916575" y="103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address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89" name="Google Shape;189;p26"/>
          <p:cNvGraphicFramePr/>
          <p:nvPr/>
        </p:nvGraphicFramePr>
        <p:xfrm>
          <a:off x="5034331" y="30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0" name="Google Shape;190;p26"/>
          <p:cNvGraphicFramePr/>
          <p:nvPr/>
        </p:nvGraphicFramePr>
        <p:xfrm>
          <a:off x="2727644" y="302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91" name="Google Shape;191;p26"/>
          <p:cNvCxnSpPr/>
          <p:nvPr/>
        </p:nvCxnSpPr>
        <p:spPr>
          <a:xfrm flipH="1" rot="10800000">
            <a:off x="3437513" y="2226175"/>
            <a:ext cx="11841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6"/>
          <p:cNvCxnSpPr/>
          <p:nvPr/>
        </p:nvCxnSpPr>
        <p:spPr>
          <a:xfrm rot="10800000">
            <a:off x="4639538" y="2217175"/>
            <a:ext cx="1077300" cy="80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" name="Google Shape;193;p26"/>
          <p:cNvSpPr txBox="1"/>
          <p:nvPr/>
        </p:nvSpPr>
        <p:spPr>
          <a:xfrm>
            <a:off x="592525" y="4082525"/>
            <a:ext cx="3864300" cy="831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Q1: What are some additional properties/methods that could be "generalized" to the superclass?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687175" y="4082525"/>
            <a:ext cx="3864300" cy="83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Q2: What are some additional properties/methods that could be "specialized" to the subclasses?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11700" y="1152475"/>
            <a:ext cx="85206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Java - any class (</a:t>
            </a:r>
            <a:r>
              <a:rPr b="1" lang="en">
                <a:solidFill>
                  <a:srgbClr val="FF0000"/>
                </a:solidFill>
              </a:rPr>
              <a:t>not marked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/>
              <a:t>) can be a </a:t>
            </a:r>
            <a:r>
              <a:rPr lang="en"/>
              <a:t>superclass</a:t>
            </a:r>
            <a:r>
              <a:rPr lang="en"/>
              <a:t> - but if a class wants to be a subclass they must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/>
              <a:t> keyword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public String address;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class Teacher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public String office;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class Student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public String locker;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6331538" y="19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ddress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2" name="Google Shape;202;p27"/>
          <p:cNvGraphicFramePr/>
          <p:nvPr/>
        </p:nvGraphicFramePr>
        <p:xfrm>
          <a:off x="7449294" y="39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ocker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3" name="Google Shape;203;p27"/>
          <p:cNvGraphicFramePr/>
          <p:nvPr/>
        </p:nvGraphicFramePr>
        <p:xfrm>
          <a:off x="5142606" y="39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04" name="Google Shape;204;p27"/>
          <p:cNvCxnSpPr/>
          <p:nvPr/>
        </p:nvCxnSpPr>
        <p:spPr>
          <a:xfrm flipH="1" rot="10800000">
            <a:off x="5852475" y="3165200"/>
            <a:ext cx="11841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" name="Google Shape;205;p27"/>
          <p:cNvCxnSpPr/>
          <p:nvPr/>
        </p:nvCxnSpPr>
        <p:spPr>
          <a:xfrm rot="10800000">
            <a:off x="7054500" y="3156200"/>
            <a:ext cx="1077300" cy="80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311700" y="1152475"/>
            <a:ext cx="8520600" cy="38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Java - any class (</a:t>
            </a:r>
            <a:r>
              <a:rPr b="1" lang="en">
                <a:solidFill>
                  <a:srgbClr val="FF0000"/>
                </a:solidFill>
              </a:rPr>
              <a:t>not marked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"/>
              <a:t>) can be a </a:t>
            </a:r>
            <a:r>
              <a:rPr lang="en"/>
              <a:t>superclass</a:t>
            </a:r>
            <a:r>
              <a:rPr lang="en"/>
              <a:t> - but if a class wants to be a subclass they must use the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/>
              <a:t> keyword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public String address;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class Teacher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public String office;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class Student </a:t>
            </a: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30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 public String locker;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212" name="Google Shape;212;p28"/>
          <p:cNvGraphicFramePr/>
          <p:nvPr/>
        </p:nvGraphicFramePr>
        <p:xfrm>
          <a:off x="6331538" y="19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address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3" name="Google Shape;213;p28"/>
          <p:cNvGraphicFramePr/>
          <p:nvPr/>
        </p:nvGraphicFramePr>
        <p:xfrm>
          <a:off x="7449294" y="39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14" name="Google Shape;214;p28"/>
          <p:cNvGraphicFramePr/>
          <p:nvPr/>
        </p:nvGraphicFramePr>
        <p:xfrm>
          <a:off x="5142606" y="39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215" name="Google Shape;215;p28"/>
          <p:cNvCxnSpPr/>
          <p:nvPr/>
        </p:nvCxnSpPr>
        <p:spPr>
          <a:xfrm flipH="1" rot="10800000">
            <a:off x="5852475" y="3165200"/>
            <a:ext cx="11841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6" name="Google Shape;216;p28"/>
          <p:cNvCxnSpPr/>
          <p:nvPr/>
        </p:nvCxnSpPr>
        <p:spPr>
          <a:xfrm rot="10800000">
            <a:off x="7054500" y="3156200"/>
            <a:ext cx="1077300" cy="80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7" name="Google Shape;217;p28"/>
          <p:cNvSpPr txBox="1"/>
          <p:nvPr/>
        </p:nvSpPr>
        <p:spPr>
          <a:xfrm>
            <a:off x="3910450" y="1319450"/>
            <a:ext cx="2172600" cy="23397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Some OOP </a:t>
            </a:r>
            <a:r>
              <a:rPr lang="en"/>
              <a:t>languages (C++, Python) allow a class to inherit from more than one superclass - this is called </a:t>
            </a:r>
            <a:r>
              <a:rPr b="1" lang="en"/>
              <a:t>multiple-inheritance</a:t>
            </a:r>
            <a:r>
              <a:rPr lang="en"/>
              <a:t>. </a:t>
            </a:r>
            <a:r>
              <a:rPr b="1" lang="en">
                <a:solidFill>
                  <a:srgbClr val="FF0000"/>
                </a:solidFill>
              </a:rPr>
              <a:t>Java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b="1" lang="en">
                <a:solidFill>
                  <a:srgbClr val="FF0000"/>
                </a:solidFill>
              </a:rPr>
              <a:t> only allows a single class name - this is called single-inheritance.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/>
        </p:nvSpPr>
        <p:spPr>
          <a:xfrm>
            <a:off x="4693225" y="1891475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23" name="Google Shape;223;p29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Sub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classes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inherit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all the variables and methods of their superclass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address;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locker;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"Gary";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"San Francisco";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"Chris";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"San Mateo";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.office = "215W";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 s = new Student();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"Beatrice";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"Colma";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.locker = "B32";</a:t>
                      </a:r>
                      <a:endParaRPr b="1"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" name="Google Shape;229;p30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Subclasses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inherit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all the variables and methods of their superclass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address;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locker;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Person();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"Gary";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"San Francisco";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"Chris";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"San Mateo";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.office = "215W";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 s = new Student();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"Beatrice";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"Colma";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.locker = "B32";</a:t>
                      </a:r>
                      <a:endParaRPr b="1"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" name="Google Shape;235;p31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Subclasses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inherit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all the variables and methods of their superclass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address;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locker;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Person();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"Gary";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"San Francisco";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"Chris";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"San Mateo";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.office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"215W";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 s = new Student();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"Beatrice";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"Colma";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.locker = "B32";</a:t>
                      </a:r>
                      <a:endParaRPr b="1"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6" name="Google Shape;23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9.1: Inheritance, Superclass, Subclass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1" name="Google Shape;241;p32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Subclasses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inherit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all the variables and methods of their superclass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address;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void printInfo()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 System.out.println(name + " " + address);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}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office;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locker;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Person();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"Gary";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 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"San Francisco";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"Chris";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"San Mateo";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.office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"215W";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 s = new Student();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"Beatrice";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.address = "Colma";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.printInfo();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.locker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"B32";</a:t>
                      </a:r>
                      <a:endParaRPr b="1" sz="12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2" name="Google Shape;24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graphicFrame>
        <p:nvGraphicFramePr>
          <p:cNvPr id="248" name="Google Shape;248;p33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Classes 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that do not use the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keyword automatically extends the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class (</a:t>
                      </a:r>
                      <a:r>
                        <a:rPr lang="en" sz="1600">
                          <a:solidFill>
                            <a:srgbClr val="0000FF"/>
                          </a:solidFill>
                        </a:rPr>
                        <a:t>has been happening for every class created since Unit 5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)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toString();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boolean equals(Object obj);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...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double balance;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.toString();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.equals(void);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 a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= new Account();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.toString();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.equals(void);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"Amazon";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.balance = 0.0;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graphicFrame>
        <p:nvGraphicFramePr>
          <p:cNvPr id="254" name="Google Shape;254;p34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Classes that do not use the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keyword automatically extends the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class (</a:t>
                      </a:r>
                      <a:r>
                        <a:rPr lang="en" sz="1600">
                          <a:solidFill>
                            <a:srgbClr val="0000FF"/>
                          </a:solidFill>
                        </a:rPr>
                        <a:t>has been happening for every class created since Unit 5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)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toString();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boolean equals(Object obj);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...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double balance;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 o = new Object();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.toString();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.equals(void);</a:t>
                      </a:r>
                      <a:endParaRPr sz="12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 a = new Account();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.toString();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.equals(void);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"Amazon";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.balance = 0.0;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</a:t>
            </a:r>
            <a:endParaRPr/>
          </a:p>
        </p:txBody>
      </p:sp>
      <p:graphicFrame>
        <p:nvGraphicFramePr>
          <p:cNvPr id="260" name="Google Shape;260;p35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65800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Classes that do not use the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extends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keyword automatically extends the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class (</a:t>
                      </a:r>
                      <a:r>
                        <a:rPr lang="en" sz="1600">
                          <a:solidFill>
                            <a:srgbClr val="0000FF"/>
                          </a:solidFill>
                        </a:rPr>
                        <a:t>has been happening for every class created since Unit 5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)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904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toString();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boolean equals(Object obj);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...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String name;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double balance;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 o = new Object();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.toString();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.equals(void);</a:t>
                      </a:r>
                      <a:endParaRPr sz="12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 a = new Account();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.toString();</a:t>
                      </a:r>
                      <a:b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.equals(void);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.name = "Amazon";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.balance = 0.0;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5" name="Google Shape;265;p36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972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Using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Inheritance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results in classes that have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relationships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/ Teacher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/ Student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 / Dog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 / Snake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Triangle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Pentagon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Square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Circle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Triangle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Triangle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Pentagon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Pentagon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relationships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p37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972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Using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Inheritance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results in classes that have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relationships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/ Teacher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/ Student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 / Dog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 / Snake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Triangle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Pentagon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Square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Circle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Triangle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Triangle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Pentagon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Pentagon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2" name="Google Shape;27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relationships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38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972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Using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Inheritance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results in classes that have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relationships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 / Dog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 / Snake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Triangle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Pentagon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Square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Circle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Triangle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Triangle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Pentagon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Pentagon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8" name="Google Shape;27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relationships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3" name="Google Shape;283;p39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972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Using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Inheritance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results in classes that have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relationships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Triangle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Pentagon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Square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Circle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Triangle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Triangle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Pentagon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 / Pentagon</a:t>
                      </a:r>
                      <a:r>
                        <a:rPr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4" name="Google Shape;28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relationships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40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2972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Using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</a:rPr>
                        <a:t>Inheritance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results in classes that have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relationships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Animal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Snake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66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Triangle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Pentagon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Triangle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Triangle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Pentagon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r>
                        <a:rPr b="1"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/ </a:t>
                      </a:r>
                      <a:r>
                        <a:rPr b="1" lang="en" sz="1200">
                          <a:solidFill>
                            <a:schemeClr val="accent4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Pentagon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is-a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endParaRPr b="1" sz="1200">
                        <a:solidFill>
                          <a:srgbClr val="FF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relationships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" name="Google Shape;295;p41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3465050"/>
                <a:gridCol w="5103300"/>
              </a:tblGrid>
              <a:tr h="2972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</a:rPr>
                        <a:t>The </a:t>
                      </a:r>
                      <a:r>
                        <a:rPr b="1" lang="en" sz="16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instanceof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operator in Java can be used to test for 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</a:t>
                      </a:r>
                      <a:r>
                        <a:rPr lang="en" sz="1600">
                          <a:solidFill>
                            <a:schemeClr val="dk2"/>
                          </a:solidFill>
                        </a:rPr>
                        <a:t> relationships</a:t>
                      </a:r>
                      <a:endParaRPr sz="1600"/>
                    </a:p>
                  </a:txBody>
                  <a:tcPr marT="91425" marB="91425" marR="91425" marL="91425"/>
                </a:tc>
                <a:tc hMerge="1"/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 a = new Account();</a:t>
                      </a:r>
                      <a:b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instanceof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true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instanceof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Account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true</a:t>
                      </a:r>
                      <a:endParaRPr b="1" sz="1200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254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br>
                        <a:rPr lang="en" sz="1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extends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{}</a:t>
                      </a:r>
                      <a:endParaRPr sz="1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 p = new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Person();</a:t>
                      </a:r>
                      <a:b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instanceof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true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instanceof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true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 t = new Teacher();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instanceof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Object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true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instanceof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Person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true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System.out.println(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instanceof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 // true</a:t>
                      </a:r>
                      <a:b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endParaRPr sz="12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6" name="Google Shape;29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 &amp; Inheritance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relationships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&amp; Inheritance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useful features of Object-Oriented programming languages (</a:t>
            </a:r>
            <a:r>
              <a:rPr lang="en"/>
              <a:t>C++, C#, Java, JavaScript, Kotlin, Python, Ruby, Scala, Swift, </a:t>
            </a:r>
            <a:r>
              <a:rPr lang="en" u="sng">
                <a:solidFill>
                  <a:schemeClr val="hlink"/>
                </a:solidFill>
                <a:hlinkClick r:id="rId3"/>
              </a:rPr>
              <a:t>ActionScript</a:t>
            </a:r>
            <a:r>
              <a:rPr lang="en"/>
              <a:t>) </a:t>
            </a:r>
            <a:r>
              <a:rPr lang="en"/>
              <a:t>is </a:t>
            </a:r>
            <a:r>
              <a:rPr b="1" lang="en">
                <a:solidFill>
                  <a:schemeClr val="accent1"/>
                </a:solidFill>
              </a:rPr>
              <a:t>I</a:t>
            </a:r>
            <a:r>
              <a:rPr b="1" lang="en">
                <a:solidFill>
                  <a:schemeClr val="accent1"/>
                </a:solidFill>
              </a:rPr>
              <a:t>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Inheritance</a:t>
            </a:r>
            <a:r>
              <a:rPr lang="en"/>
              <a:t> allows your program to efficiently share common code between different objects </a:t>
            </a:r>
            <a:r>
              <a:rPr b="1" lang="en">
                <a:solidFill>
                  <a:srgbClr val="0000FF"/>
                </a:solidFill>
              </a:rPr>
              <a:t>(code reuse)</a:t>
            </a:r>
            <a:r>
              <a:rPr lang="en"/>
              <a:t>; helps you better organize your program in ways that model the real world; and create smaller units of maintenance and testing.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2"/>
          <p:cNvSpPr txBox="1"/>
          <p:nvPr/>
        </p:nvSpPr>
        <p:spPr>
          <a:xfrm>
            <a:off x="4693225" y="1891475"/>
            <a:ext cx="425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2" name="Google Shape;30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Containment</a:t>
            </a:r>
            <a:r>
              <a:rPr lang="en"/>
              <a:t>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has-a</a:t>
            </a:r>
            <a:r>
              <a:rPr lang="en"/>
              <a:t> relationships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42"/>
          <p:cNvGraphicFramePr/>
          <p:nvPr/>
        </p:nvGraphicFramePr>
        <p:xfrm>
          <a:off x="439625" y="10780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4301975"/>
                <a:gridCol w="4266375"/>
              </a:tblGrid>
              <a:tr h="8403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>
                          <a:solidFill>
                            <a:schemeClr val="dk2"/>
                          </a:solidFill>
                        </a:rPr>
                        <a:t>Another concept utilized by Object-Oriented programming languages is </a:t>
                      </a:r>
                      <a:r>
                        <a:rPr b="1" lang="en" sz="1500">
                          <a:solidFill>
                            <a:schemeClr val="accent1"/>
                          </a:solidFill>
                        </a:rPr>
                        <a:t>Containment </a:t>
                      </a:r>
                      <a:r>
                        <a:rPr lang="en" sz="1500">
                          <a:solidFill>
                            <a:schemeClr val="dk2"/>
                          </a:solidFill>
                        </a:rPr>
                        <a:t>- where a class is responsible for maintaining an instance of another class inside itself. This results in a </a:t>
                      </a:r>
                      <a:r>
                        <a:rPr lang="en" sz="15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has-a</a:t>
                      </a:r>
                      <a:r>
                        <a:rPr lang="en" sz="1500">
                          <a:solidFill>
                            <a:schemeClr val="dk2"/>
                          </a:solidFill>
                        </a:rPr>
                        <a:t> relationship. </a:t>
                      </a:r>
                      <a:r>
                        <a:rPr lang="en" sz="1500">
                          <a:solidFill>
                            <a:srgbClr val="0000FF"/>
                          </a:solidFill>
                        </a:rPr>
                        <a:t>We have been using this quite a lot in our examples and projects</a:t>
                      </a:r>
                      <a:endParaRPr sz="15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 hMerge="1"/>
              </a:tr>
              <a:tr h="327925"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double score;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Course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tests[10];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</a:t>
                      </a: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{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name;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public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Course</a:t>
                      </a: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courses[5];</a:t>
                      </a:r>
                      <a:b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lang="en" sz="1200">
                          <a:solidFill>
                            <a:schemeClr val="dk2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}</a:t>
                      </a:r>
                      <a:endParaRPr sz="1200">
                        <a:solidFill>
                          <a:schemeClr val="dk2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 rowSpan="4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has-a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</a:t>
                      </a:r>
                      <a:endParaRPr b="1" sz="12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Course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has-a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</a:t>
                      </a:r>
                      <a:b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Course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has-a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Test[]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(tests)</a:t>
                      </a:r>
                      <a:endParaRPr b="1" sz="12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solidFill>
                          <a:schemeClr val="accent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has-a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</a:t>
                      </a:r>
                      <a:br>
                        <a:rPr b="1" lang="en" sz="1200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 sz="1200">
                          <a:solidFill>
                            <a:schemeClr val="accent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has-a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Course[]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" sz="1200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(courses)</a:t>
                      </a:r>
                      <a:endParaRPr b="1" sz="1200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27925">
                <a:tc vMerge="1"/>
                <a:tc vMerge="1"/>
              </a:tr>
              <a:tr h="327925">
                <a:tc vMerge="1"/>
                <a:tc vMerge="1"/>
              </a:tr>
              <a:tr h="1799275">
                <a:tc vMerge="1"/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has-a</a:t>
            </a:r>
            <a:r>
              <a:rPr lang="en"/>
              <a:t> Relationships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09" name="Google Shape;309;p43"/>
          <p:cNvGraphicFramePr/>
          <p:nvPr/>
        </p:nvGraphicFramePr>
        <p:xfrm>
          <a:off x="575875" y="12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12625"/>
                <a:gridCol w="1861000"/>
                <a:gridCol w="1921950"/>
                <a:gridCol w="3160850"/>
              </a:tblGrid>
              <a:tr h="4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 </a:t>
                      </a:r>
                      <a:r>
                        <a:rPr lang="en"/>
                        <a:t>OR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has-a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chemeClr val="lt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Movie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Media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Lunch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Meal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has-a</a:t>
            </a:r>
            <a:r>
              <a:rPr lang="en"/>
              <a:t> Relationships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15" name="Google Shape;315;p44"/>
          <p:cNvGraphicFramePr/>
          <p:nvPr/>
        </p:nvGraphicFramePr>
        <p:xfrm>
          <a:off x="575875" y="12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12625"/>
                <a:gridCol w="1861000"/>
                <a:gridCol w="1921950"/>
                <a:gridCol w="3160850"/>
              </a:tblGrid>
              <a:tr h="4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 </a:t>
                      </a:r>
                      <a:r>
                        <a:rPr lang="en"/>
                        <a:t>OR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has-a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 is-a Pet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is-a Pet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Movie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Media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Lunch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Meal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has-a</a:t>
            </a:r>
            <a:r>
              <a:rPr lang="en"/>
              <a:t> Relationships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21" name="Google Shape;321;p45"/>
          <p:cNvGraphicFramePr/>
          <p:nvPr/>
        </p:nvGraphicFramePr>
        <p:xfrm>
          <a:off x="575875" y="12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12625"/>
                <a:gridCol w="1861000"/>
                <a:gridCol w="1921950"/>
                <a:gridCol w="3160850"/>
              </a:tblGrid>
              <a:tr h="4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 </a:t>
                      </a:r>
                      <a:r>
                        <a:rPr lang="en"/>
                        <a:t>OR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has-a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 is-a Pet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is-a Pet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has-a Teacher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has-a Student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Movie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Media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Lunch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Meal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has-a</a:t>
            </a:r>
            <a:r>
              <a:rPr lang="en"/>
              <a:t> Relationships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27" name="Google Shape;327;p46"/>
          <p:cNvGraphicFramePr/>
          <p:nvPr/>
        </p:nvGraphicFramePr>
        <p:xfrm>
          <a:off x="575875" y="12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12625"/>
                <a:gridCol w="1861000"/>
                <a:gridCol w="1921950"/>
                <a:gridCol w="3160850"/>
              </a:tblGrid>
              <a:tr h="4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 </a:t>
                      </a:r>
                      <a:r>
                        <a:rPr lang="en"/>
                        <a:t>OR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has-a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 is-a Pet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is-a Pet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has-a Teacher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has-a Student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Movie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Media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Movie is-a Media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 is-a Media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Lunch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Meal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has-a</a:t>
            </a:r>
            <a:r>
              <a:rPr lang="en"/>
              <a:t> Relationships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3" name="Google Shape;333;p47"/>
          <p:cNvGraphicFramePr/>
          <p:nvPr/>
        </p:nvGraphicFramePr>
        <p:xfrm>
          <a:off x="575875" y="12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12625"/>
                <a:gridCol w="1861000"/>
                <a:gridCol w="1921950"/>
                <a:gridCol w="3160850"/>
              </a:tblGrid>
              <a:tr h="4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 </a:t>
                      </a:r>
                      <a:r>
                        <a:rPr lang="en"/>
                        <a:t>OR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has-a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 is-a Pet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is-a Pet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has-a Teacher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has-a Student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Movie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Media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Movie is-a Media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 is-a Media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 is-a Shape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 is-a Shape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Lunch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Meal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??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is-a</a:t>
            </a:r>
            <a:r>
              <a:rPr lang="en"/>
              <a:t> &amp;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has-a</a:t>
            </a:r>
            <a:r>
              <a:rPr lang="en"/>
              <a:t> Relationships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339" name="Google Shape;339;p48"/>
          <p:cNvGraphicFramePr/>
          <p:nvPr/>
        </p:nvGraphicFramePr>
        <p:xfrm>
          <a:off x="575875" y="125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12625"/>
                <a:gridCol w="1861000"/>
                <a:gridCol w="1921950"/>
                <a:gridCol w="3160850"/>
              </a:tblGrid>
              <a:tr h="416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is-a </a:t>
                      </a:r>
                      <a:r>
                        <a:rPr lang="en"/>
                        <a:t>OR</a:t>
                      </a: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has-a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Pet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Dog is-a Pet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Cat is-a Pet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Student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Teacher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has-a Teacher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 has-a Student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Movie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Media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Movie is-a Media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Book is-a Media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4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Shape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Circle is-a Shape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Square is-a Shape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0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Lunch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Meal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Food</a:t>
                      </a:r>
                      <a:endParaRPr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Lunch is-a Meal</a:t>
                      </a:r>
                      <a:b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</a:br>
                      <a:r>
                        <a:rPr b="1" lang="en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Meal has-a Food</a:t>
                      </a:r>
                      <a:endParaRPr b="1">
                        <a:solidFill>
                          <a:srgbClr val="0000FF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CSAwesome 9.1 - </a:t>
            </a:r>
            <a:r>
              <a:rPr lang="en" sz="1700"/>
              <a:t>Inheritance, Superclass, Subclass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Replit today</a:t>
            </a:r>
            <a:endParaRPr sz="1700"/>
          </a:p>
        </p:txBody>
      </p:sp>
      <p:sp>
        <p:nvSpPr>
          <p:cNvPr id="345" name="Google Shape;34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&amp; Inheritance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useful features of Object-Oriented programming languages (C++, C#, Java, JavaScript, Kotlin, Python, Ruby, Scala, Swift, </a:t>
            </a:r>
            <a:r>
              <a:rPr lang="en" u="sng">
                <a:solidFill>
                  <a:schemeClr val="hlink"/>
                </a:solidFill>
                <a:hlinkClick r:id="rId3"/>
              </a:rPr>
              <a:t>ActionScript</a:t>
            </a:r>
            <a:r>
              <a:rPr lang="en"/>
              <a:t>) is </a:t>
            </a:r>
            <a:r>
              <a:rPr b="1" lang="en">
                <a:solidFill>
                  <a:schemeClr val="accent1"/>
                </a:solidFill>
              </a:rPr>
              <a:t>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Inheritance</a:t>
            </a:r>
            <a:r>
              <a:rPr lang="en"/>
              <a:t> allows your program to efficiently share common code between different objects </a:t>
            </a:r>
            <a:r>
              <a:rPr b="1" lang="en">
                <a:solidFill>
                  <a:srgbClr val="0000FF"/>
                </a:solidFill>
              </a:rPr>
              <a:t>(code reuse)</a:t>
            </a:r>
            <a:r>
              <a:rPr lang="en"/>
              <a:t>; helps you better organize your program in ways that model the real world; and create smaller units of maintenance and testing.</a:t>
            </a:r>
            <a:endParaRPr/>
          </a:p>
        </p:txBody>
      </p:sp>
      <p:graphicFrame>
        <p:nvGraphicFramePr>
          <p:cNvPr id="72" name="Google Shape;72;p16"/>
          <p:cNvGraphicFramePr/>
          <p:nvPr/>
        </p:nvGraphicFramePr>
        <p:xfrm>
          <a:off x="1458175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ddress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" name="Google Shape;73;p16"/>
          <p:cNvGraphicFramePr/>
          <p:nvPr/>
        </p:nvGraphicFramePr>
        <p:xfrm>
          <a:off x="3880988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lang="en"/>
                        <a:t>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ocker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" name="Google Shape;74;p16"/>
          <p:cNvGraphicFramePr/>
          <p:nvPr/>
        </p:nvGraphicFramePr>
        <p:xfrm>
          <a:off x="6303800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r>
                        <a:rPr lang="en"/>
                        <a:t>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r>
                        <a:rPr lang="en"/>
                        <a:t>ddress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&amp; Inheritance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useful features of Object-Oriented programming languages (C++, C#, Java, JavaScript, Kotlin, Python, Ruby, Scala, Swift, </a:t>
            </a:r>
            <a:r>
              <a:rPr lang="en" u="sng">
                <a:solidFill>
                  <a:schemeClr val="hlink"/>
                </a:solidFill>
                <a:hlinkClick r:id="rId3"/>
              </a:rPr>
              <a:t>ActionScript</a:t>
            </a:r>
            <a:r>
              <a:rPr lang="en"/>
              <a:t>) is </a:t>
            </a:r>
            <a:r>
              <a:rPr b="1" lang="en">
                <a:solidFill>
                  <a:schemeClr val="accent1"/>
                </a:solidFill>
              </a:rPr>
              <a:t>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Inheritance</a:t>
            </a:r>
            <a:r>
              <a:rPr lang="en"/>
              <a:t> allows your program to efficiently share common code between different objects </a:t>
            </a:r>
            <a:r>
              <a:rPr b="1" lang="en">
                <a:solidFill>
                  <a:srgbClr val="0000FF"/>
                </a:solidFill>
              </a:rPr>
              <a:t>(code reuse)</a:t>
            </a:r>
            <a:r>
              <a:rPr lang="en"/>
              <a:t>; helps you better organize your program in ways that model the real world; and create smaller units of maintenance and testing.</a:t>
            </a:r>
            <a:endParaRPr/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1458175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i="1" lang="en">
                          <a:solidFill>
                            <a:srgbClr val="FF0000"/>
                          </a:solidFill>
                        </a:rPr>
                        <a:t>ame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i="1" lang="en">
                          <a:solidFill>
                            <a:srgbClr val="FF0000"/>
                          </a:solidFill>
                        </a:rPr>
                        <a:t>ddress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2" name="Google Shape;82;p17"/>
          <p:cNvGraphicFramePr/>
          <p:nvPr/>
        </p:nvGraphicFramePr>
        <p:xfrm>
          <a:off x="3880988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name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address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ocker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83" name="Google Shape;83;p17"/>
          <p:cNvGraphicFramePr/>
          <p:nvPr/>
        </p:nvGraphicFramePr>
        <p:xfrm>
          <a:off x="6303800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name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address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ffice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&amp; Inheritance &amp; Generalization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useful features of Object-Oriented programming languages (C++, C#, Java, JavaScript, Kotlin, Python, Ruby, Scala, Swift, </a:t>
            </a:r>
            <a:r>
              <a:rPr lang="en" u="sng">
                <a:solidFill>
                  <a:schemeClr val="hlink"/>
                </a:solidFill>
                <a:hlinkClick r:id="rId3"/>
              </a:rPr>
              <a:t>ActionScript</a:t>
            </a:r>
            <a:r>
              <a:rPr lang="en"/>
              <a:t>) is </a:t>
            </a:r>
            <a:r>
              <a:rPr b="1" lang="en">
                <a:solidFill>
                  <a:schemeClr val="accent1"/>
                </a:solidFill>
              </a:rPr>
              <a:t>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Inheritance</a:t>
            </a:r>
            <a:r>
              <a:rPr lang="en"/>
              <a:t> allows your program to efficiently share common code between different objects </a:t>
            </a:r>
            <a:r>
              <a:rPr b="1" lang="en">
                <a:solidFill>
                  <a:srgbClr val="0000FF"/>
                </a:solidFill>
              </a:rPr>
              <a:t>(code reuse)</a:t>
            </a:r>
            <a:r>
              <a:rPr lang="en"/>
              <a:t>; helps you better organize your program in ways that model the real world; and create smaller units of maintenance and testing.</a:t>
            </a:r>
            <a:endParaRPr/>
          </a:p>
        </p:txBody>
      </p:sp>
      <p:graphicFrame>
        <p:nvGraphicFramePr>
          <p:cNvPr id="90" name="Google Shape;90;p18"/>
          <p:cNvGraphicFramePr/>
          <p:nvPr/>
        </p:nvGraphicFramePr>
        <p:xfrm>
          <a:off x="1458175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Person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name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address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1" name="Google Shape;91;p18"/>
          <p:cNvGraphicFramePr/>
          <p:nvPr/>
        </p:nvGraphicFramePr>
        <p:xfrm>
          <a:off x="3880988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name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address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locker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graphicFrame>
        <p:nvGraphicFramePr>
          <p:cNvPr id="92" name="Google Shape;92;p18"/>
          <p:cNvGraphicFramePr/>
          <p:nvPr/>
        </p:nvGraphicFramePr>
        <p:xfrm>
          <a:off x="6303800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name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address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3" name="Google Shape;93;p18"/>
          <p:cNvSpPr txBox="1"/>
          <p:nvPr/>
        </p:nvSpPr>
        <p:spPr>
          <a:xfrm>
            <a:off x="7026725" y="1225125"/>
            <a:ext cx="1656000" cy="1477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Identifying and centralizing common information is called "generalization"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94" name="Google Shape;94;p18"/>
          <p:cNvCxnSpPr>
            <a:stCxn id="93" idx="2"/>
          </p:cNvCxnSpPr>
          <p:nvPr/>
        </p:nvCxnSpPr>
        <p:spPr>
          <a:xfrm flipH="1">
            <a:off x="2165225" y="2702625"/>
            <a:ext cx="5689500" cy="14430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5" name="Google Shape;95;p18"/>
          <p:cNvCxnSpPr>
            <a:stCxn id="93" idx="2"/>
          </p:cNvCxnSpPr>
          <p:nvPr/>
        </p:nvCxnSpPr>
        <p:spPr>
          <a:xfrm flipH="1">
            <a:off x="4569425" y="2702625"/>
            <a:ext cx="3285300" cy="1469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96" name="Google Shape;96;p18"/>
          <p:cNvCxnSpPr>
            <a:stCxn id="93" idx="2"/>
          </p:cNvCxnSpPr>
          <p:nvPr/>
        </p:nvCxnSpPr>
        <p:spPr>
          <a:xfrm flipH="1">
            <a:off x="7000025" y="2702625"/>
            <a:ext cx="854700" cy="145170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&amp; Inheritance </a:t>
            </a:r>
            <a:r>
              <a:rPr lang="en"/>
              <a:t>&amp; Generalization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useful features of Object-Oriented programming languages (C++, C#, Java, JavaScript, Kotlin, Python, Ruby, Scala, Swift, </a:t>
            </a:r>
            <a:r>
              <a:rPr lang="en" u="sng">
                <a:solidFill>
                  <a:schemeClr val="hlink"/>
                </a:solidFill>
                <a:hlinkClick r:id="rId3"/>
              </a:rPr>
              <a:t>ActionScript</a:t>
            </a:r>
            <a:r>
              <a:rPr lang="en"/>
              <a:t>) is </a:t>
            </a:r>
            <a:r>
              <a:rPr b="1" lang="en">
                <a:solidFill>
                  <a:schemeClr val="accent1"/>
                </a:solidFill>
              </a:rPr>
              <a:t>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Inheritance</a:t>
            </a:r>
            <a:r>
              <a:rPr lang="en"/>
              <a:t> allows your program to efficiently share common code between different objects </a:t>
            </a:r>
            <a:r>
              <a:rPr b="1" lang="en">
                <a:solidFill>
                  <a:srgbClr val="0000FF"/>
                </a:solidFill>
              </a:rPr>
              <a:t>(code reuse)</a:t>
            </a:r>
            <a:r>
              <a:rPr lang="en"/>
              <a:t>; helps you better organize your program in ways that model the real world; and create smaller units of maintenance and testing.</a:t>
            </a:r>
            <a:endParaRPr/>
          </a:p>
        </p:txBody>
      </p:sp>
      <p:graphicFrame>
        <p:nvGraphicFramePr>
          <p:cNvPr id="103" name="Google Shape;103;p19"/>
          <p:cNvGraphicFramePr/>
          <p:nvPr/>
        </p:nvGraphicFramePr>
        <p:xfrm>
          <a:off x="1458175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Person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i="1" lang="en">
                          <a:solidFill>
                            <a:srgbClr val="FF0000"/>
                          </a:solidFill>
                        </a:rPr>
                        <a:t>ame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i="1" lang="en">
                          <a:solidFill>
                            <a:srgbClr val="FF0000"/>
                          </a:solidFill>
                        </a:rPr>
                        <a:t>ddress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4" name="Google Shape;104;p19"/>
          <p:cNvGraphicFramePr/>
          <p:nvPr/>
        </p:nvGraphicFramePr>
        <p:xfrm>
          <a:off x="3880988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>
                          <a:solidFill>
                            <a:srgbClr val="0000FF"/>
                          </a:solidFill>
                        </a:rPr>
                        <a:t>{</a:t>
                      </a:r>
                      <a:r>
                        <a:rPr b="1" i="1" lang="en">
                          <a:solidFill>
                            <a:srgbClr val="0000FF"/>
                          </a:solidFill>
                        </a:rPr>
                        <a:t>Person}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ocker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05" name="Google Shape;105;p19"/>
          <p:cNvGraphicFramePr/>
          <p:nvPr/>
        </p:nvGraphicFramePr>
        <p:xfrm>
          <a:off x="6303800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i="1" lang="en">
                          <a:solidFill>
                            <a:srgbClr val="0000FF"/>
                          </a:solidFill>
                        </a:rPr>
                        <a:t>{Person}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OOP &amp; Inheritance &amp; Generalization &amp; Specialization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most useful features of Object-Oriented programming languages (C++, C#, Java, JavaScript, Kotlin, Python, Ruby, Scala, Swift, </a:t>
            </a:r>
            <a:r>
              <a:rPr lang="en" u="sng">
                <a:solidFill>
                  <a:schemeClr val="hlink"/>
                </a:solidFill>
                <a:hlinkClick r:id="rId3"/>
              </a:rPr>
              <a:t>ActionScript</a:t>
            </a:r>
            <a:r>
              <a:rPr lang="en"/>
              <a:t>) is </a:t>
            </a:r>
            <a:r>
              <a:rPr b="1" lang="en">
                <a:solidFill>
                  <a:schemeClr val="accent1"/>
                </a:solidFill>
              </a:rPr>
              <a:t>Inheritance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chemeClr val="accent1"/>
                </a:solidFill>
              </a:rPr>
              <a:t>Inheritance</a:t>
            </a:r>
            <a:r>
              <a:rPr lang="en"/>
              <a:t> allows your program to efficiently share common code between different objects </a:t>
            </a:r>
            <a:r>
              <a:rPr b="1" lang="en">
                <a:solidFill>
                  <a:srgbClr val="0000FF"/>
                </a:solidFill>
              </a:rPr>
              <a:t>(code reuse)</a:t>
            </a:r>
            <a:r>
              <a:rPr lang="en"/>
              <a:t>; helps you better organize your program in ways that model the real world; and create smaller units of maintenance and testing.</a:t>
            </a:r>
            <a:endParaRPr/>
          </a:p>
        </p:txBody>
      </p:sp>
      <p:graphicFrame>
        <p:nvGraphicFramePr>
          <p:cNvPr id="112" name="Google Shape;112;p20"/>
          <p:cNvGraphicFramePr/>
          <p:nvPr/>
        </p:nvGraphicFramePr>
        <p:xfrm>
          <a:off x="1458175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FF"/>
                          </a:solidFill>
                        </a:rPr>
                        <a:t>Person</a:t>
                      </a:r>
                      <a:endParaRPr b="1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name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FF0000"/>
                          </a:solidFill>
                        </a:rPr>
                        <a:t>address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" name="Google Shape;113;p20"/>
          <p:cNvGraphicFramePr/>
          <p:nvPr/>
        </p:nvGraphicFramePr>
        <p:xfrm>
          <a:off x="3880988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0000FF"/>
                          </a:solidFill>
                        </a:rPr>
                        <a:t>{Person}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4" name="Google Shape;114;p20"/>
          <p:cNvGraphicFramePr/>
          <p:nvPr/>
        </p:nvGraphicFramePr>
        <p:xfrm>
          <a:off x="6303800" y="3347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">
                          <a:solidFill>
                            <a:srgbClr val="0000FF"/>
                          </a:solidFill>
                        </a:rPr>
                        <a:t>{Person}</a:t>
                      </a:r>
                      <a:endParaRPr i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15" name="Google Shape;115;p20"/>
          <p:cNvCxnSpPr>
            <a:stCxn id="116" idx="2"/>
          </p:cNvCxnSpPr>
          <p:nvPr/>
        </p:nvCxnSpPr>
        <p:spPr>
          <a:xfrm flipH="1">
            <a:off x="4876300" y="2807750"/>
            <a:ext cx="3169800" cy="1489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20"/>
          <p:cNvSpPr txBox="1"/>
          <p:nvPr/>
        </p:nvSpPr>
        <p:spPr>
          <a:xfrm>
            <a:off x="7097950" y="1545650"/>
            <a:ext cx="1896300" cy="1262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Placing  class-specific information in that class is called </a:t>
            </a:r>
            <a:r>
              <a:rPr b="1" lang="en">
                <a:solidFill>
                  <a:schemeClr val="lt1"/>
                </a:solidFill>
              </a:rPr>
              <a:t>"specialization"</a:t>
            </a:r>
            <a:endParaRPr b="1">
              <a:solidFill>
                <a:schemeClr val="lt1"/>
              </a:solidFill>
            </a:endParaRPr>
          </a:p>
        </p:txBody>
      </p:sp>
      <p:cxnSp>
        <p:nvCxnSpPr>
          <p:cNvPr id="117" name="Google Shape;117;p20"/>
          <p:cNvCxnSpPr>
            <a:stCxn id="116" idx="2"/>
          </p:cNvCxnSpPr>
          <p:nvPr/>
        </p:nvCxnSpPr>
        <p:spPr>
          <a:xfrm flipH="1">
            <a:off x="7218100" y="2807750"/>
            <a:ext cx="828000" cy="14892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Superclasses </a:t>
            </a:r>
            <a:r>
              <a:rPr lang="en"/>
              <a:t>&amp; Subclasses &amp; UML</a:t>
            </a:r>
            <a:endParaRPr/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6331538" y="197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Person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ame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ddress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4" name="Google Shape;124;p21"/>
          <p:cNvGraphicFramePr/>
          <p:nvPr/>
        </p:nvGraphicFramePr>
        <p:xfrm>
          <a:off x="7449294" y="39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Student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</a:t>
                      </a:r>
                      <a:r>
                        <a:rPr lang="en"/>
                        <a:t>ocker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5" name="Google Shape;125;p21"/>
          <p:cNvGraphicFramePr/>
          <p:nvPr/>
        </p:nvGraphicFramePr>
        <p:xfrm>
          <a:off x="5142606" y="39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{52EE97F4-9E32-4C39-924E-203F0B39282D}</a:tableStyleId>
              </a:tblPr>
              <a:tblGrid>
                <a:gridCol w="1382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Teacher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EAD1DC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</a:t>
                      </a:r>
                      <a:r>
                        <a:rPr lang="en"/>
                        <a:t>ffice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26" name="Google Shape;126;p21"/>
          <p:cNvCxnSpPr/>
          <p:nvPr/>
        </p:nvCxnSpPr>
        <p:spPr>
          <a:xfrm flipH="1" rot="10800000">
            <a:off x="5852475" y="3165200"/>
            <a:ext cx="11841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21"/>
          <p:cNvCxnSpPr/>
          <p:nvPr/>
        </p:nvCxnSpPr>
        <p:spPr>
          <a:xfrm rot="10800000">
            <a:off x="7054500" y="3156200"/>
            <a:ext cx="1077300" cy="80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589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</a:t>
            </a:r>
            <a:r>
              <a:rPr b="1" lang="en">
                <a:solidFill>
                  <a:schemeClr val="accent1"/>
                </a:solidFill>
              </a:rPr>
              <a:t>Inheritance</a:t>
            </a:r>
            <a:r>
              <a:rPr lang="en"/>
              <a:t> - </a:t>
            </a:r>
            <a:r>
              <a:rPr b="1" lang="en">
                <a:solidFill>
                  <a:schemeClr val="accent4"/>
                </a:solidFill>
              </a:rPr>
              <a:t>Subclasses</a:t>
            </a:r>
            <a:r>
              <a:rPr lang="en"/>
              <a:t> (or child-classes) inherit from </a:t>
            </a:r>
            <a:r>
              <a:rPr b="1" lang="en">
                <a:solidFill>
                  <a:srgbClr val="FF00FF"/>
                </a:solidFill>
              </a:rPr>
              <a:t>Superclasses</a:t>
            </a:r>
            <a:r>
              <a:rPr lang="en"/>
              <a:t> (or parent-classes)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</a:t>
            </a:r>
            <a:r>
              <a:rPr lang="en" u="sng">
                <a:solidFill>
                  <a:schemeClr val="hlink"/>
                </a:solidFill>
                <a:hlinkClick r:id="rId3"/>
              </a:rPr>
              <a:t>UML</a:t>
            </a:r>
            <a:r>
              <a:rPr lang="en"/>
              <a:t> (Unified Modeling Language) to describe these relationships with child classes pointing to parent classes (with open triangle endpoints)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