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882A9A-C1A2-4BFC-B6E7-C8C5E4BDC70A}">
  <a:tblStyle styleId="{17882A9A-C1A2-4BFC-B6E7-C8C5E4BDC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00fdd0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00fdd0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00fdd0df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00fdd0df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00fdd0df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00fdd0df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fdd0df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fdd0df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00fdd0df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00fdd0df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00fdd0df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00fdd0df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00fdd0df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00fdd0df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00fdd0df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00fdd0df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0fdd0df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0fdd0df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0fdd0df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00fdd0df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00fdd0df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00fdd0df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00fdd0d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00fdd0d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00fdd0df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00fdd0df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00fdd0df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00fdd0df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00fdd0df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00fdd0df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00fdd0df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00fdd0df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00fdd0df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00fdd0df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00fdd0df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00fdd0df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00fdd0df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00fdd0df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00fdd0df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00fdd0df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0b46e3f6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0b46e3f6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0b46e3f6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0b46e3f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00fdd0d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00fdd0d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0b46e3f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0b46e3f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0b46e3f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0b46e3f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0b46e3f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0b46e3f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00fdd0df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00fdd0df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00fdd0df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00fdd0df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00fdd0df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00fdd0df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00fdd0df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00fdd0df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00fdd0df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00fdd0df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00fdd0df6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00fdd0df6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00fdd0df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00fdd0df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0b46e3f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0b46e3f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00fdd0df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00fdd0df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00fdd0df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00fdd0df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00fdd0df6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00fdd0df6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00fdd0df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00fdd0df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00fdd0df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100fdd0df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00fdd0df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00fdd0df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00fdd0df6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00fdd0df6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00fdd0df6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00fdd0df6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00fdd0df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00fdd0df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00fdd0df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00fdd0df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0fdd0df6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0fdd0df6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00fdd0df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00fdd0df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0b46e3f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0b46e3f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10b46e3f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10b46e3f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0fdd0d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0fdd0d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0b46e3f6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0b46e3f6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0fdd0df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0fdd0df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00fdd0d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00fdd0d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cs.oracle.com/javase/tutorial/java/javaOO/accesscontrol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2"/>
          <p:cNvSpPr txBox="1"/>
          <p:nvPr/>
        </p:nvSpPr>
        <p:spPr>
          <a:xfrm>
            <a:off x="3514550" y="3581750"/>
            <a:ext cx="5569500" cy="126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error: constructor Person in class Person cannot be applied to given types;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Teacher extends Person {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required: String,String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found:    no arguments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reason: actual and formal argument lists differ in length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091150" y="2011050"/>
            <a:ext cx="4992900" cy="156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Reminder: If you declare any Constructor, Java will no longer automatically create a no-param constructor for you.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this example, since Person has a Constructor that requires two parameters, there is no way to create a Person with zero parameters.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this error is telling you that Teacher is malformed 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because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there is no way to properly create its Person superclass.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3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4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5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2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did this really fix the issue?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2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did this really fix the issue?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Q: What is the output of t.printInfo()?</a:t>
            </a: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did this really fix the issue?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Q: What is the output of t.printInfo()?</a:t>
            </a: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A: null null</a:t>
            </a: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Person()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 empty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259475" y="394325"/>
            <a:ext cx="27486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Solution 1: Add a no-param constructor to Person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Adding a no-param constructor to Person "fixes" the error - Java now has a way to create a Teacher and its Person superclass.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did this really fix the issue?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Q: What is the output of t.printInfo()?</a:t>
            </a:r>
            <a:b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A: null null</a:t>
            </a: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So let's try something else...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Teacher()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super("&lt;a name&gt;",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"&lt;an adddress&gt;"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2: Call the Person constructor from a Teacher constructor 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9.2: Inheritance and Constructors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super("&lt;a name&gt;","&lt;an adddress&gt;");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2: Call the Person constructor from a Teacher constructor 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Subclasses can invoke a constructor in their superclass with super()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super() may only be used on the first line of a subclass constructor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the params you pass to super() determine which superclass constructor is invoked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33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super("&lt;a name&gt;","&lt;an adddress&gt;");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2: Call the Person constructor from a Teacher constructor 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Subclasses can invoke a constructor in their superclass with super()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super() may only be used on the first line of a subclass constructor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the params you pass to super() determine which superclass constructor is invoked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34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super("&lt;a name&gt;","&lt;an adddress&gt;");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2: Call the Person constructor from a Teacher constructor 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Subclasses can invoke a constructor in their superclass with super()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super() may only be used on the first line of a subclass constructor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the params you pass to super() determine which superclass constructor is invoked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A: &lt;a name&gt; &lt;an address&gt;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5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super("&lt;a name&gt;","&lt;an adddress&gt;");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2: Call the Person constructor from a Teacher constructor 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4482650" y="2958300"/>
            <a:ext cx="45255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Subclasses can invoke a constructor in their superclass with super()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1) super() may only be used on the first line of a subclass constructor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2) the params you pass to super() determine which superclass constructor is invoked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A: &lt;a name&gt; &lt;an address&gt;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Better - But probably still not the best solution...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3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Teacher(String name, String address)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super(name, address);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Teacher("Chris", "Thilgen");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3: Invoke super() from a 2-param Teacher constructor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3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Teacher(String name, String address)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super(name, address);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Teacher("Chris", "San Mateo");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3: Invoke super() from a 2-param Teacher constructor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4630700" y="3379125"/>
            <a:ext cx="4377600" cy="119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3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Teacher(String name, String address)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super(name, address);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Teacher("Chris", "San Mateo");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3: Invoke super() from a 2-param Teacher constructor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4630700" y="3379125"/>
            <a:ext cx="4377600" cy="119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A: Chris San Mateo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Teacher(String name, String address) {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super(name, address);</a:t>
                      </a:r>
                      <a:b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Teacher("Chris", "San Mateo");</a:t>
                      </a:r>
                      <a:b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6259475" y="394325"/>
            <a:ext cx="27486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Solution 3: Invoke super() from a 2-param Teacher constructor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9"/>
          <p:cNvSpPr txBox="1"/>
          <p:nvPr/>
        </p:nvSpPr>
        <p:spPr>
          <a:xfrm>
            <a:off x="4630700" y="3379125"/>
            <a:ext cx="4377600" cy="119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Q: Now what is the output of t.printInfo()?</a:t>
            </a:r>
            <a:b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A: Chris San Mateo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Huzzah!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- Access Modifiers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1" name="Google Shape;251;p4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3970925"/>
                <a:gridCol w="4597425"/>
              </a:tblGrid>
              <a:tr h="1496175">
                <a:tc gridSpan="2"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We have previously discussed the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keywords (Access Modifiers) and how they are used inside a class to block or allow access to internal methods and variables to code outside the class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is another Access Modifier that can be used to allow access to internal methods and variables to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of the class (so it is mostly like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except for 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protected String age;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taxId;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2" name="Google Shape;252;p40"/>
          <p:cNvGraphicFramePr/>
          <p:nvPr/>
        </p:nvGraphicFramePr>
        <p:xfrm>
          <a:off x="4410550" y="25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1216425"/>
                <a:gridCol w="1858850"/>
                <a:gridCol w="1522150"/>
              </a:tblGrid>
              <a:tr h="36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Cannot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54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56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4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3970925"/>
                <a:gridCol w="4597425"/>
              </a:tblGrid>
              <a:tr h="1496175">
                <a:tc gridSpan="2"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We have previously discussed the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keywords (Access Modifiers) and how they are used inside a class to block or allow access to internal methods and variables to code outside the class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is another Access Modifier that can be used to allow access to internal methods and variables to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of the class (so it is mostly like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except for 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protected String age;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taxId;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- Access Modifiers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4410550" y="25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1216425"/>
                <a:gridCol w="1858850"/>
                <a:gridCol w="1522150"/>
              </a:tblGrid>
              <a:tr h="34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Cannot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6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b="1" sz="10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8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87500"/>
                <a:gridCol w="41808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Recall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-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31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String name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Francisco";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eacher t = new Teacher();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"215W";</a:t>
                      </a:r>
                      <a:endParaRPr b="1" sz="11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Google Shape;264;p4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3970925"/>
                <a:gridCol w="4597425"/>
              </a:tblGrid>
              <a:tr h="1496175">
                <a:tc gridSpan="2"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We have previously discussed the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keywords (Access Modifiers) and how they are used inside a class to block or allow access to internal methods and variables to code outside the class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is another Access Modifier that can be used to allow access to internal methods and variables to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of the class (so it is mostly like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except for 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protected String age;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taxId;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- Access Modifiers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66" name="Google Shape;266;p42"/>
          <p:cNvGraphicFramePr/>
          <p:nvPr/>
        </p:nvGraphicFramePr>
        <p:xfrm>
          <a:off x="4410550" y="25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1216425"/>
                <a:gridCol w="1858850"/>
                <a:gridCol w="1522150"/>
              </a:tblGrid>
              <a:tr h="34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Cannot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61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b="1" sz="10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8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43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3970925"/>
                <a:gridCol w="4597425"/>
              </a:tblGrid>
              <a:tr h="1496175">
                <a:tc gridSpan="2"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We have previously discussed the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keywords (Access Modifiers) and how they are used inside a class to block or allow access to internal methods and variables to code outside the class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is another Access Modifier that can be used to allow access to internal methods and variables to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of the class (so it is mostly like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except for 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protected String age;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taxId;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- Access Modifiers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73" name="Google Shape;273;p43"/>
          <p:cNvGraphicFramePr/>
          <p:nvPr/>
        </p:nvGraphicFramePr>
        <p:xfrm>
          <a:off x="4410550" y="25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1216425"/>
                <a:gridCol w="1858850"/>
                <a:gridCol w="1522150"/>
              </a:tblGrid>
              <a:tr h="34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Cannot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6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b="1" sz="10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8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44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3970925"/>
                <a:gridCol w="4597425"/>
              </a:tblGrid>
              <a:tr h="1496175">
                <a:tc gridSpan="2"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We have previously discussed the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keywords (Access Modifiers) and how they are used inside a class to block or allow access to internal methods and variables to code outside the class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 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is another Access Modifier that can be used to allow access to internal methods and variables to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of the class (so it is mostly like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except for subclasses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protected String age;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taxId;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- Access Modifiers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0" name="Google Shape;280;p44"/>
          <p:cNvGraphicFramePr/>
          <p:nvPr/>
        </p:nvGraphicFramePr>
        <p:xfrm>
          <a:off x="4410550" y="25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1216425"/>
                <a:gridCol w="1858850"/>
                <a:gridCol w="1522150"/>
              </a:tblGrid>
              <a:tr h="34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Cannot Access</a:t>
                      </a:r>
                      <a:endParaRPr b="1"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762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b="1" sz="10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68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Person.name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Person.age</a:t>
                      </a:r>
                      <a:br>
                        <a:rPr b="1" lang="en" sz="11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Person.taxId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44"/>
          <p:cNvSpPr txBox="1"/>
          <p:nvPr/>
        </p:nvSpPr>
        <p:spPr>
          <a:xfrm>
            <a:off x="2112800" y="3373600"/>
            <a:ext cx="2878500" cy="1264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 more about Access Modifiers in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Java Documentation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Subclasses do not have access to the private variables and private methods of their superclass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(create accessor methods or carefully decorate items with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Subclasses can use the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/>
              <a:t> </a:t>
            </a:r>
            <a:r>
              <a:rPr lang="en"/>
              <a:t>function</a:t>
            </a:r>
            <a:r>
              <a:rPr lang="en"/>
              <a:t> to invoke superclass constructors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/>
              <a:t>can only be used on the first line of a subclass constructor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(to prevent subclasses from interfering with the creation of the superclass)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params passed to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/>
              <a:t> determine which constructor in the superclass is invoked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 do not add a call to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/>
              <a:t> in a subclass constructor - Java will automatically add call to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/>
              <a:t> with no params - i.e. it will call the no-param constructor of the superclass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(to ensure that the super-class is properly created; because the subclass depends on it)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w1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w1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WidgetA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4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w2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("some string");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4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w2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("some string");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WidgetB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5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w3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(400, 100);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5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w3 = new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(400, 100);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WidgetC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87500"/>
                <a:gridCol w="41808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</a:rPr>
                        <a:t>Recall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- Subclasses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1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String name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String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Francisco";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"215W";</a:t>
                      </a:r>
                      <a:endParaRPr b="1" sz="11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cxnSp>
        <p:nvCxnSpPr>
          <p:cNvPr id="72" name="Google Shape;72;p16"/>
          <p:cNvCxnSpPr/>
          <p:nvPr/>
        </p:nvCxnSpPr>
        <p:spPr>
          <a:xfrm flipH="1" rot="10800000">
            <a:off x="2290925" y="767800"/>
            <a:ext cx="1762800" cy="119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" name="Google Shape;73;p16"/>
          <p:cNvSpPr txBox="1"/>
          <p:nvPr/>
        </p:nvSpPr>
        <p:spPr>
          <a:xfrm>
            <a:off x="3985050" y="423575"/>
            <a:ext cx="43956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Not a best practice to make these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/>
              <a:t> (more on this in a couple of slides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5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53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""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54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55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WidgetA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7" name="Google Shape;34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5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5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WidgetA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SuperWidgetA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" name="Google Shape;35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5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372" name="Google Shape;372;p59"/>
          <p:cNvSpPr txBox="1"/>
          <p:nvPr/>
        </p:nvSpPr>
        <p:spPr>
          <a:xfrm>
            <a:off x="5565900" y="2571750"/>
            <a:ext cx="2704200" cy="109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ERROR: 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>
                <a:solidFill>
                  <a:schemeClr val="lt1"/>
                </a:solidFill>
              </a:rPr>
              <a:t> can only be used on the first line of a constructor!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6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super("some string");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?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6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01975"/>
                <a:gridCol w="4266375"/>
              </a:tblGrid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System.out.println("WidgetB");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(int x, int y)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System.out.println("WidgetC");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Widget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super("some string");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System.out.println("SuperWidgetA");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sp1 = new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SuperWidget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WidgetB</a:t>
                      </a:r>
                      <a:b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 SuperWidgetA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87500"/>
                <a:gridCol w="41808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Subclasses can only access the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public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variables and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public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318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String info =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buildInfoString();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System.out.println(info);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buildInfoString() { 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name + " " +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String getBuildInfoString() { 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buildInfoString(); </a:t>
                      </a:r>
                      <a:r>
                        <a:rPr b="1" lang="en" sz="1100" u="sng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** ERROR **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Francisco";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b="1" sz="11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 u="sng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t.buildInfoString(); ** ERROR **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"215W";</a:t>
                      </a:r>
                      <a:endParaRPr b="1" sz="11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9.2 - </a:t>
            </a:r>
            <a:r>
              <a:rPr lang="en" sz="1700"/>
              <a:t>Inheritance and Constructors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</a:t>
            </a:r>
            <a:r>
              <a:rPr lang="en" sz="1700"/>
              <a:t>Date2</a:t>
            </a:r>
            <a:endParaRPr sz="1700"/>
          </a:p>
        </p:txBody>
      </p:sp>
      <p:sp>
        <p:nvSpPr>
          <p:cNvPr id="390" name="Google Shape;39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9.2 - Inheritance and Constructors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Date2</a:t>
            </a:r>
            <a:endParaRPr sz="1700"/>
          </a:p>
        </p:txBody>
      </p:sp>
      <p:sp>
        <p:nvSpPr>
          <p:cNvPr id="396" name="Google Shape;39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grpSp>
        <p:nvGrpSpPr>
          <p:cNvPr id="397" name="Google Shape;397;p63"/>
          <p:cNvGrpSpPr/>
          <p:nvPr/>
        </p:nvGrpSpPr>
        <p:grpSpPr>
          <a:xfrm>
            <a:off x="624731" y="2279839"/>
            <a:ext cx="7894539" cy="400230"/>
            <a:chOff x="911200" y="2282775"/>
            <a:chExt cx="6296992" cy="397211"/>
          </a:xfrm>
        </p:grpSpPr>
        <p:sp>
          <p:nvSpPr>
            <p:cNvPr id="398" name="Google Shape;398;p63"/>
            <p:cNvSpPr txBox="1"/>
            <p:nvPr/>
          </p:nvSpPr>
          <p:spPr>
            <a:xfrm>
              <a:off x="3032200" y="2282775"/>
              <a:ext cx="1555500" cy="3972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DateUtil</a:t>
              </a:r>
              <a:endParaRPr/>
            </a:p>
          </p:txBody>
        </p:sp>
        <p:sp>
          <p:nvSpPr>
            <p:cNvPr id="399" name="Google Shape;399;p63"/>
            <p:cNvSpPr txBox="1"/>
            <p:nvPr/>
          </p:nvSpPr>
          <p:spPr>
            <a:xfrm>
              <a:off x="911200" y="2282775"/>
              <a:ext cx="1555500" cy="3972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Date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0" name="Google Shape;400;p63"/>
            <p:cNvSpPr txBox="1"/>
            <p:nvPr/>
          </p:nvSpPr>
          <p:spPr>
            <a:xfrm>
              <a:off x="5153192" y="2282786"/>
              <a:ext cx="2055000" cy="3972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Date2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1" name="Google Shape;401;p63"/>
            <p:cNvSpPr txBox="1"/>
            <p:nvPr/>
          </p:nvSpPr>
          <p:spPr>
            <a:xfrm>
              <a:off x="2504800" y="2282775"/>
              <a:ext cx="489300" cy="39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402" name="Google Shape;402;p63"/>
            <p:cNvSpPr txBox="1"/>
            <p:nvPr/>
          </p:nvSpPr>
          <p:spPr>
            <a:xfrm>
              <a:off x="4663900" y="2282775"/>
              <a:ext cx="489300" cy="39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</p:grpSp>
      <p:graphicFrame>
        <p:nvGraphicFramePr>
          <p:cNvPr id="403" name="Google Shape;403;p63"/>
          <p:cNvGraphicFramePr/>
          <p:nvPr/>
        </p:nvGraphicFramePr>
        <p:xfrm>
          <a:off x="624725" y="29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5328100"/>
                <a:gridCol w="256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DateUtil.isDateWeekend(Date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d2.isDateWeekend()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DateUtil.hasCaseOfTheMondays(Date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d2.hasCaseOfTheMondays()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DateUtil.isDateLeapYear(Date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d2.isDateLeapYear()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DateUtil.isDateH1(Date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d2.isDateH1()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DateUtil.getDateInfo(Date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d2.getDateInfo()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9.2 - Inheritance and Constructors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Replit - Date2</a:t>
            </a:r>
            <a:endParaRPr sz="1700"/>
          </a:p>
        </p:txBody>
      </p:sp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grpSp>
        <p:nvGrpSpPr>
          <p:cNvPr id="410" name="Google Shape;410;p64"/>
          <p:cNvGrpSpPr/>
          <p:nvPr/>
        </p:nvGrpSpPr>
        <p:grpSpPr>
          <a:xfrm>
            <a:off x="624731" y="2279839"/>
            <a:ext cx="7894539" cy="400230"/>
            <a:chOff x="911200" y="2282775"/>
            <a:chExt cx="6296992" cy="397211"/>
          </a:xfrm>
        </p:grpSpPr>
        <p:sp>
          <p:nvSpPr>
            <p:cNvPr id="411" name="Google Shape;411;p64"/>
            <p:cNvSpPr txBox="1"/>
            <p:nvPr/>
          </p:nvSpPr>
          <p:spPr>
            <a:xfrm>
              <a:off x="3032200" y="2282775"/>
              <a:ext cx="1555500" cy="3972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DateUtil</a:t>
              </a:r>
              <a:endParaRPr/>
            </a:p>
          </p:txBody>
        </p:sp>
        <p:sp>
          <p:nvSpPr>
            <p:cNvPr id="412" name="Google Shape;412;p64"/>
            <p:cNvSpPr txBox="1"/>
            <p:nvPr/>
          </p:nvSpPr>
          <p:spPr>
            <a:xfrm>
              <a:off x="911200" y="2282775"/>
              <a:ext cx="1555500" cy="3972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Date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64"/>
            <p:cNvSpPr txBox="1"/>
            <p:nvPr/>
          </p:nvSpPr>
          <p:spPr>
            <a:xfrm>
              <a:off x="5153192" y="2282786"/>
              <a:ext cx="2055000" cy="3972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Date2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4" name="Google Shape;414;p64"/>
            <p:cNvSpPr txBox="1"/>
            <p:nvPr/>
          </p:nvSpPr>
          <p:spPr>
            <a:xfrm>
              <a:off x="2504800" y="2282775"/>
              <a:ext cx="489300" cy="39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415" name="Google Shape;415;p64"/>
            <p:cNvSpPr txBox="1"/>
            <p:nvPr/>
          </p:nvSpPr>
          <p:spPr>
            <a:xfrm>
              <a:off x="4663900" y="2282775"/>
              <a:ext cx="489300" cy="39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=</a:t>
              </a:r>
              <a:endParaRPr/>
            </a:p>
          </p:txBody>
        </p:sp>
      </p:grpSp>
      <p:graphicFrame>
        <p:nvGraphicFramePr>
          <p:cNvPr id="416" name="Google Shape;416;p64"/>
          <p:cNvGraphicFramePr/>
          <p:nvPr/>
        </p:nvGraphicFramePr>
        <p:xfrm>
          <a:off x="624725" y="299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5328100"/>
                <a:gridCol w="2566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DateUtil.isDateWeekend(Date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d2.isDateWeekend()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3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DateUtil.hasCaseOfTheMondays(Date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d2.hasCaseOfTheMondays()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DateUtil.isDateLeapYear(Date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d2.isDateLeapYear()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DateUtil.isDateH1(Date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d2.isDateH1()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DateUtil.getDateInfo(Date d)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gradFill>
                      <a:gsLst>
                        <a:gs pos="0">
                          <a:srgbClr val="6FA8DC"/>
                        </a:gs>
                        <a:gs pos="100000">
                          <a:srgbClr val="F1C23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d2.getDateInfo()</a:t>
                      </a:r>
                      <a:endParaRPr b="1"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17" name="Google Shape;417;p64"/>
          <p:cNvSpPr txBox="1"/>
          <p:nvPr/>
        </p:nvSpPr>
        <p:spPr>
          <a:xfrm>
            <a:off x="8090475" y="955650"/>
            <a:ext cx="886200" cy="8313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Date2 is-a Date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8" name="Google Shape;418;p64"/>
          <p:cNvCxnSpPr>
            <a:stCxn id="417" idx="1"/>
            <a:endCxn id="413" idx="0"/>
          </p:cNvCxnSpPr>
          <p:nvPr/>
        </p:nvCxnSpPr>
        <p:spPr>
          <a:xfrm flipH="1">
            <a:off x="7230975" y="1371300"/>
            <a:ext cx="859500" cy="9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3985050" y="271175"/>
            <a:ext cx="5022900" cy="6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This is the better practice - Keep your variables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/>
              <a:t> unless you want other code to mess with 'em!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2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2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{17882A9A-C1A2-4BFC-B6E7-C8C5E4BDC70A}</a:tableStyleId>
              </a:tblPr>
              <a:tblGrid>
                <a:gridCol w="4379900"/>
                <a:gridCol w="4188450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But what happens if items in the superclass are not public?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name;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private String address;</a:t>
                      </a:r>
                      <a:br>
                        <a:rPr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(String name, String address)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this.name = name;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this.address = address;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Person("Gary", "San Francisco");</a:t>
                      </a:r>
                      <a:b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p.printInfo();</a:t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 txBox="1"/>
          <p:nvPr/>
        </p:nvSpPr>
        <p:spPr>
          <a:xfrm>
            <a:off x="3514550" y="3581750"/>
            <a:ext cx="5569500" cy="126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error: constructor Person in class Person cannot be applied to given types;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Teacher extends Person {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required: String,String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found:    no arguments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reason: actual and formal argument lists differ in length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