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5E93A-E181-4265-B0F2-398D899FE474}">
  <a:tblStyle styleId="{47C5E93A-E181-4265-B0F2-398D899FE4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2450762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2450762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2450762f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2450762f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2450762f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2450762f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2450762f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2450762f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2450762f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2450762f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2450762f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2450762f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2450762f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2450762f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2450762f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2450762f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2450762f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2450762f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2450762f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2450762f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2450762f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2450762f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2450762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2450762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2450762f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2450762f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2450762f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2450762f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2450762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2450762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2450762f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2450762f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2450762f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2450762f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2450762f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2450762f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2450762f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2450762f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2450762f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2450762f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2450762f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2450762f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2450762f2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2450762f2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2450762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2450762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2450762f2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2450762f2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2450762f2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2450762f2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2450762f2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2450762f2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2450762f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2450762f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2450762f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2450762f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2450762f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2450762f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2450762f2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2450762f2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2450762f2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2450762f2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2450762f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2450762f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2450762f2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2450762f2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2450762f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2450762f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2450762f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2450762f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60bbff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60bbff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2450762f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2450762f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2450762f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2450762f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2450762f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2450762f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450762f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450762f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2450762f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2450762f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eplit.com/@MsMolinaECHS/Inheritance-Hierarchi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replit.com/@MsMolinaECHS/Inheritance-Hierarchi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replit.com/@MsMolinaECHS/Inheritance-Hierarchi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replit.com/@MsMolinaECHS/Inheritance-Hierarchies-Part-2#VerifyShoppingCart.java" TargetMode="External"/><Relationship Id="rId4" Type="http://schemas.openxmlformats.org/officeDocument/2006/relationships/hyperlink" Target="https://replit.com/@MsMolinaECHS/Inheritance-Hierarch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2023-03-01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6" name="Google Shape;106;p22"/>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07" name="Google Shape;107;p22"/>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Ellipse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Triangle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A Square is-a Rectangle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accent4"/>
                </a:solidFill>
                <a:latin typeface="Courier New"/>
                <a:ea typeface="Courier New"/>
                <a:cs typeface="Courier New"/>
                <a:sym typeface="Courier New"/>
              </a:rPr>
              <a:t>Rectangle is-a Shape</a:t>
            </a:r>
            <a:endParaRPr b="1" sz="1400">
              <a:solidFill>
                <a:schemeClr val="accent4"/>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3" name="Google Shape;113;p23"/>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14" name="Google Shape;114;p23"/>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Triangle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A Square is-a Rectangle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accent4"/>
                </a:solidFill>
                <a:latin typeface="Courier New"/>
                <a:ea typeface="Courier New"/>
                <a:cs typeface="Courier New"/>
                <a:sym typeface="Courier New"/>
              </a:rPr>
              <a:t>Rectangle is-a Shape</a:t>
            </a:r>
            <a:endParaRPr b="1" sz="1400">
              <a:solidFill>
                <a:schemeClr val="accent4"/>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0" name="Google Shape;120;p24"/>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21" name="Google Shape;121;p24"/>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A Square is-a Rectangle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accent4"/>
                </a:solidFill>
                <a:latin typeface="Courier New"/>
                <a:ea typeface="Courier New"/>
                <a:cs typeface="Courier New"/>
                <a:sym typeface="Courier New"/>
              </a:rPr>
              <a:t>Rectangle is-a Shape</a:t>
            </a:r>
            <a:endParaRPr b="1" sz="1400">
              <a:solidFill>
                <a:schemeClr val="accent4"/>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7" name="Google Shape;127;p25"/>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28" name="Google Shape;128;p25"/>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accent4"/>
                </a:solidFill>
                <a:latin typeface="Courier New"/>
                <a:ea typeface="Courier New"/>
                <a:cs typeface="Courier New"/>
                <a:sym typeface="Courier New"/>
              </a:rPr>
              <a:t>Rectangle is-a Shape</a:t>
            </a:r>
            <a:endParaRPr b="1" sz="1400">
              <a:solidFill>
                <a:schemeClr val="accent4"/>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4" name="Google Shape;134;p26"/>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35" name="Google Shape;135;p26"/>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1" name="Google Shape;141;p27"/>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42" name="Google Shape;142;p27"/>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
        <p:nvSpPr>
          <p:cNvPr id="143" name="Google Shape;143;p27"/>
          <p:cNvSpPr txBox="1"/>
          <p:nvPr/>
        </p:nvSpPr>
        <p:spPr>
          <a:xfrm>
            <a:off x="1620300" y="3560875"/>
            <a:ext cx="2270400" cy="13440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1200">
                <a:solidFill>
                  <a:schemeClr val="dk1"/>
                </a:solidFill>
                <a:latin typeface="Courier New"/>
                <a:ea typeface="Courier New"/>
                <a:cs typeface="Courier New"/>
                <a:sym typeface="Courier New"/>
              </a:rPr>
              <a:t>Circle and Square are also Shapes; They satisfy the is-a relationship test with Shape</a:t>
            </a:r>
            <a:endParaRPr b="1" i="1"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9" name="Google Shape;149;p28"/>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50" name="Google Shape;150;p28"/>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a:t>
            </a:r>
            <a:r>
              <a:rPr lang="en" sz="1400">
                <a:solidFill>
                  <a:schemeClr val="lt1"/>
                </a:solidFill>
              </a:rPr>
              <a:t>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Circle is-a Ellipse</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Ellipse is-a Shape</a:t>
            </a:r>
            <a:endParaRPr b="1" sz="1400">
              <a:solidFill>
                <a:schemeClr val="accen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1"/>
                </a:solidFill>
                <a:latin typeface="Courier New"/>
                <a:ea typeface="Courier New"/>
                <a:cs typeface="Courier New"/>
                <a:sym typeface="Courier New"/>
              </a:rPr>
              <a:t>Circle c = new Circle()</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Ellipse e = c;</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Shape s</a:t>
            </a:r>
            <a:r>
              <a:rPr b="1" lang="en" sz="1400">
                <a:solidFill>
                  <a:schemeClr val="accent1"/>
                </a:solidFill>
                <a:latin typeface="Courier New"/>
                <a:ea typeface="Courier New"/>
                <a:cs typeface="Courier New"/>
                <a:sym typeface="Courier New"/>
              </a:rPr>
              <a:t> = c;</a:t>
            </a:r>
            <a:endParaRPr b="1" sz="1400">
              <a:solidFill>
                <a:schemeClr val="accent1"/>
              </a:solidFill>
              <a:latin typeface="Courier New"/>
              <a:ea typeface="Courier New"/>
              <a:cs typeface="Courier New"/>
              <a:sym typeface="Courier New"/>
            </a:endParaRPr>
          </a:p>
          <a:p>
            <a:pPr indent="0" lvl="0" marL="457200" rtl="0" algn="l">
              <a:spcBef>
                <a:spcPts val="1200"/>
              </a:spcBef>
              <a:spcAft>
                <a:spcPts val="0"/>
              </a:spcAft>
              <a:buClr>
                <a:schemeClr val="dk1"/>
              </a:buClr>
              <a:buSzPts val="1100"/>
              <a:buFont typeface="Arial"/>
              <a:buNone/>
            </a:pPr>
            <a:r>
              <a:rPr b="1" lang="en" sz="1400">
                <a:solidFill>
                  <a:schemeClr val="accent1"/>
                </a:solidFill>
                <a:latin typeface="Courier New"/>
                <a:ea typeface="Courier New"/>
                <a:cs typeface="Courier New"/>
                <a:sym typeface="Courier New"/>
              </a:rPr>
              <a:t>Ellipse e = new Ellipse()</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Shape s = e;</a:t>
            </a:r>
            <a:endParaRPr b="1" sz="1400">
              <a:solidFill>
                <a:schemeClr val="accen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6" name="Google Shape;156;p29"/>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57" name="Google Shape;157;p29"/>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1"/>
                </a:solidFill>
                <a:latin typeface="Courier New"/>
                <a:ea typeface="Courier New"/>
                <a:cs typeface="Courier New"/>
                <a:sym typeface="Courier New"/>
              </a:rPr>
              <a:t>Shape s = new Shape()</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Rectangle r = s;</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Triangle t = s;</a:t>
            </a:r>
            <a:br>
              <a:rPr b="1" lang="en" sz="1400">
                <a:solidFill>
                  <a:schemeClr val="accent1"/>
                </a:solidFill>
                <a:latin typeface="Courier New"/>
                <a:ea typeface="Courier New"/>
                <a:cs typeface="Courier New"/>
                <a:sym typeface="Courier New"/>
              </a:rPr>
            </a:br>
            <a:r>
              <a:rPr b="1" lang="en" sz="1400">
                <a:solidFill>
                  <a:schemeClr val="accent1"/>
                </a:solidFill>
                <a:latin typeface="Courier New"/>
                <a:ea typeface="Courier New"/>
                <a:cs typeface="Courier New"/>
                <a:sym typeface="Courier New"/>
              </a:rPr>
              <a:t>Ellipse e = e;</a:t>
            </a:r>
            <a:endParaRPr b="1" sz="1400">
              <a:solidFill>
                <a:schemeClr val="accen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accent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3" name="Google Shape;163;p30"/>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64" name="Google Shape;164;p30"/>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br>
              <a:rPr b="1" lang="en" sz="1400">
                <a:solidFill>
                  <a:schemeClr val="lt1"/>
                </a:solidFill>
                <a:latin typeface="Courier New"/>
                <a:ea typeface="Courier New"/>
                <a:cs typeface="Courier New"/>
                <a:sym typeface="Courier New"/>
              </a:rPr>
            </a:b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0" name="Google Shape;170;p31"/>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71" name="Google Shape;171;p31"/>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0" rtl="0" algn="ctr">
              <a:spcBef>
                <a:spcPts val="1200"/>
              </a:spcBef>
              <a:spcAft>
                <a:spcPts val="0"/>
              </a:spcAft>
              <a:buNone/>
            </a:pPr>
            <a:br>
              <a:rPr b="1" lang="en" sz="1400">
                <a:solidFill>
                  <a:schemeClr val="lt1"/>
                </a:solidFill>
              </a:rPr>
            </a:br>
            <a:r>
              <a:rPr b="1" lang="en" sz="1400">
                <a:solidFill>
                  <a:schemeClr val="lt1"/>
                </a:solidFill>
              </a:rPr>
              <a:t>This means you can create an </a:t>
            </a:r>
            <a:r>
              <a:rPr b="1" lang="en" sz="1400">
                <a:solidFill>
                  <a:schemeClr val="lt1"/>
                </a:solidFill>
                <a:latin typeface="Courier New"/>
                <a:ea typeface="Courier New"/>
                <a:cs typeface="Courier New"/>
                <a:sym typeface="Courier New"/>
              </a:rPr>
              <a:t>Array/ArrayList</a:t>
            </a:r>
            <a:r>
              <a:rPr b="1" lang="en" sz="1400">
                <a:solidFill>
                  <a:schemeClr val="lt1"/>
                </a:solidFill>
              </a:rPr>
              <a:t> of </a:t>
            </a:r>
            <a:r>
              <a:rPr b="1" lang="en" sz="1400">
                <a:solidFill>
                  <a:schemeClr val="lt1"/>
                </a:solidFill>
                <a:latin typeface="Courier New"/>
                <a:ea typeface="Courier New"/>
                <a:cs typeface="Courier New"/>
                <a:sym typeface="Courier New"/>
              </a:rPr>
              <a:t>Shapes</a:t>
            </a:r>
            <a:r>
              <a:rPr b="1" lang="en" sz="1400">
                <a:solidFill>
                  <a:schemeClr val="lt1"/>
                </a:solidFill>
              </a:rPr>
              <a:t> and add any one of these Objects to it!</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Today</a:t>
            </a:r>
            <a:endParaRPr/>
          </a:p>
          <a:p>
            <a:pPr indent="-342900" lvl="0" marL="457200" rtl="0" algn="l">
              <a:spcBef>
                <a:spcPts val="1200"/>
              </a:spcBef>
              <a:spcAft>
                <a:spcPts val="0"/>
              </a:spcAft>
              <a:buSzPts val="1800"/>
              <a:buChar char="●"/>
            </a:pPr>
            <a:r>
              <a:rPr b="1" lang="en"/>
              <a:t>08:35-08:45</a:t>
            </a:r>
            <a:r>
              <a:rPr lang="en"/>
              <a:t> | </a:t>
            </a:r>
            <a:r>
              <a:rPr b="1" lang="en">
                <a:solidFill>
                  <a:srgbClr val="0000FF"/>
                </a:solidFill>
              </a:rPr>
              <a:t>9.5: Inheritance Hierarchies</a:t>
            </a:r>
            <a:endParaRPr b="1">
              <a:solidFill>
                <a:srgbClr val="0000FF"/>
              </a:solidFill>
            </a:endParaRPr>
          </a:p>
          <a:p>
            <a:pPr indent="-342900" lvl="0" marL="457200" rtl="0" algn="l">
              <a:spcBef>
                <a:spcPts val="0"/>
              </a:spcBef>
              <a:spcAft>
                <a:spcPts val="0"/>
              </a:spcAft>
              <a:buSzPts val="1800"/>
              <a:buChar char="●"/>
            </a:pPr>
            <a:r>
              <a:rPr b="1" lang="en"/>
              <a:t>0</a:t>
            </a:r>
            <a:r>
              <a:rPr b="1" lang="en"/>
              <a:t>8:45-09:45</a:t>
            </a:r>
            <a:r>
              <a:rPr lang="en"/>
              <a:t> | </a:t>
            </a:r>
            <a:r>
              <a:rPr lang="en" u="sng">
                <a:solidFill>
                  <a:schemeClr val="hlink"/>
                </a:solidFill>
                <a:hlinkClick r:id="rId3"/>
              </a:rPr>
              <a:t>Replit: Inheritance Hierarchies</a:t>
            </a:r>
            <a:endParaRPr/>
          </a:p>
          <a:p>
            <a:pPr indent="-342900" lvl="0" marL="457200" rtl="0" algn="l">
              <a:spcBef>
                <a:spcPts val="0"/>
              </a:spcBef>
              <a:spcAft>
                <a:spcPts val="0"/>
              </a:spcAft>
              <a:buSzPts val="1800"/>
              <a:buChar char="●"/>
            </a:pPr>
            <a:r>
              <a:rPr b="1" lang="en"/>
              <a:t>09:45-10:00</a:t>
            </a:r>
            <a:r>
              <a:rPr lang="en"/>
              <a:t> | </a:t>
            </a:r>
            <a:r>
              <a:rPr b="1" lang="en">
                <a:solidFill>
                  <a:srgbClr val="0000FF"/>
                </a:solidFill>
              </a:rPr>
              <a:t>9.6: Polymorphism</a:t>
            </a:r>
            <a:endParaRPr/>
          </a:p>
          <a:p>
            <a:pPr indent="0" lvl="0" marL="0" rtl="0" algn="l">
              <a:spcBef>
                <a:spcPts val="1200"/>
              </a:spcBef>
              <a:spcAft>
                <a:spcPts val="0"/>
              </a:spcAft>
              <a:buNone/>
            </a:pPr>
            <a:r>
              <a:rPr lang="en"/>
              <a:t>Friday</a:t>
            </a:r>
            <a:endParaRPr/>
          </a:p>
          <a:p>
            <a:pPr indent="-342900" lvl="0" marL="457200" rtl="0" algn="l">
              <a:spcBef>
                <a:spcPts val="1200"/>
              </a:spcBef>
              <a:spcAft>
                <a:spcPts val="0"/>
              </a:spcAft>
              <a:buSzPts val="1800"/>
              <a:buChar char="●"/>
            </a:pPr>
            <a:r>
              <a:rPr b="1" lang="en"/>
              <a:t>09:20-09:30</a:t>
            </a:r>
            <a:r>
              <a:rPr lang="en"/>
              <a:t> | </a:t>
            </a:r>
            <a:r>
              <a:rPr b="1" lang="en">
                <a:solidFill>
                  <a:srgbClr val="0000FF"/>
                </a:solidFill>
              </a:rPr>
              <a:t>9.6: Polymorphism (if needed)</a:t>
            </a:r>
            <a:endParaRPr b="1">
              <a:solidFill>
                <a:srgbClr val="0000FF"/>
              </a:solidFill>
            </a:endParaRPr>
          </a:p>
          <a:p>
            <a:pPr indent="-342900" lvl="0" marL="457200" rtl="0" algn="l">
              <a:spcBef>
                <a:spcPts val="0"/>
              </a:spcBef>
              <a:spcAft>
                <a:spcPts val="0"/>
              </a:spcAft>
              <a:buSzPts val="1800"/>
              <a:buChar char="●"/>
            </a:pPr>
            <a:r>
              <a:rPr b="1" lang="en"/>
              <a:t>09:30-10:15</a:t>
            </a:r>
            <a:r>
              <a:rPr lang="en"/>
              <a:t> | Replit TBD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7" name="Google Shape;177;p32"/>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78" name="Google Shape;178;p32"/>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0" rtl="0" algn="ctr">
              <a:spcBef>
                <a:spcPts val="1200"/>
              </a:spcBef>
              <a:spcAft>
                <a:spcPts val="0"/>
              </a:spcAft>
              <a:buNone/>
            </a:pPr>
            <a:br>
              <a:rPr b="1" lang="en" sz="1400">
                <a:solidFill>
                  <a:schemeClr val="lt1"/>
                </a:solidFill>
              </a:rPr>
            </a:br>
            <a:r>
              <a:rPr b="1" lang="en" sz="1400">
                <a:solidFill>
                  <a:schemeClr val="lt1"/>
                </a:solidFill>
              </a:rPr>
              <a:t>This means you can create an </a:t>
            </a:r>
            <a:r>
              <a:rPr b="1" lang="en" sz="1400">
                <a:solidFill>
                  <a:schemeClr val="lt1"/>
                </a:solidFill>
                <a:latin typeface="Courier New"/>
                <a:ea typeface="Courier New"/>
                <a:cs typeface="Courier New"/>
                <a:sym typeface="Courier New"/>
              </a:rPr>
              <a:t>Array/ArrayList</a:t>
            </a:r>
            <a:r>
              <a:rPr b="1" lang="en" sz="1400">
                <a:solidFill>
                  <a:schemeClr val="lt1"/>
                </a:solidFill>
              </a:rPr>
              <a:t> of </a:t>
            </a:r>
            <a:r>
              <a:rPr b="1" lang="en" sz="1400">
                <a:solidFill>
                  <a:schemeClr val="lt1"/>
                </a:solidFill>
                <a:latin typeface="Courier New"/>
                <a:ea typeface="Courier New"/>
                <a:cs typeface="Courier New"/>
                <a:sym typeface="Courier New"/>
              </a:rPr>
              <a:t>Shapes</a:t>
            </a:r>
            <a:r>
              <a:rPr b="1" lang="en" sz="1400">
                <a:solidFill>
                  <a:schemeClr val="lt1"/>
                </a:solidFill>
              </a:rPr>
              <a:t> and add any one of these Objects to it!</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
        <p:nvSpPr>
          <p:cNvPr id="179" name="Google Shape;179;p32"/>
          <p:cNvSpPr txBox="1"/>
          <p:nvPr/>
        </p:nvSpPr>
        <p:spPr>
          <a:xfrm>
            <a:off x="1397025" y="2853225"/>
            <a:ext cx="2793900" cy="2051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rPr>
              <a:t>Combine this with method overrides and you can build some pretty cool </a:t>
            </a:r>
            <a:r>
              <a:rPr b="1" i="1" lang="en">
                <a:solidFill>
                  <a:schemeClr val="lt1"/>
                </a:solidFill>
              </a:rPr>
              <a:t>stuff </a:t>
            </a:r>
            <a:r>
              <a:rPr b="1" i="1" lang="en">
                <a:solidFill>
                  <a:schemeClr val="lt1"/>
                </a:solidFill>
              </a:rPr>
              <a:t>- More on that in the next section!</a:t>
            </a:r>
            <a:endParaRPr b="1" i="1">
              <a:solidFill>
                <a:schemeClr val="lt1"/>
              </a:solidFill>
            </a:endParaRPr>
          </a:p>
        </p:txBody>
      </p:sp>
      <p:cxnSp>
        <p:nvCxnSpPr>
          <p:cNvPr id="180" name="Google Shape;180;p32"/>
          <p:cNvCxnSpPr>
            <a:stCxn id="179" idx="3"/>
          </p:cNvCxnSpPr>
          <p:nvPr/>
        </p:nvCxnSpPr>
        <p:spPr>
          <a:xfrm>
            <a:off x="4190925" y="3879075"/>
            <a:ext cx="1320600" cy="567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6" name="Google Shape;186;p33"/>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87" name="Google Shape;187;p33"/>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strike="sngStrike">
                <a:solidFill>
                  <a:schemeClr val="accent5"/>
                </a:solidFill>
                <a:latin typeface="Courier New"/>
                <a:ea typeface="Courier New"/>
                <a:cs typeface="Courier New"/>
                <a:sym typeface="Courier New"/>
              </a:rPr>
              <a:t>Shape s = new Shape()</a:t>
            </a:r>
            <a:br>
              <a:rPr b="1" lang="en" sz="1400" strike="sngStrike">
                <a:solidFill>
                  <a:schemeClr val="accent5"/>
                </a:solidFill>
                <a:latin typeface="Courier New"/>
                <a:ea typeface="Courier New"/>
                <a:cs typeface="Courier New"/>
                <a:sym typeface="Courier New"/>
              </a:rPr>
            </a:br>
            <a:r>
              <a:rPr lang="en" sz="1400" strike="sngStrike">
                <a:solidFill>
                  <a:schemeClr val="accent5"/>
                </a:solidFill>
                <a:latin typeface="Courier New"/>
                <a:ea typeface="Courier New"/>
                <a:cs typeface="Courier New"/>
                <a:sym typeface="Courier New"/>
              </a:rPr>
              <a:t>Rectangle r = s;</a:t>
            </a:r>
            <a:br>
              <a:rPr lang="en" sz="1400" strike="sngStrike">
                <a:solidFill>
                  <a:schemeClr val="accent5"/>
                </a:solidFill>
                <a:latin typeface="Courier New"/>
                <a:ea typeface="Courier New"/>
                <a:cs typeface="Courier New"/>
                <a:sym typeface="Courier New"/>
              </a:rPr>
            </a:br>
            <a:r>
              <a:rPr lang="en" sz="1400" strike="sngStrike">
                <a:solidFill>
                  <a:schemeClr val="accent5"/>
                </a:solidFill>
                <a:latin typeface="Courier New"/>
                <a:ea typeface="Courier New"/>
                <a:cs typeface="Courier New"/>
                <a:sym typeface="Courier New"/>
              </a:rPr>
              <a:t>Triangle t = s;</a:t>
            </a:r>
            <a:br>
              <a:rPr lang="en" sz="1400" strike="sngStrike">
                <a:solidFill>
                  <a:schemeClr val="accent5"/>
                </a:solidFill>
                <a:latin typeface="Courier New"/>
                <a:ea typeface="Courier New"/>
                <a:cs typeface="Courier New"/>
                <a:sym typeface="Courier New"/>
              </a:rPr>
            </a:br>
            <a:r>
              <a:rPr lang="en" sz="1400" strike="sngStrike">
                <a:solidFill>
                  <a:schemeClr val="accent5"/>
                </a:solidFill>
                <a:latin typeface="Courier New"/>
                <a:ea typeface="Courier New"/>
                <a:cs typeface="Courier New"/>
                <a:sym typeface="Courier New"/>
              </a:rPr>
              <a:t>Ellipse e = e;</a:t>
            </a:r>
            <a:endParaRPr sz="1400" strike="sngStrike">
              <a:solidFill>
                <a:schemeClr val="accent5"/>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3" name="Google Shape;193;p34"/>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94" name="Google Shape;194;p34"/>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0" name="Google Shape;200;p35"/>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201" name="Google Shape;201;p35"/>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r>
              <a:rPr b="1" lang="en" sz="1400">
                <a:solidFill>
                  <a:schemeClr val="accent6"/>
                </a:solidFill>
                <a:latin typeface="Courier New"/>
                <a:ea typeface="Courier New"/>
                <a:cs typeface="Courier New"/>
                <a:sym typeface="Courier New"/>
              </a:rPr>
              <a:t> **ERROR**</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7" name="Google Shape;207;p36"/>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208" name="Google Shape;208;p36"/>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r>
              <a:rPr b="1" lang="en" sz="1400">
                <a:solidFill>
                  <a:schemeClr val="accent6"/>
                </a:solidFill>
                <a:latin typeface="Courier New"/>
                <a:ea typeface="Courier New"/>
                <a:cs typeface="Courier New"/>
                <a:sym typeface="Courier New"/>
              </a:rPr>
              <a:t> **ERROR**</a:t>
            </a:r>
            <a:endParaRPr sz="1400" strike="sngStrike">
              <a:solidFill>
                <a:srgbClr val="FF0000"/>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pic>
        <p:nvPicPr>
          <p:cNvPr id="209" name="Google Shape;209;p36"/>
          <p:cNvPicPr preferRelativeResize="0"/>
          <p:nvPr/>
        </p:nvPicPr>
        <p:blipFill>
          <a:blip r:embed="rId4">
            <a:alphaModFix/>
          </a:blip>
          <a:stretch>
            <a:fillRect/>
          </a:stretch>
        </p:blipFill>
        <p:spPr>
          <a:xfrm>
            <a:off x="6500050" y="3757225"/>
            <a:ext cx="1070003" cy="986400"/>
          </a:xfrm>
          <a:prstGeom prst="rect">
            <a:avLst/>
          </a:prstGeom>
          <a:noFill/>
          <a:ln>
            <a:noFill/>
          </a:ln>
        </p:spPr>
      </p:pic>
      <p:sp>
        <p:nvSpPr>
          <p:cNvPr id="210" name="Google Shape;210;p36"/>
          <p:cNvSpPr txBox="1"/>
          <p:nvPr/>
        </p:nvSpPr>
        <p:spPr>
          <a:xfrm>
            <a:off x="1611925" y="3292225"/>
            <a:ext cx="2286000" cy="1729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rPr>
              <a:t>In this Inheritance Hierarchy there are FIVE subclasses that "could" be a Shape - It is unsafe to assume that a Shape is any one of them!</a:t>
            </a:r>
            <a:endParaRPr b="1" i="1">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8:45-9:45</a:t>
            </a:r>
            <a:br>
              <a:rPr lang="en"/>
            </a:br>
            <a:r>
              <a:rPr lang="en" u="sng">
                <a:solidFill>
                  <a:schemeClr val="hlink"/>
                </a:solidFill>
                <a:hlinkClick r:id="rId3"/>
              </a:rPr>
              <a:t>Replit: Inheritance Hierarchies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9.6: Polymorphism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review: compile time vs. runtime</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Executing a java program has two steps. First, the program must be </a:t>
            </a:r>
            <a:r>
              <a:rPr b="1" lang="en"/>
              <a:t>compiled </a:t>
            </a:r>
            <a:r>
              <a:rPr lang="en"/>
              <a:t>(e.g. turned into 1s and 0s that your computer can understand) and then </a:t>
            </a:r>
            <a:r>
              <a:rPr b="1" lang="en"/>
              <a:t>run</a:t>
            </a:r>
            <a:endParaRPr b="1"/>
          </a:p>
          <a:p>
            <a:pPr indent="-342900" lvl="0" marL="457200" rtl="0" algn="l">
              <a:spcBef>
                <a:spcPts val="0"/>
              </a:spcBef>
              <a:spcAft>
                <a:spcPts val="0"/>
              </a:spcAft>
              <a:buSzPts val="1800"/>
              <a:buChar char="●"/>
            </a:pPr>
            <a:r>
              <a:rPr lang="en"/>
              <a:t>The first step of this process is orchestrated by a program called a </a:t>
            </a:r>
            <a:r>
              <a:rPr b="1" lang="en"/>
              <a:t>compiler. </a:t>
            </a:r>
            <a:endParaRPr b="1"/>
          </a:p>
          <a:p>
            <a:pPr indent="-317500" lvl="1" marL="914400" rtl="0" algn="l">
              <a:spcBef>
                <a:spcPts val="0"/>
              </a:spcBef>
              <a:spcAft>
                <a:spcPts val="0"/>
              </a:spcAft>
              <a:buSzPts val="1400"/>
              <a:buChar char="○"/>
            </a:pPr>
            <a:r>
              <a:rPr lang="en"/>
              <a:t>This is the program that yells at you if you try to use a variable before you’ve initialized it</a:t>
            </a:r>
            <a:endParaRPr/>
          </a:p>
          <a:p>
            <a:pPr indent="-317500" lvl="1" marL="914400" rtl="0" algn="l">
              <a:spcBef>
                <a:spcPts val="0"/>
              </a:spcBef>
              <a:spcAft>
                <a:spcPts val="0"/>
              </a:spcAft>
              <a:buSzPts val="1400"/>
              <a:buChar char="○"/>
            </a:pPr>
            <a:r>
              <a:rPr lang="en"/>
              <a:t>Compilation involves checking a bunch of syntactic “rules” to make sure that your program logic is well-defined</a:t>
            </a:r>
            <a:endParaRPr/>
          </a:p>
          <a:p>
            <a:pPr indent="-342900" lvl="0" marL="457200" rtl="0" algn="l">
              <a:spcBef>
                <a:spcPts val="0"/>
              </a:spcBef>
              <a:spcAft>
                <a:spcPts val="0"/>
              </a:spcAft>
              <a:buSzPts val="1800"/>
              <a:buChar char="●"/>
            </a:pPr>
            <a:r>
              <a:rPr lang="en"/>
              <a:t>But you can also encounter error messages generated at </a:t>
            </a:r>
            <a:r>
              <a:rPr b="1" lang="en"/>
              <a:t>runtime</a:t>
            </a:r>
            <a:endParaRPr b="1"/>
          </a:p>
          <a:p>
            <a:pPr indent="-317500" lvl="1" marL="914400" rtl="0" algn="l">
              <a:spcBef>
                <a:spcPts val="0"/>
              </a:spcBef>
              <a:spcAft>
                <a:spcPts val="0"/>
              </a:spcAft>
              <a:buSzPts val="1400"/>
              <a:buChar char="○"/>
            </a:pPr>
            <a:r>
              <a:rPr lang="en"/>
              <a:t>For example, an error message that says you tried to divide by zero</a:t>
            </a:r>
            <a:endParaRPr/>
          </a:p>
          <a:p>
            <a:pPr indent="-317500" lvl="1" marL="914400" rtl="0" algn="l">
              <a:spcBef>
                <a:spcPts val="0"/>
              </a:spcBef>
              <a:spcAft>
                <a:spcPts val="0"/>
              </a:spcAft>
              <a:buSzPts val="1400"/>
              <a:buChar char="○"/>
            </a:pPr>
            <a:r>
              <a:rPr lang="en"/>
              <a:t>These kinds of error can’t be identified a priori–your code needs to be run for these issues to be caught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33" name="Google Shape;233;p40"/>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Clr>
                          <a:schemeClr val="dk1"/>
                        </a:buClr>
                        <a:buSzPts val="1100"/>
                        <a:buFont typeface="Arial"/>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aphicFrame>
        <p:nvGraphicFramePr>
          <p:cNvPr id="238" name="Google Shape;238;p41"/>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endParaRPr/>
                    </a:p>
                  </a:txBody>
                  <a:tcPr marT="91425" marB="91425" marR="91425" marL="91425"/>
                </a:tc>
              </a:tr>
            </a:tbl>
          </a:graphicData>
        </a:graphic>
      </p:graphicFrame>
      <p:sp>
        <p:nvSpPr>
          <p:cNvPr id="239" name="Google Shape;239;p41"/>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9.5: Inheritance Hierarchies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47" name="Google Shape;247;p42"/>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54" name="Google Shape;254;p43"/>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61" name="Google Shape;261;p44"/>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67" name="Google Shape;26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68" name="Google Shape;268;p45"/>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269" name="Google Shape;269;p45"/>
          <p:cNvSpPr/>
          <p:nvPr/>
        </p:nvSpPr>
        <p:spPr>
          <a:xfrm>
            <a:off x="4638575" y="2628550"/>
            <a:ext cx="2619000" cy="636300"/>
          </a:xfrm>
          <a:prstGeom prst="rect">
            <a:avLst/>
          </a:prstGeom>
          <a:noFill/>
          <a:ln cap="flat" cmpd="sng" w="2857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5"/>
          <p:cNvSpPr txBox="1"/>
          <p:nvPr/>
        </p:nvSpPr>
        <p:spPr>
          <a:xfrm>
            <a:off x="236750" y="2338300"/>
            <a:ext cx="4246500" cy="12168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a:t>
            </a:r>
            <a:r>
              <a:rPr b="1" lang="en">
                <a:solidFill>
                  <a:schemeClr val="lt1"/>
                </a:solidFill>
                <a:latin typeface="Courier New"/>
                <a:ea typeface="Courier New"/>
                <a:cs typeface="Courier New"/>
                <a:sym typeface="Courier New"/>
              </a:rPr>
              <a:t>Object</a:t>
            </a:r>
            <a:r>
              <a:rPr b="1" lang="en">
                <a:solidFill>
                  <a:schemeClr val="lt1"/>
                </a:solidFill>
              </a:rPr>
              <a:t> instances living in the </a:t>
            </a:r>
            <a:r>
              <a:rPr b="1" lang="en">
                <a:solidFill>
                  <a:schemeClr val="lt1"/>
                </a:solidFill>
                <a:latin typeface="Courier New"/>
                <a:ea typeface="Courier New"/>
                <a:cs typeface="Courier New"/>
                <a:sym typeface="Courier New"/>
              </a:rPr>
              <a:t>shapes</a:t>
            </a:r>
            <a:r>
              <a:rPr b="1" lang="en">
                <a:solidFill>
                  <a:schemeClr val="lt1"/>
                </a:solidFill>
              </a:rPr>
              <a:t> array have compile-time types of </a:t>
            </a:r>
            <a:r>
              <a:rPr b="1" lang="en">
                <a:solidFill>
                  <a:schemeClr val="accent4"/>
                </a:solidFill>
                <a:latin typeface="Courier New"/>
                <a:ea typeface="Courier New"/>
                <a:cs typeface="Courier New"/>
                <a:sym typeface="Courier New"/>
              </a:rPr>
              <a:t>Rectangle</a:t>
            </a:r>
            <a:r>
              <a:rPr b="1" lang="en">
                <a:solidFill>
                  <a:schemeClr val="lt1"/>
                </a:solidFill>
              </a:rPr>
              <a:t>, </a:t>
            </a:r>
            <a:r>
              <a:rPr b="1" lang="en">
                <a:solidFill>
                  <a:srgbClr val="FF0000"/>
                </a:solidFill>
                <a:latin typeface="Courier New"/>
                <a:ea typeface="Courier New"/>
                <a:cs typeface="Courier New"/>
                <a:sym typeface="Courier New"/>
              </a:rPr>
              <a:t>Triangle</a:t>
            </a:r>
            <a:r>
              <a:rPr b="1" lang="en">
                <a:solidFill>
                  <a:schemeClr val="lt1"/>
                </a:solidFill>
              </a:rPr>
              <a:t>, and </a:t>
            </a:r>
            <a:r>
              <a:rPr b="1" lang="en">
                <a:solidFill>
                  <a:srgbClr val="FF00FF"/>
                </a:solidFill>
                <a:latin typeface="Courier New"/>
                <a:ea typeface="Courier New"/>
                <a:cs typeface="Courier New"/>
                <a:sym typeface="Courier New"/>
              </a:rPr>
              <a:t>Ellipse</a:t>
            </a:r>
            <a:r>
              <a:rPr b="1" lang="en">
                <a:solidFill>
                  <a:schemeClr val="lt1"/>
                </a:solidFill>
              </a:rPr>
              <a:t> (because that is the type that was created with </a:t>
            </a:r>
            <a:r>
              <a:rPr b="1" lang="en">
                <a:solidFill>
                  <a:schemeClr val="lt1"/>
                </a:solidFill>
                <a:latin typeface="Courier New"/>
                <a:ea typeface="Courier New"/>
                <a:cs typeface="Courier New"/>
                <a:sym typeface="Courier New"/>
              </a:rPr>
              <a:t>new</a:t>
            </a:r>
            <a:r>
              <a:rPr b="1" lang="en">
                <a:solidFill>
                  <a:schemeClr val="lt1"/>
                </a:solidFill>
              </a:rPr>
              <a:t>)</a:t>
            </a:r>
            <a:endParaRPr b="1">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graphicFrame>
        <p:nvGraphicFramePr>
          <p:cNvPr id="277" name="Google Shape;277;p46"/>
          <p:cNvGraphicFramePr/>
          <p:nvPr/>
        </p:nvGraphicFramePr>
        <p:xfrm>
          <a:off x="490125" y="2371050"/>
          <a:ext cx="3000000" cy="3000000"/>
        </p:xfrm>
        <a:graphic>
          <a:graphicData uri="http://schemas.openxmlformats.org/drawingml/2006/table">
            <a:tbl>
              <a:tblPr>
                <a:noFill/>
                <a:tableStyleId>{47C5E93A-E181-4265-B0F2-398D899FE474}</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278" name="Google Shape;278;p46"/>
          <p:cNvSpPr/>
          <p:nvPr/>
        </p:nvSpPr>
        <p:spPr>
          <a:xfrm>
            <a:off x="4638575" y="3314350"/>
            <a:ext cx="2619000" cy="6363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6"/>
          <p:cNvSpPr txBox="1"/>
          <p:nvPr/>
        </p:nvSpPr>
        <p:spPr>
          <a:xfrm>
            <a:off x="229350" y="2969500"/>
            <a:ext cx="4246500" cy="1326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As we perform the </a:t>
            </a:r>
            <a:r>
              <a:rPr b="1" lang="en">
                <a:solidFill>
                  <a:schemeClr val="dk1"/>
                </a:solidFill>
                <a:latin typeface="Courier New"/>
                <a:ea typeface="Courier New"/>
                <a:cs typeface="Courier New"/>
                <a:sym typeface="Courier New"/>
              </a:rPr>
              <a:t>for-in</a:t>
            </a:r>
            <a:r>
              <a:rPr b="1" lang="en">
                <a:solidFill>
                  <a:schemeClr val="dk1"/>
                </a:solidFill>
              </a:rPr>
              <a:t> loop - each element of </a:t>
            </a:r>
            <a:r>
              <a:rPr b="1" lang="en">
                <a:solidFill>
                  <a:schemeClr val="dk1"/>
                </a:solidFill>
                <a:latin typeface="Courier New"/>
                <a:ea typeface="Courier New"/>
                <a:cs typeface="Courier New"/>
                <a:sym typeface="Courier New"/>
              </a:rPr>
              <a:t>shapes</a:t>
            </a:r>
            <a:r>
              <a:rPr b="1" lang="en">
                <a:solidFill>
                  <a:schemeClr val="dk1"/>
                </a:solidFill>
              </a:rPr>
              <a:t> is assigned to a </a:t>
            </a:r>
            <a:r>
              <a:rPr b="1" lang="en">
                <a:solidFill>
                  <a:schemeClr val="dk1"/>
                </a:solidFill>
                <a:latin typeface="Courier New"/>
                <a:ea typeface="Courier New"/>
                <a:cs typeface="Courier New"/>
                <a:sym typeface="Courier New"/>
              </a:rPr>
              <a:t>Shape</a:t>
            </a:r>
            <a:r>
              <a:rPr b="1" lang="en">
                <a:solidFill>
                  <a:schemeClr val="dk1"/>
                </a:solidFill>
              </a:rPr>
              <a:t> variable - this is the run-time type of each </a:t>
            </a:r>
            <a:r>
              <a:rPr b="1" lang="en">
                <a:solidFill>
                  <a:schemeClr val="dk1"/>
                </a:solidFill>
                <a:latin typeface="Courier New"/>
                <a:ea typeface="Courier New"/>
                <a:cs typeface="Courier New"/>
                <a:sym typeface="Courier New"/>
              </a:rPr>
              <a:t>Object</a:t>
            </a:r>
            <a:r>
              <a:rPr b="1" lang="en">
                <a:solidFill>
                  <a:schemeClr val="dk1"/>
                </a:solidFill>
              </a:rPr>
              <a:t> instance inside the loop (the compile-time class never changes)</a:t>
            </a:r>
            <a:endParaRPr b="1">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285" name="Google Shape;28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a:t>
            </a:r>
            <a:r>
              <a:rPr lang="en"/>
              <a:t> </a:t>
            </a:r>
            <a:r>
              <a:rPr b="1" lang="en"/>
              <a:t>compiler</a:t>
            </a:r>
            <a:endParaRPr b="1"/>
          </a:p>
          <a:p>
            <a:pPr indent="-317500" lvl="1" marL="914400" rtl="0" algn="l">
              <a:spcBef>
                <a:spcPts val="0"/>
              </a:spcBef>
              <a:spcAft>
                <a:spcPts val="0"/>
              </a:spcAft>
              <a:buClr>
                <a:srgbClr val="0000FF"/>
              </a:buClr>
              <a:buSzPts val="1400"/>
              <a:buChar char="○"/>
            </a:pPr>
            <a:r>
              <a:rPr lang="en"/>
              <a:t>Uses the </a:t>
            </a:r>
            <a:r>
              <a:rPr b="1" lang="en">
                <a:solidFill>
                  <a:srgbClr val="0000FF"/>
                </a:solidFill>
              </a:rPr>
              <a:t>compile-time type</a:t>
            </a:r>
            <a:r>
              <a:rPr lang="en"/>
              <a:t> to verify that the methods you are trying to use are available to an object of that type.</a:t>
            </a:r>
            <a:endParaRPr/>
          </a:p>
          <a:p>
            <a:pPr indent="-317500" lvl="1" marL="914400" rtl="0" algn="l">
              <a:spcBef>
                <a:spcPts val="0"/>
              </a:spcBef>
              <a:spcAft>
                <a:spcPts val="0"/>
              </a:spcAft>
              <a:buClr>
                <a:srgbClr val="0000FF"/>
              </a:buClr>
              <a:buSzPts val="1400"/>
              <a:buChar char="○"/>
            </a:pPr>
            <a:r>
              <a:rPr lang="en"/>
              <a:t>The code won’t compile if the methods don’t exist in that class or some parent class of that class.</a:t>
            </a:r>
            <a:endParaRPr b="1">
              <a:solidFill>
                <a:srgbClr val="0000FF"/>
              </a:solidFill>
            </a:endParaRPr>
          </a:p>
          <a:p>
            <a:pPr indent="-342900" lvl="0" marL="457200" rtl="0" algn="l">
              <a:spcBef>
                <a:spcPts val="0"/>
              </a:spcBef>
              <a:spcAft>
                <a:spcPts val="0"/>
              </a:spcAft>
              <a:buSzPts val="1800"/>
              <a:buChar char="●"/>
            </a:pPr>
            <a:r>
              <a:rPr lang="en"/>
              <a:t>During </a:t>
            </a:r>
            <a:r>
              <a:rPr b="1" lang="en"/>
              <a:t>runtime</a:t>
            </a:r>
            <a:r>
              <a:rPr lang="en"/>
              <a:t> </a:t>
            </a:r>
            <a:endParaRPr b="1"/>
          </a:p>
          <a:p>
            <a:pPr indent="-317500" lvl="1" marL="914400" rtl="0" algn="l">
              <a:spcBef>
                <a:spcPts val="0"/>
              </a:spcBef>
              <a:spcAft>
                <a:spcPts val="0"/>
              </a:spcAft>
              <a:buSzPts val="1400"/>
              <a:buChar char="○"/>
            </a:pPr>
            <a:r>
              <a:rPr lang="en"/>
              <a:t>Uses the </a:t>
            </a:r>
            <a:r>
              <a:rPr b="1" lang="en">
                <a:solidFill>
                  <a:srgbClr val="FF0000"/>
                </a:solidFill>
              </a:rPr>
              <a:t>run-time type</a:t>
            </a:r>
            <a:r>
              <a:rPr lang="en"/>
              <a:t> to determine which methods are used</a:t>
            </a:r>
            <a:endParaRPr/>
          </a:p>
          <a:p>
            <a:pPr indent="-317500" lvl="1" marL="914400" rtl="0" algn="l">
              <a:spcBef>
                <a:spcPts val="0"/>
              </a:spcBef>
              <a:spcAft>
                <a:spcPts val="0"/>
              </a:spcAft>
              <a:buSzPts val="1400"/>
              <a:buChar char="○"/>
            </a:pPr>
            <a:r>
              <a:rPr lang="en"/>
              <a:t>When a method is called the first place that is checked for that method is the class that created the object. If the method is found there it will be executed. If not, the parent of that class will be checked and so on until the method is found.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291" name="Google Shape;29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297" name="Google Shape;297;p49"/>
          <p:cNvSpPr txBox="1"/>
          <p:nvPr/>
        </p:nvSpPr>
        <p:spPr>
          <a:xfrm>
            <a:off x="592525" y="3165625"/>
            <a:ext cx="3864300" cy="11172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There are no errors at compile-time because the compiler checks that the “subclass is-a superclass” relationship is true.</a:t>
            </a:r>
            <a:endParaRPr b="1">
              <a:solidFill>
                <a:srgbClr val="FFFFFF"/>
              </a:solidFill>
            </a:endParaRPr>
          </a:p>
        </p:txBody>
      </p:sp>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304" name="Google Shape;304;p50"/>
          <p:cNvSpPr txBox="1"/>
          <p:nvPr/>
        </p:nvSpPr>
        <p:spPr>
          <a:xfrm>
            <a:off x="592525" y="3165625"/>
            <a:ext cx="3864300" cy="11172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There are no errors at compile-time because the compiler checks that the “subclass is-a superclass” relationship is true.</a:t>
            </a:r>
            <a:endParaRPr b="1">
              <a:solidFill>
                <a:srgbClr val="FFFFFF"/>
              </a:solidFill>
            </a:endParaRPr>
          </a:p>
        </p:txBody>
      </p:sp>
      <p:sp>
        <p:nvSpPr>
          <p:cNvPr id="305" name="Google Shape;30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306" name="Google Shape;306;p50"/>
          <p:cNvSpPr txBox="1"/>
          <p:nvPr/>
        </p:nvSpPr>
        <p:spPr>
          <a:xfrm>
            <a:off x="4687175" y="3165625"/>
            <a:ext cx="3864300" cy="1117200"/>
          </a:xfrm>
          <a:prstGeom prst="rect">
            <a:avLst/>
          </a:pr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run-time, the Java runtime will use the object’s actual subclass type and call the subclass methods for any overridden methods.</a:t>
            </a:r>
            <a:endParaRPr b="1">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312" name="Google Shape;312;p51"/>
          <p:cNvSpPr txBox="1"/>
          <p:nvPr/>
        </p:nvSpPr>
        <p:spPr>
          <a:xfrm>
            <a:off x="592525" y="3165625"/>
            <a:ext cx="3864300" cy="11172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There are no errors at compile-time because the compiler checks that the “subclass is-a superclass” relationship is true.</a:t>
            </a:r>
            <a:endParaRPr b="1">
              <a:solidFill>
                <a:srgbClr val="FFFFFF"/>
              </a:solidFill>
            </a:endParaRPr>
          </a:p>
        </p:txBody>
      </p:sp>
      <p:sp>
        <p:nvSpPr>
          <p:cNvPr id="313" name="Google Shape;31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a:t>
            </a:r>
            <a:endParaRPr/>
          </a:p>
        </p:txBody>
      </p:sp>
      <p:sp>
        <p:nvSpPr>
          <p:cNvPr id="314" name="Google Shape;314;p51"/>
          <p:cNvSpPr txBox="1"/>
          <p:nvPr/>
        </p:nvSpPr>
        <p:spPr>
          <a:xfrm>
            <a:off x="4687175" y="3165625"/>
            <a:ext cx="3864300" cy="1117200"/>
          </a:xfrm>
          <a:prstGeom prst="rect">
            <a:avLst/>
          </a:pr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run-time, the Java runtime will use the object’s actual subclass type and call the subclass methods for any overridden methods.</a:t>
            </a:r>
            <a:endParaRPr b="1">
              <a:solidFill>
                <a:srgbClr val="000000"/>
              </a:solidFill>
            </a:endParaRPr>
          </a:p>
        </p:txBody>
      </p:sp>
      <p:sp>
        <p:nvSpPr>
          <p:cNvPr id="315" name="Google Shape;315;p51"/>
          <p:cNvSpPr txBox="1"/>
          <p:nvPr/>
        </p:nvSpPr>
        <p:spPr>
          <a:xfrm>
            <a:off x="592525" y="4409250"/>
            <a:ext cx="7959000" cy="5400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dk1"/>
                </a:solidFill>
              </a:rPr>
              <a:t>This is why they are </a:t>
            </a:r>
            <a:r>
              <a:rPr b="1" lang="en"/>
              <a:t>polymorphic</a:t>
            </a:r>
            <a:r>
              <a:rPr b="1" lang="en">
                <a:solidFill>
                  <a:schemeClr val="dk1"/>
                </a:solidFill>
              </a:rPr>
              <a:t> – the same code can have different results </a:t>
            </a:r>
            <a:br>
              <a:rPr b="1" lang="en">
                <a:solidFill>
                  <a:schemeClr val="dk1"/>
                </a:solidFill>
              </a:rPr>
            </a:br>
            <a:r>
              <a:rPr b="1" lang="en">
                <a:solidFill>
                  <a:schemeClr val="dk1"/>
                </a:solidFill>
              </a:rPr>
              <a:t>depending on the object’s actual type at run-time.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Inheritance Hierarchy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1" name="Google Shape;71;p16"/>
          <p:cNvSpPr txBox="1"/>
          <p:nvPr>
            <p:ph idx="1" type="body"/>
          </p:nvPr>
        </p:nvSpPr>
        <p:spPr>
          <a:xfrm>
            <a:off x="563225" y="1078500"/>
            <a:ext cx="8269200" cy="378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a:p>
            <a:pPr indent="-342900" lvl="0" marL="457200" rtl="0" algn="l">
              <a:spcBef>
                <a:spcPts val="0"/>
              </a:spcBef>
              <a:spcAft>
                <a:spcPts val="0"/>
              </a:spcAft>
              <a:buSzPts val="1800"/>
              <a:buChar char="●"/>
            </a:pPr>
            <a:r>
              <a:rPr lang="en"/>
              <a:t>When you use multiple layers of </a:t>
            </a:r>
            <a:r>
              <a:rPr b="1" lang="en">
                <a:solidFill>
                  <a:schemeClr val="accent1"/>
                </a:solidFill>
              </a:rPr>
              <a:t>Inheritance</a:t>
            </a:r>
            <a:r>
              <a:rPr lang="en"/>
              <a:t> in your program you end up with a set of relationships called an Inheritance Hierarchy - most often illustrated as a tree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chemeClr val="accent5"/>
                </a:solidFill>
                <a:hlinkClick r:id="rId3">
                  <a:extLst>
                    <a:ext uri="{A12FA001-AC4F-418D-AE19-62706E023703}">
                      <ahyp:hlinkClr val="tx"/>
                    </a:ext>
                  </a:extLst>
                </a:hlinkClick>
              </a:rPr>
              <a:t>Replit: Inheritance Hierarchies</a:t>
            </a:r>
            <a:r>
              <a:rPr lang="en"/>
              <a:t> (Part 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idx="1" type="body"/>
          </p:nvPr>
        </p:nvSpPr>
        <p:spPr>
          <a:xfrm>
            <a:off x="526475" y="1152475"/>
            <a:ext cx="83058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Copy the </a:t>
            </a:r>
            <a:r>
              <a:rPr b="1" lang="en" sz="1600">
                <a:solidFill>
                  <a:srgbClr val="FF00FF"/>
                </a:solidFill>
              </a:rPr>
              <a:t>VerifyShoppingCart.java</a:t>
            </a:r>
            <a:r>
              <a:rPr lang="en" sz="1600"/>
              <a:t> file (found in </a:t>
            </a:r>
            <a:r>
              <a:rPr lang="en" sz="1600" u="sng">
                <a:solidFill>
                  <a:schemeClr val="hlink"/>
                </a:solidFill>
                <a:hlinkClick r:id="rId3"/>
              </a:rPr>
              <a:t>Inheritance Hierarchies Part 2</a:t>
            </a:r>
            <a:r>
              <a:rPr lang="en" sz="1600"/>
              <a:t>) into your </a:t>
            </a:r>
            <a:r>
              <a:rPr lang="en" sz="1600" u="sng">
                <a:solidFill>
                  <a:schemeClr val="hlink"/>
                </a:solidFill>
                <a:hlinkClick r:id="rId4"/>
              </a:rPr>
              <a:t>Inheritance Hierarchies</a:t>
            </a:r>
            <a:r>
              <a:rPr lang="en" sz="1600"/>
              <a:t> project </a:t>
            </a:r>
            <a:endParaRPr sz="1600"/>
          </a:p>
          <a:p>
            <a:pPr indent="-330200" lvl="0" marL="457200" rtl="0" algn="l">
              <a:spcBef>
                <a:spcPts val="0"/>
              </a:spcBef>
              <a:spcAft>
                <a:spcPts val="0"/>
              </a:spcAft>
              <a:buSzPts val="1600"/>
              <a:buChar char="●"/>
            </a:pPr>
            <a:r>
              <a:rPr lang="en" sz="1600"/>
              <a:t>Add the following line to your Main.run function</a:t>
            </a:r>
            <a:endParaRPr sz="1600"/>
          </a:p>
          <a:p>
            <a:pPr indent="0" lvl="0" marL="457200" rtl="0" algn="l">
              <a:spcBef>
                <a:spcPts val="1200"/>
              </a:spcBef>
              <a:spcAft>
                <a:spcPts val="0"/>
              </a:spcAft>
              <a:buNone/>
            </a:pPr>
            <a:r>
              <a:rPr lang="en" sz="1300">
                <a:latin typeface="Courier New"/>
                <a:ea typeface="Courier New"/>
                <a:cs typeface="Courier New"/>
                <a:sym typeface="Courier New"/>
              </a:rPr>
              <a:t>public void run() {</a:t>
            </a:r>
            <a:br>
              <a:rPr lang="en" sz="1300">
                <a:latin typeface="Courier New"/>
                <a:ea typeface="Courier New"/>
                <a:cs typeface="Courier New"/>
                <a:sym typeface="Courier New"/>
              </a:rPr>
            </a:br>
            <a:r>
              <a:rPr lang="en" sz="1300">
                <a:latin typeface="Courier New"/>
                <a:ea typeface="Courier New"/>
                <a:cs typeface="Courier New"/>
                <a:sym typeface="Courier New"/>
              </a:rPr>
              <a:t>  Verify.validateClassesAreDefined();</a:t>
            </a:r>
            <a:br>
              <a:rPr lang="en" sz="1300">
                <a:latin typeface="Courier New"/>
                <a:ea typeface="Courier New"/>
                <a:cs typeface="Courier New"/>
                <a:sym typeface="Courier New"/>
              </a:rPr>
            </a:br>
            <a:r>
              <a:rPr lang="en" sz="1300">
                <a:latin typeface="Courier New"/>
                <a:ea typeface="Courier New"/>
                <a:cs typeface="Courier New"/>
                <a:sym typeface="Courier New"/>
              </a:rPr>
              <a:t>  Verify.validateInheritanceHierarchy();</a:t>
            </a:r>
            <a:br>
              <a:rPr lang="en" sz="1300">
                <a:latin typeface="Courier New"/>
                <a:ea typeface="Courier New"/>
                <a:cs typeface="Courier New"/>
                <a:sym typeface="Courier New"/>
              </a:rPr>
            </a:br>
            <a:r>
              <a:rPr lang="en" sz="1300">
                <a:latin typeface="Courier New"/>
                <a:ea typeface="Courier New"/>
                <a:cs typeface="Courier New"/>
                <a:sym typeface="Courier New"/>
              </a:rPr>
              <a:t>  Verify.validateConstructors();</a:t>
            </a:r>
            <a:br>
              <a:rPr lang="en" sz="1300">
                <a:latin typeface="Courier New"/>
                <a:ea typeface="Courier New"/>
                <a:cs typeface="Courier New"/>
                <a:sym typeface="Courier New"/>
              </a:rPr>
            </a:br>
            <a:r>
              <a:rPr lang="en" sz="1300">
                <a:latin typeface="Courier New"/>
                <a:ea typeface="Courier New"/>
                <a:cs typeface="Courier New"/>
                <a:sym typeface="Courier New"/>
              </a:rPr>
              <a:t>  Verify.validateEggs();</a:t>
            </a:r>
            <a:br>
              <a:rPr lang="en" sz="1300">
                <a:latin typeface="Courier New"/>
                <a:ea typeface="Courier New"/>
                <a:cs typeface="Courier New"/>
                <a:sym typeface="Courier New"/>
              </a:rPr>
            </a:br>
            <a:r>
              <a:rPr lang="en" sz="1300">
                <a:latin typeface="Courier New"/>
                <a:ea typeface="Courier New"/>
                <a:cs typeface="Courier New"/>
                <a:sym typeface="Courier New"/>
              </a:rPr>
              <a:t>  Verify.validateMilk();</a:t>
            </a:r>
            <a:br>
              <a:rPr lang="en" sz="1300">
                <a:latin typeface="Courier New"/>
                <a:ea typeface="Courier New"/>
                <a:cs typeface="Courier New"/>
                <a:sym typeface="Courier New"/>
              </a:rPr>
            </a:br>
            <a:r>
              <a:rPr b="1" lang="en" sz="1300">
                <a:solidFill>
                  <a:srgbClr val="0000FF"/>
                </a:solidFill>
                <a:latin typeface="Courier New"/>
                <a:ea typeface="Courier New"/>
                <a:cs typeface="Courier New"/>
                <a:sym typeface="Courier New"/>
              </a:rPr>
              <a:t>  VerifyShoppingCart.validateShoppingCart();</a:t>
            </a:r>
            <a:br>
              <a:rPr lang="en" sz="1300">
                <a:latin typeface="Courier New"/>
                <a:ea typeface="Courier New"/>
                <a:cs typeface="Courier New"/>
                <a:sym typeface="Courier New"/>
              </a:rPr>
            </a:br>
            <a:r>
              <a:rPr lang="en" sz="1300">
                <a:latin typeface="Courier New"/>
                <a:ea typeface="Courier New"/>
                <a:cs typeface="Courier New"/>
                <a:sym typeface="Courier New"/>
              </a:rPr>
              <a:t>  System.out.println("");</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330200" lvl="0" marL="457200" rtl="0" algn="l">
              <a:spcBef>
                <a:spcPts val="1200"/>
              </a:spcBef>
              <a:spcAft>
                <a:spcPts val="0"/>
              </a:spcAft>
              <a:buSzPts val="1600"/>
              <a:buChar char="●"/>
            </a:pPr>
            <a:r>
              <a:rPr lang="en" sz="1600"/>
              <a:t>Follow the instructions in </a:t>
            </a:r>
            <a:r>
              <a:rPr b="1" lang="en" sz="1600">
                <a:solidFill>
                  <a:srgbClr val="FF00FF"/>
                </a:solidFill>
              </a:rPr>
              <a:t>VerifyShoppingCart.java</a:t>
            </a:r>
            <a:endParaRPr sz="1600">
              <a:latin typeface="Courier New"/>
              <a:ea typeface="Courier New"/>
              <a:cs typeface="Courier New"/>
              <a:sym typeface="Courier New"/>
            </a:endParaRPr>
          </a:p>
        </p:txBody>
      </p:sp>
      <p:sp>
        <p:nvSpPr>
          <p:cNvPr id="326" name="Google Shape;32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Replit: Inheritance Hierarchies (Part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142987" y="0"/>
            <a:ext cx="685802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Twitter Ads API Hierarchy</a:t>
            </a:r>
            <a:endParaRPr/>
          </a:p>
        </p:txBody>
      </p:sp>
      <p:pic>
        <p:nvPicPr>
          <p:cNvPr id="82" name="Google Shape;82;p18"/>
          <p:cNvPicPr preferRelativeResize="0"/>
          <p:nvPr/>
        </p:nvPicPr>
        <p:blipFill>
          <a:blip r:embed="rId3">
            <a:alphaModFix/>
          </a:blip>
          <a:stretch>
            <a:fillRect/>
          </a:stretch>
        </p:blipFill>
        <p:spPr>
          <a:xfrm>
            <a:off x="1387854" y="1170125"/>
            <a:ext cx="6368292"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72250" y="251562"/>
            <a:ext cx="8999501" cy="4640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Geometric Shapes</a:t>
            </a:r>
            <a:endParaRPr/>
          </a:p>
        </p:txBody>
      </p:sp>
      <p:pic>
        <p:nvPicPr>
          <p:cNvPr id="93" name="Google Shape;93;p20"/>
          <p:cNvPicPr preferRelativeResize="0"/>
          <p:nvPr/>
        </p:nvPicPr>
        <p:blipFill>
          <a:blip r:embed="rId3">
            <a:alphaModFix/>
          </a:blip>
          <a:stretch>
            <a:fillRect/>
          </a:stretch>
        </p:blipFill>
        <p:spPr>
          <a:xfrm>
            <a:off x="1693175" y="1353300"/>
            <a:ext cx="5757649" cy="335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Hierarchy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9" name="Google Shape;99;p21"/>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100" name="Google Shape;100;p21"/>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Circle is-a Ellipse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Ellipse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Triangle is-a Shape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accent4"/>
                </a:solidFill>
                <a:latin typeface="Courier New"/>
                <a:ea typeface="Courier New"/>
                <a:cs typeface="Courier New"/>
                <a:sym typeface="Courier New"/>
              </a:rPr>
              <a:t>A Square is-a Rectangle</a:t>
            </a:r>
            <a:endParaRPr b="1" sz="1400">
              <a:solidFill>
                <a:schemeClr val="accent4"/>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accent4"/>
                </a:solidFill>
                <a:latin typeface="Courier New"/>
                <a:ea typeface="Courier New"/>
                <a:cs typeface="Courier New"/>
                <a:sym typeface="Courier New"/>
              </a:rPr>
              <a:t>Rectangle is-a Shape</a:t>
            </a:r>
            <a:endParaRPr b="1" sz="1400">
              <a:solidFill>
                <a:schemeClr val="accent4"/>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