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7d6cd6b4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7d6cd6b4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7d6cd6b4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7d6cd6b4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7d6cd6b41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7d6cd6b4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8a55f30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8a55f30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d1d67ffd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fd1d67ffd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7d6cd6b4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7d6cd6b4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7d6cd6b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7d6cd6b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7d6cd6b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7d6cd6b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7d6cd6b4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7d6cd6b4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7d6cd6b4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7d6cd6b4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7d6cd6b4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7d6cd6b4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7d6cd6b4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7d6cd6b4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7d6cd6b4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7d6cd6b4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7d6cd6b4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7d6cd6b4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2023-03-10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Game's ActionListener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3597600" cy="3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"ticks" every 1/4 second, giving every MazeObject a chance to do something.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done using a class called java.swing.Timer.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create a Timer, and register an ActionListener with it. The ActionListener's actionPerformed method will be called every time the timer goes off. (The 250 is milliseconds for 1/4 of a second.)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900" y="1105750"/>
            <a:ext cx="4320224" cy="3884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2"/>
          <p:cNvCxnSpPr/>
          <p:nvPr/>
        </p:nvCxnSpPr>
        <p:spPr>
          <a:xfrm flipH="1" rot="10800000">
            <a:off x="3913472" y="4511102"/>
            <a:ext cx="6153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Game's ActionListener.actionPerformed method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700" y="1322525"/>
            <a:ext cx="4929900" cy="1806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398725"/>
            <a:ext cx="3756899" cy="3172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2847" y="3251825"/>
            <a:ext cx="4838750" cy="14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and ArrayList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know how you occasionally see code like this?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List&lt;String&gt; list = new ArrayList&lt;String&gt;();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So, List must be a superclass of ArrayList, right?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Actually, List is an interface which ArrayList</a:t>
            </a:r>
            <a:br>
              <a:rPr lang="en"/>
            </a:br>
            <a:r>
              <a:rPr lang="en"/>
              <a:t>implements!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List even has </a:t>
            </a:r>
            <a:r>
              <a:rPr i="1" lang="en"/>
              <a:t>superinterfaces</a:t>
            </a:r>
            <a:r>
              <a:rPr lang="en"/>
              <a:t> which are like</a:t>
            </a:r>
            <a:br>
              <a:rPr lang="en"/>
            </a:br>
            <a:r>
              <a:rPr lang="en"/>
              <a:t>superclasses.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6200" y="2436515"/>
            <a:ext cx="2999200" cy="16030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6076" y="4142100"/>
            <a:ext cx="6284074" cy="8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Iterable&lt;E&gt;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50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ArrayList&lt;E&gt; implements the interface List&lt;E&gt;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List&lt;E&gt; extends Collection&lt;E&gt;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Collection&lt;E&gt; extends Iterable&lt;E&gt;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That is, Iterable&lt;E&gt; is a superinterface of List&lt;E&gt;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for-each loop works on any object that implements Iterable&lt;E&gt;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why for-each loops work on ArrayLists!</a:t>
            </a:r>
            <a:endParaRPr/>
          </a:p>
        </p:txBody>
      </p:sp>
      <p:sp>
        <p:nvSpPr>
          <p:cNvPr id="144" name="Google Shape;144;p25"/>
          <p:cNvSpPr/>
          <p:nvPr/>
        </p:nvSpPr>
        <p:spPr>
          <a:xfrm>
            <a:off x="5898800" y="3001250"/>
            <a:ext cx="1776900" cy="436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List&lt;E&gt;</a:t>
            </a:r>
            <a:endParaRPr/>
          </a:p>
        </p:txBody>
      </p:sp>
      <p:sp>
        <p:nvSpPr>
          <p:cNvPr id="145" name="Google Shape;145;p25"/>
          <p:cNvSpPr/>
          <p:nvPr/>
        </p:nvSpPr>
        <p:spPr>
          <a:xfrm>
            <a:off x="5898800" y="943875"/>
            <a:ext cx="1776900" cy="436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Iterable&lt;E&gt;</a:t>
            </a:r>
            <a:endParaRPr/>
          </a:p>
        </p:txBody>
      </p:sp>
      <p:sp>
        <p:nvSpPr>
          <p:cNvPr id="146" name="Google Shape;146;p25"/>
          <p:cNvSpPr/>
          <p:nvPr/>
        </p:nvSpPr>
        <p:spPr>
          <a:xfrm>
            <a:off x="5898800" y="4052975"/>
            <a:ext cx="1776900" cy="436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ArrayList&lt;E&gt;</a:t>
            </a:r>
            <a:endParaRPr/>
          </a:p>
        </p:txBody>
      </p:sp>
      <p:sp>
        <p:nvSpPr>
          <p:cNvPr id="147" name="Google Shape;147;p25"/>
          <p:cNvSpPr/>
          <p:nvPr/>
        </p:nvSpPr>
        <p:spPr>
          <a:xfrm>
            <a:off x="5898800" y="1949513"/>
            <a:ext cx="1776900" cy="436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</a:t>
            </a:r>
            <a:r>
              <a:rPr lang="en"/>
              <a:t>&lt;E&gt;</a:t>
            </a:r>
            <a:endParaRPr/>
          </a:p>
        </p:txBody>
      </p:sp>
      <p:cxnSp>
        <p:nvCxnSpPr>
          <p:cNvPr id="148" name="Google Shape;148;p25"/>
          <p:cNvCxnSpPr>
            <a:stCxn id="144" idx="0"/>
            <a:endCxn id="147" idx="2"/>
          </p:cNvCxnSpPr>
          <p:nvPr/>
        </p:nvCxnSpPr>
        <p:spPr>
          <a:xfrm rot="10800000">
            <a:off x="6787250" y="2385950"/>
            <a:ext cx="0" cy="6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5"/>
          <p:cNvSpPr txBox="1"/>
          <p:nvPr/>
        </p:nvSpPr>
        <p:spPr>
          <a:xfrm>
            <a:off x="6750600" y="3577250"/>
            <a:ext cx="10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implements</a:t>
            </a:r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6787245" y="2493544"/>
            <a:ext cx="13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extends</a:t>
            </a: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6787245" y="1426744"/>
            <a:ext cx="13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extends</a:t>
            </a:r>
            <a:endParaRPr/>
          </a:p>
        </p:txBody>
      </p:sp>
      <p:cxnSp>
        <p:nvCxnSpPr>
          <p:cNvPr id="152" name="Google Shape;152;p25"/>
          <p:cNvCxnSpPr>
            <a:stCxn id="147" idx="0"/>
          </p:cNvCxnSpPr>
          <p:nvPr/>
        </p:nvCxnSpPr>
        <p:spPr>
          <a:xfrm rot="10800000">
            <a:off x="6787250" y="1388213"/>
            <a:ext cx="0" cy="5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5"/>
          <p:cNvCxnSpPr>
            <a:stCxn id="146" idx="0"/>
            <a:endCxn id="144" idx="2"/>
          </p:cNvCxnSpPr>
          <p:nvPr/>
        </p:nvCxnSpPr>
        <p:spPr>
          <a:xfrm rot="10800000">
            <a:off x="6787250" y="3437675"/>
            <a:ext cx="0" cy="6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Hierarchy / Interface Hierarchy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class belongs to an inheritance hierarchy of classes. When a class implements interfaces, the class </a:t>
            </a:r>
            <a:r>
              <a:rPr lang="en"/>
              <a:t>is also part of</a:t>
            </a:r>
            <a:r>
              <a:rPr lang="en"/>
              <a:t> an inheritance hierarchy of interfaces.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475" y="1978075"/>
            <a:ext cx="5727999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/>
          <p:nvPr/>
        </p:nvSpPr>
        <p:spPr>
          <a:xfrm>
            <a:off x="2333100" y="3497575"/>
            <a:ext cx="1776900" cy="436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KeyListener</a:t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>
            <a:off x="4314300" y="3497575"/>
            <a:ext cx="1776900" cy="436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</a:t>
            </a:r>
            <a:r>
              <a:rPr lang="en"/>
              <a:t>Listener</a:t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3323700" y="2506975"/>
            <a:ext cx="1776900" cy="436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</a:t>
            </a:r>
            <a:r>
              <a:rPr lang="en"/>
              <a:t>Listener</a:t>
            </a: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428100" y="2506975"/>
            <a:ext cx="1776900" cy="436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428100" y="4259575"/>
            <a:ext cx="1776900" cy="436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</a:t>
            </a:r>
            <a:endParaRPr/>
          </a:p>
        </p:txBody>
      </p:sp>
      <p:cxnSp>
        <p:nvCxnSpPr>
          <p:cNvPr id="166" name="Google Shape;166;p26"/>
          <p:cNvCxnSpPr>
            <a:stCxn id="164" idx="2"/>
            <a:endCxn id="165" idx="0"/>
          </p:cNvCxnSpPr>
          <p:nvPr/>
        </p:nvCxnSpPr>
        <p:spPr>
          <a:xfrm>
            <a:off x="1316550" y="2943475"/>
            <a:ext cx="0" cy="13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7" name="Google Shape;167;p26"/>
          <p:cNvSpPr txBox="1"/>
          <p:nvPr/>
        </p:nvSpPr>
        <p:spPr>
          <a:xfrm>
            <a:off x="1297475" y="3376350"/>
            <a:ext cx="8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extends</a:t>
            </a:r>
            <a:endParaRPr/>
          </a:p>
        </p:txBody>
      </p:sp>
      <p:cxnSp>
        <p:nvCxnSpPr>
          <p:cNvPr id="168" name="Google Shape;168;p26"/>
          <p:cNvCxnSpPr>
            <a:stCxn id="165" idx="3"/>
            <a:endCxn id="161" idx="2"/>
          </p:cNvCxnSpPr>
          <p:nvPr/>
        </p:nvCxnSpPr>
        <p:spPr>
          <a:xfrm flipH="1" rot="10800000">
            <a:off x="2205000" y="3933925"/>
            <a:ext cx="1016700" cy="543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6"/>
          <p:cNvCxnSpPr>
            <a:stCxn id="165" idx="3"/>
            <a:endCxn id="162" idx="2"/>
          </p:cNvCxnSpPr>
          <p:nvPr/>
        </p:nvCxnSpPr>
        <p:spPr>
          <a:xfrm flipH="1" rot="10800000">
            <a:off x="2205000" y="3933925"/>
            <a:ext cx="2997900" cy="543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6"/>
          <p:cNvSpPr txBox="1"/>
          <p:nvPr/>
        </p:nvSpPr>
        <p:spPr>
          <a:xfrm>
            <a:off x="2468175" y="4439700"/>
            <a:ext cx="11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implements</a:t>
            </a:r>
            <a:endParaRPr/>
          </a:p>
        </p:txBody>
      </p:sp>
      <p:cxnSp>
        <p:nvCxnSpPr>
          <p:cNvPr id="171" name="Google Shape;171;p26"/>
          <p:cNvCxnSpPr>
            <a:stCxn id="161" idx="0"/>
            <a:endCxn id="163" idx="2"/>
          </p:cNvCxnSpPr>
          <p:nvPr/>
        </p:nvCxnSpPr>
        <p:spPr>
          <a:xfrm flipH="1" rot="10800000">
            <a:off x="3221550" y="2943475"/>
            <a:ext cx="990600" cy="5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6"/>
          <p:cNvCxnSpPr>
            <a:stCxn id="162" idx="0"/>
            <a:endCxn id="163" idx="2"/>
          </p:cNvCxnSpPr>
          <p:nvPr/>
        </p:nvCxnSpPr>
        <p:spPr>
          <a:xfrm rot="10800000">
            <a:off x="4212150" y="2943475"/>
            <a:ext cx="990600" cy="5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6"/>
          <p:cNvSpPr txBox="1"/>
          <p:nvPr/>
        </p:nvSpPr>
        <p:spPr>
          <a:xfrm>
            <a:off x="4754175" y="2991900"/>
            <a:ext cx="11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extends</a:t>
            </a:r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6117150" y="2822175"/>
            <a:ext cx="29715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Game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game = new Game(); </a:t>
            </a:r>
            <a:b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all true: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game instanceof Object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game instanceof EventListener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game instanceof KeyListener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game instanceof ActionListener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"/>
          <p:cNvSpPr txBox="1"/>
          <p:nvPr/>
        </p:nvSpPr>
        <p:spPr>
          <a:xfrm>
            <a:off x="2901045" y="2950744"/>
            <a:ext cx="13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conclusion: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don't need to study them for the AP exam, but interfaces are widely used in Java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Frameworks that you build applications with, like Java Swing, use them a lot.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Even the Java standard library (ArrayList and friends) uses interfaces.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So, good to know!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 like Python and C++ support multiple inheritance: Classes can inherit from multiple base classes.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Java has single inheritance. A class can only declare a single superclass.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However, Java has another feature called </a:t>
            </a:r>
            <a:r>
              <a:rPr b="1" lang="en"/>
              <a:t>interfaces</a:t>
            </a:r>
            <a:r>
              <a:rPr lang="en"/>
              <a:t>, which is similar to multiple inheritance.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class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/>
              <a:t> only one superclass, but it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"/>
              <a:t> zero or more </a:t>
            </a:r>
            <a:r>
              <a:rPr b="1" lang="en"/>
              <a:t>interfaces</a:t>
            </a:r>
            <a:r>
              <a:rPr lang="en"/>
              <a:t>.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1077200" y="4061750"/>
            <a:ext cx="70194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 used to be on the AP Computer Science exam, but were removed in 2017. So, consider this bonus content.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classes are "incomplete"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072" y="2009625"/>
            <a:ext cx="5855049" cy="28819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MazeObject is an </a:t>
            </a:r>
            <a:r>
              <a:rPr b="1" lang="en"/>
              <a:t>abstract class</a:t>
            </a:r>
            <a:r>
              <a:rPr lang="en"/>
              <a:t> – it cannot be instantiated itself. It has </a:t>
            </a:r>
            <a:r>
              <a:rPr b="1" lang="en"/>
              <a:t>abstract methods</a:t>
            </a:r>
            <a:r>
              <a:rPr lang="en"/>
              <a:t> which must be implemented by a subclass to "complete" the class, like getImagePath.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2998500" cy="3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interface declaration looks much like a class declaration.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big difference is the methods have no bodies.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similar to </a:t>
            </a:r>
            <a:r>
              <a:rPr b="1" lang="en"/>
              <a:t>abstract methods</a:t>
            </a:r>
            <a:r>
              <a:rPr lang="en"/>
              <a:t> like MazeObject.getImagePath.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3212775" y="923875"/>
            <a:ext cx="60567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/**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* The listener interface for receiving KeyEvents.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public interface KeyListener extends EventListener { 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/**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* KEY_PRESSED events are fired when any key (including a function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* key and cursor key) is pressed while the component has keyboard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* input focus.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* KeyEvent.getKeyCode() can be used to find out which key was pressed.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*/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void keyPressed(KeyEvent ke);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/**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* KEY_TYPED events are fired when a key representing a valid text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* character (not a function key or cursor key) is pressed.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* KeyEvent.getKeyChar() can be used to get the ASCII code of the key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* that was pressed.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*/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void keyTyped(KeyEvent ke);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/**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* KEY_RELEASED events are fired when a key is released.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*/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void keyReleased(KeyEvent ke);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2998500" cy="3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 are like abstract classes, except ones where </a:t>
            </a:r>
            <a:r>
              <a:rPr b="1" lang="en"/>
              <a:t>every</a:t>
            </a:r>
            <a:r>
              <a:rPr lang="en"/>
              <a:t> method is abstract.*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interface is a contract that a class has to implement completely.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a class implements KeyListener, it must implement keyPressed, keyTyped and keyReleased, or it's a compile error.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*Mostly true. Default interface methods added in Java 8 (2014)</a:t>
            </a:r>
            <a:endParaRPr i="1"/>
          </a:p>
        </p:txBody>
      </p:sp>
      <p:sp>
        <p:nvSpPr>
          <p:cNvPr id="89" name="Google Shape;89;p18"/>
          <p:cNvSpPr txBox="1"/>
          <p:nvPr/>
        </p:nvSpPr>
        <p:spPr>
          <a:xfrm>
            <a:off x="3212775" y="923875"/>
            <a:ext cx="60567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/**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* The listener interface for receiving KeyEvents.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public interface KeyListener extends EventListener { 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/**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* KEY_PRESSED events are fired when any key (including a function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* key and cursor key) is pressed while the component has keyboard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* input focus.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* KeyEvent.getKeyCode() can be used to find out which key was pressed.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*/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void keyPressed(KeyEvent ke);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/**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* KEY_TYPED events are fired when a key representing a valid text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* character (not a function key or cursor key) is pressed.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* KeyEvent.getKeyChar() can be used to get the ASCII code of the key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* that was pressed.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*/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void keyTyped(KeyEvent ke);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/**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* KEY_RELEASED events are fired when a key is released.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*/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void keyReleased(KeyEvent ke);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implements interfaces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Look at Game.java. Note that it doesn't declare any superclass, so the superclass is Object. It implements two interfaces, though: KeyListener and ActionListener.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625" y="2080222"/>
            <a:ext cx="6369724" cy="21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Game's KeyListener methods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Because Game implements KeyListener, it must implement keyPressed, keyTyped, and keyReleased methods. We only cared about keyPressed, but we had to supply something for the other two.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19" y="2372650"/>
            <a:ext cx="4087774" cy="247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2203" y="2343150"/>
            <a:ext cx="3515622" cy="147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/>
          <p:nvPr/>
        </p:nvSpPr>
        <p:spPr>
          <a:xfrm>
            <a:off x="4740325" y="3833150"/>
            <a:ext cx="4000500" cy="112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is a fancy-pants way to avoid the empty methods, an abstract class called KeyAdapter + anonymous inner classes.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Java 8 (2014) did add "default interface methods" (which have bodies)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Game's call to addKeyListener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3597600" cy="3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registers itself with Java Swing as a key listener by calling addKeyListener on the JFrame that is the game's main window.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addKeyListener method takes a parameter of type KeyListener. Interfaces are types!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Because Game implements KeyListener, it can be cast to </a:t>
            </a:r>
            <a:br>
              <a:rPr lang="en"/>
            </a:br>
            <a:r>
              <a:rPr lang="en"/>
              <a:t>KeyListener.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// Legal.</a:t>
            </a:r>
            <a:br>
              <a:rPr lang="en" sz="11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KeyListener k = (KeyListener)game;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900" y="1105750"/>
            <a:ext cx="4320224" cy="3884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21"/>
          <p:cNvCxnSpPr/>
          <p:nvPr/>
        </p:nvCxnSpPr>
        <p:spPr>
          <a:xfrm>
            <a:off x="3673925" y="2503975"/>
            <a:ext cx="877500" cy="8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