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layfair Display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E7DF61-ADA5-4AA3-B23E-8EB63CD544D6}">
  <a:tblStyle styleId="{4FE7DF61-ADA5-4AA3-B23E-8EB63CD544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8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da79760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da79760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da79760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da79760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fe651e1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fe651e1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da79760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da79760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fe651e1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fe651e1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fe651e1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fe651e1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0104c5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0104c5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0104c5e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0104c5e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da79760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da79760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imperat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d0c2d6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d0c2d6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da79760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da7976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fd4d62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0fd4d62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da79760e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da79760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da79760e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da79760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fa5f0fa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fa5f0fa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da79760e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da79760e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0104c5e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0104c5e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0c13a5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0c13a5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0104c5e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0104c5e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0104c5ea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0104c5ea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da79760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da79760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a79760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a79760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da79760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da79760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da79760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da79760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fe651e1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fe651e1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fe651e1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fe651e1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da79760e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da79760e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2023-03-20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of recursive Fibonacci: O(2</a:t>
            </a:r>
            <a:r>
              <a:rPr baseline="30000" lang="en"/>
              <a:t>N</a:t>
            </a:r>
            <a:r>
              <a:rPr lang="en"/>
              <a:t>) ... very poor!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0725"/>
            <a:ext cx="8839200" cy="253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444775" y="1237400"/>
            <a:ext cx="82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this formulation of Fibonacci is elegant, it's inefficient because the same Fibonacci numbers are calculated again and again.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Memo-ization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static long fibonacciCache[] = new long[1000];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// Precondition: n &gt;= 0 &amp;&amp; n &lt; 1000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long fibonacci(long n)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if (n == 0 || n == 1)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// Base cases: fibo(0) = 0, fibo(1) = 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n;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 else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if (fibonacciCache[n] != 0)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fibonacciCache[n];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// General case: fibo(n) = fibo(n-1) + fibo(n-2)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fibonacciCache[n] = fibonacci(n-1) + fibonacci(n-2);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of Fibonacci with memo-ization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2125"/>
            <a:ext cx="8839202" cy="267595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444775" y="1237400"/>
            <a:ext cx="82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memo-ization brings the running time down to O(N), as we never calculate the same Fibonacci number more than once.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recursion?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and Fibonacci can be expressed naturally using recursion, but they're not necessarily more efficient that way.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are, however, many algorithms that are easier to write and understand in a recursive fashion.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directory trees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519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Subdirectories on your hard drive are recursive, since subdirectories nest inside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Subdirectories are what's called a </a:t>
            </a:r>
            <a:r>
              <a:rPr b="1" lang="en"/>
              <a:t>tree structure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Going through all of the directories recursively until you hit the ends is called </a:t>
            </a:r>
            <a:r>
              <a:rPr b="1" lang="en"/>
              <a:t>walking</a:t>
            </a:r>
            <a:r>
              <a:rPr lang="en"/>
              <a:t> the directory tree.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walk(directory):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for all files in directory: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if this file is a subdirectory, walk(file)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algorithm is also known as </a:t>
            </a:r>
            <a:r>
              <a:rPr b="1" lang="en"/>
              <a:t>depth-first search</a:t>
            </a:r>
            <a:r>
              <a:rPr lang="en"/>
              <a:t> and is used for many things other than directory trees, such as solving mazes.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800" y="1292450"/>
            <a:ext cx="3456800" cy="2411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626074"/>
            <a:ext cx="8052649" cy="37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475" y="1163600"/>
            <a:ext cx="4303375" cy="3162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349925" y="668225"/>
            <a:ext cx="3604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how you could walk the directory tree without using recursion.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lets you take advantage of the built-in stack used to track method calls.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don't use recursion here, you need to provide your own stack!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your own stack can make sense if the recursion would get too deep and cause a stack overflow.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recursion is more natural and filesystem directories are usually not thousands of levels deep... if they are, we call that </a:t>
            </a:r>
            <a:r>
              <a:rPr b="1" lang="en"/>
              <a:t>pathologically</a:t>
            </a:r>
            <a:r>
              <a:rPr lang="en"/>
              <a:t> deep. People occasionally do something like that as a joke, or if they're trying to hack something.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itself is recursive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programming languages are recursive. Their building blocks are expressions and statements, and expressions can usually contain nested sub-expressions, and statements contain nested statements.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set of parentheses is a sub-expression which is evaluated recursively: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Math.sqrt((x2 - x1) * (x2 - x1) + (y2 - y1) * (y2 - y1))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statements and other statements can nest within if statements, because the then and else clause are "statement":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(x == 1) {</a:t>
            </a:r>
            <a:br>
              <a:rPr lang="en"/>
            </a:br>
            <a:r>
              <a:rPr lang="en"/>
              <a:t>  if (y == 2) {</a:t>
            </a:r>
            <a:br>
              <a:rPr lang="en"/>
            </a:br>
            <a:r>
              <a:rPr lang="en"/>
              <a:t>    ...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Simplifying somewhat, but somewhere in a Java compiler, there is a method like "parseStatement" that calls itself!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and recursion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is an </a:t>
            </a:r>
            <a:r>
              <a:rPr b="1" lang="en"/>
              <a:t>imperative</a:t>
            </a:r>
            <a:r>
              <a:rPr lang="en"/>
              <a:t> language: Java statements are commands to the computer, executed in order. These commands often update the running state of the program (variables,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 code tends to primarily use iteration. Recursion is used when it’s the best fit for a particular algorithm. (Like walking a directory tree.)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 imperative languages: C/C++, C#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programming paradigm is </a:t>
            </a:r>
            <a:r>
              <a:rPr b="1" lang="en"/>
              <a:t>functional programming.</a:t>
            </a:r>
            <a:r>
              <a:rPr lang="en"/>
              <a:t> In FP languages (Lisp, Haskell, Scheme, Clojure, Scala), recursion is often preferred to iteration and more in the spirit of the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functional programming, a program is applying and composing functions, ideally "pure" functions that have no </a:t>
            </a:r>
            <a:r>
              <a:rPr i="1" lang="en"/>
              <a:t>side effects</a:t>
            </a:r>
            <a:r>
              <a:rPr lang="en"/>
              <a:t> like changing variables. Calling yourself with new values is seen as better than mutating variables!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75" y="3380900"/>
            <a:ext cx="3971749" cy="13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825" y="3350287"/>
            <a:ext cx="4339125" cy="14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Algorithms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of recursion in Java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programming languages, particularly ones where recursion is fundamental, have a feature called Tail Call Optimization. TCO automatically converts tail recursion into iteration.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 doesn't have this feature, although there is talk of adding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Because Java lacks TCO, even a tail-recursive method will blow up the stack if it goes through enough levels.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1MB stack is typical. If your recursive method uses a 100 byte stack frame, it will crash with StackOverflowError after 1m/100 = ~10,000 recursions.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of recursion in Java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75" y="1409350"/>
            <a:ext cx="4505725" cy="13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503" y="1338400"/>
            <a:ext cx="3840972" cy="9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699" y="2308225"/>
            <a:ext cx="3446551" cy="2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/>
        </p:nvSpPr>
        <p:spPr>
          <a:xfrm>
            <a:off x="350775" y="970925"/>
            <a:ext cx="27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has TCO, hangs forever</a:t>
            </a: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4998975" y="970925"/>
            <a:ext cx="30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</a:t>
            </a:r>
            <a:r>
              <a:rPr lang="en"/>
              <a:t>has no TCO, stack overflow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350" y="3138925"/>
            <a:ext cx="3138176" cy="1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/>
          <p:nvPr/>
        </p:nvSpPr>
        <p:spPr>
          <a:xfrm>
            <a:off x="426975" y="2799725"/>
            <a:ext cx="34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No TCO, stack overflow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Binary Search (iterative approach)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25" y="1246326"/>
            <a:ext cx="8197774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Binary Search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50" y="1093925"/>
            <a:ext cx="8349374" cy="34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Search: Iterative or Recursive?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recursive solution is ever-so-slightly slower due to method call overhead.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you may find it easier to understand... or harder to understand! Some programmers love recursion, some don't.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binary search is unlikely to get deep enough to cause a stack overflow, so it's not a problem to use the recursive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go into the source code for the Java standard library implementation of binary search, it is probably iterative.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iterative version of binary search is essentially the recursive version with tail call optimization manually applied!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- a recursive data structure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List&lt;T extends Comparable&lt;T&gt;&gt;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The object being stored in this node of the linked list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private T head;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A reference to a linked list which is the continuation of this one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private List&lt;T&gt; tail;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5" name="Google Shape;225;p37"/>
          <p:cNvGraphicFramePr/>
          <p:nvPr/>
        </p:nvGraphicFramePr>
        <p:xfrm>
          <a:off x="1439600" y="32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p37"/>
          <p:cNvGraphicFramePr/>
          <p:nvPr/>
        </p:nvGraphicFramePr>
        <p:xfrm>
          <a:off x="3649400" y="32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7" name="Google Shape;227;p37"/>
          <p:cNvGraphicFramePr/>
          <p:nvPr/>
        </p:nvGraphicFramePr>
        <p:xfrm>
          <a:off x="5859200" y="32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Calvin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8" name="Google Shape;228;p37"/>
          <p:cNvCxnSpPr/>
          <p:nvPr/>
        </p:nvCxnSpPr>
        <p:spPr>
          <a:xfrm flipH="1" rot="10800000">
            <a:off x="2647650" y="3925075"/>
            <a:ext cx="9276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29" name="Google Shape;229;p37"/>
          <p:cNvCxnSpPr/>
          <p:nvPr/>
        </p:nvCxnSpPr>
        <p:spPr>
          <a:xfrm flipH="1" rot="10800000">
            <a:off x="4933650" y="3925075"/>
            <a:ext cx="9276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30" name="Google Shape;230;p37"/>
          <p:cNvCxnSpPr/>
          <p:nvPr/>
        </p:nvCxnSpPr>
        <p:spPr>
          <a:xfrm>
            <a:off x="529100" y="3925075"/>
            <a:ext cx="9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31" name="Google Shape;231;p37"/>
          <p:cNvSpPr txBox="1"/>
          <p:nvPr/>
        </p:nvSpPr>
        <p:spPr>
          <a:xfrm>
            <a:off x="114925" y="3502625"/>
            <a:ext cx="1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list;</a:t>
            </a:r>
            <a:endParaRPr/>
          </a:p>
        </p:txBody>
      </p:sp>
      <p:cxnSp>
        <p:nvCxnSpPr>
          <p:cNvPr id="232" name="Google Shape;232;p37"/>
          <p:cNvCxnSpPr/>
          <p:nvPr/>
        </p:nvCxnSpPr>
        <p:spPr>
          <a:xfrm flipH="1" rot="10800000">
            <a:off x="7164950" y="3925050"/>
            <a:ext cx="9426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33" name="Google Shape;233;p37"/>
          <p:cNvSpPr txBox="1"/>
          <p:nvPr/>
        </p:nvSpPr>
        <p:spPr>
          <a:xfrm>
            <a:off x="8115925" y="3731225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- a recursive data structure</a:t>
            </a:r>
            <a:endParaRPr/>
          </a:p>
        </p:txBody>
      </p:sp>
      <p:graphicFrame>
        <p:nvGraphicFramePr>
          <p:cNvPr id="239" name="Google Shape;239;p38"/>
          <p:cNvGraphicFramePr/>
          <p:nvPr/>
        </p:nvGraphicFramePr>
        <p:xfrm>
          <a:off x="2215975" y="39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0" name="Google Shape;240;p38"/>
          <p:cNvGraphicFramePr/>
          <p:nvPr/>
        </p:nvGraphicFramePr>
        <p:xfrm>
          <a:off x="2260625" y="241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1" name="Google Shape;241;p38"/>
          <p:cNvGraphicFramePr/>
          <p:nvPr/>
        </p:nvGraphicFramePr>
        <p:xfrm>
          <a:off x="4863275" y="241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1152475"/>
            <a:ext cx="8520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You've already dealt with a recursive data structure similar to a Linked List: The Room class in the Adventure project. The map in the Adventure project is an example of a data structure called a </a:t>
            </a:r>
            <a:r>
              <a:rPr b="1" lang="en"/>
              <a:t>directed graph</a:t>
            </a:r>
            <a:r>
              <a:rPr lang="en"/>
              <a:t>, a set of vertices connected by directed edges.</a:t>
            </a:r>
            <a:endParaRPr/>
          </a:p>
        </p:txBody>
      </p:sp>
      <p:cxnSp>
        <p:nvCxnSpPr>
          <p:cNvPr id="243" name="Google Shape;243;p38"/>
          <p:cNvCxnSpPr/>
          <p:nvPr/>
        </p:nvCxnSpPr>
        <p:spPr>
          <a:xfrm flipH="1" rot="10800000">
            <a:off x="3087700" y="3213150"/>
            <a:ext cx="21600" cy="7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8"/>
          <p:cNvSpPr txBox="1"/>
          <p:nvPr/>
        </p:nvSpPr>
        <p:spPr>
          <a:xfrm>
            <a:off x="3053375" y="343652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</a:t>
            </a:r>
            <a:endParaRPr/>
          </a:p>
        </p:txBody>
      </p:sp>
      <p:cxnSp>
        <p:nvCxnSpPr>
          <p:cNvPr id="245" name="Google Shape;245;p38"/>
          <p:cNvCxnSpPr/>
          <p:nvPr/>
        </p:nvCxnSpPr>
        <p:spPr>
          <a:xfrm>
            <a:off x="3978500" y="2805450"/>
            <a:ext cx="89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8"/>
          <p:cNvSpPr txBox="1"/>
          <p:nvPr/>
        </p:nvSpPr>
        <p:spPr>
          <a:xfrm>
            <a:off x="4120175" y="275072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</a:t>
            </a:r>
            <a:endParaRPr/>
          </a:p>
        </p:txBody>
      </p:sp>
      <p:cxnSp>
        <p:nvCxnSpPr>
          <p:cNvPr id="247" name="Google Shape;247;p38"/>
          <p:cNvCxnSpPr/>
          <p:nvPr/>
        </p:nvCxnSpPr>
        <p:spPr>
          <a:xfrm>
            <a:off x="2873050" y="3224000"/>
            <a:ext cx="108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8"/>
          <p:cNvSpPr txBox="1"/>
          <p:nvPr/>
        </p:nvSpPr>
        <p:spPr>
          <a:xfrm>
            <a:off x="2291375" y="343652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</a:t>
            </a: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4120175" y="229352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</a:t>
            </a:r>
            <a:endParaRPr/>
          </a:p>
        </p:txBody>
      </p:sp>
      <p:cxnSp>
        <p:nvCxnSpPr>
          <p:cNvPr id="250" name="Google Shape;250;p38"/>
          <p:cNvCxnSpPr/>
          <p:nvPr/>
        </p:nvCxnSpPr>
        <p:spPr>
          <a:xfrm rot="10800000">
            <a:off x="3978650" y="2687325"/>
            <a:ext cx="879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1" name="Google Shape;251;p38"/>
          <p:cNvGraphicFramePr/>
          <p:nvPr/>
        </p:nvGraphicFramePr>
        <p:xfrm>
          <a:off x="4959175" y="39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2" name="Google Shape;252;p38"/>
          <p:cNvCxnSpPr/>
          <p:nvPr/>
        </p:nvCxnSpPr>
        <p:spPr>
          <a:xfrm flipH="1" rot="10800000">
            <a:off x="5830900" y="3213150"/>
            <a:ext cx="21600" cy="7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8"/>
          <p:cNvSpPr txBox="1"/>
          <p:nvPr/>
        </p:nvSpPr>
        <p:spPr>
          <a:xfrm>
            <a:off x="5796575" y="343652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</a:t>
            </a:r>
            <a:endParaRPr/>
          </a:p>
        </p:txBody>
      </p:sp>
      <p:cxnSp>
        <p:nvCxnSpPr>
          <p:cNvPr id="254" name="Google Shape;254;p38"/>
          <p:cNvCxnSpPr/>
          <p:nvPr/>
        </p:nvCxnSpPr>
        <p:spPr>
          <a:xfrm>
            <a:off x="5616250" y="3224000"/>
            <a:ext cx="108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8"/>
          <p:cNvSpPr txBox="1"/>
          <p:nvPr/>
        </p:nvSpPr>
        <p:spPr>
          <a:xfrm>
            <a:off x="5034575" y="343652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Often, you do just use an array or ArrayList, but sometimes a linked list is the best 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 lists have O(1) insertion and deletion time and never need resizing.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 lists do NOT support random access... to get to the n'th element, you have to walk the list from the beginning.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finding out the size of a linked list requires traversing the whole thing.</a:t>
            </a:r>
            <a:endParaRPr/>
          </a:p>
        </p:txBody>
      </p:sp>
      <p:sp>
        <p:nvSpPr>
          <p:cNvPr id="261" name="Google Shape;2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- Why not just use an array?</a:t>
            </a:r>
            <a:endParaRPr/>
          </a:p>
        </p:txBody>
      </p:sp>
      <p:graphicFrame>
        <p:nvGraphicFramePr>
          <p:cNvPr id="262" name="Google Shape;262;p39"/>
          <p:cNvGraphicFramePr/>
          <p:nvPr/>
        </p:nvGraphicFramePr>
        <p:xfrm>
          <a:off x="1439600" y="32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3" name="Google Shape;263;p39"/>
          <p:cNvGraphicFramePr/>
          <p:nvPr/>
        </p:nvGraphicFramePr>
        <p:xfrm>
          <a:off x="3649400" y="32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4" name="Google Shape;264;p39"/>
          <p:cNvGraphicFramePr/>
          <p:nvPr/>
        </p:nvGraphicFramePr>
        <p:xfrm>
          <a:off x="5859200" y="32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Calvin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5" name="Google Shape;265;p39"/>
          <p:cNvCxnSpPr/>
          <p:nvPr/>
        </p:nvCxnSpPr>
        <p:spPr>
          <a:xfrm flipH="1" rot="10800000">
            <a:off x="2647650" y="3925075"/>
            <a:ext cx="9276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66" name="Google Shape;266;p39"/>
          <p:cNvCxnSpPr/>
          <p:nvPr/>
        </p:nvCxnSpPr>
        <p:spPr>
          <a:xfrm flipH="1" rot="10800000">
            <a:off x="4933650" y="3925075"/>
            <a:ext cx="9276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67" name="Google Shape;267;p39"/>
          <p:cNvCxnSpPr/>
          <p:nvPr/>
        </p:nvCxnSpPr>
        <p:spPr>
          <a:xfrm>
            <a:off x="529100" y="3925075"/>
            <a:ext cx="9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68" name="Google Shape;268;p39"/>
          <p:cNvSpPr txBox="1"/>
          <p:nvPr/>
        </p:nvSpPr>
        <p:spPr>
          <a:xfrm>
            <a:off x="114925" y="3502625"/>
            <a:ext cx="1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r>
              <a:rPr lang="en"/>
              <a:t> list;</a:t>
            </a:r>
            <a:endParaRPr/>
          </a:p>
        </p:txBody>
      </p:sp>
      <p:cxnSp>
        <p:nvCxnSpPr>
          <p:cNvPr id="269" name="Google Shape;269;p39"/>
          <p:cNvCxnSpPr/>
          <p:nvPr/>
        </p:nvCxnSpPr>
        <p:spPr>
          <a:xfrm flipH="1" rot="10800000">
            <a:off x="7123475" y="3925050"/>
            <a:ext cx="9840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0" name="Google Shape;270;p39"/>
          <p:cNvSpPr txBox="1"/>
          <p:nvPr/>
        </p:nvSpPr>
        <p:spPr>
          <a:xfrm>
            <a:off x="8115925" y="3731225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You'll be implementing three methods. These </a:t>
            </a:r>
            <a:r>
              <a:rPr b="1" lang="en"/>
              <a:t>could</a:t>
            </a:r>
            <a:r>
              <a:rPr lang="en"/>
              <a:t> be done in iterative style, but try to write them recursively!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 number of elements in the linked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whether a particular value is in the linked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Prepend (add to the beginning) a value to the linked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methods are implemented as static methods of List, since </a:t>
            </a:r>
            <a:r>
              <a:rPr b="1" lang="en"/>
              <a:t>null</a:t>
            </a:r>
            <a:r>
              <a:rPr lang="en"/>
              <a:t> is empty list.</a:t>
            </a:r>
            <a:endParaRPr/>
          </a:p>
        </p:txBody>
      </p:sp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- Repl.it</a:t>
            </a:r>
            <a:endParaRPr/>
          </a:p>
        </p:txBody>
      </p:sp>
      <p:graphicFrame>
        <p:nvGraphicFramePr>
          <p:cNvPr id="277" name="Google Shape;277;p40"/>
          <p:cNvGraphicFramePr/>
          <p:nvPr/>
        </p:nvGraphicFramePr>
        <p:xfrm>
          <a:off x="1439600" y="33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8" name="Google Shape;278;p40"/>
          <p:cNvGraphicFramePr/>
          <p:nvPr/>
        </p:nvGraphicFramePr>
        <p:xfrm>
          <a:off x="3649400" y="33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9" name="Google Shape;279;p40"/>
          <p:cNvGraphicFramePr/>
          <p:nvPr/>
        </p:nvGraphicFramePr>
        <p:xfrm>
          <a:off x="5859200" y="33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851725"/>
                <a:gridCol w="851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Calvin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0" name="Google Shape;280;p40"/>
          <p:cNvCxnSpPr/>
          <p:nvPr/>
        </p:nvCxnSpPr>
        <p:spPr>
          <a:xfrm flipH="1" rot="10800000">
            <a:off x="2647650" y="4077475"/>
            <a:ext cx="9276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81" name="Google Shape;281;p40"/>
          <p:cNvCxnSpPr/>
          <p:nvPr/>
        </p:nvCxnSpPr>
        <p:spPr>
          <a:xfrm flipH="1" rot="10800000">
            <a:off x="4933650" y="4077475"/>
            <a:ext cx="9276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82" name="Google Shape;282;p40"/>
          <p:cNvCxnSpPr/>
          <p:nvPr/>
        </p:nvCxnSpPr>
        <p:spPr>
          <a:xfrm>
            <a:off x="529100" y="4077475"/>
            <a:ext cx="9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3" name="Google Shape;283;p40"/>
          <p:cNvSpPr txBox="1"/>
          <p:nvPr/>
        </p:nvSpPr>
        <p:spPr>
          <a:xfrm>
            <a:off x="114925" y="3655025"/>
            <a:ext cx="1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r>
              <a:rPr lang="en"/>
              <a:t> list;</a:t>
            </a:r>
            <a:endParaRPr/>
          </a:p>
        </p:txBody>
      </p:sp>
      <p:cxnSp>
        <p:nvCxnSpPr>
          <p:cNvPr id="284" name="Google Shape;284;p40"/>
          <p:cNvCxnSpPr/>
          <p:nvPr/>
        </p:nvCxnSpPr>
        <p:spPr>
          <a:xfrm flipH="1" rot="10800000">
            <a:off x="7109650" y="4077450"/>
            <a:ext cx="99780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5" name="Google Shape;285;p40"/>
          <p:cNvSpPr txBox="1"/>
          <p:nvPr/>
        </p:nvSpPr>
        <p:spPr>
          <a:xfrm>
            <a:off x="8115925" y="3883625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Case, Recursive Case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77625" y="11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4260300"/>
                <a:gridCol w="4260300"/>
              </a:tblGrid>
              <a:tr h="56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Base Case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Recursive Case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0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base case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 of a recursive method is the case where it does not recursively call itself, that is, the method terminates.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base case is a problem that is so simple, we already know the answer to it!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recursive case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, or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general case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, is the case where the method calls itself.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It's called the general case because it's the case that usually happens when a recursive algorithm is executing.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For the algorithm to work, the recursive case must diminish the problem so that it eventually approaches the base case.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54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factorial n! of a non-negative integer n is the product of all of the integers 1..n multiplied together.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convention,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0! =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of the uses of factorial: It equals the number of permutations of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/>
              <a:t> items, that is, the number of ways they can be ordered.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have items A, B and C, there are</a:t>
            </a:r>
            <a:br>
              <a:rPr lang="en"/>
            </a:br>
            <a:r>
              <a:rPr lang="en"/>
              <a:t>3! = 3 • 2 • 1 = 6 permutations.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503525" y="754600"/>
            <a:ext cx="18279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B C</a:t>
            </a:r>
            <a:endParaRPr b="1" sz="2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C B</a:t>
            </a:r>
            <a:endParaRPr b="1" sz="2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 A C</a:t>
            </a:r>
            <a:endParaRPr b="1" sz="2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 C A</a:t>
            </a:r>
            <a:endParaRPr b="1" sz="2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 A B</a:t>
            </a:r>
            <a:endParaRPr b="1" sz="2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 B A</a:t>
            </a:r>
            <a:endParaRPr b="1" sz="2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5" name="Google Shape;75;p16" title="[89,89,89,&quot;https://www.codecogs.com/eqnedit.php?latex=n!%20%3D%20n%20%5Ccdot%20(n-1)%20%5Ccdot%20(n-2)%20%5Ccdot%20(n-3)%20%5Ccdots%201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25" y="2146450"/>
            <a:ext cx="5419500" cy="34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mathematical functions can be defined in terms of </a:t>
            </a:r>
            <a:r>
              <a:rPr b="1" lang="en"/>
              <a:t>recurrence relations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recurrence relation defines a mathematical function in terms of a smaller version of itself.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 title="[89,89,89,&quot;https://www.codecogs.com/eqnedit.php?latex=F(0)%3D0%2C%20F(1)%3D1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546" y="3773650"/>
            <a:ext cx="3189604" cy="4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[89,89,89,&quot;https://www.codecogs.com/eqnedit.php?latex=F(n)%20%3D%20F(n-1)%20%2B%20F(n-2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928" y="4235197"/>
            <a:ext cx="4856918" cy="4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 title="[89,89,89,&quot;https://www.codecogs.com/eqnedit.php?latex=0!%20%3D%201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825" y="3773650"/>
            <a:ext cx="1169250" cy="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[89,89,89,&quot;https://www.codecogs.com/eqnedit.php?latex=n!%20%3D%20n%20%5Ccdot%20(n-1)!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825" y="4257675"/>
            <a:ext cx="2672923" cy="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93400" y="2495625"/>
            <a:ext cx="140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Factorial</a:t>
            </a:r>
            <a:endParaRPr sz="2400"/>
          </a:p>
        </p:txBody>
      </p:sp>
      <p:sp>
        <p:nvSpPr>
          <p:cNvPr id="87" name="Google Shape;87;p17"/>
          <p:cNvSpPr txBox="1"/>
          <p:nvPr/>
        </p:nvSpPr>
        <p:spPr>
          <a:xfrm>
            <a:off x="3798600" y="2495625"/>
            <a:ext cx="187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Fibonacci</a:t>
            </a:r>
            <a:endParaRPr sz="2400"/>
          </a:p>
        </p:txBody>
      </p:sp>
      <p:sp>
        <p:nvSpPr>
          <p:cNvPr id="88" name="Google Shape;88;p17"/>
          <p:cNvSpPr txBox="1"/>
          <p:nvPr/>
        </p:nvSpPr>
        <p:spPr>
          <a:xfrm>
            <a:off x="293400" y="3029025"/>
            <a:ext cx="35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1, 2, 6, 24, 120, 720, ... </a:t>
            </a:r>
            <a:endParaRPr sz="2400"/>
          </a:p>
        </p:txBody>
      </p:sp>
      <p:sp>
        <p:nvSpPr>
          <p:cNvPr id="89" name="Google Shape;89;p17"/>
          <p:cNvSpPr txBox="1"/>
          <p:nvPr/>
        </p:nvSpPr>
        <p:spPr>
          <a:xfrm>
            <a:off x="3798600" y="3029025"/>
            <a:ext cx="496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0, 1, 1, 2, 3, 5, 8, 13, 21, 34, 55, ...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recursion, a recurrence relation can be translated pretty directly into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[89,89,89,&quot;https://www.codecogs.com/eqnedit.php?latex=0!%20%3D%201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538" y="2271075"/>
            <a:ext cx="1169250" cy="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[89,89,89,&quot;https://www.codecogs.com/eqnedit.php?latex=n!%20%3D%20n%20%5Ccdot%20(n-1)!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538" y="2755100"/>
            <a:ext cx="2672923" cy="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81000" y="1752600"/>
            <a:ext cx="58053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factorial(int n)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(n == 0)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// Base case: 0! = 1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 1;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// General case: n! = n * (n-1)!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 n * factorial(n - 1);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Recursion vs. Tail Recursion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377625" y="11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{4FE7DF61-ADA5-4AA3-B23E-8EB63CD544D6}</a:tableStyleId>
              </a:tblPr>
              <a:tblGrid>
                <a:gridCol w="4260300"/>
                <a:gridCol w="4260300"/>
              </a:tblGrid>
              <a:tr h="56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Head Recursion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Tail Recursion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0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If a method makes a recursive call to itself, but then does anything after that point, it is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head recursive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.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If the recursive call is the last thing the method does, then the method is said to be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tail recursive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.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Some languages (but not Java) can optimize out tail recursion automatically, turning it into a loop.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This makes the method more efficient, and eliminates the risk of a stack overflow.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head recursive, tail recursive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previous factorial example is head recursive. To make it tail recursive, we can introduce an accumulator that is passed along.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81000" y="2055525"/>
            <a:ext cx="4090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factorial(int n)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if (n == 0)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// Base case: 0! = 1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1;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// General case: n! = n * (n-1)!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 * factorial(n - 1);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742100" y="1916100"/>
            <a:ext cx="40902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factorialHelper(int n, int a)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if (n &lt;= 1)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a;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factorialHelper(n - 1, n * a);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factorial(int n)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return factorialHelper(n, 1);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fibonacci(int 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(n == 0 || n == 1)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Base cases: fibo(0) = 0, fibo(1)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General case: fibo(n) = fibo(n-1) + fibo(n-2)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fibonacci(n-1) + fibonacci(n-2);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