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Chris Thilg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B70DC0-4F34-497E-8804-52E9D61613B3}">
  <a:tblStyle styleId="{2FB70DC0-4F34-497E-8804-52E9D61613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21T21:26:11.530">
    <p:pos x="2986" y="2088"/>
    <p:text>Maybe instead of "Score" - Consider something in these results so people are more-clear on what is being sorted ("Name") - maybe something like "Status" ("Active", "Terminated, "Resigned")</p:text>
  </p:cm>
  <p:cm authorId="0" idx="2" dt="2023-03-21T21:26:11.530">
    <p:pos x="2986" y="2088"/>
    <p:text>Also "Score" is probably not something that a Boss would care about :D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22cb07d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22cb07d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983586f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983586f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cefd8815cd259d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efd8815cd259d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6cefd8815cd259d6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cefd8815cd259d6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cefd8815cd259d6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cefd8815cd259d6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0983586fe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0983586fe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6cefd8815cd259d6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cefd8815cd259d6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0983586fe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0983586fe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983586fe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0983586fe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22cb07d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22cb07d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22cb07da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22cb07da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222cb07d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222cb07d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22cb07da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22cb07da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22cb07da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22cb07da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22cb07da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22cb07da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0983586fe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0983586fe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b7faeb5323c9a5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b7faeb5323c9a5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6cefd8815cd259d6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cefd8815cd259d6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e007c232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e007c232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6cefd8815cd259d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cefd8815cd259d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1e174ff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1e174ff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983586f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983586f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983586fe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983586fe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983586f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983586f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hyperlink" Target="https://xkcd.com/118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en.wikipedia.org/wiki/Merge_sort" TargetMode="Externa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s://en.wikipedia.org/wiki/John_von_Neumann" TargetMode="External"/><Relationship Id="rId5" Type="http://schemas.openxmlformats.org/officeDocument/2006/relationships/hyperlink" Target="https://en.wikipedia.org/wiki/Von_Neumann_architecture" TargetMode="External"/><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2023-03-22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A Stable Sort</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solidFill>
                  <a:srgbClr val="202124"/>
                </a:solidFill>
                <a:highlight>
                  <a:srgbClr val="FFFFFF"/>
                </a:highlight>
                <a:latin typeface="Roboto"/>
                <a:ea typeface="Roboto"/>
                <a:cs typeface="Roboto"/>
                <a:sym typeface="Roboto"/>
              </a:rPr>
              <a:t>A sort algorithm is said to be stable if it always gives the same results.</a:t>
            </a:r>
            <a:endParaRPr sz="165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650">
                <a:solidFill>
                  <a:srgbClr val="202124"/>
                </a:solidFill>
                <a:highlight>
                  <a:srgbClr val="FFFFFF"/>
                </a:highlight>
                <a:latin typeface="Roboto"/>
                <a:ea typeface="Roboto"/>
                <a:cs typeface="Roboto"/>
                <a:sym typeface="Roboto"/>
              </a:rPr>
              <a:t>When would a sort algorithm ever not give the same result??</a:t>
            </a:r>
            <a:endParaRPr sz="165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650">
                <a:solidFill>
                  <a:srgbClr val="202124"/>
                </a:solidFill>
                <a:highlight>
                  <a:srgbClr val="FFFFFF"/>
                </a:highlight>
                <a:latin typeface="Roboto"/>
                <a:ea typeface="Roboto"/>
                <a:cs typeface="Roboto"/>
                <a:sym typeface="Roboto"/>
              </a:rPr>
              <a:t>When there are duplicate keys, multiple sorted orderings of the same input are possible.</a:t>
            </a:r>
            <a:endParaRPr b="1" sz="165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650">
                <a:solidFill>
                  <a:srgbClr val="202124"/>
                </a:solidFill>
                <a:highlight>
                  <a:srgbClr val="FFFFFF"/>
                </a:highlight>
                <a:latin typeface="Roboto"/>
                <a:ea typeface="Roboto"/>
                <a:cs typeface="Roboto"/>
                <a:sym typeface="Roboto"/>
              </a:rPr>
              <a:t>Why is a stable sort important? Sometimes, it's not. But the boss at a big company may not like it if you run the same report twice and get ever-so-slightly different results!</a:t>
            </a:r>
            <a:endParaRPr sz="1650">
              <a:solidFill>
                <a:srgbClr val="202124"/>
              </a:solidFill>
              <a:highlight>
                <a:srgbClr val="FFFFFF"/>
              </a:highlight>
              <a:latin typeface="Roboto"/>
              <a:ea typeface="Roboto"/>
              <a:cs typeface="Roboto"/>
              <a:sym typeface="Roboto"/>
            </a:endParaRPr>
          </a:p>
        </p:txBody>
      </p:sp>
      <p:graphicFrame>
        <p:nvGraphicFramePr>
          <p:cNvPr id="114" name="Google Shape;114;p22"/>
          <p:cNvGraphicFramePr/>
          <p:nvPr/>
        </p:nvGraphicFramePr>
        <p:xfrm>
          <a:off x="625775" y="3314700"/>
          <a:ext cx="3000000" cy="3000000"/>
        </p:xfrm>
        <a:graphic>
          <a:graphicData uri="http://schemas.openxmlformats.org/drawingml/2006/table">
            <a:tbl>
              <a:tblPr>
                <a:noFill/>
                <a:tableStyleId>{2FB70DC0-4F34-497E-8804-52E9D61613B3}</a:tableStyleId>
              </a:tblPr>
              <a:tblGrid>
                <a:gridCol w="1847550"/>
                <a:gridCol w="1847550"/>
              </a:tblGrid>
              <a:tr h="396200">
                <a:tc>
                  <a:txBody>
                    <a:bodyPr/>
                    <a:lstStyle/>
                    <a:p>
                      <a:pPr indent="0" lvl="0" marL="0" rtl="0" algn="l">
                        <a:spcBef>
                          <a:spcPts val="0"/>
                        </a:spcBef>
                        <a:spcAft>
                          <a:spcPts val="0"/>
                        </a:spcAft>
                        <a:buNone/>
                      </a:pPr>
                      <a:r>
                        <a:rPr lang="en"/>
                        <a:t>Name (key)</a:t>
                      </a:r>
                      <a:endParaRPr/>
                    </a:p>
                  </a:txBody>
                  <a:tcPr marT="91425" marB="91425" marR="91425" marL="91425"/>
                </a:tc>
                <a:tc>
                  <a:txBody>
                    <a:bodyPr/>
                    <a:lstStyle/>
                    <a:p>
                      <a:pPr indent="0" lvl="0" marL="0" rtl="0" algn="l">
                        <a:spcBef>
                          <a:spcPts val="0"/>
                        </a:spcBef>
                        <a:spcAft>
                          <a:spcPts val="0"/>
                        </a:spcAft>
                        <a:buNone/>
                      </a:pPr>
                      <a:r>
                        <a:rPr lang="en"/>
                        <a:t>Score</a:t>
                      </a:r>
                      <a:endParaRPr/>
                    </a:p>
                  </a:txBody>
                  <a:tcPr marT="91425" marB="91425" marR="91425" marL="91425"/>
                </a:tc>
              </a:tr>
              <a:tr h="396200">
                <a:tc>
                  <a:txBody>
                    <a:bodyPr/>
                    <a:lstStyle/>
                    <a:p>
                      <a:pPr indent="0" lvl="0" marL="0" rtl="0" algn="l">
                        <a:spcBef>
                          <a:spcPts val="0"/>
                        </a:spcBef>
                        <a:spcAft>
                          <a:spcPts val="0"/>
                        </a:spcAft>
                        <a:buNone/>
                      </a:pPr>
                      <a:r>
                        <a:rPr lang="en"/>
                        <a:t>Jill Student</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396200">
                <a:tc>
                  <a:txBody>
                    <a:bodyPr/>
                    <a:lstStyle/>
                    <a:p>
                      <a:pPr indent="0" lvl="0" marL="0" rtl="0" algn="l">
                        <a:spcBef>
                          <a:spcPts val="0"/>
                        </a:spcBef>
                        <a:spcAft>
                          <a:spcPts val="0"/>
                        </a:spcAft>
                        <a:buNone/>
                      </a:pPr>
                      <a:r>
                        <a:rPr lang="en"/>
                        <a:t>Joe Student</a:t>
                      </a:r>
                      <a:endParaRPr/>
                    </a:p>
                  </a:txBody>
                  <a:tcPr marT="91425" marB="91425" marR="91425" marL="91425"/>
                </a:tc>
                <a:tc>
                  <a:txBody>
                    <a:bodyPr/>
                    <a:lstStyle/>
                    <a:p>
                      <a:pPr indent="0" lvl="0" marL="0" rtl="0" algn="l">
                        <a:spcBef>
                          <a:spcPts val="0"/>
                        </a:spcBef>
                        <a:spcAft>
                          <a:spcPts val="0"/>
                        </a:spcAft>
                        <a:buNone/>
                      </a:pPr>
                      <a:r>
                        <a:rPr lang="en"/>
                        <a:t>96</a:t>
                      </a:r>
                      <a:endParaRPr/>
                    </a:p>
                  </a:txBody>
                  <a:tcPr marT="91425" marB="91425" marR="91425" marL="91425"/>
                </a:tc>
              </a:tr>
              <a:tr h="396200">
                <a:tc>
                  <a:txBody>
                    <a:bodyPr/>
                    <a:lstStyle/>
                    <a:p>
                      <a:pPr indent="0" lvl="0" marL="0" rtl="0" algn="l">
                        <a:spcBef>
                          <a:spcPts val="0"/>
                        </a:spcBef>
                        <a:spcAft>
                          <a:spcPts val="0"/>
                        </a:spcAft>
                        <a:buNone/>
                      </a:pPr>
                      <a:r>
                        <a:rPr lang="en"/>
                        <a:t>Joe Student</a:t>
                      </a:r>
                      <a:endParaRPr/>
                    </a:p>
                  </a:txBody>
                  <a:tcPr marT="91425" marB="91425" marR="91425" marL="91425"/>
                </a:tc>
                <a:tc>
                  <a:txBody>
                    <a:bodyPr/>
                    <a:lstStyle/>
                    <a:p>
                      <a:pPr indent="0" lvl="0" marL="0" rtl="0" algn="l">
                        <a:spcBef>
                          <a:spcPts val="0"/>
                        </a:spcBef>
                        <a:spcAft>
                          <a:spcPts val="0"/>
                        </a:spcAft>
                        <a:buNone/>
                      </a:pPr>
                      <a:r>
                        <a:rPr lang="en"/>
                        <a:t>95</a:t>
                      </a:r>
                      <a:endParaRPr/>
                    </a:p>
                  </a:txBody>
                  <a:tcPr marT="91425" marB="91425" marR="91425" marL="91425"/>
                </a:tc>
              </a:tr>
            </a:tbl>
          </a:graphicData>
        </a:graphic>
      </p:graphicFrame>
      <p:graphicFrame>
        <p:nvGraphicFramePr>
          <p:cNvPr id="115" name="Google Shape;115;p22"/>
          <p:cNvGraphicFramePr/>
          <p:nvPr/>
        </p:nvGraphicFramePr>
        <p:xfrm>
          <a:off x="4740575" y="3314700"/>
          <a:ext cx="3000000" cy="3000000"/>
        </p:xfrm>
        <a:graphic>
          <a:graphicData uri="http://schemas.openxmlformats.org/drawingml/2006/table">
            <a:tbl>
              <a:tblPr>
                <a:noFill/>
                <a:tableStyleId>{2FB70DC0-4F34-497E-8804-52E9D61613B3}</a:tableStyleId>
              </a:tblPr>
              <a:tblGrid>
                <a:gridCol w="1847550"/>
                <a:gridCol w="1847550"/>
              </a:tblGrid>
              <a:tr h="396200">
                <a:tc>
                  <a:txBody>
                    <a:bodyPr/>
                    <a:lstStyle/>
                    <a:p>
                      <a:pPr indent="0" lvl="0" marL="0" rtl="0" algn="l">
                        <a:spcBef>
                          <a:spcPts val="0"/>
                        </a:spcBef>
                        <a:spcAft>
                          <a:spcPts val="0"/>
                        </a:spcAft>
                        <a:buNone/>
                      </a:pPr>
                      <a:r>
                        <a:rPr lang="en"/>
                        <a:t>Name (key)</a:t>
                      </a:r>
                      <a:endParaRPr/>
                    </a:p>
                  </a:txBody>
                  <a:tcPr marT="91425" marB="91425" marR="91425" marL="91425"/>
                </a:tc>
                <a:tc>
                  <a:txBody>
                    <a:bodyPr/>
                    <a:lstStyle/>
                    <a:p>
                      <a:pPr indent="0" lvl="0" marL="0" rtl="0" algn="l">
                        <a:spcBef>
                          <a:spcPts val="0"/>
                        </a:spcBef>
                        <a:spcAft>
                          <a:spcPts val="0"/>
                        </a:spcAft>
                        <a:buNone/>
                      </a:pPr>
                      <a:r>
                        <a:rPr lang="en"/>
                        <a:t>Score</a:t>
                      </a:r>
                      <a:endParaRPr/>
                    </a:p>
                  </a:txBody>
                  <a:tcPr marT="91425" marB="91425" marR="91425" marL="91425"/>
                </a:tc>
              </a:tr>
              <a:tr h="396200">
                <a:tc>
                  <a:txBody>
                    <a:bodyPr/>
                    <a:lstStyle/>
                    <a:p>
                      <a:pPr indent="0" lvl="0" marL="0" rtl="0" algn="l">
                        <a:spcBef>
                          <a:spcPts val="0"/>
                        </a:spcBef>
                        <a:spcAft>
                          <a:spcPts val="0"/>
                        </a:spcAft>
                        <a:buNone/>
                      </a:pPr>
                      <a:r>
                        <a:rPr lang="en"/>
                        <a:t>Jill Student</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396200">
                <a:tc>
                  <a:txBody>
                    <a:bodyPr/>
                    <a:lstStyle/>
                    <a:p>
                      <a:pPr indent="0" lvl="0" marL="0" rtl="0" algn="l">
                        <a:spcBef>
                          <a:spcPts val="0"/>
                        </a:spcBef>
                        <a:spcAft>
                          <a:spcPts val="0"/>
                        </a:spcAft>
                        <a:buNone/>
                      </a:pPr>
                      <a:r>
                        <a:rPr lang="en"/>
                        <a:t>Joe Student</a:t>
                      </a:r>
                      <a:endParaRPr/>
                    </a:p>
                  </a:txBody>
                  <a:tcPr marT="91425" marB="91425" marR="91425" marL="91425"/>
                </a:tc>
                <a:tc>
                  <a:txBody>
                    <a:bodyPr/>
                    <a:lstStyle/>
                    <a:p>
                      <a:pPr indent="0" lvl="0" marL="0" rtl="0" algn="l">
                        <a:spcBef>
                          <a:spcPts val="0"/>
                        </a:spcBef>
                        <a:spcAft>
                          <a:spcPts val="0"/>
                        </a:spcAft>
                        <a:buNone/>
                      </a:pPr>
                      <a:r>
                        <a:rPr lang="en"/>
                        <a:t>95</a:t>
                      </a:r>
                      <a:endParaRPr/>
                    </a:p>
                  </a:txBody>
                  <a:tcPr marT="91425" marB="91425" marR="91425" marL="91425"/>
                </a:tc>
              </a:tr>
              <a:tr h="396200">
                <a:tc>
                  <a:txBody>
                    <a:bodyPr/>
                    <a:lstStyle/>
                    <a:p>
                      <a:pPr indent="0" lvl="0" marL="0" rtl="0" algn="l">
                        <a:spcBef>
                          <a:spcPts val="0"/>
                        </a:spcBef>
                        <a:spcAft>
                          <a:spcPts val="0"/>
                        </a:spcAft>
                        <a:buNone/>
                      </a:pPr>
                      <a:r>
                        <a:rPr lang="en"/>
                        <a:t>Joe Student</a:t>
                      </a:r>
                      <a:endParaRPr/>
                    </a:p>
                  </a:txBody>
                  <a:tcPr marT="91425" marB="91425" marR="91425" marL="91425"/>
                </a:tc>
                <a:tc>
                  <a:txBody>
                    <a:bodyPr/>
                    <a:lstStyle/>
                    <a:p>
                      <a:pPr indent="0" lvl="0" marL="0" rtl="0" algn="l">
                        <a:spcBef>
                          <a:spcPts val="0"/>
                        </a:spcBef>
                        <a:spcAft>
                          <a:spcPts val="0"/>
                        </a:spcAft>
                        <a:buNone/>
                      </a:pPr>
                      <a:r>
                        <a:rPr lang="en"/>
                        <a:t>96</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686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Merge Sort:</a:t>
            </a:r>
            <a:r>
              <a:rPr lang="en" sz="2000"/>
              <a:t> Split the array into halves down to one element</a:t>
            </a:r>
            <a:endParaRPr sz="2000"/>
          </a:p>
        </p:txBody>
      </p:sp>
      <p:cxnSp>
        <p:nvCxnSpPr>
          <p:cNvPr id="121" name="Google Shape;121;p23"/>
          <p:cNvCxnSpPr/>
          <p:nvPr/>
        </p:nvCxnSpPr>
        <p:spPr>
          <a:xfrm flipH="1">
            <a:off x="2549775" y="1771375"/>
            <a:ext cx="337800" cy="211200"/>
          </a:xfrm>
          <a:prstGeom prst="straightConnector1">
            <a:avLst/>
          </a:prstGeom>
          <a:noFill/>
          <a:ln cap="flat" cmpd="sng" w="9525">
            <a:solidFill>
              <a:schemeClr val="dk2"/>
            </a:solidFill>
            <a:prstDash val="solid"/>
            <a:round/>
            <a:headEnd len="med" w="med" type="none"/>
            <a:tailEnd len="med" w="med" type="triangle"/>
          </a:ln>
        </p:spPr>
      </p:cxnSp>
      <p:grpSp>
        <p:nvGrpSpPr>
          <p:cNvPr id="122" name="Google Shape;122;p23"/>
          <p:cNvGrpSpPr/>
          <p:nvPr/>
        </p:nvGrpSpPr>
        <p:grpSpPr>
          <a:xfrm>
            <a:off x="991225" y="1264800"/>
            <a:ext cx="6442500" cy="3207900"/>
            <a:chOff x="991225" y="1264800"/>
            <a:chExt cx="6442500" cy="3207900"/>
          </a:xfrm>
        </p:grpSpPr>
        <p:sp>
          <p:nvSpPr>
            <p:cNvPr id="123" name="Google Shape;123;p23"/>
            <p:cNvSpPr txBox="1"/>
            <p:nvPr/>
          </p:nvSpPr>
          <p:spPr>
            <a:xfrm>
              <a:off x="2820025" y="12648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124" name="Google Shape;124;p23"/>
            <p:cNvSpPr txBox="1"/>
            <p:nvPr/>
          </p:nvSpPr>
          <p:spPr>
            <a:xfrm>
              <a:off x="3250525" y="12648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125" name="Google Shape;125;p23"/>
            <p:cNvSpPr txBox="1"/>
            <p:nvPr/>
          </p:nvSpPr>
          <p:spPr>
            <a:xfrm>
              <a:off x="3681025" y="12648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126" name="Google Shape;126;p23"/>
            <p:cNvSpPr txBox="1"/>
            <p:nvPr/>
          </p:nvSpPr>
          <p:spPr>
            <a:xfrm>
              <a:off x="4111525" y="12648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27" name="Google Shape;127;p23"/>
            <p:cNvSpPr txBox="1"/>
            <p:nvPr/>
          </p:nvSpPr>
          <p:spPr>
            <a:xfrm>
              <a:off x="4542025" y="12648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128" name="Google Shape;128;p23"/>
            <p:cNvSpPr txBox="1"/>
            <p:nvPr/>
          </p:nvSpPr>
          <p:spPr>
            <a:xfrm>
              <a:off x="4972525" y="12648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129" name="Google Shape;129;p23"/>
            <p:cNvSpPr txBox="1"/>
            <p:nvPr/>
          </p:nvSpPr>
          <p:spPr>
            <a:xfrm>
              <a:off x="5403025" y="12648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130" name="Google Shape;130;p23"/>
            <p:cNvSpPr txBox="1"/>
            <p:nvPr/>
          </p:nvSpPr>
          <p:spPr>
            <a:xfrm>
              <a:off x="2058025" y="21030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131" name="Google Shape;131;p23"/>
            <p:cNvSpPr txBox="1"/>
            <p:nvPr/>
          </p:nvSpPr>
          <p:spPr>
            <a:xfrm>
              <a:off x="2488525" y="21030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132" name="Google Shape;132;p23"/>
            <p:cNvSpPr txBox="1"/>
            <p:nvPr/>
          </p:nvSpPr>
          <p:spPr>
            <a:xfrm>
              <a:off x="2919025" y="21030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133" name="Google Shape;133;p23"/>
            <p:cNvSpPr txBox="1"/>
            <p:nvPr/>
          </p:nvSpPr>
          <p:spPr>
            <a:xfrm>
              <a:off x="3349525" y="21030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34" name="Google Shape;134;p23"/>
            <p:cNvSpPr txBox="1"/>
            <p:nvPr/>
          </p:nvSpPr>
          <p:spPr>
            <a:xfrm>
              <a:off x="5608825" y="21030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135" name="Google Shape;135;p23"/>
            <p:cNvSpPr txBox="1"/>
            <p:nvPr/>
          </p:nvSpPr>
          <p:spPr>
            <a:xfrm>
              <a:off x="6039325" y="21030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136" name="Google Shape;136;p23"/>
            <p:cNvSpPr txBox="1"/>
            <p:nvPr/>
          </p:nvSpPr>
          <p:spPr>
            <a:xfrm>
              <a:off x="6469825" y="21030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137" name="Google Shape;137;p23"/>
            <p:cNvSpPr txBox="1"/>
            <p:nvPr/>
          </p:nvSpPr>
          <p:spPr>
            <a:xfrm>
              <a:off x="1372225" y="30936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138" name="Google Shape;138;p23"/>
            <p:cNvSpPr txBox="1"/>
            <p:nvPr/>
          </p:nvSpPr>
          <p:spPr>
            <a:xfrm>
              <a:off x="1802725" y="30936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139" name="Google Shape;139;p23"/>
            <p:cNvSpPr txBox="1"/>
            <p:nvPr/>
          </p:nvSpPr>
          <p:spPr>
            <a:xfrm>
              <a:off x="3071425" y="30936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140" name="Google Shape;140;p23"/>
            <p:cNvSpPr txBox="1"/>
            <p:nvPr/>
          </p:nvSpPr>
          <p:spPr>
            <a:xfrm>
              <a:off x="3501925" y="30936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41" name="Google Shape;141;p23"/>
            <p:cNvSpPr txBox="1"/>
            <p:nvPr/>
          </p:nvSpPr>
          <p:spPr>
            <a:xfrm>
              <a:off x="5227825" y="30936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142" name="Google Shape;142;p23"/>
            <p:cNvSpPr txBox="1"/>
            <p:nvPr/>
          </p:nvSpPr>
          <p:spPr>
            <a:xfrm>
              <a:off x="5658325" y="30936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143" name="Google Shape;143;p23"/>
            <p:cNvSpPr txBox="1"/>
            <p:nvPr/>
          </p:nvSpPr>
          <p:spPr>
            <a:xfrm>
              <a:off x="6850825" y="30936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144" name="Google Shape;144;p23"/>
            <p:cNvSpPr txBox="1"/>
            <p:nvPr/>
          </p:nvSpPr>
          <p:spPr>
            <a:xfrm>
              <a:off x="991225" y="40842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145" name="Google Shape;145;p23"/>
            <p:cNvSpPr txBox="1"/>
            <p:nvPr/>
          </p:nvSpPr>
          <p:spPr>
            <a:xfrm>
              <a:off x="2107525" y="40842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146" name="Google Shape;146;p23"/>
            <p:cNvSpPr txBox="1"/>
            <p:nvPr/>
          </p:nvSpPr>
          <p:spPr>
            <a:xfrm>
              <a:off x="2995225" y="40842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147" name="Google Shape;147;p23"/>
            <p:cNvSpPr txBox="1"/>
            <p:nvPr/>
          </p:nvSpPr>
          <p:spPr>
            <a:xfrm>
              <a:off x="3959125" y="40842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48" name="Google Shape;148;p23"/>
            <p:cNvSpPr txBox="1"/>
            <p:nvPr/>
          </p:nvSpPr>
          <p:spPr>
            <a:xfrm>
              <a:off x="4999225" y="40842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149" name="Google Shape;149;p23"/>
            <p:cNvSpPr txBox="1"/>
            <p:nvPr/>
          </p:nvSpPr>
          <p:spPr>
            <a:xfrm>
              <a:off x="5963125" y="40842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150" name="Google Shape;150;p23"/>
            <p:cNvSpPr txBox="1"/>
            <p:nvPr/>
          </p:nvSpPr>
          <p:spPr>
            <a:xfrm>
              <a:off x="7003225" y="408420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cxnSp>
          <p:nvCxnSpPr>
            <p:cNvPr id="151" name="Google Shape;151;p23"/>
            <p:cNvCxnSpPr/>
            <p:nvPr/>
          </p:nvCxnSpPr>
          <p:spPr>
            <a:xfrm>
              <a:off x="5917425" y="1771375"/>
              <a:ext cx="312300" cy="2025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3"/>
            <p:cNvCxnSpPr/>
            <p:nvPr/>
          </p:nvCxnSpPr>
          <p:spPr>
            <a:xfrm flipH="1">
              <a:off x="1254375" y="3676375"/>
              <a:ext cx="337800" cy="2112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23"/>
            <p:cNvCxnSpPr/>
            <p:nvPr/>
          </p:nvCxnSpPr>
          <p:spPr>
            <a:xfrm>
              <a:off x="1878825" y="3676375"/>
              <a:ext cx="312300" cy="2025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23"/>
            <p:cNvCxnSpPr/>
            <p:nvPr/>
          </p:nvCxnSpPr>
          <p:spPr>
            <a:xfrm flipH="1">
              <a:off x="3159375" y="3676375"/>
              <a:ext cx="337800" cy="2112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23"/>
            <p:cNvCxnSpPr/>
            <p:nvPr/>
          </p:nvCxnSpPr>
          <p:spPr>
            <a:xfrm>
              <a:off x="3783825" y="3676375"/>
              <a:ext cx="312300" cy="2025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3"/>
            <p:cNvCxnSpPr/>
            <p:nvPr/>
          </p:nvCxnSpPr>
          <p:spPr>
            <a:xfrm flipH="1">
              <a:off x="5140575" y="3676375"/>
              <a:ext cx="337800" cy="2112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23"/>
            <p:cNvCxnSpPr/>
            <p:nvPr/>
          </p:nvCxnSpPr>
          <p:spPr>
            <a:xfrm>
              <a:off x="5765025" y="3676375"/>
              <a:ext cx="312300" cy="2025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3"/>
            <p:cNvCxnSpPr/>
            <p:nvPr/>
          </p:nvCxnSpPr>
          <p:spPr>
            <a:xfrm flipH="1">
              <a:off x="5826375" y="2609575"/>
              <a:ext cx="337800" cy="2112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23"/>
            <p:cNvCxnSpPr/>
            <p:nvPr/>
          </p:nvCxnSpPr>
          <p:spPr>
            <a:xfrm>
              <a:off x="6450825" y="2609575"/>
              <a:ext cx="312300" cy="2025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23"/>
            <p:cNvCxnSpPr/>
            <p:nvPr/>
          </p:nvCxnSpPr>
          <p:spPr>
            <a:xfrm flipH="1">
              <a:off x="2168775" y="2685775"/>
              <a:ext cx="337800" cy="2112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23"/>
            <p:cNvCxnSpPr/>
            <p:nvPr/>
          </p:nvCxnSpPr>
          <p:spPr>
            <a:xfrm>
              <a:off x="2793225" y="2685775"/>
              <a:ext cx="312300" cy="2025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23"/>
            <p:cNvCxnSpPr/>
            <p:nvPr/>
          </p:nvCxnSpPr>
          <p:spPr>
            <a:xfrm>
              <a:off x="7126075" y="3645775"/>
              <a:ext cx="42300" cy="2532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Merge Sort: </a:t>
            </a:r>
            <a:r>
              <a:rPr lang="en" sz="2000"/>
              <a:t>Sort the halves and merge them together</a:t>
            </a:r>
            <a:endParaRPr sz="2000"/>
          </a:p>
        </p:txBody>
      </p:sp>
      <p:grpSp>
        <p:nvGrpSpPr>
          <p:cNvPr id="168" name="Google Shape;168;p24"/>
          <p:cNvGrpSpPr/>
          <p:nvPr/>
        </p:nvGrpSpPr>
        <p:grpSpPr>
          <a:xfrm>
            <a:off x="991225" y="1393575"/>
            <a:ext cx="6975900" cy="3203700"/>
            <a:chOff x="991225" y="1393575"/>
            <a:chExt cx="6975900" cy="3203700"/>
          </a:xfrm>
        </p:grpSpPr>
        <p:sp>
          <p:nvSpPr>
            <p:cNvPr id="169" name="Google Shape;169;p24"/>
            <p:cNvSpPr txBox="1"/>
            <p:nvPr/>
          </p:nvSpPr>
          <p:spPr>
            <a:xfrm>
              <a:off x="991225" y="13935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170" name="Google Shape;170;p24"/>
            <p:cNvSpPr txBox="1"/>
            <p:nvPr/>
          </p:nvSpPr>
          <p:spPr>
            <a:xfrm>
              <a:off x="1650325" y="13935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171" name="Google Shape;171;p24"/>
            <p:cNvSpPr txBox="1"/>
            <p:nvPr/>
          </p:nvSpPr>
          <p:spPr>
            <a:xfrm>
              <a:off x="3147625" y="13935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172" name="Google Shape;172;p24"/>
            <p:cNvSpPr txBox="1"/>
            <p:nvPr/>
          </p:nvSpPr>
          <p:spPr>
            <a:xfrm>
              <a:off x="3806725" y="13935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73" name="Google Shape;173;p24"/>
            <p:cNvSpPr txBox="1"/>
            <p:nvPr/>
          </p:nvSpPr>
          <p:spPr>
            <a:xfrm>
              <a:off x="5304025" y="13935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174" name="Google Shape;174;p24"/>
            <p:cNvSpPr txBox="1"/>
            <p:nvPr/>
          </p:nvSpPr>
          <p:spPr>
            <a:xfrm>
              <a:off x="5963125" y="13935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175" name="Google Shape;175;p24"/>
            <p:cNvSpPr txBox="1"/>
            <p:nvPr/>
          </p:nvSpPr>
          <p:spPr>
            <a:xfrm>
              <a:off x="7536625" y="13935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176" name="Google Shape;176;p24"/>
            <p:cNvSpPr txBox="1"/>
            <p:nvPr/>
          </p:nvSpPr>
          <p:spPr>
            <a:xfrm>
              <a:off x="1650325" y="2231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177" name="Google Shape;177;p24"/>
            <p:cNvSpPr txBox="1"/>
            <p:nvPr/>
          </p:nvSpPr>
          <p:spPr>
            <a:xfrm>
              <a:off x="1219825" y="2231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178" name="Google Shape;178;p24"/>
            <p:cNvSpPr txBox="1"/>
            <p:nvPr/>
          </p:nvSpPr>
          <p:spPr>
            <a:xfrm>
              <a:off x="3366425" y="2231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79" name="Google Shape;179;p24"/>
            <p:cNvSpPr txBox="1"/>
            <p:nvPr/>
          </p:nvSpPr>
          <p:spPr>
            <a:xfrm>
              <a:off x="3796925" y="2231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180" name="Google Shape;180;p24"/>
            <p:cNvSpPr txBox="1"/>
            <p:nvPr/>
          </p:nvSpPr>
          <p:spPr>
            <a:xfrm>
              <a:off x="5567050" y="2231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181" name="Google Shape;181;p24"/>
            <p:cNvSpPr txBox="1"/>
            <p:nvPr/>
          </p:nvSpPr>
          <p:spPr>
            <a:xfrm>
              <a:off x="5997550" y="2231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182" name="Google Shape;182;p24"/>
            <p:cNvSpPr txBox="1"/>
            <p:nvPr/>
          </p:nvSpPr>
          <p:spPr>
            <a:xfrm>
              <a:off x="7401975" y="2231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183" name="Google Shape;183;p24"/>
            <p:cNvSpPr txBox="1"/>
            <p:nvPr/>
          </p:nvSpPr>
          <p:spPr>
            <a:xfrm>
              <a:off x="2066800" y="31440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84" name="Google Shape;184;p24"/>
            <p:cNvSpPr txBox="1"/>
            <p:nvPr/>
          </p:nvSpPr>
          <p:spPr>
            <a:xfrm>
              <a:off x="2497300" y="31440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185" name="Google Shape;185;p24"/>
            <p:cNvSpPr txBox="1"/>
            <p:nvPr/>
          </p:nvSpPr>
          <p:spPr>
            <a:xfrm>
              <a:off x="2927800" y="31440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186" name="Google Shape;186;p24"/>
            <p:cNvSpPr txBox="1"/>
            <p:nvPr/>
          </p:nvSpPr>
          <p:spPr>
            <a:xfrm>
              <a:off x="3358300" y="31440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187" name="Google Shape;187;p24"/>
            <p:cNvSpPr txBox="1"/>
            <p:nvPr/>
          </p:nvSpPr>
          <p:spPr>
            <a:xfrm>
              <a:off x="6100050" y="31440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188" name="Google Shape;188;p24"/>
            <p:cNvSpPr txBox="1"/>
            <p:nvPr/>
          </p:nvSpPr>
          <p:spPr>
            <a:xfrm>
              <a:off x="6530550" y="31440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189" name="Google Shape;189;p24"/>
            <p:cNvSpPr txBox="1"/>
            <p:nvPr/>
          </p:nvSpPr>
          <p:spPr>
            <a:xfrm>
              <a:off x="6961050" y="31440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190" name="Google Shape;190;p24"/>
            <p:cNvSpPr txBox="1"/>
            <p:nvPr/>
          </p:nvSpPr>
          <p:spPr>
            <a:xfrm>
              <a:off x="3494975" y="4208750"/>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1" name="Google Shape;191;p24"/>
            <p:cNvSpPr txBox="1"/>
            <p:nvPr/>
          </p:nvSpPr>
          <p:spPr>
            <a:xfrm>
              <a:off x="3925475" y="4208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192" name="Google Shape;192;p24"/>
            <p:cNvSpPr txBox="1"/>
            <p:nvPr/>
          </p:nvSpPr>
          <p:spPr>
            <a:xfrm>
              <a:off x="4355975" y="4208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193" name="Google Shape;193;p24"/>
            <p:cNvSpPr txBox="1"/>
            <p:nvPr/>
          </p:nvSpPr>
          <p:spPr>
            <a:xfrm>
              <a:off x="4786475" y="4208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194" name="Google Shape;194;p24"/>
            <p:cNvSpPr txBox="1"/>
            <p:nvPr/>
          </p:nvSpPr>
          <p:spPr>
            <a:xfrm>
              <a:off x="5216975" y="4208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195" name="Google Shape;195;p24"/>
            <p:cNvSpPr txBox="1"/>
            <p:nvPr/>
          </p:nvSpPr>
          <p:spPr>
            <a:xfrm>
              <a:off x="5647475" y="4208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196" name="Google Shape;196;p24"/>
            <p:cNvSpPr txBox="1"/>
            <p:nvPr/>
          </p:nvSpPr>
          <p:spPr>
            <a:xfrm>
              <a:off x="6077975" y="4208775"/>
              <a:ext cx="430500" cy="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cxnSp>
          <p:nvCxnSpPr>
            <p:cNvPr id="197" name="Google Shape;197;p24"/>
            <p:cNvCxnSpPr/>
            <p:nvPr/>
          </p:nvCxnSpPr>
          <p:spPr>
            <a:xfrm>
              <a:off x="1312675" y="1884525"/>
              <a:ext cx="244800" cy="2448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24"/>
            <p:cNvCxnSpPr/>
            <p:nvPr/>
          </p:nvCxnSpPr>
          <p:spPr>
            <a:xfrm flipH="1">
              <a:off x="1726775" y="1887675"/>
              <a:ext cx="206700" cy="23850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24"/>
            <p:cNvCxnSpPr/>
            <p:nvPr/>
          </p:nvCxnSpPr>
          <p:spPr>
            <a:xfrm>
              <a:off x="3446275" y="1884525"/>
              <a:ext cx="244800" cy="2448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4"/>
            <p:cNvCxnSpPr/>
            <p:nvPr/>
          </p:nvCxnSpPr>
          <p:spPr>
            <a:xfrm flipH="1">
              <a:off x="3860375" y="1887675"/>
              <a:ext cx="206700" cy="2385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4"/>
            <p:cNvCxnSpPr/>
            <p:nvPr/>
          </p:nvCxnSpPr>
          <p:spPr>
            <a:xfrm>
              <a:off x="5579875" y="1884525"/>
              <a:ext cx="244800" cy="2448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24"/>
            <p:cNvCxnSpPr/>
            <p:nvPr/>
          </p:nvCxnSpPr>
          <p:spPr>
            <a:xfrm flipH="1">
              <a:off x="5993975" y="1887675"/>
              <a:ext cx="206700" cy="23850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24"/>
            <p:cNvCxnSpPr/>
            <p:nvPr/>
          </p:nvCxnSpPr>
          <p:spPr>
            <a:xfrm>
              <a:off x="2074675" y="2722725"/>
              <a:ext cx="244800" cy="2448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24"/>
            <p:cNvCxnSpPr/>
            <p:nvPr/>
          </p:nvCxnSpPr>
          <p:spPr>
            <a:xfrm flipH="1">
              <a:off x="3479375" y="2725875"/>
              <a:ext cx="206700" cy="2385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p24"/>
            <p:cNvCxnSpPr/>
            <p:nvPr/>
          </p:nvCxnSpPr>
          <p:spPr>
            <a:xfrm>
              <a:off x="6113275" y="2722725"/>
              <a:ext cx="244800" cy="2448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24"/>
            <p:cNvCxnSpPr/>
            <p:nvPr/>
          </p:nvCxnSpPr>
          <p:spPr>
            <a:xfrm flipH="1">
              <a:off x="7517975" y="2725875"/>
              <a:ext cx="206700" cy="2385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4"/>
            <p:cNvCxnSpPr/>
            <p:nvPr/>
          </p:nvCxnSpPr>
          <p:spPr>
            <a:xfrm>
              <a:off x="3751075" y="3789525"/>
              <a:ext cx="244800" cy="2448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4"/>
            <p:cNvCxnSpPr/>
            <p:nvPr/>
          </p:nvCxnSpPr>
          <p:spPr>
            <a:xfrm flipH="1">
              <a:off x="6222575" y="3792675"/>
              <a:ext cx="206700" cy="2385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4"/>
            <p:cNvCxnSpPr/>
            <p:nvPr/>
          </p:nvCxnSpPr>
          <p:spPr>
            <a:xfrm flipH="1">
              <a:off x="7648525" y="1887675"/>
              <a:ext cx="206700" cy="2385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Pseudocode</a:t>
            </a:r>
            <a:endParaRPr/>
          </a:p>
        </p:txBody>
      </p:sp>
      <p:sp>
        <p:nvSpPr>
          <p:cNvPr id="215" name="Google Shape;21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If the list’s size is 0 or 1, just return the original list (as it is sorted)</a:t>
            </a:r>
            <a:endParaRPr/>
          </a:p>
          <a:p>
            <a:pPr indent="-342900" lvl="0" marL="457200" rtl="0" algn="l">
              <a:spcBef>
                <a:spcPts val="0"/>
              </a:spcBef>
              <a:spcAft>
                <a:spcPts val="0"/>
              </a:spcAft>
              <a:buSzPts val="1800"/>
              <a:buAutoNum type="arabicPeriod"/>
            </a:pPr>
            <a:r>
              <a:rPr lang="en"/>
              <a:t>Split the list parameter int two lists of roughly equal size</a:t>
            </a:r>
            <a:endParaRPr/>
          </a:p>
          <a:p>
            <a:pPr indent="-342900" lvl="0" marL="457200" rtl="0" algn="l">
              <a:spcBef>
                <a:spcPts val="0"/>
              </a:spcBef>
              <a:spcAft>
                <a:spcPts val="0"/>
              </a:spcAft>
              <a:buSzPts val="1800"/>
              <a:buAutoNum type="arabicPeriod"/>
            </a:pPr>
            <a:r>
              <a:rPr lang="en"/>
              <a:t>Recursively Merge Sort both split lists, list 1 and list 2</a:t>
            </a:r>
            <a:endParaRPr/>
          </a:p>
          <a:p>
            <a:pPr indent="-342900" lvl="0" marL="457200" rtl="0" algn="l">
              <a:spcBef>
                <a:spcPts val="0"/>
              </a:spcBef>
              <a:spcAft>
                <a:spcPts val="0"/>
              </a:spcAft>
              <a:buSzPts val="1800"/>
              <a:buAutoNum type="arabicPeriod"/>
            </a:pPr>
            <a:r>
              <a:rPr lang="en"/>
              <a:t>Merge the two sorted lists and return the result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"Lists"</a:t>
            </a:r>
            <a:endParaRPr/>
          </a:p>
        </p:txBody>
      </p:sp>
      <p:sp>
        <p:nvSpPr>
          <p:cNvPr id="221" name="Google Shape;22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Conceptually, you can think of Merge Sort as splitting the input into a bunch of smaller sub-lists, and recursively merging all the sub-lists together.</a:t>
            </a:r>
            <a:endParaRPr/>
          </a:p>
          <a:p>
            <a:pPr indent="0" lvl="0" marL="0" rtl="0" algn="l">
              <a:spcBef>
                <a:spcPts val="1200"/>
              </a:spcBef>
              <a:spcAft>
                <a:spcPts val="0"/>
              </a:spcAft>
              <a:buNone/>
            </a:pPr>
            <a:r>
              <a:rPr lang="en"/>
              <a:t>In practice, we don't want to create tons of lists! We want to allocate as little memory as possible, and copy as little data as possible. So we want to work as much as possible in the array being sorted.</a:t>
            </a:r>
            <a:endParaRPr/>
          </a:p>
          <a:p>
            <a:pPr indent="0" lvl="0" marL="0" rtl="0" algn="l">
              <a:spcBef>
                <a:spcPts val="1200"/>
              </a:spcBef>
              <a:spcAft>
                <a:spcPts val="0"/>
              </a:spcAft>
              <a:buNone/>
            </a:pPr>
            <a:r>
              <a:rPr lang="en"/>
              <a:t>This means that a "sub-list" is really a "view" into the original array, tracked with two indices, begin and end.</a:t>
            </a:r>
            <a:endParaRPr/>
          </a:p>
          <a:p>
            <a:pPr indent="0" lvl="0" marL="0" rtl="0" algn="l">
              <a:spcBef>
                <a:spcPts val="1200"/>
              </a:spcBef>
              <a:spcAft>
                <a:spcPts val="1200"/>
              </a:spcAft>
              <a:buNone/>
            </a:pPr>
            <a:r>
              <a:rPr lang="en"/>
              <a:t>Because of Merge Sort's merge operation, we do need some temporary storage, but that comes out to one additional temporary array that is the same size as the array being sorted.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11700" y="211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The Merge</a:t>
            </a:r>
            <a:endParaRPr/>
          </a:p>
        </p:txBody>
      </p:sp>
      <p:sp>
        <p:nvSpPr>
          <p:cNvPr id="227" name="Google Shape;227;p27"/>
          <p:cNvSpPr txBox="1"/>
          <p:nvPr/>
        </p:nvSpPr>
        <p:spPr>
          <a:xfrm>
            <a:off x="311700" y="3034000"/>
            <a:ext cx="8259300" cy="19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i = current index in left half, j = current index in right half. k = index in output array.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While i &lt;= ending index of left half and j &lt;= ending index of right half:</a:t>
            </a:r>
            <a:br>
              <a:rPr lang="en" sz="1600"/>
            </a:br>
            <a:r>
              <a:rPr lang="en" sz="1600"/>
              <a:t>  B[k++] = smaller of A[i] and A[j].</a:t>
            </a:r>
            <a:br>
              <a:rPr lang="en" sz="1600"/>
            </a:br>
            <a:r>
              <a:rPr lang="en" sz="1600"/>
              <a:t>  Advance i if we used A[i], or advance j if we used A[j].</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After, one of the halves may still have something left... output anything left over into B.</a:t>
            </a:r>
            <a:endParaRPr sz="1600"/>
          </a:p>
        </p:txBody>
      </p:sp>
      <p:sp>
        <p:nvSpPr>
          <p:cNvPr id="228" name="Google Shape;228;p27"/>
          <p:cNvSpPr txBox="1"/>
          <p:nvPr/>
        </p:nvSpPr>
        <p:spPr>
          <a:xfrm>
            <a:off x="3543300" y="907213"/>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29" name="Google Shape;229;p27"/>
          <p:cNvSpPr txBox="1"/>
          <p:nvPr/>
        </p:nvSpPr>
        <p:spPr>
          <a:xfrm>
            <a:off x="3973800" y="907213"/>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230" name="Google Shape;230;p27"/>
          <p:cNvSpPr txBox="1"/>
          <p:nvPr/>
        </p:nvSpPr>
        <p:spPr>
          <a:xfrm>
            <a:off x="4404300" y="907213"/>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231" name="Google Shape;231;p27"/>
          <p:cNvSpPr txBox="1"/>
          <p:nvPr/>
        </p:nvSpPr>
        <p:spPr>
          <a:xfrm>
            <a:off x="4834800" y="907213"/>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232" name="Google Shape;232;p27"/>
          <p:cNvSpPr txBox="1"/>
          <p:nvPr/>
        </p:nvSpPr>
        <p:spPr>
          <a:xfrm>
            <a:off x="5265300" y="907213"/>
            <a:ext cx="430500" cy="3885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33" name="Google Shape;233;p27"/>
          <p:cNvSpPr txBox="1"/>
          <p:nvPr/>
        </p:nvSpPr>
        <p:spPr>
          <a:xfrm>
            <a:off x="5695800" y="907213"/>
            <a:ext cx="430500" cy="3885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34" name="Google Shape;234;p27"/>
          <p:cNvSpPr txBox="1"/>
          <p:nvPr/>
        </p:nvSpPr>
        <p:spPr>
          <a:xfrm>
            <a:off x="6126300" y="907213"/>
            <a:ext cx="430500" cy="3885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sp>
        <p:nvSpPr>
          <p:cNvPr id="235" name="Google Shape;235;p27"/>
          <p:cNvSpPr txBox="1"/>
          <p:nvPr/>
        </p:nvSpPr>
        <p:spPr>
          <a:xfrm>
            <a:off x="3543300" y="2134125"/>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36" name="Google Shape;236;p27"/>
          <p:cNvSpPr txBox="1"/>
          <p:nvPr/>
        </p:nvSpPr>
        <p:spPr>
          <a:xfrm>
            <a:off x="3973800" y="2134150"/>
            <a:ext cx="430500" cy="3885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237" name="Google Shape;237;p27"/>
          <p:cNvSpPr txBox="1"/>
          <p:nvPr/>
        </p:nvSpPr>
        <p:spPr>
          <a:xfrm>
            <a:off x="4404300" y="2134150"/>
            <a:ext cx="430500" cy="3885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38" name="Google Shape;238;p27"/>
          <p:cNvSpPr txBox="1"/>
          <p:nvPr/>
        </p:nvSpPr>
        <p:spPr>
          <a:xfrm>
            <a:off x="4834800" y="2134150"/>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239" name="Google Shape;239;p27"/>
          <p:cNvSpPr txBox="1"/>
          <p:nvPr/>
        </p:nvSpPr>
        <p:spPr>
          <a:xfrm>
            <a:off x="5265300" y="2134150"/>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sp>
        <p:nvSpPr>
          <p:cNvPr id="240" name="Google Shape;240;p27"/>
          <p:cNvSpPr txBox="1"/>
          <p:nvPr/>
        </p:nvSpPr>
        <p:spPr>
          <a:xfrm>
            <a:off x="5695800" y="2134150"/>
            <a:ext cx="430500" cy="3885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241" name="Google Shape;241;p27"/>
          <p:cNvSpPr txBox="1"/>
          <p:nvPr/>
        </p:nvSpPr>
        <p:spPr>
          <a:xfrm>
            <a:off x="6126300" y="2134150"/>
            <a:ext cx="430500" cy="3885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82</a:t>
            </a:r>
            <a:endParaRPr/>
          </a:p>
        </p:txBody>
      </p:sp>
      <p:cxnSp>
        <p:nvCxnSpPr>
          <p:cNvPr id="242" name="Google Shape;242;p27"/>
          <p:cNvCxnSpPr/>
          <p:nvPr/>
        </p:nvCxnSpPr>
        <p:spPr>
          <a:xfrm rot="10800000">
            <a:off x="3758550" y="1295713"/>
            <a:ext cx="0" cy="4743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27"/>
          <p:cNvSpPr txBox="1"/>
          <p:nvPr/>
        </p:nvSpPr>
        <p:spPr>
          <a:xfrm>
            <a:off x="3780025" y="1397063"/>
            <a:ext cx="43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a:t>
            </a:r>
            <a:endParaRPr/>
          </a:p>
        </p:txBody>
      </p:sp>
      <p:cxnSp>
        <p:nvCxnSpPr>
          <p:cNvPr id="244" name="Google Shape;244;p27"/>
          <p:cNvCxnSpPr/>
          <p:nvPr/>
        </p:nvCxnSpPr>
        <p:spPr>
          <a:xfrm rot="10800000">
            <a:off x="5480550" y="1276913"/>
            <a:ext cx="0" cy="474300"/>
          </a:xfrm>
          <a:prstGeom prst="straightConnector1">
            <a:avLst/>
          </a:prstGeom>
          <a:noFill/>
          <a:ln cap="flat" cmpd="sng" w="9525">
            <a:solidFill>
              <a:schemeClr val="dk2"/>
            </a:solidFill>
            <a:prstDash val="solid"/>
            <a:round/>
            <a:headEnd len="med" w="med" type="none"/>
            <a:tailEnd len="med" w="med" type="triangle"/>
          </a:ln>
        </p:spPr>
      </p:cxnSp>
      <p:sp>
        <p:nvSpPr>
          <p:cNvPr id="245" name="Google Shape;245;p27"/>
          <p:cNvSpPr txBox="1"/>
          <p:nvPr/>
        </p:nvSpPr>
        <p:spPr>
          <a:xfrm>
            <a:off x="5502025" y="1378263"/>
            <a:ext cx="43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a:t>
            </a:r>
            <a:endParaRPr/>
          </a:p>
        </p:txBody>
      </p:sp>
      <p:sp>
        <p:nvSpPr>
          <p:cNvPr id="246" name="Google Shape;246;p27"/>
          <p:cNvSpPr txBox="1"/>
          <p:nvPr/>
        </p:nvSpPr>
        <p:spPr>
          <a:xfrm>
            <a:off x="2014225" y="909100"/>
            <a:ext cx="14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Array A</a:t>
            </a:r>
            <a:endParaRPr/>
          </a:p>
        </p:txBody>
      </p:sp>
      <p:sp>
        <p:nvSpPr>
          <p:cNvPr id="247" name="Google Shape;247;p27"/>
          <p:cNvSpPr txBox="1"/>
          <p:nvPr/>
        </p:nvSpPr>
        <p:spPr>
          <a:xfrm>
            <a:off x="2014225" y="2128300"/>
            <a:ext cx="14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Array B</a:t>
            </a:r>
            <a:endParaRPr/>
          </a:p>
        </p:txBody>
      </p:sp>
      <p:cxnSp>
        <p:nvCxnSpPr>
          <p:cNvPr id="248" name="Google Shape;248;p27"/>
          <p:cNvCxnSpPr/>
          <p:nvPr/>
        </p:nvCxnSpPr>
        <p:spPr>
          <a:xfrm rot="10800000">
            <a:off x="6730350" y="2514913"/>
            <a:ext cx="0" cy="474300"/>
          </a:xfrm>
          <a:prstGeom prst="straightConnector1">
            <a:avLst/>
          </a:prstGeom>
          <a:noFill/>
          <a:ln cap="flat" cmpd="sng" w="9525">
            <a:solidFill>
              <a:schemeClr val="dk2"/>
            </a:solidFill>
            <a:prstDash val="solid"/>
            <a:round/>
            <a:headEnd len="med" w="med" type="none"/>
            <a:tailEnd len="med" w="med" type="triangle"/>
          </a:ln>
        </p:spPr>
      </p:cxnSp>
      <p:sp>
        <p:nvSpPr>
          <p:cNvPr id="249" name="Google Shape;249;p27"/>
          <p:cNvSpPr txBox="1"/>
          <p:nvPr/>
        </p:nvSpPr>
        <p:spPr>
          <a:xfrm>
            <a:off x="6717738" y="2616275"/>
            <a:ext cx="20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 (when done)</a:t>
            </a:r>
            <a:endParaRPr/>
          </a:p>
        </p:txBody>
      </p:sp>
      <p:cxnSp>
        <p:nvCxnSpPr>
          <p:cNvPr id="250" name="Google Shape;250;p27"/>
          <p:cNvCxnSpPr/>
          <p:nvPr/>
        </p:nvCxnSpPr>
        <p:spPr>
          <a:xfrm rot="10800000">
            <a:off x="3758550" y="2514913"/>
            <a:ext cx="0" cy="474300"/>
          </a:xfrm>
          <a:prstGeom prst="straightConnector1">
            <a:avLst/>
          </a:prstGeom>
          <a:noFill/>
          <a:ln cap="flat" cmpd="sng" w="9525">
            <a:solidFill>
              <a:schemeClr val="dk2"/>
            </a:solidFill>
            <a:prstDash val="solid"/>
            <a:round/>
            <a:headEnd len="med" w="med" type="none"/>
            <a:tailEnd len="med" w="med" type="triangle"/>
          </a:ln>
        </p:spPr>
      </p:cxnSp>
      <p:sp>
        <p:nvSpPr>
          <p:cNvPr id="251" name="Google Shape;251;p27"/>
          <p:cNvSpPr txBox="1"/>
          <p:nvPr/>
        </p:nvSpPr>
        <p:spPr>
          <a:xfrm>
            <a:off x="3745938" y="2616275"/>
            <a:ext cx="20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 (at start)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Show me the code!</a:t>
            </a:r>
            <a:endParaRPr/>
          </a:p>
        </p:txBody>
      </p:sp>
      <p:sp>
        <p:nvSpPr>
          <p:cNvPr id="257" name="Google Shape;2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8" name="Google Shape;258;p28"/>
          <p:cNvPicPr preferRelativeResize="0"/>
          <p:nvPr/>
        </p:nvPicPr>
        <p:blipFill>
          <a:blip r:embed="rId3">
            <a:alphaModFix/>
          </a:blip>
          <a:stretch>
            <a:fillRect/>
          </a:stretch>
        </p:blipFill>
        <p:spPr>
          <a:xfrm>
            <a:off x="2379000" y="1498750"/>
            <a:ext cx="4782600" cy="2462200"/>
          </a:xfrm>
          <a:prstGeom prst="rect">
            <a:avLst/>
          </a:prstGeom>
          <a:noFill/>
          <a:ln>
            <a:noFill/>
          </a:ln>
        </p:spPr>
      </p:pic>
      <p:sp>
        <p:nvSpPr>
          <p:cNvPr id="259" name="Google Shape;259;p28"/>
          <p:cNvSpPr txBox="1"/>
          <p:nvPr/>
        </p:nvSpPr>
        <p:spPr>
          <a:xfrm>
            <a:off x="3530875" y="3899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https://xkcd.com/1185/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CSAwesome's Merge Sort (edited for brevity) [1/2]</a:t>
            </a:r>
            <a:endParaRPr/>
          </a:p>
        </p:txBody>
      </p:sp>
      <p:sp>
        <p:nvSpPr>
          <p:cNvPr id="265" name="Google Shape;265;p29"/>
          <p:cNvSpPr txBox="1"/>
          <p:nvPr/>
        </p:nvSpPr>
        <p:spPr>
          <a:xfrm>
            <a:off x="1052125" y="1360900"/>
            <a:ext cx="7071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   public static void mergeSort(int[] elements)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int n = elements.length;</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int[] temp = new int[n];</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mergeSortHelper(elements, 0, n - 1, temp);</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private static void mergeSortHelper(int[] elements,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int from, int to, int[] temp)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if (from &lt; to)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int middle = (from + to) / 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mergeSortHelper(elements, from, middle, temp);</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mergeSortHelper(elements, middle + 1, to, temp);</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merge(elements, from, middle, to, temp);</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nvSpPr>
        <p:spPr>
          <a:xfrm>
            <a:off x="762000" y="1219200"/>
            <a:ext cx="85500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private static void merge(int[] elements, int from, int mid, int to, int[] temp)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int i = from, j = mid + 1, k = from;</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while (i &lt;= mid &amp;&amp; j &lt;= to)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if (elements[i] &lt; elements[j])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temp[k++] = elements[i++];</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 else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temp[k++] = elements[j++];</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while (i &lt;= mid)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temp[k++] = elements[i++];</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while (j &lt;= to)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temp[k++] = elements[j++];</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for (k = from; k &lt;= to; k++)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elements[k] = temp[k];</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p:txBody>
      </p:sp>
      <p:sp>
        <p:nvSpPr>
          <p:cNvPr id="271" name="Google Shape;2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CSAwesome's Merge Sort implementation [2/2]</a:t>
            </a:r>
            <a:endParaRPr/>
          </a:p>
        </p:txBody>
      </p:sp>
      <p:cxnSp>
        <p:nvCxnSpPr>
          <p:cNvPr id="272" name="Google Shape;272;p30"/>
          <p:cNvCxnSpPr/>
          <p:nvPr/>
        </p:nvCxnSpPr>
        <p:spPr>
          <a:xfrm rot="10800000">
            <a:off x="4281475" y="2143825"/>
            <a:ext cx="1148700" cy="0"/>
          </a:xfrm>
          <a:prstGeom prst="straightConnector1">
            <a:avLst/>
          </a:prstGeom>
          <a:noFill/>
          <a:ln cap="flat" cmpd="sng" w="9525">
            <a:solidFill>
              <a:schemeClr val="dk1"/>
            </a:solidFill>
            <a:prstDash val="solid"/>
            <a:round/>
            <a:headEnd len="med" w="med" type="none"/>
            <a:tailEnd len="med" w="med" type="triangle"/>
          </a:ln>
        </p:spPr>
      </p:cxnSp>
      <p:sp>
        <p:nvSpPr>
          <p:cNvPr id="273" name="Google Shape;273;p30"/>
          <p:cNvSpPr txBox="1"/>
          <p:nvPr/>
        </p:nvSpPr>
        <p:spPr>
          <a:xfrm>
            <a:off x="5556675" y="1743300"/>
            <a:ext cx="3204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Here, we're comparing the current elements from each half, and taking the smaller one. We only advance the pointer for the side we took from!</a:t>
            </a:r>
            <a:endParaRPr>
              <a:solidFill>
                <a:schemeClr val="dk1"/>
              </a:solidFill>
            </a:endParaRPr>
          </a:p>
        </p:txBody>
      </p:sp>
      <p:cxnSp>
        <p:nvCxnSpPr>
          <p:cNvPr id="274" name="Google Shape;274;p30"/>
          <p:cNvCxnSpPr/>
          <p:nvPr/>
        </p:nvCxnSpPr>
        <p:spPr>
          <a:xfrm rot="10800000">
            <a:off x="4281475" y="3210625"/>
            <a:ext cx="1148700" cy="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p30"/>
          <p:cNvSpPr txBox="1"/>
          <p:nvPr/>
        </p:nvSpPr>
        <p:spPr>
          <a:xfrm>
            <a:off x="5556675" y="28101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we got here, one or both halves are done. Output anything left over from the left half.</a:t>
            </a:r>
            <a:endParaRPr/>
          </a:p>
        </p:txBody>
      </p:sp>
      <p:cxnSp>
        <p:nvCxnSpPr>
          <p:cNvPr id="276" name="Google Shape;276;p30"/>
          <p:cNvCxnSpPr/>
          <p:nvPr/>
        </p:nvCxnSpPr>
        <p:spPr>
          <a:xfrm rot="10800000">
            <a:off x="4281475" y="3896425"/>
            <a:ext cx="1148700" cy="0"/>
          </a:xfrm>
          <a:prstGeom prst="straightConnector1">
            <a:avLst/>
          </a:prstGeom>
          <a:noFill/>
          <a:ln cap="flat" cmpd="sng" w="9525">
            <a:solidFill>
              <a:schemeClr val="dk2"/>
            </a:solidFill>
            <a:prstDash val="solid"/>
            <a:round/>
            <a:headEnd len="med" w="med" type="none"/>
            <a:tailEnd len="med" w="med" type="triangle"/>
          </a:ln>
        </p:spPr>
      </p:cxnSp>
      <p:sp>
        <p:nvSpPr>
          <p:cNvPr id="277" name="Google Shape;277;p30"/>
          <p:cNvSpPr txBox="1"/>
          <p:nvPr/>
        </p:nvSpPr>
        <p:spPr>
          <a:xfrm>
            <a:off x="5556675" y="34959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anything left over from the right half. (Only one of these loops will run.)</a:t>
            </a:r>
            <a:endParaRPr/>
          </a:p>
        </p:txBody>
      </p:sp>
      <p:cxnSp>
        <p:nvCxnSpPr>
          <p:cNvPr id="278" name="Google Shape;278;p30"/>
          <p:cNvCxnSpPr/>
          <p:nvPr/>
        </p:nvCxnSpPr>
        <p:spPr>
          <a:xfrm rot="10800000">
            <a:off x="4312975" y="4452025"/>
            <a:ext cx="1117200" cy="130200"/>
          </a:xfrm>
          <a:prstGeom prst="straightConnector1">
            <a:avLst/>
          </a:prstGeom>
          <a:noFill/>
          <a:ln cap="flat" cmpd="sng" w="9525">
            <a:solidFill>
              <a:schemeClr val="dk2"/>
            </a:solidFill>
            <a:prstDash val="solid"/>
            <a:round/>
            <a:headEnd len="med" w="med" type="none"/>
            <a:tailEnd len="med" w="med" type="triangle"/>
          </a:ln>
        </p:spPr>
      </p:cxnSp>
      <p:sp>
        <p:nvSpPr>
          <p:cNvPr id="279" name="Google Shape;279;p30"/>
          <p:cNvSpPr txBox="1"/>
          <p:nvPr/>
        </p:nvSpPr>
        <p:spPr>
          <a:xfrm>
            <a:off x="5556675" y="42579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Copy everything back from the temp array. (This can be avoided with some extra fanciness.)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nvSpPr>
        <p:spPr>
          <a:xfrm>
            <a:off x="762000" y="1219200"/>
            <a:ext cx="85500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urier New"/>
                <a:ea typeface="Courier New"/>
                <a:cs typeface="Courier New"/>
                <a:sym typeface="Courier New"/>
              </a:rPr>
              <a:t>   private static void merge(int[] elements, int from, int mid, int to, int[] temp)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int i = from, j = mid + 1, k = from;</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r>
              <a:rPr lang="en" sz="1000">
                <a:solidFill>
                  <a:srgbClr val="0000FF"/>
                </a:solidFill>
                <a:latin typeface="Courier New"/>
                <a:ea typeface="Courier New"/>
                <a:cs typeface="Courier New"/>
                <a:sym typeface="Courier New"/>
              </a:rPr>
              <a:t>  while (i &lt;= mid &amp;&amp; j &lt;= to) {</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000FF"/>
                </a:solidFill>
                <a:latin typeface="Courier New"/>
                <a:ea typeface="Courier New"/>
                <a:cs typeface="Courier New"/>
                <a:sym typeface="Courier New"/>
              </a:rPr>
              <a:t>         if (elements[i] &lt; elements[j]) {</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000FF"/>
                </a:solidFill>
                <a:latin typeface="Courier New"/>
                <a:ea typeface="Courier New"/>
                <a:cs typeface="Courier New"/>
                <a:sym typeface="Courier New"/>
              </a:rPr>
              <a:t>            temp[k++] = elements[i++];</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000FF"/>
                </a:solidFill>
                <a:latin typeface="Courier New"/>
                <a:ea typeface="Courier New"/>
                <a:cs typeface="Courier New"/>
                <a:sym typeface="Courier New"/>
              </a:rPr>
              <a:t>         } else {</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000FF"/>
                </a:solidFill>
                <a:latin typeface="Courier New"/>
                <a:ea typeface="Courier New"/>
                <a:cs typeface="Courier New"/>
                <a:sym typeface="Courier New"/>
              </a:rPr>
              <a:t>            temp[k++] = elements[j++];</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000FF"/>
                </a:solidFill>
                <a:latin typeface="Courier New"/>
                <a:ea typeface="Courier New"/>
                <a:cs typeface="Courier New"/>
                <a:sym typeface="Courier New"/>
              </a:rPr>
              <a:t>         }</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000FF"/>
                </a:solidFill>
                <a:latin typeface="Courier New"/>
                <a:ea typeface="Courier New"/>
                <a:cs typeface="Courier New"/>
                <a:sym typeface="Courier New"/>
              </a:rPr>
              <a:t>      }</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while (i &lt;= mid)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temp[k++] = elements[i++];</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while (j &lt;= to)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temp[k++] = elements[j++];</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for (k = from; k &lt;= to; k++)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elements[k] = temp[k];</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p:txBody>
      </p:sp>
      <p:sp>
        <p:nvSpPr>
          <p:cNvPr id="285" name="Google Shape;2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CSAwesome's Merge Sort implementation [2/2]</a:t>
            </a:r>
            <a:endParaRPr/>
          </a:p>
        </p:txBody>
      </p:sp>
      <p:cxnSp>
        <p:nvCxnSpPr>
          <p:cNvPr id="286" name="Google Shape;286;p31"/>
          <p:cNvCxnSpPr/>
          <p:nvPr/>
        </p:nvCxnSpPr>
        <p:spPr>
          <a:xfrm rot="10800000">
            <a:off x="4281475" y="2143825"/>
            <a:ext cx="1148700" cy="0"/>
          </a:xfrm>
          <a:prstGeom prst="straightConnector1">
            <a:avLst/>
          </a:prstGeom>
          <a:noFill/>
          <a:ln cap="flat" cmpd="sng" w="9525">
            <a:solidFill>
              <a:srgbClr val="0000FF"/>
            </a:solidFill>
            <a:prstDash val="solid"/>
            <a:round/>
            <a:headEnd len="med" w="med" type="none"/>
            <a:tailEnd len="med" w="med" type="triangle"/>
          </a:ln>
        </p:spPr>
      </p:cxnSp>
      <p:sp>
        <p:nvSpPr>
          <p:cNvPr id="287" name="Google Shape;287;p31"/>
          <p:cNvSpPr txBox="1"/>
          <p:nvPr/>
        </p:nvSpPr>
        <p:spPr>
          <a:xfrm>
            <a:off x="5556675" y="1743300"/>
            <a:ext cx="3204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Here, we're comparing the current elements from each half, and taking the smaller one. We only advance the pointer for the side we took from!</a:t>
            </a:r>
            <a:endParaRPr>
              <a:solidFill>
                <a:srgbClr val="0000FF"/>
              </a:solidFill>
            </a:endParaRPr>
          </a:p>
        </p:txBody>
      </p:sp>
      <p:cxnSp>
        <p:nvCxnSpPr>
          <p:cNvPr id="288" name="Google Shape;288;p31"/>
          <p:cNvCxnSpPr/>
          <p:nvPr/>
        </p:nvCxnSpPr>
        <p:spPr>
          <a:xfrm rot="10800000">
            <a:off x="4281475" y="3210625"/>
            <a:ext cx="1148700" cy="0"/>
          </a:xfrm>
          <a:prstGeom prst="straightConnector1">
            <a:avLst/>
          </a:prstGeom>
          <a:noFill/>
          <a:ln cap="flat" cmpd="sng" w="9525">
            <a:solidFill>
              <a:schemeClr val="dk2"/>
            </a:solidFill>
            <a:prstDash val="solid"/>
            <a:round/>
            <a:headEnd len="med" w="med" type="none"/>
            <a:tailEnd len="med" w="med" type="triangle"/>
          </a:ln>
        </p:spPr>
      </p:cxnSp>
      <p:sp>
        <p:nvSpPr>
          <p:cNvPr id="289" name="Google Shape;289;p31"/>
          <p:cNvSpPr txBox="1"/>
          <p:nvPr/>
        </p:nvSpPr>
        <p:spPr>
          <a:xfrm>
            <a:off x="5556675" y="28101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we got here, one or both halves are done. Output anything left over from the left half.</a:t>
            </a:r>
            <a:endParaRPr/>
          </a:p>
        </p:txBody>
      </p:sp>
      <p:cxnSp>
        <p:nvCxnSpPr>
          <p:cNvPr id="290" name="Google Shape;290;p31"/>
          <p:cNvCxnSpPr/>
          <p:nvPr/>
        </p:nvCxnSpPr>
        <p:spPr>
          <a:xfrm rot="10800000">
            <a:off x="4281475" y="3896425"/>
            <a:ext cx="1148700" cy="0"/>
          </a:xfrm>
          <a:prstGeom prst="straightConnector1">
            <a:avLst/>
          </a:prstGeom>
          <a:noFill/>
          <a:ln cap="flat" cmpd="sng" w="9525">
            <a:solidFill>
              <a:schemeClr val="dk2"/>
            </a:solidFill>
            <a:prstDash val="solid"/>
            <a:round/>
            <a:headEnd len="med" w="med" type="none"/>
            <a:tailEnd len="med" w="med" type="triangle"/>
          </a:ln>
        </p:spPr>
      </p:cxnSp>
      <p:sp>
        <p:nvSpPr>
          <p:cNvPr id="291" name="Google Shape;291;p31"/>
          <p:cNvSpPr txBox="1"/>
          <p:nvPr/>
        </p:nvSpPr>
        <p:spPr>
          <a:xfrm>
            <a:off x="5556675" y="34959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anything left over from the right half. (Only one of these loops will run.)</a:t>
            </a:r>
            <a:endParaRPr/>
          </a:p>
        </p:txBody>
      </p:sp>
      <p:cxnSp>
        <p:nvCxnSpPr>
          <p:cNvPr id="292" name="Google Shape;292;p31"/>
          <p:cNvCxnSpPr/>
          <p:nvPr/>
        </p:nvCxnSpPr>
        <p:spPr>
          <a:xfrm rot="10800000">
            <a:off x="4312975" y="4452025"/>
            <a:ext cx="1117200" cy="130200"/>
          </a:xfrm>
          <a:prstGeom prst="straightConnector1">
            <a:avLst/>
          </a:prstGeom>
          <a:noFill/>
          <a:ln cap="flat" cmpd="sng" w="9525">
            <a:solidFill>
              <a:schemeClr val="dk2"/>
            </a:solidFill>
            <a:prstDash val="solid"/>
            <a:round/>
            <a:headEnd len="med" w="med" type="none"/>
            <a:tailEnd len="med" w="med" type="triangle"/>
          </a:ln>
        </p:spPr>
      </p:cxnSp>
      <p:sp>
        <p:nvSpPr>
          <p:cNvPr id="293" name="Google Shape;293;p31"/>
          <p:cNvSpPr txBox="1"/>
          <p:nvPr/>
        </p:nvSpPr>
        <p:spPr>
          <a:xfrm>
            <a:off x="5556675" y="42579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Copy everything back from the temp array. (This can be avoided with some extra fanciness.)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10.2.2: </a:t>
            </a:r>
            <a:r>
              <a:rPr lang="en"/>
              <a:t>Merge Sort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txBox="1"/>
          <p:nvPr/>
        </p:nvSpPr>
        <p:spPr>
          <a:xfrm>
            <a:off x="762000" y="1219200"/>
            <a:ext cx="85500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urier New"/>
                <a:ea typeface="Courier New"/>
                <a:cs typeface="Courier New"/>
                <a:sym typeface="Courier New"/>
              </a:rPr>
              <a:t>   private static void merge(int[] elements, int from, int mid, int to, int[] temp)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int i = from, j = mid + 1, k = from;</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while (i &lt;= mid &amp;&amp; j &lt;= to)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if (elements[i] &lt; elements[j])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temp[k++] = elements[i++];</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else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temp[k++] = elements[j++];</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r>
              <a:rPr lang="en" sz="1000">
                <a:solidFill>
                  <a:srgbClr val="0000FF"/>
                </a:solidFill>
                <a:latin typeface="Courier New"/>
                <a:ea typeface="Courier New"/>
                <a:cs typeface="Courier New"/>
                <a:sym typeface="Courier New"/>
              </a:rPr>
              <a:t>while (i &lt;= mid) {</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000FF"/>
                </a:solidFill>
                <a:latin typeface="Courier New"/>
                <a:ea typeface="Courier New"/>
                <a:cs typeface="Courier New"/>
                <a:sym typeface="Courier New"/>
              </a:rPr>
              <a:t>         temp[k++] = elements[i++];</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000FF"/>
                </a:solidFill>
                <a:latin typeface="Courier New"/>
                <a:ea typeface="Courier New"/>
                <a:cs typeface="Courier New"/>
                <a:sym typeface="Courier New"/>
              </a:rPr>
              <a:t>      }</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while (j &lt;= to)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temp[k++] = elements[j++];</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for (k = from; k &lt;= to; k++)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elements[k] = temp[k];</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p:txBody>
      </p:sp>
      <p:sp>
        <p:nvSpPr>
          <p:cNvPr id="299" name="Google Shape;29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CSAwesome's Merge Sort implementation [2/2]</a:t>
            </a:r>
            <a:endParaRPr/>
          </a:p>
        </p:txBody>
      </p:sp>
      <p:cxnSp>
        <p:nvCxnSpPr>
          <p:cNvPr id="300" name="Google Shape;300;p32"/>
          <p:cNvCxnSpPr/>
          <p:nvPr/>
        </p:nvCxnSpPr>
        <p:spPr>
          <a:xfrm rot="10800000">
            <a:off x="4281475" y="2143825"/>
            <a:ext cx="1148700" cy="0"/>
          </a:xfrm>
          <a:prstGeom prst="straightConnector1">
            <a:avLst/>
          </a:prstGeom>
          <a:noFill/>
          <a:ln cap="flat" cmpd="sng" w="9525">
            <a:solidFill>
              <a:schemeClr val="dk2"/>
            </a:solidFill>
            <a:prstDash val="solid"/>
            <a:round/>
            <a:headEnd len="med" w="med" type="none"/>
            <a:tailEnd len="med" w="med" type="triangle"/>
          </a:ln>
        </p:spPr>
      </p:cxnSp>
      <p:sp>
        <p:nvSpPr>
          <p:cNvPr id="301" name="Google Shape;301;p32"/>
          <p:cNvSpPr txBox="1"/>
          <p:nvPr/>
        </p:nvSpPr>
        <p:spPr>
          <a:xfrm>
            <a:off x="5556675" y="1743300"/>
            <a:ext cx="3204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Here, we're comparing the current elements from each half, and taking the smaller one. We only advance the pointer for the side we took from!</a:t>
            </a:r>
            <a:endParaRPr/>
          </a:p>
        </p:txBody>
      </p:sp>
      <p:cxnSp>
        <p:nvCxnSpPr>
          <p:cNvPr id="302" name="Google Shape;302;p32"/>
          <p:cNvCxnSpPr/>
          <p:nvPr/>
        </p:nvCxnSpPr>
        <p:spPr>
          <a:xfrm rot="10800000">
            <a:off x="4281475" y="3210625"/>
            <a:ext cx="1148700" cy="0"/>
          </a:xfrm>
          <a:prstGeom prst="straightConnector1">
            <a:avLst/>
          </a:prstGeom>
          <a:noFill/>
          <a:ln cap="flat" cmpd="sng" w="9525">
            <a:solidFill>
              <a:srgbClr val="0000FF"/>
            </a:solidFill>
            <a:prstDash val="solid"/>
            <a:round/>
            <a:headEnd len="med" w="med" type="none"/>
            <a:tailEnd len="med" w="med" type="triangle"/>
          </a:ln>
        </p:spPr>
      </p:cxnSp>
      <p:sp>
        <p:nvSpPr>
          <p:cNvPr id="303" name="Google Shape;303;p32"/>
          <p:cNvSpPr txBox="1"/>
          <p:nvPr/>
        </p:nvSpPr>
        <p:spPr>
          <a:xfrm>
            <a:off x="5556675" y="28101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If we got here, one or both halves are done. Output anything left over from the left half.</a:t>
            </a:r>
            <a:endParaRPr>
              <a:solidFill>
                <a:srgbClr val="0000FF"/>
              </a:solidFill>
            </a:endParaRPr>
          </a:p>
        </p:txBody>
      </p:sp>
      <p:cxnSp>
        <p:nvCxnSpPr>
          <p:cNvPr id="304" name="Google Shape;304;p32"/>
          <p:cNvCxnSpPr/>
          <p:nvPr/>
        </p:nvCxnSpPr>
        <p:spPr>
          <a:xfrm rot="10800000">
            <a:off x="4281475" y="3896425"/>
            <a:ext cx="1148700" cy="0"/>
          </a:xfrm>
          <a:prstGeom prst="straightConnector1">
            <a:avLst/>
          </a:prstGeom>
          <a:noFill/>
          <a:ln cap="flat" cmpd="sng" w="9525">
            <a:solidFill>
              <a:schemeClr val="dk2"/>
            </a:solidFill>
            <a:prstDash val="solid"/>
            <a:round/>
            <a:headEnd len="med" w="med" type="none"/>
            <a:tailEnd len="med" w="med" type="triangle"/>
          </a:ln>
        </p:spPr>
      </p:cxnSp>
      <p:sp>
        <p:nvSpPr>
          <p:cNvPr id="305" name="Google Shape;305;p32"/>
          <p:cNvSpPr txBox="1"/>
          <p:nvPr/>
        </p:nvSpPr>
        <p:spPr>
          <a:xfrm>
            <a:off x="5556675" y="34959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anything left over from the right half. (Only one of these loops will run.)</a:t>
            </a:r>
            <a:endParaRPr/>
          </a:p>
        </p:txBody>
      </p:sp>
      <p:cxnSp>
        <p:nvCxnSpPr>
          <p:cNvPr id="306" name="Google Shape;306;p32"/>
          <p:cNvCxnSpPr/>
          <p:nvPr/>
        </p:nvCxnSpPr>
        <p:spPr>
          <a:xfrm rot="10800000">
            <a:off x="4312975" y="4452025"/>
            <a:ext cx="1117200" cy="130200"/>
          </a:xfrm>
          <a:prstGeom prst="straightConnector1">
            <a:avLst/>
          </a:prstGeom>
          <a:noFill/>
          <a:ln cap="flat" cmpd="sng" w="9525">
            <a:solidFill>
              <a:schemeClr val="dk2"/>
            </a:solidFill>
            <a:prstDash val="solid"/>
            <a:round/>
            <a:headEnd len="med" w="med" type="none"/>
            <a:tailEnd len="med" w="med" type="triangle"/>
          </a:ln>
        </p:spPr>
      </p:cxnSp>
      <p:sp>
        <p:nvSpPr>
          <p:cNvPr id="307" name="Google Shape;307;p32"/>
          <p:cNvSpPr txBox="1"/>
          <p:nvPr/>
        </p:nvSpPr>
        <p:spPr>
          <a:xfrm>
            <a:off x="5556675" y="42579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Copy everything back from the temp array. (This can be avoided with some extra fanciness.)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nvSpPr>
        <p:spPr>
          <a:xfrm>
            <a:off x="762000" y="1219200"/>
            <a:ext cx="85500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urier New"/>
                <a:ea typeface="Courier New"/>
                <a:cs typeface="Courier New"/>
                <a:sym typeface="Courier New"/>
              </a:rPr>
              <a:t>   private static void merge(int[] elements, int from, int mid, int to, int[] temp)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int i = from, j = mid + 1, k = from;</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while (i &lt;= mid &amp;&amp; j &lt;= to)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if (elements[i] &lt; elements[j])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temp[k++] = elements[i++];</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else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temp[k++] = elements[j++];</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while (i &lt;= mid)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temp[k++] = elements[i++];</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r>
              <a:rPr lang="en" sz="1000">
                <a:solidFill>
                  <a:srgbClr val="0000FF"/>
                </a:solidFill>
                <a:latin typeface="Courier New"/>
                <a:ea typeface="Courier New"/>
                <a:cs typeface="Courier New"/>
                <a:sym typeface="Courier New"/>
              </a:rPr>
              <a:t>   while (j &lt;= to) {</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000FF"/>
                </a:solidFill>
                <a:latin typeface="Courier New"/>
                <a:ea typeface="Courier New"/>
                <a:cs typeface="Courier New"/>
                <a:sym typeface="Courier New"/>
              </a:rPr>
              <a:t>         temp[k++] = elements[j++];</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000FF"/>
                </a:solidFill>
                <a:latin typeface="Courier New"/>
                <a:ea typeface="Courier New"/>
                <a:cs typeface="Courier New"/>
                <a:sym typeface="Courier New"/>
              </a:rPr>
              <a:t>      }</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for (k = from; k &lt;= to; k++)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elements[k] = temp[k];</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p:txBody>
      </p:sp>
      <p:sp>
        <p:nvSpPr>
          <p:cNvPr id="313" name="Google Shape;31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CSAwesome's Merge Sort implementation [2/2]</a:t>
            </a:r>
            <a:endParaRPr/>
          </a:p>
        </p:txBody>
      </p:sp>
      <p:cxnSp>
        <p:nvCxnSpPr>
          <p:cNvPr id="314" name="Google Shape;314;p33"/>
          <p:cNvCxnSpPr/>
          <p:nvPr/>
        </p:nvCxnSpPr>
        <p:spPr>
          <a:xfrm rot="10800000">
            <a:off x="4281475" y="2143825"/>
            <a:ext cx="1148700" cy="0"/>
          </a:xfrm>
          <a:prstGeom prst="straightConnector1">
            <a:avLst/>
          </a:prstGeom>
          <a:noFill/>
          <a:ln cap="flat" cmpd="sng" w="9525">
            <a:solidFill>
              <a:schemeClr val="dk2"/>
            </a:solidFill>
            <a:prstDash val="solid"/>
            <a:round/>
            <a:headEnd len="med" w="med" type="none"/>
            <a:tailEnd len="med" w="med" type="triangle"/>
          </a:ln>
        </p:spPr>
      </p:cxnSp>
      <p:sp>
        <p:nvSpPr>
          <p:cNvPr id="315" name="Google Shape;315;p33"/>
          <p:cNvSpPr txBox="1"/>
          <p:nvPr/>
        </p:nvSpPr>
        <p:spPr>
          <a:xfrm>
            <a:off x="5556675" y="1743300"/>
            <a:ext cx="3204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Here, we're comparing the current elements from each half, and taking the smaller one. We only advance the pointer for the side we took from!</a:t>
            </a:r>
            <a:endParaRPr/>
          </a:p>
        </p:txBody>
      </p:sp>
      <p:cxnSp>
        <p:nvCxnSpPr>
          <p:cNvPr id="316" name="Google Shape;316;p33"/>
          <p:cNvCxnSpPr/>
          <p:nvPr/>
        </p:nvCxnSpPr>
        <p:spPr>
          <a:xfrm rot="10800000">
            <a:off x="4281475" y="3210625"/>
            <a:ext cx="1148700" cy="0"/>
          </a:xfrm>
          <a:prstGeom prst="straightConnector1">
            <a:avLst/>
          </a:prstGeom>
          <a:noFill/>
          <a:ln cap="flat" cmpd="sng" w="9525">
            <a:solidFill>
              <a:schemeClr val="dk2"/>
            </a:solidFill>
            <a:prstDash val="solid"/>
            <a:round/>
            <a:headEnd len="med" w="med" type="none"/>
            <a:tailEnd len="med" w="med" type="triangle"/>
          </a:ln>
        </p:spPr>
      </p:cxnSp>
      <p:sp>
        <p:nvSpPr>
          <p:cNvPr id="317" name="Google Shape;317;p33"/>
          <p:cNvSpPr txBox="1"/>
          <p:nvPr/>
        </p:nvSpPr>
        <p:spPr>
          <a:xfrm>
            <a:off x="5556675" y="28101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we got here, one or both halves are done. Output anything left over from the left half.</a:t>
            </a:r>
            <a:endParaRPr/>
          </a:p>
        </p:txBody>
      </p:sp>
      <p:cxnSp>
        <p:nvCxnSpPr>
          <p:cNvPr id="318" name="Google Shape;318;p33"/>
          <p:cNvCxnSpPr/>
          <p:nvPr/>
        </p:nvCxnSpPr>
        <p:spPr>
          <a:xfrm rot="10800000">
            <a:off x="4281475" y="3896425"/>
            <a:ext cx="1148700" cy="0"/>
          </a:xfrm>
          <a:prstGeom prst="straightConnector1">
            <a:avLst/>
          </a:prstGeom>
          <a:noFill/>
          <a:ln cap="flat" cmpd="sng" w="9525">
            <a:solidFill>
              <a:srgbClr val="0000FF"/>
            </a:solidFill>
            <a:prstDash val="solid"/>
            <a:round/>
            <a:headEnd len="med" w="med" type="none"/>
            <a:tailEnd len="med" w="med" type="triangle"/>
          </a:ln>
        </p:spPr>
      </p:cxnSp>
      <p:sp>
        <p:nvSpPr>
          <p:cNvPr id="319" name="Google Shape;319;p33"/>
          <p:cNvSpPr txBox="1"/>
          <p:nvPr/>
        </p:nvSpPr>
        <p:spPr>
          <a:xfrm>
            <a:off x="5556675" y="34959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Output anything left over from the right half. (Only one of these loops will run.)</a:t>
            </a:r>
            <a:endParaRPr>
              <a:solidFill>
                <a:srgbClr val="0000FF"/>
              </a:solidFill>
            </a:endParaRPr>
          </a:p>
        </p:txBody>
      </p:sp>
      <p:cxnSp>
        <p:nvCxnSpPr>
          <p:cNvPr id="320" name="Google Shape;320;p33"/>
          <p:cNvCxnSpPr/>
          <p:nvPr/>
        </p:nvCxnSpPr>
        <p:spPr>
          <a:xfrm rot="10800000">
            <a:off x="4312975" y="4452025"/>
            <a:ext cx="1117200" cy="13020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33"/>
          <p:cNvSpPr txBox="1"/>
          <p:nvPr/>
        </p:nvSpPr>
        <p:spPr>
          <a:xfrm>
            <a:off x="5556675" y="42579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Copy everything back from the temp array. (This can be avoided with some extra fanciness.)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txBox="1"/>
          <p:nvPr/>
        </p:nvSpPr>
        <p:spPr>
          <a:xfrm>
            <a:off x="762000" y="1219200"/>
            <a:ext cx="85500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urier New"/>
                <a:ea typeface="Courier New"/>
                <a:cs typeface="Courier New"/>
                <a:sym typeface="Courier New"/>
              </a:rPr>
              <a:t>   private static void merge(int[] elements, int from, int mid, int to, int[] temp)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int i = from, j = mid + 1, k = from;</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while (i &lt;= mid &amp;&amp; j &lt;= to)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if (elements[i] &lt; elements[j])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temp[k++] = elements[i++];</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else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temp[k++] = elements[j++];</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while (i &lt;= mid)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temp[k++] = elements[i++];</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while (j &lt;= to)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temp[k++] = elements[j++];</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r>
              <a:rPr lang="en" sz="1000">
                <a:solidFill>
                  <a:srgbClr val="0000FF"/>
                </a:solidFill>
                <a:latin typeface="Courier New"/>
                <a:ea typeface="Courier New"/>
                <a:cs typeface="Courier New"/>
                <a:sym typeface="Courier New"/>
              </a:rPr>
              <a:t> for (k = from; k &lt;= to; k++) {</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000FF"/>
                </a:solidFill>
                <a:latin typeface="Courier New"/>
                <a:ea typeface="Courier New"/>
                <a:cs typeface="Courier New"/>
                <a:sym typeface="Courier New"/>
              </a:rPr>
              <a:t>         elements[k] = temp[k];</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0000FF"/>
                </a:solidFill>
                <a:latin typeface="Courier New"/>
                <a:ea typeface="Courier New"/>
                <a:cs typeface="Courier New"/>
                <a:sym typeface="Courier New"/>
              </a:rPr>
              <a:t>      }</a:t>
            </a:r>
            <a:endParaRPr sz="1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p:txBody>
      </p:sp>
      <p:sp>
        <p:nvSpPr>
          <p:cNvPr id="327" name="Google Shape;32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CSAwesome's Merge Sort implementation [2/2]</a:t>
            </a:r>
            <a:endParaRPr/>
          </a:p>
        </p:txBody>
      </p:sp>
      <p:cxnSp>
        <p:nvCxnSpPr>
          <p:cNvPr id="328" name="Google Shape;328;p34"/>
          <p:cNvCxnSpPr/>
          <p:nvPr/>
        </p:nvCxnSpPr>
        <p:spPr>
          <a:xfrm rot="10800000">
            <a:off x="4281475" y="2143825"/>
            <a:ext cx="1148700" cy="0"/>
          </a:xfrm>
          <a:prstGeom prst="straightConnector1">
            <a:avLst/>
          </a:prstGeom>
          <a:noFill/>
          <a:ln cap="flat" cmpd="sng" w="9525">
            <a:solidFill>
              <a:schemeClr val="dk2"/>
            </a:solidFill>
            <a:prstDash val="solid"/>
            <a:round/>
            <a:headEnd len="med" w="med" type="none"/>
            <a:tailEnd len="med" w="med" type="triangle"/>
          </a:ln>
        </p:spPr>
      </p:cxnSp>
      <p:sp>
        <p:nvSpPr>
          <p:cNvPr id="329" name="Google Shape;329;p34"/>
          <p:cNvSpPr txBox="1"/>
          <p:nvPr/>
        </p:nvSpPr>
        <p:spPr>
          <a:xfrm>
            <a:off x="5556675" y="1743300"/>
            <a:ext cx="3204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Here, we're comparing the current elements from each half, and taking the smaller one. We only advance the pointer for the side we took from!</a:t>
            </a:r>
            <a:endParaRPr/>
          </a:p>
        </p:txBody>
      </p:sp>
      <p:cxnSp>
        <p:nvCxnSpPr>
          <p:cNvPr id="330" name="Google Shape;330;p34"/>
          <p:cNvCxnSpPr/>
          <p:nvPr/>
        </p:nvCxnSpPr>
        <p:spPr>
          <a:xfrm rot="10800000">
            <a:off x="4281475" y="3210625"/>
            <a:ext cx="1148700" cy="0"/>
          </a:xfrm>
          <a:prstGeom prst="straightConnector1">
            <a:avLst/>
          </a:prstGeom>
          <a:noFill/>
          <a:ln cap="flat" cmpd="sng" w="9525">
            <a:solidFill>
              <a:schemeClr val="dk2"/>
            </a:solidFill>
            <a:prstDash val="solid"/>
            <a:round/>
            <a:headEnd len="med" w="med" type="none"/>
            <a:tailEnd len="med" w="med" type="triangle"/>
          </a:ln>
        </p:spPr>
      </p:cxnSp>
      <p:sp>
        <p:nvSpPr>
          <p:cNvPr id="331" name="Google Shape;331;p34"/>
          <p:cNvSpPr txBox="1"/>
          <p:nvPr/>
        </p:nvSpPr>
        <p:spPr>
          <a:xfrm>
            <a:off x="5556675" y="28101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we got here, one or both halves are done. Output anything left over from the left half.</a:t>
            </a:r>
            <a:endParaRPr/>
          </a:p>
        </p:txBody>
      </p:sp>
      <p:cxnSp>
        <p:nvCxnSpPr>
          <p:cNvPr id="332" name="Google Shape;332;p34"/>
          <p:cNvCxnSpPr/>
          <p:nvPr/>
        </p:nvCxnSpPr>
        <p:spPr>
          <a:xfrm rot="10800000">
            <a:off x="4281475" y="3896425"/>
            <a:ext cx="1148700" cy="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34"/>
          <p:cNvSpPr txBox="1"/>
          <p:nvPr/>
        </p:nvSpPr>
        <p:spPr>
          <a:xfrm>
            <a:off x="5556675" y="34959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anything left over from the right half. (Only one of these loops will run.)</a:t>
            </a:r>
            <a:endParaRPr/>
          </a:p>
        </p:txBody>
      </p:sp>
      <p:cxnSp>
        <p:nvCxnSpPr>
          <p:cNvPr id="334" name="Google Shape;334;p34"/>
          <p:cNvCxnSpPr/>
          <p:nvPr/>
        </p:nvCxnSpPr>
        <p:spPr>
          <a:xfrm rot="10800000">
            <a:off x="4312975" y="4452025"/>
            <a:ext cx="1117200" cy="130200"/>
          </a:xfrm>
          <a:prstGeom prst="straightConnector1">
            <a:avLst/>
          </a:prstGeom>
          <a:noFill/>
          <a:ln cap="flat" cmpd="sng" w="9525">
            <a:solidFill>
              <a:srgbClr val="0000FF"/>
            </a:solidFill>
            <a:prstDash val="solid"/>
            <a:round/>
            <a:headEnd len="med" w="med" type="none"/>
            <a:tailEnd len="med" w="med" type="triangle"/>
          </a:ln>
        </p:spPr>
      </p:cxnSp>
      <p:sp>
        <p:nvSpPr>
          <p:cNvPr id="335" name="Google Shape;335;p34"/>
          <p:cNvSpPr txBox="1"/>
          <p:nvPr/>
        </p:nvSpPr>
        <p:spPr>
          <a:xfrm>
            <a:off x="5556675" y="4257900"/>
            <a:ext cx="320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Copy everything back from the temp array. (This can be avoided with some extra fanciness.)</a:t>
            </a:r>
            <a:endParaRPr>
              <a:solidFill>
                <a:srgbClr val="00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Avoiding the copying</a:t>
            </a:r>
            <a:endParaRPr/>
          </a:p>
        </p:txBody>
      </p:sp>
      <p:sp>
        <p:nvSpPr>
          <p:cNvPr id="341" name="Google Shape;341;p35"/>
          <p:cNvSpPr txBox="1"/>
          <p:nvPr>
            <p:ph idx="1" type="body"/>
          </p:nvPr>
        </p:nvSpPr>
        <p:spPr>
          <a:xfrm>
            <a:off x="311700" y="1152475"/>
            <a:ext cx="439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Here's the extra fanciness...</a:t>
            </a:r>
            <a:endParaRPr/>
          </a:p>
          <a:p>
            <a:pPr indent="0" lvl="0" marL="0" rtl="0" algn="l">
              <a:spcBef>
                <a:spcPts val="1200"/>
              </a:spcBef>
              <a:spcAft>
                <a:spcPts val="0"/>
              </a:spcAft>
              <a:buNone/>
            </a:pPr>
            <a:r>
              <a:rPr lang="en"/>
              <a:t>This is the implementation in the </a:t>
            </a:r>
            <a:r>
              <a:rPr lang="en" u="sng">
                <a:solidFill>
                  <a:schemeClr val="hlink"/>
                </a:solidFill>
                <a:hlinkClick r:id="rId3"/>
              </a:rPr>
              <a:t>Wikipedia article for Merge Sort</a:t>
            </a:r>
            <a:r>
              <a:rPr lang="en"/>
              <a:t>.</a:t>
            </a:r>
            <a:endParaRPr/>
          </a:p>
          <a:p>
            <a:pPr indent="0" lvl="0" marL="0" rtl="0" algn="l">
              <a:spcBef>
                <a:spcPts val="1200"/>
              </a:spcBef>
              <a:spcAft>
                <a:spcPts val="0"/>
              </a:spcAft>
              <a:buNone/>
            </a:pPr>
            <a:r>
              <a:rPr lang="en"/>
              <a:t>It avoids the copying of data that the CS Awesome algorithm does, by alternately merging into array A or array B.</a:t>
            </a:r>
            <a:endParaRPr/>
          </a:p>
          <a:p>
            <a:pPr indent="0" lvl="0" marL="0" rtl="0" algn="l">
              <a:spcBef>
                <a:spcPts val="1200"/>
              </a:spcBef>
              <a:spcAft>
                <a:spcPts val="1200"/>
              </a:spcAft>
              <a:buNone/>
            </a:pPr>
            <a:r>
              <a:rPr lang="en"/>
              <a:t>It does do a one-time copy at the beginning of the sort.</a:t>
            </a:r>
            <a:endParaRPr/>
          </a:p>
        </p:txBody>
      </p:sp>
      <p:pic>
        <p:nvPicPr>
          <p:cNvPr id="342" name="Google Shape;342;p35"/>
          <p:cNvPicPr preferRelativeResize="0"/>
          <p:nvPr/>
        </p:nvPicPr>
        <p:blipFill>
          <a:blip r:embed="rId4">
            <a:alphaModFix/>
          </a:blip>
          <a:stretch>
            <a:fillRect/>
          </a:stretch>
        </p:blipFill>
        <p:spPr>
          <a:xfrm>
            <a:off x="4949226" y="261388"/>
            <a:ext cx="3883076" cy="46207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Your turn!</a:t>
            </a:r>
            <a:endParaRPr/>
          </a:p>
        </p:txBody>
      </p:sp>
      <p:sp>
        <p:nvSpPr>
          <p:cNvPr id="348" name="Google Shape;34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 through the exercises for chapter </a:t>
            </a:r>
            <a:r>
              <a:rPr b="1" lang="en"/>
              <a:t>10.2.2 Merge Sort </a:t>
            </a:r>
            <a:r>
              <a:rPr lang="en"/>
              <a:t>in CSAwesome</a:t>
            </a:r>
            <a:endParaRPr/>
          </a:p>
          <a:p>
            <a:pPr indent="0" lvl="0" marL="0" rtl="0" algn="l">
              <a:spcBef>
                <a:spcPts val="1200"/>
              </a:spcBef>
              <a:spcAft>
                <a:spcPts val="1200"/>
              </a:spcAft>
              <a:buNone/>
            </a:pPr>
            <a:r>
              <a:rPr lang="en"/>
              <a:t>Other than that, one of the best exercises is to work through a merge sort on paper. Just like we did on the whiteboard, make an array of ~10 elements and merge sort it yourself.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Previous Sort Methods</a:t>
            </a:r>
            <a:endParaRPr/>
          </a:p>
        </p:txBody>
      </p:sp>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Selection Sort:					Insertion Sort:</a:t>
            </a:r>
            <a:endParaRPr/>
          </a:p>
        </p:txBody>
      </p:sp>
      <p:pic>
        <p:nvPicPr>
          <p:cNvPr id="66" name="Google Shape;66;p15"/>
          <p:cNvPicPr preferRelativeResize="0"/>
          <p:nvPr/>
        </p:nvPicPr>
        <p:blipFill>
          <a:blip r:embed="rId3">
            <a:alphaModFix/>
          </a:blip>
          <a:stretch>
            <a:fillRect/>
          </a:stretch>
        </p:blipFill>
        <p:spPr>
          <a:xfrm>
            <a:off x="729050" y="1675350"/>
            <a:ext cx="803150" cy="2979650"/>
          </a:xfrm>
          <a:prstGeom prst="rect">
            <a:avLst/>
          </a:prstGeom>
          <a:noFill/>
          <a:ln>
            <a:noFill/>
          </a:ln>
        </p:spPr>
      </p:pic>
      <p:pic>
        <p:nvPicPr>
          <p:cNvPr id="67" name="Google Shape;67;p15"/>
          <p:cNvPicPr preferRelativeResize="0"/>
          <p:nvPr/>
        </p:nvPicPr>
        <p:blipFill>
          <a:blip r:embed="rId4">
            <a:alphaModFix/>
          </a:blip>
          <a:stretch>
            <a:fillRect/>
          </a:stretch>
        </p:blipFill>
        <p:spPr>
          <a:xfrm>
            <a:off x="3684950" y="1736425"/>
            <a:ext cx="4762500"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a:t>
            </a:r>
            <a:endParaRPr/>
          </a:p>
        </p:txBody>
      </p:sp>
      <p:sp>
        <p:nvSpPr>
          <p:cNvPr id="73" name="Google Shape;73;p16"/>
          <p:cNvSpPr txBox="1"/>
          <p:nvPr>
            <p:ph idx="1" type="body"/>
          </p:nvPr>
        </p:nvSpPr>
        <p:spPr>
          <a:xfrm>
            <a:off x="311700" y="1152475"/>
            <a:ext cx="8520600" cy="12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 Sort is a </a:t>
            </a:r>
            <a:r>
              <a:rPr b="1" lang="en"/>
              <a:t>divide and conquer</a:t>
            </a:r>
            <a:r>
              <a:rPr lang="en"/>
              <a:t> sorting algorithm, much like Binary Search is a divide and conquer search algorithm.</a:t>
            </a:r>
            <a:endParaRPr/>
          </a:p>
          <a:p>
            <a:pPr indent="0" lvl="0" marL="0" rtl="0" algn="l">
              <a:spcBef>
                <a:spcPts val="1200"/>
              </a:spcBef>
              <a:spcAft>
                <a:spcPts val="1200"/>
              </a:spcAft>
              <a:buNone/>
            </a:pPr>
            <a:r>
              <a:rPr lang="en"/>
              <a:t>Merge Sort divides the input array in half, and recursively Merge Sorts the halves.</a:t>
            </a:r>
            <a:endParaRPr/>
          </a:p>
        </p:txBody>
      </p:sp>
      <p:pic>
        <p:nvPicPr>
          <p:cNvPr id="74" name="Google Shape;74;p16"/>
          <p:cNvPicPr preferRelativeResize="0"/>
          <p:nvPr/>
        </p:nvPicPr>
        <p:blipFill>
          <a:blip r:embed="rId3">
            <a:alphaModFix/>
          </a:blip>
          <a:stretch>
            <a:fillRect/>
          </a:stretch>
        </p:blipFill>
        <p:spPr>
          <a:xfrm>
            <a:off x="6806476" y="2495550"/>
            <a:ext cx="1971375" cy="2571750"/>
          </a:xfrm>
          <a:prstGeom prst="rect">
            <a:avLst/>
          </a:prstGeom>
          <a:noFill/>
          <a:ln>
            <a:noFill/>
          </a:ln>
        </p:spPr>
      </p:pic>
      <p:sp>
        <p:nvSpPr>
          <p:cNvPr id="75" name="Google Shape;75;p16"/>
          <p:cNvSpPr txBox="1"/>
          <p:nvPr/>
        </p:nvSpPr>
        <p:spPr>
          <a:xfrm>
            <a:off x="305350" y="2781075"/>
            <a:ext cx="3657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algorithm was invented in 1945 (!) by </a:t>
            </a:r>
            <a:r>
              <a:rPr lang="en" u="sng">
                <a:solidFill>
                  <a:schemeClr val="hlink"/>
                </a:solidFill>
                <a:hlinkClick r:id="rId4"/>
              </a:rPr>
              <a:t>John Von Neumann</a:t>
            </a:r>
            <a:r>
              <a:rPr lang="en"/>
              <a:t> (1903-1957), a genius mathematician and early computer scientist.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Among other things, Von Neumann invented the </a:t>
            </a:r>
            <a:r>
              <a:rPr lang="en" u="sng">
                <a:solidFill>
                  <a:schemeClr val="hlink"/>
                </a:solidFill>
                <a:hlinkClick r:id="rId5"/>
              </a:rPr>
              <a:t>Von Neumann Architecture</a:t>
            </a:r>
            <a:r>
              <a:rPr lang="en"/>
              <a:t>, which is still the conceptual model for how a computer works.</a:t>
            </a:r>
            <a:endParaRPr/>
          </a:p>
        </p:txBody>
      </p:sp>
      <p:pic>
        <p:nvPicPr>
          <p:cNvPr id="76" name="Google Shape;76;p16"/>
          <p:cNvPicPr preferRelativeResize="0"/>
          <p:nvPr/>
        </p:nvPicPr>
        <p:blipFill>
          <a:blip r:embed="rId6">
            <a:alphaModFix/>
          </a:blip>
          <a:stretch>
            <a:fillRect/>
          </a:stretch>
        </p:blipFill>
        <p:spPr>
          <a:xfrm>
            <a:off x="3757750" y="2934325"/>
            <a:ext cx="2896323" cy="1675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Sorting Algorithm Efficiency</a:t>
            </a:r>
            <a:endParaRPr/>
          </a:p>
        </p:txBody>
      </p:sp>
      <p:pic>
        <p:nvPicPr>
          <p:cNvPr id="82" name="Google Shape;82;p17"/>
          <p:cNvPicPr preferRelativeResize="0"/>
          <p:nvPr/>
        </p:nvPicPr>
        <p:blipFill>
          <a:blip r:embed="rId3">
            <a:alphaModFix/>
          </a:blip>
          <a:stretch>
            <a:fillRect/>
          </a:stretch>
        </p:blipFill>
        <p:spPr>
          <a:xfrm>
            <a:off x="1178050" y="1085275"/>
            <a:ext cx="6961202" cy="3198950"/>
          </a:xfrm>
          <a:prstGeom prst="rect">
            <a:avLst/>
          </a:prstGeom>
          <a:noFill/>
          <a:ln>
            <a:noFill/>
          </a:ln>
        </p:spPr>
      </p:pic>
      <p:sp>
        <p:nvSpPr>
          <p:cNvPr id="83" name="Google Shape;83;p17"/>
          <p:cNvSpPr txBox="1"/>
          <p:nvPr/>
        </p:nvSpPr>
        <p:spPr>
          <a:xfrm>
            <a:off x="994300" y="4432700"/>
            <a:ext cx="7328700" cy="430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100">
                <a:solidFill>
                  <a:schemeClr val="dk1"/>
                </a:solidFill>
              </a:rPr>
              <a:t>Merge sort worst case performance is O(n log n)</a:t>
            </a:r>
            <a:endParaRPr b="1" sz="2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Ω(N log 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solidFill>
                  <a:srgbClr val="202124"/>
                </a:solidFill>
                <a:highlight>
                  <a:srgbClr val="FFFFFF"/>
                </a:highlight>
                <a:latin typeface="Roboto"/>
                <a:ea typeface="Roboto"/>
                <a:cs typeface="Roboto"/>
                <a:sym typeface="Roboto"/>
              </a:rPr>
              <a:t>A </a:t>
            </a:r>
            <a:r>
              <a:rPr b="1" lang="en" sz="1650">
                <a:solidFill>
                  <a:srgbClr val="202124"/>
                </a:solidFill>
                <a:highlight>
                  <a:srgbClr val="FFFFFF"/>
                </a:highlight>
                <a:latin typeface="Roboto"/>
                <a:ea typeface="Roboto"/>
                <a:cs typeface="Roboto"/>
                <a:sym typeface="Roboto"/>
              </a:rPr>
              <a:t>lower bound</a:t>
            </a:r>
            <a:r>
              <a:rPr lang="en" sz="1650">
                <a:solidFill>
                  <a:srgbClr val="202124"/>
                </a:solidFill>
                <a:highlight>
                  <a:srgbClr val="FFFFFF"/>
                </a:highlight>
                <a:latin typeface="Roboto"/>
                <a:ea typeface="Roboto"/>
                <a:cs typeface="Roboto"/>
                <a:sym typeface="Roboto"/>
              </a:rPr>
              <a:t> for a problem is the worst-case running time of the best possible algorithm for that problem.</a:t>
            </a:r>
            <a:endParaRPr sz="165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650">
                <a:solidFill>
                  <a:srgbClr val="202124"/>
                </a:solidFill>
                <a:highlight>
                  <a:srgbClr val="FFFFFF"/>
                </a:highlight>
                <a:latin typeface="Roboto"/>
                <a:ea typeface="Roboto"/>
                <a:cs typeface="Roboto"/>
                <a:sym typeface="Roboto"/>
              </a:rPr>
              <a:t>"Big Omega" (</a:t>
            </a:r>
            <a:r>
              <a:rPr lang="en" sz="1650">
                <a:solidFill>
                  <a:srgbClr val="040C28"/>
                </a:solidFill>
                <a:latin typeface="Roboto"/>
                <a:ea typeface="Roboto"/>
                <a:cs typeface="Roboto"/>
                <a:sym typeface="Roboto"/>
              </a:rPr>
              <a:t>Ω) is used to designate a lower bound.</a:t>
            </a:r>
            <a:endParaRPr sz="165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650">
                <a:solidFill>
                  <a:srgbClr val="040C28"/>
                </a:solidFill>
                <a:latin typeface="Roboto"/>
                <a:ea typeface="Roboto"/>
                <a:cs typeface="Roboto"/>
                <a:sym typeface="Roboto"/>
              </a:rPr>
              <a:t>A proof exists that the lower bound for comparison-based sorting is Ω(N log N).</a:t>
            </a:r>
            <a:endParaRPr sz="1650">
              <a:solidFill>
                <a:srgbClr val="040C28"/>
              </a:solidFill>
              <a:latin typeface="Roboto"/>
              <a:ea typeface="Roboto"/>
              <a:cs typeface="Roboto"/>
              <a:sym typeface="Roboto"/>
            </a:endParaRPr>
          </a:p>
          <a:p>
            <a:pPr indent="0" lvl="0" marL="0" rtl="0" algn="l">
              <a:spcBef>
                <a:spcPts val="1200"/>
              </a:spcBef>
              <a:spcAft>
                <a:spcPts val="1200"/>
              </a:spcAft>
              <a:buNone/>
            </a:pPr>
            <a:r>
              <a:rPr b="1" lang="en" sz="1650">
                <a:solidFill>
                  <a:srgbClr val="040C28"/>
                </a:solidFill>
                <a:latin typeface="Roboto"/>
                <a:ea typeface="Roboto"/>
                <a:cs typeface="Roboto"/>
                <a:sym typeface="Roboto"/>
              </a:rPr>
              <a:t>That means that no algorithm, however smart, could possibly be faster, in the worst-case, then N log N comparisons</a:t>
            </a:r>
            <a:r>
              <a:rPr b="1" lang="en" sz="1650">
                <a:solidFill>
                  <a:srgbClr val="202124"/>
                </a:solidFill>
                <a:highlight>
                  <a:srgbClr val="FFFFFF"/>
                </a:highlight>
                <a:latin typeface="Roboto"/>
                <a:ea typeface="Roboto"/>
                <a:cs typeface="Roboto"/>
                <a:sym typeface="Roboto"/>
              </a:rPr>
              <a:t>.</a:t>
            </a:r>
            <a:endParaRPr b="1" sz="1650">
              <a:solidFill>
                <a:srgbClr val="202124"/>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an O(N log N) sort</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solidFill>
                  <a:srgbClr val="202124"/>
                </a:solidFill>
                <a:highlight>
                  <a:srgbClr val="FFFFFF"/>
                </a:highlight>
                <a:latin typeface="Roboto"/>
                <a:ea typeface="Roboto"/>
                <a:cs typeface="Roboto"/>
                <a:sym typeface="Roboto"/>
              </a:rPr>
              <a:t>Merge Sort has O(N log N) running time for best case, worst case, and average case.</a:t>
            </a:r>
            <a:endParaRPr sz="165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650">
                <a:solidFill>
                  <a:srgbClr val="202124"/>
                </a:solidFill>
                <a:highlight>
                  <a:srgbClr val="FFFFFF"/>
                </a:highlight>
                <a:latin typeface="Roboto"/>
                <a:ea typeface="Roboto"/>
                <a:cs typeface="Roboto"/>
                <a:sym typeface="Roboto"/>
              </a:rPr>
              <a:t>This means that Merge Sort is an efficient sorting algorithm. In the worst case, it's proven that one can't conceive a sorting algorithm that does less comparisons!</a:t>
            </a:r>
            <a:endParaRPr sz="165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650">
                <a:solidFill>
                  <a:srgbClr val="202124"/>
                </a:solidFill>
                <a:highlight>
                  <a:srgbClr val="FFFFFF"/>
                </a:highlight>
                <a:latin typeface="Roboto"/>
                <a:ea typeface="Roboto"/>
                <a:cs typeface="Roboto"/>
                <a:sym typeface="Roboto"/>
              </a:rPr>
              <a:t>There are other factors in how well a sorting algorithm performs though: How much additional memory it needs, how well it uses computer cache memory, how it performs on different kinds of input data (randomly ordered, partially ordered, etc.)</a:t>
            </a:r>
            <a:endParaRPr sz="165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650">
                <a:solidFill>
                  <a:srgbClr val="202124"/>
                </a:solidFill>
                <a:highlight>
                  <a:srgbClr val="FFFFFF"/>
                </a:highlight>
                <a:latin typeface="Roboto"/>
                <a:ea typeface="Roboto"/>
                <a:cs typeface="Roboto"/>
                <a:sym typeface="Roboto"/>
              </a:rPr>
              <a:t>Another popular divide and conquer sorting algorithm is Quicksort (1951), which is faster than Merge Sort in some situations and slower in others. </a:t>
            </a:r>
            <a:endParaRPr sz="1650">
              <a:solidFill>
                <a:srgbClr val="202124"/>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O(N) Space Complexity</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solidFill>
                  <a:srgbClr val="202124"/>
                </a:solidFill>
                <a:highlight>
                  <a:srgbClr val="FFFFFF"/>
                </a:highlight>
                <a:latin typeface="Roboto"/>
                <a:ea typeface="Roboto"/>
                <a:cs typeface="Roboto"/>
                <a:sym typeface="Roboto"/>
              </a:rPr>
              <a:t>Merge Sort, as it is typically implemented, requires temporary space.</a:t>
            </a:r>
            <a:endParaRPr sz="165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650">
                <a:solidFill>
                  <a:srgbClr val="202124"/>
                </a:solidFill>
                <a:highlight>
                  <a:srgbClr val="FFFFFF"/>
                </a:highlight>
                <a:latin typeface="Roboto"/>
                <a:ea typeface="Roboto"/>
                <a:cs typeface="Roboto"/>
                <a:sym typeface="Roboto"/>
              </a:rPr>
              <a:t>To do its merges, it needs an extra array the same size as the source.</a:t>
            </a:r>
            <a:endParaRPr sz="165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650">
                <a:solidFill>
                  <a:srgbClr val="202124"/>
                </a:solidFill>
                <a:highlight>
                  <a:srgbClr val="FFFFFF"/>
                </a:highlight>
                <a:latin typeface="Roboto"/>
                <a:ea typeface="Roboto"/>
                <a:cs typeface="Roboto"/>
                <a:sym typeface="Roboto"/>
              </a:rPr>
              <a:t>There are ways to reduce the space overhead, but they come with trade-offs, such as making the algorithm more complex</a:t>
            </a:r>
            <a:r>
              <a:rPr lang="en" sz="1650">
                <a:solidFill>
                  <a:srgbClr val="202124"/>
                </a:solidFill>
                <a:highlight>
                  <a:srgbClr val="FFFFFF"/>
                </a:highlight>
                <a:latin typeface="Roboto"/>
                <a:ea typeface="Roboto"/>
                <a:cs typeface="Roboto"/>
                <a:sym typeface="Roboto"/>
              </a:rPr>
              <a:t> or increasing the amount of data copied</a:t>
            </a:r>
            <a:r>
              <a:rPr lang="en" sz="1650">
                <a:solidFill>
                  <a:srgbClr val="202124"/>
                </a:solidFill>
                <a:highlight>
                  <a:srgbClr val="FFFFFF"/>
                </a:highlight>
                <a:latin typeface="Roboto"/>
                <a:ea typeface="Roboto"/>
                <a:cs typeface="Roboto"/>
                <a:sym typeface="Roboto"/>
              </a:rPr>
              <a:t>.</a:t>
            </a:r>
            <a:endParaRPr sz="165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650">
                <a:solidFill>
                  <a:srgbClr val="202124"/>
                </a:solidFill>
                <a:highlight>
                  <a:srgbClr val="FFFFFF"/>
                </a:highlight>
                <a:latin typeface="Roboto"/>
                <a:ea typeface="Roboto"/>
                <a:cs typeface="Roboto"/>
                <a:sym typeface="Roboto"/>
              </a:rPr>
              <a:t>It can actually be reduced to O(1) using linked lists, which we saw on Monday!</a:t>
            </a:r>
            <a:endParaRPr sz="1650">
              <a:solidFill>
                <a:srgbClr val="202124"/>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Copying Data</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solidFill>
                  <a:srgbClr val="202124"/>
                </a:solidFill>
                <a:highlight>
                  <a:srgbClr val="FFFFFF"/>
                </a:highlight>
                <a:latin typeface="Roboto"/>
                <a:ea typeface="Roboto"/>
                <a:cs typeface="Roboto"/>
                <a:sym typeface="Roboto"/>
              </a:rPr>
              <a:t>There's copying of data between the main array and the temporary array.</a:t>
            </a:r>
            <a:endParaRPr sz="165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650">
                <a:solidFill>
                  <a:srgbClr val="202124"/>
                </a:solidFill>
                <a:highlight>
                  <a:srgbClr val="FFFFFF"/>
                </a:highlight>
                <a:latin typeface="Roboto"/>
                <a:ea typeface="Roboto"/>
                <a:cs typeface="Roboto"/>
                <a:sym typeface="Roboto"/>
              </a:rPr>
              <a:t>This can be minimized, but at the cost of making the algorithm more complicated.</a:t>
            </a:r>
            <a:endParaRPr sz="165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650">
                <a:solidFill>
                  <a:srgbClr val="202124"/>
                </a:solidFill>
                <a:highlight>
                  <a:srgbClr val="FFFFFF"/>
                </a:highlight>
                <a:latin typeface="Roboto"/>
                <a:ea typeface="Roboto"/>
                <a:cs typeface="Roboto"/>
                <a:sym typeface="Roboto"/>
              </a:rPr>
              <a:t>The code given in CS Awesome just copies the data a lot... that is fine and that's what we'll work through, for simplicity.</a:t>
            </a:r>
            <a:endParaRPr sz="165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650">
                <a:solidFill>
                  <a:srgbClr val="202124"/>
                </a:solidFill>
                <a:highlight>
                  <a:srgbClr val="FFFFFF"/>
                </a:highlight>
                <a:latin typeface="Roboto"/>
                <a:ea typeface="Roboto"/>
                <a:cs typeface="Roboto"/>
                <a:sym typeface="Roboto"/>
              </a:rPr>
              <a:t>The Wikipedia article gives fancier code that avoids the copying.</a:t>
            </a:r>
            <a:endParaRPr sz="1650">
              <a:solidFill>
                <a:srgbClr val="202124"/>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