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B10A77-E638-4826-A23F-88708FFDACCB}">
  <a:tblStyle styleId="{92B10A77-E638-4826-A23F-88708FFDAC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281fd5db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281fd5db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281fd5db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281fd5db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281fd5db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281fd5db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281fd5d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281fd5d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281fd5db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281fd5db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281fd5db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281fd5db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281fd5d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281fd5d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281fd5db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281fd5db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281fd5db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281fd5db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281fd5d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281fd5d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281fd5db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281fd5db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281fd5db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281fd5db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281fd5db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281fd5db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281fd5d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281fd5d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281fd5db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281fd5db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281fd5db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281fd5db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281fd5db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281fd5db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281fd5db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281fd5db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281fd5db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281fd5db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281fd5db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281fd5db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281fd5db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281fd5db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37bf8740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37bf8740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37bf8740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37bf8740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281fd5db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281fd5db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281fd5db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281fd5db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281fd5db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281fd5db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281fd5db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281fd5db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37bf8740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37bf8740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281fd5db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281fd5db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281fd5dbe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281fd5db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281fd5db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2281fd5db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281fd5db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281fd5db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281fd5db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281fd5db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37bf8740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37bf8740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281fd5db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281fd5db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37bf8740a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37bf8740a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37bf8740a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37bf8740a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37bf8740a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37bf8740a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281fd5db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281fd5db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281fd5db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281fd5db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n.wikipedia.org/wiki/Assistive_technology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junit.org/junit5/docs/current/api/org.junit.jupiter.api/org/junit/jupiter/api/Assertion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replit.com/@MsMolinaECHS/Unit-Testing" TargetMode="External"/><Relationship Id="rId4" Type="http://schemas.openxmlformats.org/officeDocument/2006/relationships/hyperlink" Target="https://docs.replit.com/teams-edu/unit-testing" TargetMode="External"/><Relationship Id="rId5" Type="http://schemas.openxmlformats.org/officeDocument/2006/relationships/hyperlink" Target="https://junit.org/junit5/docs/current/user-guide/" TargetMode="External"/><Relationship Id="rId6" Type="http://schemas.openxmlformats.org/officeDocument/2006/relationships/hyperlink" Target="https://junit.org/junit5/docs/current/user-guide/#writing-tests" TargetMode="External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2023-03-24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2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3725"/>
                <a:gridCol w="3956875"/>
              </a:tblGrid>
              <a:tr h="17070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printStatus(boolean isDone)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(isDone)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System.out.println("Done!");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 else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System.out.println("Not Done!");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68382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isDone can be true or false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34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1266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printStatus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23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3725"/>
                <a:gridCol w="3956875"/>
              </a:tblGrid>
              <a:tr h="17070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printStatus(boolean isDone)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(isDone)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System.out.println("Done!");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 else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System.out.println("Not Done!");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68382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isDone can be true or false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34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126647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printStatus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calcFoodAmount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8" name="Google Shape;118;p24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3700"/>
                <a:gridCol w="3956900"/>
              </a:tblGrid>
              <a:tr h="3775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calcFoodAmount(int age)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(age &lt; 3)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(age &lt; 6)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3;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(age &lt; 10)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5;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10;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738400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7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1307525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calcFoodAmount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4" name="Google Shape;124;p25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3700"/>
                <a:gridCol w="3956900"/>
              </a:tblGrid>
              <a:tr h="3775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calcFoodAmount(int age)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(age &lt; 3)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(age &lt; 6)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3;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(age &lt; 10)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5;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10;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738400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 could be negative, zero, or positive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is used for comparison evaluation: Are there any conditions where &lt;= need special-casing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7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1307525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calcFoodAmount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0" name="Google Shape;130;p26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3700"/>
                <a:gridCol w="3956900"/>
              </a:tblGrid>
              <a:tr h="3775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calcFoodAmount(int age)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(age &lt; 3)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(age &lt; 6)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3;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(age &lt; 10)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5;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10;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738400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 could be negative, zero, or positive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is used for comparison evaluation: Are there any conditions where &lt;= need special-casing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77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130752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-1, 0, 1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7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0350"/>
                <a:gridCol w="3960250"/>
              </a:tblGrid>
              <a:tr h="17070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reverseString(String s)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String result = "";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for (int i = s.length() - 1; i &gt;= 0; i--)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result += s.charAt(i);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result;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683825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34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1266475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reverseString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28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0350"/>
                <a:gridCol w="3960250"/>
              </a:tblGrid>
              <a:tr h="17070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reverseString(String s)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String result = "";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for (int i = s.length() - 1; i &gt;= 0; i--)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result += s.charAt(i);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result;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68382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could be null (probably okay to skip)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could be empty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is used as an index into s: Are there any conditions by which (i &lt; 0) or (i &gt; s.length-1)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34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1266475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reverseString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9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0350"/>
                <a:gridCol w="3960250"/>
              </a:tblGrid>
              <a:tr h="17070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reverseString(String s)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String result = "";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for (int i = s.length() - 1; i &gt;= 0; i--)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result += s.charAt(i);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result;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68382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could be null (probably okay to skip)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could be empty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is used as an index into s: Are there any conditions by which</a:t>
                      </a:r>
                      <a:b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 &lt; 0) or (i &gt; s.length-1)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34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126647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""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"test"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reverseString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30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0375"/>
                <a:gridCol w="3960225"/>
              </a:tblGrid>
              <a:tr h="28345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findMinValue(int[] array)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minValue = array[0];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for (int i = 1, n = array.length; i &lt; n; i++)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 (array[i] &lt; minValue)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minValue = array[i];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minValue;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1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587425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2834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981550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findMinValue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31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0375"/>
                <a:gridCol w="3960225"/>
              </a:tblGrid>
              <a:tr h="28345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findMinValue(int[] array)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minValue = array[0];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for (int i = 1, n = array.length; i &lt; n; i++)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 (array[i] &lt; minValue)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minValue = array[i];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minValue;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1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58742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could be null (probably okay to skip)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cannot be empty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is used as an index into array: Are there any conditions by which  (i &lt; 0) or (i &gt; array.length-1)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is used for comparison evaluation: Are there any conditions where &lt;= needs special-casing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2834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981550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findMinValue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10.Bonus</a:t>
            </a:r>
            <a:r>
              <a:rPr lang="en"/>
              <a:t>: Testing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32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0375"/>
                <a:gridCol w="3960225"/>
              </a:tblGrid>
              <a:tr h="28345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findMinValue(int[] array)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minValue = array[0];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for (int i = 1, n = array.length; i &lt; n; i++)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 (array[i] &lt; minValue)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minValue = array[i];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minValue;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1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58742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could be null (probably okay to skip)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cannot be empty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is used as an index into array: Are there any conditions by which (i &lt; 0) or (i &gt; array.length-1)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 is used for comparison evaluation: Are there any conditions where &lt;= needs special-casing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2834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981550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[1,2]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[2,1]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[1,1]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findMinValue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33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3700"/>
                <a:gridCol w="3956900"/>
              </a:tblGrid>
              <a:tr h="31505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 hasDuplicates(int[] values)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n = values.length;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for (int i = 0; i &lt; n; i++)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 (int j = i + 1; j &lt; n; j++)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if (values[i] == values[j])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return true;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false;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945525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15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751425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hasDuplicates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34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3700"/>
                <a:gridCol w="3956900"/>
              </a:tblGrid>
              <a:tr h="31505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 hasDuplicates(int[] values)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n = values.length;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for (int i = 0; i &lt; n; i++)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 (int j = i + 1; j &lt; n; j++)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if (values[i] == values[j])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return true;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false;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94552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 could be null (probably okay to skip)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 can be empty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and j are both used as indexes into values: Are there any conditions by which (i|j &lt; 0) or (i|j &gt; values.length-1)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15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751425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hasDuplicates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35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3700"/>
                <a:gridCol w="3956900"/>
              </a:tblGrid>
              <a:tr h="31505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 hasDuplicates(int[] values)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n = values.length;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for (int i = 0; i &lt; n; i++)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 (int j = i + 1; j &lt; n; j++)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if (values[i] == values[j])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return true;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false;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94552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 could be null (probably okay to skip)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 can be empty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and j are both used as indexes into values: Are there any conditions by which (i|j &lt; 0) or (i|j &gt; values.length-1)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15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75142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null, [], [1]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[1,2], [1,1]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[1,2,1]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hasDuplicates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36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959175"/>
                <a:gridCol w="3561425"/>
              </a:tblGrid>
              <a:tr h="3224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int binarySearch(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ArrayList&lt;String&gt; words, String targetWord)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lowIdx = 0;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highIdx = words.size() - 1;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while (lowIdx &lt;= highIdx)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midIdx = ((highIdx - lowIdx) / 2) + lowIdx;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middleCompareResult = 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words.get(midIdx).compareTo(targetWord);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 (middleCompareResult == 0)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midIdx;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 else if (middleCompareResult &gt; 0)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highIdx = midIdx - 1;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 else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lowIdx = midIdx + 1;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-1;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3406875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37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959175"/>
                <a:gridCol w="3561425"/>
              </a:tblGrid>
              <a:tr h="3224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int binarySearch(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ArrayList&lt;String&gt; words, String targetWord)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lowIdx = 0;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highIdx = words.size() - 1;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while (lowIdx &lt;= highIdx)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midIdx = ((highIdx - lowIdx) / 2) + lowIdx;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middleCompareResult = 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words.get(midIdx).compareTo(targetWord);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 (middleCompareResult == 0)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midIdx;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 else if (middleCompareResult &gt; 0)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highIdx = midIdx - 1;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 else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lowIdx = midIdx + 1;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-1;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340687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words/targetWord could be null (probably okay to skip)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words can be empty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midIdx is used as an index into words: Are there any conditions by which (midIdx &lt; 0) or (midIdx &gt; words.length-1)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division is used to calculate midIdx: Are there any conditions where rounding results in unexpected results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38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959175"/>
                <a:gridCol w="3561425"/>
              </a:tblGrid>
              <a:tr h="3224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 int binarySearch(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ArrayList&lt;String&gt; words, String targetWord)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lowIdx = 0;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int highIdx = words.size() - 1;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while (lowIdx &lt;= highIdx)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midIdx = ((highIdx - lowIdx) / 2) + lowIdx;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middleCompareResult = 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words.get(midIdx).compareTo(targetWord);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 (middleCompareResult == 0)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return midIdx;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 else if (middleCompareResult &gt; 0)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highIdx = midIdx - 1;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 else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lowIdx = midIdx + 1;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return -1;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3406875">
                <a:tc vMerge="1"/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words/targetWord could be null (probably okay to skip)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words can be empty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midIdx is used as an index into words: Are there any conditions by which (midIdx &lt; 0) or (midIdx &gt; words.length-1)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division is used to calculate midId: Are there any conditions where rounding results in unexpected results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3" name="Google Shape;203;p38"/>
          <p:cNvGraphicFramePr/>
          <p:nvPr/>
        </p:nvGraphicFramePr>
        <p:xfrm>
          <a:off x="5028850" y="336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3956900"/>
              </a:tblGrid>
              <a:tr h="28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1234900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([],""), ([],"fig"), 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(["fig"],"fig"), (["date"],"fig"), 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(["fig","pear"],"fig"), 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(["pear","fig"],"fig"), 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(["pear","kiwi", "fig"],"fig"), 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ourier New"/>
                        <a:buChar char="●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(["pear","kiwi", "date"],"fig")</a:t>
                      </a:r>
                      <a:endParaRPr b="1"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Automated Testing</a:t>
            </a:r>
            <a:r>
              <a:rPr lang="en" sz="1600"/>
              <a:t> is a fancy way of saying that you have code that tests your code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de-facto standard for how most software testing is currently performed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Reduced costs, increased scale, and continuous </a:t>
            </a:r>
            <a:r>
              <a:rPr lang="en" sz="1600"/>
              <a:t>delivery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○"/>
            </a:pPr>
            <a:r>
              <a:rPr b="1" lang="en" sz="1600">
                <a:solidFill>
                  <a:srgbClr val="0000FF"/>
                </a:solidFill>
              </a:rPr>
              <a:t>"We only want to fix something one time"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differs from </a:t>
            </a:r>
            <a:r>
              <a:rPr b="1" lang="en" sz="1600"/>
              <a:t>Manual Testing</a:t>
            </a:r>
            <a:r>
              <a:rPr lang="en" sz="1600"/>
              <a:t> where a human is manually interacting with your system (e.g. using the mouse or keyboard)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Typically done in </a:t>
            </a:r>
            <a:r>
              <a:rPr lang="en" sz="1600"/>
              <a:t>conjunction</a:t>
            </a:r>
            <a:r>
              <a:rPr lang="en" sz="1600"/>
              <a:t> with a </a:t>
            </a:r>
            <a:r>
              <a:rPr b="1" lang="en" sz="1600"/>
              <a:t>Test Plan</a:t>
            </a:r>
            <a:r>
              <a:rPr lang="en" sz="1600"/>
              <a:t> (document explaining the manual actions to take and the expected results)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Error-prone, expensive, and difficult to scale as your code grows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Still </a:t>
            </a:r>
            <a:r>
              <a:rPr lang="en" sz="1600"/>
              <a:t>required</a:t>
            </a:r>
            <a:r>
              <a:rPr lang="en" sz="1600"/>
              <a:t> for some platforms or solutions</a:t>
            </a:r>
            <a:endParaRPr sz="1600"/>
          </a:p>
        </p:txBody>
      </p:sp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idx="1" type="body"/>
          </p:nvPr>
        </p:nvSpPr>
        <p:spPr>
          <a:xfrm>
            <a:off x="311700" y="1000075"/>
            <a:ext cx="86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Test Driven Development (TDD)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As we discussed in Unit 3.2 - </a:t>
            </a:r>
            <a:r>
              <a:rPr lang="en" sz="1500"/>
              <a:t>TDD is a popular development technique where you write the tests before your code - when the tests pass you're done!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 good hedge for groups where there is resistance to test writing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Can also help with the documentation effort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Unit Testing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Tests are written alongside the code and verify at the class or method level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These typically test the public surface of classes and objects; To enforce their "contract" with the other components of the system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have been using unit tests in a number of our exercises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 popular Java Unit Test framework is JUnit (more on that in a couple of slides)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UI or Browser Testing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Test code </a:t>
            </a:r>
            <a:r>
              <a:rPr lang="en" sz="1500"/>
              <a:t>mimics</a:t>
            </a:r>
            <a:r>
              <a:rPr lang="en" sz="1500"/>
              <a:t> user interactions by sending mouse and keyboard events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Can be done "headless" - without the UI appearing on screen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Often makes use of APIs built to support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assistive technologies</a:t>
            </a:r>
            <a:endParaRPr sz="1500"/>
          </a:p>
        </p:txBody>
      </p:sp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Automated Testing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Automated Testing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311700" y="1000075"/>
            <a:ext cx="84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API Testing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your product offers a public API this testing makes sure the contracts don't ever break in an unexpected way.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Often simulate how API payloads are constructed and how APIs are versionsed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Often also have built-in capabiilties to easily support things like slow or intermittent connections and authentication and security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Code Coverage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Systems that "instrument" code and test code to tell you how effective your tests are - e.g. which lines are exercised and which code branches are taken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If code coverage indicates that an object has no test coverage -  then your confidence in making changes to the system can be reduced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rgbClr val="0000FF"/>
                </a:solidFill>
              </a:rPr>
              <a:t>Tests the Tests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this slide...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4539000" cy="3416400"/>
          </a:xfrm>
          <a:prstGeom prst="rect">
            <a:avLst/>
          </a:prstGeom>
          <a:solidFill>
            <a:srgbClr val="9CDCF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class MyTestArea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void firstTest()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assertEquals(expected, got)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void secondTest()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assertTrue(got)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 JUnit</a:t>
            </a:r>
            <a:endParaRPr/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4850700" y="1152475"/>
            <a:ext cx="4140600" cy="3416400"/>
          </a:xfrm>
          <a:prstGeom prst="rect">
            <a:avLst/>
          </a:prstGeom>
          <a:solidFill>
            <a:srgbClr val="B5CE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152475"/>
            <a:ext cx="4539000" cy="3416400"/>
          </a:xfrm>
          <a:prstGeom prst="rect">
            <a:avLst/>
          </a:prstGeom>
          <a:solidFill>
            <a:srgbClr val="9CDCF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MyTestArea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void firstTest()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assertEquals(expected, got)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void secondTest()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assertTrue(got)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4850700" y="1152475"/>
            <a:ext cx="4140600" cy="3416400"/>
          </a:xfrm>
          <a:prstGeom prst="rect">
            <a:avLst/>
          </a:prstGeom>
          <a:solidFill>
            <a:srgbClr val="B5CE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urier New"/>
              <a:buChar char="●"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 JUnit Test Class contains one or more related Tests -  A JUnit Test Suite consists of many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JUnit Test Classes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 JUnit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4850700" y="1152475"/>
            <a:ext cx="4140600" cy="3416400"/>
          </a:xfrm>
          <a:prstGeom prst="rect">
            <a:avLst/>
          </a:prstGeom>
          <a:solidFill>
            <a:srgbClr val="B5CE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JUnit Test Class contains one or more related Tests -  A JUnit Test Suite consists of many JUnit Test Classes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urier New"/>
              <a:buChar char="●"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 Test is an instance method of the JUnit Test Class and has the @Test annotation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152475"/>
            <a:ext cx="4539000" cy="3416400"/>
          </a:xfrm>
          <a:prstGeom prst="rect">
            <a:avLst/>
          </a:prstGeom>
          <a:solidFill>
            <a:srgbClr val="9CDCF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MyTestArea {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void firstTest() {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assertEquals(expected, got)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void secondTest() {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assertTrue(got)</a:t>
            </a:r>
            <a:b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 JUnit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4850700" y="1152475"/>
            <a:ext cx="4140600" cy="3416400"/>
          </a:xfrm>
          <a:prstGeom prst="rect">
            <a:avLst/>
          </a:prstGeom>
          <a:solidFill>
            <a:srgbClr val="B5CE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JUnit Test Class contains one or more related Tests -  A JUnit Test Suite consists of many JUnit Test Classes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Each Test is a public instance method of the  JUnit Test Class and has the @Test annotation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urier New"/>
              <a:buChar char="●"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 Test uses assertion statements to test for expected outcomes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1152475"/>
            <a:ext cx="4539000" cy="3416400"/>
          </a:xfrm>
          <a:prstGeom prst="rect">
            <a:avLst/>
          </a:prstGeom>
          <a:solidFill>
            <a:srgbClr val="9CDCF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MyTestArea {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firstTest() {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assertEquals(expected, got)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secondTest() {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assertTrue(got)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 JUnit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idx="1" type="body"/>
          </p:nvPr>
        </p:nvSpPr>
        <p:spPr>
          <a:xfrm>
            <a:off x="4850700" y="1152475"/>
            <a:ext cx="4140600" cy="3416400"/>
          </a:xfrm>
          <a:prstGeom prst="rect">
            <a:avLst/>
          </a:prstGeom>
          <a:solidFill>
            <a:srgbClr val="B5CE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JUnit Test Class contains one or more related Tests -  A JUnit Test Suite consists of many JUnit Test Classes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Each Test is a public instance method of the  JUnit Test Class and has the @Test annotation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Courier New"/>
              <a:buChar char="●"/>
            </a:pP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Each Test uses assertion statements to test for expected outcomes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1152475"/>
            <a:ext cx="4539000" cy="3416400"/>
          </a:xfrm>
          <a:prstGeom prst="rect">
            <a:avLst/>
          </a:prstGeom>
          <a:solidFill>
            <a:srgbClr val="9CDCF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MyTestArea {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firstTest() {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assertEquals(expected, got)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secondTest() {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assertTrue(got)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46"/>
          <p:cNvSpPr txBox="1"/>
          <p:nvPr/>
        </p:nvSpPr>
        <p:spPr>
          <a:xfrm>
            <a:off x="1916850" y="2571750"/>
            <a:ext cx="5661000" cy="1717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JUnit Test Classes are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regular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Java classes and adhere to all the normal rules about what they can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cannot access.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 means that generally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JUnit Test Classes test the public surface - "the contract" with the rest of the system - and does not have access to the private internals.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 JUnit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4850700" y="1152475"/>
            <a:ext cx="414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Student()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Student(String name)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name;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getName()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name;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311700" y="1152475"/>
            <a:ext cx="4539000" cy="34164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 JUnit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4850700" y="1152475"/>
            <a:ext cx="414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Student()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Student(String name)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name;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getName()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name;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48"/>
          <p:cNvSpPr txBox="1"/>
          <p:nvPr>
            <p:ph idx="1" type="body"/>
          </p:nvPr>
        </p:nvSpPr>
        <p:spPr>
          <a:xfrm>
            <a:off x="311700" y="1152475"/>
            <a:ext cx="4539000" cy="34164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StudentTest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void emptyConstruction() {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  Student s = new Student();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  assertEquals(null, s.getName())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void goodConstruction() {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  Student s = new Student("Chris");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  assertEquals("Chris", s.getName())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 JUnit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>
            <p:ph idx="1" type="body"/>
          </p:nvPr>
        </p:nvSpPr>
        <p:spPr>
          <a:xfrm>
            <a:off x="4850700" y="1152475"/>
            <a:ext cx="414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Student() {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Student(String name)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name;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getName() {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name;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311700" y="1152475"/>
            <a:ext cx="4539000" cy="34164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StudentTest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void emptyConstruction() {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Student s = new Student();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assertEquals(null, s.getName())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void goodConstruction() {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  Student s = new Student("Chris");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  assertEquals("Chris", s.getName())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rgbClr val="FCE5C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 JUnit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idx="1" type="body"/>
          </p:nvPr>
        </p:nvSpPr>
        <p:spPr>
          <a:xfrm>
            <a:off x="4850700" y="1152475"/>
            <a:ext cx="414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Student()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Student(String name) {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name;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getName() {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name;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311700" y="1152475"/>
            <a:ext cx="4539000" cy="34164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StudentTest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emptyConstruction() {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Student s = new Student();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assertEquals(null, s.getName())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@Test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void goodConstruction() {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Student s = new Student("Chris");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assertEquals("Chris",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s.getName()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 JUnit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JUnit has LOTS more functionality to explore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Setup and Teardown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@BeforeAll</a:t>
            </a:r>
            <a:r>
              <a:rPr lang="en" sz="1500"/>
              <a:t> - A </a:t>
            </a:r>
            <a:r>
              <a:rPr lang="en" sz="1500"/>
              <a:t>static method run before any Test in a Test Class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@BeforeEach</a:t>
            </a:r>
            <a:r>
              <a:rPr lang="en" sz="1500"/>
              <a:t> - An instance method run every Test in a Test Class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@AfterEach</a:t>
            </a:r>
            <a:r>
              <a:rPr lang="en" sz="1500"/>
              <a:t> - An instance method run after every Test in a Test Class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@AfterAll</a:t>
            </a:r>
            <a:r>
              <a:rPr lang="en" sz="1500"/>
              <a:t> - A static method run after the last Test in a Test Class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Assertions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assertEquals / assertNotEquals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assertTrue / assertFalse / assertNull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assertArrayEquals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assertInstanceOf / assertThrows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with JUnit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Memo-ization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private static long fibonacciCache[] = new long[1000];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// Precondition: n &gt;= 0 &amp;&amp; n &lt; 1000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long fibonacci(long n)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if (n == 0 || n == 1)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// Base cases: fibo(0) = 0, fibo(1) = 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n;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 else if (fibonacciCache[n] != 0)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fibonacciCache[n];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// General case: fibo(n) = fibo(n-1) + fibo(n-2)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fibonacciCache[n] = fibonacci(n-1) + fibonacci(n-2);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311700" y="1152475"/>
            <a:ext cx="4101600" cy="3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Replit - Unit Testing</a:t>
            </a:r>
            <a:endParaRPr sz="1700"/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Basic program with three classes we have seen before: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Room</a:t>
            </a:r>
            <a:r>
              <a:rPr lang="en" sz="1700"/>
              <a:t>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r>
              <a:rPr lang="en" sz="1700"/>
              <a:t>, and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Player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Tests have been provided for Contact - </a:t>
            </a:r>
            <a:r>
              <a:rPr b="1" lang="en" sz="1700"/>
              <a:t>Add tests for the other two objects</a:t>
            </a:r>
            <a:endParaRPr b="1"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References</a:t>
            </a:r>
            <a:endParaRPr sz="1700"/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Support for Unit Testing in Replit</a:t>
            </a:r>
            <a:endParaRPr sz="1700"/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JUnit References</a:t>
            </a:r>
            <a:endParaRPr sz="1700"/>
          </a:p>
          <a:p>
            <a:pPr indent="-3365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User Guide</a:t>
            </a:r>
            <a:endParaRPr sz="1700"/>
          </a:p>
          <a:p>
            <a:pPr indent="-3365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 u="sng">
                <a:solidFill>
                  <a:schemeClr val="hlink"/>
                </a:solidFill>
                <a:hlinkClick r:id="rId6"/>
              </a:rPr>
              <a:t>Writing Tests</a:t>
            </a:r>
            <a:endParaRPr sz="1700"/>
          </a:p>
        </p:txBody>
      </p:sp>
      <p:sp>
        <p:nvSpPr>
          <p:cNvPr id="297" name="Google Shape;29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  <p:pic>
        <p:nvPicPr>
          <p:cNvPr id="298" name="Google Shape;298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4915" y="0"/>
            <a:ext cx="464908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2"/>
          <p:cNvSpPr txBox="1"/>
          <p:nvPr/>
        </p:nvSpPr>
        <p:spPr>
          <a:xfrm>
            <a:off x="7380600" y="793625"/>
            <a:ext cx="1451700" cy="1233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Replit built-in support for JUnit is not awesome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Memo-ization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long fibonacciCache[] = new long[1000];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// Precondition: n &gt;= 0 &amp;&amp; n &lt; 1000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long fib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onacci(long n)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if (n == 0 || n == 1)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// Base cases: fibo(0) = 0, fibo(1) = 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n;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 else if (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fibonacciCache[n]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!= 0)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fibonacciCache[n]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// General case: fibo(n) = fibo(n-1) + fibo(n-2)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fibonacciCache[n]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fibonacci(n-1)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fibonacci(n-2)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Memo-ization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long fibonacciCache[] = new long[1000];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// Precondition: n &gt;= 0 &amp;&amp; n &lt; 1000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long fibonacci(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if (n == 0 || n == 1)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// Base cases: fibo(0) = 0, fibo(1) = 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n;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 else if (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fibonacciCache[n]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!= 0)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fibonacciCache[n]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// General case: fibo(n) = fibo(n-1) + fibo(n-2)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fibonacciCache[n]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fibonacci(n-1)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fibonacci(n-2)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Memo-ization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long fibonacciCache[] = new long[1000];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// Precondition: n &gt;= 0 &amp;&amp; n &lt; 1000</a:t>
            </a:r>
            <a:endParaRPr b="1" sz="11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 long fibonacci(</a:t>
            </a:r>
            <a:r>
              <a:rPr b="1"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if (n == 0 || n == 1)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// Base cases: fibo(0) = 0, fibo(1) = 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n;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 else if (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fibonacciCache[n]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!= 0)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fibonacciCache[n]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// General case: fibo(n) = fibo(n-1) + fibo(n-2)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fibonacciCache[n]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fibonacci(n-1)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fibonacci(n-2)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development of a solution - either professionally, for a class project, or on the AP Exam - how do you verify your solution is correct?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 we are going to take a look at the kinds of data sets you should test your solutions against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spend some time talking about how you can write code to test your code</a:t>
            </a:r>
            <a:endParaRPr/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1"/>
          <p:cNvGraphicFramePr/>
          <p:nvPr/>
        </p:nvGraphicFramePr>
        <p:xfrm>
          <a:off x="465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{92B10A77-E638-4826-A23F-88708FFDACCB}</a:tableStyleId>
              </a:tblPr>
              <a:tblGrid>
                <a:gridCol w="4563725"/>
                <a:gridCol w="3956875"/>
              </a:tblGrid>
              <a:tr h="17070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printStatus(boolean isDone)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(isDone)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System.out.println("Done!");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 else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System.out.println("Not Done!");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683825">
                <a:tc vMerge="1"/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434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Test Sets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  <a:tr h="1266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printStatus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