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4F9886-38C4-4FFF-A726-DADBF74DB67E}">
  <a:tblStyle styleId="{984F9886-38C4-4FFF-A726-DADBF74DB6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a24870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a24870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8cb755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8cb755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b8cb755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b8cb755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b8cb755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b8cb75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b8cb755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b8cb755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a248707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a248707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2487071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a248707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a248707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a248707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8cb755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b8cb755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42687d3d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42687d3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8cb755e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b8cb755e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b8cb755e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b8cb755e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b8cb755e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b8cb755e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b8cb755e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b8cb755e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b8cb755e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b8cb755e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b8cb755e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b8cb755e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b8cb755e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b8cb755e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b8cb755e2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b8cb755e2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b8cb755e2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b8cb755e2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b8cb755e2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b8cb755e2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b8cb755e2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b8cb755e2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b8cb755e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b8cb755e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b8cb755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b8cb755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2687d3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42687d3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b8cb755e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b8cb755e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a248707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a248707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b8cb755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b8cb755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8cb755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8cb755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8cb755e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8cb755e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3-us-west-2.amazonaws.com/www-cse-public/k12outreach/apcs/slides/java-recursive-tracing.pdf" TargetMode="External"/><Relationship Id="rId4" Type="http://schemas.openxmlformats.org/officeDocument/2006/relationships/hyperlink" Target="https://practiceit.cs.washington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2023-04-07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Tracing with head recursion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the following recursive method.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39718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result of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mystery(348)</a:t>
            </a:r>
            <a:r>
              <a:rPr lang="en"/>
              <a:t>?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1701775"/>
            <a:ext cx="3601156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824" y="1450825"/>
            <a:ext cx="4837225" cy="28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75" y="1777975"/>
            <a:ext cx="3601156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33400"/>
            <a:ext cx="562927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533400"/>
            <a:ext cx="562927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3624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725" y="405275"/>
            <a:ext cx="54673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725" y="405275"/>
            <a:ext cx="546735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875" y="2776575"/>
            <a:ext cx="43624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00" y="202975"/>
            <a:ext cx="66865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00" y="202975"/>
            <a:ext cx="66865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225" y="2907388"/>
            <a:ext cx="45339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10.2.1</a:t>
            </a:r>
            <a:br>
              <a:rPr lang="en"/>
            </a:br>
            <a:r>
              <a:rPr lang="en"/>
              <a:t>Recursive Binary Search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Binary Search (iterative approach)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25" y="1246326"/>
            <a:ext cx="8197774" cy="35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10 Review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Binary Search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50" y="1093925"/>
            <a:ext cx="8349374" cy="34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Search: Iterative or Recursive?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recursive solution is ever-so-slightly slower due to method call overhead.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you may find it easier to understand... or harder to understand! Some programmers love recursion, some don't.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binary search is unlikely to get deep enough to cause a stack overflow, so it's not a problem to use the recursive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go into the source code for the Java standard library implementation of binary search, it is probably iterative.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iterative version of binary search is essentially the recursive version with tail call optimization manually applied!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10.2.2: Merge Sort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5297700" cy="3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is a </a:t>
            </a:r>
            <a:r>
              <a:rPr b="1" lang="en"/>
              <a:t>divide and conquer</a:t>
            </a:r>
            <a:r>
              <a:rPr lang="en"/>
              <a:t> sorting algorithm, much like Binary Search is a divide and conquer search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 Sort divides the input array in half, and recursively Merge Sorts the halves.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Merge Sort has O(N log N) running time for best case, worst case, and average case.</a:t>
            </a:r>
            <a:endParaRPr sz="16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the lower bound for comparison-based sorting. It's proven that no algorithm has a superior worst-case running time.</a:t>
            </a:r>
            <a:endParaRPr sz="16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>
                <a:solidFill>
                  <a:srgbClr val="20212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typically implemented, Merge Sort requires O(N) temporary space.</a:t>
            </a:r>
            <a:endParaRPr sz="165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975" y="445025"/>
            <a:ext cx="3203026" cy="1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426" y="4142750"/>
            <a:ext cx="2935025" cy="79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413" y="2271925"/>
            <a:ext cx="1360550" cy="1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6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Merge Sort:</a:t>
            </a:r>
            <a:r>
              <a:rPr lang="en" sz="2000"/>
              <a:t> Split the array into halves down to one element</a:t>
            </a:r>
            <a:endParaRPr sz="2000"/>
          </a:p>
        </p:txBody>
      </p:sp>
      <p:cxnSp>
        <p:nvCxnSpPr>
          <p:cNvPr id="204" name="Google Shape;204;p36"/>
          <p:cNvCxnSpPr/>
          <p:nvPr/>
        </p:nvCxnSpPr>
        <p:spPr>
          <a:xfrm flipH="1">
            <a:off x="2549775" y="1771375"/>
            <a:ext cx="337800" cy="2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5" name="Google Shape;205;p36"/>
          <p:cNvGrpSpPr/>
          <p:nvPr/>
        </p:nvGrpSpPr>
        <p:grpSpPr>
          <a:xfrm>
            <a:off x="991225" y="1264800"/>
            <a:ext cx="6442500" cy="3207900"/>
            <a:chOff x="991225" y="1264800"/>
            <a:chExt cx="6442500" cy="3207900"/>
          </a:xfrm>
        </p:grpSpPr>
        <p:sp>
          <p:nvSpPr>
            <p:cNvPr id="206" name="Google Shape;206;p36"/>
            <p:cNvSpPr txBox="1"/>
            <p:nvPr/>
          </p:nvSpPr>
          <p:spPr>
            <a:xfrm>
              <a:off x="28200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07" name="Google Shape;207;p36"/>
            <p:cNvSpPr txBox="1"/>
            <p:nvPr/>
          </p:nvSpPr>
          <p:spPr>
            <a:xfrm>
              <a:off x="32505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08" name="Google Shape;208;p36"/>
            <p:cNvSpPr txBox="1"/>
            <p:nvPr/>
          </p:nvSpPr>
          <p:spPr>
            <a:xfrm>
              <a:off x="36810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09" name="Google Shape;209;p36"/>
            <p:cNvSpPr txBox="1"/>
            <p:nvPr/>
          </p:nvSpPr>
          <p:spPr>
            <a:xfrm>
              <a:off x="41115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10" name="Google Shape;210;p36"/>
            <p:cNvSpPr txBox="1"/>
            <p:nvPr/>
          </p:nvSpPr>
          <p:spPr>
            <a:xfrm>
              <a:off x="45420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11" name="Google Shape;211;p36"/>
            <p:cNvSpPr txBox="1"/>
            <p:nvPr/>
          </p:nvSpPr>
          <p:spPr>
            <a:xfrm>
              <a:off x="49725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12" name="Google Shape;212;p36"/>
            <p:cNvSpPr txBox="1"/>
            <p:nvPr/>
          </p:nvSpPr>
          <p:spPr>
            <a:xfrm>
              <a:off x="5403025" y="12648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13" name="Google Shape;213;p36"/>
            <p:cNvSpPr txBox="1"/>
            <p:nvPr/>
          </p:nvSpPr>
          <p:spPr>
            <a:xfrm>
              <a:off x="20580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14" name="Google Shape;214;p36"/>
            <p:cNvSpPr txBox="1"/>
            <p:nvPr/>
          </p:nvSpPr>
          <p:spPr>
            <a:xfrm>
              <a:off x="24885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15" name="Google Shape;215;p36"/>
            <p:cNvSpPr txBox="1"/>
            <p:nvPr/>
          </p:nvSpPr>
          <p:spPr>
            <a:xfrm>
              <a:off x="29190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16" name="Google Shape;216;p36"/>
            <p:cNvSpPr txBox="1"/>
            <p:nvPr/>
          </p:nvSpPr>
          <p:spPr>
            <a:xfrm>
              <a:off x="33495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17" name="Google Shape;217;p36"/>
            <p:cNvSpPr txBox="1"/>
            <p:nvPr/>
          </p:nvSpPr>
          <p:spPr>
            <a:xfrm>
              <a:off x="56088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18" name="Google Shape;218;p36"/>
            <p:cNvSpPr txBox="1"/>
            <p:nvPr/>
          </p:nvSpPr>
          <p:spPr>
            <a:xfrm>
              <a:off x="60393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19" name="Google Shape;219;p36"/>
            <p:cNvSpPr txBox="1"/>
            <p:nvPr/>
          </p:nvSpPr>
          <p:spPr>
            <a:xfrm>
              <a:off x="6469825" y="21030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20" name="Google Shape;220;p36"/>
            <p:cNvSpPr txBox="1"/>
            <p:nvPr/>
          </p:nvSpPr>
          <p:spPr>
            <a:xfrm>
              <a:off x="13722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21" name="Google Shape;221;p36"/>
            <p:cNvSpPr txBox="1"/>
            <p:nvPr/>
          </p:nvSpPr>
          <p:spPr>
            <a:xfrm>
              <a:off x="18027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22" name="Google Shape;222;p36"/>
            <p:cNvSpPr txBox="1"/>
            <p:nvPr/>
          </p:nvSpPr>
          <p:spPr>
            <a:xfrm>
              <a:off x="30714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23" name="Google Shape;223;p36"/>
            <p:cNvSpPr txBox="1"/>
            <p:nvPr/>
          </p:nvSpPr>
          <p:spPr>
            <a:xfrm>
              <a:off x="35019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52278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25" name="Google Shape;225;p36"/>
            <p:cNvSpPr txBox="1"/>
            <p:nvPr/>
          </p:nvSpPr>
          <p:spPr>
            <a:xfrm>
              <a:off x="56583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26" name="Google Shape;226;p36"/>
            <p:cNvSpPr txBox="1"/>
            <p:nvPr/>
          </p:nvSpPr>
          <p:spPr>
            <a:xfrm>
              <a:off x="6850825" y="30936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27" name="Google Shape;227;p36"/>
            <p:cNvSpPr txBox="1"/>
            <p:nvPr/>
          </p:nvSpPr>
          <p:spPr>
            <a:xfrm>
              <a:off x="9912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28" name="Google Shape;228;p36"/>
            <p:cNvSpPr txBox="1"/>
            <p:nvPr/>
          </p:nvSpPr>
          <p:spPr>
            <a:xfrm>
              <a:off x="21075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29" name="Google Shape;229;p36"/>
            <p:cNvSpPr txBox="1"/>
            <p:nvPr/>
          </p:nvSpPr>
          <p:spPr>
            <a:xfrm>
              <a:off x="29952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30" name="Google Shape;230;p36"/>
            <p:cNvSpPr txBox="1"/>
            <p:nvPr/>
          </p:nvSpPr>
          <p:spPr>
            <a:xfrm>
              <a:off x="39591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1" name="Google Shape;231;p36"/>
            <p:cNvSpPr txBox="1"/>
            <p:nvPr/>
          </p:nvSpPr>
          <p:spPr>
            <a:xfrm>
              <a:off x="49992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32" name="Google Shape;232;p36"/>
            <p:cNvSpPr txBox="1"/>
            <p:nvPr/>
          </p:nvSpPr>
          <p:spPr>
            <a:xfrm>
              <a:off x="59631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33" name="Google Shape;233;p36"/>
            <p:cNvSpPr txBox="1"/>
            <p:nvPr/>
          </p:nvSpPr>
          <p:spPr>
            <a:xfrm>
              <a:off x="7003225" y="408420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cxnSp>
          <p:nvCxnSpPr>
            <p:cNvPr id="234" name="Google Shape;234;p36"/>
            <p:cNvCxnSpPr/>
            <p:nvPr/>
          </p:nvCxnSpPr>
          <p:spPr>
            <a:xfrm>
              <a:off x="5917425" y="17713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36"/>
            <p:cNvCxnSpPr/>
            <p:nvPr/>
          </p:nvCxnSpPr>
          <p:spPr>
            <a:xfrm flipH="1">
              <a:off x="1254375" y="3676375"/>
              <a:ext cx="337800" cy="2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6" name="Google Shape;236;p36"/>
            <p:cNvCxnSpPr/>
            <p:nvPr/>
          </p:nvCxnSpPr>
          <p:spPr>
            <a:xfrm>
              <a:off x="1878825" y="36763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36"/>
            <p:cNvCxnSpPr/>
            <p:nvPr/>
          </p:nvCxnSpPr>
          <p:spPr>
            <a:xfrm flipH="1">
              <a:off x="3159375" y="3676375"/>
              <a:ext cx="337800" cy="2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36"/>
            <p:cNvCxnSpPr/>
            <p:nvPr/>
          </p:nvCxnSpPr>
          <p:spPr>
            <a:xfrm>
              <a:off x="3783825" y="36763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36"/>
            <p:cNvCxnSpPr/>
            <p:nvPr/>
          </p:nvCxnSpPr>
          <p:spPr>
            <a:xfrm flipH="1">
              <a:off x="5140575" y="3676375"/>
              <a:ext cx="337800" cy="2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36"/>
            <p:cNvCxnSpPr/>
            <p:nvPr/>
          </p:nvCxnSpPr>
          <p:spPr>
            <a:xfrm>
              <a:off x="5765025" y="36763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36"/>
            <p:cNvCxnSpPr/>
            <p:nvPr/>
          </p:nvCxnSpPr>
          <p:spPr>
            <a:xfrm flipH="1">
              <a:off x="5826375" y="2609575"/>
              <a:ext cx="337800" cy="2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2" name="Google Shape;242;p36"/>
            <p:cNvCxnSpPr/>
            <p:nvPr/>
          </p:nvCxnSpPr>
          <p:spPr>
            <a:xfrm>
              <a:off x="6450825" y="26095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3" name="Google Shape;243;p36"/>
            <p:cNvCxnSpPr/>
            <p:nvPr/>
          </p:nvCxnSpPr>
          <p:spPr>
            <a:xfrm flipH="1">
              <a:off x="2168775" y="2685775"/>
              <a:ext cx="337800" cy="21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36"/>
            <p:cNvCxnSpPr/>
            <p:nvPr/>
          </p:nvCxnSpPr>
          <p:spPr>
            <a:xfrm>
              <a:off x="2793225" y="2685775"/>
              <a:ext cx="312300" cy="20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5" name="Google Shape;245;p36"/>
            <p:cNvCxnSpPr/>
            <p:nvPr/>
          </p:nvCxnSpPr>
          <p:spPr>
            <a:xfrm>
              <a:off x="7126075" y="3645775"/>
              <a:ext cx="42300" cy="25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Merge Sort: </a:t>
            </a:r>
            <a:r>
              <a:rPr lang="en" sz="2000"/>
              <a:t>Sort the halves and merge them together</a:t>
            </a:r>
            <a:endParaRPr sz="2000"/>
          </a:p>
        </p:txBody>
      </p:sp>
      <p:grpSp>
        <p:nvGrpSpPr>
          <p:cNvPr id="251" name="Google Shape;251;p37"/>
          <p:cNvGrpSpPr/>
          <p:nvPr/>
        </p:nvGrpSpPr>
        <p:grpSpPr>
          <a:xfrm>
            <a:off x="991225" y="1393575"/>
            <a:ext cx="6975900" cy="3203700"/>
            <a:chOff x="991225" y="1393575"/>
            <a:chExt cx="6975900" cy="3203700"/>
          </a:xfrm>
        </p:grpSpPr>
        <p:sp>
          <p:nvSpPr>
            <p:cNvPr id="252" name="Google Shape;252;p37"/>
            <p:cNvSpPr txBox="1"/>
            <p:nvPr/>
          </p:nvSpPr>
          <p:spPr>
            <a:xfrm>
              <a:off x="9912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53" name="Google Shape;253;p37"/>
            <p:cNvSpPr txBox="1"/>
            <p:nvPr/>
          </p:nvSpPr>
          <p:spPr>
            <a:xfrm>
              <a:off x="16503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54" name="Google Shape;254;p37"/>
            <p:cNvSpPr txBox="1"/>
            <p:nvPr/>
          </p:nvSpPr>
          <p:spPr>
            <a:xfrm>
              <a:off x="31476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55" name="Google Shape;255;p37"/>
            <p:cNvSpPr txBox="1"/>
            <p:nvPr/>
          </p:nvSpPr>
          <p:spPr>
            <a:xfrm>
              <a:off x="38067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56" name="Google Shape;256;p37"/>
            <p:cNvSpPr txBox="1"/>
            <p:nvPr/>
          </p:nvSpPr>
          <p:spPr>
            <a:xfrm>
              <a:off x="53040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57" name="Google Shape;257;p37"/>
            <p:cNvSpPr txBox="1"/>
            <p:nvPr/>
          </p:nvSpPr>
          <p:spPr>
            <a:xfrm>
              <a:off x="59631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58" name="Google Shape;258;p37"/>
            <p:cNvSpPr txBox="1"/>
            <p:nvPr/>
          </p:nvSpPr>
          <p:spPr>
            <a:xfrm>
              <a:off x="7536625" y="13935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59" name="Google Shape;259;p37"/>
            <p:cNvSpPr txBox="1"/>
            <p:nvPr/>
          </p:nvSpPr>
          <p:spPr>
            <a:xfrm>
              <a:off x="1650325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60" name="Google Shape;260;p37"/>
            <p:cNvSpPr txBox="1"/>
            <p:nvPr/>
          </p:nvSpPr>
          <p:spPr>
            <a:xfrm>
              <a:off x="1219825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61" name="Google Shape;261;p37"/>
            <p:cNvSpPr txBox="1"/>
            <p:nvPr/>
          </p:nvSpPr>
          <p:spPr>
            <a:xfrm>
              <a:off x="3366425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2" name="Google Shape;262;p37"/>
            <p:cNvSpPr txBox="1"/>
            <p:nvPr/>
          </p:nvSpPr>
          <p:spPr>
            <a:xfrm>
              <a:off x="3796925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63" name="Google Shape;263;p37"/>
            <p:cNvSpPr txBox="1"/>
            <p:nvPr/>
          </p:nvSpPr>
          <p:spPr>
            <a:xfrm>
              <a:off x="5567050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64" name="Google Shape;264;p37"/>
            <p:cNvSpPr txBox="1"/>
            <p:nvPr/>
          </p:nvSpPr>
          <p:spPr>
            <a:xfrm>
              <a:off x="5997550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65" name="Google Shape;265;p37"/>
            <p:cNvSpPr txBox="1"/>
            <p:nvPr/>
          </p:nvSpPr>
          <p:spPr>
            <a:xfrm>
              <a:off x="7401975" y="2231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66" name="Google Shape;266;p37"/>
            <p:cNvSpPr txBox="1"/>
            <p:nvPr/>
          </p:nvSpPr>
          <p:spPr>
            <a:xfrm>
              <a:off x="206680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67" name="Google Shape;267;p37"/>
            <p:cNvSpPr txBox="1"/>
            <p:nvPr/>
          </p:nvSpPr>
          <p:spPr>
            <a:xfrm>
              <a:off x="249730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292780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69" name="Google Shape;269;p37"/>
            <p:cNvSpPr txBox="1"/>
            <p:nvPr/>
          </p:nvSpPr>
          <p:spPr>
            <a:xfrm>
              <a:off x="335830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70" name="Google Shape;270;p37"/>
            <p:cNvSpPr txBox="1"/>
            <p:nvPr/>
          </p:nvSpPr>
          <p:spPr>
            <a:xfrm>
              <a:off x="610005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71" name="Google Shape;271;p37"/>
            <p:cNvSpPr txBox="1"/>
            <p:nvPr/>
          </p:nvSpPr>
          <p:spPr>
            <a:xfrm>
              <a:off x="653055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72" name="Google Shape;272;p37"/>
            <p:cNvSpPr txBox="1"/>
            <p:nvPr/>
          </p:nvSpPr>
          <p:spPr>
            <a:xfrm>
              <a:off x="6961050" y="31440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sp>
          <p:nvSpPr>
            <p:cNvPr id="273" name="Google Shape;273;p37"/>
            <p:cNvSpPr txBox="1"/>
            <p:nvPr/>
          </p:nvSpPr>
          <p:spPr>
            <a:xfrm>
              <a:off x="3494975" y="4208750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4" name="Google Shape;274;p37"/>
            <p:cNvSpPr txBox="1"/>
            <p:nvPr/>
          </p:nvSpPr>
          <p:spPr>
            <a:xfrm>
              <a:off x="39254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75" name="Google Shape;275;p37"/>
            <p:cNvSpPr txBox="1"/>
            <p:nvPr/>
          </p:nvSpPr>
          <p:spPr>
            <a:xfrm>
              <a:off x="43559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</a:t>
              </a:r>
              <a:endParaRPr/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47864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27</a:t>
              </a:r>
              <a:endParaRPr/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52169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38</a:t>
              </a:r>
              <a:endParaRPr/>
            </a:p>
          </p:txBody>
        </p:sp>
        <p:sp>
          <p:nvSpPr>
            <p:cNvPr id="278" name="Google Shape;278;p37"/>
            <p:cNvSpPr txBox="1"/>
            <p:nvPr/>
          </p:nvSpPr>
          <p:spPr>
            <a:xfrm>
              <a:off x="56474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43</a:t>
              </a:r>
              <a:endParaRPr/>
            </a:p>
          </p:txBody>
        </p:sp>
        <p:sp>
          <p:nvSpPr>
            <p:cNvPr id="279" name="Google Shape;279;p37"/>
            <p:cNvSpPr txBox="1"/>
            <p:nvPr/>
          </p:nvSpPr>
          <p:spPr>
            <a:xfrm>
              <a:off x="6077975" y="4208775"/>
              <a:ext cx="430500" cy="388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82</a:t>
              </a:r>
              <a:endParaRPr/>
            </a:p>
          </p:txBody>
        </p:sp>
        <p:cxnSp>
          <p:nvCxnSpPr>
            <p:cNvPr id="280" name="Google Shape;280;p37"/>
            <p:cNvCxnSpPr/>
            <p:nvPr/>
          </p:nvCxnSpPr>
          <p:spPr>
            <a:xfrm>
              <a:off x="1312675" y="18845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37"/>
            <p:cNvCxnSpPr/>
            <p:nvPr/>
          </p:nvCxnSpPr>
          <p:spPr>
            <a:xfrm flipH="1">
              <a:off x="1726775" y="18876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37"/>
            <p:cNvCxnSpPr/>
            <p:nvPr/>
          </p:nvCxnSpPr>
          <p:spPr>
            <a:xfrm>
              <a:off x="3446275" y="18845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37"/>
            <p:cNvCxnSpPr/>
            <p:nvPr/>
          </p:nvCxnSpPr>
          <p:spPr>
            <a:xfrm flipH="1">
              <a:off x="3860375" y="18876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4" name="Google Shape;284;p37"/>
            <p:cNvCxnSpPr/>
            <p:nvPr/>
          </p:nvCxnSpPr>
          <p:spPr>
            <a:xfrm>
              <a:off x="5579875" y="18845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5" name="Google Shape;285;p37"/>
            <p:cNvCxnSpPr/>
            <p:nvPr/>
          </p:nvCxnSpPr>
          <p:spPr>
            <a:xfrm flipH="1">
              <a:off x="5993975" y="18876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6" name="Google Shape;286;p37"/>
            <p:cNvCxnSpPr/>
            <p:nvPr/>
          </p:nvCxnSpPr>
          <p:spPr>
            <a:xfrm>
              <a:off x="2074675" y="27227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7" name="Google Shape;287;p37"/>
            <p:cNvCxnSpPr/>
            <p:nvPr/>
          </p:nvCxnSpPr>
          <p:spPr>
            <a:xfrm flipH="1">
              <a:off x="3479375" y="27258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p37"/>
            <p:cNvCxnSpPr/>
            <p:nvPr/>
          </p:nvCxnSpPr>
          <p:spPr>
            <a:xfrm>
              <a:off x="6113275" y="27227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37"/>
            <p:cNvCxnSpPr/>
            <p:nvPr/>
          </p:nvCxnSpPr>
          <p:spPr>
            <a:xfrm flipH="1">
              <a:off x="7517975" y="27258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37"/>
            <p:cNvCxnSpPr/>
            <p:nvPr/>
          </p:nvCxnSpPr>
          <p:spPr>
            <a:xfrm>
              <a:off x="3751075" y="3789525"/>
              <a:ext cx="244800" cy="2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37"/>
            <p:cNvCxnSpPr/>
            <p:nvPr/>
          </p:nvCxnSpPr>
          <p:spPr>
            <a:xfrm flipH="1">
              <a:off x="6222575" y="37926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37"/>
            <p:cNvCxnSpPr/>
            <p:nvPr/>
          </p:nvCxnSpPr>
          <p:spPr>
            <a:xfrm flipH="1">
              <a:off x="7648525" y="1887675"/>
              <a:ext cx="206700" cy="23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 Pseudocode</a:t>
            </a:r>
            <a:endParaRPr/>
          </a:p>
        </p:txBody>
      </p:sp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 list’s size is 0 or 1, just return the original list (as it is sorted)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the list parameter int two lists of roughly equal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Recursively Merge Sort both split lists, list 1 and list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 the two sorted lists and return the result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21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Sort: The Merge</a:t>
            </a:r>
            <a:endParaRPr/>
          </a:p>
        </p:txBody>
      </p:sp>
      <p:sp>
        <p:nvSpPr>
          <p:cNvPr id="304" name="Google Shape;304;p39"/>
          <p:cNvSpPr txBox="1"/>
          <p:nvPr/>
        </p:nvSpPr>
        <p:spPr>
          <a:xfrm>
            <a:off x="311700" y="3034000"/>
            <a:ext cx="82593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 = current index in left half, j = current index in right half. k = index in output array.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While i &lt;= ending index of left half and j &lt;= ending index of right half:</a:t>
            </a:r>
            <a:br>
              <a:rPr lang="en" sz="1600"/>
            </a:br>
            <a:r>
              <a:rPr lang="en" sz="1600"/>
              <a:t>  B[k++] = smaller of A[i] and A[j].</a:t>
            </a:r>
            <a:br>
              <a:rPr lang="en" sz="1600"/>
            </a:br>
            <a:r>
              <a:rPr lang="en" sz="1600"/>
              <a:t>  Advance i if we used A[i], or advance j if we used A[j].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After, one of the halves may still have something left... output anything left over into B.</a:t>
            </a:r>
            <a:endParaRPr sz="1600"/>
          </a:p>
        </p:txBody>
      </p:sp>
      <p:sp>
        <p:nvSpPr>
          <p:cNvPr id="305" name="Google Shape;305;p39"/>
          <p:cNvSpPr txBox="1"/>
          <p:nvPr/>
        </p:nvSpPr>
        <p:spPr>
          <a:xfrm>
            <a:off x="3543300" y="907213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3973800" y="907213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>
            <a:off x="4404300" y="907213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4834800" y="907213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5265300" y="907213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5695800" y="907213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6126300" y="907213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sp>
        <p:nvSpPr>
          <p:cNvPr id="312" name="Google Shape;312;p39"/>
          <p:cNvSpPr txBox="1"/>
          <p:nvPr/>
        </p:nvSpPr>
        <p:spPr>
          <a:xfrm>
            <a:off x="3543300" y="2134125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3973800" y="2134150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14" name="Google Shape;314;p39"/>
          <p:cNvSpPr txBox="1"/>
          <p:nvPr/>
        </p:nvSpPr>
        <p:spPr>
          <a:xfrm>
            <a:off x="4404300" y="2134150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5" name="Google Shape;315;p39"/>
          <p:cNvSpPr txBox="1"/>
          <p:nvPr/>
        </p:nvSpPr>
        <p:spPr>
          <a:xfrm>
            <a:off x="4834800" y="2134150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</a:t>
            </a:r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5265300" y="2134150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5695800" y="2134150"/>
            <a:ext cx="430500" cy="38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6126300" y="2134150"/>
            <a:ext cx="430500" cy="388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</a:t>
            </a:r>
            <a:endParaRPr/>
          </a:p>
        </p:txBody>
      </p:sp>
      <p:cxnSp>
        <p:nvCxnSpPr>
          <p:cNvPr id="319" name="Google Shape;319;p39"/>
          <p:cNvCxnSpPr/>
          <p:nvPr/>
        </p:nvCxnSpPr>
        <p:spPr>
          <a:xfrm rot="10800000">
            <a:off x="3758550" y="1295713"/>
            <a:ext cx="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9"/>
          <p:cNvSpPr txBox="1"/>
          <p:nvPr/>
        </p:nvSpPr>
        <p:spPr>
          <a:xfrm>
            <a:off x="3780025" y="1397063"/>
            <a:ext cx="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321" name="Google Shape;321;p39"/>
          <p:cNvCxnSpPr/>
          <p:nvPr/>
        </p:nvCxnSpPr>
        <p:spPr>
          <a:xfrm rot="10800000">
            <a:off x="5480550" y="1276913"/>
            <a:ext cx="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9"/>
          <p:cNvSpPr txBox="1"/>
          <p:nvPr/>
        </p:nvSpPr>
        <p:spPr>
          <a:xfrm>
            <a:off x="5502025" y="1378263"/>
            <a:ext cx="4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2014225" y="909100"/>
            <a:ext cx="1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2014225" y="2128300"/>
            <a:ext cx="141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</a:t>
            </a:r>
            <a:endParaRPr/>
          </a:p>
        </p:txBody>
      </p:sp>
      <p:cxnSp>
        <p:nvCxnSpPr>
          <p:cNvPr id="325" name="Google Shape;325;p39"/>
          <p:cNvCxnSpPr/>
          <p:nvPr/>
        </p:nvCxnSpPr>
        <p:spPr>
          <a:xfrm rot="10800000">
            <a:off x="6730350" y="2514913"/>
            <a:ext cx="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9"/>
          <p:cNvSpPr txBox="1"/>
          <p:nvPr/>
        </p:nvSpPr>
        <p:spPr>
          <a:xfrm>
            <a:off x="6717738" y="2616275"/>
            <a:ext cx="2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(when done)</a:t>
            </a:r>
            <a:endParaRPr/>
          </a:p>
        </p:txBody>
      </p:sp>
      <p:cxnSp>
        <p:nvCxnSpPr>
          <p:cNvPr id="327" name="Google Shape;327;p39"/>
          <p:cNvCxnSpPr/>
          <p:nvPr/>
        </p:nvCxnSpPr>
        <p:spPr>
          <a:xfrm rot="10800000">
            <a:off x="3758550" y="2514913"/>
            <a:ext cx="0" cy="4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9"/>
          <p:cNvSpPr txBox="1"/>
          <p:nvPr/>
        </p:nvSpPr>
        <p:spPr>
          <a:xfrm>
            <a:off x="3745938" y="2616275"/>
            <a:ext cx="20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(at start)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CSAwesome's Merge Sort (edited for brevity) [1/2]</a:t>
            </a:r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1052125" y="1360900"/>
            <a:ext cx="7071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public static void mergeSort(int[] elements)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int n = elements.length;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int[] temp = new int[n];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mergeSortHelper(elements, 0, n - 1, temp);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private static void mergeSortHelper(int[] elements,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       int from, int to, int[] temp)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if (from &lt; to)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int middle = (from + to) / 2;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mergeSortHelper(elements, from, middle, temp);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mergeSortHelper(elements, middle + 1, to, temp);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merge(elements, from, middle, to, temp);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/>
        </p:nvSpPr>
        <p:spPr>
          <a:xfrm>
            <a:off x="762000" y="1219200"/>
            <a:ext cx="855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private static void merge(int[] elements, int from, int mid, int to, int[] temp)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i = from, j = mid + 1, k = from;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 (i &lt;= mid &amp;&amp; j &lt;= to)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if (elements[i] &lt; elements[j])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temp[k++] = elements[i++];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 else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temp[k++] = elements[j++];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 (i &lt;= mid)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temp[k++] = elements[i++];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while (j &lt;= to)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temp[k++] = elements[j++];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(k = from; k &lt;= to; k++)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elements[k] = temp[k];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CSAwesome's Merge Sort implementation [2/2]</a:t>
            </a:r>
            <a:endParaRPr/>
          </a:p>
        </p:txBody>
      </p:sp>
      <p:cxnSp>
        <p:nvCxnSpPr>
          <p:cNvPr id="341" name="Google Shape;341;p41"/>
          <p:cNvCxnSpPr/>
          <p:nvPr/>
        </p:nvCxnSpPr>
        <p:spPr>
          <a:xfrm rot="10800000">
            <a:off x="4281475" y="2143825"/>
            <a:ext cx="114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1"/>
          <p:cNvSpPr txBox="1"/>
          <p:nvPr/>
        </p:nvSpPr>
        <p:spPr>
          <a:xfrm>
            <a:off x="5556675" y="1743300"/>
            <a:ext cx="320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we're comparing the current elements from each half, and taking the smaller one. We only advance the pointer for the side we took from!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43" name="Google Shape;343;p41"/>
          <p:cNvCxnSpPr/>
          <p:nvPr/>
        </p:nvCxnSpPr>
        <p:spPr>
          <a:xfrm rot="10800000">
            <a:off x="4281475" y="3210625"/>
            <a:ext cx="11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1"/>
          <p:cNvSpPr txBox="1"/>
          <p:nvPr/>
        </p:nvSpPr>
        <p:spPr>
          <a:xfrm>
            <a:off x="5556675" y="2810100"/>
            <a:ext cx="32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got here, one or both halves are done. Output anything left over from the left half.</a:t>
            </a:r>
            <a:endParaRPr/>
          </a:p>
        </p:txBody>
      </p:sp>
      <p:cxnSp>
        <p:nvCxnSpPr>
          <p:cNvPr id="345" name="Google Shape;345;p41"/>
          <p:cNvCxnSpPr/>
          <p:nvPr/>
        </p:nvCxnSpPr>
        <p:spPr>
          <a:xfrm rot="10800000">
            <a:off x="4281475" y="3896425"/>
            <a:ext cx="11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1"/>
          <p:cNvSpPr txBox="1"/>
          <p:nvPr/>
        </p:nvSpPr>
        <p:spPr>
          <a:xfrm>
            <a:off x="5556675" y="3495900"/>
            <a:ext cx="32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anything left over from the right half. (Only one of these loops will run.)</a:t>
            </a:r>
            <a:endParaRPr/>
          </a:p>
        </p:txBody>
      </p:sp>
      <p:cxnSp>
        <p:nvCxnSpPr>
          <p:cNvPr id="347" name="Google Shape;347;p41"/>
          <p:cNvCxnSpPr/>
          <p:nvPr/>
        </p:nvCxnSpPr>
        <p:spPr>
          <a:xfrm rot="10800000">
            <a:off x="4312975" y="4452025"/>
            <a:ext cx="1117200" cy="1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1"/>
          <p:cNvSpPr txBox="1"/>
          <p:nvPr/>
        </p:nvSpPr>
        <p:spPr>
          <a:xfrm>
            <a:off x="5556675" y="4257900"/>
            <a:ext cx="32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everything back from the temp array. (This can be avoided with some extra fanciness.)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Terminology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{984F9886-38C4-4FFF-A726-DADBF74DB67E}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Recursive Programming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0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definition of an operation in terms of itself.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Solving a problem using recursion depends on solving smaller occurrences of the same problem.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Writing methods that call themselves to solve problems recursively.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An equally powerful alternative to iteration (for, while loops, etc.)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Particularly well-suited for solving certain types of problems.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slides in this deck were adapted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https://s3-us-west-2.amazonaws.com/www-cse-public/k12outreach/apcs/slides/java-recursive-tracing.pdf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Slides provided by the University of Washington Computer Science &amp; Engineering department. Adapted from slides by Marty Stepp, Stuart Reges &amp; Allison Obourn.)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of the mystery problems were taken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https://practiceit.cs.washington.edu/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Terminology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{984F9886-38C4-4FFF-A726-DADBF74DB67E}</a:tableStyleId>
              </a:tblPr>
              <a:tblGrid>
                <a:gridCol w="4260300"/>
                <a:gridCol w="4260300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Recursive Case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43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base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of a recursive method is the case where it does not recursively call itself, that is, the method terminates.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base case is a problem that is so simple, we already know the answer to it!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recursive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or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general case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, is the case where the method calls itself.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It's called the general case because it's the case that usually happens when a recursive algorithm is executing.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For the algorithm to work, the recursive case must diminish the problem so that it eventually approaches the base case.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3" name="Google Shape;73;p16"/>
          <p:cNvSpPr txBox="1"/>
          <p:nvPr/>
        </p:nvSpPr>
        <p:spPr>
          <a:xfrm>
            <a:off x="387900" y="4365925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Some recursive algorithms have more than one base or recursive case, but all have at least one of each. A crucial part of recursive programming is identifying these cases.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Recursion vs. Tail Recursion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77625" y="114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{984F9886-38C4-4FFF-A726-DADBF74DB67E}</a:tableStyleId>
              </a:tblPr>
              <a:tblGrid>
                <a:gridCol w="3213700"/>
                <a:gridCol w="3356825"/>
              </a:tblGrid>
              <a:tr h="5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Head 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Tail Recursion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10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If a method makes a recursive call to itself, but then does anything after that point, it is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head recursive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(Sometimes the term used is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non-tail recursive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.)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If the recursive call is the last thing the method does, then the method is said to be 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tail recursive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.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Some languages (but not Java) can optimize out tail recursion automatically, turning it into a loop.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This makes the method more efficient, and eliminates the risk of a stack overflow.</a:t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50" y="1779725"/>
            <a:ext cx="1891050" cy="242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Recursive Methods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Unit 10 Test, and on the AP Exam, you may be asked to trace through "mystery" recursive methods and determine what is returned or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isn't as simple as tracing through loops, where you can build a trace table, because a recursive method may call itself and then do additional manipulation on the result.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you can do is draw a box every time you encounter a recursive call, and inside that box, determine the result of that recursive call.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(This may require drawing more boxes inside the boxes, recursively...)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Tracing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the following recursive method.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350" y="1745375"/>
            <a:ext cx="3891650" cy="22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3971875"/>
            <a:ext cx="8520600" cy="4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result of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mystery(648)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recursive trace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47" y="1270025"/>
            <a:ext cx="5037101" cy="35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00" y="2024350"/>
            <a:ext cx="3240499" cy="1845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20"/>
          <p:cNvCxnSpPr/>
          <p:nvPr/>
        </p:nvCxnSpPr>
        <p:spPr>
          <a:xfrm flipH="1">
            <a:off x="4546900" y="558175"/>
            <a:ext cx="840900" cy="510000"/>
          </a:xfrm>
          <a:prstGeom prst="curvedConnector3">
            <a:avLst>
              <a:gd fmla="val 882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20"/>
          <p:cNvSpPr txBox="1"/>
          <p:nvPr/>
        </p:nvSpPr>
        <p:spPr>
          <a:xfrm>
            <a:off x="5342750" y="227200"/>
            <a:ext cx="361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essentially a call stack, just a different way of visualizing it!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4477300" y="1643350"/>
            <a:ext cx="411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mystery(int n)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 (n &gt;= 10) {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a = n / 10;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b = n % 10;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 = a + b;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n;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00075"/>
            <a:ext cx="8165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mystery</a:t>
            </a:r>
            <a:r>
              <a:rPr lang="en"/>
              <a:t> is tail recursive. The recursive case is a single call to itself, and does no additional manipulation on the result. So, it can be converted to iteration.</a:t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solution for tail recursion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00" y="1719550"/>
            <a:ext cx="3240499" cy="1845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1"/>
          <p:cNvGraphicFramePr/>
          <p:nvPr/>
        </p:nvGraphicFramePr>
        <p:xfrm>
          <a:off x="2438400" y="34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{984F9886-38C4-4FFF-A726-DADBF74DB67E}</a:tableStyleId>
              </a:tblPr>
              <a:tblGrid>
                <a:gridCol w="1346775"/>
                <a:gridCol w="1346775"/>
                <a:gridCol w="1346775"/>
              </a:tblGrid>
              <a:tr h="1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21"/>
          <p:cNvCxnSpPr/>
          <p:nvPr/>
        </p:nvCxnSpPr>
        <p:spPr>
          <a:xfrm flipH="1" rot="10800000">
            <a:off x="3544375" y="2393525"/>
            <a:ext cx="770700" cy="8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