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226843-0BF7-40D6-8788-85DB34A91E1D}">
  <a:tblStyle styleId="{B5226843-0BF7-40D6-8788-85DB34A91E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4831f58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4831f58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84e808c5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84e808c5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84e808c5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84e808c5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84e808c5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84e808c5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84e808c5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84e808c5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84e808c5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84e808c5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84e808c5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84e808c5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84e808c5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84e808c5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84e808c5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84e808c5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84e808c5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184e808c5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84e808c59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84e808c5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4831f5b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4831f5b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377c8af6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377c8af6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84e808c5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84e808c5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84e808c5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184e808c5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184e808c5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184e808c5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84e808c59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84e808c59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84e808c5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184e808c5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184e808c59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184e808c5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184e808c5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184e808c5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184e808c5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184e808c5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184e808c5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184e808c5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4831f585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4831f585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184e808c59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184e808c5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184e808c5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184e808c5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184e808c59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184e808c59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184e808c59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184e808c59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184e808c5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184e808c5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184e808c59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184e808c59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184e808c59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184e808c59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184e808c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184e808c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184e808c5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184e808c5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84e808c5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84e808c5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84e808c5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84e808c5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84e808c5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84e808c5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84e808c5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84e808c5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84e808c5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84e808c5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84e808c5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84e808c5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apcentral.collegeboard.org/media/pdf/ap22-frq-computer-science-a.pdf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apcentral.collegeboard.org/media/pdf/ap22-apc-computer-science-a-q4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2023-04-24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875" y="340232"/>
            <a:ext cx="4568399" cy="439919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380575"/>
            <a:ext cx="31683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t is also possible to implement </a:t>
            </a:r>
            <a:r>
              <a:rPr lang="en"/>
              <a:t>the ASCII Art Canvas in </a:t>
            </a:r>
            <a:r>
              <a:rPr b="1" lang="en">
                <a:solidFill>
                  <a:schemeClr val="accent5"/>
                </a:solidFill>
              </a:rPr>
              <a:t>column-major order.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Here, the outer array represents the columns, and the inner arrays are the rows!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Row-major is more common, and on the AP exam, </a:t>
            </a:r>
            <a:r>
              <a:rPr b="1" lang="en">
                <a:solidFill>
                  <a:srgbClr val="FF00FF"/>
                </a:solidFill>
              </a:rPr>
              <a:t>assume row-major unless it says otherwise.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IRL whether row-major or column-major is used depends on what the array is being used for, as well as the programmer's mental model.</a:t>
            </a:r>
            <a:endParaRPr/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938125" y="3230400"/>
            <a:ext cx="4478400" cy="1488000"/>
          </a:xfrm>
          <a:prstGeom prst="rect">
            <a:avLst/>
          </a:prstGeom>
          <a:solidFill>
            <a:srgbClr val="0AFF00">
              <a:alpha val="25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types of array types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Every type T in Java has a related array type T[]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Examples: int and int[], String and String[]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But... this is ALSO true for array types themselves!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T[] has a related array type T[][]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T[][] is an array of T[]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226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Examples</a:t>
            </a: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 &lt;- array of boolean[]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seatingChart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 &lt;- array of String[]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bingoCard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 &lt;- array of int[]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Apt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building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 &lt;- array of Apt[]</a:t>
            </a:r>
            <a:endParaRPr sz="1700"/>
          </a:p>
        </p:txBody>
      </p:sp>
      <p:sp>
        <p:nvSpPr>
          <p:cNvPr id="153" name="Google Shape;153;p23"/>
          <p:cNvSpPr/>
          <p:nvPr/>
        </p:nvSpPr>
        <p:spPr>
          <a:xfrm>
            <a:off x="5723500" y="1054175"/>
            <a:ext cx="12735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5723500" y="1968575"/>
            <a:ext cx="12735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cxnSp>
        <p:nvCxnSpPr>
          <p:cNvPr id="155" name="Google Shape;155;p23"/>
          <p:cNvCxnSpPr>
            <a:stCxn id="153" idx="2"/>
            <a:endCxn id="154" idx="0"/>
          </p:cNvCxnSpPr>
          <p:nvPr/>
        </p:nvCxnSpPr>
        <p:spPr>
          <a:xfrm>
            <a:off x="6360250" y="1626875"/>
            <a:ext cx="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3"/>
          <p:cNvSpPr/>
          <p:nvPr/>
        </p:nvSpPr>
        <p:spPr>
          <a:xfrm>
            <a:off x="7247500" y="1054175"/>
            <a:ext cx="12735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Object[]</a:t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7247500" y="1968575"/>
            <a:ext cx="12735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String[]</a:t>
            </a:r>
            <a:endParaRPr/>
          </a:p>
        </p:txBody>
      </p:sp>
      <p:cxnSp>
        <p:nvCxnSpPr>
          <p:cNvPr id="158" name="Google Shape;158;p23"/>
          <p:cNvCxnSpPr/>
          <p:nvPr/>
        </p:nvCxnSpPr>
        <p:spPr>
          <a:xfrm>
            <a:off x="7884250" y="1626875"/>
            <a:ext cx="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Multi-Dimensional Arrays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464100" y="1152475"/>
            <a:ext cx="485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You don't have to stop at two dimensions...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The type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[][][]</a:t>
            </a:r>
            <a:r>
              <a:rPr lang="en" sz="1700"/>
              <a:t> is an array of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Example: A 3D printer prints "voxels", three-dimensional pixels. Software for a 3D printer might store a model in memory in a 3-dimensional array.</a:t>
            </a:r>
            <a:endParaRPr sz="17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Voxel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voxels</a:t>
            </a:r>
            <a:r>
              <a:rPr i="1"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 Minecraft-like game might store an animation as frames of 3D voxels, but over time. So, a 4-dimensional array:</a:t>
            </a:r>
            <a:endParaRPr sz="17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Voxel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voxelAnimationFrames</a:t>
            </a:r>
            <a:r>
              <a:rPr i="1"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Two-dimensional arrays are the most common multi-dimensional arrays, though. (And it's the most dimensions you'll see on the AP Exam.)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300" y="1156250"/>
            <a:ext cx="4012701" cy="30095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Arrays - Definition</a:t>
            </a:r>
            <a:endParaRPr/>
          </a:p>
        </p:txBody>
      </p:sp>
      <p:graphicFrame>
        <p:nvGraphicFramePr>
          <p:cNvPr id="173" name="Google Shape;173;p25"/>
          <p:cNvGraphicFramePr/>
          <p:nvPr/>
        </p:nvGraphicFramePr>
        <p:xfrm>
          <a:off x="692325" y="11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{B5226843-0BF7-40D6-8788-85DB34A91E1D}</a:tableStyleId>
              </a:tblPr>
              <a:tblGrid>
                <a:gridCol w="8139975"/>
              </a:tblGrid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[numRows][numSeatsPerRow];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seatingChart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[numRows][numSeatsPerRow];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[5][5];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52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Apt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building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[numFloors][numAptsPerFloor];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4" name="Google Shape;174;p25"/>
          <p:cNvGraphicFramePr/>
          <p:nvPr/>
        </p:nvGraphicFramePr>
        <p:xfrm>
          <a:off x="2630350" y="310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{B5226843-0BF7-40D6-8788-85DB34A91E1D}</a:tableStyleId>
              </a:tblPr>
              <a:tblGrid>
                <a:gridCol w="6201950"/>
              </a:tblGrid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[75][25];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seatingChart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[5][10];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multiplicationTable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[100][500];</a:t>
                      </a:r>
                      <a:endParaRPr b="1" sz="16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Apt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building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[5][10];</a:t>
                      </a:r>
                      <a:endParaRPr b="1" sz="16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Google Shape;175;p25"/>
          <p:cNvSpPr/>
          <p:nvPr/>
        </p:nvSpPr>
        <p:spPr>
          <a:xfrm>
            <a:off x="692325" y="3101550"/>
            <a:ext cx="1746600" cy="1706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* NOTE 1 *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Two-Dimensional Arrays can have non-equal dimensions!</a:t>
            </a:r>
            <a:endParaRPr i="1"/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/>
          <p:nvPr/>
        </p:nvSpPr>
        <p:spPr>
          <a:xfrm>
            <a:off x="692325" y="3101550"/>
            <a:ext cx="1746600" cy="1706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* NOTE 2 *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Just like Arrays - Two-Dimensional Arrays initialize their values to "reasonable" defaults</a:t>
            </a:r>
            <a:endParaRPr i="1"/>
          </a:p>
        </p:txBody>
      </p:sp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Arrays - Definition</a:t>
            </a:r>
            <a:endParaRPr/>
          </a:p>
        </p:txBody>
      </p:sp>
      <p:graphicFrame>
        <p:nvGraphicFramePr>
          <p:cNvPr id="183" name="Google Shape;183;p26"/>
          <p:cNvGraphicFramePr/>
          <p:nvPr/>
        </p:nvGraphicFramePr>
        <p:xfrm>
          <a:off x="692325" y="11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{B5226843-0BF7-40D6-8788-85DB34A91E1D}</a:tableStyleId>
              </a:tblPr>
              <a:tblGrid>
                <a:gridCol w="8139975"/>
              </a:tblGrid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[numRows][numSeatsPerRow];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seatingChart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[numRows][numSeatsPerRow];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[5][5];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52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Apt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building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[numFloors][numAptsPerFloor];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4" name="Google Shape;184;p26"/>
          <p:cNvGraphicFramePr/>
          <p:nvPr/>
        </p:nvGraphicFramePr>
        <p:xfrm>
          <a:off x="2630350" y="310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{B5226843-0BF7-40D6-8788-85DB34A91E1D}</a:tableStyleId>
              </a:tblPr>
              <a:tblGrid>
                <a:gridCol w="6201950"/>
              </a:tblGrid>
              <a:tr h="1706700"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Char char="●"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 for numeric types</a:t>
                      </a:r>
                      <a:endParaRPr b="1"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Char char="●"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 for Object types</a:t>
                      </a:r>
                      <a:endParaRPr b="1"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Char char="●"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 for boolean types</a:t>
                      </a:r>
                      <a:endParaRPr b="1"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Arrays - Definition</a:t>
            </a:r>
            <a:endParaRPr/>
          </a:p>
        </p:txBody>
      </p:sp>
      <p:graphicFrame>
        <p:nvGraphicFramePr>
          <p:cNvPr id="191" name="Google Shape;191;p27"/>
          <p:cNvGraphicFramePr/>
          <p:nvPr/>
        </p:nvGraphicFramePr>
        <p:xfrm>
          <a:off x="692325" y="11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{B5226843-0BF7-40D6-8788-85DB34A91E1D}</a:tableStyleId>
              </a:tblPr>
              <a:tblGrid>
                <a:gridCol w="8139975"/>
              </a:tblGrid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int[][]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int</a:t>
                      </a: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 sz="16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Alternatively...</a:t>
                      </a:r>
                      <a:endParaRPr b="1" i="1" sz="1600">
                        <a:solidFill>
                          <a:srgbClr val="99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int[][]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int</a:t>
                      </a: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omit internal array size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[0] = new int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= new int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[2] = new int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[3] = new int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[4] = new int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Arrays - Definition</a:t>
            </a:r>
            <a:endParaRPr/>
          </a:p>
        </p:txBody>
      </p:sp>
      <p:graphicFrame>
        <p:nvGraphicFramePr>
          <p:cNvPr id="198" name="Google Shape;198;p28"/>
          <p:cNvGraphicFramePr/>
          <p:nvPr/>
        </p:nvGraphicFramePr>
        <p:xfrm>
          <a:off x="692325" y="11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{B5226843-0BF7-40D6-8788-85DB34A91E1D}</a:tableStyleId>
              </a:tblPr>
              <a:tblGrid>
                <a:gridCol w="8139975"/>
              </a:tblGrid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boolean[][]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[numRows]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[numSeatsPerRow]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Alternatively...</a:t>
                      </a:r>
                      <a:endParaRPr b="1" i="1" sz="1600">
                        <a:solidFill>
                          <a:srgbClr val="99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boolean[][]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boolean</a:t>
                      </a: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[numRows]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rowIdx = 0 ; rowIdx &lt; </a:t>
                      </a: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numRows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; rowIdx++ {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[rowIdx] = new boolean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[numSeatsPerRow]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/>
          <p:nvPr/>
        </p:nvSpPr>
        <p:spPr>
          <a:xfrm>
            <a:off x="516325" y="3374100"/>
            <a:ext cx="8385900" cy="86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[rows-1]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516325" y="1640100"/>
            <a:ext cx="8385900" cy="86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Arrays - Example</a:t>
            </a:r>
            <a:endParaRPr/>
          </a:p>
        </p:txBody>
      </p:sp>
      <p:graphicFrame>
        <p:nvGraphicFramePr>
          <p:cNvPr id="207" name="Google Shape;207;p29"/>
          <p:cNvGraphicFramePr/>
          <p:nvPr/>
        </p:nvGraphicFramePr>
        <p:xfrm>
          <a:off x="516325" y="11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{B5226843-0BF7-40D6-8788-85DB34A91E1D}</a:tableStyleId>
              </a:tblPr>
              <a:tblGrid>
                <a:gridCol w="83859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b="1"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rows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][</a:t>
                      </a:r>
                      <a:r>
                        <a:rPr b="1" lang="en" sz="1200">
                          <a:solidFill>
                            <a:srgbClr val="E691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seats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8" name="Google Shape;208;p29"/>
          <p:cNvSpPr/>
          <p:nvPr/>
        </p:nvSpPr>
        <p:spPr>
          <a:xfrm>
            <a:off x="6316825" y="3869725"/>
            <a:ext cx="24498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6316895" y="3644125"/>
            <a:ext cx="24498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[rows-1]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[seats-1]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10" name="Google Shape;210;p29"/>
          <p:cNvGraphicFramePr/>
          <p:nvPr/>
        </p:nvGraphicFramePr>
        <p:xfrm>
          <a:off x="516325" y="434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{B5226843-0BF7-40D6-8788-85DB34A91E1D}</a:tableStyleId>
              </a:tblPr>
              <a:tblGrid>
                <a:gridCol w="8385900"/>
              </a:tblGrid>
              <a:tr h="5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Write: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[0][0] = true;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: 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System.out.println(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rows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-1][</a:t>
                      </a:r>
                      <a:r>
                        <a:rPr b="1" lang="en" sz="1200">
                          <a:solidFill>
                            <a:srgbClr val="E691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seats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-1]);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1" name="Google Shape;211;p29"/>
          <p:cNvSpPr/>
          <p:nvPr/>
        </p:nvSpPr>
        <p:spPr>
          <a:xfrm>
            <a:off x="516325" y="2507100"/>
            <a:ext cx="8385900" cy="86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4109663" y="3869713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4109726" y="3644113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[rows-1]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1902563" y="3869725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1902626" y="3644125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[rows-1]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6316825" y="3025500"/>
            <a:ext cx="24498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6316895" y="2799900"/>
            <a:ext cx="24498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[seats-1]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29"/>
          <p:cNvSpPr/>
          <p:nvPr/>
        </p:nvSpPr>
        <p:spPr>
          <a:xfrm>
            <a:off x="4109663" y="3025488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29"/>
          <p:cNvSpPr/>
          <p:nvPr/>
        </p:nvSpPr>
        <p:spPr>
          <a:xfrm>
            <a:off x="4109726" y="2799888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1902563" y="3025500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1902626" y="2799900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6316888" y="2136163"/>
            <a:ext cx="24498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6316958" y="1910563"/>
            <a:ext cx="24498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[seats-1]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4109725" y="2136150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4109788" y="1910550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1902625" y="2136163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1902688" y="1910563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94444"/>
              <a:buChar char="●"/>
            </a:pPr>
            <a:r>
              <a:rPr lang="en"/>
              <a:t>You can initialize the values of a Two-Dimensional Array when you create it (and the sizes will be automatically calculated)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int[][] ticketInfo = { {25,20,25}, {25,20,25} };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ticketInfo.length    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2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ticketInfo[0].length)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3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ticketInfo[1].length)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boolean[][] jaggedTable = { {false, true, true}, {false}, {true} };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jaggedTable.length    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3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jaggedTable[0].length)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3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jaggedTable[1].length)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1</a:t>
            </a:r>
            <a:b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jaggedTable[2].length)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1</a:t>
            </a:r>
            <a:endParaRPr b="1" sz="17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Arrays - Initializer Lists</a:t>
            </a:r>
            <a:endParaRPr/>
          </a:p>
        </p:txBody>
      </p:sp>
      <p:sp>
        <p:nvSpPr>
          <p:cNvPr id="235" name="Google Shape;23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 the exam all inner arrays will have the same length - </a:t>
            </a:r>
            <a:r>
              <a:rPr b="1" lang="en"/>
              <a:t>However</a:t>
            </a:r>
            <a:r>
              <a:rPr lang="en"/>
              <a:t> it is possible in Java to have inner arrays of different lengths. These are called Jagged (or Ragged) Arrays. </a:t>
            </a:r>
            <a:r>
              <a:rPr b="1" lang="en"/>
              <a:t>You can assume 2D arrays on the exam are NOT jagged.</a:t>
            </a: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jaggedTable[][] = new int[3]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// omit the inner array size</a:t>
            </a:r>
            <a:b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jaggedTable[0] = new int[6];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jaggedTable[1] = new int[2];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jaggedTable[2] = new int[5];</a:t>
            </a: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jaggedTable.length    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3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jaggedTable[0].length 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6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jaggedTable[1].length 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2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jaggedTable[2].length 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5</a:t>
            </a:r>
            <a:endParaRPr sz="1700"/>
          </a:p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Arrays - </a:t>
            </a:r>
            <a:r>
              <a:rPr lang="en"/>
              <a:t>Jagged Arrays</a:t>
            </a:r>
            <a:endParaRPr/>
          </a:p>
        </p:txBody>
      </p:sp>
      <p:sp>
        <p:nvSpPr>
          <p:cNvPr id="242" name="Google Shape;242;p31"/>
          <p:cNvSpPr/>
          <p:nvPr/>
        </p:nvSpPr>
        <p:spPr>
          <a:xfrm>
            <a:off x="5185200" y="2625400"/>
            <a:ext cx="3213300" cy="582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5285817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/>
          <p:nvPr/>
        </p:nvSpPr>
        <p:spPr>
          <a:xfrm>
            <a:off x="5707489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/>
          <p:nvPr/>
        </p:nvSpPr>
        <p:spPr>
          <a:xfrm>
            <a:off x="6129160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6550831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6972503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7394174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1"/>
          <p:cNvSpPr/>
          <p:nvPr/>
        </p:nvSpPr>
        <p:spPr>
          <a:xfrm>
            <a:off x="5185200" y="3208183"/>
            <a:ext cx="3213300" cy="582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5185200" y="3790967"/>
            <a:ext cx="3213300" cy="582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5285801" y="3288794"/>
            <a:ext cx="421500" cy="421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5707473" y="3288794"/>
            <a:ext cx="421500" cy="421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5285800" y="3871574"/>
            <a:ext cx="421500" cy="42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5707472" y="3871574"/>
            <a:ext cx="421500" cy="42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6129143" y="3871574"/>
            <a:ext cx="421500" cy="42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6550814" y="3871574"/>
            <a:ext cx="421500" cy="42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72486" y="3871574"/>
            <a:ext cx="421500" cy="42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Schedule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311700" y="123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{B5226843-0BF7-40D6-8788-85DB34A91E1D}</a:tableStyleId>
              </a:tblPr>
              <a:tblGrid>
                <a:gridCol w="2647425"/>
                <a:gridCol w="2810825"/>
                <a:gridCol w="3287950"/>
              </a:tblGrid>
              <a:tr h="30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Monday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Wednesday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Friday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60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04/24/2023 (90)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Review: Unit 8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</a:rPr>
                        <a:t>• AP CS Question 4: 2D Array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04/26/2023 (90)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</a:rPr>
                        <a:t>• AP CS Multiple Choice Game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04/28/2023 (45)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Review: Unit 7, Unit 10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Algorithms: Iterative/recursive binary search, selection sort, insertion sort, merge sort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05/01/2023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• FINAL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05/03/2023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• AP EXAM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AP exam, all inner arrays will have the same length.</a:t>
            </a:r>
            <a:br>
              <a:rPr lang="en"/>
            </a:br>
            <a:r>
              <a:rPr lang="en"/>
              <a:t>So, you can use the length of the first row, if any, to determine the number of columns in a 2D array.</a:t>
            </a:r>
            <a:br>
              <a:rPr lang="en"/>
            </a:br>
            <a:r>
              <a:rPr lang="en"/>
              <a:t>You may safely assume the rest of the rows will have the same number of columns.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grid[][] = new int[3][7];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numRows = grid.length;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 3</a:t>
            </a:r>
            <a:endParaRPr b="1" sz="17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int numCols = grid[0].length;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 7</a:t>
            </a:r>
            <a:endParaRPr sz="1700">
              <a:solidFill>
                <a:srgbClr val="FF00FF"/>
              </a:solidFill>
            </a:endParaRPr>
          </a:p>
        </p:txBody>
      </p:sp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array dimensions</a:t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5185200" y="2625400"/>
            <a:ext cx="3145500" cy="582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5285817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2"/>
          <p:cNvSpPr/>
          <p:nvPr/>
        </p:nvSpPr>
        <p:spPr>
          <a:xfrm>
            <a:off x="5707489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/>
          <p:nvPr/>
        </p:nvSpPr>
        <p:spPr>
          <a:xfrm>
            <a:off x="6129160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2"/>
          <p:cNvSpPr/>
          <p:nvPr/>
        </p:nvSpPr>
        <p:spPr>
          <a:xfrm>
            <a:off x="6550831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6972503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7394174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5185200" y="3208186"/>
            <a:ext cx="3145500" cy="582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5185200" y="3790972"/>
            <a:ext cx="3145500" cy="582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5285801" y="3288794"/>
            <a:ext cx="421500" cy="421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5707473" y="3288794"/>
            <a:ext cx="421500" cy="421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5285800" y="3871574"/>
            <a:ext cx="421500" cy="42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5707472" y="3871574"/>
            <a:ext cx="421500" cy="42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6129143" y="3871574"/>
            <a:ext cx="421500" cy="42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6550814" y="3871574"/>
            <a:ext cx="421500" cy="42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972486" y="3871574"/>
            <a:ext cx="421500" cy="42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2"/>
          <p:cNvSpPr/>
          <p:nvPr/>
        </p:nvSpPr>
        <p:spPr>
          <a:xfrm>
            <a:off x="6124001" y="3288794"/>
            <a:ext cx="421500" cy="421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6545673" y="3288794"/>
            <a:ext cx="421500" cy="421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>
            <a:off x="6962201" y="3288794"/>
            <a:ext cx="421500" cy="421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7383873" y="3288794"/>
            <a:ext cx="421500" cy="421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7399640" y="3871574"/>
            <a:ext cx="421500" cy="42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7811313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7801011" y="3288794"/>
            <a:ext cx="421500" cy="421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7826794" y="3871574"/>
            <a:ext cx="421500" cy="42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Two-Dimensional Arrays</a:t>
            </a:r>
            <a:endParaRPr/>
          </a:p>
        </p:txBody>
      </p:sp>
      <p:sp>
        <p:nvSpPr>
          <p:cNvPr id="295" name="Google Shape;29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chemeClr val="accent5"/>
                </a:solidFill>
              </a:rPr>
              <a:t>Review: </a:t>
            </a: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301" name="Google Shape;301;p34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that the range of valid Array indexes (for non-empty Arrays)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Array.length - 1</a:t>
            </a:r>
            <a:br>
              <a:rPr lang="en"/>
            </a:br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1019525" y="1998525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0; idx &lt; 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1019525" y="3441750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idx = 1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idx &lt;= 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4" name="Google Shape;3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875" y="1998525"/>
            <a:ext cx="1200600" cy="12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6875" y="3441750"/>
            <a:ext cx="1200600" cy="12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chemeClr val="accent5"/>
                </a:solidFill>
              </a:rPr>
              <a:t>Review: </a:t>
            </a: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312" name="Google Shape;312;p35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that the range of valid Array indexes (for non-empty Arrays)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Array.length - 1</a:t>
            </a:r>
            <a:endParaRPr/>
          </a:p>
        </p:txBody>
      </p:sp>
      <p:sp>
        <p:nvSpPr>
          <p:cNvPr id="313" name="Google Shape;313;p35"/>
          <p:cNvSpPr txBox="1"/>
          <p:nvPr/>
        </p:nvSpPr>
        <p:spPr>
          <a:xfrm>
            <a:off x="1019525" y="1998525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0; idx &lt; 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35"/>
          <p:cNvSpPr txBox="1"/>
          <p:nvPr/>
        </p:nvSpPr>
        <p:spPr>
          <a:xfrm>
            <a:off x="1019525" y="3441750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idx = 1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idx &lt;= 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5" name="Google Shape;3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875" y="1998525"/>
            <a:ext cx="1200600" cy="12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6875" y="3441750"/>
            <a:ext cx="1200600" cy="12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5"/>
          <p:cNvSpPr/>
          <p:nvPr/>
        </p:nvSpPr>
        <p:spPr>
          <a:xfrm>
            <a:off x="311700" y="4665625"/>
            <a:ext cx="8717100" cy="5727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</a:rPr>
              <a:t>Note: </a:t>
            </a:r>
            <a:r>
              <a:rPr i="1" lang="en" sz="1600">
                <a:solidFill>
                  <a:srgbClr val="FFFFFF"/>
                </a:solidFill>
              </a:rPr>
              <a:t>Passing an out of range index will cause a </a:t>
            </a:r>
            <a:r>
              <a:rPr i="1"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ArrayIndexOutOfBoundsException</a:t>
            </a:r>
            <a:r>
              <a:rPr i="1" lang="en" sz="1600">
                <a:solidFill>
                  <a:srgbClr val="FFFFFF"/>
                </a:solidFill>
              </a:rPr>
              <a:t>!</a:t>
            </a:r>
            <a:endParaRPr i="1" sz="1600">
              <a:solidFill>
                <a:srgbClr val="FFFFFF"/>
              </a:solidFill>
            </a:endParaRPr>
          </a:p>
        </p:txBody>
      </p:sp>
      <p:cxnSp>
        <p:nvCxnSpPr>
          <p:cNvPr id="318" name="Google Shape;318;p35"/>
          <p:cNvCxnSpPr/>
          <p:nvPr/>
        </p:nvCxnSpPr>
        <p:spPr>
          <a:xfrm rot="10800000">
            <a:off x="3599275" y="3991750"/>
            <a:ext cx="2643600" cy="66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chemeClr val="accent5"/>
                </a:solidFill>
              </a:rPr>
              <a:t>Review: </a:t>
            </a: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325" name="Google Shape;325;p36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that the range of valid Array indexes (for non-empty Arrays)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Array.length - 1</a:t>
            </a:r>
            <a:endParaRPr/>
          </a:p>
        </p:txBody>
      </p:sp>
      <p:sp>
        <p:nvSpPr>
          <p:cNvPr id="326" name="Google Shape;326;p36"/>
          <p:cNvSpPr txBox="1"/>
          <p:nvPr/>
        </p:nvSpPr>
        <p:spPr>
          <a:xfrm>
            <a:off x="1019525" y="1998525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0; idx &lt; 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36"/>
          <p:cNvSpPr txBox="1"/>
          <p:nvPr/>
        </p:nvSpPr>
        <p:spPr>
          <a:xfrm>
            <a:off x="1019525" y="3441750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idx = 1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idx &lt;= 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8" name="Google Shape;3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875" y="1998525"/>
            <a:ext cx="1200600" cy="12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6"/>
          <p:cNvSpPr/>
          <p:nvPr/>
        </p:nvSpPr>
        <p:spPr>
          <a:xfrm>
            <a:off x="311700" y="4665625"/>
            <a:ext cx="8717100" cy="5727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</a:rPr>
              <a:t>Note: </a:t>
            </a:r>
            <a:r>
              <a:rPr i="1" lang="en" sz="1600">
                <a:solidFill>
                  <a:srgbClr val="FFFFFF"/>
                </a:solidFill>
              </a:rPr>
              <a:t>Passing an out of range index will cause a </a:t>
            </a:r>
            <a:r>
              <a:rPr i="1"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ArrayIndexOutOfBoundsException</a:t>
            </a:r>
            <a:r>
              <a:rPr i="1" lang="en" sz="1600">
                <a:solidFill>
                  <a:srgbClr val="FFFFFF"/>
                </a:solidFill>
              </a:rPr>
              <a:t>!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330" name="Google Shape;330;p36"/>
          <p:cNvSpPr/>
          <p:nvPr/>
        </p:nvSpPr>
        <p:spPr>
          <a:xfrm>
            <a:off x="6030025" y="3248825"/>
            <a:ext cx="2154300" cy="144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</a:rPr>
              <a:t>This loop also skips the first element in the Array!</a:t>
            </a:r>
            <a:endParaRPr b="1" i="1">
              <a:solidFill>
                <a:schemeClr val="lt1"/>
              </a:solidFill>
            </a:endParaRPr>
          </a:p>
        </p:txBody>
      </p:sp>
      <p:cxnSp>
        <p:nvCxnSpPr>
          <p:cNvPr id="331" name="Google Shape;331;p36"/>
          <p:cNvCxnSpPr/>
          <p:nvPr/>
        </p:nvCxnSpPr>
        <p:spPr>
          <a:xfrm rot="10800000">
            <a:off x="3599275" y="3991750"/>
            <a:ext cx="2643600" cy="66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36"/>
          <p:cNvSpPr/>
          <p:nvPr/>
        </p:nvSpPr>
        <p:spPr>
          <a:xfrm>
            <a:off x="2462774" y="2721688"/>
            <a:ext cx="4044101" cy="1656921"/>
          </a:xfrm>
          <a:custGeom>
            <a:rect b="b" l="l" r="r" t="t"/>
            <a:pathLst>
              <a:path extrusionOk="0" h="28011" w="220778">
                <a:moveTo>
                  <a:pt x="220778" y="28011"/>
                </a:moveTo>
                <a:cubicBezTo>
                  <a:pt x="199112" y="23384"/>
                  <a:pt x="127575" y="2231"/>
                  <a:pt x="90779" y="248"/>
                </a:cubicBezTo>
                <a:cubicBezTo>
                  <a:pt x="53983" y="-1735"/>
                  <a:pt x="15130" y="13469"/>
                  <a:pt x="0" y="1611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33" name="Google Shape;33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 to traverse an Array from back to front!</a:t>
            </a:r>
            <a:endParaRPr/>
          </a:p>
        </p:txBody>
      </p:sp>
      <p:sp>
        <p:nvSpPr>
          <p:cNvPr id="339" name="Google Shape;33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Review: </a:t>
            </a: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340" name="Google Shape;340;p37"/>
          <p:cNvSpPr txBox="1"/>
          <p:nvPr/>
        </p:nvSpPr>
        <p:spPr>
          <a:xfrm>
            <a:off x="1019525" y="1693725"/>
            <a:ext cx="66924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scores.length - 1; idx &gt;= 0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idx--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37"/>
          <p:cNvSpPr txBox="1"/>
          <p:nvPr>
            <p:ph idx="1" type="body"/>
          </p:nvPr>
        </p:nvSpPr>
        <p:spPr>
          <a:xfrm>
            <a:off x="471000" y="2924350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...or to traverse any arbitrary range of elements</a:t>
            </a:r>
            <a:endParaRPr/>
          </a:p>
        </p:txBody>
      </p:sp>
      <p:sp>
        <p:nvSpPr>
          <p:cNvPr id="342" name="Google Shape;342;p37"/>
          <p:cNvSpPr txBox="1"/>
          <p:nvPr/>
        </p:nvSpPr>
        <p:spPr>
          <a:xfrm>
            <a:off x="1026425" y="3465600"/>
            <a:ext cx="66924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1; idx &lt;= 2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idx++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Traversing Two-Dimensional Arrays is very similar</a:t>
            </a:r>
            <a:endParaRPr/>
          </a:p>
        </p:txBody>
      </p:sp>
      <p:sp>
        <p:nvSpPr>
          <p:cNvPr id="349" name="Google Shape;34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Two-Dimensional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311700" y="4437025"/>
            <a:ext cx="8717100" cy="5727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</a:rPr>
              <a:t>Note: </a:t>
            </a:r>
            <a:r>
              <a:rPr i="1" lang="en" sz="1600">
                <a:solidFill>
                  <a:srgbClr val="FFFFFF"/>
                </a:solidFill>
              </a:rPr>
              <a:t>Passing an out of range index will cause a </a:t>
            </a:r>
            <a:r>
              <a:rPr i="1"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ArrayIndexOutOfBoundsException</a:t>
            </a:r>
            <a:r>
              <a:rPr i="1" lang="en" sz="1600">
                <a:solidFill>
                  <a:srgbClr val="FFFFFF"/>
                </a:solidFill>
              </a:rPr>
              <a:t>!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1010225" y="1741425"/>
            <a:ext cx="80913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600">
                <a:solidFill>
                  <a:srgbClr val="FF00FF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chemeClr val="dk2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600">
                <a:solidFill>
                  <a:srgbClr val="FF00FF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600">
                <a:solidFill>
                  <a:schemeClr val="dk2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10,20,30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600">
                <a:solidFill>
                  <a:srgbClr val="FF00FF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600">
                <a:solidFill>
                  <a:schemeClr val="dk2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40,50,60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600">
                <a:solidFill>
                  <a:srgbClr val="FF00FF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 idx = 0; idx &lt; scores.length; idx++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for (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jdx = 0; jdx &lt; scores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[idx]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.length; jdx++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System.out.println(scores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[idx]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[jdx]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38"/>
          <p:cNvSpPr/>
          <p:nvPr/>
        </p:nvSpPr>
        <p:spPr>
          <a:xfrm>
            <a:off x="2357420" y="2518100"/>
            <a:ext cx="1396150" cy="1125550"/>
          </a:xfrm>
          <a:custGeom>
            <a:rect b="b" l="l" r="r" t="t"/>
            <a:pathLst>
              <a:path extrusionOk="0" h="45022" w="55846">
                <a:moveTo>
                  <a:pt x="55846" y="45022"/>
                </a:moveTo>
                <a:cubicBezTo>
                  <a:pt x="46714" y="42055"/>
                  <a:pt x="7043" y="34726"/>
                  <a:pt x="1052" y="27222"/>
                </a:cubicBezTo>
                <a:cubicBezTo>
                  <a:pt x="-4939" y="19718"/>
                  <a:pt x="16757" y="4537"/>
                  <a:pt x="19898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3" name="Google Shape;353;p38"/>
          <p:cNvSpPr/>
          <p:nvPr/>
        </p:nvSpPr>
        <p:spPr>
          <a:xfrm>
            <a:off x="4093850" y="2291225"/>
            <a:ext cx="2461500" cy="1326250"/>
          </a:xfrm>
          <a:custGeom>
            <a:rect b="b" l="l" r="r" t="t"/>
            <a:pathLst>
              <a:path extrusionOk="0" h="53050" w="98460">
                <a:moveTo>
                  <a:pt x="57238" y="53050"/>
                </a:moveTo>
                <a:cubicBezTo>
                  <a:pt x="63869" y="47466"/>
                  <a:pt x="106565" y="28387"/>
                  <a:pt x="97025" y="19545"/>
                </a:cubicBezTo>
                <a:cubicBezTo>
                  <a:pt x="87485" y="10703"/>
                  <a:pt x="16171" y="3258"/>
                  <a:pt x="0" y="0"/>
                </a:cubicBezTo>
              </a:path>
            </a:pathLst>
          </a:cu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4" name="Google Shape;354;p38"/>
          <p:cNvSpPr/>
          <p:nvPr/>
        </p:nvSpPr>
        <p:spPr>
          <a:xfrm>
            <a:off x="3543350" y="2838750"/>
            <a:ext cx="2154300" cy="14433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Typically start at </a:t>
            </a:r>
            <a:r>
              <a:rPr b="1" i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index = 0</a:t>
            </a:r>
            <a:endParaRPr b="1" i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285F4"/>
                </a:solidFill>
              </a:rPr>
              <a:t>&amp; don't exceed</a:t>
            </a:r>
            <a:r>
              <a:rPr b="1" i="1" lang="en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 length-1</a:t>
            </a:r>
            <a:endParaRPr b="1" i="1">
              <a:solidFill>
                <a:srgbClr val="4285F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	arrayItemVariable resolves to arrayVariable[...]</a:t>
            </a:r>
            <a:br>
              <a:rPr i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{"red", "orange", "purple"};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System.out.println("begin");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System.out.println(" " +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System.out.println("end");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Review: </a:t>
            </a: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loops</a:t>
            </a:r>
            <a:endParaRPr/>
          </a:p>
        </p:txBody>
      </p:sp>
      <p:sp>
        <p:nvSpPr>
          <p:cNvPr id="362" name="Google Shape;36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Review: </a:t>
            </a: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loops</a:t>
            </a:r>
            <a:endParaRPr/>
          </a:p>
        </p:txBody>
      </p:sp>
      <p:sp>
        <p:nvSpPr>
          <p:cNvPr id="368" name="Google Shape;36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type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variable MUST match the type of the values stored in the Array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 = {"red", "orange", "purple"};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System.out.println(" " +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9" name="Google Shape;3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975" y="2354750"/>
            <a:ext cx="1200600" cy="12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0"/>
          <p:cNvSpPr/>
          <p:nvPr/>
        </p:nvSpPr>
        <p:spPr>
          <a:xfrm>
            <a:off x="311700" y="4437025"/>
            <a:ext cx="8717100" cy="5727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</a:rPr>
              <a:t>Note: </a:t>
            </a:r>
            <a:r>
              <a:rPr i="1" lang="en" sz="1600">
                <a:solidFill>
                  <a:srgbClr val="FFFFFF"/>
                </a:solidFill>
              </a:rPr>
              <a:t>color must be of type String since colors is an Array that contains Strings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371" name="Google Shape;371;p40"/>
          <p:cNvSpPr/>
          <p:nvPr/>
        </p:nvSpPr>
        <p:spPr>
          <a:xfrm>
            <a:off x="1883875" y="2354749"/>
            <a:ext cx="5343380" cy="630808"/>
          </a:xfrm>
          <a:custGeom>
            <a:rect b="b" l="l" r="r" t="t"/>
            <a:pathLst>
              <a:path extrusionOk="0" h="28011" w="220778">
                <a:moveTo>
                  <a:pt x="220778" y="28011"/>
                </a:moveTo>
                <a:cubicBezTo>
                  <a:pt x="199112" y="23384"/>
                  <a:pt x="127575" y="2231"/>
                  <a:pt x="90779" y="248"/>
                </a:cubicBezTo>
                <a:cubicBezTo>
                  <a:pt x="53983" y="-1735"/>
                  <a:pt x="15130" y="13469"/>
                  <a:pt x="0" y="16113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2" name="Google Shape;37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during the introduction of Two-Dimensional Arrays - We said: "</a:t>
            </a:r>
            <a:r>
              <a:rPr b="1" i="1" lang="en" sz="1700"/>
              <a:t>Arrays </a:t>
            </a:r>
            <a:r>
              <a:rPr b="1" i="1" lang="en" sz="1800"/>
              <a:t>are a type</a:t>
            </a:r>
            <a:r>
              <a:rPr i="1" lang="en" sz="1700"/>
              <a:t> - Which means you can easily create an </a:t>
            </a:r>
            <a:r>
              <a:rPr b="1" i="1" lang="en" sz="1700"/>
              <a:t>Array that contains Arrays</a:t>
            </a:r>
            <a:r>
              <a:rPr i="1" lang="en" sz="1700"/>
              <a:t> - often called Two-Dimensional Arrays"</a:t>
            </a:r>
            <a:endParaRPr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That means we can use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for-each </a:t>
            </a:r>
            <a:r>
              <a:rPr lang="en" sz="1700"/>
              <a:t>to traverse a Two-Dimensional Array almost exactly like a One-Dimensional Array (</a:t>
            </a:r>
            <a:r>
              <a:rPr b="1" lang="en" sz="1700">
                <a:solidFill>
                  <a:srgbClr val="0000FF"/>
                </a:solidFill>
              </a:rPr>
              <a:t>we just have to be careful how we declare the types</a:t>
            </a:r>
            <a:r>
              <a:rPr lang="en" sz="1700"/>
              <a:t>)</a:t>
            </a:r>
            <a:endParaRPr sz="1700"/>
          </a:p>
        </p:txBody>
      </p:sp>
      <p:sp>
        <p:nvSpPr>
          <p:cNvPr id="378" name="Google Shape;37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Two-Dimensional Arrays with for-each loops</a:t>
            </a:r>
            <a:endParaRPr/>
          </a:p>
        </p:txBody>
      </p:sp>
      <p:sp>
        <p:nvSpPr>
          <p:cNvPr id="379" name="Google Shape;379;p41"/>
          <p:cNvSpPr txBox="1"/>
          <p:nvPr/>
        </p:nvSpPr>
        <p:spPr>
          <a:xfrm>
            <a:off x="5652150" y="3163725"/>
            <a:ext cx="3031200" cy="151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Reminder: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b="1" lang="en">
                <a:solidFill>
                  <a:schemeClr val="lt1"/>
                </a:solidFill>
              </a:rPr>
              <a:t> loops can be super-useful; but you are unable to make use of an index or change the underlying Array while looping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80" name="Google Shape;38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 CS FRQ 4</a:t>
            </a:r>
            <a:br>
              <a:rPr lang="en"/>
            </a:br>
            <a:r>
              <a:rPr lang="en" sz="2650"/>
              <a:t>(2D Array)</a:t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/>
          <p:nvPr>
            <p:ph idx="1" type="body"/>
          </p:nvPr>
        </p:nvSpPr>
        <p:spPr>
          <a:xfrm>
            <a:off x="311700" y="1152475"/>
            <a:ext cx="85206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Given this Two-Dimensional Array</a:t>
            </a:r>
            <a:endParaRPr b="1" sz="1600"/>
          </a:p>
          <a:p>
            <a:pPr indent="4572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 scores[][] = {{10,20,30},{40,50,60}};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/>
              <a:t>And this general description of for-each</a:t>
            </a:r>
            <a:endParaRPr b="1" sz="1600"/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		arrayItemVariable resolves to Array[...]</a:t>
            </a:r>
            <a:br>
              <a:rPr i="1"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285F4"/>
                </a:solidFill>
              </a:rPr>
              <a:t>Q: What is the type of the outer array in scores?</a:t>
            </a:r>
            <a:br>
              <a:rPr b="1" lang="en" sz="1600">
                <a:solidFill>
                  <a:srgbClr val="4285F4"/>
                </a:solidFill>
              </a:rPr>
            </a:br>
            <a:endParaRPr b="1" sz="1600">
              <a:solidFill>
                <a:srgbClr val="4285F4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285F4"/>
                </a:solidFill>
              </a:rPr>
              <a:t>	</a:t>
            </a:r>
            <a:r>
              <a:rPr b="1" lang="en" sz="1600">
                <a:solidFill>
                  <a:srgbClr val="FF00FF"/>
                </a:solidFill>
              </a:rPr>
              <a:t>scores[]   -&gt; an array of int[]</a:t>
            </a:r>
            <a:endParaRPr b="1" sz="1600">
              <a:solidFill>
                <a:srgbClr val="FF00FF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FF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Q: What is the type of the inner array in scores?</a:t>
            </a:r>
            <a:br>
              <a:rPr b="1" lang="en" sz="1600">
                <a:solidFill>
                  <a:schemeClr val="accent1"/>
                </a:solidFill>
              </a:rPr>
            </a:br>
            <a:endParaRPr b="1" sz="1600">
              <a:solidFill>
                <a:schemeClr val="accent1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</a:rPr>
              <a:t>	scores[][]   -&gt; an array of int</a:t>
            </a:r>
            <a:endParaRPr b="1" sz="1600">
              <a:solidFill>
                <a:srgbClr val="4285F4"/>
              </a:solidFill>
            </a:endParaRPr>
          </a:p>
        </p:txBody>
      </p:sp>
      <p:sp>
        <p:nvSpPr>
          <p:cNvPr id="386" name="Google Shape;38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Two-Dimensional Arrays with for-each loops</a:t>
            </a:r>
            <a:endParaRPr/>
          </a:p>
        </p:txBody>
      </p:sp>
      <p:sp>
        <p:nvSpPr>
          <p:cNvPr id="387" name="Google Shape;38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/>
          <p:nvPr/>
        </p:nvSpPr>
        <p:spPr>
          <a:xfrm>
            <a:off x="614400" y="4336625"/>
            <a:ext cx="3644700" cy="57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No indices available for use!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93" name="Google Shape;393;p43"/>
          <p:cNvSpPr txBox="1"/>
          <p:nvPr/>
        </p:nvSpPr>
        <p:spPr>
          <a:xfrm>
            <a:off x="543475" y="3980975"/>
            <a:ext cx="7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94" name="Google Shape;394;p43"/>
          <p:cNvSpPr txBox="1"/>
          <p:nvPr>
            <p:ph idx="1" type="body"/>
          </p:nvPr>
        </p:nvSpPr>
        <p:spPr>
          <a:xfrm>
            <a:off x="6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 scores[][] = {{10,20,30},{40,50,60}};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b="1" sz="1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scores[]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-&gt; an array of int[]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scores[][]</a:t>
            </a: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-&gt; an array of int</a:t>
            </a:r>
            <a:endParaRPr b="1" sz="16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So we can use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b="1" lang="en" sz="1600"/>
              <a:t> to traverse the Two-Dimensional Array like this</a:t>
            </a:r>
            <a:endParaRPr b="1" sz="160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int[] outer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for (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 inner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Two-Dimensional Arrays with for-each loops</a:t>
            </a:r>
            <a:endParaRPr/>
          </a:p>
        </p:txBody>
      </p:sp>
      <p:sp>
        <p:nvSpPr>
          <p:cNvPr id="396" name="Google Shape;396;p43"/>
          <p:cNvSpPr/>
          <p:nvPr/>
        </p:nvSpPr>
        <p:spPr>
          <a:xfrm>
            <a:off x="3942300" y="2796863"/>
            <a:ext cx="2949100" cy="725575"/>
          </a:xfrm>
          <a:custGeom>
            <a:rect b="b" l="l" r="r" t="t"/>
            <a:pathLst>
              <a:path extrusionOk="0" h="29023" w="117964">
                <a:moveTo>
                  <a:pt x="117964" y="29023"/>
                </a:moveTo>
                <a:cubicBezTo>
                  <a:pt x="108366" y="24253"/>
                  <a:pt x="80039" y="3022"/>
                  <a:pt x="60378" y="404"/>
                </a:cubicBezTo>
                <a:cubicBezTo>
                  <a:pt x="40717" y="-2214"/>
                  <a:pt x="10063" y="11165"/>
                  <a:pt x="0" y="13317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  <p:graphicFrame>
        <p:nvGraphicFramePr>
          <p:cNvPr id="397" name="Google Shape;397;p43"/>
          <p:cNvGraphicFramePr/>
          <p:nvPr/>
        </p:nvGraphicFramePr>
        <p:xfrm>
          <a:off x="4444825" y="33323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{B5226843-0BF7-40D6-8788-85DB34A91E1D}</a:tableStyleId>
              </a:tblPr>
              <a:tblGrid>
                <a:gridCol w="4511325"/>
              </a:tblGrid>
              <a:tr h="59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Note: The inner array is a One-Dimensional Array - So we use the same 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for-each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that we used previously for One-Dimensional Arrays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57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</a:t>
                      </a:r>
                      <a:r>
                        <a:rPr b="1" lang="en" sz="11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arrayItemVariable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: </a:t>
                      </a:r>
                      <a:r>
                        <a:rPr b="1" lang="en" sz="11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arrayVariable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arrayItemVariable resolves to arrayVariable[...]</a:t>
                      </a:r>
                      <a:b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98" name="Google Shape;3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Traversal of Two-Dimensional Jagged Arrays works the same!</a:t>
            </a:r>
            <a:br>
              <a:rPr lang="en" sz="1500"/>
            </a:b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jaggedTable[][] = new int[3]</a:t>
            </a:r>
            <a:r>
              <a:rPr b="1" lang="en" sz="1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jaggedTable[0] = new int[]{4,1,5,9,6,3};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jaggedTable[1] = new int[]{9,1};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jaggedTable[2] = new int[]{0,3,2,9,4};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 (int idx = 0; idx &lt; jaggedTable.length; idx++) {</a:t>
            </a:r>
            <a:b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for (int jdx = 0; jdx &lt; jaggedTable[idx].length; jdx++) {</a:t>
            </a:r>
            <a:b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System.out.print(jaggedTable[idx][jdx] + " ");</a:t>
            </a:r>
            <a:b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System.out.println();</a:t>
            </a:r>
            <a:b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chemeClr val="accent5"/>
              </a:solidFill>
            </a:endParaRPr>
          </a:p>
        </p:txBody>
      </p:sp>
      <p:sp>
        <p:nvSpPr>
          <p:cNvPr id="404" name="Google Shape;40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Traversal of </a:t>
            </a:r>
            <a:r>
              <a:rPr lang="en"/>
              <a:t>Jagged Arrays</a:t>
            </a:r>
            <a:endParaRPr/>
          </a:p>
        </p:txBody>
      </p:sp>
      <p:grpSp>
        <p:nvGrpSpPr>
          <p:cNvPr id="405" name="Google Shape;405;p44"/>
          <p:cNvGrpSpPr/>
          <p:nvPr/>
        </p:nvGrpSpPr>
        <p:grpSpPr>
          <a:xfrm>
            <a:off x="5871000" y="1634800"/>
            <a:ext cx="3213300" cy="1748467"/>
            <a:chOff x="5871000" y="1634800"/>
            <a:chExt cx="3213300" cy="1748467"/>
          </a:xfrm>
        </p:grpSpPr>
        <p:sp>
          <p:nvSpPr>
            <p:cNvPr id="406" name="Google Shape;406;p44"/>
            <p:cNvSpPr/>
            <p:nvPr/>
          </p:nvSpPr>
          <p:spPr>
            <a:xfrm>
              <a:off x="5871000" y="1634800"/>
              <a:ext cx="3213300" cy="582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4"/>
            <p:cNvSpPr/>
            <p:nvPr/>
          </p:nvSpPr>
          <p:spPr>
            <a:xfrm>
              <a:off x="5971617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408" name="Google Shape;408;p44"/>
            <p:cNvSpPr/>
            <p:nvPr/>
          </p:nvSpPr>
          <p:spPr>
            <a:xfrm>
              <a:off x="6393289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09" name="Google Shape;409;p44"/>
            <p:cNvSpPr/>
            <p:nvPr/>
          </p:nvSpPr>
          <p:spPr>
            <a:xfrm>
              <a:off x="6814960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410" name="Google Shape;410;p44"/>
            <p:cNvSpPr/>
            <p:nvPr/>
          </p:nvSpPr>
          <p:spPr>
            <a:xfrm>
              <a:off x="7236631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411" name="Google Shape;411;p44"/>
            <p:cNvSpPr/>
            <p:nvPr/>
          </p:nvSpPr>
          <p:spPr>
            <a:xfrm>
              <a:off x="7658303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412" name="Google Shape;412;p44"/>
            <p:cNvSpPr/>
            <p:nvPr/>
          </p:nvSpPr>
          <p:spPr>
            <a:xfrm>
              <a:off x="8079974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413" name="Google Shape;413;p44"/>
            <p:cNvSpPr/>
            <p:nvPr/>
          </p:nvSpPr>
          <p:spPr>
            <a:xfrm>
              <a:off x="5871000" y="2217583"/>
              <a:ext cx="3213300" cy="582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4"/>
            <p:cNvSpPr/>
            <p:nvPr/>
          </p:nvSpPr>
          <p:spPr>
            <a:xfrm>
              <a:off x="5871000" y="2800367"/>
              <a:ext cx="3213300" cy="582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4"/>
            <p:cNvSpPr/>
            <p:nvPr/>
          </p:nvSpPr>
          <p:spPr>
            <a:xfrm>
              <a:off x="5971601" y="2298194"/>
              <a:ext cx="421500" cy="4215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416" name="Google Shape;416;p44"/>
            <p:cNvSpPr/>
            <p:nvPr/>
          </p:nvSpPr>
          <p:spPr>
            <a:xfrm>
              <a:off x="6393273" y="2298194"/>
              <a:ext cx="421500" cy="4215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17" name="Google Shape;417;p44"/>
            <p:cNvSpPr/>
            <p:nvPr/>
          </p:nvSpPr>
          <p:spPr>
            <a:xfrm>
              <a:off x="5971600" y="2880974"/>
              <a:ext cx="421500" cy="4215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8" name="Google Shape;418;p44"/>
            <p:cNvSpPr/>
            <p:nvPr/>
          </p:nvSpPr>
          <p:spPr>
            <a:xfrm>
              <a:off x="6393272" y="2880974"/>
              <a:ext cx="421500" cy="4215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6814943" y="2880974"/>
              <a:ext cx="421500" cy="4215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7236614" y="2880974"/>
              <a:ext cx="421500" cy="4215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7658286" y="2880974"/>
              <a:ext cx="421500" cy="4215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</p:grpSp>
      <p:sp>
        <p:nvSpPr>
          <p:cNvPr id="422" name="Google Shape;42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NUM_PLAYERS = 5, NUM_GAMES = 3;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scores[][] = new int[NUM_PLAYERS][NUM_GAMES];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scores[][]</a:t>
            </a:r>
            <a:endParaRPr b="1" sz="15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500"/>
          </a:p>
        </p:txBody>
      </p:sp>
      <p:sp>
        <p:nvSpPr>
          <p:cNvPr id="428" name="Google Shape;42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Basketball Scores (Row-Major)</a:t>
            </a:r>
            <a:endParaRPr/>
          </a:p>
        </p:txBody>
      </p:sp>
      <p:graphicFrame>
        <p:nvGraphicFramePr>
          <p:cNvPr id="429" name="Google Shape;429;p45"/>
          <p:cNvGraphicFramePr/>
          <p:nvPr/>
        </p:nvGraphicFramePr>
        <p:xfrm>
          <a:off x="107625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{B5226843-0BF7-40D6-8788-85DB34A91E1D}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430" name="Google Shape;43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6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NUM_PLAYERS = 5, NUM_GAMES = 3;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scores[][] = new int[NUM_PLAYERS][NUM_GAMES];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scores[</a:t>
            </a:r>
            <a:r>
              <a:rPr b="1" lang="en" sz="1500">
                <a:solidFill>
                  <a:schemeClr val="accent5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][0], scores[</a:t>
            </a:r>
            <a:r>
              <a:rPr b="1" lang="en" sz="1500">
                <a:solidFill>
                  <a:schemeClr val="accent5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][1], scores[</a:t>
            </a:r>
            <a:r>
              <a:rPr b="1" lang="en" sz="1500">
                <a:solidFill>
                  <a:schemeClr val="accent5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][2]</a:t>
            </a:r>
            <a:endParaRPr b="1" sz="15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Basketball Scores</a:t>
            </a:r>
            <a:r>
              <a:rPr lang="en"/>
              <a:t> (Row-Major)</a:t>
            </a:r>
            <a:endParaRPr/>
          </a:p>
        </p:txBody>
      </p:sp>
      <p:graphicFrame>
        <p:nvGraphicFramePr>
          <p:cNvPr id="437" name="Google Shape;437;p46"/>
          <p:cNvGraphicFramePr/>
          <p:nvPr/>
        </p:nvGraphicFramePr>
        <p:xfrm>
          <a:off x="107625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{B5226843-0BF7-40D6-8788-85DB34A91E1D}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8" name="Google Shape;43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NUM_PLAYERS = 5, NUM_GAMES = 3;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scores[][] = new int[NUM_PLAYERS][NUM_GAMES];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scores[0][</a:t>
            </a:r>
            <a:r>
              <a:rPr b="1" lang="en" sz="150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], scores[1][</a:t>
            </a:r>
            <a:r>
              <a:rPr b="1" lang="en" sz="150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], scores[2][</a:t>
            </a:r>
            <a:r>
              <a:rPr b="1" lang="en" sz="150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], scores[3][</a:t>
            </a:r>
            <a:r>
              <a:rPr b="1" lang="en" sz="150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], scores[4][</a:t>
            </a:r>
            <a:r>
              <a:rPr b="1" lang="en" sz="150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Google Shape;44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Basketball Scores</a:t>
            </a:r>
            <a:r>
              <a:rPr lang="en"/>
              <a:t> (Row-Major)</a:t>
            </a:r>
            <a:endParaRPr/>
          </a:p>
        </p:txBody>
      </p:sp>
      <p:graphicFrame>
        <p:nvGraphicFramePr>
          <p:cNvPr id="445" name="Google Shape;445;p47"/>
          <p:cNvGraphicFramePr/>
          <p:nvPr/>
        </p:nvGraphicFramePr>
        <p:xfrm>
          <a:off x="107625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{B5226843-0BF7-40D6-8788-85DB34A91E1D}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6" name="Google Shape;44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"/>
          <p:cNvSpPr txBox="1"/>
          <p:nvPr>
            <p:ph idx="1" type="body"/>
          </p:nvPr>
        </p:nvSpPr>
        <p:spPr>
          <a:xfrm>
            <a:off x="4641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NUM_PLAYERS = 5, NUM_GAMES = 3;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scores[][] = new int[NUM_PLAYERS][NUM_GAMES];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500"/>
          </a:p>
        </p:txBody>
      </p:sp>
      <p:sp>
        <p:nvSpPr>
          <p:cNvPr id="452" name="Google Shape;45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Basketball Scores</a:t>
            </a:r>
            <a:r>
              <a:rPr lang="en"/>
              <a:t> (Row-Major)</a:t>
            </a:r>
            <a:endParaRPr/>
          </a:p>
        </p:txBody>
      </p:sp>
      <p:graphicFrame>
        <p:nvGraphicFramePr>
          <p:cNvPr id="453" name="Google Shape;453;p48"/>
          <p:cNvGraphicFramePr/>
          <p:nvPr/>
        </p:nvGraphicFramePr>
        <p:xfrm>
          <a:off x="1076250" y="173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{B5226843-0BF7-40D6-8788-85DB34A91E1D}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454" name="Google Shape;454;p48"/>
          <p:cNvSpPr txBox="1"/>
          <p:nvPr/>
        </p:nvSpPr>
        <p:spPr>
          <a:xfrm>
            <a:off x="1089900" y="4193950"/>
            <a:ext cx="723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5"/>
                </a:solidFill>
              </a:rPr>
              <a:t>Q1: </a:t>
            </a:r>
            <a:r>
              <a:rPr i="1" lang="en">
                <a:solidFill>
                  <a:schemeClr val="accent5"/>
                </a:solidFill>
              </a:rPr>
              <a:t>How would you determine the total points scored by all 5 players in all 3 games?</a:t>
            </a:r>
            <a:endParaRPr i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FF"/>
                </a:solidFill>
              </a:rPr>
              <a:t>Q2: </a:t>
            </a:r>
            <a:r>
              <a:rPr i="1" lang="en">
                <a:solidFill>
                  <a:srgbClr val="0000FF"/>
                </a:solidFill>
              </a:rPr>
              <a:t>How would you determine which player had the highest number of points in Game 3?</a:t>
            </a:r>
            <a:endParaRPr i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Q3: </a:t>
            </a:r>
            <a:r>
              <a:rPr i="1" lang="en">
                <a:solidFill>
                  <a:srgbClr val="FF0000"/>
                </a:solidFill>
              </a:rPr>
              <a:t>How would you determine the average points scored by Player 3 in all 3 games?</a:t>
            </a:r>
            <a:endParaRPr i="1">
              <a:solidFill>
                <a:srgbClr val="FF0000"/>
              </a:solidFill>
            </a:endParaRPr>
          </a:p>
        </p:txBody>
      </p:sp>
      <p:sp>
        <p:nvSpPr>
          <p:cNvPr id="455" name="Google Shape;45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 CS FRQ 4</a:t>
            </a:r>
            <a:br>
              <a:rPr lang="en"/>
            </a:br>
            <a:r>
              <a:rPr lang="en" sz="2650"/>
              <a:t>(25 minutes)</a:t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 u="sng">
                <a:solidFill>
                  <a:schemeClr val="hlink"/>
                </a:solidFill>
                <a:hlinkClick r:id="rId3"/>
              </a:rPr>
              <a:t>2022 AP Computer Science A - Free-Response Questions</a:t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/>
              <a:t>Complete (4.A) and (4.B)</a:t>
            </a:r>
            <a:endParaRPr b="1" sz="2650"/>
          </a:p>
        </p:txBody>
      </p:sp>
      <p:sp>
        <p:nvSpPr>
          <p:cNvPr id="461" name="Google Shape;46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 CS FRQ 4 - Review</a:t>
            </a:r>
            <a:br>
              <a:rPr lang="en"/>
            </a:br>
            <a:r>
              <a:rPr lang="en" sz="2650"/>
              <a:t>(15 minutes)</a:t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 u="sng">
                <a:solidFill>
                  <a:schemeClr val="hlink"/>
                </a:solidFill>
                <a:hlinkClick r:id="rId3"/>
              </a:rPr>
              <a:t>Sample Responses and Scoring Commentary - FRQ-4</a:t>
            </a:r>
            <a:endParaRPr b="1" sz="2650"/>
          </a:p>
        </p:txBody>
      </p:sp>
      <p:sp>
        <p:nvSpPr>
          <p:cNvPr id="467" name="Google Shape;46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Two-Dimensional Arrays</a:t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64100" y="1152475"/>
            <a:ext cx="460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Arrays are a zero-based indexed sequence of values of the same type. Any Java type! (Well, not void. But all other primitive or reference types.)</a:t>
            </a:r>
            <a:endParaRPr sz="17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Examples:</a:t>
            </a: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5285822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82" name="Google Shape;82;p17"/>
          <p:cNvSpPr/>
          <p:nvPr/>
        </p:nvSpPr>
        <p:spPr>
          <a:xfrm>
            <a:off x="6431645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7577535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5743575" y="1013825"/>
            <a:ext cx="3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6886575" y="1013825"/>
            <a:ext cx="3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8029575" y="1013825"/>
            <a:ext cx="3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64100" y="1152475"/>
            <a:ext cx="457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Arrays </a:t>
            </a:r>
            <a:r>
              <a:rPr b="1" lang="en"/>
              <a:t>are a type</a:t>
            </a:r>
            <a:r>
              <a:rPr lang="en" sz="1700"/>
              <a:t>, too. So, an array can be declared with arrays as its values. The result?</a:t>
            </a:r>
            <a:br>
              <a:rPr lang="en" sz="1700"/>
            </a:br>
            <a:r>
              <a:rPr lang="en" sz="1700"/>
              <a:t>Two-dimensional arrays</a:t>
            </a:r>
            <a:r>
              <a:rPr lang="en" sz="1700"/>
              <a:t>!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Examples:</a:t>
            </a: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seatingChart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bingoCard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Apt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building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Arrays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5285822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95" name="Google Shape;95;p18"/>
          <p:cNvSpPr/>
          <p:nvPr/>
        </p:nvSpPr>
        <p:spPr>
          <a:xfrm>
            <a:off x="6431645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7577535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5285797" y="2258100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98" name="Google Shape;98;p18"/>
          <p:cNvSpPr/>
          <p:nvPr/>
        </p:nvSpPr>
        <p:spPr>
          <a:xfrm>
            <a:off x="6431620" y="2258100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7577510" y="2258100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6511050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101" name="Google Shape;101;p18"/>
          <p:cNvSpPr/>
          <p:nvPr/>
        </p:nvSpPr>
        <p:spPr>
          <a:xfrm>
            <a:off x="6839953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7168856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7656900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104" name="Google Shape;104;p18"/>
          <p:cNvSpPr/>
          <p:nvPr/>
        </p:nvSpPr>
        <p:spPr>
          <a:xfrm>
            <a:off x="7985803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8314706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5365150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107" name="Google Shape;107;p18"/>
          <p:cNvSpPr/>
          <p:nvPr/>
        </p:nvSpPr>
        <p:spPr>
          <a:xfrm>
            <a:off x="5694053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6022956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5743575" y="1013825"/>
            <a:ext cx="3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6886575" y="1013825"/>
            <a:ext cx="3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8029575" y="1013825"/>
            <a:ext cx="3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515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Java, a two-dimensional array is really a one-dimensional array of one-dimensional arrays.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Conceptually, though, such arrays are used to model two-dimensional concepts, and we think of it as a single table with rows and columns.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At the Java level, it's actually an outer array where each element is a reference to a nested inner array.</a:t>
            </a:r>
            <a:endParaRPr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Arrays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600" y="1547988"/>
            <a:ext cx="3170750" cy="26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2D arrays good for?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63" y="1878545"/>
            <a:ext cx="2787599" cy="19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350" y="455775"/>
            <a:ext cx="3104101" cy="310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3360" y="899650"/>
            <a:ext cx="1897275" cy="410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4763" y="3262763"/>
            <a:ext cx="3057525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52475"/>
            <a:ext cx="316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Here's the conventional 2D array approach to the ASCII Art Canvas.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rows and cols directly to access the underlying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Since row is the outer </a:t>
            </a:r>
            <a:r>
              <a:rPr b="1" lang="en">
                <a:solidFill>
                  <a:srgbClr val="FF00FF"/>
                </a:solidFill>
              </a:rPr>
              <a:t>dimension,</a:t>
            </a:r>
            <a:r>
              <a:rPr b="1" lang="en">
                <a:solidFill>
                  <a:srgbClr val="FF00FF"/>
                </a:solidFill>
              </a:rPr>
              <a:t> this is called row-major order.</a:t>
            </a:r>
            <a:endParaRPr b="1">
              <a:solidFill>
                <a:srgbClr val="FF00FF"/>
              </a:solidFill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924" y="252700"/>
            <a:ext cx="4779351" cy="47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4200675" y="3267925"/>
            <a:ext cx="4568400" cy="1395300"/>
          </a:xfrm>
          <a:prstGeom prst="rect">
            <a:avLst/>
          </a:prstGeom>
          <a:solidFill>
            <a:srgbClr val="FF00FF">
              <a:alpha val="25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