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78" r:id="rId5"/>
    <p:sldId id="279" r:id="rId6"/>
    <p:sldId id="280" r:id="rId7"/>
    <p:sldId id="281" r:id="rId8"/>
    <p:sldId id="282" r:id="rId9"/>
    <p:sldId id="283" r:id="rId10"/>
    <p:sldId id="291" r:id="rId11"/>
    <p:sldId id="293" r:id="rId12"/>
    <p:sldId id="294" r:id="rId13"/>
    <p:sldId id="295" r:id="rId14"/>
    <p:sldId id="284" r:id="rId15"/>
    <p:sldId id="292" r:id="rId16"/>
    <p:sldId id="285" r:id="rId17"/>
    <p:sldId id="286" r:id="rId18"/>
    <p:sldId id="289" r:id="rId19"/>
    <p:sldId id="290" r:id="rId20"/>
    <p:sldId id="287" r:id="rId21"/>
    <p:sldId id="288" r:id="rId22"/>
    <p:sldId id="296" r:id="rId23"/>
    <p:sldId id="297" r:id="rId24"/>
    <p:sldId id="299" r:id="rId25"/>
    <p:sldId id="298" r:id="rId26"/>
    <p:sldId id="300" r:id="rId27"/>
    <p:sldId id="301" r:id="rId28"/>
    <p:sldId id="302" r:id="rId29"/>
    <p:sldId id="303"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duotone>
              <a:schemeClr val="bg1">
                <a:shade val="80000"/>
                <a:lumMod val="80000"/>
              </a:schemeClr>
              <a:schemeClr val="bg1">
                <a:tint val="98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1" cy="6857990"/>
          </a:xfrm>
          <a:prstGeom prst="rect">
            <a:avLst/>
          </a:prstGeom>
          <a:noFill/>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35367" y="2252868"/>
            <a:ext cx="3962358" cy="1026544"/>
          </a:xfrm>
        </p:spPr>
        <p:txBody>
          <a:bodyPr>
            <a:normAutofit/>
          </a:bodyPr>
          <a:lstStyle/>
          <a:p>
            <a:pPr algn="l"/>
            <a:r>
              <a:rPr lang="en-US" sz="4200" dirty="0"/>
              <a:t>PARKK-IT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35366" y="3852383"/>
            <a:ext cx="3763937" cy="1223200"/>
          </a:xfrm>
        </p:spPr>
        <p:txBody>
          <a:bodyPr>
            <a:normAutofit/>
          </a:bodyPr>
          <a:lstStyle/>
          <a:p>
            <a:pPr algn="l"/>
            <a:r>
              <a:rPr lang="en-US" sz="2600" dirty="0"/>
              <a:t>Vehicle Parking Management System</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89767-2C4D-C0AE-07DB-7D202D4079F3}"/>
              </a:ext>
            </a:extLst>
          </p:cNvPr>
          <p:cNvSpPr txBox="1"/>
          <p:nvPr/>
        </p:nvSpPr>
        <p:spPr>
          <a:xfrm>
            <a:off x="562707" y="357907"/>
            <a:ext cx="4022545" cy="707886"/>
          </a:xfrm>
          <a:prstGeom prst="rect">
            <a:avLst/>
          </a:prstGeom>
          <a:noFill/>
        </p:spPr>
        <p:txBody>
          <a:bodyPr wrap="square" rtlCol="0">
            <a:spAutoFit/>
          </a:bodyPr>
          <a:lstStyle/>
          <a:p>
            <a:r>
              <a:rPr lang="en-US" sz="4000" b="1" dirty="0">
                <a:solidFill>
                  <a:schemeClr val="bg1"/>
                </a:solidFill>
              </a:rPr>
              <a:t>Usecase Diagram</a:t>
            </a:r>
          </a:p>
        </p:txBody>
      </p:sp>
      <p:pic>
        <p:nvPicPr>
          <p:cNvPr id="4" name="Picture 3">
            <a:extLst>
              <a:ext uri="{FF2B5EF4-FFF2-40B4-BE49-F238E27FC236}">
                <a16:creationId xmlns:a16="http://schemas.microsoft.com/office/drawing/2014/main" id="{FAB868B1-1193-5AC8-6284-EC927B5D2FF7}"/>
              </a:ext>
            </a:extLst>
          </p:cNvPr>
          <p:cNvPicPr>
            <a:picLocks noChangeAspect="1"/>
          </p:cNvPicPr>
          <p:nvPr/>
        </p:nvPicPr>
        <p:blipFill>
          <a:blip r:embed="rId2"/>
          <a:srcRect/>
          <a:stretch/>
        </p:blipFill>
        <p:spPr>
          <a:xfrm>
            <a:off x="4931538" y="1065793"/>
            <a:ext cx="5399248" cy="5544283"/>
          </a:xfrm>
          <a:prstGeom prst="rect">
            <a:avLst/>
          </a:prstGeom>
        </p:spPr>
      </p:pic>
    </p:spTree>
    <p:extLst>
      <p:ext uri="{BB962C8B-B14F-4D97-AF65-F5344CB8AC3E}">
        <p14:creationId xmlns:p14="http://schemas.microsoft.com/office/powerpoint/2010/main" val="129975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3E9171-9CD1-81E3-93F3-0A899E19E0AE}"/>
              </a:ext>
            </a:extLst>
          </p:cNvPr>
          <p:cNvSpPr txBox="1"/>
          <p:nvPr/>
        </p:nvSpPr>
        <p:spPr>
          <a:xfrm>
            <a:off x="717452" y="590843"/>
            <a:ext cx="6907237" cy="707886"/>
          </a:xfrm>
          <a:prstGeom prst="rect">
            <a:avLst/>
          </a:prstGeom>
          <a:noFill/>
        </p:spPr>
        <p:txBody>
          <a:bodyPr wrap="square" rtlCol="0">
            <a:spAutoFit/>
          </a:bodyPr>
          <a:lstStyle/>
          <a:p>
            <a:r>
              <a:rPr lang="en-US" sz="4000" b="1" dirty="0">
                <a:solidFill>
                  <a:schemeClr val="bg1"/>
                </a:solidFill>
              </a:rPr>
              <a:t>Architectural Pattern</a:t>
            </a:r>
          </a:p>
        </p:txBody>
      </p:sp>
      <p:sp>
        <p:nvSpPr>
          <p:cNvPr id="4" name="TextBox 3">
            <a:extLst>
              <a:ext uri="{FF2B5EF4-FFF2-40B4-BE49-F238E27FC236}">
                <a16:creationId xmlns:a16="http://schemas.microsoft.com/office/drawing/2014/main" id="{3B769404-28B7-A537-262A-A27C481E9908}"/>
              </a:ext>
            </a:extLst>
          </p:cNvPr>
          <p:cNvSpPr txBox="1"/>
          <p:nvPr/>
        </p:nvSpPr>
        <p:spPr>
          <a:xfrm>
            <a:off x="792479" y="1716259"/>
            <a:ext cx="10607040" cy="4401205"/>
          </a:xfrm>
          <a:prstGeom prst="rect">
            <a:avLst/>
          </a:prstGeom>
          <a:noFill/>
        </p:spPr>
        <p:txBody>
          <a:bodyPr wrap="square" rtlCol="0">
            <a:spAutoFit/>
          </a:bodyPr>
          <a:lstStyle/>
          <a:p>
            <a:r>
              <a:rPr lang="en-US" sz="2000" b="1" dirty="0">
                <a:solidFill>
                  <a:schemeClr val="bg1"/>
                </a:solidFill>
                <a:latin typeface="Franklin Gothic Book" panose="020B0503020102020204" pitchFamily="34" charset="0"/>
              </a:rPr>
              <a:t>MVC (Mod</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l-Vi</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w-Controller) Pattern</a:t>
            </a:r>
          </a:p>
          <a:p>
            <a:endParaRPr lang="en-US" sz="2000" dirty="0">
              <a:solidFill>
                <a:schemeClr val="bg1"/>
              </a:solidFill>
              <a:latin typeface="Franklin Gothic Book" panose="020B0503020102020204" pitchFamily="34" charset="0"/>
            </a:endParaRPr>
          </a:p>
          <a:p>
            <a:r>
              <a:rPr lang="en-US" sz="2000" dirty="0">
                <a:solidFill>
                  <a:schemeClr val="bg1"/>
                </a:solidFill>
                <a:latin typeface="Franklin Gothic Book" panose="020B0503020102020204" pitchFamily="34" charset="0"/>
              </a:rPr>
              <a:t> </a:t>
            </a:r>
            <a:r>
              <a:rPr lang="en-US" sz="2000" b="1" dirty="0">
                <a:solidFill>
                  <a:schemeClr val="bg1"/>
                </a:solidFill>
                <a:latin typeface="Franklin Gothic Book" panose="020B0503020102020204" pitchFamily="34" charset="0"/>
              </a:rPr>
              <a:t>Mod</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l: </a:t>
            </a:r>
            <a:r>
              <a:rPr lang="en-US" sz="2000" dirty="0">
                <a:solidFill>
                  <a:schemeClr val="bg1"/>
                </a:solidFill>
                <a:latin typeface="Franklin Gothic Book" panose="020B0503020102020204" pitchFamily="34" charset="0"/>
              </a:rPr>
              <a:t>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Mod</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pr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nts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application's cor</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data and busin</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ss logic.  In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cont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xt of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PARKK-IT 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hicl</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Parking Manag</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 Syst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Mod</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 would </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ncapsulat</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	data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lat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d to parking slots, 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hicl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parking f</a:t>
            </a:r>
            <a:r>
              <a:rPr lang="az-Cyrl-AZ" sz="2000" dirty="0">
                <a:solidFill>
                  <a:schemeClr val="bg1"/>
                </a:solidFill>
                <a:latin typeface="Franklin Gothic Book" panose="020B0503020102020204" pitchFamily="34" charset="0"/>
              </a:rPr>
              <a:t>ее</a:t>
            </a:r>
            <a:r>
              <a:rPr lang="en-US" sz="2000" dirty="0">
                <a:solidFill>
                  <a:schemeClr val="bg1"/>
                </a:solidFill>
                <a:latin typeface="Franklin Gothic Book" panose="020B0503020102020204" pitchFamily="34" charset="0"/>
              </a:rPr>
              <a:t>s, parking duration, and custom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information.</a:t>
            </a:r>
          </a:p>
          <a:p>
            <a:r>
              <a:rPr lang="en-US" sz="2000" b="1" dirty="0">
                <a:solidFill>
                  <a:schemeClr val="bg1"/>
                </a:solidFill>
                <a:latin typeface="Franklin Gothic Book" panose="020B0503020102020204" pitchFamily="34" charset="0"/>
              </a:rPr>
              <a:t> Vi</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w: </a:t>
            </a:r>
            <a:r>
              <a:rPr lang="en-US" sz="2000" dirty="0">
                <a:solidFill>
                  <a:schemeClr val="bg1"/>
                </a:solidFill>
                <a:latin typeface="Franklin Gothic Book" panose="020B0503020102020204" pitchFamily="34" charset="0"/>
              </a:rPr>
              <a:t>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Vi</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w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pr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nts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pr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ntation lay</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of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application.  In this cas</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it’s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us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int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rfac</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UI) that administrators and possibly custom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rs int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ract with.</a:t>
            </a:r>
          </a:p>
          <a:p>
            <a:r>
              <a:rPr lang="en-US" sz="2000" dirty="0">
                <a:solidFill>
                  <a:schemeClr val="bg1"/>
                </a:solidFill>
                <a:latin typeface="Franklin Gothic Book" panose="020B0503020102020204" pitchFamily="34" charset="0"/>
              </a:rPr>
              <a:t> </a:t>
            </a:r>
            <a:r>
              <a:rPr lang="en-US" sz="2000" b="1" dirty="0">
                <a:solidFill>
                  <a:schemeClr val="bg1"/>
                </a:solidFill>
                <a:latin typeface="Franklin Gothic Book" panose="020B0503020102020204" pitchFamily="34" charset="0"/>
              </a:rPr>
              <a:t>Controll</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 </a:t>
            </a:r>
            <a:r>
              <a:rPr lang="en-US" sz="2000" dirty="0">
                <a:solidFill>
                  <a:schemeClr val="bg1"/>
                </a:solidFill>
                <a:latin typeface="Franklin Gothic Book" panose="020B0503020102020204" pitchFamily="34" charset="0"/>
              </a:rPr>
              <a:t>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Controll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acts as an int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diary b</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tw</a:t>
            </a:r>
            <a:r>
              <a:rPr lang="az-Cyrl-AZ" sz="2000" dirty="0">
                <a:solidFill>
                  <a:schemeClr val="bg1"/>
                </a:solidFill>
                <a:latin typeface="Franklin Gothic Book" panose="020B0503020102020204" pitchFamily="34" charset="0"/>
              </a:rPr>
              <a:t>ее</a:t>
            </a:r>
            <a:r>
              <a:rPr lang="en-US" sz="2000" dirty="0">
                <a:solidFill>
                  <a:schemeClr val="bg1"/>
                </a:solidFill>
                <a:latin typeface="Franklin Gothic Book" panose="020B0503020102020204" pitchFamily="34" charset="0"/>
              </a:rPr>
              <a:t>n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Mod</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 and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Vi</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w.  It handl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us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input, proc</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it, and updat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Mod</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 and Vi</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w accordingly.  In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PARKK-IT 	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hicl</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Parking Manag</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 Syst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 "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Controll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would handl</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actions such as 	logging in, managing parking slot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cords, updating 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hicl</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information, and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sponding 	to custom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inquiri</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a:t>
            </a:r>
          </a:p>
          <a:p>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14005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AC1D83-2FAA-E94D-CAAD-28F619DFF020}"/>
              </a:ext>
            </a:extLst>
          </p:cNvPr>
          <p:cNvSpPr txBox="1"/>
          <p:nvPr/>
        </p:nvSpPr>
        <p:spPr>
          <a:xfrm>
            <a:off x="211015" y="1603717"/>
            <a:ext cx="6274191" cy="1323439"/>
          </a:xfrm>
          <a:prstGeom prst="rect">
            <a:avLst/>
          </a:prstGeom>
          <a:noFill/>
        </p:spPr>
        <p:txBody>
          <a:bodyPr wrap="square" rtlCol="0">
            <a:spAutoFit/>
          </a:bodyPr>
          <a:lstStyle/>
          <a:p>
            <a:r>
              <a:rPr lang="en-US" sz="4000" b="1" dirty="0">
                <a:solidFill>
                  <a:schemeClr val="bg1"/>
                </a:solidFill>
                <a:latin typeface="+mj-lt"/>
              </a:rPr>
              <a:t>High level Architectural diagram</a:t>
            </a:r>
          </a:p>
        </p:txBody>
      </p:sp>
      <p:pic>
        <p:nvPicPr>
          <p:cNvPr id="8" name="Picture 7">
            <a:extLst>
              <a:ext uri="{FF2B5EF4-FFF2-40B4-BE49-F238E27FC236}">
                <a16:creationId xmlns:a16="http://schemas.microsoft.com/office/drawing/2014/main" id="{20216F18-AE23-C42C-31A1-1819BB50C95B}"/>
              </a:ext>
            </a:extLst>
          </p:cNvPr>
          <p:cNvPicPr>
            <a:picLocks noChangeAspect="1"/>
          </p:cNvPicPr>
          <p:nvPr/>
        </p:nvPicPr>
        <p:blipFill>
          <a:blip r:embed="rId2"/>
          <a:stretch>
            <a:fillRect/>
          </a:stretch>
        </p:blipFill>
        <p:spPr>
          <a:xfrm>
            <a:off x="6796380" y="0"/>
            <a:ext cx="4176420" cy="6858000"/>
          </a:xfrm>
          <a:prstGeom prst="rect">
            <a:avLst/>
          </a:prstGeom>
        </p:spPr>
      </p:pic>
    </p:spTree>
    <p:extLst>
      <p:ext uri="{BB962C8B-B14F-4D97-AF65-F5344CB8AC3E}">
        <p14:creationId xmlns:p14="http://schemas.microsoft.com/office/powerpoint/2010/main" val="153822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3596E-AAF2-3DA6-32EA-2D1B076DF6CB}"/>
              </a:ext>
            </a:extLst>
          </p:cNvPr>
          <p:cNvSpPr txBox="1"/>
          <p:nvPr/>
        </p:nvSpPr>
        <p:spPr>
          <a:xfrm>
            <a:off x="393895" y="422031"/>
            <a:ext cx="6935373" cy="707886"/>
          </a:xfrm>
          <a:prstGeom prst="rect">
            <a:avLst/>
          </a:prstGeom>
          <a:noFill/>
        </p:spPr>
        <p:txBody>
          <a:bodyPr wrap="square" rtlCol="0">
            <a:spAutoFit/>
          </a:bodyPr>
          <a:lstStyle/>
          <a:p>
            <a:r>
              <a:rPr lang="en-US" sz="4000" b="1" dirty="0">
                <a:solidFill>
                  <a:schemeClr val="bg1"/>
                </a:solidFill>
              </a:rPr>
              <a:t>Design Pattern</a:t>
            </a:r>
          </a:p>
        </p:txBody>
      </p:sp>
      <p:sp>
        <p:nvSpPr>
          <p:cNvPr id="4" name="TextBox 3">
            <a:extLst>
              <a:ext uri="{FF2B5EF4-FFF2-40B4-BE49-F238E27FC236}">
                <a16:creationId xmlns:a16="http://schemas.microsoft.com/office/drawing/2014/main" id="{85723721-CCA7-5703-3801-73D2916E68C5}"/>
              </a:ext>
            </a:extLst>
          </p:cNvPr>
          <p:cNvSpPr txBox="1"/>
          <p:nvPr/>
        </p:nvSpPr>
        <p:spPr>
          <a:xfrm>
            <a:off x="590843" y="1617785"/>
            <a:ext cx="11071274" cy="4401205"/>
          </a:xfrm>
          <a:prstGeom prst="rect">
            <a:avLst/>
          </a:prstGeom>
          <a:noFill/>
        </p:spPr>
        <p:txBody>
          <a:bodyPr wrap="square" rtlCol="0">
            <a:spAutoFit/>
          </a:bodyPr>
          <a:lstStyle/>
          <a:p>
            <a:r>
              <a:rPr lang="en-US" sz="2000" b="1" dirty="0">
                <a:solidFill>
                  <a:schemeClr val="bg1"/>
                </a:solidFill>
                <a:latin typeface="Franklin Gothic Book" panose="020B0503020102020204" pitchFamily="34" charset="0"/>
              </a:rPr>
              <a:t>Singl</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ton Patt</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rn</a:t>
            </a:r>
          </a:p>
          <a:p>
            <a:r>
              <a:rPr lang="en-US" sz="2000" dirty="0">
                <a:solidFill>
                  <a:schemeClr val="bg1"/>
                </a:solidFill>
                <a:latin typeface="Franklin Gothic Book" panose="020B0503020102020204" pitchFamily="34" charset="0"/>
              </a:rPr>
              <a:t>		 Use to manag</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c</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ntraliz</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d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sourc</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and 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rvic</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such as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databas</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			conn</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ction, configuration 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ttings, and th</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parking lot its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lf. </a:t>
            </a:r>
          </a:p>
          <a:p>
            <a:r>
              <a:rPr lang="en-US" sz="2000" b="1" dirty="0">
                <a:solidFill>
                  <a:schemeClr val="bg1"/>
                </a:solidFill>
                <a:latin typeface="Franklin Gothic Book" panose="020B0503020102020204" pitchFamily="34" charset="0"/>
              </a:rPr>
              <a:t>Factory Patt</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rn</a:t>
            </a:r>
          </a:p>
          <a:p>
            <a:r>
              <a:rPr lang="en-US" sz="2000" dirty="0">
                <a:solidFill>
                  <a:schemeClr val="bg1"/>
                </a:solidFill>
                <a:latin typeface="Franklin Gothic Book" panose="020B0503020102020204" pitchFamily="34" charset="0"/>
              </a:rPr>
              <a:t>		Use to cr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at</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diff</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 typ</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of 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hicl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or parking slots dynamically.</a:t>
            </a:r>
          </a:p>
          <a:p>
            <a:endParaRPr lang="en-US" sz="2000" dirty="0">
              <a:solidFill>
                <a:schemeClr val="bg1"/>
              </a:solidFill>
              <a:latin typeface="Franklin Gothic Book" panose="020B0503020102020204" pitchFamily="34" charset="0"/>
            </a:endParaRPr>
          </a:p>
          <a:p>
            <a:r>
              <a:rPr lang="en-US" sz="2000" b="1" dirty="0">
                <a:solidFill>
                  <a:schemeClr val="bg1"/>
                </a:solidFill>
                <a:latin typeface="Franklin Gothic Book" panose="020B0503020102020204" pitchFamily="34" charset="0"/>
              </a:rPr>
              <a:t>Obs</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rv</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 Patt</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rn</a:t>
            </a:r>
          </a:p>
          <a:p>
            <a:r>
              <a:rPr lang="en-US" sz="2000" dirty="0">
                <a:solidFill>
                  <a:schemeClr val="bg1"/>
                </a:solidFill>
                <a:latin typeface="Franklin Gothic Book" panose="020B0503020102020204" pitchFamily="34" charset="0"/>
              </a:rPr>
              <a:t>		Us</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to impl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al-time</a:t>
            </a:r>
            <a:r>
              <a:rPr lang="az-Cyrl-AZ" sz="2000" dirty="0">
                <a:solidFill>
                  <a:schemeClr val="bg1"/>
                </a:solidFill>
                <a:latin typeface="Franklin Gothic Book" panose="020B0503020102020204" pitchFamily="34" charset="0"/>
              </a:rPr>
              <a:t> </a:t>
            </a:r>
            <a:r>
              <a:rPr lang="en-US" sz="2000" dirty="0">
                <a:solidFill>
                  <a:schemeClr val="bg1"/>
                </a:solidFill>
                <a:latin typeface="Franklin Gothic Book" panose="020B0503020102020204" pitchFamily="34" charset="0"/>
              </a:rPr>
              <a:t>monitoring and notifications for parking slot availability.</a:t>
            </a:r>
          </a:p>
          <a:p>
            <a:endParaRPr lang="en-US" sz="2000" dirty="0">
              <a:solidFill>
                <a:schemeClr val="bg1"/>
              </a:solidFill>
              <a:latin typeface="Franklin Gothic Book" panose="020B0503020102020204" pitchFamily="34" charset="0"/>
            </a:endParaRPr>
          </a:p>
          <a:p>
            <a:r>
              <a:rPr lang="en-US" sz="2000" b="1" dirty="0">
                <a:solidFill>
                  <a:schemeClr val="bg1"/>
                </a:solidFill>
                <a:latin typeface="Franklin Gothic Book" panose="020B0503020102020204" pitchFamily="34" charset="0"/>
              </a:rPr>
              <a:t>Strat</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gy Patt</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rn</a:t>
            </a:r>
          </a:p>
          <a:p>
            <a:r>
              <a:rPr lang="en-US" sz="2000" dirty="0">
                <a:solidFill>
                  <a:schemeClr val="bg1"/>
                </a:solidFill>
                <a:latin typeface="Franklin Gothic Book" panose="020B0503020102020204" pitchFamily="34" charset="0"/>
              </a:rPr>
              <a:t>		Use to manag</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diff</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 pricing strat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gi</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for parking f</a:t>
            </a:r>
            <a:r>
              <a:rPr lang="az-Cyrl-AZ" sz="2000" dirty="0">
                <a:solidFill>
                  <a:schemeClr val="bg1"/>
                </a:solidFill>
                <a:latin typeface="Franklin Gothic Book" panose="020B0503020102020204" pitchFamily="34" charset="0"/>
              </a:rPr>
              <a:t>ее</a:t>
            </a:r>
            <a:r>
              <a:rPr lang="en-US" sz="2000" dirty="0">
                <a:solidFill>
                  <a:schemeClr val="bg1"/>
                </a:solidFill>
                <a:latin typeface="Franklin Gothic Book" panose="020B0503020102020204" pitchFamily="34" charset="0"/>
              </a:rPr>
              <a:t>s.</a:t>
            </a:r>
          </a:p>
          <a:p>
            <a:endParaRPr lang="en-US" sz="2000" dirty="0">
              <a:solidFill>
                <a:schemeClr val="bg1"/>
              </a:solidFill>
              <a:latin typeface="Franklin Gothic Book" panose="020B0503020102020204" pitchFamily="34" charset="0"/>
            </a:endParaRPr>
          </a:p>
          <a:p>
            <a:r>
              <a:rPr lang="en-US" sz="2000" b="1" dirty="0">
                <a:solidFill>
                  <a:schemeClr val="bg1"/>
                </a:solidFill>
                <a:latin typeface="Franklin Gothic Book" panose="020B0503020102020204" pitchFamily="34" charset="0"/>
              </a:rPr>
              <a:t>D</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corator Patt</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rn</a:t>
            </a:r>
          </a:p>
          <a:p>
            <a:r>
              <a:rPr lang="en-US" sz="2000" dirty="0">
                <a:solidFill>
                  <a:schemeClr val="bg1"/>
                </a:solidFill>
                <a:latin typeface="Franklin Gothic Book" panose="020B0503020102020204" pitchFamily="34" charset="0"/>
              </a:rPr>
              <a:t>		Us</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to add additional f</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atur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or information to 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hicl</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cords or parking slots. </a:t>
            </a:r>
          </a:p>
        </p:txBody>
      </p:sp>
    </p:spTree>
    <p:extLst>
      <p:ext uri="{BB962C8B-B14F-4D97-AF65-F5344CB8AC3E}">
        <p14:creationId xmlns:p14="http://schemas.microsoft.com/office/powerpoint/2010/main" val="334960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4481E-BA32-8A62-2BBB-048A8BACEBF9}"/>
              </a:ext>
            </a:extLst>
          </p:cNvPr>
          <p:cNvSpPr txBox="1"/>
          <p:nvPr/>
        </p:nvSpPr>
        <p:spPr>
          <a:xfrm>
            <a:off x="253218" y="0"/>
            <a:ext cx="7906044" cy="707886"/>
          </a:xfrm>
          <a:prstGeom prst="rect">
            <a:avLst/>
          </a:prstGeom>
          <a:noFill/>
        </p:spPr>
        <p:txBody>
          <a:bodyPr wrap="square" rtlCol="0">
            <a:spAutoFit/>
          </a:bodyPr>
          <a:lstStyle/>
          <a:p>
            <a:r>
              <a:rPr lang="en-US" sz="4000" b="1" dirty="0">
                <a:solidFill>
                  <a:schemeClr val="bg1"/>
                </a:solidFill>
              </a:rPr>
              <a:t>Development Procedure</a:t>
            </a:r>
          </a:p>
        </p:txBody>
      </p:sp>
      <p:sp>
        <p:nvSpPr>
          <p:cNvPr id="4" name="TextBox 3">
            <a:extLst>
              <a:ext uri="{FF2B5EF4-FFF2-40B4-BE49-F238E27FC236}">
                <a16:creationId xmlns:a16="http://schemas.microsoft.com/office/drawing/2014/main" id="{2FAE97B2-8B86-FAA6-5C10-9F3DEB71AD67}"/>
              </a:ext>
            </a:extLst>
          </p:cNvPr>
          <p:cNvSpPr txBox="1"/>
          <p:nvPr/>
        </p:nvSpPr>
        <p:spPr>
          <a:xfrm>
            <a:off x="253218" y="707886"/>
            <a:ext cx="11197883" cy="7478970"/>
          </a:xfrm>
          <a:prstGeom prst="rect">
            <a:avLst/>
          </a:prstGeom>
          <a:noFill/>
        </p:spPr>
        <p:txBody>
          <a:bodyPr wrap="square" rtlCol="0">
            <a:spAutoFit/>
          </a:bodyPr>
          <a:lstStyle/>
          <a:p>
            <a:r>
              <a:rPr lang="en-US" sz="2000" b="1" dirty="0">
                <a:solidFill>
                  <a:schemeClr val="bg1"/>
                </a:solidFill>
                <a:latin typeface="Franklin Gothic Book" panose="020B0503020102020204" pitchFamily="34" charset="0"/>
              </a:rPr>
              <a:t>Tools and Techniques</a:t>
            </a:r>
          </a:p>
          <a:p>
            <a:r>
              <a:rPr lang="en-US" sz="2000" dirty="0">
                <a:solidFill>
                  <a:schemeClr val="bg1"/>
                </a:solidFill>
                <a:latin typeface="Franklin Gothic Book" panose="020B0503020102020204" pitchFamily="34" charset="0"/>
              </a:rPr>
              <a:t>	- Python</a:t>
            </a:r>
          </a:p>
          <a:p>
            <a:r>
              <a:rPr lang="en-US" sz="2000" dirty="0">
                <a:solidFill>
                  <a:schemeClr val="bg1"/>
                </a:solidFill>
                <a:latin typeface="Franklin Gothic Book" panose="020B0503020102020204" pitchFamily="34" charset="0"/>
              </a:rPr>
              <a:t>	- MySQL 8.0 Command Line Client </a:t>
            </a:r>
          </a:p>
          <a:p>
            <a:r>
              <a:rPr lang="en-US" sz="2000" dirty="0">
                <a:solidFill>
                  <a:schemeClr val="bg1"/>
                </a:solidFill>
                <a:latin typeface="Franklin Gothic Book" panose="020B0503020102020204" pitchFamily="34" charset="0"/>
              </a:rPr>
              <a:t>	- PyCharm Communication</a:t>
            </a:r>
          </a:p>
          <a:p>
            <a:endParaRPr lang="en-US" sz="2000" b="1" dirty="0">
              <a:solidFill>
                <a:schemeClr val="bg1"/>
              </a:solidFill>
              <a:latin typeface="Franklin Gothic Book" panose="020B0503020102020204" pitchFamily="34" charset="0"/>
            </a:endParaRPr>
          </a:p>
          <a:p>
            <a:r>
              <a:rPr lang="en-US" sz="2000" b="1" dirty="0">
                <a:solidFill>
                  <a:schemeClr val="bg1"/>
                </a:solidFill>
                <a:latin typeface="Franklin Gothic Book" panose="020B0503020102020204" pitchFamily="34" charset="0"/>
              </a:rPr>
              <a:t>Code Best Practices</a:t>
            </a:r>
          </a:p>
          <a:p>
            <a:pPr marL="457200" indent="-457200">
              <a:buFont typeface="+mj-lt"/>
              <a:buAutoNum type="arabicPeriod"/>
            </a:pPr>
            <a:r>
              <a:rPr lang="en-US" sz="2000" b="1" dirty="0">
                <a:solidFill>
                  <a:schemeClr val="bg1"/>
                </a:solidFill>
                <a:latin typeface="Franklin Gothic Book" panose="020B0503020102020204" pitchFamily="34" charset="0"/>
              </a:rPr>
              <a:t> MySQL Databas</a:t>
            </a:r>
            <a:r>
              <a:rPr lang="az-Cyrl-AZ" sz="2000" b="1" dirty="0">
                <a:solidFill>
                  <a:schemeClr val="bg1"/>
                </a:solidFill>
                <a:latin typeface="Franklin Gothic Book" panose="020B0503020102020204" pitchFamily="34" charset="0"/>
              </a:rPr>
              <a:t>е </a:t>
            </a:r>
            <a:r>
              <a:rPr lang="en-US" sz="2000" b="1" dirty="0">
                <a:solidFill>
                  <a:schemeClr val="bg1"/>
                </a:solidFill>
                <a:latin typeface="Franklin Gothic Book" panose="020B0503020102020204" pitchFamily="34" charset="0"/>
              </a:rPr>
              <a:t>Cod</a:t>
            </a:r>
            <a:r>
              <a:rPr lang="az-Cyrl-AZ" sz="2000" b="1" dirty="0">
                <a:solidFill>
                  <a:schemeClr val="bg1"/>
                </a:solidFill>
                <a:latin typeface="Franklin Gothic Book" panose="020B0503020102020204" pitchFamily="34" charset="0"/>
              </a:rPr>
              <a:t>е (</a:t>
            </a:r>
            <a:r>
              <a:rPr lang="en-US" sz="2000" b="1" dirty="0">
                <a:solidFill>
                  <a:schemeClr val="bg1"/>
                </a:solidFill>
                <a:latin typeface="Franklin Gothic Book" panose="020B0503020102020204" pitchFamily="34" charset="0"/>
              </a:rPr>
              <a:t>Databas</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Op</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ration. py)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use a configuration file (config.json) to store database connection details.</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Open a database connection when needed, and close it when done.</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Implement error handling, including try-except blocks to catch and handle exceptions, and consider logging errors for debugging.</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Use parameterized queries to prevent SQL injection.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Add comments to explain complex logic, function purposes, and parameters to improve code understanding.</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Consider using transactions for critical database operations to ensure data consistency and 	integrity.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Implement data validation for user inputs to prevent invalid or malicious data from being stored in the database.</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Replace magic numbers or strings with constants or descriptive variables to enhance code readability.</a:t>
            </a:r>
          </a:p>
          <a:p>
            <a:r>
              <a:rPr lang="en-US" sz="2000" dirty="0">
                <a:solidFill>
                  <a:schemeClr val="bg1"/>
                </a:solidFill>
                <a:latin typeface="Franklin Gothic Book" panose="020B0503020102020204" pitchFamily="34" charset="0"/>
              </a:rPr>
              <a:t>	</a:t>
            </a:r>
          </a:p>
          <a:p>
            <a:endParaRPr lang="en-US" sz="2000" dirty="0">
              <a:solidFill>
                <a:schemeClr val="bg1"/>
              </a:solidFill>
              <a:latin typeface="Franklin Gothic Book" panose="020B0503020102020204" pitchFamily="34" charset="0"/>
            </a:endParaRPr>
          </a:p>
          <a:p>
            <a:endParaRPr lang="en-US" sz="2000" dirty="0">
              <a:solidFill>
                <a:schemeClr val="bg1"/>
              </a:solidFill>
              <a:latin typeface="Franklin Gothic Book" panose="020B0503020102020204" pitchFamily="34" charset="0"/>
            </a:endParaRPr>
          </a:p>
          <a:p>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160837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0E740-F679-D507-3F41-B0577BC9D3F4}"/>
              </a:ext>
            </a:extLst>
          </p:cNvPr>
          <p:cNvSpPr txBox="1"/>
          <p:nvPr/>
        </p:nvSpPr>
        <p:spPr>
          <a:xfrm>
            <a:off x="253218" y="0"/>
            <a:ext cx="7906044" cy="707886"/>
          </a:xfrm>
          <a:prstGeom prst="rect">
            <a:avLst/>
          </a:prstGeom>
          <a:noFill/>
        </p:spPr>
        <p:txBody>
          <a:bodyPr wrap="square" rtlCol="0">
            <a:spAutoFit/>
          </a:bodyPr>
          <a:lstStyle/>
          <a:p>
            <a:r>
              <a:rPr lang="en-US" sz="4000" b="1" dirty="0">
                <a:solidFill>
                  <a:schemeClr val="bg1"/>
                </a:solidFill>
              </a:rPr>
              <a:t>Development Procedure (cont)</a:t>
            </a:r>
          </a:p>
        </p:txBody>
      </p:sp>
      <p:sp>
        <p:nvSpPr>
          <p:cNvPr id="4" name="TextBox 3">
            <a:extLst>
              <a:ext uri="{FF2B5EF4-FFF2-40B4-BE49-F238E27FC236}">
                <a16:creationId xmlns:a16="http://schemas.microsoft.com/office/drawing/2014/main" id="{8335C95F-DBF9-BE0A-5097-D55B88B57F5F}"/>
              </a:ext>
            </a:extLst>
          </p:cNvPr>
          <p:cNvSpPr txBox="1"/>
          <p:nvPr/>
        </p:nvSpPr>
        <p:spPr>
          <a:xfrm>
            <a:off x="253218" y="942535"/>
            <a:ext cx="11718388" cy="5940088"/>
          </a:xfrm>
          <a:prstGeom prst="rect">
            <a:avLst/>
          </a:prstGeom>
          <a:noFill/>
        </p:spPr>
        <p:txBody>
          <a:bodyPr wrap="square" rtlCol="0">
            <a:spAutoFit/>
          </a:bodyPr>
          <a:lstStyle/>
          <a:p>
            <a:pPr marL="457200" indent="-457200">
              <a:buAutoNum type="arabicPeriod" startAt="2"/>
            </a:pPr>
            <a:r>
              <a:rPr lang="en-US" sz="2000" b="1" dirty="0">
                <a:solidFill>
                  <a:schemeClr val="bg1"/>
                </a:solidFill>
                <a:latin typeface="Franklin Gothic Book" panose="020B0503020102020204" pitchFamily="34" charset="0"/>
              </a:rPr>
              <a:t>Hom</a:t>
            </a:r>
            <a:r>
              <a:rPr lang="az-Cyrl-AZ" sz="2000" b="1" dirty="0">
                <a:solidFill>
                  <a:schemeClr val="bg1"/>
                </a:solidFill>
                <a:latin typeface="Franklin Gothic Book" panose="020B0503020102020204" pitchFamily="34" charset="0"/>
              </a:rPr>
              <a:t>е </a:t>
            </a:r>
            <a:r>
              <a:rPr lang="en-US" sz="2000" b="1" dirty="0">
                <a:solidFill>
                  <a:schemeClr val="bg1"/>
                </a:solidFill>
                <a:latin typeface="Franklin Gothic Book" panose="020B0503020102020204" pitchFamily="34" charset="0"/>
              </a:rPr>
              <a:t>Window (Hom</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Window. Py)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The use of stylesheets for widget styling separates visual presentation from code logic, making it easier to manage the UI’s appearance.</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Utilize layout managers to arrange widgets, ensuring a responsive and dynamic GUI.</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Properly implementing the signal-slot mechanism for connecting actions to functions is essential for handling user interactions in PyQt.</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Code includes some error handling for database operations, ensuring a more robust application.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Correctly encapsulated database operations within your ‘DBOperation’ class, effectively separating database logic from GUI code.</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Consider creating reusable functions for recurring code segments, like styling settings, to enhance maintainability.</a:t>
            </a:r>
          </a:p>
          <a:p>
            <a:pPr marL="457200" indent="-457200">
              <a:buAutoNum type="arabicPeriod" startAt="3"/>
            </a:pPr>
            <a:r>
              <a:rPr lang="en-US" sz="2000" b="1" dirty="0">
                <a:solidFill>
                  <a:schemeClr val="bg1"/>
                </a:solidFill>
                <a:latin typeface="Franklin Gothic Book" panose="020B0503020102020204" pitchFamily="34" charset="0"/>
              </a:rPr>
              <a:t>GUI Cod</a:t>
            </a:r>
            <a:r>
              <a:rPr lang="az-Cyrl-AZ" sz="2000" b="1" dirty="0">
                <a:solidFill>
                  <a:schemeClr val="bg1"/>
                </a:solidFill>
                <a:latin typeface="Franklin Gothic Book" panose="020B0503020102020204" pitchFamily="34" charset="0"/>
              </a:rPr>
              <a:t>е (</a:t>
            </a:r>
            <a:r>
              <a:rPr lang="en-US" sz="2000" b="1" dirty="0">
                <a:solidFill>
                  <a:schemeClr val="bg1"/>
                </a:solidFill>
                <a:latin typeface="Franklin Gothic Book" panose="020B0503020102020204" pitchFamily="34" charset="0"/>
              </a:rPr>
              <a:t>InstallWindow. Py (Configuration S</a:t>
            </a:r>
            <a:r>
              <a:rPr lang="az-Cyrl-AZ" sz="2000" b="1" dirty="0">
                <a:solidFill>
                  <a:schemeClr val="bg1"/>
                </a:solidFill>
                <a:latin typeface="Franklin Gothic Book" panose="020B0503020102020204" pitchFamily="34" charset="0"/>
              </a:rPr>
              <a:t>е</a:t>
            </a:r>
            <a:r>
              <a:rPr lang="en-US" sz="2000" b="1" dirty="0">
                <a:solidFill>
                  <a:schemeClr val="bg1"/>
                </a:solidFill>
                <a:latin typeface="Franklin Gothic Book" panose="020B0503020102020204" pitchFamily="34" charset="0"/>
              </a:rPr>
              <a:t>tup Window))</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The configuration setup logic is encapsulated within the ‘InstallWindow’ class, promoting separation of concerns.</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Storing configuration in a JSON file (config.json).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Encapsulate database operations within a separate class (‘DBOperation’) to separate database logic from the UI.</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Implement data validation for user inputs to ensure correctness and security.. .</a:t>
            </a:r>
          </a:p>
        </p:txBody>
      </p:sp>
    </p:spTree>
    <p:extLst>
      <p:ext uri="{BB962C8B-B14F-4D97-AF65-F5344CB8AC3E}">
        <p14:creationId xmlns:p14="http://schemas.microsoft.com/office/powerpoint/2010/main" val="123220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A7874E-169A-97D3-192E-7D5935808F6B}"/>
              </a:ext>
            </a:extLst>
          </p:cNvPr>
          <p:cNvSpPr txBox="1"/>
          <p:nvPr/>
        </p:nvSpPr>
        <p:spPr>
          <a:xfrm>
            <a:off x="253218" y="0"/>
            <a:ext cx="7906044" cy="707886"/>
          </a:xfrm>
          <a:prstGeom prst="rect">
            <a:avLst/>
          </a:prstGeom>
          <a:noFill/>
        </p:spPr>
        <p:txBody>
          <a:bodyPr wrap="square" rtlCol="0">
            <a:spAutoFit/>
          </a:bodyPr>
          <a:lstStyle/>
          <a:p>
            <a:r>
              <a:rPr lang="en-US" sz="4000" b="1" dirty="0">
                <a:solidFill>
                  <a:schemeClr val="bg1"/>
                </a:solidFill>
              </a:rPr>
              <a:t>Development Procedure (cont)</a:t>
            </a:r>
          </a:p>
        </p:txBody>
      </p:sp>
      <p:sp>
        <p:nvSpPr>
          <p:cNvPr id="3" name="TextBox 2">
            <a:extLst>
              <a:ext uri="{FF2B5EF4-FFF2-40B4-BE49-F238E27FC236}">
                <a16:creationId xmlns:a16="http://schemas.microsoft.com/office/drawing/2014/main" id="{8F933111-658C-55D9-FFAE-02C7455BDF04}"/>
              </a:ext>
            </a:extLst>
          </p:cNvPr>
          <p:cNvSpPr txBox="1"/>
          <p:nvPr/>
        </p:nvSpPr>
        <p:spPr>
          <a:xfrm>
            <a:off x="295422" y="1266092"/>
            <a:ext cx="11451101" cy="3785652"/>
          </a:xfrm>
          <a:prstGeom prst="rect">
            <a:avLst/>
          </a:prstGeom>
          <a:noFill/>
        </p:spPr>
        <p:txBody>
          <a:bodyPr wrap="square" rtlCol="0">
            <a:spAutoFit/>
          </a:bodyPr>
          <a:lstStyle/>
          <a:p>
            <a:r>
              <a:rPr lang="en-US" sz="2000" b="1" dirty="0">
                <a:solidFill>
                  <a:schemeClr val="bg1"/>
                </a:solidFill>
                <a:latin typeface="Franklin Gothic Book" panose="020B0503020102020204" pitchFamily="34" charset="0"/>
              </a:rPr>
              <a:t>4.   GUI Code (LoginWindow. py (Login Window))</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Use meaningful names for variables and methods, enhancing code readability.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 Using layout managers  promotes clean and responsive UI design.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The code for the login screen is well-contained within the 'LoginScreen' class, demonstrating good separation of concerns and modularity.</a:t>
            </a:r>
          </a:p>
          <a:p>
            <a:pPr lvl="2"/>
            <a:endParaRPr lang="en-US" sz="2000" dirty="0">
              <a:solidFill>
                <a:schemeClr val="bg1"/>
              </a:solidFill>
              <a:latin typeface="Franklin Gothic Book" panose="020B0503020102020204" pitchFamily="34" charset="0"/>
            </a:endParaRPr>
          </a:p>
          <a:p>
            <a:r>
              <a:rPr lang="en-US" sz="2000" b="1" dirty="0">
                <a:solidFill>
                  <a:schemeClr val="bg1"/>
                </a:solidFill>
                <a:latin typeface="Franklin Gothic Book" panose="020B0503020102020204" pitchFamily="34" charset="0"/>
              </a:rPr>
              <a:t>5.   Application Entry Point (MainProgram. py)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Use conditional logic to determine whether to display the setup or login window based on the existence of a configuration file.</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Organize the application's main entry point with clarity.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While not explicitly shown, consider adding error handling to address exceptions and potential issues during application execution.</a:t>
            </a:r>
          </a:p>
        </p:txBody>
      </p:sp>
    </p:spTree>
    <p:extLst>
      <p:ext uri="{BB962C8B-B14F-4D97-AF65-F5344CB8AC3E}">
        <p14:creationId xmlns:p14="http://schemas.microsoft.com/office/powerpoint/2010/main" val="351228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299F02-0052-0FF2-E323-6C972A4E08F0}"/>
              </a:ext>
            </a:extLst>
          </p:cNvPr>
          <p:cNvSpPr txBox="1"/>
          <p:nvPr/>
        </p:nvSpPr>
        <p:spPr>
          <a:xfrm>
            <a:off x="304800" y="569844"/>
            <a:ext cx="11264348" cy="5940088"/>
          </a:xfrm>
          <a:prstGeom prst="rect">
            <a:avLst/>
          </a:prstGeom>
          <a:noFill/>
        </p:spPr>
        <p:txBody>
          <a:bodyPr wrap="square" rtlCol="0">
            <a:spAutoFit/>
          </a:bodyPr>
          <a:lstStyle/>
          <a:p>
            <a:r>
              <a:rPr lang="en-US" sz="2000" b="1" dirty="0">
                <a:solidFill>
                  <a:schemeClr val="bg1"/>
                </a:solidFill>
                <a:latin typeface="Franklin Gothic Book" panose="020B0503020102020204" pitchFamily="34" charset="0"/>
              </a:rPr>
              <a:t>Code level security principles</a:t>
            </a:r>
          </a:p>
          <a:p>
            <a:endParaRPr lang="en-US" sz="2000" b="1" dirty="0">
              <a:solidFill>
                <a:schemeClr val="bg1"/>
              </a:solidFill>
              <a:latin typeface="Franklin Gothic Book" panose="020B0503020102020204" pitchFamily="34" charset="0"/>
            </a:endParaRP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Auth</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ntication and Authorization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Input Validation and Sanitization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Databas</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curity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cur</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Communication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Cross-Sit</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qu</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 Forg</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ry (CSRF) Prot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ction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Password 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curity</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Error Handling</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ssion Manag</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cur</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Coding Practic</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Data Encryption</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Vuln</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rability Scanning and P</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tration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Logging and Monitoring</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Patch Manag</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curity Training</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Third-Party Compon</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nts</a:t>
            </a: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Complianc</a:t>
            </a:r>
            <a:r>
              <a:rPr lang="az-Cyrl-AZ" sz="2000" dirty="0">
                <a:solidFill>
                  <a:schemeClr val="bg1"/>
                </a:solidFill>
                <a:latin typeface="Franklin Gothic Book" panose="020B0503020102020204" pitchFamily="34" charset="0"/>
              </a:rPr>
              <a:t>е</a:t>
            </a:r>
            <a:endParaRPr lang="en-US" sz="2000" dirty="0">
              <a:solidFill>
                <a:schemeClr val="bg1"/>
              </a:solidFill>
              <a:latin typeface="Franklin Gothic Book" panose="020B0503020102020204" pitchFamily="34" charset="0"/>
            </a:endParaRPr>
          </a:p>
          <a:p>
            <a:pPr marL="1257300" lvl="2" indent="-342900">
              <a:buFont typeface="Arial" panose="020B0604020202020204" pitchFamily="34" charset="0"/>
              <a:buChar char="•"/>
            </a:pPr>
            <a:r>
              <a:rPr lang="en-US" sz="2000" dirty="0">
                <a:solidFill>
                  <a:schemeClr val="bg1"/>
                </a:solidFill>
                <a:latin typeface="Franklin Gothic Book" panose="020B0503020102020204" pitchFamily="34" charset="0"/>
              </a:rPr>
              <a:t>Disast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cov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ry and Backup</a:t>
            </a:r>
          </a:p>
        </p:txBody>
      </p:sp>
    </p:spTree>
    <p:extLst>
      <p:ext uri="{BB962C8B-B14F-4D97-AF65-F5344CB8AC3E}">
        <p14:creationId xmlns:p14="http://schemas.microsoft.com/office/powerpoint/2010/main" val="3759911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2B567-708A-BD06-7485-3F55F0A42A7A}"/>
              </a:ext>
            </a:extLst>
          </p:cNvPr>
          <p:cNvSpPr txBox="1"/>
          <p:nvPr/>
        </p:nvSpPr>
        <p:spPr>
          <a:xfrm>
            <a:off x="304800" y="0"/>
            <a:ext cx="8216348" cy="707886"/>
          </a:xfrm>
          <a:prstGeom prst="rect">
            <a:avLst/>
          </a:prstGeom>
          <a:noFill/>
        </p:spPr>
        <p:txBody>
          <a:bodyPr wrap="square" rtlCol="0">
            <a:spAutoFit/>
          </a:bodyPr>
          <a:lstStyle/>
          <a:p>
            <a:r>
              <a:rPr lang="en-US" sz="4000" b="1" dirty="0">
                <a:solidFill>
                  <a:schemeClr val="bg1"/>
                </a:solidFill>
              </a:rPr>
              <a:t>Testing Procedure</a:t>
            </a:r>
          </a:p>
        </p:txBody>
      </p:sp>
      <p:sp>
        <p:nvSpPr>
          <p:cNvPr id="4" name="TextBox 3">
            <a:extLst>
              <a:ext uri="{FF2B5EF4-FFF2-40B4-BE49-F238E27FC236}">
                <a16:creationId xmlns:a16="http://schemas.microsoft.com/office/drawing/2014/main" id="{3F38C0AC-7F8C-B034-C71C-4EBE3DD9486B}"/>
              </a:ext>
            </a:extLst>
          </p:cNvPr>
          <p:cNvSpPr txBox="1"/>
          <p:nvPr/>
        </p:nvSpPr>
        <p:spPr>
          <a:xfrm>
            <a:off x="576469" y="659011"/>
            <a:ext cx="11039061"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Unit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r>
              <a:rPr lang="en-US" sz="2000" dirty="0">
                <a:solidFill>
                  <a:schemeClr val="bg1"/>
                </a:solidFill>
                <a:latin typeface="Franklin Gothic Book" panose="020B0503020102020204" pitchFamily="34" charset="0"/>
              </a:rPr>
              <a:t>	- Login Form</a:t>
            </a:r>
          </a:p>
          <a:p>
            <a:r>
              <a:rPr lang="en-US" sz="2000" dirty="0">
                <a:solidFill>
                  <a:schemeClr val="bg1"/>
                </a:solidFill>
                <a:latin typeface="Franklin Gothic Book" panose="020B0503020102020204" pitchFamily="34" charset="0"/>
              </a:rPr>
              <a:t>	- Parking Slot Manag</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a:t>
            </a:r>
          </a:p>
          <a:p>
            <a:r>
              <a:rPr lang="en-US" sz="2000" dirty="0">
                <a:solidFill>
                  <a:schemeClr val="bg1"/>
                </a:solidFill>
                <a:latin typeface="Franklin Gothic Book" panose="020B0503020102020204" pitchFamily="34" charset="0"/>
              </a:rPr>
              <a:t>	- Custom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and 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hicl</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Information</a:t>
            </a:r>
          </a:p>
          <a:p>
            <a:r>
              <a:rPr lang="en-US" sz="2000" dirty="0">
                <a:solidFill>
                  <a:schemeClr val="bg1"/>
                </a:solidFill>
                <a:latin typeface="Franklin Gothic Book" panose="020B0503020102020204" pitchFamily="34" charset="0"/>
              </a:rPr>
              <a:t>	- Parking F</a:t>
            </a:r>
            <a:r>
              <a:rPr lang="az-Cyrl-AZ" sz="2000" dirty="0">
                <a:solidFill>
                  <a:schemeClr val="bg1"/>
                </a:solidFill>
                <a:latin typeface="Franklin Gothic Book" panose="020B0503020102020204" pitchFamily="34" charset="0"/>
              </a:rPr>
              <a:t>ее </a:t>
            </a:r>
            <a:r>
              <a:rPr lang="en-US" sz="2000" dirty="0">
                <a:solidFill>
                  <a:schemeClr val="bg1"/>
                </a:solidFill>
                <a:latin typeface="Franklin Gothic Book" panose="020B0503020102020204" pitchFamily="34" charset="0"/>
              </a:rPr>
              <a:t>Calculation</a:t>
            </a:r>
          </a:p>
          <a:p>
            <a:r>
              <a:rPr lang="en-US" sz="2000" dirty="0">
                <a:solidFill>
                  <a:schemeClr val="bg1"/>
                </a:solidFill>
                <a:latin typeface="Franklin Gothic Book" panose="020B0503020102020204" pitchFamily="34" charset="0"/>
              </a:rPr>
              <a:t>	- Parking Duration Manag</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a:t>
            </a:r>
          </a:p>
          <a:p>
            <a:r>
              <a:rPr lang="en-US" sz="2000" dirty="0">
                <a:solidFill>
                  <a:schemeClr val="bg1"/>
                </a:solidFill>
                <a:latin typeface="Franklin Gothic Book" panose="020B0503020102020204" pitchFamily="34" charset="0"/>
              </a:rPr>
              <a:t>	- Parking History</a:t>
            </a:r>
          </a:p>
          <a:p>
            <a:r>
              <a:rPr lang="en-US" sz="2000" dirty="0">
                <a:solidFill>
                  <a:schemeClr val="bg1"/>
                </a:solidFill>
                <a:latin typeface="Franklin Gothic Book" panose="020B0503020102020204" pitchFamily="34" charset="0"/>
              </a:rPr>
              <a:t>	-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rvation Syst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p>
          <a:p>
            <a:r>
              <a:rPr lang="en-US" sz="2000" dirty="0">
                <a:solidFill>
                  <a:schemeClr val="bg1"/>
                </a:solidFill>
                <a:latin typeface="Franklin Gothic Book" panose="020B0503020102020204" pitchFamily="34" charset="0"/>
              </a:rPr>
              <a:t>	- Us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Rol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and P</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rmissions</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Int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gration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P</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rformanc</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curity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Scalability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liability and Availability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Usability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gulatory Complianc</a:t>
            </a:r>
            <a:r>
              <a:rPr lang="az-Cyrl-AZ" sz="2000" dirty="0">
                <a:solidFill>
                  <a:schemeClr val="bg1"/>
                </a:solidFill>
                <a:latin typeface="Franklin Gothic Book" panose="020B0503020102020204" pitchFamily="34" charset="0"/>
              </a:rPr>
              <a:t>е </a:t>
            </a:r>
            <a:r>
              <a:rPr lang="en-US" sz="2000" dirty="0">
                <a:solidFill>
                  <a:schemeClr val="bg1"/>
                </a:solidFill>
                <a:latin typeface="Franklin Gothic Book" panose="020B0503020102020204" pitchFamily="34" charset="0"/>
              </a:rPr>
              <a:t>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 of Paym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 Proc</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ssing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Data Backup and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cov</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ry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Notification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a:p>
            <a:pPr marL="342900" indent="-342900">
              <a:buFont typeface="Arial" panose="020B0604020202020204" pitchFamily="34" charset="0"/>
              <a:buChar char="•"/>
            </a:pPr>
            <a:r>
              <a:rPr lang="en-US" sz="2000" dirty="0">
                <a:solidFill>
                  <a:schemeClr val="bg1"/>
                </a:solidFill>
                <a:latin typeface="Franklin Gothic Book" panose="020B0503020102020204" pitchFamily="34" charset="0"/>
              </a:rPr>
              <a:t>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porting and Analytics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p:txBody>
      </p:sp>
    </p:spTree>
    <p:extLst>
      <p:ext uri="{BB962C8B-B14F-4D97-AF65-F5344CB8AC3E}">
        <p14:creationId xmlns:p14="http://schemas.microsoft.com/office/powerpoint/2010/main" val="271515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C04DE-5F62-8836-EBD0-9FAB73E7D19C}"/>
              </a:ext>
            </a:extLst>
          </p:cNvPr>
          <p:cNvSpPr txBox="1"/>
          <p:nvPr/>
        </p:nvSpPr>
        <p:spPr>
          <a:xfrm>
            <a:off x="253218" y="0"/>
            <a:ext cx="7906044" cy="707886"/>
          </a:xfrm>
          <a:prstGeom prst="rect">
            <a:avLst/>
          </a:prstGeom>
          <a:noFill/>
        </p:spPr>
        <p:txBody>
          <a:bodyPr wrap="square" rtlCol="0">
            <a:spAutoFit/>
          </a:bodyPr>
          <a:lstStyle/>
          <a:p>
            <a:r>
              <a:rPr lang="en-US" sz="4000" b="1" dirty="0">
                <a:solidFill>
                  <a:schemeClr val="bg1"/>
                </a:solidFill>
              </a:rPr>
              <a:t>Version Control</a:t>
            </a:r>
          </a:p>
        </p:txBody>
      </p:sp>
      <p:pic>
        <p:nvPicPr>
          <p:cNvPr id="5" name="Picture 4">
            <a:extLst>
              <a:ext uri="{FF2B5EF4-FFF2-40B4-BE49-F238E27FC236}">
                <a16:creationId xmlns:a16="http://schemas.microsoft.com/office/drawing/2014/main" id="{5548F85D-6377-2380-AF60-38542C59EFDD}"/>
              </a:ext>
            </a:extLst>
          </p:cNvPr>
          <p:cNvPicPr>
            <a:picLocks noChangeAspect="1"/>
          </p:cNvPicPr>
          <p:nvPr/>
        </p:nvPicPr>
        <p:blipFill>
          <a:blip r:embed="rId2"/>
          <a:stretch>
            <a:fillRect/>
          </a:stretch>
        </p:blipFill>
        <p:spPr>
          <a:xfrm>
            <a:off x="2159492" y="1161583"/>
            <a:ext cx="7873016" cy="5041270"/>
          </a:xfrm>
          <a:prstGeom prst="rect">
            <a:avLst/>
          </a:prstGeom>
        </p:spPr>
      </p:pic>
    </p:spTree>
    <p:extLst>
      <p:ext uri="{BB962C8B-B14F-4D97-AF65-F5344CB8AC3E}">
        <p14:creationId xmlns:p14="http://schemas.microsoft.com/office/powerpoint/2010/main" val="236690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69267"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22192" y="96350"/>
            <a:ext cx="4538124" cy="970450"/>
          </a:xfrm>
        </p:spPr>
        <p:txBody>
          <a:bodyPr anchor="b">
            <a:normAutofit/>
          </a:bodyPr>
          <a:lstStyle/>
          <a:p>
            <a:pPr algn="l"/>
            <a:r>
              <a:rPr lang="en-US" sz="4200" dirty="0"/>
              <a:t>Titles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717612" y="1163149"/>
            <a:ext cx="4972639" cy="5420531"/>
          </a:xfrm>
        </p:spPr>
        <p:txBody>
          <a:bodyPr anchor="t">
            <a:normAutofit/>
          </a:bodyPr>
          <a:lstStyle/>
          <a:p>
            <a:r>
              <a:rPr lang="en-US" sz="2600" b="1" dirty="0"/>
              <a:t>Introduction</a:t>
            </a:r>
          </a:p>
          <a:p>
            <a:r>
              <a:rPr lang="en-US" sz="2600" b="1" dirty="0"/>
              <a:t>Purpose</a:t>
            </a:r>
          </a:p>
          <a:p>
            <a:r>
              <a:rPr lang="en-US" sz="2600" b="1" dirty="0"/>
              <a:t>System Requirements</a:t>
            </a:r>
          </a:p>
          <a:p>
            <a:r>
              <a:rPr lang="en-US" sz="2600" b="1" dirty="0"/>
              <a:t>Design</a:t>
            </a:r>
          </a:p>
          <a:p>
            <a:r>
              <a:rPr lang="en-US" sz="2600" b="1" dirty="0"/>
              <a:t>Architectural Pattern</a:t>
            </a:r>
          </a:p>
          <a:p>
            <a:r>
              <a:rPr lang="en-US" sz="2600" b="1" dirty="0"/>
              <a:t>Design Pattern</a:t>
            </a:r>
          </a:p>
          <a:p>
            <a:r>
              <a:rPr lang="en-US" sz="2600" b="1" dirty="0"/>
              <a:t>Development Procedure</a:t>
            </a:r>
          </a:p>
          <a:p>
            <a:r>
              <a:rPr lang="en-US" sz="2600" b="1" dirty="0"/>
              <a:t>Testing Procedure</a:t>
            </a:r>
          </a:p>
          <a:p>
            <a:r>
              <a:rPr lang="en-US" sz="2600" b="1" dirty="0"/>
              <a:t>Version Control</a:t>
            </a:r>
          </a:p>
          <a:p>
            <a:endParaRPr lang="en-US" sz="2400" dirty="0"/>
          </a:p>
          <a:p>
            <a:endParaRPr lang="en-US" sz="2400" dirty="0"/>
          </a:p>
          <a:p>
            <a:endParaRPr lang="en-US" sz="2400" dirty="0"/>
          </a:p>
          <a:p>
            <a:pPr marL="3690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D1914-51E3-E96F-E635-8EC8F5EB1CDC}"/>
              </a:ext>
            </a:extLst>
          </p:cNvPr>
          <p:cNvSpPr txBox="1"/>
          <p:nvPr/>
        </p:nvSpPr>
        <p:spPr>
          <a:xfrm>
            <a:off x="548640" y="1533379"/>
            <a:ext cx="2686930" cy="707886"/>
          </a:xfrm>
          <a:prstGeom prst="rect">
            <a:avLst/>
          </a:prstGeom>
          <a:noFill/>
        </p:spPr>
        <p:txBody>
          <a:bodyPr wrap="square" rtlCol="0">
            <a:spAutoFit/>
          </a:bodyPr>
          <a:lstStyle/>
          <a:p>
            <a:r>
              <a:rPr lang="en-US" sz="4000" b="1" dirty="0">
                <a:solidFill>
                  <a:schemeClr val="bg1"/>
                </a:solidFill>
              </a:rPr>
              <a:t>Login</a:t>
            </a:r>
          </a:p>
        </p:txBody>
      </p:sp>
      <p:pic>
        <p:nvPicPr>
          <p:cNvPr id="8" name="Picture 7">
            <a:extLst>
              <a:ext uri="{FF2B5EF4-FFF2-40B4-BE49-F238E27FC236}">
                <a16:creationId xmlns:a16="http://schemas.microsoft.com/office/drawing/2014/main" id="{DE8038FC-6835-5DD1-4AB0-A1E7BBA789E3}"/>
              </a:ext>
            </a:extLst>
          </p:cNvPr>
          <p:cNvPicPr>
            <a:picLocks noChangeAspect="1"/>
          </p:cNvPicPr>
          <p:nvPr/>
        </p:nvPicPr>
        <p:blipFill>
          <a:blip r:embed="rId2"/>
          <a:stretch>
            <a:fillRect/>
          </a:stretch>
        </p:blipFill>
        <p:spPr>
          <a:xfrm>
            <a:off x="3235570" y="1085462"/>
            <a:ext cx="8484297" cy="4302463"/>
          </a:xfrm>
          <a:prstGeom prst="rect">
            <a:avLst/>
          </a:prstGeom>
        </p:spPr>
      </p:pic>
    </p:spTree>
    <p:extLst>
      <p:ext uri="{BB962C8B-B14F-4D97-AF65-F5344CB8AC3E}">
        <p14:creationId xmlns:p14="http://schemas.microsoft.com/office/powerpoint/2010/main" val="2880217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729C2-1BB1-BB4B-83E5-123D1E1D4958}"/>
              </a:ext>
            </a:extLst>
          </p:cNvPr>
          <p:cNvSpPr txBox="1"/>
          <p:nvPr/>
        </p:nvSpPr>
        <p:spPr>
          <a:xfrm>
            <a:off x="599540" y="1555805"/>
            <a:ext cx="2813539" cy="707886"/>
          </a:xfrm>
          <a:prstGeom prst="rect">
            <a:avLst/>
          </a:prstGeom>
          <a:noFill/>
        </p:spPr>
        <p:txBody>
          <a:bodyPr wrap="square" rtlCol="0">
            <a:spAutoFit/>
          </a:bodyPr>
          <a:lstStyle/>
          <a:p>
            <a:r>
              <a:rPr lang="en-US" sz="4000" b="1" dirty="0">
                <a:solidFill>
                  <a:schemeClr val="bg1"/>
                </a:solidFill>
              </a:rPr>
              <a:t>Home</a:t>
            </a:r>
          </a:p>
        </p:txBody>
      </p:sp>
      <p:pic>
        <p:nvPicPr>
          <p:cNvPr id="6" name="Picture 5">
            <a:extLst>
              <a:ext uri="{FF2B5EF4-FFF2-40B4-BE49-F238E27FC236}">
                <a16:creationId xmlns:a16="http://schemas.microsoft.com/office/drawing/2014/main" id="{A66575B2-E188-2BFB-35E7-AB6BF14E1D6E}"/>
              </a:ext>
            </a:extLst>
          </p:cNvPr>
          <p:cNvPicPr>
            <a:picLocks noChangeAspect="1"/>
          </p:cNvPicPr>
          <p:nvPr/>
        </p:nvPicPr>
        <p:blipFill>
          <a:blip r:embed="rId2"/>
          <a:stretch>
            <a:fillRect/>
          </a:stretch>
        </p:blipFill>
        <p:spPr>
          <a:xfrm>
            <a:off x="3523957" y="157162"/>
            <a:ext cx="8201025" cy="6543675"/>
          </a:xfrm>
          <a:prstGeom prst="rect">
            <a:avLst/>
          </a:prstGeom>
        </p:spPr>
      </p:pic>
    </p:spTree>
    <p:extLst>
      <p:ext uri="{BB962C8B-B14F-4D97-AF65-F5344CB8AC3E}">
        <p14:creationId xmlns:p14="http://schemas.microsoft.com/office/powerpoint/2010/main" val="2878628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960595-7F92-1993-498F-31A7594AEC03}"/>
              </a:ext>
            </a:extLst>
          </p:cNvPr>
          <p:cNvSpPr txBox="1"/>
          <p:nvPr/>
        </p:nvSpPr>
        <p:spPr>
          <a:xfrm>
            <a:off x="126609" y="1997612"/>
            <a:ext cx="3473695" cy="707886"/>
          </a:xfrm>
          <a:prstGeom prst="rect">
            <a:avLst/>
          </a:prstGeom>
          <a:noFill/>
        </p:spPr>
        <p:txBody>
          <a:bodyPr wrap="square" rtlCol="0">
            <a:spAutoFit/>
          </a:bodyPr>
          <a:lstStyle/>
          <a:p>
            <a:r>
              <a:rPr lang="en-US" sz="4000" b="1" dirty="0">
                <a:solidFill>
                  <a:schemeClr val="bg1"/>
                </a:solidFill>
              </a:rPr>
              <a:t>Manage Vehicle</a:t>
            </a:r>
          </a:p>
        </p:txBody>
      </p:sp>
      <p:pic>
        <p:nvPicPr>
          <p:cNvPr id="5" name="Picture 4">
            <a:extLst>
              <a:ext uri="{FF2B5EF4-FFF2-40B4-BE49-F238E27FC236}">
                <a16:creationId xmlns:a16="http://schemas.microsoft.com/office/drawing/2014/main" id="{C221FC7F-CF1D-FEF9-9791-53F13C21C7EB}"/>
              </a:ext>
            </a:extLst>
          </p:cNvPr>
          <p:cNvPicPr>
            <a:picLocks noChangeAspect="1"/>
          </p:cNvPicPr>
          <p:nvPr/>
        </p:nvPicPr>
        <p:blipFill>
          <a:blip r:embed="rId2"/>
          <a:stretch>
            <a:fillRect/>
          </a:stretch>
        </p:blipFill>
        <p:spPr>
          <a:xfrm>
            <a:off x="3799086" y="241117"/>
            <a:ext cx="7862826" cy="6375766"/>
          </a:xfrm>
          <a:prstGeom prst="rect">
            <a:avLst/>
          </a:prstGeom>
        </p:spPr>
      </p:pic>
    </p:spTree>
    <p:extLst>
      <p:ext uri="{BB962C8B-B14F-4D97-AF65-F5344CB8AC3E}">
        <p14:creationId xmlns:p14="http://schemas.microsoft.com/office/powerpoint/2010/main" val="3013444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A8E39-33E9-A1A5-FD78-DBA36F0E2CC9}"/>
              </a:ext>
            </a:extLst>
          </p:cNvPr>
          <p:cNvSpPr txBox="1"/>
          <p:nvPr/>
        </p:nvSpPr>
        <p:spPr>
          <a:xfrm>
            <a:off x="379828" y="1561513"/>
            <a:ext cx="3052690" cy="707886"/>
          </a:xfrm>
          <a:prstGeom prst="rect">
            <a:avLst/>
          </a:prstGeom>
          <a:noFill/>
        </p:spPr>
        <p:txBody>
          <a:bodyPr wrap="square" rtlCol="0">
            <a:spAutoFit/>
          </a:bodyPr>
          <a:lstStyle/>
          <a:p>
            <a:r>
              <a:rPr lang="en-US" sz="4000" b="1" dirty="0">
                <a:solidFill>
                  <a:schemeClr val="bg1"/>
                </a:solidFill>
              </a:rPr>
              <a:t>Add vehicle</a:t>
            </a:r>
          </a:p>
        </p:txBody>
      </p:sp>
      <p:pic>
        <p:nvPicPr>
          <p:cNvPr id="8" name="Picture 7">
            <a:extLst>
              <a:ext uri="{FF2B5EF4-FFF2-40B4-BE49-F238E27FC236}">
                <a16:creationId xmlns:a16="http://schemas.microsoft.com/office/drawing/2014/main" id="{9630CBDB-DA17-F2FC-1466-B4AAAF08BD02}"/>
              </a:ext>
            </a:extLst>
          </p:cNvPr>
          <p:cNvPicPr>
            <a:picLocks noChangeAspect="1"/>
          </p:cNvPicPr>
          <p:nvPr/>
        </p:nvPicPr>
        <p:blipFill>
          <a:blip r:embed="rId2"/>
          <a:stretch>
            <a:fillRect/>
          </a:stretch>
        </p:blipFill>
        <p:spPr>
          <a:xfrm>
            <a:off x="3756807" y="157162"/>
            <a:ext cx="8181975" cy="6543675"/>
          </a:xfrm>
          <a:prstGeom prst="rect">
            <a:avLst/>
          </a:prstGeom>
        </p:spPr>
      </p:pic>
    </p:spTree>
    <p:extLst>
      <p:ext uri="{BB962C8B-B14F-4D97-AF65-F5344CB8AC3E}">
        <p14:creationId xmlns:p14="http://schemas.microsoft.com/office/powerpoint/2010/main" val="127132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6F049-95FB-F9F0-70D7-BECFD2A9BEA1}"/>
              </a:ext>
            </a:extLst>
          </p:cNvPr>
          <p:cNvSpPr txBox="1"/>
          <p:nvPr/>
        </p:nvSpPr>
        <p:spPr>
          <a:xfrm>
            <a:off x="484214" y="1584756"/>
            <a:ext cx="2489982" cy="707886"/>
          </a:xfrm>
          <a:prstGeom prst="rect">
            <a:avLst/>
          </a:prstGeom>
          <a:noFill/>
        </p:spPr>
        <p:txBody>
          <a:bodyPr wrap="square" rtlCol="0">
            <a:spAutoFit/>
          </a:bodyPr>
          <a:lstStyle/>
          <a:p>
            <a:r>
              <a:rPr lang="en-US" sz="4000" b="1" dirty="0">
                <a:solidFill>
                  <a:schemeClr val="bg1"/>
                </a:solidFill>
              </a:rPr>
              <a:t>History</a:t>
            </a:r>
          </a:p>
        </p:txBody>
      </p:sp>
      <p:pic>
        <p:nvPicPr>
          <p:cNvPr id="4" name="Picture 3">
            <a:extLst>
              <a:ext uri="{FF2B5EF4-FFF2-40B4-BE49-F238E27FC236}">
                <a16:creationId xmlns:a16="http://schemas.microsoft.com/office/drawing/2014/main" id="{E73A705D-FFC9-4556-E5FE-594F7DA3D649}"/>
              </a:ext>
            </a:extLst>
          </p:cNvPr>
          <p:cNvPicPr>
            <a:picLocks noChangeAspect="1"/>
          </p:cNvPicPr>
          <p:nvPr/>
        </p:nvPicPr>
        <p:blipFill>
          <a:blip r:embed="rId2"/>
          <a:stretch>
            <a:fillRect/>
          </a:stretch>
        </p:blipFill>
        <p:spPr>
          <a:xfrm>
            <a:off x="3632962" y="286074"/>
            <a:ext cx="7962690" cy="6285852"/>
          </a:xfrm>
          <a:prstGeom prst="rect">
            <a:avLst/>
          </a:prstGeom>
        </p:spPr>
      </p:pic>
    </p:spTree>
    <p:extLst>
      <p:ext uri="{BB962C8B-B14F-4D97-AF65-F5344CB8AC3E}">
        <p14:creationId xmlns:p14="http://schemas.microsoft.com/office/powerpoint/2010/main" val="397867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34C857-7110-5028-061D-103189F7D59E}"/>
              </a:ext>
            </a:extLst>
          </p:cNvPr>
          <p:cNvPicPr>
            <a:picLocks noChangeAspect="1"/>
          </p:cNvPicPr>
          <p:nvPr/>
        </p:nvPicPr>
        <p:blipFill>
          <a:blip r:embed="rId2"/>
          <a:stretch>
            <a:fillRect/>
          </a:stretch>
        </p:blipFill>
        <p:spPr>
          <a:xfrm>
            <a:off x="689317" y="458286"/>
            <a:ext cx="11057206" cy="5941427"/>
          </a:xfrm>
          <a:prstGeom prst="rect">
            <a:avLst/>
          </a:prstGeom>
        </p:spPr>
      </p:pic>
    </p:spTree>
    <p:extLst>
      <p:ext uri="{BB962C8B-B14F-4D97-AF65-F5344CB8AC3E}">
        <p14:creationId xmlns:p14="http://schemas.microsoft.com/office/powerpoint/2010/main" val="3485652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C4F1CB-5473-10AE-3490-8E7B26443E1D}"/>
              </a:ext>
            </a:extLst>
          </p:cNvPr>
          <p:cNvSpPr txBox="1"/>
          <p:nvPr/>
        </p:nvSpPr>
        <p:spPr>
          <a:xfrm>
            <a:off x="1515793" y="1983154"/>
            <a:ext cx="6098344" cy="2344231"/>
          </a:xfrm>
          <a:prstGeom prst="rect">
            <a:avLst/>
          </a:prstGeom>
          <a:noFill/>
        </p:spPr>
        <p:txBody>
          <a:bodyPr wrap="square">
            <a:spAutoFit/>
          </a:bodyPr>
          <a:lstStyle/>
          <a:p>
            <a:pPr>
              <a:lnSpc>
                <a:spcPct val="150000"/>
              </a:lnSpc>
            </a:pPr>
            <a:r>
              <a:rPr lang="en-US" sz="2000" dirty="0">
                <a:solidFill>
                  <a:schemeClr val="bg1"/>
                </a:solidFill>
                <a:latin typeface="Franklin Gothic Book" panose="020B0503020102020204" pitchFamily="34" charset="0"/>
              </a:rPr>
              <a:t>ICT/20/863 JEERASINGHE B.G.D.T.T.</a:t>
            </a:r>
          </a:p>
          <a:p>
            <a:pPr>
              <a:lnSpc>
                <a:spcPct val="150000"/>
              </a:lnSpc>
            </a:pPr>
            <a:r>
              <a:rPr lang="en-US" sz="2000" dirty="0">
                <a:solidFill>
                  <a:schemeClr val="bg1"/>
                </a:solidFill>
                <a:latin typeface="Franklin Gothic Book" panose="020B0503020102020204" pitchFamily="34" charset="0"/>
              </a:rPr>
              <a:t>ICT/20/839 FAAZATH Z.M.Z.M.F.</a:t>
            </a:r>
          </a:p>
          <a:p>
            <a:pPr>
              <a:lnSpc>
                <a:spcPct val="150000"/>
              </a:lnSpc>
            </a:pPr>
            <a:r>
              <a:rPr lang="en-US" sz="2000" dirty="0">
                <a:solidFill>
                  <a:schemeClr val="bg1"/>
                </a:solidFill>
                <a:latin typeface="Franklin Gothic Book" panose="020B0503020102020204" pitchFamily="34" charset="0"/>
              </a:rPr>
              <a:t>ICT/20/926 SANDEEPA S.A.D.</a:t>
            </a:r>
          </a:p>
          <a:p>
            <a:pPr>
              <a:lnSpc>
                <a:spcPct val="150000"/>
              </a:lnSpc>
            </a:pPr>
            <a:r>
              <a:rPr lang="en-US" sz="2000" dirty="0">
                <a:solidFill>
                  <a:schemeClr val="bg1"/>
                </a:solidFill>
                <a:latin typeface="Franklin Gothic Book" panose="020B0503020102020204" pitchFamily="34" charset="0"/>
              </a:rPr>
              <a:t>ICT/20/902 PRIYASALINY S. </a:t>
            </a:r>
          </a:p>
          <a:p>
            <a:pPr>
              <a:lnSpc>
                <a:spcPct val="150000"/>
              </a:lnSpc>
            </a:pPr>
            <a:r>
              <a:rPr lang="en-US" sz="2000" dirty="0">
                <a:solidFill>
                  <a:schemeClr val="bg1"/>
                </a:solidFill>
                <a:latin typeface="Franklin Gothic Book" panose="020B0503020102020204" pitchFamily="34" charset="0"/>
              </a:rPr>
              <a:t>ICT/20/837 DISSANAYAKE Y.N.S.</a:t>
            </a:r>
          </a:p>
        </p:txBody>
      </p:sp>
      <p:sp>
        <p:nvSpPr>
          <p:cNvPr id="4" name="TextBox 3">
            <a:extLst>
              <a:ext uri="{FF2B5EF4-FFF2-40B4-BE49-F238E27FC236}">
                <a16:creationId xmlns:a16="http://schemas.microsoft.com/office/drawing/2014/main" id="{55656848-55D1-D892-E1C6-5BFDD4C9CF43}"/>
              </a:ext>
            </a:extLst>
          </p:cNvPr>
          <p:cNvSpPr txBox="1"/>
          <p:nvPr/>
        </p:nvSpPr>
        <p:spPr>
          <a:xfrm>
            <a:off x="976582" y="459341"/>
            <a:ext cx="4974051" cy="707886"/>
          </a:xfrm>
          <a:prstGeom prst="rect">
            <a:avLst/>
          </a:prstGeom>
          <a:noFill/>
        </p:spPr>
        <p:txBody>
          <a:bodyPr wrap="square" rtlCol="0">
            <a:spAutoFit/>
          </a:bodyPr>
          <a:lstStyle/>
          <a:p>
            <a:r>
              <a:rPr lang="en-US" sz="4000" b="1" dirty="0">
                <a:solidFill>
                  <a:schemeClr val="bg1"/>
                </a:solidFill>
              </a:rPr>
              <a:t>Group Members</a:t>
            </a:r>
          </a:p>
        </p:txBody>
      </p:sp>
    </p:spTree>
    <p:extLst>
      <p:ext uri="{BB962C8B-B14F-4D97-AF65-F5344CB8AC3E}">
        <p14:creationId xmlns:p14="http://schemas.microsoft.com/office/powerpoint/2010/main" val="401126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DB0EB-4FD5-6B4C-BC68-CDC134B3941E}"/>
              </a:ext>
            </a:extLst>
          </p:cNvPr>
          <p:cNvSpPr txBox="1"/>
          <p:nvPr/>
        </p:nvSpPr>
        <p:spPr>
          <a:xfrm>
            <a:off x="3573805" y="2569493"/>
            <a:ext cx="5044389" cy="1323439"/>
          </a:xfrm>
          <a:prstGeom prst="rect">
            <a:avLst/>
          </a:prstGeom>
          <a:noFill/>
        </p:spPr>
        <p:txBody>
          <a:bodyPr wrap="square" rtlCol="0">
            <a:spAutoFit/>
          </a:bodyPr>
          <a:lstStyle/>
          <a:p>
            <a:pPr algn="ctr"/>
            <a:r>
              <a:rPr lang="en-US" sz="8000" b="1" dirty="0">
                <a:solidFill>
                  <a:schemeClr val="bg1"/>
                </a:solidFill>
              </a:rPr>
              <a:t>Thank You</a:t>
            </a:r>
          </a:p>
        </p:txBody>
      </p:sp>
    </p:spTree>
    <p:extLst>
      <p:ext uri="{BB962C8B-B14F-4D97-AF65-F5344CB8AC3E}">
        <p14:creationId xmlns:p14="http://schemas.microsoft.com/office/powerpoint/2010/main" val="313105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1DCBD7-AA4F-57ED-6227-755EE39168AF}"/>
              </a:ext>
            </a:extLst>
          </p:cNvPr>
          <p:cNvSpPr txBox="1"/>
          <p:nvPr/>
        </p:nvSpPr>
        <p:spPr>
          <a:xfrm>
            <a:off x="1533377" y="520505"/>
            <a:ext cx="4807635" cy="707886"/>
          </a:xfrm>
          <a:prstGeom prst="rect">
            <a:avLst/>
          </a:prstGeom>
          <a:noFill/>
        </p:spPr>
        <p:txBody>
          <a:bodyPr wrap="square" rtlCol="0">
            <a:spAutoFit/>
          </a:bodyPr>
          <a:lstStyle/>
          <a:p>
            <a:r>
              <a:rPr lang="en-US" sz="4000" b="1" dirty="0">
                <a:solidFill>
                  <a:schemeClr val="bg1"/>
                </a:solidFill>
              </a:rPr>
              <a:t>Introduction</a:t>
            </a:r>
          </a:p>
        </p:txBody>
      </p:sp>
      <p:sp>
        <p:nvSpPr>
          <p:cNvPr id="5" name="TextBox 4">
            <a:extLst>
              <a:ext uri="{FF2B5EF4-FFF2-40B4-BE49-F238E27FC236}">
                <a16:creationId xmlns:a16="http://schemas.microsoft.com/office/drawing/2014/main" id="{D8B824B4-4550-76A4-FBA6-DCCE05A1C129}"/>
              </a:ext>
            </a:extLst>
          </p:cNvPr>
          <p:cNvSpPr txBox="1"/>
          <p:nvPr/>
        </p:nvSpPr>
        <p:spPr>
          <a:xfrm>
            <a:off x="1125414" y="1688123"/>
            <a:ext cx="8820445" cy="1938992"/>
          </a:xfrm>
          <a:prstGeom prst="rect">
            <a:avLst/>
          </a:prstGeom>
          <a:noFill/>
        </p:spPr>
        <p:txBody>
          <a:bodyPr wrap="square" rtlCol="0">
            <a:spAutoFit/>
          </a:bodyPr>
          <a:lstStyle/>
          <a:p>
            <a:r>
              <a:rPr lang="en-US" sz="2000" dirty="0">
                <a:solidFill>
                  <a:schemeClr val="bg1"/>
                </a:solidFill>
                <a:latin typeface="Franklin Gothic Book" panose="020B0503020102020204" pitchFamily="34" charset="0"/>
              </a:rPr>
              <a:t>Vehicle parking management system is a comprehensive solution designed to efficiently manage and streamline the parking of vehicles in various settings, such as parking slots availability, parking fees, parking duration, and customers and vehicle availability. It leverages technology and automation to enhance the overall parking experience for both admin and users, ensuring optimal space utilization, security, and convenience.</a:t>
            </a:r>
          </a:p>
        </p:txBody>
      </p:sp>
      <p:pic>
        <p:nvPicPr>
          <p:cNvPr id="6" name="Picture 5">
            <a:extLst>
              <a:ext uri="{FF2B5EF4-FFF2-40B4-BE49-F238E27FC236}">
                <a16:creationId xmlns:a16="http://schemas.microsoft.com/office/drawing/2014/main" id="{364176B3-5558-1279-BD7F-0E1E4E5BFF20}"/>
              </a:ext>
            </a:extLst>
          </p:cNvPr>
          <p:cNvPicPr>
            <a:picLocks noChangeAspect="1"/>
          </p:cNvPicPr>
          <p:nvPr/>
        </p:nvPicPr>
        <p:blipFill rotWithShape="1">
          <a:blip r:embed="rId2"/>
          <a:srcRect t="12909"/>
          <a:stretch/>
        </p:blipFill>
        <p:spPr>
          <a:xfrm>
            <a:off x="5704448" y="3816812"/>
            <a:ext cx="5334000" cy="2847169"/>
          </a:xfrm>
          <a:prstGeom prst="rect">
            <a:avLst/>
          </a:prstGeom>
        </p:spPr>
      </p:pic>
    </p:spTree>
    <p:extLst>
      <p:ext uri="{BB962C8B-B14F-4D97-AF65-F5344CB8AC3E}">
        <p14:creationId xmlns:p14="http://schemas.microsoft.com/office/powerpoint/2010/main" val="282627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992D1B-0E6E-2E9D-4889-8EECD4EAA375}"/>
              </a:ext>
            </a:extLst>
          </p:cNvPr>
          <p:cNvSpPr txBox="1"/>
          <p:nvPr/>
        </p:nvSpPr>
        <p:spPr>
          <a:xfrm>
            <a:off x="1083212" y="773723"/>
            <a:ext cx="7484013" cy="707886"/>
          </a:xfrm>
          <a:prstGeom prst="rect">
            <a:avLst/>
          </a:prstGeom>
          <a:noFill/>
        </p:spPr>
        <p:txBody>
          <a:bodyPr wrap="square" rtlCol="0">
            <a:spAutoFit/>
          </a:bodyPr>
          <a:lstStyle/>
          <a:p>
            <a:r>
              <a:rPr lang="en-US" sz="4000" b="1" dirty="0">
                <a:solidFill>
                  <a:schemeClr val="bg1"/>
                </a:solidFill>
              </a:rPr>
              <a:t>Purpose of the Project</a:t>
            </a:r>
          </a:p>
        </p:txBody>
      </p:sp>
      <p:sp useBgFill="1">
        <p:nvSpPr>
          <p:cNvPr id="4" name="TextBox 3">
            <a:extLst>
              <a:ext uri="{FF2B5EF4-FFF2-40B4-BE49-F238E27FC236}">
                <a16:creationId xmlns:a16="http://schemas.microsoft.com/office/drawing/2014/main" id="{44291685-4A24-A2D3-BB6F-724E0DC1AE02}"/>
              </a:ext>
            </a:extLst>
          </p:cNvPr>
          <p:cNvSpPr txBox="1"/>
          <p:nvPr/>
        </p:nvSpPr>
        <p:spPr>
          <a:xfrm>
            <a:off x="703385" y="2138289"/>
            <a:ext cx="11029070" cy="2523768"/>
          </a:xfrm>
          <a:prstGeom prst="rect">
            <a:avLst/>
          </a:prstGeom>
        </p:spPr>
        <p:txBody>
          <a:bodyPr wrap="square" rtlCol="0">
            <a:spAutoFit/>
          </a:bodyPr>
          <a:lstStyle/>
          <a:p>
            <a:pPr marL="285750" indent="-285750">
              <a:buFont typeface="Arial" panose="020B0604020202020204" pitchFamily="34" charset="0"/>
              <a:buChar char="•"/>
            </a:pPr>
            <a:r>
              <a:rPr lang="en-US" sz="2000" dirty="0">
                <a:solidFill>
                  <a:schemeClr val="bg1"/>
                </a:solidFill>
                <a:latin typeface="Franklin Gothic Book" panose="020B0503020102020204" pitchFamily="34" charset="0"/>
              </a:rPr>
              <a:t>create a software system that streamlines and automates the management of vehicle parking areas.</a:t>
            </a:r>
          </a:p>
          <a:p>
            <a:pPr marL="285750" indent="-285750">
              <a:buFont typeface="Arial" panose="020B0604020202020204" pitchFamily="34" charset="0"/>
              <a:buChar char="•"/>
            </a:pPr>
            <a:r>
              <a:rPr lang="en-US" sz="2000" dirty="0">
                <a:solidFill>
                  <a:schemeClr val="bg1"/>
                </a:solidFill>
                <a:latin typeface="Franklin Gothic Book" panose="020B0503020102020204" pitchFamily="34" charset="0"/>
              </a:rPr>
              <a:t>The goal is to modernize parking space management, enhancing the experience for administrators and customers while overcoming traditional inefficiencies.</a:t>
            </a:r>
          </a:p>
          <a:p>
            <a:pPr marL="285750" indent="-285750">
              <a:buFont typeface="Arial" panose="020B0604020202020204" pitchFamily="34" charset="0"/>
              <a:buChar char="•"/>
            </a:pPr>
            <a:r>
              <a:rPr lang="en-US" sz="2000" dirty="0">
                <a:solidFill>
                  <a:schemeClr val="bg1"/>
                </a:solidFill>
                <a:latin typeface="Franklin Gothic Book" panose="020B0503020102020204" pitchFamily="34" charset="0"/>
              </a:rPr>
              <a:t>Develop an automated  efficiently system to manage the parking areas.</a:t>
            </a:r>
          </a:p>
          <a:p>
            <a:pPr marL="285750" indent="-285750">
              <a:buFont typeface="Arial" panose="020B0604020202020204" pitchFamily="34" charset="0"/>
              <a:buChar char="•"/>
            </a:pPr>
            <a:r>
              <a:rPr lang="en-US" sz="2000" dirty="0">
                <a:solidFill>
                  <a:schemeClr val="bg1"/>
                </a:solidFill>
                <a:latin typeface="Franklin Gothic Book" panose="020B0503020102020204" pitchFamily="34" charset="0"/>
              </a:rPr>
              <a:t>The project's aim is to improve overall customer satisfaction by enhancing the quality of vehicle parking services.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D22CC0BE-0711-A262-DF50-18D9C4BF5AF8}"/>
              </a:ext>
            </a:extLst>
          </p:cNvPr>
          <p:cNvPicPr>
            <a:picLocks noChangeAspect="1"/>
          </p:cNvPicPr>
          <p:nvPr/>
        </p:nvPicPr>
        <p:blipFill rotWithShape="1">
          <a:blip r:embed="rId2"/>
          <a:srcRect l="11407" t="15885" r="6835"/>
          <a:stretch/>
        </p:blipFill>
        <p:spPr>
          <a:xfrm>
            <a:off x="4304715" y="4234219"/>
            <a:ext cx="4360984" cy="2523768"/>
          </a:xfrm>
          <a:prstGeom prst="rect">
            <a:avLst/>
          </a:prstGeom>
        </p:spPr>
      </p:pic>
    </p:spTree>
    <p:extLst>
      <p:ext uri="{BB962C8B-B14F-4D97-AF65-F5344CB8AC3E}">
        <p14:creationId xmlns:p14="http://schemas.microsoft.com/office/powerpoint/2010/main" val="4136204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D68F5-6218-460E-EC00-145AE4517409}"/>
              </a:ext>
            </a:extLst>
          </p:cNvPr>
          <p:cNvSpPr txBox="1"/>
          <p:nvPr/>
        </p:nvSpPr>
        <p:spPr>
          <a:xfrm>
            <a:off x="253218" y="104167"/>
            <a:ext cx="9664504" cy="707886"/>
          </a:xfrm>
          <a:prstGeom prst="rect">
            <a:avLst/>
          </a:prstGeom>
          <a:noFill/>
        </p:spPr>
        <p:txBody>
          <a:bodyPr wrap="square" rtlCol="0">
            <a:spAutoFit/>
          </a:bodyPr>
          <a:lstStyle/>
          <a:p>
            <a:r>
              <a:rPr lang="en-US" sz="4000" b="1" dirty="0">
                <a:solidFill>
                  <a:schemeClr val="bg1"/>
                </a:solidFill>
              </a:rPr>
              <a:t>System Requirements</a:t>
            </a:r>
          </a:p>
        </p:txBody>
      </p:sp>
      <p:sp>
        <p:nvSpPr>
          <p:cNvPr id="4" name="TextBox 3">
            <a:extLst>
              <a:ext uri="{FF2B5EF4-FFF2-40B4-BE49-F238E27FC236}">
                <a16:creationId xmlns:a16="http://schemas.microsoft.com/office/drawing/2014/main" id="{BF0EA5C4-059D-3549-7081-8D13817A8B56}"/>
              </a:ext>
            </a:extLst>
          </p:cNvPr>
          <p:cNvSpPr txBox="1"/>
          <p:nvPr/>
        </p:nvSpPr>
        <p:spPr>
          <a:xfrm>
            <a:off x="253218" y="917912"/>
            <a:ext cx="11633982" cy="5940088"/>
          </a:xfrm>
          <a:prstGeom prst="rect">
            <a:avLst/>
          </a:prstGeom>
          <a:noFill/>
        </p:spPr>
        <p:txBody>
          <a:bodyPr wrap="square" rtlCol="0">
            <a:spAutoFit/>
          </a:bodyPr>
          <a:lstStyle/>
          <a:p>
            <a:r>
              <a:rPr lang="en-US" sz="2000" b="1" dirty="0">
                <a:solidFill>
                  <a:schemeClr val="bg1"/>
                </a:solidFill>
                <a:latin typeface="Franklin Gothic Book" panose="020B0503020102020204" pitchFamily="34" charset="0"/>
              </a:rPr>
              <a:t>Functional Requirements 	- </a:t>
            </a:r>
            <a:r>
              <a:rPr lang="en-US" sz="2000" dirty="0">
                <a:solidFill>
                  <a:schemeClr val="bg1"/>
                </a:solidFill>
                <a:latin typeface="Franklin Gothic Book" panose="020B0503020102020204" pitchFamily="34" charset="0"/>
              </a:rPr>
              <a:t>Us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Auth</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ntication</a:t>
            </a:r>
          </a:p>
          <a:p>
            <a:r>
              <a:rPr lang="en-US" sz="2000" b="1" dirty="0">
                <a:solidFill>
                  <a:schemeClr val="bg1"/>
                </a:solidFill>
                <a:latin typeface="Franklin Gothic Book" panose="020B0503020102020204" pitchFamily="34" charset="0"/>
              </a:rPr>
              <a:t>				</a:t>
            </a:r>
            <a:r>
              <a:rPr lang="en-US" sz="2000" dirty="0">
                <a:solidFill>
                  <a:schemeClr val="bg1"/>
                </a:solidFill>
                <a:latin typeface="Franklin Gothic Book" panose="020B0503020102020204" pitchFamily="34" charset="0"/>
              </a:rPr>
              <a:t>- Parking Slot Management</a:t>
            </a:r>
          </a:p>
          <a:p>
            <a:r>
              <a:rPr lang="en-US" sz="2000" dirty="0">
                <a:solidFill>
                  <a:schemeClr val="bg1"/>
                </a:solidFill>
                <a:latin typeface="Franklin Gothic Book" panose="020B0503020102020204" pitchFamily="34" charset="0"/>
              </a:rPr>
              <a:t>				- Custom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and Vehicle</a:t>
            </a:r>
            <a:r>
              <a:rPr lang="az-Cyrl-AZ" sz="2000" dirty="0">
                <a:solidFill>
                  <a:schemeClr val="bg1"/>
                </a:solidFill>
                <a:latin typeface="Franklin Gothic Book" panose="020B0503020102020204" pitchFamily="34" charset="0"/>
              </a:rPr>
              <a:t> </a:t>
            </a:r>
            <a:r>
              <a:rPr lang="en-US" sz="2000" dirty="0">
                <a:solidFill>
                  <a:schemeClr val="bg1"/>
                </a:solidFill>
                <a:latin typeface="Franklin Gothic Book" panose="020B0503020102020204" pitchFamily="34" charset="0"/>
              </a:rPr>
              <a:t>Information</a:t>
            </a:r>
          </a:p>
          <a:p>
            <a:r>
              <a:rPr lang="en-US" sz="2000" dirty="0">
                <a:solidFill>
                  <a:schemeClr val="bg1"/>
                </a:solidFill>
                <a:latin typeface="Franklin Gothic Book" panose="020B0503020102020204" pitchFamily="34" charset="0"/>
              </a:rPr>
              <a:t>				- Parking F</a:t>
            </a:r>
            <a:r>
              <a:rPr lang="az-Cyrl-AZ" sz="2000" dirty="0">
                <a:solidFill>
                  <a:schemeClr val="bg1"/>
                </a:solidFill>
                <a:latin typeface="Franklin Gothic Book" panose="020B0503020102020204" pitchFamily="34" charset="0"/>
              </a:rPr>
              <a:t>ее </a:t>
            </a:r>
            <a:r>
              <a:rPr lang="en-US" sz="2000" dirty="0">
                <a:solidFill>
                  <a:schemeClr val="bg1"/>
                </a:solidFill>
                <a:latin typeface="Franklin Gothic Book" panose="020B0503020102020204" pitchFamily="34" charset="0"/>
              </a:rPr>
              <a:t>Calculation</a:t>
            </a:r>
          </a:p>
          <a:p>
            <a:r>
              <a:rPr lang="en-US" sz="2000" dirty="0">
                <a:solidFill>
                  <a:schemeClr val="bg1"/>
                </a:solidFill>
                <a:latin typeface="Franklin Gothic Book" panose="020B0503020102020204" pitchFamily="34" charset="0"/>
              </a:rPr>
              <a:t>				- Parking Duration Management</a:t>
            </a:r>
          </a:p>
          <a:p>
            <a:r>
              <a:rPr lang="en-US" sz="2000" dirty="0">
                <a:solidFill>
                  <a:schemeClr val="bg1"/>
                </a:solidFill>
                <a:latin typeface="Franklin Gothic Book" panose="020B0503020102020204" pitchFamily="34" charset="0"/>
              </a:rPr>
              <a:t>				- Parking History</a:t>
            </a:r>
          </a:p>
          <a:p>
            <a:r>
              <a:rPr lang="en-US" sz="2000" dirty="0">
                <a:solidFill>
                  <a:schemeClr val="bg1"/>
                </a:solidFill>
                <a:latin typeface="Franklin Gothic Book" panose="020B0503020102020204" pitchFamily="34" charset="0"/>
              </a:rPr>
              <a:t>				-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rvation Syst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m</a:t>
            </a:r>
          </a:p>
          <a:p>
            <a:r>
              <a:rPr lang="en-US" sz="2000" dirty="0">
                <a:solidFill>
                  <a:schemeClr val="bg1"/>
                </a:solidFill>
                <a:latin typeface="Franklin Gothic Book" panose="020B0503020102020204" pitchFamily="34" charset="0"/>
              </a:rPr>
              <a:t>				-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porting and Analytics      </a:t>
            </a:r>
          </a:p>
          <a:p>
            <a:r>
              <a:rPr lang="en-US" sz="2000" dirty="0">
                <a:solidFill>
                  <a:schemeClr val="bg1"/>
                </a:solidFill>
                <a:latin typeface="Franklin Gothic Book" panose="020B0503020102020204" pitchFamily="34" charset="0"/>
              </a:rPr>
              <a:t>				- Notifications</a:t>
            </a:r>
          </a:p>
          <a:p>
            <a:r>
              <a:rPr lang="en-US" sz="2000" dirty="0">
                <a:solidFill>
                  <a:schemeClr val="bg1"/>
                </a:solidFill>
                <a:latin typeface="Franklin Gothic Book" panose="020B0503020102020204" pitchFamily="34" charset="0"/>
              </a:rPr>
              <a:t>				- Us</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r Rol</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 and Permission</a:t>
            </a:r>
          </a:p>
          <a:p>
            <a:r>
              <a:rPr lang="en-US" sz="2000" dirty="0">
                <a:solidFill>
                  <a:schemeClr val="bg1"/>
                </a:solidFill>
                <a:latin typeface="Franklin Gothic Book" panose="020B0503020102020204" pitchFamily="34" charset="0"/>
              </a:rPr>
              <a:t>				- Paym</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nt Processing</a:t>
            </a:r>
          </a:p>
          <a:p>
            <a:endParaRPr lang="en-US" sz="2000" dirty="0">
              <a:solidFill>
                <a:schemeClr val="bg1"/>
              </a:solidFill>
              <a:latin typeface="Franklin Gothic Book" panose="020B0503020102020204" pitchFamily="34" charset="0"/>
            </a:endParaRPr>
          </a:p>
          <a:p>
            <a:r>
              <a:rPr lang="en-US" sz="2000" b="1" dirty="0">
                <a:solidFill>
                  <a:schemeClr val="bg1"/>
                </a:solidFill>
                <a:latin typeface="Franklin Gothic Book" panose="020B0503020102020204" pitchFamily="34" charset="0"/>
              </a:rPr>
              <a:t>Non Functional Requirements</a:t>
            </a:r>
            <a:r>
              <a:rPr lang="en-US" sz="2000" dirty="0">
                <a:solidFill>
                  <a:schemeClr val="bg1"/>
                </a:solidFill>
                <a:latin typeface="Franklin Gothic Book" panose="020B0503020102020204" pitchFamily="34" charset="0"/>
              </a:rPr>
              <a:t>	- Security</a:t>
            </a:r>
          </a:p>
          <a:p>
            <a:r>
              <a:rPr lang="en-US" sz="2000" dirty="0">
                <a:solidFill>
                  <a:schemeClr val="bg1"/>
                </a:solidFill>
                <a:latin typeface="Franklin Gothic Book" panose="020B0503020102020204" pitchFamily="34" charset="0"/>
              </a:rPr>
              <a:t>				- Performance</a:t>
            </a:r>
            <a:endParaRPr lang="az-Cyrl-AZ" sz="2000" dirty="0">
              <a:solidFill>
                <a:schemeClr val="bg1"/>
              </a:solidFill>
              <a:latin typeface="Franklin Gothic Book" panose="020B0503020102020204" pitchFamily="34" charset="0"/>
            </a:endParaRPr>
          </a:p>
          <a:p>
            <a:r>
              <a:rPr lang="az-Cyrl-AZ" sz="2000" dirty="0">
                <a:solidFill>
                  <a:schemeClr val="bg1"/>
                </a:solidFill>
                <a:latin typeface="Franklin Gothic Book" panose="020B0503020102020204" pitchFamily="34" charset="0"/>
              </a:rPr>
              <a:t>	</a:t>
            </a:r>
            <a:r>
              <a:rPr lang="en-US" sz="2000" dirty="0">
                <a:solidFill>
                  <a:schemeClr val="bg1"/>
                </a:solidFill>
                <a:latin typeface="Franklin Gothic Book" panose="020B0503020102020204" pitchFamily="34" charset="0"/>
              </a:rPr>
              <a:t>			</a:t>
            </a:r>
            <a:r>
              <a:rPr lang="az-Cyrl-AZ" sz="2000" dirty="0">
                <a:solidFill>
                  <a:schemeClr val="bg1"/>
                </a:solidFill>
                <a:latin typeface="Franklin Gothic Book" panose="020B0503020102020204" pitchFamily="34" charset="0"/>
              </a:rPr>
              <a:t>- </a:t>
            </a:r>
            <a:r>
              <a:rPr lang="en-US" sz="2000" dirty="0">
                <a:solidFill>
                  <a:schemeClr val="bg1"/>
                </a:solidFill>
                <a:latin typeface="Franklin Gothic Book" panose="020B0503020102020204" pitchFamily="34" charset="0"/>
              </a:rPr>
              <a:t>Scalability</a:t>
            </a:r>
          </a:p>
          <a:p>
            <a:r>
              <a:rPr lang="en-US" sz="2000" dirty="0">
                <a:solidFill>
                  <a:schemeClr val="bg1"/>
                </a:solidFill>
                <a:latin typeface="Franklin Gothic Book" panose="020B0503020102020204" pitchFamily="34" charset="0"/>
              </a:rPr>
              <a:t>				- R</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liability</a:t>
            </a:r>
          </a:p>
          <a:p>
            <a:r>
              <a:rPr lang="en-US" sz="2000" dirty="0">
                <a:solidFill>
                  <a:schemeClr val="bg1"/>
                </a:solidFill>
                <a:latin typeface="Franklin Gothic Book" panose="020B0503020102020204" pitchFamily="34" charset="0"/>
              </a:rPr>
              <a:t>				- Usability</a:t>
            </a:r>
          </a:p>
          <a:p>
            <a:r>
              <a:rPr lang="en-US" sz="2000" dirty="0">
                <a:solidFill>
                  <a:schemeClr val="bg1"/>
                </a:solidFill>
                <a:latin typeface="Franklin Gothic Book" panose="020B0503020102020204" pitchFamily="34" charset="0"/>
              </a:rPr>
              <a:t>				- Availability</a:t>
            </a:r>
          </a:p>
          <a:p>
            <a:r>
              <a:rPr lang="en-US" sz="2000" dirty="0">
                <a:solidFill>
                  <a:schemeClr val="bg1"/>
                </a:solidFill>
                <a:latin typeface="Franklin Gothic Book" panose="020B0503020102020204" pitchFamily="34" charset="0"/>
              </a:rPr>
              <a:t>				- T</a:t>
            </a:r>
            <a:r>
              <a:rPr lang="az-Cyrl-AZ" sz="2000" dirty="0">
                <a:solidFill>
                  <a:schemeClr val="bg1"/>
                </a:solidFill>
                <a:latin typeface="Franklin Gothic Book" panose="020B0503020102020204" pitchFamily="34" charset="0"/>
              </a:rPr>
              <a:t>е</a:t>
            </a:r>
            <a:r>
              <a:rPr lang="en-US" sz="2000" dirty="0">
                <a:solidFill>
                  <a:schemeClr val="bg1"/>
                </a:solidFill>
                <a:latin typeface="Franklin Gothic Book" panose="020B0503020102020204" pitchFamily="34" charset="0"/>
              </a:rPr>
              <a:t>sting</a:t>
            </a:r>
          </a:p>
        </p:txBody>
      </p:sp>
      <p:pic>
        <p:nvPicPr>
          <p:cNvPr id="7" name="Picture 6">
            <a:extLst>
              <a:ext uri="{FF2B5EF4-FFF2-40B4-BE49-F238E27FC236}">
                <a16:creationId xmlns:a16="http://schemas.microsoft.com/office/drawing/2014/main" id="{7AC046A5-DBE1-1B9F-DA7E-60FFC0F3C61C}"/>
              </a:ext>
            </a:extLst>
          </p:cNvPr>
          <p:cNvPicPr>
            <a:picLocks noChangeAspect="1"/>
          </p:cNvPicPr>
          <p:nvPr/>
        </p:nvPicPr>
        <p:blipFill>
          <a:blip r:embed="rId2"/>
          <a:stretch>
            <a:fillRect/>
          </a:stretch>
        </p:blipFill>
        <p:spPr>
          <a:xfrm>
            <a:off x="7351835" y="2739682"/>
            <a:ext cx="4316612" cy="3028071"/>
          </a:xfrm>
          <a:prstGeom prst="rect">
            <a:avLst/>
          </a:prstGeom>
        </p:spPr>
      </p:pic>
    </p:spTree>
    <p:extLst>
      <p:ext uri="{BB962C8B-B14F-4D97-AF65-F5344CB8AC3E}">
        <p14:creationId xmlns:p14="http://schemas.microsoft.com/office/powerpoint/2010/main" val="89924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201AE7-A19F-016C-44B7-669D834ED4BE}"/>
              </a:ext>
            </a:extLst>
          </p:cNvPr>
          <p:cNvSpPr txBox="1"/>
          <p:nvPr/>
        </p:nvSpPr>
        <p:spPr>
          <a:xfrm>
            <a:off x="520505" y="604911"/>
            <a:ext cx="8257735" cy="707886"/>
          </a:xfrm>
          <a:prstGeom prst="rect">
            <a:avLst/>
          </a:prstGeom>
          <a:noFill/>
        </p:spPr>
        <p:txBody>
          <a:bodyPr wrap="square" rtlCol="0">
            <a:spAutoFit/>
          </a:bodyPr>
          <a:lstStyle/>
          <a:p>
            <a:r>
              <a:rPr lang="en-US" sz="4000" b="1" dirty="0">
                <a:solidFill>
                  <a:schemeClr val="bg1"/>
                </a:solidFill>
              </a:rPr>
              <a:t>System Design</a:t>
            </a:r>
          </a:p>
        </p:txBody>
      </p:sp>
      <p:sp>
        <p:nvSpPr>
          <p:cNvPr id="4" name="TextBox 3">
            <a:extLst>
              <a:ext uri="{FF2B5EF4-FFF2-40B4-BE49-F238E27FC236}">
                <a16:creationId xmlns:a16="http://schemas.microsoft.com/office/drawing/2014/main" id="{66E94F2C-3C78-EBB4-06C1-6889D869C182}"/>
              </a:ext>
            </a:extLst>
          </p:cNvPr>
          <p:cNvSpPr txBox="1"/>
          <p:nvPr/>
        </p:nvSpPr>
        <p:spPr>
          <a:xfrm>
            <a:off x="1090756" y="1997839"/>
            <a:ext cx="8693834" cy="2862322"/>
          </a:xfrm>
          <a:prstGeom prst="rect">
            <a:avLst/>
          </a:prstGeom>
          <a:noFill/>
        </p:spPr>
        <p:txBody>
          <a:bodyPr wrap="square" rtlCol="0">
            <a:spAutoFit/>
          </a:bodyPr>
          <a:lstStyle/>
          <a:p>
            <a:r>
              <a:rPr lang="en-US" sz="2000" b="1" dirty="0">
                <a:solidFill>
                  <a:schemeClr val="bg1"/>
                </a:solidFill>
                <a:latin typeface="Franklin Gothic Book" panose="020B0503020102020204" pitchFamily="34" charset="0"/>
              </a:rPr>
              <a:t>Diagrams</a:t>
            </a:r>
          </a:p>
          <a:p>
            <a:endParaRPr lang="en-US" sz="2000" dirty="0">
              <a:solidFill>
                <a:schemeClr val="bg1"/>
              </a:solidFill>
              <a:latin typeface="Franklin Gothic Book" panose="020B0503020102020204" pitchFamily="34" charset="0"/>
            </a:endParaRPr>
          </a:p>
          <a:p>
            <a:pPr marL="1714500" lvl="3" indent="-342900">
              <a:buFont typeface="Arial" panose="020B0604020202020204" pitchFamily="34" charset="0"/>
              <a:buChar char="•"/>
            </a:pPr>
            <a:r>
              <a:rPr lang="pt-BR" sz="2000" dirty="0">
                <a:solidFill>
                  <a:schemeClr val="bg1"/>
                </a:solidFill>
                <a:latin typeface="Franklin Gothic Book" panose="020B0503020102020204" pitchFamily="34" charset="0"/>
              </a:rPr>
              <a:t>Usecase Diagram</a:t>
            </a:r>
          </a:p>
          <a:p>
            <a:pPr marL="1714500" lvl="3" indent="-342900">
              <a:buFont typeface="Arial" panose="020B0604020202020204" pitchFamily="34" charset="0"/>
              <a:buChar char="•"/>
            </a:pPr>
            <a:r>
              <a:rPr lang="pt-BR" sz="2000" dirty="0">
                <a:solidFill>
                  <a:schemeClr val="bg1"/>
                </a:solidFill>
                <a:latin typeface="Franklin Gothic Book" panose="020B0503020102020204" pitchFamily="34" charset="0"/>
              </a:rPr>
              <a:t>ER Diagram</a:t>
            </a:r>
          </a:p>
          <a:p>
            <a:pPr marL="1714500" lvl="3" indent="-342900">
              <a:buFont typeface="Arial" panose="020B0604020202020204" pitchFamily="34" charset="0"/>
              <a:buChar char="•"/>
            </a:pPr>
            <a:r>
              <a:rPr lang="pt-BR" sz="2000" dirty="0">
                <a:solidFill>
                  <a:schemeClr val="bg1"/>
                </a:solidFill>
                <a:latin typeface="Franklin Gothic Book" panose="020B0503020102020204" pitchFamily="34" charset="0"/>
              </a:rPr>
              <a:t>Class Diagram</a:t>
            </a:r>
          </a:p>
          <a:p>
            <a:pPr marL="1714500" lvl="3" indent="-342900">
              <a:buFont typeface="Arial" panose="020B0604020202020204" pitchFamily="34" charset="0"/>
              <a:buChar char="•"/>
            </a:pPr>
            <a:r>
              <a:rPr lang="pt-BR" sz="2000" dirty="0">
                <a:solidFill>
                  <a:schemeClr val="bg1"/>
                </a:solidFill>
                <a:latin typeface="Franklin Gothic Book" panose="020B0503020102020204" pitchFamily="34" charset="0"/>
              </a:rPr>
              <a:t>Activity Diagram</a:t>
            </a:r>
          </a:p>
          <a:p>
            <a:pPr lvl="3"/>
            <a:endParaRPr lang="en-US" sz="2000" dirty="0">
              <a:solidFill>
                <a:schemeClr val="bg1"/>
              </a:solidFill>
              <a:latin typeface="Franklin Gothic Book" panose="020B0503020102020204" pitchFamily="34" charset="0"/>
            </a:endParaRPr>
          </a:p>
          <a:p>
            <a:r>
              <a:rPr lang="en-US" sz="2000" dirty="0">
                <a:solidFill>
                  <a:schemeClr val="bg1"/>
                </a:solidFill>
                <a:latin typeface="Franklin Gothic Book" panose="020B0503020102020204" pitchFamily="34" charset="0"/>
              </a:rPr>
              <a:t>	</a:t>
            </a:r>
          </a:p>
          <a:p>
            <a:endParaRPr lang="en-US" sz="20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311416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423265-0463-63D1-5888-5C7351F5F554}"/>
              </a:ext>
            </a:extLst>
          </p:cNvPr>
          <p:cNvSpPr txBox="1"/>
          <p:nvPr/>
        </p:nvSpPr>
        <p:spPr>
          <a:xfrm>
            <a:off x="492369" y="1033157"/>
            <a:ext cx="4022545" cy="707886"/>
          </a:xfrm>
          <a:prstGeom prst="rect">
            <a:avLst/>
          </a:prstGeom>
          <a:noFill/>
        </p:spPr>
        <p:txBody>
          <a:bodyPr wrap="square" rtlCol="0">
            <a:spAutoFit/>
          </a:bodyPr>
          <a:lstStyle/>
          <a:p>
            <a:r>
              <a:rPr lang="en-US" sz="4000" b="1" dirty="0">
                <a:solidFill>
                  <a:schemeClr val="bg1"/>
                </a:solidFill>
              </a:rPr>
              <a:t>Class Diagram</a:t>
            </a:r>
          </a:p>
        </p:txBody>
      </p:sp>
      <p:pic>
        <p:nvPicPr>
          <p:cNvPr id="5" name="Picture 4">
            <a:extLst>
              <a:ext uri="{FF2B5EF4-FFF2-40B4-BE49-F238E27FC236}">
                <a16:creationId xmlns:a16="http://schemas.microsoft.com/office/drawing/2014/main" id="{AA9A120B-5E8C-01BF-E4EB-1CD487B27C8D}"/>
              </a:ext>
            </a:extLst>
          </p:cNvPr>
          <p:cNvPicPr>
            <a:picLocks noChangeAspect="1"/>
          </p:cNvPicPr>
          <p:nvPr/>
        </p:nvPicPr>
        <p:blipFill>
          <a:blip r:embed="rId2"/>
          <a:stretch>
            <a:fillRect/>
          </a:stretch>
        </p:blipFill>
        <p:spPr>
          <a:xfrm>
            <a:off x="4888522" y="70338"/>
            <a:ext cx="7030661" cy="6787662"/>
          </a:xfrm>
          <a:prstGeom prst="rect">
            <a:avLst/>
          </a:prstGeom>
        </p:spPr>
      </p:pic>
    </p:spTree>
    <p:extLst>
      <p:ext uri="{BB962C8B-B14F-4D97-AF65-F5344CB8AC3E}">
        <p14:creationId xmlns:p14="http://schemas.microsoft.com/office/powerpoint/2010/main" val="16792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E76D2-2B6D-24FC-8AC1-8215EFDF0C95}"/>
              </a:ext>
            </a:extLst>
          </p:cNvPr>
          <p:cNvSpPr txBox="1"/>
          <p:nvPr/>
        </p:nvSpPr>
        <p:spPr>
          <a:xfrm>
            <a:off x="464233" y="1272307"/>
            <a:ext cx="2897945" cy="707886"/>
          </a:xfrm>
          <a:prstGeom prst="rect">
            <a:avLst/>
          </a:prstGeom>
          <a:noFill/>
        </p:spPr>
        <p:txBody>
          <a:bodyPr wrap="square" rtlCol="0">
            <a:spAutoFit/>
          </a:bodyPr>
          <a:lstStyle/>
          <a:p>
            <a:r>
              <a:rPr lang="en-US" sz="4000" b="1" dirty="0">
                <a:solidFill>
                  <a:schemeClr val="bg1"/>
                </a:solidFill>
              </a:rPr>
              <a:t>ER Diagram</a:t>
            </a:r>
          </a:p>
        </p:txBody>
      </p:sp>
      <p:pic>
        <p:nvPicPr>
          <p:cNvPr id="8" name="Picture 7">
            <a:extLst>
              <a:ext uri="{FF2B5EF4-FFF2-40B4-BE49-F238E27FC236}">
                <a16:creationId xmlns:a16="http://schemas.microsoft.com/office/drawing/2014/main" id="{AD78F167-A983-8602-9B3E-2B34601226F9}"/>
              </a:ext>
            </a:extLst>
          </p:cNvPr>
          <p:cNvPicPr>
            <a:picLocks noChangeAspect="1"/>
          </p:cNvPicPr>
          <p:nvPr/>
        </p:nvPicPr>
        <p:blipFill rotWithShape="1">
          <a:blip r:embed="rId2"/>
          <a:srcRect l="22500" t="18856" r="22346" b="10750"/>
          <a:stretch/>
        </p:blipFill>
        <p:spPr>
          <a:xfrm>
            <a:off x="3620904" y="555697"/>
            <a:ext cx="8284027" cy="5944395"/>
          </a:xfrm>
          <a:prstGeom prst="rect">
            <a:avLst/>
          </a:prstGeom>
        </p:spPr>
      </p:pic>
    </p:spTree>
    <p:extLst>
      <p:ext uri="{BB962C8B-B14F-4D97-AF65-F5344CB8AC3E}">
        <p14:creationId xmlns:p14="http://schemas.microsoft.com/office/powerpoint/2010/main" val="24711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51910-D0A6-E699-ADC2-0DC5CA49619E}"/>
              </a:ext>
            </a:extLst>
          </p:cNvPr>
          <p:cNvSpPr txBox="1"/>
          <p:nvPr/>
        </p:nvSpPr>
        <p:spPr>
          <a:xfrm>
            <a:off x="478300" y="1525525"/>
            <a:ext cx="4022545" cy="707886"/>
          </a:xfrm>
          <a:prstGeom prst="rect">
            <a:avLst/>
          </a:prstGeom>
          <a:noFill/>
        </p:spPr>
        <p:txBody>
          <a:bodyPr wrap="square" rtlCol="0">
            <a:spAutoFit/>
          </a:bodyPr>
          <a:lstStyle/>
          <a:p>
            <a:r>
              <a:rPr lang="en-US" sz="4000" b="1" dirty="0">
                <a:solidFill>
                  <a:schemeClr val="bg1"/>
                </a:solidFill>
              </a:rPr>
              <a:t>Activity Diagram</a:t>
            </a:r>
          </a:p>
        </p:txBody>
      </p:sp>
      <p:pic>
        <p:nvPicPr>
          <p:cNvPr id="4" name="Picture 3">
            <a:extLst>
              <a:ext uri="{FF2B5EF4-FFF2-40B4-BE49-F238E27FC236}">
                <a16:creationId xmlns:a16="http://schemas.microsoft.com/office/drawing/2014/main" id="{BF23030C-EA53-3CB2-4DBD-6553B3A75031}"/>
              </a:ext>
            </a:extLst>
          </p:cNvPr>
          <p:cNvPicPr>
            <a:picLocks noChangeAspect="1"/>
          </p:cNvPicPr>
          <p:nvPr/>
        </p:nvPicPr>
        <p:blipFill>
          <a:blip r:embed="rId2"/>
          <a:stretch>
            <a:fillRect/>
          </a:stretch>
        </p:blipFill>
        <p:spPr>
          <a:xfrm>
            <a:off x="5924397" y="0"/>
            <a:ext cx="3364706" cy="6858000"/>
          </a:xfrm>
          <a:prstGeom prst="rect">
            <a:avLst/>
          </a:prstGeom>
        </p:spPr>
      </p:pic>
    </p:spTree>
    <p:extLst>
      <p:ext uri="{BB962C8B-B14F-4D97-AF65-F5344CB8AC3E}">
        <p14:creationId xmlns:p14="http://schemas.microsoft.com/office/powerpoint/2010/main" val="4920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{0D14346F-6D36-4A35-A25A-051837A26A61}tf55705232_win32</Template>
  <TotalTime>266</TotalTime>
  <Words>1615</Words>
  <Application>Microsoft Office PowerPoint</Application>
  <PresentationFormat>Widescreen</PresentationFormat>
  <Paragraphs>171</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Franklin Gothic Book</vt:lpstr>
      <vt:lpstr>Goudy Old Style</vt:lpstr>
      <vt:lpstr>Wingdings 2</vt:lpstr>
      <vt:lpstr>SlateVTI</vt:lpstr>
      <vt:lpstr>PARKK-IT</vt:lpstr>
      <vt:lpstr>Titles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PARKK-IT</dc:title>
  <dc:creator>ACER</dc:creator>
  <cp:lastModifiedBy>ACER</cp:lastModifiedBy>
  <cp:revision>6</cp:revision>
  <dcterms:created xsi:type="dcterms:W3CDTF">2023-10-16T02:45:58Z</dcterms:created>
  <dcterms:modified xsi:type="dcterms:W3CDTF">2023-10-20T16:39:00Z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