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7" r:id="rId7"/>
    <p:sldId id="261" r:id="rId8"/>
    <p:sldId id="268" r:id="rId9"/>
    <p:sldId id="269" r:id="rId10"/>
    <p:sldId id="264" r:id="rId11"/>
    <p:sldId id="265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754C-3A29-9241-BDDE-7F6CA92A0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57519-174A-204C-9AFC-BF399A00A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8A98-9E10-1642-8B64-187A0660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DCE8-8097-364C-9808-F67051A2E7FB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5DA74-BA56-0446-9D94-0641AE8C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B8541-C4B3-B14D-B63E-4B69607E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6398-54C8-DD42-97F1-6655D6099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8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4A65-6183-7C43-99B8-7A793635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3E834-F4B2-6241-8607-8A7FB88BA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010FC-443B-BF4C-A6FB-E2D809EF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DCE8-8097-364C-9808-F67051A2E7FB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E515C-5DC3-284B-AFE9-421036BA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622B-987C-2142-B59F-5338B192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6398-54C8-DD42-97F1-6655D6099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A7BD6-605D-2C46-82F6-14F42A500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A6566-D2A5-034E-A5C2-67B139762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4F85E-8964-2545-8B93-5CDF07D0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DCE8-8097-364C-9808-F67051A2E7FB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2C895-3EAC-C34D-89AA-D1B768F3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B247B-11BD-6F44-8FE0-FB5A320D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6398-54C8-DD42-97F1-6655D6099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1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74A9-A1A9-0D41-B619-4DFF36B1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5D763-DDD1-5C40-BA00-A331B96AF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523DA-EB7C-9446-9737-03BE568F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DCE8-8097-364C-9808-F67051A2E7FB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6FD99-4350-FD49-9D67-6D32FE7E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9B525-2D75-D948-9452-AEEDB5BF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6398-54C8-DD42-97F1-6655D6099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2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7536-B93C-1D40-8F33-CECC683E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5B6B5-9102-DF4A-AA98-0AF83E323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C3334-547D-A94A-B5D3-CB69C4B4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DCE8-8097-364C-9808-F67051A2E7FB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E6224-31A5-8349-9D59-6260E754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56FF0-BAFE-D544-964A-41DD7010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6398-54C8-DD42-97F1-6655D6099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6504-D225-D441-BC83-A8F32498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9E732-33C7-5D40-B5D0-225E6427E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52506-30B6-4F4F-9E6E-080BF5782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B451A-36F8-8D43-A9D5-6AC0135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DCE8-8097-364C-9808-F67051A2E7FB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55A4B-4563-8249-8F8F-09A74228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D6986-5576-3D40-AD36-81F356BD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6398-54C8-DD42-97F1-6655D6099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1A4C-0B02-8D4A-B6D0-7E18AC51A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5C97A-00D8-5441-97BE-63A758BED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4F015-25A2-594E-AC16-249044112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D63D5-62BE-1D4E-BCEF-2F8895AC8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3B8E4-2638-8C4E-B71E-B742ABF59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83ED3-2238-024A-BD4A-64EDEA75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DCE8-8097-364C-9808-F67051A2E7FB}" type="datetimeFigureOut">
              <a:rPr lang="en-US" smtClean="0"/>
              <a:t>5/31/22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4A4D6-E361-164F-9645-A940510B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2F8E8-235B-3647-AA58-CE9B99CB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6398-54C8-DD42-97F1-6655D6099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5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AD9-5C46-3B44-B923-1C71B65F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D0D7A-5DF3-784B-AC00-C229D40E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DCE8-8097-364C-9808-F67051A2E7FB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7D207-5BC6-D94D-9C73-7BF59D68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E0FEB-12B6-6944-BAD5-4D5AD7F5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6398-54C8-DD42-97F1-6655D6099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5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1B8C1-7414-FA4F-8371-A7859CA2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DCE8-8097-364C-9808-F67051A2E7FB}" type="datetimeFigureOut">
              <a:rPr lang="en-US" smtClean="0"/>
              <a:t>5/31/22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8D2A5-8186-1347-9D25-5CAF0FD3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5C90D-B2C9-EC46-B090-582463E7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6398-54C8-DD42-97F1-6655D6099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3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2E5-2362-A04A-A442-44B424F1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33B13-18CB-F247-9DD3-618C11254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7AD64-B510-9748-BD67-2C078C51D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460BB-0279-5C49-942D-CDE2CAF8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DCE8-8097-364C-9808-F67051A2E7FB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45DF3-75E1-D74D-950B-F82C5C90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83915-F931-E946-8231-6651B9E7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6398-54C8-DD42-97F1-6655D6099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1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7934-F5B7-A64B-83CC-B6E819A5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6CCF4-BC88-2544-B06C-37009918D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CF7F0-B987-B047-AEE0-051EFC9F5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60AD-5CE2-C54C-8458-DEAE3B5B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DCE8-8097-364C-9808-F67051A2E7FB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27E5B-030A-CD49-92EF-4CA6ACA6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EB273-5891-7448-9E95-02917A60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6398-54C8-DD42-97F1-6655D6099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74FF4-B26B-D348-8F15-E3116096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78E85-35D7-E446-B563-C7E8445DA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68120-38E3-154D-918A-DDF56D44E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1DCE8-8097-364C-9808-F67051A2E7FB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D8EA4-9BC6-3148-A9ED-10D5AA150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76D2-2823-E246-8399-657BE62B2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06398-54C8-DD42-97F1-6655D6099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4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A5B9-B337-E04E-B310-4DBFC8CFB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989" y="1122363"/>
            <a:ext cx="9946106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F</a:t>
            </a:r>
            <a:r>
              <a:rPr lang="en-US" sz="49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RAUD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 D</a:t>
            </a:r>
            <a:r>
              <a:rPr lang="en-US" sz="49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ETECTION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 </a:t>
            </a:r>
            <a:r>
              <a:rPr lang="en-US" sz="49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IN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 F</a:t>
            </a:r>
            <a:r>
              <a:rPr lang="en-US" sz="49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INANCIAL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 T</a:t>
            </a:r>
            <a:r>
              <a:rPr lang="en-US" sz="49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RANSACTIONS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ooper Std Black" panose="0208090304030B020404" pitchFamily="18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991DD-7561-D243-8014-6ED8BB350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Thilini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Fernando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Wijesekera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854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BB8B-A11B-CC4D-A0A1-864B830B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Database - ERD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ooper Std Black" panose="0208090304030B020404" pitchFamily="18" charset="77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CA1312-23EB-D42F-0B1F-676CB082A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0" y="1549400"/>
            <a:ext cx="76073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2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BB8B-A11B-CC4D-A0A1-864B830B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Dashboard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ooper Std Black" panose="0208090304030B020404" pitchFamily="18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03450-5C99-EE06-CCF0-5B4B3D1125E1}"/>
              </a:ext>
            </a:extLst>
          </p:cNvPr>
          <p:cNvSpPr txBox="1"/>
          <p:nvPr/>
        </p:nvSpPr>
        <p:spPr>
          <a:xfrm>
            <a:off x="838200" y="1795494"/>
            <a:ext cx="11246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I plan to use Tableau to visualize the distribution of the benign and fraudulent transaction.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I also plan to create a webpage that uses the rest API where users can enter the value and get a response whether it’s a fraud or not.</a:t>
            </a:r>
          </a:p>
        </p:txBody>
      </p:sp>
    </p:spTree>
    <p:extLst>
      <p:ext uri="{BB962C8B-B14F-4D97-AF65-F5344CB8AC3E}">
        <p14:creationId xmlns:p14="http://schemas.microsoft.com/office/powerpoint/2010/main" val="3898652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089040-5E5C-B341-8E0D-36A8FF49E1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3" b="99367" l="9786" r="89602">
                        <a14:foregroundMark x1="61774" y1="13291" x2="61774" y2="13291"/>
                        <a14:foregroundMark x1="56575" y1="6962" x2="56575" y2="6962"/>
                        <a14:foregroundMark x1="58716" y1="4430" x2="58716" y2="4430"/>
                        <a14:foregroundMark x1="66361" y1="14557" x2="66361" y2="14557"/>
                        <a14:foregroundMark x1="44648" y1="63924" x2="44648" y2="63924"/>
                        <a14:foregroundMark x1="50153" y1="60759" x2="50153" y2="60759"/>
                        <a14:foregroundMark x1="50459" y1="68354" x2="50459" y2="68354"/>
                        <a14:foregroundMark x1="49847" y1="75316" x2="49847" y2="75316"/>
                        <a14:foregroundMark x1="48930" y1="80380" x2="48930" y2="81013"/>
                        <a14:foregroundMark x1="48624" y1="90506" x2="48318" y2="93038"/>
                        <a14:foregroundMark x1="46789" y1="94304" x2="46789" y2="94304"/>
                        <a14:foregroundMark x1="44343" y1="96203" x2="44343" y2="96203"/>
                        <a14:foregroundMark x1="49235" y1="96835" x2="49235" y2="96835"/>
                        <a14:foregroundMark x1="52599" y1="96835" x2="52599" y2="96835"/>
                        <a14:foregroundMark x1="48930" y1="71519" x2="48930" y2="71519"/>
                        <a14:foregroundMark x1="63609" y1="9494" x2="63609" y2="9494"/>
                        <a14:foregroundMark x1="64526" y1="4430" x2="64526" y2="4430"/>
                        <a14:foregroundMark x1="71865" y1="71519" x2="71865" y2="71519"/>
                        <a14:foregroundMark x1="69725" y1="65823" x2="69725" y2="65823"/>
                        <a14:foregroundMark x1="66667" y1="68987" x2="66667" y2="68987"/>
                        <a14:foregroundMark x1="67584" y1="75316" x2="67584" y2="75316"/>
                        <a14:foregroundMark x1="69419" y1="85443" x2="69419" y2="85443"/>
                        <a14:foregroundMark x1="70031" y1="92405" x2="70031" y2="92405"/>
                        <a14:foregroundMark x1="70642" y1="94304" x2="70642" y2="94304"/>
                        <a14:foregroundMark x1="72477" y1="93671" x2="72477" y2="93671"/>
                        <a14:foregroundMark x1="72783" y1="85443" x2="72783" y2="85443"/>
                        <a14:foregroundMark x1="74924" y1="81013" x2="74924" y2="81013"/>
                        <a14:foregroundMark x1="74924" y1="74684" x2="74924" y2="74684"/>
                        <a14:foregroundMark x1="74618" y1="68987" x2="74618" y2="68987"/>
                        <a14:foregroundMark x1="69113" y1="58861" x2="69113" y2="58861"/>
                        <a14:foregroundMark x1="53823" y1="65823" x2="53823" y2="65823"/>
                        <a14:foregroundMark x1="52599" y1="62025" x2="52599" y2="62025"/>
                        <a14:foregroundMark x1="52905" y1="72785" x2="52905" y2="72785"/>
                        <a14:foregroundMark x1="51682" y1="79747" x2="51682" y2="79747"/>
                        <a14:foregroundMark x1="49541" y1="72785" x2="49541" y2="72785"/>
                        <a14:foregroundMark x1="51070" y1="70886" x2="51070" y2="70886"/>
                        <a14:foregroundMark x1="47706" y1="70886" x2="47706" y2="70886"/>
                        <a14:foregroundMark x1="71254" y1="76582" x2="71254" y2="76582"/>
                        <a14:foregroundMark x1="70642" y1="80380" x2="70642" y2="80380"/>
                        <a14:foregroundMark x1="70031" y1="80380" x2="70031" y2="80380"/>
                        <a14:foregroundMark x1="70642" y1="76582" x2="70642" y2="76582"/>
                        <a14:foregroundMark x1="73089" y1="76582" x2="73089" y2="76582"/>
                        <a14:foregroundMark x1="73394" y1="74684" x2="73394" y2="74684"/>
                        <a14:foregroundMark x1="73394" y1="74051" x2="73394" y2="74051"/>
                        <a14:foregroundMark x1="72783" y1="71519" x2="72783" y2="71519"/>
                        <a14:foregroundMark x1="69113" y1="72152" x2="69113" y2="72152"/>
                        <a14:foregroundMark x1="73394" y1="79747" x2="73394" y2="79747"/>
                        <a14:foregroundMark x1="73394" y1="84177" x2="73394" y2="84177"/>
                        <a14:foregroundMark x1="72783" y1="87975" x2="72783" y2="87975"/>
                        <a14:foregroundMark x1="69113" y1="87975" x2="69113" y2="87975"/>
                        <a14:foregroundMark x1="73089" y1="87975" x2="73089" y2="87975"/>
                        <a14:foregroundMark x1="73394" y1="88608" x2="73394" y2="88608"/>
                        <a14:foregroundMark x1="28135" y1="65190" x2="28135" y2="65190"/>
                        <a14:foregroundMark x1="24465" y1="58861" x2="24465" y2="58861"/>
                        <a14:foregroundMark x1="23853" y1="66456" x2="24159" y2="69620"/>
                        <a14:foregroundMark x1="24771" y1="75949" x2="25076" y2="77848"/>
                        <a14:foregroundMark x1="25994" y1="82278" x2="25994" y2="85443"/>
                        <a14:foregroundMark x1="25994" y1="86709" x2="25994" y2="86709"/>
                        <a14:foregroundMark x1="25382" y1="88608" x2="25382" y2="90506"/>
                        <a14:foregroundMark x1="25688" y1="92405" x2="26300" y2="93671"/>
                        <a14:foregroundMark x1="27217" y1="94304" x2="27217" y2="94304"/>
                        <a14:foregroundMark x1="27217" y1="87342" x2="27217" y2="87342"/>
                        <a14:foregroundMark x1="27523" y1="84810" x2="27523" y2="84810"/>
                        <a14:foregroundMark x1="30581" y1="81013" x2="30581" y2="81013"/>
                        <a14:foregroundMark x1="31193" y1="74684" x2="31193" y2="74684"/>
                        <a14:foregroundMark x1="31193" y1="72785" x2="31193" y2="72785"/>
                        <a14:foregroundMark x1="28440" y1="71519" x2="28440" y2="71519"/>
                        <a14:foregroundMark x1="26911" y1="74684" x2="26911" y2="74684"/>
                        <a14:foregroundMark x1="27523" y1="74051" x2="27523" y2="74051"/>
                        <a14:foregroundMark x1="26606" y1="73418" x2="26606" y2="73418"/>
                        <a14:foregroundMark x1="31498" y1="72785" x2="31498" y2="72785"/>
                        <a14:foregroundMark x1="30887" y1="76582" x2="30887" y2="76582"/>
                        <a14:foregroundMark x1="27829" y1="72152" x2="27829" y2="72152"/>
                        <a14:foregroundMark x1="26911" y1="71519" x2="26911" y2="71519"/>
                        <a14:foregroundMark x1="25688" y1="72152" x2="25688" y2="72152"/>
                        <a14:foregroundMark x1="25688" y1="72152" x2="25688" y2="72152"/>
                        <a14:foregroundMark x1="27829" y1="74684" x2="27829" y2="74684"/>
                        <a14:foregroundMark x1="28135" y1="74684" x2="28135" y2="74684"/>
                        <a14:foregroundMark x1="29358" y1="77848" x2="29358" y2="77848"/>
                        <a14:foregroundMark x1="28440" y1="84177" x2="28440" y2="84177"/>
                        <a14:foregroundMark x1="28440" y1="80380" x2="28440" y2="80380"/>
                        <a14:foregroundMark x1="29052" y1="79114" x2="29052" y2="79114"/>
                        <a14:foregroundMark x1="28440" y1="85443" x2="28440" y2="85443"/>
                        <a14:foregroundMark x1="28440" y1="86709" x2="28440" y2="87975"/>
                        <a14:foregroundMark x1="28440" y1="87975" x2="28440" y2="88608"/>
                        <a14:foregroundMark x1="45872" y1="80380" x2="45872" y2="80380"/>
                        <a14:foregroundMark x1="45566" y1="77848" x2="45566" y2="77848"/>
                        <a14:foregroundMark x1="44648" y1="75949" x2="44648" y2="75949"/>
                        <a14:foregroundMark x1="44037" y1="70253" x2="44037" y2="70253"/>
                        <a14:foregroundMark x1="46789" y1="62658" x2="46789" y2="62658"/>
                        <a14:foregroundMark x1="44648" y1="77215" x2="44648" y2="77215"/>
                        <a14:foregroundMark x1="45260" y1="82278" x2="45260" y2="82278"/>
                        <a14:foregroundMark x1="45872" y1="82278" x2="45872" y2="86076"/>
                        <a14:foregroundMark x1="45872" y1="85443" x2="45872" y2="85443"/>
                        <a14:foregroundMark x1="28135" y1="88608" x2="28135" y2="88608"/>
                        <a14:foregroundMark x1="28746" y1="87342" x2="28746" y2="87342"/>
                        <a14:foregroundMark x1="28746" y1="87342" x2="28746" y2="88608"/>
                        <a14:foregroundMark x1="28746" y1="89241" x2="28746" y2="89241"/>
                      </a14:backgroundRemoval>
                    </a14:imgEffect>
                  </a14:imgLayer>
                </a14:imgProps>
              </a:ext>
            </a:extLst>
          </a:blip>
          <a:srcRect l="16478" r="17901"/>
          <a:stretch/>
        </p:blipFill>
        <p:spPr>
          <a:xfrm>
            <a:off x="818146" y="593557"/>
            <a:ext cx="1347537" cy="99221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A10EBA3-2053-004C-9923-A5BC6DD17E9D}"/>
              </a:ext>
            </a:extLst>
          </p:cNvPr>
          <p:cNvSpPr/>
          <p:nvPr/>
        </p:nvSpPr>
        <p:spPr>
          <a:xfrm>
            <a:off x="577516" y="1652337"/>
            <a:ext cx="1892968" cy="1058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Try out different analysis to select proper features</a:t>
            </a:r>
          </a:p>
        </p:txBody>
      </p:sp>
    </p:spTree>
    <p:extLst>
      <p:ext uri="{BB962C8B-B14F-4D97-AF65-F5344CB8AC3E}">
        <p14:creationId xmlns:p14="http://schemas.microsoft.com/office/powerpoint/2010/main" val="199602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BB8B-A11B-CC4D-A0A1-864B830B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O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BJECTIVE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ooper Std Black" panose="0208090304030B020404" pitchFamily="18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4489BB-76E7-F342-9CC9-FFE713C6367B}"/>
              </a:ext>
            </a:extLst>
          </p:cNvPr>
          <p:cNvSpPr txBox="1"/>
          <p:nvPr/>
        </p:nvSpPr>
        <p:spPr>
          <a:xfrm>
            <a:off x="2610852" y="1588191"/>
            <a:ext cx="8742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800" dirty="0"/>
              <a:t>is to predict whether a given financial transaction is fraud or not.</a:t>
            </a: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FEC042-9D04-844C-AD59-452C3B5B03A2}"/>
              </a:ext>
            </a:extLst>
          </p:cNvPr>
          <p:cNvSpPr txBox="1">
            <a:spLocks/>
          </p:cNvSpPr>
          <p:nvPr/>
        </p:nvSpPr>
        <p:spPr>
          <a:xfrm>
            <a:off x="838200" y="27955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D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ATA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 S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OURCE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ooper Std Black" panose="0208090304030B020404" pitchFamily="18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1B04A-9222-0548-A8E5-A0FD27812938}"/>
              </a:ext>
            </a:extLst>
          </p:cNvPr>
          <p:cNvSpPr txBox="1"/>
          <p:nvPr/>
        </p:nvSpPr>
        <p:spPr>
          <a:xfrm>
            <a:off x="838200" y="4288908"/>
            <a:ext cx="87429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Used the PaySim dataset from Kaggle.com</a:t>
            </a:r>
          </a:p>
          <a:p>
            <a:endParaRPr lang="en-CA" sz="2800" dirty="0"/>
          </a:p>
          <a:p>
            <a:r>
              <a:rPr lang="en-CA" sz="2800" dirty="0"/>
              <a:t>contains 6M+ financial transactions collected over a month in Africa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B2A5B-7F9F-1F49-B40C-F66435359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2667" r="96444">
                        <a14:foregroundMark x1="33778" y1="33333" x2="33778" y2="33333"/>
                        <a14:foregroundMark x1="49333" y1="34222" x2="49333" y2="34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8840" y="4620125"/>
            <a:ext cx="1931235" cy="193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4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BB8B-A11B-CC4D-A0A1-864B830B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Q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UESTION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 H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OPE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TO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 A</a:t>
            </a: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NSWER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ooper Std Black" panose="0208090304030B020404" pitchFamily="18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4489BB-76E7-F342-9CC9-FFE713C6367B}"/>
              </a:ext>
            </a:extLst>
          </p:cNvPr>
          <p:cNvSpPr txBox="1"/>
          <p:nvPr/>
        </p:nvSpPr>
        <p:spPr>
          <a:xfrm>
            <a:off x="2610852" y="1588191"/>
            <a:ext cx="8742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Can we detect fraudulent credit card transactions?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FEC042-9D04-844C-AD59-452C3B5B03A2}"/>
              </a:ext>
            </a:extLst>
          </p:cNvPr>
          <p:cNvSpPr txBox="1">
            <a:spLocks/>
          </p:cNvSpPr>
          <p:nvPr/>
        </p:nvSpPr>
        <p:spPr>
          <a:xfrm>
            <a:off x="838200" y="24586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W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HY?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ooper Std Black" panose="0208090304030B020404" pitchFamily="18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1B04A-9222-0548-A8E5-A0FD27812938}"/>
              </a:ext>
            </a:extLst>
          </p:cNvPr>
          <p:cNvSpPr txBox="1"/>
          <p:nvPr/>
        </p:nvSpPr>
        <p:spPr>
          <a:xfrm>
            <a:off x="838200" y="3582253"/>
            <a:ext cx="87429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Fraudulent transactions are costing the financial industry a huge overhead and it is rising</a:t>
            </a:r>
          </a:p>
          <a:p>
            <a:endParaRPr lang="en-CA" sz="2800" dirty="0"/>
          </a:p>
          <a:p>
            <a:r>
              <a:rPr lang="en-CA" sz="2800" dirty="0"/>
              <a:t>Given the nature of our course work and my desire to find employment in the finance industry, I believe working on a similar project will be immensely helpful.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C48F13-43BF-EE4B-BF03-849418BDA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63" b="99219" l="10000" r="90000">
                        <a14:foregroundMark x1="30978" y1="36563" x2="30978" y2="36563"/>
                        <a14:foregroundMark x1="32283" y1="30625" x2="32283" y2="30625"/>
                        <a14:foregroundMark x1="36304" y1="27187" x2="36304" y2="27187"/>
                        <a14:foregroundMark x1="40109" y1="28594" x2="40109" y2="28594"/>
                        <a14:foregroundMark x1="39783" y1="34844" x2="39783" y2="34844"/>
                        <a14:foregroundMark x1="39239" y1="40625" x2="39239" y2="40625"/>
                        <a14:foregroundMark x1="37174" y1="44375" x2="37174" y2="44375"/>
                        <a14:foregroundMark x1="37826" y1="48125" x2="37826" y2="48125"/>
                        <a14:foregroundMark x1="39130" y1="55937" x2="39130" y2="55937"/>
                        <a14:foregroundMark x1="39239" y1="46250" x2="39239" y2="46250"/>
                        <a14:foregroundMark x1="40543" y1="33750" x2="40543" y2="33750"/>
                        <a14:foregroundMark x1="42065" y1="28594" x2="42065" y2="28594"/>
                        <a14:foregroundMark x1="40109" y1="23906" x2="40109" y2="23906"/>
                        <a14:foregroundMark x1="36848" y1="24063" x2="36848" y2="24063"/>
                        <a14:foregroundMark x1="32391" y1="28125" x2="32391" y2="28125"/>
                        <a14:foregroundMark x1="62065" y1="26406" x2="62065" y2="26406"/>
                        <a14:foregroundMark x1="63152" y1="24375" x2="63152" y2="24375"/>
                        <a14:foregroundMark x1="64348" y1="23906" x2="64348" y2="23906"/>
                        <a14:foregroundMark x1="66304" y1="25781" x2="66304" y2="25781"/>
                        <a14:foregroundMark x1="67391" y1="28281" x2="67391" y2="28281"/>
                        <a14:foregroundMark x1="68587" y1="30469" x2="68587" y2="30469"/>
                        <a14:foregroundMark x1="69239" y1="34219" x2="69239" y2="34219"/>
                        <a14:foregroundMark x1="69348" y1="38906" x2="69348" y2="38906"/>
                        <a14:foregroundMark x1="68261" y1="42031" x2="68261" y2="42031"/>
                        <a14:foregroundMark x1="68261" y1="45156" x2="68261" y2="45156"/>
                        <a14:foregroundMark x1="68261" y1="45781" x2="68261" y2="45781"/>
                        <a14:foregroundMark x1="69348" y1="52812" x2="69348" y2="52812"/>
                        <a14:foregroundMark x1="70217" y1="40156" x2="70217" y2="40156"/>
                        <a14:foregroundMark x1="70326" y1="36094" x2="70326" y2="36094"/>
                        <a14:foregroundMark x1="70326" y1="33750" x2="70326" y2="33750"/>
                        <a14:foregroundMark x1="39565" y1="38125" x2="39565" y2="38125"/>
                        <a14:foregroundMark x1="42174" y1="32969" x2="42174" y2="32969"/>
                        <a14:foregroundMark x1="41522" y1="26406" x2="41522" y2="26406"/>
                        <a14:foregroundMark x1="37500" y1="25313" x2="37500" y2="25313"/>
                        <a14:foregroundMark x1="33043" y1="26250" x2="33043" y2="26250"/>
                        <a14:foregroundMark x1="32391" y1="30625" x2="32391" y2="30625"/>
                        <a14:foregroundMark x1="30435" y1="33438" x2="30435" y2="33438"/>
                        <a14:foregroundMark x1="30000" y1="37031" x2="30000" y2="37031"/>
                        <a14:foregroundMark x1="40109" y1="53750" x2="40109" y2="53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83580" y="4236686"/>
            <a:ext cx="3629776" cy="25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BB8B-A11B-CC4D-A0A1-864B830B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R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OADBLOCKS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ooper Std Black" panose="0208090304030B020404" pitchFamily="18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60001-B551-C24F-BD2F-98977972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5000" y1="68511" x2="65000" y2="68511"/>
                        <a14:foregroundMark x1="69500" y1="64255" x2="69500" y2="64255"/>
                        <a14:foregroundMark x1="73333" y1="66383" x2="73333" y2="66383"/>
                        <a14:foregroundMark x1="77000" y1="67872" x2="77000" y2="67872"/>
                        <a14:foregroundMark x1="77833" y1="63404" x2="78500" y2="62979"/>
                        <a14:foregroundMark x1="80333" y1="60851" x2="80333" y2="60851"/>
                        <a14:foregroundMark x1="80333" y1="58936" x2="80333" y2="58936"/>
                        <a14:foregroundMark x1="68167" y1="80000" x2="68167" y2="80000"/>
                        <a14:foregroundMark x1="70167" y1="80638" x2="70167" y2="80638"/>
                        <a14:foregroundMark x1="70500" y1="81489" x2="70500" y2="81489"/>
                        <a14:foregroundMark x1="70500" y1="82128" x2="70500" y2="82128"/>
                        <a14:foregroundMark x1="70833" y1="82553" x2="70833" y2="82553"/>
                        <a14:foregroundMark x1="54500" y1="75957" x2="54500" y2="75957"/>
                        <a14:foregroundMark x1="54500" y1="76383" x2="54500" y2="76383"/>
                        <a14:foregroundMark x1="52667" y1="76170" x2="52667" y2="76170"/>
                        <a14:foregroundMark x1="55500" y1="78085" x2="55500" y2="78085"/>
                        <a14:foregroundMark x1="55500" y1="78723" x2="55500" y2="78723"/>
                        <a14:foregroundMark x1="56333" y1="79574" x2="56333" y2="79574"/>
                        <a14:foregroundMark x1="56333" y1="82128" x2="56333" y2="82128"/>
                        <a14:foregroundMark x1="57833" y1="82340" x2="57833" y2="82340"/>
                        <a14:foregroundMark x1="57833" y1="82553" x2="57833" y2="82553"/>
                        <a14:foregroundMark x1="59000" y1="83404" x2="59000" y2="83404"/>
                        <a14:foregroundMark x1="59500" y1="84255" x2="59500" y2="84255"/>
                        <a14:foregroundMark x1="61500" y1="85319" x2="61500" y2="85319"/>
                        <a14:foregroundMark x1="63000" y1="87234" x2="63000" y2="87234"/>
                        <a14:foregroundMark x1="63000" y1="85106" x2="63000" y2="85106"/>
                        <a14:foregroundMark x1="63000" y1="85745" x2="63000" y2="85745"/>
                        <a14:foregroundMark x1="64333" y1="87234" x2="64333" y2="87234"/>
                        <a14:foregroundMark x1="65500" y1="87660" x2="65500" y2="87660"/>
                        <a14:foregroundMark x1="66667" y1="88298" x2="66667" y2="88298"/>
                        <a14:foregroundMark x1="67667" y1="88511" x2="67667" y2="88511"/>
                        <a14:foregroundMark x1="69000" y1="86809" x2="69000" y2="86809"/>
                        <a14:foregroundMark x1="69833" y1="86596" x2="69833" y2="86596"/>
                        <a14:foregroundMark x1="70500" y1="85532" x2="70500" y2="85532"/>
                        <a14:foregroundMark x1="70500" y1="84681" x2="70500" y2="84681"/>
                        <a14:foregroundMark x1="70667" y1="84468" x2="70667" y2="84468"/>
                        <a14:foregroundMark x1="69333" y1="77660" x2="69333" y2="77660"/>
                        <a14:foregroundMark x1="70667" y1="78723" x2="70667" y2="78723"/>
                        <a14:foregroundMark x1="70667" y1="80426" x2="70667" y2="80426"/>
                        <a14:foregroundMark x1="70667" y1="81277" x2="70667" y2="81277"/>
                        <a14:foregroundMark x1="71333" y1="82128" x2="71333" y2="82128"/>
                        <a14:foregroundMark x1="71333" y1="84468" x2="71333" y2="84468"/>
                        <a14:foregroundMark x1="71000" y1="85106" x2="71000" y2="85106"/>
                        <a14:foregroundMark x1="71500" y1="81702" x2="71500" y2="81702"/>
                        <a14:foregroundMark x1="71000" y1="81277" x2="71000" y2="81277"/>
                        <a14:foregroundMark x1="70667" y1="81064" x2="70667" y2="81064"/>
                        <a14:foregroundMark x1="71667" y1="84681" x2="71667" y2="84681"/>
                        <a14:foregroundMark x1="70667" y1="85745" x2="70500" y2="86809"/>
                        <a14:foregroundMark x1="70167" y1="87234" x2="70167" y2="87234"/>
                        <a14:foregroundMark x1="69000" y1="87872" x2="69000" y2="87872"/>
                        <a14:foregroundMark x1="58000" y1="86596" x2="58000" y2="86596"/>
                        <a14:foregroundMark x1="57500" y1="85319" x2="57500" y2="85319"/>
                        <a14:foregroundMark x1="57333" y1="85106" x2="57333" y2="85106"/>
                        <a14:foregroundMark x1="59000" y1="87447" x2="59000" y2="87447"/>
                        <a14:foregroundMark x1="59833" y1="87447" x2="59833" y2="87447"/>
                        <a14:foregroundMark x1="60500" y1="88936" x2="60500" y2="88936"/>
                        <a14:foregroundMark x1="62500" y1="88936" x2="62500" y2="88936"/>
                        <a14:foregroundMark x1="63500" y1="89787" x2="63500" y2="89787"/>
                        <a14:foregroundMark x1="67833" y1="89787" x2="67833" y2="89787"/>
                      </a14:backgroundRemoval>
                    </a14:imgEffect>
                  </a14:imgLayer>
                </a14:imgProps>
              </a:ext>
            </a:extLst>
          </a:blip>
          <a:srcRect l="18000" r="11474"/>
          <a:stretch/>
        </p:blipFill>
        <p:spPr>
          <a:xfrm>
            <a:off x="9633244" y="4203030"/>
            <a:ext cx="2558756" cy="2842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3B9D80-38D6-1647-891E-6D172D336B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9158" t="10106" b="9052"/>
          <a:stretch/>
        </p:blipFill>
        <p:spPr>
          <a:xfrm>
            <a:off x="9633244" y="953627"/>
            <a:ext cx="2127125" cy="18929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19FDCF-A981-729F-8E44-15DEAE00FF92}"/>
              </a:ext>
            </a:extLst>
          </p:cNvPr>
          <p:cNvSpPr txBox="1"/>
          <p:nvPr/>
        </p:nvSpPr>
        <p:spPr>
          <a:xfrm>
            <a:off x="838200" y="1795494"/>
            <a:ext cx="87429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The biggest roadblock for the machine learning is the </a:t>
            </a:r>
            <a:r>
              <a:rPr lang="en-CA" sz="2800" dirty="0" err="1"/>
              <a:t>PaySim</a:t>
            </a:r>
            <a:r>
              <a:rPr lang="en-CA" sz="2800" dirty="0"/>
              <a:t> data is highly skewed towards being benign. </a:t>
            </a:r>
          </a:p>
          <a:p>
            <a:endParaRPr lang="en-CA" sz="2800" dirty="0"/>
          </a:p>
          <a:p>
            <a:r>
              <a:rPr lang="en-CA" sz="2800" dirty="0"/>
              <a:t>So in the training the dataset, I counted the number of benign transactions and over sampled the fraudulent transactions to match number of benign transactions.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773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BB8B-A11B-CC4D-A0A1-864B830B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E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XPLORING</a:t>
            </a:r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 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D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ATA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ooper Std Black" panose="0208090304030B020404" pitchFamily="18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E2662-8C07-E1FD-059A-4CBF747199A9}"/>
              </a:ext>
            </a:extLst>
          </p:cNvPr>
          <p:cNvSpPr txBox="1"/>
          <p:nvPr/>
        </p:nvSpPr>
        <p:spPr>
          <a:xfrm>
            <a:off x="838199" y="1795494"/>
            <a:ext cx="110279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I explored 4 different machine learning techniques but 5 different methodologies:</a:t>
            </a:r>
          </a:p>
          <a:p>
            <a:r>
              <a:rPr lang="en-CA" sz="2800" dirty="0"/>
              <a:t>	- </a:t>
            </a:r>
            <a:r>
              <a:rPr lang="en-CA" sz="2800" dirty="0" err="1"/>
              <a:t>Logisitc</a:t>
            </a:r>
            <a:r>
              <a:rPr lang="en-CA" sz="2800" dirty="0"/>
              <a:t> Regression</a:t>
            </a:r>
          </a:p>
          <a:p>
            <a:r>
              <a:rPr lang="en-CA" sz="2800" dirty="0"/>
              <a:t>	- SVM – Linear Kernel</a:t>
            </a:r>
          </a:p>
          <a:p>
            <a:r>
              <a:rPr lang="en-CA" sz="2800" dirty="0"/>
              <a:t>	- SVM – Gaussian </a:t>
            </a:r>
            <a:r>
              <a:rPr lang="en-CA" sz="2800" dirty="0" err="1"/>
              <a:t>Kernal</a:t>
            </a:r>
            <a:endParaRPr lang="en-CA" sz="2800" dirty="0"/>
          </a:p>
          <a:p>
            <a:r>
              <a:rPr lang="en-CA" sz="2800" dirty="0"/>
              <a:t>	- </a:t>
            </a:r>
            <a:r>
              <a:rPr lang="en-CA" sz="2800" dirty="0" err="1"/>
              <a:t>XGBoost</a:t>
            </a:r>
            <a:endParaRPr lang="en-CA" sz="2800" dirty="0"/>
          </a:p>
          <a:p>
            <a:r>
              <a:rPr lang="en-CA" sz="2800" dirty="0"/>
              <a:t>	- Random Forest</a:t>
            </a:r>
          </a:p>
          <a:p>
            <a:endParaRPr lang="en-CA" sz="2800" dirty="0"/>
          </a:p>
          <a:p>
            <a:r>
              <a:rPr lang="en-CA" sz="2800" dirty="0"/>
              <a:t>For each techniques, I tried different feature combinations. For Random Forest, I had to drop two categorical columns with more than 5 categories.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293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BB8B-A11B-CC4D-A0A1-864B830B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E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XPLORING</a:t>
            </a:r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 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D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ATA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ooper Std Black" panose="0208090304030B020404" pitchFamily="18" charset="77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25733FD-7992-1287-411D-E144D90CD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2167839"/>
            <a:ext cx="73406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8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BB8B-A11B-CC4D-A0A1-864B830B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A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NALYSIS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OF THE 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P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ROJECT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ooper Std Black" panose="0208090304030B020404" pitchFamily="18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F2F5E-9545-EA12-E3A2-CA162795A03A}"/>
              </a:ext>
            </a:extLst>
          </p:cNvPr>
          <p:cNvSpPr txBox="1"/>
          <p:nvPr/>
        </p:nvSpPr>
        <p:spPr>
          <a:xfrm>
            <a:off x="838200" y="1795494"/>
            <a:ext cx="112467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The entire data set of </a:t>
            </a:r>
            <a:r>
              <a:rPr lang="en-US" sz="2800" dirty="0" err="1"/>
              <a:t>PaySim</a:t>
            </a:r>
            <a:r>
              <a:rPr lang="en-US" sz="2800" dirty="0"/>
              <a:t> is 6M+ which was impossible to load and train the model. So I selected random 5000 data points and did the feature selection.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Given the highly skewed dataset, my main selection criteria was the biasness of the model. I used Kappa value to measure the biasness. Anything below 0.5 resembles a biasness.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Random Forest with 5 features produced the highest kappa value hence I selected Random Forest for the project.</a:t>
            </a:r>
          </a:p>
        </p:txBody>
      </p:sp>
    </p:spTree>
    <p:extLst>
      <p:ext uri="{BB962C8B-B14F-4D97-AF65-F5344CB8AC3E}">
        <p14:creationId xmlns:p14="http://schemas.microsoft.com/office/powerpoint/2010/main" val="152002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BB8B-A11B-CC4D-A0A1-864B830B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Deployment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ooper Std Black" panose="0208090304030B020404" pitchFamily="18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F2F5E-9545-EA12-E3A2-CA162795A03A}"/>
              </a:ext>
            </a:extLst>
          </p:cNvPr>
          <p:cNvSpPr txBox="1"/>
          <p:nvPr/>
        </p:nvSpPr>
        <p:spPr>
          <a:xfrm>
            <a:off x="838200" y="1795494"/>
            <a:ext cx="112467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I used Python </a:t>
            </a:r>
            <a:r>
              <a:rPr lang="en-US" sz="2800" dirty="0" err="1"/>
              <a:t>sklearn</a:t>
            </a:r>
            <a:r>
              <a:rPr lang="en-US" sz="2800" dirty="0"/>
              <a:t> to implement Random Forest. A separate train module is embedded so that if there is no trained model, the code initiate a model.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I also used to one hot encoding to represent the categorical variable of payment type.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I used Python Flask to publish a rest API to call and detect whether a given transaction is fraudulent or not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983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BB8B-A11B-CC4D-A0A1-864B830B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Cooper Std Black" panose="0208090304030B020404" pitchFamily="18" charset="77"/>
              </a:rPr>
              <a:t>Deployment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ooper Std Black" panose="0208090304030B020404" pitchFamily="18" charset="77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F88B16-9A22-791F-0DA5-B33A4106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368550"/>
            <a:ext cx="96520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4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428</Words>
  <Application>Microsoft Macintosh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Cooper Std Black</vt:lpstr>
      <vt:lpstr>Office Theme</vt:lpstr>
      <vt:lpstr>FRAUD DETECTION IN FINANCIAL TRANSACTIONS</vt:lpstr>
      <vt:lpstr>OBJECTIVE</vt:lpstr>
      <vt:lpstr>QUESTION HOPE TO ANSWER</vt:lpstr>
      <vt:lpstr>ROADBLOCKS</vt:lpstr>
      <vt:lpstr>EXPLORING DATA</vt:lpstr>
      <vt:lpstr>EXPLORING DATA</vt:lpstr>
      <vt:lpstr>ANALYSIS OF THE PROJECT</vt:lpstr>
      <vt:lpstr>Deployment</vt:lpstr>
      <vt:lpstr>Deployment</vt:lpstr>
      <vt:lpstr>Database - ERD</vt:lpstr>
      <vt:lpstr>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IN FINANCIAL TRANSACTIONS</dc:title>
  <dc:creator>Microsoft Office User</dc:creator>
  <cp:lastModifiedBy>Primal Wijesekera</cp:lastModifiedBy>
  <cp:revision>18</cp:revision>
  <dcterms:created xsi:type="dcterms:W3CDTF">2022-05-30T23:19:01Z</dcterms:created>
  <dcterms:modified xsi:type="dcterms:W3CDTF">2022-06-01T03:28:31Z</dcterms:modified>
</cp:coreProperties>
</file>