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DE20D-C2D2-4369-AEC3-DAF5225FDB6D}" v="3" dt="2022-06-14T01:29:15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44"/>
  </p:normalViewPr>
  <p:slideViewPr>
    <p:cSldViewPr snapToGrid="0" snapToObjects="1">
      <p:cViewPr varScale="1">
        <p:scale>
          <a:sx n="155" d="100"/>
          <a:sy n="155" d="100"/>
        </p:scale>
        <p:origin x="4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l, Tristan" userId="44bfbd01-48aa-4fb1-8635-b795aa3fe70c" providerId="ADAL" clId="{E9DDE20D-C2D2-4369-AEC3-DAF5225FDB6D}"/>
    <pc:docChg chg="custSel modSld">
      <pc:chgData name="Hill, Tristan" userId="44bfbd01-48aa-4fb1-8635-b795aa3fe70c" providerId="ADAL" clId="{E9DDE20D-C2D2-4369-AEC3-DAF5225FDB6D}" dt="2022-06-14T01:29:32.158" v="110" actId="20577"/>
      <pc:docMkLst>
        <pc:docMk/>
      </pc:docMkLst>
      <pc:sldChg chg="addSp modSp mod">
        <pc:chgData name="Hill, Tristan" userId="44bfbd01-48aa-4fb1-8635-b795aa3fe70c" providerId="ADAL" clId="{E9DDE20D-C2D2-4369-AEC3-DAF5225FDB6D}" dt="2022-06-14T01:29:32.158" v="110" actId="20577"/>
        <pc:sldMkLst>
          <pc:docMk/>
          <pc:sldMk cId="388612530" sldId="258"/>
        </pc:sldMkLst>
        <pc:spChg chg="mod">
          <ac:chgData name="Hill, Tristan" userId="44bfbd01-48aa-4fb1-8635-b795aa3fe70c" providerId="ADAL" clId="{E9DDE20D-C2D2-4369-AEC3-DAF5225FDB6D}" dt="2022-06-14T01:29:11.800" v="90" actId="1076"/>
          <ac:spMkLst>
            <pc:docMk/>
            <pc:sldMk cId="388612530" sldId="258"/>
            <ac:spMk id="4" creationId="{131DAC9D-C393-B08A-CA18-734FF4DF4972}"/>
          </ac:spMkLst>
        </pc:spChg>
        <pc:spChg chg="add mod">
          <ac:chgData name="Hill, Tristan" userId="44bfbd01-48aa-4fb1-8635-b795aa3fe70c" providerId="ADAL" clId="{E9DDE20D-C2D2-4369-AEC3-DAF5225FDB6D}" dt="2022-06-14T01:28:52.513" v="86" actId="1076"/>
          <ac:spMkLst>
            <pc:docMk/>
            <pc:sldMk cId="388612530" sldId="258"/>
            <ac:spMk id="9" creationId="{0100B9B5-3531-5D69-88C8-7CA6B99B8456}"/>
          </ac:spMkLst>
        </pc:spChg>
        <pc:spChg chg="add mod">
          <ac:chgData name="Hill, Tristan" userId="44bfbd01-48aa-4fb1-8635-b795aa3fe70c" providerId="ADAL" clId="{E9DDE20D-C2D2-4369-AEC3-DAF5225FDB6D}" dt="2022-06-14T01:29:32.158" v="110" actId="20577"/>
          <ac:spMkLst>
            <pc:docMk/>
            <pc:sldMk cId="388612530" sldId="258"/>
            <ac:spMk id="10" creationId="{910A0193-9939-4510-27F5-7E00755277A5}"/>
          </ac:spMkLst>
        </pc:spChg>
        <pc:picChg chg="mod">
          <ac:chgData name="Hill, Tristan" userId="44bfbd01-48aa-4fb1-8635-b795aa3fe70c" providerId="ADAL" clId="{E9DDE20D-C2D2-4369-AEC3-DAF5225FDB6D}" dt="2022-06-14T01:28:10.487" v="15" actId="1076"/>
          <ac:picMkLst>
            <pc:docMk/>
            <pc:sldMk cId="388612530" sldId="258"/>
            <ac:picMk id="6" creationId="{23F5E014-E015-82AE-6740-2DFB49C64779}"/>
          </ac:picMkLst>
        </pc:picChg>
        <pc:picChg chg="add mod">
          <ac:chgData name="Hill, Tristan" userId="44bfbd01-48aa-4fb1-8635-b795aa3fe70c" providerId="ADAL" clId="{E9DDE20D-C2D2-4369-AEC3-DAF5225FDB6D}" dt="2022-06-14T01:28:14.304" v="16" actId="14100"/>
          <ac:picMkLst>
            <pc:docMk/>
            <pc:sldMk cId="388612530" sldId="258"/>
            <ac:picMk id="8" creationId="{FA797FB7-9C0E-DC6F-71B8-CDA86AB26B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11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7CF5-6E34-994C-9DF8-F60E3E06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E7E2-0D10-2A41-AD7E-65138295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5CCAF-4507-D249-B940-8A5E64B0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3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F1E3-1829-6842-88D5-EC0ADFB4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6DD37-2670-704C-AF06-D12662CBE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C3BBE-A013-AB42-9D2D-A62A1FA70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24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53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B592-6A20-A949-8DD8-C2E649AC1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CB558-015B-FE4B-BDAA-8C873855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5E92-35C5-7C49-966A-1FAB371F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336E-E0AD-F240-8499-E5BB0B19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1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B847-37CB-514A-BACF-F64B69C6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AA7CC-E197-4A48-93BD-F75404B1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5E35-AEC0-7748-BD44-976CDC2B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0238-2C6B-6640-A4E6-563FC5907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15DAB-874E-C64D-86B4-CCE80969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39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3C1B-274B-0E4C-B66B-18F30785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A418-6229-CD4C-A1CA-B173D9FA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5246-F654-0B46-9906-C1BC65DAC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8DB27-8E44-B642-882B-C5FA628F9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DD044-68C8-D34A-875A-0CA05BDFE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5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93FB-DD45-D345-B6E8-F7B3E9B4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932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83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F46E80-8582-7048-88F4-AB63074F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B102780A-184A-9E43-9EE8-7F7C9EBB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T Sans Bold" panose="020B0503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424-90EF-E74F-9A52-BC09E908A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062" y="315768"/>
            <a:ext cx="9144000" cy="2112721"/>
          </a:xfrm>
        </p:spPr>
        <p:txBody>
          <a:bodyPr/>
          <a:lstStyle/>
          <a:p>
            <a:r>
              <a:rPr lang="en-US" sz="1800" b="1" kern="7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Automated Weld Path Generation Using Random Sample Consensus and Iterative Closest Point Workpiece Localization – DETC90082</a:t>
            </a:r>
            <a:b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114AF-D353-F340-A56E-87FD2AD60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9308" y="1969962"/>
            <a:ext cx="2918254" cy="917053"/>
          </a:xfrm>
        </p:spPr>
        <p:txBody>
          <a:bodyPr/>
          <a:lstStyle/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kern="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Tristan Hill</a:t>
            </a:r>
          </a:p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800" kern="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Tennessee Technological </a:t>
            </a:r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EADE10-8CF6-EF9A-175D-4828D18C50EA}"/>
              </a:ext>
            </a:extLst>
          </p:cNvPr>
          <p:cNvSpPr txBox="1">
            <a:spLocks/>
          </p:cNvSpPr>
          <p:nvPr/>
        </p:nvSpPr>
        <p:spPr>
          <a:xfrm>
            <a:off x="4588619" y="1969962"/>
            <a:ext cx="2918254" cy="91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kern="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Stephen Canfield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kern="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Tennessee Technological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71A57-9AF3-69DB-CD3B-119D83645C5C}"/>
              </a:ext>
            </a:extLst>
          </p:cNvPr>
          <p:cNvSpPr txBox="1"/>
          <p:nvPr/>
        </p:nvSpPr>
        <p:spPr>
          <a:xfrm>
            <a:off x="7524627" y="1963685"/>
            <a:ext cx="2918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kern="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Robert Shelton</a:t>
            </a:r>
          </a:p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800" kern="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Tennessee Technological</a:t>
            </a:r>
          </a:p>
          <a:p>
            <a:pPr algn="ctr"/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4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92538"/>
            <a:ext cx="754169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Workpiece Localization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86044" y="1278528"/>
            <a:ext cx="5559575" cy="4739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kern="7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PassThrough</a:t>
            </a:r>
            <a:r>
              <a:rPr lang="en-US" sz="18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Voxel Filtering</a:t>
            </a:r>
          </a:p>
          <a:p>
            <a:pPr lvl="1"/>
            <a:r>
              <a:rPr lang="en-US" sz="1400" kern="700" dirty="0">
                <a:latin typeface="Times New Roman" panose="02020603050405020304" pitchFamily="18" charset="0"/>
              </a:rPr>
              <a:t>The filtering process remove data points outside of the useable workspace</a:t>
            </a:r>
          </a:p>
          <a:p>
            <a:pPr lvl="1"/>
            <a:endParaRPr lang="en-US" sz="1400" kern="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RANS</a:t>
            </a:r>
            <a:r>
              <a:rPr lang="en-US" sz="18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 Segmentation</a:t>
            </a:r>
          </a:p>
          <a:p>
            <a:pPr lvl="1"/>
            <a:r>
              <a:rPr lang="en-US" sz="1400" kern="700" dirty="0">
                <a:latin typeface="Times New Roman" panose="02020603050405020304" pitchFamily="18" charset="0"/>
              </a:rPr>
              <a:t>The segmentation process removes points inside the workspace that are not part of the workpiece</a:t>
            </a:r>
          </a:p>
          <a:p>
            <a:pPr lvl="1"/>
            <a:r>
              <a:rPr lang="en-US" sz="14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process must be adjusted for the specific workpiece geometry</a:t>
            </a:r>
          </a:p>
          <a:p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ICP Registration</a:t>
            </a:r>
          </a:p>
          <a:p>
            <a:pPr lvl="1"/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source point cloud derived from the CAD model is compared to the reduced reference cloud acquired from lidar in the sensing stage</a:t>
            </a:r>
          </a:p>
          <a:p>
            <a:pPr lvl="1">
              <a:lnSpc>
                <a:spcPct val="100000"/>
              </a:lnSpc>
            </a:pPr>
            <a:r>
              <a:rPr lang="en-US" sz="1400" kern="700" dirty="0">
                <a:latin typeface="Times New Roman" panose="02020603050405020304" pitchFamily="18" charset="0"/>
              </a:rPr>
              <a:t>transformation between source and reference clouds is found using the iterative closest point algorithm (ICP), this transformation is interpreted as the pose of the workpiece.</a:t>
            </a:r>
          </a:p>
          <a:p>
            <a:pPr lvl="1">
              <a:lnSpc>
                <a:spcPct val="100000"/>
              </a:lnSpc>
            </a:pPr>
            <a:r>
              <a:rPr lang="en-US" sz="1400" kern="700" dirty="0">
                <a:latin typeface="Times New Roman" panose="02020603050405020304" pitchFamily="18" charset="0"/>
              </a:rPr>
              <a:t>Iterative Closest Point relies on correspondence between points between data sets therefore it fails or converges slowly in the presence of outliers.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0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92538"/>
            <a:ext cx="7541699" cy="1325563"/>
          </a:xfrm>
        </p:spPr>
        <p:txBody>
          <a:bodyPr/>
          <a:lstStyle/>
          <a:p>
            <a:r>
              <a:rPr lang="en-US" dirty="0"/>
              <a:t>Path Generation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6425" y="1475813"/>
            <a:ext cx="5559575" cy="4739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Path construction with LSPB</a:t>
            </a:r>
          </a:p>
          <a:p>
            <a:endParaRPr lang="en-US" dirty="0"/>
          </a:p>
          <a:p>
            <a:r>
              <a:rPr lang="en-US" dirty="0"/>
              <a:t>Projection to workpiece frame</a:t>
            </a:r>
          </a:p>
          <a:p>
            <a:endParaRPr lang="en-US" dirty="0"/>
          </a:p>
          <a:p>
            <a:r>
              <a:rPr lang="en-US" dirty="0"/>
              <a:t>Orientation of the Torch</a:t>
            </a:r>
          </a:p>
        </p:txBody>
      </p:sp>
      <p:grpSp>
        <p:nvGrpSpPr>
          <p:cNvPr id="6" name="Canvas 396">
            <a:extLst>
              <a:ext uri="{FF2B5EF4-FFF2-40B4-BE49-F238E27FC236}">
                <a16:creationId xmlns:a16="http://schemas.microsoft.com/office/drawing/2014/main" id="{B560DD73-07F5-0C68-FBA2-9121306E6902}"/>
              </a:ext>
            </a:extLst>
          </p:cNvPr>
          <p:cNvGrpSpPr/>
          <p:nvPr/>
        </p:nvGrpSpPr>
        <p:grpSpPr>
          <a:xfrm>
            <a:off x="5848183" y="771942"/>
            <a:ext cx="5381933" cy="2601973"/>
            <a:chOff x="-11543" y="-63338"/>
            <a:chExt cx="3471770" cy="16573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D6CC20-8D36-DB9E-8696-264164B3CF83}"/>
                </a:ext>
              </a:extLst>
            </p:cNvPr>
            <p:cNvSpPr/>
            <p:nvPr/>
          </p:nvSpPr>
          <p:spPr>
            <a:xfrm>
              <a:off x="-11543" y="-63338"/>
              <a:ext cx="3471770" cy="1657350"/>
            </a:xfrm>
            <a:prstGeom prst="rect">
              <a:avLst/>
            </a:prstGeom>
            <a:solidFill>
              <a:prstClr val="white"/>
            </a:solidFill>
          </p:spPr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6BDFF29-585C-7E0B-C40E-5D2350BF73EF}"/>
                </a:ext>
              </a:extLst>
            </p:cNvPr>
            <p:cNvGrpSpPr/>
            <p:nvPr/>
          </p:nvGrpSpPr>
          <p:grpSpPr>
            <a:xfrm>
              <a:off x="45720" y="121478"/>
              <a:ext cx="3357245" cy="1308736"/>
              <a:chOff x="0" y="0"/>
              <a:chExt cx="5577562" cy="318690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9BB2919-D9C7-D831-C895-7405AD48662D}"/>
                  </a:ext>
                </a:extLst>
              </p:cNvPr>
              <p:cNvGrpSpPr/>
              <p:nvPr/>
            </p:nvGrpSpPr>
            <p:grpSpPr>
              <a:xfrm>
                <a:off x="0" y="0"/>
                <a:ext cx="5577562" cy="3186903"/>
                <a:chOff x="0" y="0"/>
                <a:chExt cx="5577562" cy="318690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27EE4757-2EBE-29A5-96C5-FADAC3FF6260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577562" cy="2973168"/>
                  <a:chOff x="0" y="0"/>
                  <a:chExt cx="5577562" cy="2973167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F5D06962-3813-AFBA-D8C8-3011D99FFB45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5577562" cy="2920934"/>
                    <a:chOff x="0" y="0"/>
                    <a:chExt cx="8186894" cy="4688108"/>
                  </a:xfrm>
                </p:grpSpPr>
                <p:sp>
                  <p:nvSpPr>
                    <p:cNvPr id="18" name="Parallelogram 17">
                      <a:extLst>
                        <a:ext uri="{FF2B5EF4-FFF2-40B4-BE49-F238E27FC236}">
                          <a16:creationId xmlns:a16="http://schemas.microsoft.com/office/drawing/2014/main" id="{A7A2FF65-F34C-832F-33F8-51FF30850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571938"/>
                      <a:ext cx="8186894" cy="3116170"/>
                    </a:xfrm>
                    <a:prstGeom prst="parallelogram">
                      <a:avLst>
                        <a:gd name="adj" fmla="val 120013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Cube 18">
                      <a:extLst>
                        <a:ext uri="{FF2B5EF4-FFF2-40B4-BE49-F238E27FC236}">
                          <a16:creationId xmlns:a16="http://schemas.microsoft.com/office/drawing/2014/main" id="{A6F46661-E8FD-0454-FCFB-549F0F9018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636" y="1956530"/>
                      <a:ext cx="3978911" cy="2018665"/>
                    </a:xfrm>
                    <a:prstGeom prst="cube">
                      <a:avLst>
                        <a:gd name="adj" fmla="val 579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" name="Cube 19">
                      <a:extLst>
                        <a:ext uri="{FF2B5EF4-FFF2-40B4-BE49-F238E27FC236}">
                          <a16:creationId xmlns:a16="http://schemas.microsoft.com/office/drawing/2014/main" id="{73B6E4C0-33B0-4331-C2B4-1BA7103064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4982" y="0"/>
                      <a:ext cx="1462160" cy="3975184"/>
                    </a:xfrm>
                    <a:prstGeom prst="cube">
                      <a:avLst>
                        <a:gd name="adj" fmla="val 90028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" name="Text Box 137">
                    <a:extLst>
                      <a:ext uri="{FF2B5EF4-FFF2-40B4-BE49-F238E27FC236}">
                        <a16:creationId xmlns:a16="http://schemas.microsoft.com/office/drawing/2014/main" id="{7341E5E0-1E35-7008-0905-D03C41DD2E62}"/>
                      </a:ext>
                    </a:extLst>
                  </p:cNvPr>
                  <p:cNvSpPr txBox="1"/>
                  <p:nvPr/>
                </p:nvSpPr>
                <p:spPr>
                  <a:xfrm>
                    <a:off x="3342742" y="2375147"/>
                    <a:ext cx="679419" cy="59802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just" hangingPunct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P</a:t>
                    </a:r>
                    <a:r>
                      <a:rPr lang="en-US" sz="1200" kern="700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i+1</a:t>
                    </a:r>
                    <a:endParaRPr lang="en-US" sz="1200" kern="7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 Box 138">
                    <a:extLst>
                      <a:ext uri="{FF2B5EF4-FFF2-40B4-BE49-F238E27FC236}">
                        <a16:creationId xmlns:a16="http://schemas.microsoft.com/office/drawing/2014/main" id="{183E0AE5-A9FC-D40B-A06A-57E55E2F65E0}"/>
                      </a:ext>
                    </a:extLst>
                  </p:cNvPr>
                  <p:cNvSpPr txBox="1"/>
                  <p:nvPr/>
                </p:nvSpPr>
                <p:spPr>
                  <a:xfrm>
                    <a:off x="3979107" y="1899900"/>
                    <a:ext cx="747845" cy="76040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just" hangingPunct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O</a:t>
                    </a:r>
                    <a:r>
                      <a:rPr lang="en-US" sz="1200" kern="700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i,i+1 </a:t>
                    </a:r>
                    <a:endParaRPr lang="en-US" sz="1200" kern="7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" name="Text Box 139">
                  <a:extLst>
                    <a:ext uri="{FF2B5EF4-FFF2-40B4-BE49-F238E27FC236}">
                      <a16:creationId xmlns:a16="http://schemas.microsoft.com/office/drawing/2014/main" id="{8BD67941-6308-4F05-4AFB-4DE2A4858F29}"/>
                    </a:ext>
                  </a:extLst>
                </p:cNvPr>
                <p:cNvSpPr txBox="1"/>
                <p:nvPr/>
              </p:nvSpPr>
              <p:spPr>
                <a:xfrm>
                  <a:off x="365725" y="2339432"/>
                  <a:ext cx="835954" cy="72279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 hangingPunct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7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P</a:t>
                  </a:r>
                  <a:r>
                    <a:rPr lang="en-US" sz="1200" kern="700" baseline="-250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i</a:t>
                  </a:r>
                  <a:r>
                    <a:rPr lang="en-US" sz="1200" kern="700" baseline="-25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+2</a:t>
                  </a:r>
                  <a:endParaRPr lang="en-US" sz="1200" kern="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algn="just" hangingPunct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kern="700" baseline="-25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en-US" sz="1000" kern="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4" name="Text Box 140">
                  <a:extLst>
                    <a:ext uri="{FF2B5EF4-FFF2-40B4-BE49-F238E27FC236}">
                      <a16:creationId xmlns:a16="http://schemas.microsoft.com/office/drawing/2014/main" id="{0D966194-8252-C2AD-CD85-C55FA48CB996}"/>
                    </a:ext>
                  </a:extLst>
                </p:cNvPr>
                <p:cNvSpPr txBox="1"/>
                <p:nvPr/>
              </p:nvSpPr>
              <p:spPr>
                <a:xfrm>
                  <a:off x="1638456" y="2433581"/>
                  <a:ext cx="828309" cy="75332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 hangingPunct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7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O</a:t>
                  </a:r>
                  <a:r>
                    <a:rPr lang="en-US" sz="1200" kern="700" baseline="-25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1+1,i+2</a:t>
                  </a:r>
                  <a:endParaRPr lang="en-US" sz="1200" kern="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" name="Text Box 141">
                <a:extLst>
                  <a:ext uri="{FF2B5EF4-FFF2-40B4-BE49-F238E27FC236}">
                    <a16:creationId xmlns:a16="http://schemas.microsoft.com/office/drawing/2014/main" id="{1A3F7272-BCE9-5420-8B6B-307E0E591C77}"/>
                  </a:ext>
                </a:extLst>
              </p:cNvPr>
              <p:cNvSpPr txBox="1"/>
              <p:nvPr/>
            </p:nvSpPr>
            <p:spPr>
              <a:xfrm>
                <a:off x="4270489" y="924875"/>
                <a:ext cx="790552" cy="89366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1200" kern="7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endParaRPr lang="en-US" sz="12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F14370-6E0E-6A00-EE20-01B753C9A919}"/>
              </a:ext>
            </a:extLst>
          </p:cNvPr>
          <p:cNvGrpSpPr/>
          <p:nvPr/>
        </p:nvGrpSpPr>
        <p:grpSpPr>
          <a:xfrm>
            <a:off x="6031439" y="3819429"/>
            <a:ext cx="4499785" cy="2162037"/>
            <a:chOff x="0" y="1"/>
            <a:chExt cx="5290023" cy="235349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E4EAA52-F8EC-C914-6D34-A0BCF9F91190}"/>
                </a:ext>
              </a:extLst>
            </p:cNvPr>
            <p:cNvGrpSpPr/>
            <p:nvPr/>
          </p:nvGrpSpPr>
          <p:grpSpPr>
            <a:xfrm>
              <a:off x="0" y="1"/>
              <a:ext cx="5290023" cy="2353490"/>
              <a:chOff x="0" y="1"/>
              <a:chExt cx="5290023" cy="235349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2503580-3C8E-3A1A-3FAA-20BE227718A6}"/>
                  </a:ext>
                </a:extLst>
              </p:cNvPr>
              <p:cNvGrpSpPr/>
              <p:nvPr/>
            </p:nvGrpSpPr>
            <p:grpSpPr>
              <a:xfrm>
                <a:off x="0" y="1"/>
                <a:ext cx="5290023" cy="2353490"/>
                <a:chOff x="0" y="1"/>
                <a:chExt cx="5290023" cy="2353490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055F742-56E3-4F59-0839-783EE3E4FF42}"/>
                    </a:ext>
                  </a:extLst>
                </p:cNvPr>
                <p:cNvGrpSpPr/>
                <p:nvPr/>
              </p:nvGrpSpPr>
              <p:grpSpPr>
                <a:xfrm>
                  <a:off x="0" y="1"/>
                  <a:ext cx="5290023" cy="2353490"/>
                  <a:chOff x="0" y="1"/>
                  <a:chExt cx="5290023" cy="235349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4EA1CDE-75BC-D564-B49E-5D5937282CE8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"/>
                    <a:ext cx="5290023" cy="2068197"/>
                    <a:chOff x="0" y="1"/>
                    <a:chExt cx="5290023" cy="2068197"/>
                  </a:xfrm>
                </p:grpSpPr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D07260C8-AADC-8CB6-CD73-159639EEF3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1"/>
                      <a:ext cx="5290023" cy="2068197"/>
                      <a:chOff x="0" y="1"/>
                      <a:chExt cx="5290023" cy="2068197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42E1943F-5F52-0F1B-B840-24DE5F98C0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1"/>
                        <a:ext cx="5290023" cy="2068197"/>
                        <a:chOff x="0" y="1"/>
                        <a:chExt cx="5290023" cy="2068779"/>
                      </a:xfrm>
                    </p:grpSpPr>
                    <p:sp>
                      <p:nvSpPr>
                        <p:cNvPr id="35" name="Text Box 34">
                          <a:extLst>
                            <a:ext uri="{FF2B5EF4-FFF2-40B4-BE49-F238E27FC236}">
                              <a16:creationId xmlns:a16="http://schemas.microsoft.com/office/drawing/2014/main" id="{39AA1B87-BA4E-7A64-E0D7-DF59562D5B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4745" y="1550052"/>
                          <a:ext cx="360329" cy="359754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just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i="1" kern="7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n</a:t>
                          </a:r>
                          <a:endParaRPr lang="en-US" sz="1000" kern="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36" name="Group 35">
                          <a:extLst>
                            <a:ext uri="{FF2B5EF4-FFF2-40B4-BE49-F238E27FC236}">
                              <a16:creationId xmlns:a16="http://schemas.microsoft.com/office/drawing/2014/main" id="{FB1B18B0-CB8D-6AB6-FBF9-7ED256186F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1"/>
                          <a:ext cx="5290023" cy="2068779"/>
                          <a:chOff x="0" y="-1"/>
                          <a:chExt cx="5290023" cy="2069087"/>
                        </a:xfrm>
                      </p:grpSpPr>
                      <p:pic>
                        <p:nvPicPr>
                          <p:cNvPr id="37" name="Picture 36">
                            <a:extLst>
                              <a:ext uri="{FF2B5EF4-FFF2-40B4-BE49-F238E27FC236}">
                                <a16:creationId xmlns:a16="http://schemas.microsoft.com/office/drawing/2014/main" id="{CD7862BC-6B22-B10A-9847-ABFD2A430F65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8877" t="76845"/>
                          <a:stretch/>
                        </p:blipFill>
                        <p:spPr bwMode="auto">
                          <a:xfrm>
                            <a:off x="1057109" y="778367"/>
                            <a:ext cx="4100196" cy="52959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xtLst>
                            <a:ext uri="{53640926-AAD7-44D8-BBD7-CCE9431645EC}">
                              <a14:shadowObscured xmlns:a14="http://schemas.microsoft.com/office/drawing/2010/main"/>
                            </a:ext>
                          </a:extLst>
                        </p:spPr>
                      </p:pic>
                      <p:grpSp>
                        <p:nvGrpSpPr>
                          <p:cNvPr id="38" name="Group 37">
                            <a:extLst>
                              <a:ext uri="{FF2B5EF4-FFF2-40B4-BE49-F238E27FC236}">
                                <a16:creationId xmlns:a16="http://schemas.microsoft.com/office/drawing/2014/main" id="{E2732C02-BE02-4C9A-69E5-3A1FD03276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178127"/>
                            <a:ext cx="5290023" cy="1471255"/>
                            <a:chOff x="0" y="178127"/>
                            <a:chExt cx="5452106" cy="1518501"/>
                          </a:xfrm>
                        </p:grpSpPr>
                        <p:grpSp>
                          <p:nvGrpSpPr>
                            <p:cNvPr id="66" name="Group 65">
                              <a:extLst>
                                <a:ext uri="{FF2B5EF4-FFF2-40B4-BE49-F238E27FC236}">
                                  <a16:creationId xmlns:a16="http://schemas.microsoft.com/office/drawing/2014/main" id="{249E82B9-B881-54D6-91BA-9F4E8AF007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384338"/>
                              <a:ext cx="5452106" cy="1312290"/>
                              <a:chOff x="0" y="384338"/>
                              <a:chExt cx="5452106" cy="1312290"/>
                            </a:xfrm>
                          </p:grpSpPr>
                          <p:grpSp>
                            <p:nvGrpSpPr>
                              <p:cNvPr id="69" name="Group 68">
                                <a:extLst>
                                  <a:ext uri="{FF2B5EF4-FFF2-40B4-BE49-F238E27FC236}">
                                    <a16:creationId xmlns:a16="http://schemas.microsoft.com/office/drawing/2014/main" id="{DE647C29-44BC-19DD-97C9-611BAF820B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384338"/>
                                <a:ext cx="5452106" cy="1312290"/>
                                <a:chOff x="0" y="384338"/>
                                <a:chExt cx="5452106" cy="1312290"/>
                              </a:xfrm>
                            </p:grpSpPr>
                            <p:grpSp>
                              <p:nvGrpSpPr>
                                <p:cNvPr id="71" name="Group 70">
                                  <a:extLst>
                                    <a:ext uri="{FF2B5EF4-FFF2-40B4-BE49-F238E27FC236}">
                                      <a16:creationId xmlns:a16="http://schemas.microsoft.com/office/drawing/2014/main" id="{8CF68ED7-5568-7D9C-DBD2-83B0BAA407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0" y="451198"/>
                                  <a:ext cx="5452106" cy="978159"/>
                                  <a:chOff x="0" y="451198"/>
                                  <a:chExt cx="5452412" cy="978194"/>
                                </a:xfrm>
                              </p:grpSpPr>
                              <p:cxnSp>
                                <p:nvCxnSpPr>
                                  <p:cNvPr id="73" name="Straight Connector 72">
                                    <a:extLst>
                                      <a:ext uri="{FF2B5EF4-FFF2-40B4-BE49-F238E27FC236}">
                                        <a16:creationId xmlns:a16="http://schemas.microsoft.com/office/drawing/2014/main" id="{AD13CA45-F8EE-B4B6-1217-383F24999C25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 flipV="1">
                                    <a:off x="0" y="873518"/>
                                    <a:ext cx="5452412" cy="251786"/>
                                  </a:xfrm>
                                  <a:prstGeom prst="line">
                                    <a:avLst/>
                                  </a:prstGeom>
                                  <a:ln w="6350">
                                    <a:solidFill>
                                      <a:schemeClr val="tx1"/>
                                    </a:solidFill>
                                    <a:prstDash val="lgDashDot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74" name="Straight Connector 73">
                                    <a:extLst>
                                      <a:ext uri="{FF2B5EF4-FFF2-40B4-BE49-F238E27FC236}">
                                        <a16:creationId xmlns:a16="http://schemas.microsoft.com/office/drawing/2014/main" id="{1BC15C79-F5CE-D1D9-395A-FAB4B164FBF7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 flipH="1" flipV="1">
                                    <a:off x="2767704" y="451198"/>
                                    <a:ext cx="976587" cy="978194"/>
                                  </a:xfrm>
                                  <a:prstGeom prst="line">
                                    <a:avLst/>
                                  </a:prstGeom>
                                  <a:ln w="6350">
                                    <a:solidFill>
                                      <a:schemeClr val="tx1"/>
                                    </a:solidFill>
                                    <a:prstDash val="lgDashDot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72" name="Straight Connector 71">
                                  <a:extLst>
                                    <a:ext uri="{FF2B5EF4-FFF2-40B4-BE49-F238E27FC236}">
                                      <a16:creationId xmlns:a16="http://schemas.microsoft.com/office/drawing/2014/main" id="{CB1F49DE-4BD5-3A59-65EE-910930B293D0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H="1" flipV="1">
                                  <a:off x="2908661" y="384338"/>
                                  <a:ext cx="818808" cy="1312290"/>
                                </a:xfrm>
                                <a:prstGeom prst="line">
                                  <a:avLst/>
                                </a:prstGeom>
                                <a:ln w="6350">
                                  <a:solidFill>
                                    <a:schemeClr val="tx1"/>
                                  </a:solidFill>
                                  <a:prstDash val="lgDashDot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70" name="Text Box 60">
                                <a:extLst>
                                  <a:ext uri="{FF2B5EF4-FFF2-40B4-BE49-F238E27FC236}">
                                    <a16:creationId xmlns:a16="http://schemas.microsoft.com/office/drawing/2014/main" id="{34A6EBF5-52F9-C939-9421-FE5B3B02189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933201" y="572425"/>
                                <a:ext cx="420233" cy="410535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just" hangingPunct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800" i="1" kern="7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</a:rPr>
                                  <a:t>t</a:t>
                                </a:r>
                                <a:endParaRPr lang="en-US" sz="1000" kern="70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7" name="Text Box 70">
                              <a:extLst>
                                <a:ext uri="{FF2B5EF4-FFF2-40B4-BE49-F238E27FC236}">
                                  <a16:creationId xmlns:a16="http://schemas.microsoft.com/office/drawing/2014/main" id="{74C21FA3-647E-C941-49A7-35BF2C1A3F7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295735" y="178127"/>
                              <a:ext cx="817226" cy="37124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 hangingPunct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RP</a:t>
                              </a:r>
                              <a:endParaRPr lang="en-US" sz="1000" kern="7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68" name="Straight Arrow Connector 67">
                              <a:extLst>
                                <a:ext uri="{FF2B5EF4-FFF2-40B4-BE49-F238E27FC236}">
                                  <a16:creationId xmlns:a16="http://schemas.microsoft.com/office/drawing/2014/main" id="{B4C2B553-A519-FE86-E9D2-D144CAFBB18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281985" y="973095"/>
                              <a:ext cx="304317" cy="507516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9" name="Group 38">
                            <a:extLst>
                              <a:ext uri="{FF2B5EF4-FFF2-40B4-BE49-F238E27FC236}">
                                <a16:creationId xmlns:a16="http://schemas.microsoft.com/office/drawing/2014/main" id="{AA0ED9E9-3DB1-59D4-154B-AB0720B4DA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389686" y="-1"/>
                            <a:ext cx="1609608" cy="1991657"/>
                            <a:chOff x="2389686" y="-1"/>
                            <a:chExt cx="1609608" cy="1991657"/>
                          </a:xfrm>
                        </p:grpSpPr>
                        <p:grpSp>
                          <p:nvGrpSpPr>
                            <p:cNvPr id="58" name="Group 57">
                              <a:extLst>
                                <a:ext uri="{FF2B5EF4-FFF2-40B4-BE49-F238E27FC236}">
                                  <a16:creationId xmlns:a16="http://schemas.microsoft.com/office/drawing/2014/main" id="{2017E362-BFBC-6894-CA52-D23363F052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41179" y="-1"/>
                              <a:ext cx="1458115" cy="1991657"/>
                              <a:chOff x="2541179" y="-1"/>
                              <a:chExt cx="1458115" cy="1991657"/>
                            </a:xfrm>
                          </p:grpSpPr>
                          <p:grpSp>
                            <p:nvGrpSpPr>
                              <p:cNvPr id="61" name="Group 60">
                                <a:extLst>
                                  <a:ext uri="{FF2B5EF4-FFF2-40B4-BE49-F238E27FC236}">
                                    <a16:creationId xmlns:a16="http://schemas.microsoft.com/office/drawing/2014/main" id="{A195BA3F-6C8F-786A-A230-E84E688BA1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41179" y="-1"/>
                                <a:ext cx="1458115" cy="1991657"/>
                                <a:chOff x="2541179" y="-1"/>
                                <a:chExt cx="1458115" cy="1991657"/>
                              </a:xfrm>
                            </p:grpSpPr>
                            <p:sp>
                              <p:nvSpPr>
                                <p:cNvPr id="63" name="Parallelogram 62">
                                  <a:extLst>
                                    <a:ext uri="{FF2B5EF4-FFF2-40B4-BE49-F238E27FC236}">
                                      <a16:creationId xmlns:a16="http://schemas.microsoft.com/office/drawing/2014/main" id="{19E3BBDE-9989-7F69-15C7-FA09B67735E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3492063">
                                  <a:off x="2179147" y="362031"/>
                                  <a:ext cx="1991657" cy="1267593"/>
                                </a:xfrm>
                                <a:prstGeom prst="parallelogram">
                                  <a:avLst>
                                    <a:gd name="adj" fmla="val 57377"/>
                                  </a:avLst>
                                </a:prstGeom>
                                <a:solidFill>
                                  <a:sysClr val="windowText" lastClr="000000">
                                    <a:alpha val="14000"/>
                                  </a:sysClr>
                                </a:solidFill>
                                <a:ln w="6350">
                                  <a:solidFill>
                                    <a:schemeClr val="tx1"/>
                                  </a:solidFill>
                                  <a:prstDash val="dash"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" name="Text Box 76">
                                  <a:extLst>
                                    <a:ext uri="{FF2B5EF4-FFF2-40B4-BE49-F238E27FC236}">
                                      <a16:creationId xmlns:a16="http://schemas.microsoft.com/office/drawing/2014/main" id="{5AE5A380-DA29-B6CA-5657-A1767E10D4CC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411078" y="1250009"/>
                                  <a:ext cx="588216" cy="414961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algn="just" hangingPunct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en-US" sz="800" i="1" kern="7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rPr>
                                    <a:t>x</a:t>
                                  </a:r>
                                  <a:r>
                                    <a:rPr lang="en-US" sz="800" i="1" kern="700" baseline="-25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rPr>
                                    <a:t>WP</a:t>
                                  </a:r>
                                  <a:endParaRPr lang="en-US" sz="1000" kern="70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5" name="Text Box 77">
                                  <a:extLst>
                                    <a:ext uri="{FF2B5EF4-FFF2-40B4-BE49-F238E27FC236}">
                                      <a16:creationId xmlns:a16="http://schemas.microsoft.com/office/drawing/2014/main" id="{8107EF83-CBC9-039A-5E15-D533D8BEDF9D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088932" y="1395369"/>
                                  <a:ext cx="498222" cy="42306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algn="just" hangingPunct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en-US" sz="800" i="1" kern="7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Symbol" panose="05050102010706020507" pitchFamily="18" charset="2"/>
                                      <a:ea typeface="Times New Roman" panose="02020603050405020304" pitchFamily="18" charset="0"/>
                                    </a:rPr>
                                    <a:t>q</a:t>
                                  </a:r>
                                  <a:r>
                                    <a:rPr lang="en-US" sz="800" i="1" kern="700" baseline="-25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rPr>
                                    <a:t>w</a:t>
                                  </a:r>
                                  <a:endParaRPr lang="en-US" sz="1000" kern="70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62" name="Text Box 80">
                                <a:extLst>
                                  <a:ext uri="{FF2B5EF4-FFF2-40B4-BE49-F238E27FC236}">
                                    <a16:creationId xmlns:a16="http://schemas.microsoft.com/office/drawing/2014/main" id="{E6C287E6-D265-F067-CEB8-3BD0D451AC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41805" y="1433719"/>
                                <a:ext cx="598611" cy="461319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just" hangingPunct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800" i="1" kern="7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</a:rPr>
                                  <a:t>x</a:t>
                                </a:r>
                                <a:r>
                                  <a:rPr lang="en-US" sz="1000" i="1" kern="7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</a:rPr>
                                  <a:t>’</a:t>
                                </a:r>
                                <a:endParaRPr lang="en-US" sz="1000" kern="70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9" name="Text Box 91">
                              <a:extLst>
                                <a:ext uri="{FF2B5EF4-FFF2-40B4-BE49-F238E27FC236}">
                                  <a16:creationId xmlns:a16="http://schemas.microsoft.com/office/drawing/2014/main" id="{AE478C6E-998D-CDF5-157C-AF425B8E689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389686" y="1513608"/>
                              <a:ext cx="611797" cy="414867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 hangingPunct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Symbol" panose="05050102010706020507" pitchFamily="18" charset="2"/>
                                  <a:ea typeface="Times New Roman" panose="02020603050405020304" pitchFamily="18" charset="0"/>
                                </a:rPr>
                                <a:t>q</a:t>
                              </a:r>
                              <a:r>
                                <a:rPr lang="en-US" sz="800" i="1" kern="700" baseline="-250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R</a:t>
                              </a:r>
                              <a:endParaRPr lang="en-US" sz="1000" kern="7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" name="Arc 59">
                              <a:extLst>
                                <a:ext uri="{FF2B5EF4-FFF2-40B4-BE49-F238E27FC236}">
                                  <a16:creationId xmlns:a16="http://schemas.microsoft.com/office/drawing/2014/main" id="{1553E3B7-E991-AB38-4069-7B07A68EF6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11487" y="1719196"/>
                              <a:ext cx="248420" cy="85200"/>
                            </a:xfrm>
                            <a:prstGeom prst="arc">
                              <a:avLst>
                                <a:gd name="adj1" fmla="val 15411575"/>
                                <a:gd name="adj2" fmla="val 7717499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headEnd type="none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40" name="Group 39">
                            <a:extLst>
                              <a:ext uri="{FF2B5EF4-FFF2-40B4-BE49-F238E27FC236}">
                                <a16:creationId xmlns:a16="http://schemas.microsoft.com/office/drawing/2014/main" id="{99C6198B-9104-8DB8-6A06-5F7E1CAAEDA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02037" y="84090"/>
                            <a:ext cx="2530066" cy="1984996"/>
                            <a:chOff x="2202037" y="84090"/>
                            <a:chExt cx="2530066" cy="1984995"/>
                          </a:xfrm>
                        </p:grpSpPr>
                        <p:cxnSp>
                          <p:nvCxnSpPr>
                            <p:cNvPr id="41" name="Straight Connector 40">
                              <a:extLst>
                                <a:ext uri="{FF2B5EF4-FFF2-40B4-BE49-F238E27FC236}">
                                  <a16:creationId xmlns:a16="http://schemas.microsoft.com/office/drawing/2014/main" id="{FDB32A80-9A07-A804-4963-3A77D4C3063E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2941802" y="957450"/>
                              <a:ext cx="245383" cy="1028874"/>
                            </a:xfrm>
                            <a:prstGeom prst="line">
                              <a:avLst/>
                            </a:prstGeom>
                            <a:ln w="6350">
                              <a:solidFill>
                                <a:schemeClr val="tx1"/>
                              </a:solidFill>
                              <a:prstDash val="lg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2" name="Straight Arrow Connector 41">
                              <a:extLst>
                                <a:ext uri="{FF2B5EF4-FFF2-40B4-BE49-F238E27FC236}">
                                  <a16:creationId xmlns:a16="http://schemas.microsoft.com/office/drawing/2014/main" id="{9DAF7DAD-59A0-BA40-1BE0-00C0C8BEF50A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197758" y="905222"/>
                              <a:ext cx="736980" cy="45719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3" name="Text Box 96">
                              <a:extLst>
                                <a:ext uri="{FF2B5EF4-FFF2-40B4-BE49-F238E27FC236}">
                                  <a16:creationId xmlns:a16="http://schemas.microsoft.com/office/drawing/2014/main" id="{0601E995-486E-93A4-49E6-E7212A58EB7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76870" y="591507"/>
                              <a:ext cx="876538" cy="469207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 hangingPunct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z</a:t>
                              </a:r>
                              <a:r>
                                <a:rPr lang="en-US" sz="800" i="1" kern="700" baseline="-250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WP</a:t>
                              </a: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, z’</a:t>
                              </a:r>
                              <a:endParaRPr lang="en-US" sz="1000" kern="7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44" name="Straight Arrow Connector 43">
                              <a:extLst>
                                <a:ext uri="{FF2B5EF4-FFF2-40B4-BE49-F238E27FC236}">
                                  <a16:creationId xmlns:a16="http://schemas.microsoft.com/office/drawing/2014/main" id="{B96716B2-A539-94D6-D088-F6DAF5BC9D0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3039191" y="936624"/>
                              <a:ext cx="147996" cy="640019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00B05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5" name="Arc 44">
                              <a:extLst>
                                <a:ext uri="{FF2B5EF4-FFF2-40B4-BE49-F238E27FC236}">
                                  <a16:creationId xmlns:a16="http://schemas.microsoft.com/office/drawing/2014/main" id="{C85E9907-DCCD-828A-1B64-B14CEB036A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22908" y="979219"/>
                              <a:ext cx="723264" cy="490855"/>
                            </a:xfrm>
                            <a:prstGeom prst="arc">
                              <a:avLst>
                                <a:gd name="adj1" fmla="val 3233963"/>
                                <a:gd name="adj2" fmla="val 7825802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46" name="Straight Arrow Connector 45">
                              <a:extLst>
                                <a:ext uri="{FF2B5EF4-FFF2-40B4-BE49-F238E27FC236}">
                                  <a16:creationId xmlns:a16="http://schemas.microsoft.com/office/drawing/2014/main" id="{1B1F9303-B3F2-6C68-3BB6-E5955C45E3FC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 flipV="1">
                              <a:off x="2822191" y="575206"/>
                              <a:ext cx="352301" cy="36460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00B05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7" name="Text Box 112">
                              <a:extLst>
                                <a:ext uri="{FF2B5EF4-FFF2-40B4-BE49-F238E27FC236}">
                                  <a16:creationId xmlns:a16="http://schemas.microsoft.com/office/drawing/2014/main" id="{EC1EA6B3-4721-74C8-EF74-ABBA295777A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520695" y="605847"/>
                              <a:ext cx="462474" cy="37337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 hangingPunct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y’</a:t>
                              </a:r>
                              <a:r>
                                <a:rPr lang="en-US" sz="10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, y’’</a:t>
                              </a:r>
                              <a:endParaRPr lang="en-US" sz="1000" kern="7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48" name="Straight Connector 47">
                              <a:extLst>
                                <a:ext uri="{FF2B5EF4-FFF2-40B4-BE49-F238E27FC236}">
                                  <a16:creationId xmlns:a16="http://schemas.microsoft.com/office/drawing/2014/main" id="{8F5CE25D-C3C7-F541-4D60-0E8ABF9B420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2751476" y="545705"/>
                              <a:ext cx="585302" cy="1523380"/>
                            </a:xfrm>
                            <a:prstGeom prst="line">
                              <a:avLst/>
                            </a:prstGeom>
                            <a:ln w="6350">
                              <a:solidFill>
                                <a:schemeClr val="tx1"/>
                              </a:solidFill>
                              <a:prstDash val="lg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Straight Arrow Connector 48">
                              <a:extLst>
                                <a:ext uri="{FF2B5EF4-FFF2-40B4-BE49-F238E27FC236}">
                                  <a16:creationId xmlns:a16="http://schemas.microsoft.com/office/drawing/2014/main" id="{45633EB8-DDA1-78F7-B24E-6EAA367786FB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2974904" y="957761"/>
                              <a:ext cx="209906" cy="536117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0070C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0" name="Arc 49">
                              <a:extLst>
                                <a:ext uri="{FF2B5EF4-FFF2-40B4-BE49-F238E27FC236}">
                                  <a16:creationId xmlns:a16="http://schemas.microsoft.com/office/drawing/2014/main" id="{46153C5B-A735-175C-8A5F-DD63663343A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568514" y="1458441"/>
                              <a:ext cx="726915" cy="470077"/>
                            </a:xfrm>
                            <a:prstGeom prst="arc">
                              <a:avLst>
                                <a:gd name="adj1" fmla="val 5379067"/>
                                <a:gd name="adj2" fmla="val 7230898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51" name="Arc 50">
                              <a:extLst>
                                <a:ext uri="{FF2B5EF4-FFF2-40B4-BE49-F238E27FC236}">
                                  <a16:creationId xmlns:a16="http://schemas.microsoft.com/office/drawing/2014/main" id="{23522DD4-A830-A205-CB7D-AFC717DAC1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52996" y="811942"/>
                              <a:ext cx="226060" cy="210185"/>
                            </a:xfrm>
                            <a:prstGeom prst="arc">
                              <a:avLst>
                                <a:gd name="adj1" fmla="val 15019180"/>
                                <a:gd name="adj2" fmla="val 6660096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52" name="Arc 51">
                              <a:extLst>
                                <a:ext uri="{FF2B5EF4-FFF2-40B4-BE49-F238E27FC236}">
                                  <a16:creationId xmlns:a16="http://schemas.microsoft.com/office/drawing/2014/main" id="{BFE2D763-67CA-0356-E605-7B6A7039BD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580495" y="401914"/>
                              <a:ext cx="203931" cy="180906"/>
                            </a:xfrm>
                            <a:prstGeom prst="arc">
                              <a:avLst>
                                <a:gd name="adj1" fmla="val 15411575"/>
                                <a:gd name="adj2" fmla="val 7717499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headEnd type="triangle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53" name="Text Box 118">
                              <a:extLst>
                                <a:ext uri="{FF2B5EF4-FFF2-40B4-BE49-F238E27FC236}">
                                  <a16:creationId xmlns:a16="http://schemas.microsoft.com/office/drawing/2014/main" id="{B5C317EE-A1D9-D62C-9C3A-33D948615D1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580490" y="1126127"/>
                              <a:ext cx="572836" cy="494428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 hangingPunct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x</a:t>
                              </a:r>
                              <a:r>
                                <a:rPr lang="en-US" sz="800" i="1" kern="700" baseline="-250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T</a:t>
                              </a:r>
                              <a:endParaRPr lang="en-US" sz="1000" kern="7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54" name="Text Box 119">
                              <a:extLst>
                                <a:ext uri="{FF2B5EF4-FFF2-40B4-BE49-F238E27FC236}">
                                  <a16:creationId xmlns:a16="http://schemas.microsoft.com/office/drawing/2014/main" id="{9C1A5C64-D9FD-7826-EA14-3B5F49D07F7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953925" y="591473"/>
                              <a:ext cx="778178" cy="49643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 hangingPunct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Symbol" panose="05050102010706020507" pitchFamily="18" charset="2"/>
                                  <a:ea typeface="Times New Roman" panose="02020603050405020304" pitchFamily="18" charset="0"/>
                                </a:rPr>
                                <a:t>q</a:t>
                              </a:r>
                              <a:r>
                                <a:rPr lang="en-US" sz="800" i="1" kern="700" baseline="-250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w</a:t>
                              </a:r>
                              <a:endParaRPr lang="en-US" sz="1000" kern="7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55" name="Text Box 120">
                              <a:extLst>
                                <a:ext uri="{FF2B5EF4-FFF2-40B4-BE49-F238E27FC236}">
                                  <a16:creationId xmlns:a16="http://schemas.microsoft.com/office/drawing/2014/main" id="{19FB7187-6BDA-AFE0-11EC-E90B77C5622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202037" y="84090"/>
                              <a:ext cx="509451" cy="34161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 hangingPunct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Symbol" panose="05050102010706020507" pitchFamily="18" charset="2"/>
                                  <a:ea typeface="Times New Roman" panose="02020603050405020304" pitchFamily="18" charset="0"/>
                                </a:rPr>
                                <a:t>q</a:t>
                              </a:r>
                              <a:r>
                                <a:rPr lang="en-US" sz="800" i="1" kern="700" baseline="-250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T</a:t>
                              </a:r>
                              <a:endParaRPr lang="en-US" sz="1000" kern="7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56" name="Straight Arrow Connector 55">
                              <a:extLst>
                                <a:ext uri="{FF2B5EF4-FFF2-40B4-BE49-F238E27FC236}">
                                  <a16:creationId xmlns:a16="http://schemas.microsoft.com/office/drawing/2014/main" id="{5ABBBBD2-6267-354D-992E-76090E2B0E4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187185" y="957918"/>
                              <a:ext cx="739355" cy="64209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0070C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7" name="Text Box 122">
                              <a:extLst>
                                <a:ext uri="{FF2B5EF4-FFF2-40B4-BE49-F238E27FC236}">
                                  <a16:creationId xmlns:a16="http://schemas.microsoft.com/office/drawing/2014/main" id="{043A2367-E1D4-1EAA-57C8-1168F55DBC8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649633" y="974142"/>
                              <a:ext cx="525121" cy="459578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 hangingPunct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z</a:t>
                              </a:r>
                              <a:r>
                                <a:rPr lang="en-US" sz="800" i="1" kern="700" baseline="-250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T</a:t>
                              </a:r>
                              <a:endParaRPr lang="en-US" sz="1000" kern="7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34" name="Straight Arrow Connector 33">
                        <a:extLst>
                          <a:ext uri="{FF2B5EF4-FFF2-40B4-BE49-F238E27FC236}">
                            <a16:creationId xmlns:a16="http://schemas.microsoft.com/office/drawing/2014/main" id="{02BA36A2-0A43-614C-BFFB-26159105AA1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444007" y="1344709"/>
                        <a:ext cx="0" cy="43858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FF23B10-8EC6-9B88-28B0-14020A0EF46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44007" y="1783287"/>
                      <a:ext cx="405480" cy="4572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58A6DDAE-BF53-FAFF-D783-B5F9CB0AA6F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232991" y="1783287"/>
                      <a:ext cx="210998" cy="26087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Text Box 126">
                    <a:extLst>
                      <a:ext uri="{FF2B5EF4-FFF2-40B4-BE49-F238E27FC236}">
                        <a16:creationId xmlns:a16="http://schemas.microsoft.com/office/drawing/2014/main" id="{0272C13C-B1AF-1671-F0A9-15688508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689257" y="1927228"/>
                    <a:ext cx="525002" cy="426263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just" hangingPunct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800" i="1" kern="70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Times New Roman" panose="02020603050405020304" pitchFamily="18" charset="0"/>
                      </a:rPr>
                      <a:t>q</a:t>
                    </a:r>
                    <a:r>
                      <a:rPr lang="en-US" sz="800" i="1" kern="700" baseline="-25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T</a:t>
                    </a:r>
                    <a:endParaRPr lang="en-US" sz="1000" kern="7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" name="Text Box 127">
                  <a:extLst>
                    <a:ext uri="{FF2B5EF4-FFF2-40B4-BE49-F238E27FC236}">
                      <a16:creationId xmlns:a16="http://schemas.microsoft.com/office/drawing/2014/main" id="{B9DBB6FC-AC9F-BFF4-3BE3-A70963BF4D68}"/>
                    </a:ext>
                  </a:extLst>
                </p:cNvPr>
                <p:cNvSpPr txBox="1"/>
                <p:nvPr/>
              </p:nvSpPr>
              <p:spPr>
                <a:xfrm>
                  <a:off x="1050939" y="1973616"/>
                  <a:ext cx="360329" cy="35993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 hangingPunct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i="1" kern="7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x</a:t>
                  </a:r>
                  <a:r>
                    <a:rPr lang="en-US" sz="1000" i="1" kern="700" baseline="-25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0</a:t>
                  </a:r>
                  <a:endParaRPr lang="en-US" sz="1000" kern="7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" name="Text Box 128">
                <a:extLst>
                  <a:ext uri="{FF2B5EF4-FFF2-40B4-BE49-F238E27FC236}">
                    <a16:creationId xmlns:a16="http://schemas.microsoft.com/office/drawing/2014/main" id="{250834F8-6F19-A66D-BBDB-792593895EB1}"/>
                  </a:ext>
                </a:extLst>
              </p:cNvPr>
              <p:cNvSpPr txBox="1"/>
              <p:nvPr/>
            </p:nvSpPr>
            <p:spPr>
              <a:xfrm>
                <a:off x="1659159" y="1803976"/>
                <a:ext cx="360329" cy="3599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i="1" kern="7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r>
                  <a:rPr lang="en-US" sz="1000" i="1" kern="700" baseline="-25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  <a:endParaRPr lang="en-US" sz="1000" kern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3" name="Text Box 129">
              <a:extLst>
                <a:ext uri="{FF2B5EF4-FFF2-40B4-BE49-F238E27FC236}">
                  <a16:creationId xmlns:a16="http://schemas.microsoft.com/office/drawing/2014/main" id="{2949DD92-4555-9AEA-D793-1E2A12AF873C}"/>
                </a:ext>
              </a:extLst>
            </p:cNvPr>
            <p:cNvSpPr txBox="1"/>
            <p:nvPr/>
          </p:nvSpPr>
          <p:spPr>
            <a:xfrm>
              <a:off x="1154379" y="1245406"/>
              <a:ext cx="360329" cy="35993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i="1" kern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z</a:t>
              </a:r>
              <a:r>
                <a:rPr lang="en-US" sz="1000" i="1" kern="70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000" kern="7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76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92538"/>
            <a:ext cx="8392774" cy="1325563"/>
          </a:xfrm>
        </p:spPr>
        <p:txBody>
          <a:bodyPr/>
          <a:lstStyle/>
          <a:p>
            <a:r>
              <a:rPr lang="en-US" dirty="0"/>
              <a:t>Implementation with ROS + PCL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9450" y="1475813"/>
            <a:ext cx="5559575" cy="4739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research has been implemented in ROS on Ubuntu Linux </a:t>
            </a:r>
          </a:p>
          <a:p>
            <a:pPr lvl="1"/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multi-threaded and distributed software framework for robotics applications. </a:t>
            </a:r>
          </a:p>
          <a:p>
            <a:pPr lvl="1"/>
            <a:endParaRPr lang="en-US" sz="1400" kern="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combination of 2D LiDAR scans into 3D point clouds was done using a custom ROS package scan2cloud based on </a:t>
            </a:r>
            <a:r>
              <a:rPr lang="en-US" sz="1800" i="1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ROS</a:t>
            </a:r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kern="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laser_geometry</a:t>
            </a:r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(https://github.com/thillRobot/scan2cloud.git)</a:t>
            </a:r>
            <a:endParaRPr lang="en-US" sz="1800" i="1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i="1" kern="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primary approach was implemented in a custom ROS package </a:t>
            </a:r>
            <a:r>
              <a:rPr lang="en-US" sz="1800" kern="7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seam_detection</a:t>
            </a:r>
            <a:r>
              <a:rPr lang="en-US" sz="18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that uses PCL for filtering, RANSAC, and </a:t>
            </a:r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(https://github.com/thillRobot/seam_detection.git)</a:t>
            </a:r>
            <a:endParaRPr lang="en-US" sz="1800" i="1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kern="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Email: thill@tntech.edu for questions about code</a:t>
            </a:r>
          </a:p>
        </p:txBody>
      </p:sp>
    </p:spTree>
    <p:extLst>
      <p:ext uri="{BB962C8B-B14F-4D97-AF65-F5344CB8AC3E}">
        <p14:creationId xmlns:p14="http://schemas.microsoft.com/office/powerpoint/2010/main" val="402240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6" y="181587"/>
            <a:ext cx="7541699" cy="663415"/>
          </a:xfrm>
        </p:spPr>
        <p:txBody>
          <a:bodyPr>
            <a:normAutofit/>
          </a:bodyPr>
          <a:lstStyle/>
          <a:p>
            <a:r>
              <a:rPr lang="en-US" sz="3600" dirty="0"/>
              <a:t>Simulation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303881" y="2822513"/>
            <a:ext cx="4229885" cy="17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process was first completed on synthetic data. The source and reference clouds were both generated from CAD.</a:t>
            </a:r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19D32F35-1D23-F6C5-6819-9EF647BC18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1" y="832465"/>
            <a:ext cx="2919136" cy="1881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AD6E0-C04C-76FE-7E98-5B3005E64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11" y="832465"/>
            <a:ext cx="1887473" cy="1095058"/>
          </a:xfrm>
          <a:prstGeom prst="rect">
            <a:avLst/>
          </a:prstGeom>
        </p:spPr>
      </p:pic>
      <p:pic>
        <p:nvPicPr>
          <p:cNvPr id="8" name="Picture 7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21FCEE49-5CE9-0B29-25D4-99F7E95E36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58" y="4038745"/>
            <a:ext cx="3153725" cy="2267827"/>
          </a:xfrm>
          <a:prstGeom prst="rect">
            <a:avLst/>
          </a:prstGeom>
        </p:spPr>
      </p:pic>
      <p:pic>
        <p:nvPicPr>
          <p:cNvPr id="9" name="Picture 8" descr="A picture containing colorful&#10;&#10;Description automatically generated">
            <a:extLst>
              <a:ext uri="{FF2B5EF4-FFF2-40B4-BE49-F238E27FC236}">
                <a16:creationId xmlns:a16="http://schemas.microsoft.com/office/drawing/2014/main" id="{1665A480-7EF1-6D7E-09F1-59114787B1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599" y="4038746"/>
            <a:ext cx="3154302" cy="2267827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6CD4AE38-FFFB-8A4D-35D7-6ED172BD71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58" y="2073332"/>
            <a:ext cx="2128518" cy="1663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E673AD-1FB7-9BCD-9280-A81FC44B120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4479" y="2088905"/>
            <a:ext cx="2126203" cy="1663903"/>
          </a:xfrm>
          <a:prstGeom prst="rect">
            <a:avLst/>
          </a:prstGeom>
        </p:spPr>
      </p:pic>
      <p:pic>
        <p:nvPicPr>
          <p:cNvPr id="12" name="Picture 11" descr="A picture containing purple&#10;&#10;Description automatically generated">
            <a:extLst>
              <a:ext uri="{FF2B5EF4-FFF2-40B4-BE49-F238E27FC236}">
                <a16:creationId xmlns:a16="http://schemas.microsoft.com/office/drawing/2014/main" id="{6A4BBE85-6B09-FDDC-4E50-2B2E5AB86B1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36" y="2088905"/>
            <a:ext cx="2127421" cy="1663084"/>
          </a:xfrm>
          <a:prstGeom prst="rect">
            <a:avLst/>
          </a:prstGeom>
        </p:spPr>
      </p:pic>
      <p:pic>
        <p:nvPicPr>
          <p:cNvPr id="13" name="Picture 12" descr="A picture containing surface chart&#10;&#10;Description automatically generated">
            <a:extLst>
              <a:ext uri="{FF2B5EF4-FFF2-40B4-BE49-F238E27FC236}">
                <a16:creationId xmlns:a16="http://schemas.microsoft.com/office/drawing/2014/main" id="{28CF7FC1-BF08-026B-66C1-4EC79BF14DF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252" y="138529"/>
            <a:ext cx="2138624" cy="1606107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A841057-ADAB-E12D-DDA0-230BEF0E01E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79" y="126928"/>
            <a:ext cx="2139003" cy="1606107"/>
          </a:xfrm>
          <a:prstGeom prst="rect">
            <a:avLst/>
          </a:prstGeom>
        </p:spPr>
      </p:pic>
      <p:pic>
        <p:nvPicPr>
          <p:cNvPr id="15" name="Picture 14" descr="A picture containing surface chart&#10;&#10;Description automatically generated">
            <a:extLst>
              <a:ext uri="{FF2B5EF4-FFF2-40B4-BE49-F238E27FC236}">
                <a16:creationId xmlns:a16="http://schemas.microsoft.com/office/drawing/2014/main" id="{393ACB42-4BF8-FAD3-3CE8-BAC0FEE725D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36" y="138528"/>
            <a:ext cx="2138554" cy="1606108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84CA3C0-AD31-0DA9-6095-A0C8EC6FA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91124"/>
              </p:ext>
            </p:extLst>
          </p:nvPr>
        </p:nvGraphicFramePr>
        <p:xfrm>
          <a:off x="375339" y="5107408"/>
          <a:ext cx="2776220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390">
                  <a:extLst>
                    <a:ext uri="{9D8B030D-6E8A-4147-A177-3AD203B41FA5}">
                      <a16:colId xmlns:a16="http://schemas.microsoft.com/office/drawing/2014/main" val="1817669256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1697207905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70882836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498640397"/>
                    </a:ext>
                  </a:extLst>
                </a:gridCol>
              </a:tblGrid>
              <a:tr h="98425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 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X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Y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Z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3442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Expected Translation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0.25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0.2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0.025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376476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Measured Translation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0.251347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0.19923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0.02436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101549"/>
                  </a:ext>
                </a:extLst>
              </a:tr>
              <a:tr h="108585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Difference 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-0.00134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0.00077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0.00064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63127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E3290EA-705C-AF2F-3B70-0C4F72188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69394"/>
              </p:ext>
            </p:extLst>
          </p:nvPr>
        </p:nvGraphicFramePr>
        <p:xfrm>
          <a:off x="367144" y="5911367"/>
          <a:ext cx="3311525" cy="544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6975">
                  <a:extLst>
                    <a:ext uri="{9D8B030D-6E8A-4147-A177-3AD203B41FA5}">
                      <a16:colId xmlns:a16="http://schemas.microsoft.com/office/drawing/2014/main" val="37579694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2777736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526284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70779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 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Roll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Pitch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Yaw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015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Expected Rotation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0.52360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720295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Measured Rotation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-0.00918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-0.00681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0.52759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658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Difference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0.00918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0.00680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-0.00399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42689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6E42502-33DC-B156-7B0F-B2731DF6A37B}"/>
              </a:ext>
            </a:extLst>
          </p:cNvPr>
          <p:cNvSpPr txBox="1"/>
          <p:nvPr/>
        </p:nvSpPr>
        <p:spPr>
          <a:xfrm>
            <a:off x="6161388" y="6318666"/>
            <a:ext cx="6094970" cy="2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6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SIMULATED APPLICATION – WORKPIECE REGISTRATION</a:t>
            </a:r>
            <a:endParaRPr lang="en-US" sz="12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30F5E-1057-623C-FB67-15BD483A6D0E}"/>
              </a:ext>
            </a:extLst>
          </p:cNvPr>
          <p:cNvSpPr txBox="1"/>
          <p:nvPr/>
        </p:nvSpPr>
        <p:spPr>
          <a:xfrm>
            <a:off x="6721330" y="3764133"/>
            <a:ext cx="3799702" cy="2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5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SEGMENTATION TO REMOVE CLAMPS</a:t>
            </a:r>
            <a:endParaRPr lang="en-US" sz="12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EC861-AE0A-8530-9559-38C3FF0B0BF2}"/>
              </a:ext>
            </a:extLst>
          </p:cNvPr>
          <p:cNvSpPr txBox="1"/>
          <p:nvPr/>
        </p:nvSpPr>
        <p:spPr>
          <a:xfrm>
            <a:off x="6721330" y="1773172"/>
            <a:ext cx="3583459" cy="2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4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SEGMENTATION TO REMOVE TABLE</a:t>
            </a:r>
            <a:endParaRPr lang="en-US" sz="12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0C033D-10CD-6509-C687-AAA87FB16D65}"/>
              </a:ext>
            </a:extLst>
          </p:cNvPr>
          <p:cNvSpPr txBox="1"/>
          <p:nvPr/>
        </p:nvSpPr>
        <p:spPr>
          <a:xfrm>
            <a:off x="209614" y="4655690"/>
            <a:ext cx="61289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1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SIMULATION RESULTS – EXAMPLE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11131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92538"/>
            <a:ext cx="754169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Experimental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390954" y="1279707"/>
            <a:ext cx="4656005" cy="4739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approach was tested using a </a:t>
            </a:r>
            <a:r>
              <a:rPr lang="en-US" sz="2400" dirty="0" err="1"/>
              <a:t>Aubo</a:t>
            </a:r>
            <a:r>
              <a:rPr lang="en-US" sz="2400" dirty="0"/>
              <a:t> i5 </a:t>
            </a:r>
            <a:r>
              <a:rPr lang="en-US" sz="2400" dirty="0" err="1"/>
              <a:t>cobot</a:t>
            </a:r>
            <a:r>
              <a:rPr lang="en-US" sz="2400" dirty="0"/>
              <a:t> and an </a:t>
            </a:r>
            <a:r>
              <a:rPr lang="en-US" sz="2400" dirty="0" err="1"/>
              <a:t>RPLiDAR</a:t>
            </a:r>
            <a:r>
              <a:rPr lang="en-US" sz="2400" dirty="0"/>
              <a:t> A2 on a welding table courtesy of RTT – Robotic Technologies of Tennessee and Stephen </a:t>
            </a:r>
            <a:r>
              <a:rPr lang="en-US" sz="2400" dirty="0" err="1"/>
              <a:t>Zuccaro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B3C56F-4D1E-C248-502E-CC40272A83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97" y="3035185"/>
            <a:ext cx="3560994" cy="2984157"/>
          </a:xfrm>
          <a:prstGeom prst="rect">
            <a:avLst/>
          </a:prstGeom>
        </p:spPr>
      </p:pic>
      <p:pic>
        <p:nvPicPr>
          <p:cNvPr id="8" name="Picture 7" descr="Engineering drawing&#10;&#10;Description automatically generated">
            <a:extLst>
              <a:ext uri="{FF2B5EF4-FFF2-40B4-BE49-F238E27FC236}">
                <a16:creationId xmlns:a16="http://schemas.microsoft.com/office/drawing/2014/main" id="{143C3A40-ED4E-A6D4-686F-834D9E2103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28" y="169023"/>
            <a:ext cx="2160236" cy="2070697"/>
          </a:xfrm>
          <a:prstGeom prst="rect">
            <a:avLst/>
          </a:prstGeom>
        </p:spPr>
      </p:pic>
      <p:pic>
        <p:nvPicPr>
          <p:cNvPr id="9" name="Picture 8" descr="Engineering drawing&#10;&#10;Description automatically generated with low confidence">
            <a:extLst>
              <a:ext uri="{FF2B5EF4-FFF2-40B4-BE49-F238E27FC236}">
                <a16:creationId xmlns:a16="http://schemas.microsoft.com/office/drawing/2014/main" id="{C1E83218-F428-B971-96D7-1C53B9DC84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61" y="169023"/>
            <a:ext cx="2160235" cy="2070298"/>
          </a:xfrm>
          <a:prstGeom prst="rect">
            <a:avLst/>
          </a:prstGeom>
        </p:spPr>
      </p:pic>
      <p:pic>
        <p:nvPicPr>
          <p:cNvPr id="10" name="Picture 9" descr="Engineering drawing&#10;&#10;Description automatically generated with medium confidence">
            <a:extLst>
              <a:ext uri="{FF2B5EF4-FFF2-40B4-BE49-F238E27FC236}">
                <a16:creationId xmlns:a16="http://schemas.microsoft.com/office/drawing/2014/main" id="{885B3DA7-D202-C934-0904-209CAC27F4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789" y="158366"/>
            <a:ext cx="2153674" cy="2066223"/>
          </a:xfrm>
          <a:prstGeom prst="rect">
            <a:avLst/>
          </a:prstGeom>
        </p:spPr>
      </p:pic>
      <p:pic>
        <p:nvPicPr>
          <p:cNvPr id="11" name="Picture 10" descr="Chart, surface chart&#10;&#10;Description automatically generated with medium confidence">
            <a:extLst>
              <a:ext uri="{FF2B5EF4-FFF2-40B4-BE49-F238E27FC236}">
                <a16:creationId xmlns:a16="http://schemas.microsoft.com/office/drawing/2014/main" id="{5854C624-5E2A-9CFA-1F13-487356B705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52" y="2498382"/>
            <a:ext cx="2160236" cy="1687684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5977C0-EB56-513B-DE6A-AD54E3345E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60" y="2506310"/>
            <a:ext cx="2151903" cy="1679756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47854BA2-2875-8C89-80E7-43A1DC200A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789" y="2535528"/>
            <a:ext cx="2122730" cy="1656984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4E8F42EC-EAAD-BDF6-0AFA-EE059FB39C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58" y="4563317"/>
            <a:ext cx="2161406" cy="1687684"/>
          </a:xfrm>
          <a:prstGeom prst="rect">
            <a:avLst/>
          </a:prstGeom>
        </p:spPr>
      </p:pic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AB998A-76C4-E4B3-6D8C-F0F66416C5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67" y="4589559"/>
            <a:ext cx="2137201" cy="1669824"/>
          </a:xfrm>
          <a:prstGeom prst="rect">
            <a:avLst/>
          </a:prstGeom>
        </p:spPr>
      </p:pic>
      <p:pic>
        <p:nvPicPr>
          <p:cNvPr id="16" name="Picture 1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C699F38-23D5-6D5E-DDB7-8BF70B175DE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789" y="4594017"/>
            <a:ext cx="2122231" cy="16569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F3988A-8842-EA65-13A4-D33AE89C5672}"/>
              </a:ext>
            </a:extLst>
          </p:cNvPr>
          <p:cNvSpPr txBox="1"/>
          <p:nvPr/>
        </p:nvSpPr>
        <p:spPr>
          <a:xfrm>
            <a:off x="593302" y="6140296"/>
            <a:ext cx="4024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EXPERIMENTAL EXAMPLE APPLICATION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4EBF0-F8CA-ABA4-1E3F-6EB368FEAD05}"/>
              </a:ext>
            </a:extLst>
          </p:cNvPr>
          <p:cNvSpPr txBox="1"/>
          <p:nvPr/>
        </p:nvSpPr>
        <p:spPr>
          <a:xfrm>
            <a:off x="6640350" y="6259383"/>
            <a:ext cx="3915722" cy="2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5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SEGMENTATION TO REMOVE CLAMPS</a:t>
            </a:r>
            <a:endParaRPr lang="en-US" sz="12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8D8A9D-F874-FAC8-BB03-D5757F59D0DF}"/>
              </a:ext>
            </a:extLst>
          </p:cNvPr>
          <p:cNvSpPr txBox="1"/>
          <p:nvPr/>
        </p:nvSpPr>
        <p:spPr>
          <a:xfrm>
            <a:off x="6681212" y="4191659"/>
            <a:ext cx="3809912" cy="2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4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SEGMENTATION TO REMOVE TABLE</a:t>
            </a:r>
            <a:endParaRPr lang="en-US" sz="12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F76C6-7E75-9B34-283E-6F00FCE41E12}"/>
              </a:ext>
            </a:extLst>
          </p:cNvPr>
          <p:cNvSpPr txBox="1"/>
          <p:nvPr/>
        </p:nvSpPr>
        <p:spPr>
          <a:xfrm>
            <a:off x="7374634" y="2224589"/>
            <a:ext cx="2222416" cy="2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3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BOUNDING BOX </a:t>
            </a:r>
            <a:endParaRPr lang="en-US" sz="12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4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00" y="192538"/>
            <a:ext cx="7541699" cy="610651"/>
          </a:xfrm>
        </p:spPr>
        <p:txBody>
          <a:bodyPr>
            <a:normAutofit/>
          </a:bodyPr>
          <a:lstStyle/>
          <a:p>
            <a:r>
              <a:rPr lang="en-US" sz="3600" dirty="0"/>
              <a:t>Experimental Results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C96BE34-4B95-25DD-ACE8-229154F03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9" y="912055"/>
            <a:ext cx="3404260" cy="2476421"/>
          </a:xfrm>
          <a:prstGeom prst="rect">
            <a:avLst/>
          </a:prstGeom>
        </p:spPr>
      </p:pic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02A7434A-296E-0F0D-E27E-97A23B6DB5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7" y="3486509"/>
            <a:ext cx="3404260" cy="2475974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C78034-4610-B2A7-D745-08AAE1738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3768"/>
              </p:ext>
            </p:extLst>
          </p:nvPr>
        </p:nvGraphicFramePr>
        <p:xfrm>
          <a:off x="5685488" y="2150266"/>
          <a:ext cx="3597275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100902382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7864971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9635935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8880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 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X (m)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Y (m)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Z (m)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231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Expected Translation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</a:t>
                      </a:r>
                      <a:endParaRPr lang="en-US" sz="1000" kern="70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 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-0.60960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0.02540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772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Measured Translation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0.00893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-0.60874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0.02003</a:t>
                      </a:r>
                      <a:endParaRPr lang="en-US" sz="1000" kern="7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 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712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Difference 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-0.00893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-0.00086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0.00537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436308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6D3162F-FF0F-7CF5-6E67-7E3E16FCB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82233"/>
              </p:ext>
            </p:extLst>
          </p:nvPr>
        </p:nvGraphicFramePr>
        <p:xfrm>
          <a:off x="5685488" y="3063240"/>
          <a:ext cx="3259455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75">
                  <a:extLst>
                    <a:ext uri="{9D8B030D-6E8A-4147-A177-3AD203B41FA5}">
                      <a16:colId xmlns:a16="http://schemas.microsoft.com/office/drawing/2014/main" val="293816254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47705410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5726595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3754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 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Roll (rad)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Pitch (rad)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Yaw (rad)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4205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Expected Rotation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7929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Measured Rotation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-0.00493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-0.00071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0.019938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772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Difference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0.00493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0.00071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-0.00071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19012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9C9696C-6931-0C9F-95F6-89E01A05F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87276"/>
              </p:ext>
            </p:extLst>
          </p:nvPr>
        </p:nvGraphicFramePr>
        <p:xfrm>
          <a:off x="5685488" y="4539111"/>
          <a:ext cx="3242945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417571594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5381444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6010408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1029800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 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X (m)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Y (m)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Z (m)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43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Expected Translation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0.10160</a:t>
                      </a:r>
                      <a:endParaRPr lang="en-US" sz="1000" kern="70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 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-0.60960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0.02540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180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Measured Translation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0.10840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-0.61096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0.02034</a:t>
                      </a:r>
                      <a:endParaRPr lang="en-US" sz="1000" kern="70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 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40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Difference 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-0.00680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0.00136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0.00506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895392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61F145A-8A0C-4559-C555-F193A0230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308083"/>
              </p:ext>
            </p:extLst>
          </p:nvPr>
        </p:nvGraphicFramePr>
        <p:xfrm>
          <a:off x="5685488" y="5397960"/>
          <a:ext cx="3242945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75">
                  <a:extLst>
                    <a:ext uri="{9D8B030D-6E8A-4147-A177-3AD203B41FA5}">
                      <a16:colId xmlns:a16="http://schemas.microsoft.com/office/drawing/2014/main" val="33910122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716862881"/>
                    </a:ext>
                  </a:extLst>
                </a:gridCol>
                <a:gridCol w="661035">
                  <a:extLst>
                    <a:ext uri="{9D8B030D-6E8A-4147-A177-3AD203B41FA5}">
                      <a16:colId xmlns:a16="http://schemas.microsoft.com/office/drawing/2014/main" val="122449857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165777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 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Roll (rad)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Pitch (rad)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Yaw (rad)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3719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Expected Rotation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0.785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286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Measured Rotation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-0.00457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0.02186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0.79461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2795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Difference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0.00457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-0.02186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-0.00921293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784436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2171F62-D94A-6976-97CD-11F435BC2111}"/>
              </a:ext>
            </a:extLst>
          </p:cNvPr>
          <p:cNvSpPr txBox="1"/>
          <p:nvPr/>
        </p:nvSpPr>
        <p:spPr>
          <a:xfrm>
            <a:off x="5126671" y="415766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3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EXPERIMENTAL RESULTS - EXAMPLE APPLICATION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980B67-A8B2-7DCC-0B0F-77FCFEAD1F92}"/>
              </a:ext>
            </a:extLst>
          </p:cNvPr>
          <p:cNvSpPr txBox="1"/>
          <p:nvPr/>
        </p:nvSpPr>
        <p:spPr>
          <a:xfrm>
            <a:off x="5023945" y="166763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2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EXPERIMENTAL RESULTS – LIDAR CALIBRATION</a:t>
            </a:r>
          </a:p>
          <a:p>
            <a:pPr marL="0" marR="0" algn="just" hangingPunct="0">
              <a:spcBef>
                <a:spcPts val="0"/>
              </a:spcBef>
              <a:spcAft>
                <a:spcPts val="0"/>
              </a:spcAft>
            </a:pPr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just" hangingPunct="0">
              <a:spcBef>
                <a:spcPts val="0"/>
              </a:spcBef>
              <a:spcAft>
                <a:spcPts val="0"/>
              </a:spcAft>
            </a:pPr>
            <a:endParaRPr lang="en-US" sz="12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43B162-8ECA-C48C-A63B-ED197539D086}"/>
              </a:ext>
            </a:extLst>
          </p:cNvPr>
          <p:cNvSpPr txBox="1"/>
          <p:nvPr/>
        </p:nvSpPr>
        <p:spPr>
          <a:xfrm>
            <a:off x="190436" y="6129480"/>
            <a:ext cx="5016554" cy="2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14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EXAMPLE APPLICATION – WORKPIECE REGISTRATION</a:t>
            </a:r>
            <a:endParaRPr lang="en-US" sz="12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8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92538"/>
            <a:ext cx="7541699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1DAC9D-C393-B08A-CA18-734FF4DF4972}"/>
              </a:ext>
            </a:extLst>
          </p:cNvPr>
          <p:cNvSpPr txBox="1">
            <a:spLocks/>
          </p:cNvSpPr>
          <p:nvPr/>
        </p:nvSpPr>
        <p:spPr>
          <a:xfrm>
            <a:off x="6676498" y="1943454"/>
            <a:ext cx="4408564" cy="27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sfghsfghsfgh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9450" y="1475813"/>
            <a:ext cx="5559575" cy="4739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asdfazsdf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6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364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0245" y="1397854"/>
            <a:ext cx="8273943" cy="27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Applications:</a:t>
            </a:r>
          </a:p>
          <a:p>
            <a:r>
              <a:rPr lang="en-US" dirty="0"/>
              <a:t>Background – Robotics and Automated Welding</a:t>
            </a:r>
          </a:p>
          <a:p>
            <a:r>
              <a:rPr lang="en-US" dirty="0"/>
              <a:t>Method – Workpiece Localization </a:t>
            </a:r>
          </a:p>
          <a:p>
            <a:r>
              <a:rPr lang="en-US" dirty="0"/>
              <a:t>Results - Simulated and Experimental</a:t>
            </a:r>
          </a:p>
          <a:p>
            <a:r>
              <a:rPr lang="en-US" dirty="0"/>
              <a:t>Conclusions – Applications and Future Work </a:t>
            </a:r>
          </a:p>
        </p:txBody>
      </p:sp>
    </p:spTree>
    <p:extLst>
      <p:ext uri="{BB962C8B-B14F-4D97-AF65-F5344CB8AC3E}">
        <p14:creationId xmlns:p14="http://schemas.microsoft.com/office/powerpoint/2010/main" val="242514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3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Robotics in 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C1EC-9DE5-7F4E-A7D1-6D61BCEB8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46" y="4243657"/>
            <a:ext cx="4408564" cy="25318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and Tradeoffs:</a:t>
            </a:r>
          </a:p>
          <a:p>
            <a:r>
              <a:rPr lang="en-US" dirty="0"/>
              <a:t>Efficiencies</a:t>
            </a:r>
          </a:p>
          <a:p>
            <a:r>
              <a:rPr lang="en-US" dirty="0"/>
              <a:t>Safety</a:t>
            </a:r>
          </a:p>
          <a:p>
            <a:r>
              <a:rPr lang="en-US" dirty="0"/>
              <a:t>Employment 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1DAC9D-C393-B08A-CA18-734FF4DF4972}"/>
              </a:ext>
            </a:extLst>
          </p:cNvPr>
          <p:cNvSpPr txBox="1">
            <a:spLocks/>
          </p:cNvSpPr>
          <p:nvPr/>
        </p:nvSpPr>
        <p:spPr>
          <a:xfrm>
            <a:off x="4687061" y="1931120"/>
            <a:ext cx="3381901" cy="27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Technologies:</a:t>
            </a:r>
          </a:p>
          <a:p>
            <a:r>
              <a:rPr lang="en-US" dirty="0"/>
              <a:t>Serial Manipulators</a:t>
            </a:r>
          </a:p>
          <a:p>
            <a:r>
              <a:rPr lang="en-US" dirty="0"/>
              <a:t>Parallel Manipulators</a:t>
            </a:r>
          </a:p>
          <a:p>
            <a:r>
              <a:rPr lang="en-US" dirty="0"/>
              <a:t>Mobile Robots </a:t>
            </a:r>
          </a:p>
          <a:p>
            <a:r>
              <a:rPr lang="en-US" dirty="0"/>
              <a:t>Vision and Sensing</a:t>
            </a:r>
          </a:p>
          <a:p>
            <a:r>
              <a:rPr lang="en-US" dirty="0" err="1"/>
              <a:t>Cobots</a:t>
            </a:r>
            <a:r>
              <a:rPr lang="en-US" dirty="0"/>
              <a:t> and Safety Systems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0246" y="1397854"/>
            <a:ext cx="4408564" cy="27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Applications:</a:t>
            </a:r>
          </a:p>
          <a:p>
            <a:r>
              <a:rPr lang="en-US" dirty="0"/>
              <a:t>Welding</a:t>
            </a:r>
          </a:p>
          <a:p>
            <a:r>
              <a:rPr lang="en-US" dirty="0"/>
              <a:t>Painting</a:t>
            </a:r>
          </a:p>
          <a:p>
            <a:r>
              <a:rPr lang="en-US" dirty="0"/>
              <a:t>Applying Glue</a:t>
            </a:r>
          </a:p>
          <a:p>
            <a:r>
              <a:rPr lang="en-US" dirty="0"/>
              <a:t>Additive Manufacturing </a:t>
            </a:r>
          </a:p>
        </p:txBody>
      </p:sp>
      <p:pic>
        <p:nvPicPr>
          <p:cNvPr id="6" name="Picture 5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23F5E014-E015-82AE-6740-2DFB49C64779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415" y="3100707"/>
            <a:ext cx="3501050" cy="2756560"/>
          </a:xfrm>
          <a:prstGeom prst="rect">
            <a:avLst/>
          </a:prstGeom>
        </p:spPr>
      </p:pic>
      <p:pic>
        <p:nvPicPr>
          <p:cNvPr id="8" name="Picture 7" descr="A picture containing indoor, power shovel, parked&#10;&#10;Description automatically generated">
            <a:extLst>
              <a:ext uri="{FF2B5EF4-FFF2-40B4-BE49-F238E27FC236}">
                <a16:creationId xmlns:a16="http://schemas.microsoft.com/office/drawing/2014/main" id="{FA797FB7-9C0E-DC6F-71B8-CDA86AB2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15" y="134021"/>
            <a:ext cx="3501050" cy="2625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00B9B5-3531-5D69-88C8-7CA6B99B8456}"/>
              </a:ext>
            </a:extLst>
          </p:cNvPr>
          <p:cNvSpPr txBox="1"/>
          <p:nvPr/>
        </p:nvSpPr>
        <p:spPr>
          <a:xfrm>
            <a:off x="8644089" y="2744962"/>
            <a:ext cx="2795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Wikipedia, Industrial Robot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A0193-9939-4510-27F5-7E00755277A5}"/>
              </a:ext>
            </a:extLst>
          </p:cNvPr>
          <p:cNvSpPr txBox="1"/>
          <p:nvPr/>
        </p:nvSpPr>
        <p:spPr>
          <a:xfrm>
            <a:off x="8644089" y="5905235"/>
            <a:ext cx="1854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RTT, C.R. Weld </a:t>
            </a:r>
          </a:p>
        </p:txBody>
      </p:sp>
    </p:spTree>
    <p:extLst>
      <p:ext uri="{BB962C8B-B14F-4D97-AF65-F5344CB8AC3E}">
        <p14:creationId xmlns:p14="http://schemas.microsoft.com/office/powerpoint/2010/main" val="38861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92538"/>
            <a:ext cx="1001710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Automated Welding and Tool Path Generation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1DAC9D-C393-B08A-CA18-734FF4DF4972}"/>
              </a:ext>
            </a:extLst>
          </p:cNvPr>
          <p:cNvSpPr txBox="1">
            <a:spLocks/>
          </p:cNvSpPr>
          <p:nvPr/>
        </p:nvSpPr>
        <p:spPr>
          <a:xfrm>
            <a:off x="6676498" y="1943454"/>
            <a:ext cx="4408564" cy="27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transformation from the manipulator base frame to the start point on the workpiece must be known.</a:t>
            </a:r>
          </a:p>
          <a:p>
            <a:r>
              <a:rPr lang="en-US" dirty="0"/>
              <a:t>Fixtures or Jigs</a:t>
            </a:r>
          </a:p>
          <a:p>
            <a:r>
              <a:rPr lang="en-US" dirty="0"/>
              <a:t>Vision and Sensing</a:t>
            </a:r>
          </a:p>
          <a:p>
            <a:r>
              <a:rPr lang="en-US" dirty="0"/>
              <a:t>Teaching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6425" y="1475813"/>
            <a:ext cx="5559575" cy="4739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Automation requires control of tool pose typically achieved using a kinematic model and joint level control.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spatial description of the desired task is required.</a:t>
            </a:r>
          </a:p>
          <a:p>
            <a:r>
              <a:rPr lang="en-US" dirty="0"/>
              <a:t>Manual programming </a:t>
            </a:r>
          </a:p>
          <a:p>
            <a:r>
              <a:rPr lang="en-US" dirty="0"/>
              <a:t>Teaching with Pendant or Hand</a:t>
            </a:r>
          </a:p>
          <a:p>
            <a:r>
              <a:rPr lang="en-US" dirty="0"/>
              <a:t>Computer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2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4A6F-192E-1947-BD62-A5E7EB5B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98157"/>
          </a:xfrm>
        </p:spPr>
        <p:txBody>
          <a:bodyPr>
            <a:normAutofit/>
          </a:bodyPr>
          <a:lstStyle/>
          <a:p>
            <a:r>
              <a:rPr lang="en-US" sz="36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87EF-8236-3F49-942A-C88BDBE7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8B1B4-813B-1C4A-93D1-13D675450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14849"/>
            <a:ext cx="3932237" cy="4942701"/>
          </a:xfrm>
        </p:spPr>
        <p:txBody>
          <a:bodyPr/>
          <a:lstStyle/>
          <a:p>
            <a:r>
              <a:rPr lang="en-US" dirty="0"/>
              <a:t>Automation of welding has been a focus of robotics research for many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Seam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Point Determination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Workpiece Localization</a:t>
            </a:r>
          </a:p>
          <a:p>
            <a:endParaRPr lang="en-US" dirty="0"/>
          </a:p>
          <a:p>
            <a:r>
              <a:rPr lang="en-US" dirty="0"/>
              <a:t>Image registration is a fundamental problem in computer vision and has been studied thoroughly. This field is changing rapidly with technological developments.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Sensing and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 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Algorithms and Machine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8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92539"/>
            <a:ext cx="7541699" cy="950462"/>
          </a:xfrm>
        </p:spPr>
        <p:txBody>
          <a:bodyPr>
            <a:normAutofit/>
          </a:bodyPr>
          <a:lstStyle/>
          <a:p>
            <a:r>
              <a:rPr lang="en-US" sz="3600" dirty="0"/>
              <a:t>Contribution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1DAC9D-C393-B08A-CA18-734FF4DF4972}"/>
              </a:ext>
            </a:extLst>
          </p:cNvPr>
          <p:cNvSpPr txBox="1">
            <a:spLocks/>
          </p:cNvSpPr>
          <p:nvPr/>
        </p:nvSpPr>
        <p:spPr>
          <a:xfrm>
            <a:off x="6676498" y="1943454"/>
            <a:ext cx="4408564" cy="27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6425" y="1475813"/>
            <a:ext cx="5559575" cy="4739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process is shown which uses RANSAC and ICP for workpiece localization from a point cloud data containing outliers for a robotic welding application.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1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72223"/>
            <a:ext cx="849018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Overview of Approach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92030" y="1157447"/>
            <a:ext cx="9151272" cy="47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process consists of multiple stages.</a:t>
            </a:r>
          </a:p>
          <a:p>
            <a:endParaRPr lang="en-US" dirty="0"/>
          </a:p>
        </p:txBody>
      </p:sp>
      <p:grpSp>
        <p:nvGrpSpPr>
          <p:cNvPr id="314" name="Canvas 182">
            <a:extLst>
              <a:ext uri="{FF2B5EF4-FFF2-40B4-BE49-F238E27FC236}">
                <a16:creationId xmlns:a16="http://schemas.microsoft.com/office/drawing/2014/main" id="{35844A3E-E448-47A7-A51A-BC2B7930A076}"/>
              </a:ext>
            </a:extLst>
          </p:cNvPr>
          <p:cNvGrpSpPr/>
          <p:nvPr/>
        </p:nvGrpSpPr>
        <p:grpSpPr>
          <a:xfrm>
            <a:off x="3643078" y="1779448"/>
            <a:ext cx="7874719" cy="4544844"/>
            <a:chOff x="-878738" y="-121632"/>
            <a:chExt cx="7091393" cy="4372959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EE620F53-11F1-3086-8CAA-BDAFA5A5555A}"/>
                </a:ext>
              </a:extLst>
            </p:cNvPr>
            <p:cNvSpPr/>
            <p:nvPr/>
          </p:nvSpPr>
          <p:spPr>
            <a:xfrm>
              <a:off x="-878738" y="-121632"/>
              <a:ext cx="7091393" cy="4372959"/>
            </a:xfrm>
            <a:prstGeom prst="rect">
              <a:avLst/>
            </a:prstGeom>
            <a:solidFill>
              <a:prstClr val="white"/>
            </a:solidFill>
          </p:spPr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C13DA202-004A-DB48-20C4-3427AB4484D6}"/>
                </a:ext>
              </a:extLst>
            </p:cNvPr>
            <p:cNvGrpSpPr/>
            <p:nvPr/>
          </p:nvGrpSpPr>
          <p:grpSpPr>
            <a:xfrm>
              <a:off x="-569755" y="121863"/>
              <a:ext cx="2177785" cy="1393134"/>
              <a:chOff x="-676667" y="135035"/>
              <a:chExt cx="2177785" cy="1393134"/>
            </a:xfrm>
          </p:grpSpPr>
          <p:sp>
            <p:nvSpPr>
              <p:cNvPr id="361" name="Flowchart: Process 360">
                <a:extLst>
                  <a:ext uri="{FF2B5EF4-FFF2-40B4-BE49-F238E27FC236}">
                    <a16:creationId xmlns:a16="http://schemas.microsoft.com/office/drawing/2014/main" id="{BED1F52A-FD21-F48C-1308-10EFE6D05FCC}"/>
                  </a:ext>
                </a:extLst>
              </p:cNvPr>
              <p:cNvSpPr/>
              <p:nvPr/>
            </p:nvSpPr>
            <p:spPr>
              <a:xfrm>
                <a:off x="-676667" y="135035"/>
                <a:ext cx="2177785" cy="139313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2" name="Text Box 149">
                <a:extLst>
                  <a:ext uri="{FF2B5EF4-FFF2-40B4-BE49-F238E27FC236}">
                    <a16:creationId xmlns:a16="http://schemas.microsoft.com/office/drawing/2014/main" id="{CBADB525-2EC7-EFD0-0D5C-C5F0D9F4A4E9}"/>
                  </a:ext>
                </a:extLst>
              </p:cNvPr>
              <p:cNvSpPr txBox="1"/>
              <p:nvPr/>
            </p:nvSpPr>
            <p:spPr>
              <a:xfrm>
                <a:off x="-271966" y="176676"/>
                <a:ext cx="1506288" cy="260748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Model Preparation</a:t>
                </a:r>
              </a:p>
            </p:txBody>
          </p:sp>
          <p:sp>
            <p:nvSpPr>
              <p:cNvPr id="363" name="Flowchart: Process 362">
                <a:extLst>
                  <a:ext uri="{FF2B5EF4-FFF2-40B4-BE49-F238E27FC236}">
                    <a16:creationId xmlns:a16="http://schemas.microsoft.com/office/drawing/2014/main" id="{A6D6FD33-BABE-FBA9-7BB6-F7683D21E84C}"/>
                  </a:ext>
                </a:extLst>
              </p:cNvPr>
              <p:cNvSpPr/>
              <p:nvPr/>
            </p:nvSpPr>
            <p:spPr>
              <a:xfrm>
                <a:off x="-512825" y="486314"/>
                <a:ext cx="1813891" cy="38933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Workpiece CAD </a:t>
                </a:r>
              </a:p>
              <a:p>
                <a:pPr marL="0" marR="0" algn="just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Model Generation</a:t>
                </a:r>
              </a:p>
              <a:p>
                <a:pPr marL="0" marR="0" algn="ctr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364" name="Graphic 151" descr="Cube outline">
                <a:extLst>
                  <a:ext uri="{FF2B5EF4-FFF2-40B4-BE49-F238E27FC236}">
                    <a16:creationId xmlns:a16="http://schemas.microsoft.com/office/drawing/2014/main" id="{1FF45AEB-4FAD-B1EC-4381-7D945C5B0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4398" y="479065"/>
                <a:ext cx="499458" cy="427866"/>
              </a:xfrm>
              <a:prstGeom prst="rect">
                <a:avLst/>
              </a:prstGeom>
            </p:spPr>
          </p:pic>
          <p:sp>
            <p:nvSpPr>
              <p:cNvPr id="365" name="Flowchart: Process 364">
                <a:extLst>
                  <a:ext uri="{FF2B5EF4-FFF2-40B4-BE49-F238E27FC236}">
                    <a16:creationId xmlns:a16="http://schemas.microsoft.com/office/drawing/2014/main" id="{D6627026-DAD4-AE6A-0894-5B34A13702AC}"/>
                  </a:ext>
                </a:extLst>
              </p:cNvPr>
              <p:cNvSpPr/>
              <p:nvPr/>
            </p:nvSpPr>
            <p:spPr>
              <a:xfrm>
                <a:off x="-526180" y="925185"/>
                <a:ext cx="1817947" cy="53784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400" kern="7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Conversion to 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Pointcloud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 hangingPunc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366" name="Graphic 153" descr="Cloud outline">
                <a:extLst>
                  <a:ext uri="{FF2B5EF4-FFF2-40B4-BE49-F238E27FC236}">
                    <a16:creationId xmlns:a16="http://schemas.microsoft.com/office/drawing/2014/main" id="{46B9FA39-5DC0-1CFA-050B-9F5A1D10F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9180" y="930689"/>
                <a:ext cx="610922" cy="523352"/>
              </a:xfrm>
              <a:prstGeom prst="rect">
                <a:avLst/>
              </a:prstGeom>
            </p:spPr>
          </p:pic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992B60DB-A38A-3F98-0385-40B71E3D9C82}"/>
                </a:ext>
              </a:extLst>
            </p:cNvPr>
            <p:cNvGrpSpPr/>
            <p:nvPr/>
          </p:nvGrpSpPr>
          <p:grpSpPr>
            <a:xfrm>
              <a:off x="-639053" y="2023128"/>
              <a:ext cx="2602952" cy="1679089"/>
              <a:chOff x="-748879" y="1654467"/>
              <a:chExt cx="2602952" cy="1679089"/>
            </a:xfrm>
          </p:grpSpPr>
          <p:sp>
            <p:nvSpPr>
              <p:cNvPr id="352" name="Flowchart: Process 351">
                <a:extLst>
                  <a:ext uri="{FF2B5EF4-FFF2-40B4-BE49-F238E27FC236}">
                    <a16:creationId xmlns:a16="http://schemas.microsoft.com/office/drawing/2014/main" id="{2CBAACB6-F138-5C70-EDB6-EA852EC00568}"/>
                  </a:ext>
                </a:extLst>
              </p:cNvPr>
              <p:cNvSpPr/>
              <p:nvPr/>
            </p:nvSpPr>
            <p:spPr>
              <a:xfrm>
                <a:off x="-748879" y="1654467"/>
                <a:ext cx="2602952" cy="1679089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3" name="Text Box 12">
                <a:extLst>
                  <a:ext uri="{FF2B5EF4-FFF2-40B4-BE49-F238E27FC236}">
                    <a16:creationId xmlns:a16="http://schemas.microsoft.com/office/drawing/2014/main" id="{F0C98970-EF78-B319-1E58-97AE233DB933}"/>
                  </a:ext>
                </a:extLst>
              </p:cNvPr>
              <p:cNvSpPr txBox="1"/>
              <p:nvPr/>
            </p:nvSpPr>
            <p:spPr>
              <a:xfrm>
                <a:off x="-375968" y="1696186"/>
                <a:ext cx="1464168" cy="23501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Workspace Sensing 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54" name="Flowchart: Process 353">
                <a:extLst>
                  <a:ext uri="{FF2B5EF4-FFF2-40B4-BE49-F238E27FC236}">
                    <a16:creationId xmlns:a16="http://schemas.microsoft.com/office/drawing/2014/main" id="{3AB31133-998F-A343-A489-32F3076FED43}"/>
                  </a:ext>
                </a:extLst>
              </p:cNvPr>
              <p:cNvSpPr/>
              <p:nvPr/>
            </p:nvSpPr>
            <p:spPr>
              <a:xfrm>
                <a:off x="-573817" y="2008460"/>
                <a:ext cx="2213768" cy="45460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7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7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Collection of 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2D LiDAR Scans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hangingPunc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 hangingPunc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E9CC5317-287B-32C1-9B1A-80F54C58EB26}"/>
                  </a:ext>
                </a:extLst>
              </p:cNvPr>
              <p:cNvGrpSpPr/>
              <p:nvPr/>
            </p:nvGrpSpPr>
            <p:grpSpPr>
              <a:xfrm>
                <a:off x="732347" y="1954250"/>
                <a:ext cx="870782" cy="526543"/>
                <a:chOff x="3053630" y="807893"/>
                <a:chExt cx="1129800" cy="741430"/>
              </a:xfrm>
            </p:grpSpPr>
            <p:pic>
              <p:nvPicPr>
                <p:cNvPr id="358" name="Graphic 159" descr="Robot Hand outline">
                  <a:extLst>
                    <a:ext uri="{FF2B5EF4-FFF2-40B4-BE49-F238E27FC236}">
                      <a16:creationId xmlns:a16="http://schemas.microsoft.com/office/drawing/2014/main" id="{7330F8AA-ABD1-8DDA-7F1F-B3431779BE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3630" y="936536"/>
                  <a:ext cx="612785" cy="612787"/>
                </a:xfrm>
                <a:prstGeom prst="rect">
                  <a:avLst/>
                </a:prstGeom>
              </p:spPr>
            </p:pic>
            <p:pic>
              <p:nvPicPr>
                <p:cNvPr id="359" name="Graphic 160" descr="Eye outline">
                  <a:extLst>
                    <a:ext uri="{FF2B5EF4-FFF2-40B4-BE49-F238E27FC236}">
                      <a16:creationId xmlns:a16="http://schemas.microsoft.com/office/drawing/2014/main" id="{1A64DEA3-0B78-C809-5DB0-AC681B920A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7343" y="807893"/>
                  <a:ext cx="412432" cy="412434"/>
                </a:xfrm>
                <a:prstGeom prst="rect">
                  <a:avLst/>
                </a:prstGeom>
              </p:spPr>
            </p:pic>
            <p:pic>
              <p:nvPicPr>
                <p:cNvPr id="360" name="Graphic 161" descr="Cube with solid fill">
                  <a:extLst>
                    <a:ext uri="{FF2B5EF4-FFF2-40B4-BE49-F238E27FC236}">
                      <a16:creationId xmlns:a16="http://schemas.microsoft.com/office/drawing/2014/main" id="{86B2D6AA-FE9F-078F-6B75-ACAB93BEBF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6420" y="1032314"/>
                  <a:ext cx="517010" cy="517009"/>
                </a:xfrm>
                <a:prstGeom prst="rect">
                  <a:avLst/>
                </a:prstGeom>
              </p:spPr>
            </p:pic>
          </p:grpSp>
          <p:sp>
            <p:nvSpPr>
              <p:cNvPr id="356" name="Flowchart: Process 355">
                <a:extLst>
                  <a:ext uri="{FF2B5EF4-FFF2-40B4-BE49-F238E27FC236}">
                    <a16:creationId xmlns:a16="http://schemas.microsoft.com/office/drawing/2014/main" id="{F9AC41EA-37AF-BDB1-8F8C-3C082CC7C3B2}"/>
                  </a:ext>
                </a:extLst>
              </p:cNvPr>
              <p:cNvSpPr/>
              <p:nvPr/>
            </p:nvSpPr>
            <p:spPr>
              <a:xfrm>
                <a:off x="-566441" y="2601279"/>
                <a:ext cx="2206393" cy="43155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7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Conversion to 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Pointcloud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357" name="Graphic 25" descr="Cloud with solid fill">
                <a:extLst>
                  <a:ext uri="{FF2B5EF4-FFF2-40B4-BE49-F238E27FC236}">
                    <a16:creationId xmlns:a16="http://schemas.microsoft.com/office/drawing/2014/main" id="{79E194DF-1D20-2B3C-59DB-7D6B4679399D}"/>
                  </a:ext>
                </a:extLst>
              </p:cNvPr>
              <p:cNvPicPr/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11425" y="2533802"/>
                <a:ext cx="606601" cy="529152"/>
              </a:xfrm>
              <a:prstGeom prst="rect">
                <a:avLst/>
              </a:prstGeom>
            </p:spPr>
          </p:pic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0CDB09A1-BAD4-6147-5B37-AAFEBDA063FE}"/>
                </a:ext>
              </a:extLst>
            </p:cNvPr>
            <p:cNvGrpSpPr/>
            <p:nvPr/>
          </p:nvGrpSpPr>
          <p:grpSpPr>
            <a:xfrm>
              <a:off x="3145421" y="2791315"/>
              <a:ext cx="2190125" cy="1355350"/>
              <a:chOff x="-109098" y="4555417"/>
              <a:chExt cx="2190125" cy="1355350"/>
            </a:xfrm>
          </p:grpSpPr>
          <p:sp>
            <p:nvSpPr>
              <p:cNvPr id="348" name="Flowchart: Process 347">
                <a:extLst>
                  <a:ext uri="{FF2B5EF4-FFF2-40B4-BE49-F238E27FC236}">
                    <a16:creationId xmlns:a16="http://schemas.microsoft.com/office/drawing/2014/main" id="{6A35AAF1-2F48-7AC0-C69E-5012B4484D67}"/>
                  </a:ext>
                </a:extLst>
              </p:cNvPr>
              <p:cNvSpPr/>
              <p:nvPr/>
            </p:nvSpPr>
            <p:spPr>
              <a:xfrm>
                <a:off x="-109098" y="4555417"/>
                <a:ext cx="2190125" cy="135535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49" name="Text Box 12">
                <a:extLst>
                  <a:ext uri="{FF2B5EF4-FFF2-40B4-BE49-F238E27FC236}">
                    <a16:creationId xmlns:a16="http://schemas.microsoft.com/office/drawing/2014/main" id="{8563750F-0596-A79B-D720-E32B1631D1FA}"/>
                  </a:ext>
                </a:extLst>
              </p:cNvPr>
              <p:cNvSpPr txBox="1"/>
              <p:nvPr/>
            </p:nvSpPr>
            <p:spPr>
              <a:xfrm>
                <a:off x="301832" y="4610381"/>
                <a:ext cx="1485111" cy="235304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Path Generation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50" name="Flowchart: Process 349">
                <a:extLst>
                  <a:ext uri="{FF2B5EF4-FFF2-40B4-BE49-F238E27FC236}">
                    <a16:creationId xmlns:a16="http://schemas.microsoft.com/office/drawing/2014/main" id="{8F736E88-8367-1696-1EB0-34C06A104EF6}"/>
                  </a:ext>
                </a:extLst>
              </p:cNvPr>
              <p:cNvSpPr/>
              <p:nvPr/>
            </p:nvSpPr>
            <p:spPr>
              <a:xfrm>
                <a:off x="55562" y="4900648"/>
                <a:ext cx="1933221" cy="38844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Weld Path Construction with LSPB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51" name="Flowchart: Process 350">
                <a:extLst>
                  <a:ext uri="{FF2B5EF4-FFF2-40B4-BE49-F238E27FC236}">
                    <a16:creationId xmlns:a16="http://schemas.microsoft.com/office/drawing/2014/main" id="{CC7C736E-1A69-0993-8224-63C691C66E8B}"/>
                  </a:ext>
                </a:extLst>
              </p:cNvPr>
              <p:cNvSpPr/>
              <p:nvPr/>
            </p:nvSpPr>
            <p:spPr>
              <a:xfrm>
                <a:off x="34708" y="5357105"/>
                <a:ext cx="1933221" cy="37968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Projection to workpiece frame 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90FB32F5-A814-99CA-77DA-F08F943A79AF}"/>
                </a:ext>
              </a:extLst>
            </p:cNvPr>
            <p:cNvGrpSpPr/>
            <p:nvPr/>
          </p:nvGrpSpPr>
          <p:grpSpPr>
            <a:xfrm>
              <a:off x="2954818" y="511631"/>
              <a:ext cx="3087781" cy="1902639"/>
              <a:chOff x="-173561" y="2428550"/>
              <a:chExt cx="3087781" cy="1902639"/>
            </a:xfrm>
          </p:grpSpPr>
          <p:sp>
            <p:nvSpPr>
              <p:cNvPr id="337" name="Flowchart: Process 336">
                <a:extLst>
                  <a:ext uri="{FF2B5EF4-FFF2-40B4-BE49-F238E27FC236}">
                    <a16:creationId xmlns:a16="http://schemas.microsoft.com/office/drawing/2014/main" id="{A450EA9D-3F7E-E045-7B83-BF84899CE1E1}"/>
                  </a:ext>
                </a:extLst>
              </p:cNvPr>
              <p:cNvSpPr/>
              <p:nvPr/>
            </p:nvSpPr>
            <p:spPr>
              <a:xfrm>
                <a:off x="-173561" y="2428550"/>
                <a:ext cx="3087781" cy="1902639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38" name="Text Box 12">
                <a:extLst>
                  <a:ext uri="{FF2B5EF4-FFF2-40B4-BE49-F238E27FC236}">
                    <a16:creationId xmlns:a16="http://schemas.microsoft.com/office/drawing/2014/main" id="{C18B6B43-D95C-72BD-E221-F78C30F18E41}"/>
                  </a:ext>
                </a:extLst>
              </p:cNvPr>
              <p:cNvSpPr txBox="1"/>
              <p:nvPr/>
            </p:nvSpPr>
            <p:spPr>
              <a:xfrm>
                <a:off x="357448" y="2475769"/>
                <a:ext cx="1716249" cy="233038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Workpiece Localization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39" name="Flowchart: Process 338">
                <a:extLst>
                  <a:ext uri="{FF2B5EF4-FFF2-40B4-BE49-F238E27FC236}">
                    <a16:creationId xmlns:a16="http://schemas.microsoft.com/office/drawing/2014/main" id="{97B12CBD-EE82-F21F-6F83-74D341DC6DF9}"/>
                  </a:ext>
                </a:extLst>
              </p:cNvPr>
              <p:cNvSpPr/>
              <p:nvPr/>
            </p:nvSpPr>
            <p:spPr>
              <a:xfrm>
                <a:off x="17042" y="2752836"/>
                <a:ext cx="2634170" cy="38302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7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PassThrough</a:t>
                </a: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+ Voxel Filtering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 hangingPunc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0" name="Flowchart: Process 339">
                <a:extLst>
                  <a:ext uri="{FF2B5EF4-FFF2-40B4-BE49-F238E27FC236}">
                    <a16:creationId xmlns:a16="http://schemas.microsoft.com/office/drawing/2014/main" id="{1F572569-D870-C67B-3BCF-8FAF340E1CF6}"/>
                  </a:ext>
                </a:extLst>
              </p:cNvPr>
              <p:cNvSpPr/>
              <p:nvPr/>
            </p:nvSpPr>
            <p:spPr>
              <a:xfrm>
                <a:off x="10262" y="3174917"/>
                <a:ext cx="2639011" cy="496827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7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RANSAC 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Segmentation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1" name="Flowchart: Process 340">
                <a:extLst>
                  <a:ext uri="{FF2B5EF4-FFF2-40B4-BE49-F238E27FC236}">
                    <a16:creationId xmlns:a16="http://schemas.microsoft.com/office/drawing/2014/main" id="{2908B89F-661F-FCD4-7571-4849433EE861}"/>
                  </a:ext>
                </a:extLst>
              </p:cNvPr>
              <p:cNvSpPr/>
              <p:nvPr/>
            </p:nvSpPr>
            <p:spPr>
              <a:xfrm>
                <a:off x="17043" y="3718833"/>
                <a:ext cx="2639011" cy="48434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400" kern="7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ICP 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Registration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342" name="Graphic 175" descr="Layers Design outline">
                <a:extLst>
                  <a:ext uri="{FF2B5EF4-FFF2-40B4-BE49-F238E27FC236}">
                    <a16:creationId xmlns:a16="http://schemas.microsoft.com/office/drawing/2014/main" id="{DC91A7E3-6BEB-0543-BC59-7BB49D056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850722" y="3176568"/>
                <a:ext cx="486991" cy="458081"/>
              </a:xfrm>
              <a:prstGeom prst="rect">
                <a:avLst/>
              </a:prstGeom>
            </p:spPr>
          </p:pic>
          <p:pic>
            <p:nvPicPr>
              <p:cNvPr id="343" name="Graphic 59" descr="Transfer outline">
                <a:extLst>
                  <a:ext uri="{FF2B5EF4-FFF2-40B4-BE49-F238E27FC236}">
                    <a16:creationId xmlns:a16="http://schemas.microsoft.com/office/drawing/2014/main" id="{1882B5D8-CB28-8407-EF46-BFCCFA6D457F}"/>
                  </a:ext>
                </a:extLst>
              </p:cNvPr>
              <p:cNvPicPr/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655382" y="3867335"/>
                <a:ext cx="276185" cy="216977"/>
              </a:xfrm>
              <a:prstGeom prst="rect">
                <a:avLst/>
              </a:prstGeom>
            </p:spPr>
          </p:pic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2790DF46-BCAF-0B93-D75D-68EBB911F813}"/>
                  </a:ext>
                </a:extLst>
              </p:cNvPr>
              <p:cNvGrpSpPr/>
              <p:nvPr/>
            </p:nvGrpSpPr>
            <p:grpSpPr>
              <a:xfrm>
                <a:off x="1032632" y="3640145"/>
                <a:ext cx="1538497" cy="582722"/>
                <a:chOff x="4257640" y="3407473"/>
                <a:chExt cx="1798168" cy="724058"/>
              </a:xfrm>
            </p:grpSpPr>
            <p:pic>
              <p:nvPicPr>
                <p:cNvPr id="346" name="Graphic 179" descr="Cloud with solid fill">
                  <a:extLst>
                    <a:ext uri="{FF2B5EF4-FFF2-40B4-BE49-F238E27FC236}">
                      <a16:creationId xmlns:a16="http://schemas.microsoft.com/office/drawing/2014/main" id="{23FB24DF-D110-F869-BFB6-69381E86EB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39309" y="3407473"/>
                  <a:ext cx="716499" cy="716499"/>
                </a:xfrm>
                <a:prstGeom prst="rect">
                  <a:avLst/>
                </a:prstGeom>
              </p:spPr>
            </p:pic>
            <p:pic>
              <p:nvPicPr>
                <p:cNvPr id="347" name="Graphic 180" descr="Cloud outline">
                  <a:extLst>
                    <a:ext uri="{FF2B5EF4-FFF2-40B4-BE49-F238E27FC236}">
                      <a16:creationId xmlns:a16="http://schemas.microsoft.com/office/drawing/2014/main" id="{38527F6E-B8EA-53F2-CC83-3879583666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7640" y="3421410"/>
                  <a:ext cx="710119" cy="710121"/>
                </a:xfrm>
                <a:prstGeom prst="rect">
                  <a:avLst/>
                </a:prstGeom>
              </p:spPr>
            </p:pic>
          </p:grpSp>
          <p:pic>
            <p:nvPicPr>
              <p:cNvPr id="345" name="Graphic 181" descr="Cube outline">
                <a:extLst>
                  <a:ext uri="{FF2B5EF4-FFF2-40B4-BE49-F238E27FC236}">
                    <a16:creationId xmlns:a16="http://schemas.microsoft.com/office/drawing/2014/main" id="{ED4A453D-9937-0518-8EE9-88CBEF0FC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70528" y="3214279"/>
                <a:ext cx="439577" cy="413482"/>
              </a:xfrm>
              <a:prstGeom prst="rect">
                <a:avLst/>
              </a:prstGeom>
            </p:spPr>
          </p:pic>
        </p:grpSp>
        <p:sp>
          <p:nvSpPr>
            <p:cNvPr id="320" name="Arrow: Down 319">
              <a:extLst>
                <a:ext uri="{FF2B5EF4-FFF2-40B4-BE49-F238E27FC236}">
                  <a16:creationId xmlns:a16="http://schemas.microsoft.com/office/drawing/2014/main" id="{295173A3-6373-4907-3DEE-C3C6D1ADF7F0}"/>
                </a:ext>
              </a:extLst>
            </p:cNvPr>
            <p:cNvSpPr/>
            <p:nvPr/>
          </p:nvSpPr>
          <p:spPr>
            <a:xfrm>
              <a:off x="371499" y="1620966"/>
              <a:ext cx="295275" cy="3294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1" name="Arrow: Down 320">
              <a:extLst>
                <a:ext uri="{FF2B5EF4-FFF2-40B4-BE49-F238E27FC236}">
                  <a16:creationId xmlns:a16="http://schemas.microsoft.com/office/drawing/2014/main" id="{6A078909-FCDF-9477-D8E2-E746405317AE}"/>
                </a:ext>
              </a:extLst>
            </p:cNvPr>
            <p:cNvSpPr/>
            <p:nvPr/>
          </p:nvSpPr>
          <p:spPr>
            <a:xfrm>
              <a:off x="4243231" y="163504"/>
              <a:ext cx="295275" cy="321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2" name="Arrow: Down 321">
              <a:extLst>
                <a:ext uri="{FF2B5EF4-FFF2-40B4-BE49-F238E27FC236}">
                  <a16:creationId xmlns:a16="http://schemas.microsoft.com/office/drawing/2014/main" id="{52123002-7FE9-A42E-A18E-BE17E171BBC2}"/>
                </a:ext>
              </a:extLst>
            </p:cNvPr>
            <p:cNvSpPr/>
            <p:nvPr/>
          </p:nvSpPr>
          <p:spPr>
            <a:xfrm>
              <a:off x="4144748" y="2479634"/>
              <a:ext cx="295275" cy="2776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23" name="Arrow: Down 322">
              <a:extLst>
                <a:ext uri="{FF2B5EF4-FFF2-40B4-BE49-F238E27FC236}">
                  <a16:creationId xmlns:a16="http://schemas.microsoft.com/office/drawing/2014/main" id="{58CF0264-0A43-1063-E502-31FE9C1D3634}"/>
                </a:ext>
              </a:extLst>
            </p:cNvPr>
            <p:cNvSpPr/>
            <p:nvPr/>
          </p:nvSpPr>
          <p:spPr>
            <a:xfrm rot="16200000">
              <a:off x="1035724" y="3790239"/>
              <a:ext cx="294640" cy="3289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4" name="Arrow: Down 323">
              <a:extLst>
                <a:ext uri="{FF2B5EF4-FFF2-40B4-BE49-F238E27FC236}">
                  <a16:creationId xmlns:a16="http://schemas.microsoft.com/office/drawing/2014/main" id="{71654C50-291C-D013-07BE-9D99791A1073}"/>
                </a:ext>
              </a:extLst>
            </p:cNvPr>
            <p:cNvSpPr/>
            <p:nvPr/>
          </p:nvSpPr>
          <p:spPr>
            <a:xfrm rot="16200000">
              <a:off x="2826333" y="95367"/>
              <a:ext cx="294005" cy="3289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5" name="Arrow: Down 324">
              <a:extLst>
                <a:ext uri="{FF2B5EF4-FFF2-40B4-BE49-F238E27FC236}">
                  <a16:creationId xmlns:a16="http://schemas.microsoft.com/office/drawing/2014/main" id="{F9E6AE78-E437-DC78-70A8-8888AD3604C0}"/>
                </a:ext>
              </a:extLst>
            </p:cNvPr>
            <p:cNvSpPr/>
            <p:nvPr/>
          </p:nvSpPr>
          <p:spPr>
            <a:xfrm rot="10800000">
              <a:off x="2213615" y="1801913"/>
              <a:ext cx="293370" cy="3289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01" name="Text Placeholder 3">
            <a:extLst>
              <a:ext uri="{FF2B5EF4-FFF2-40B4-BE49-F238E27FC236}">
                <a16:creationId xmlns:a16="http://schemas.microsoft.com/office/drawing/2014/main" id="{4DA9246D-D966-11AC-68F1-E769FA46C8FA}"/>
              </a:ext>
            </a:extLst>
          </p:cNvPr>
          <p:cNvSpPr txBox="1">
            <a:spLocks/>
          </p:cNvSpPr>
          <p:nvPr/>
        </p:nvSpPr>
        <p:spPr>
          <a:xfrm>
            <a:off x="269821" y="1953880"/>
            <a:ext cx="3428862" cy="2729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1- Model Preparation</a:t>
            </a:r>
          </a:p>
          <a:p>
            <a:pPr marL="285750" indent="-285750"/>
            <a:r>
              <a:rPr lang="en-US" sz="2400" dirty="0"/>
              <a:t>2 - Workspace Sensing</a:t>
            </a:r>
          </a:p>
          <a:p>
            <a:pPr marL="285750" indent="-285750"/>
            <a:r>
              <a:rPr lang="en-US" sz="2400" dirty="0"/>
              <a:t>3 - Workpiece Localization</a:t>
            </a:r>
          </a:p>
          <a:p>
            <a:pPr marL="285750" indent="-285750"/>
            <a:r>
              <a:rPr lang="en-US" sz="2400" dirty="0"/>
              <a:t>4 - Path Generation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92538"/>
            <a:ext cx="7541699" cy="1325563"/>
          </a:xfrm>
        </p:spPr>
        <p:txBody>
          <a:bodyPr/>
          <a:lstStyle/>
          <a:p>
            <a:r>
              <a:rPr lang="en-US" dirty="0"/>
              <a:t>Model Preparation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0246" y="1518101"/>
            <a:ext cx="5559575" cy="4215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Workspace Sensing</a:t>
            </a:r>
          </a:p>
          <a:p>
            <a:pPr lvl="1"/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geometry of the workspace and the workpiece is defined based on the prescribed application. An ideal model of the workpiece is generated using CAD. </a:t>
            </a:r>
          </a:p>
          <a:p>
            <a:pPr lvl="1"/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 models are first generated of the individual workpiece components which are then assembled to represent the workpiece.</a:t>
            </a:r>
          </a:p>
          <a:p>
            <a:r>
              <a:rPr lang="en-US" sz="22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Conversion to Point Cloud</a:t>
            </a:r>
          </a:p>
          <a:p>
            <a:pPr lvl="1"/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3D models are generated using standard CAD software can be </a:t>
            </a:r>
            <a:r>
              <a:rPr lang="en-US" sz="1400" kern="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convered</a:t>
            </a:r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point clouds through uniform sam</a:t>
            </a:r>
            <a:r>
              <a:rPr lang="en-US" sz="14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pling and </a:t>
            </a:r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exported as .ply or other standard file formats</a:t>
            </a:r>
          </a:p>
          <a:p>
            <a:pPr lvl="1"/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point cloud associated with the CAD model is known as the source point cloud.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0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46" y="192538"/>
            <a:ext cx="7541699" cy="1325563"/>
          </a:xfrm>
        </p:spPr>
        <p:txBody>
          <a:bodyPr/>
          <a:lstStyle/>
          <a:p>
            <a:r>
              <a:rPr lang="en-US" dirty="0"/>
              <a:t>Workspace Sensing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6425" y="1475813"/>
            <a:ext cx="5559575" cy="4739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 of 2D LiDAR Scans</a:t>
            </a:r>
          </a:p>
          <a:p>
            <a:pPr lvl="1"/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workpiece is placed in the robot workspace by the operator in the proper relative orientation to be joined by a weldment.</a:t>
            </a:r>
          </a:p>
          <a:p>
            <a:pPr lvl="1"/>
            <a:r>
              <a:rPr lang="en-US" sz="1400" kern="700" dirty="0">
                <a:latin typeface="Times New Roman" panose="02020603050405020304" pitchFamily="18" charset="0"/>
              </a:rPr>
              <a:t>a sweeping motion of the arm is performed, and the workpiece and environment are scanned with the 2D LiDAR mounted on link 5 of the robot</a:t>
            </a:r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Conversion to Point Cloud</a:t>
            </a:r>
          </a:p>
          <a:p>
            <a:pPr lvl="1"/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are transformed from the sensor frame link 5 to the base frame link 0 through the known robot kinematics and accumulated into a 3D point cloud with respect to the base frame.</a:t>
            </a:r>
          </a:p>
          <a:p>
            <a:pPr lvl="1"/>
            <a:r>
              <a:rPr lang="en-US" sz="1400" kern="700" dirty="0">
                <a:latin typeface="Times New Roman" panose="02020603050405020304" pitchFamily="18" charset="0"/>
              </a:rPr>
              <a:t>The point cloud associated with the LiDAR scan is known as the reference or target cloud.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520A8-4252-A2DA-B8A2-5E00B8DFD2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622" y="309927"/>
            <a:ext cx="3483207" cy="2708897"/>
          </a:xfrm>
          <a:prstGeom prst="rect">
            <a:avLst/>
          </a:prstGeom>
        </p:spPr>
      </p:pic>
      <p:pic>
        <p:nvPicPr>
          <p:cNvPr id="7" name="Picture 6" descr="Engineering drawing&#10;&#10;Description automatically generated">
            <a:extLst>
              <a:ext uri="{FF2B5EF4-FFF2-40B4-BE49-F238E27FC236}">
                <a16:creationId xmlns:a16="http://schemas.microsoft.com/office/drawing/2014/main" id="{482CD03F-29E2-BA27-37ED-4428EAE79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51" y="3137616"/>
            <a:ext cx="3479278" cy="333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5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_16.9_Powerpoint[2] [Read-Only]" id="{222A19D4-8689-5742-8DEA-08159459E6BD}" vid="{91EEA40F-F2BE-1D4A-A8C2-AE1A0026DA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90082.hill</Template>
  <TotalTime>310</TotalTime>
  <Words>1128</Words>
  <Application>Microsoft Office PowerPoint</Application>
  <PresentationFormat>Widescreen</PresentationFormat>
  <Paragraphs>285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PT Sans Bold</vt:lpstr>
      <vt:lpstr>PT Sans Regular</vt:lpstr>
      <vt:lpstr>Symbol</vt:lpstr>
      <vt:lpstr>Times New Roman</vt:lpstr>
      <vt:lpstr>Office Theme</vt:lpstr>
      <vt:lpstr>Automated Weld Path Generation Using Random Sample Consensus and Iterative Closest Point Workpiece Localization – DETC90082 </vt:lpstr>
      <vt:lpstr>Overview</vt:lpstr>
      <vt:lpstr>Robotics in Manufacturing</vt:lpstr>
      <vt:lpstr>Automated Welding and Tool Path Generation</vt:lpstr>
      <vt:lpstr>Literature Review</vt:lpstr>
      <vt:lpstr>Contribution</vt:lpstr>
      <vt:lpstr>Overview of Approach</vt:lpstr>
      <vt:lpstr>Model Preparation</vt:lpstr>
      <vt:lpstr>Workspace Sensing</vt:lpstr>
      <vt:lpstr>Workpiece Localization</vt:lpstr>
      <vt:lpstr>Path Generation</vt:lpstr>
      <vt:lpstr>Implementation with ROS + PCL</vt:lpstr>
      <vt:lpstr>Simulation Results</vt:lpstr>
      <vt:lpstr>Experimental Results</vt:lpstr>
      <vt:lpstr>Experimental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Hill, Tristan</dc:creator>
  <cp:lastModifiedBy>Hill, Tristan</cp:lastModifiedBy>
  <cp:revision>2</cp:revision>
  <dcterms:created xsi:type="dcterms:W3CDTF">2022-06-13T18:47:57Z</dcterms:created>
  <dcterms:modified xsi:type="dcterms:W3CDTF">2022-06-14T01:29:34Z</dcterms:modified>
</cp:coreProperties>
</file>