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5" r:id="rId5"/>
    <p:sldId id="272" r:id="rId6"/>
    <p:sldId id="261" r:id="rId7"/>
    <p:sldId id="279" r:id="rId8"/>
    <p:sldId id="264" r:id="rId9"/>
    <p:sldId id="265" r:id="rId10"/>
    <p:sldId id="274" r:id="rId11"/>
    <p:sldId id="276" r:id="rId12"/>
    <p:sldId id="278" r:id="rId13"/>
    <p:sldId id="259" r:id="rId14"/>
    <p:sldId id="266" r:id="rId15"/>
    <p:sldId id="267" r:id="rId16"/>
    <p:sldId id="273" r:id="rId17"/>
    <p:sldId id="262" r:id="rId18"/>
    <p:sldId id="263" r:id="rId19"/>
    <p:sldId id="269" r:id="rId20"/>
    <p:sldId id="268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9BED-2AE1-40F4-9EAB-8C6BAAFEF8C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4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NoSQL Document Database</a:t>
            </a:r>
            <a:br>
              <a:rPr lang="en-US" dirty="0">
                <a:latin typeface="+mn-lt"/>
                <a:cs typeface="Times New Roman" panose="02020603050405020304" pitchFamily="18" charset="0"/>
              </a:rPr>
            </a:br>
            <a:r>
              <a:rPr lang="en-US" sz="2000" dirty="0">
                <a:latin typeface="+mn-lt"/>
                <a:cs typeface="Times New Roman" panose="02020603050405020304" pitchFamily="18" charset="0"/>
              </a:rPr>
              <a:t>By: Tanvi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Hindwan</a:t>
            </a:r>
            <a:endParaRPr lang="en-US" sz="20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9AAC30-BF92-47E7-BF1D-5AAFE8CB1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481560"/>
            <a:ext cx="10901471" cy="24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C510-4370-45D8-BD52-15279052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RavenDB</a:t>
            </a:r>
            <a:r>
              <a:rPr lang="en-US" sz="4000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3AD36-649E-47B6-AF03-7070A494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2" r="11981" b="13935"/>
          <a:stretch/>
        </p:blipFill>
        <p:spPr>
          <a:xfrm>
            <a:off x="1185834" y="1179097"/>
            <a:ext cx="9418320" cy="5369979"/>
          </a:xfrm>
        </p:spPr>
      </p:pic>
    </p:spTree>
    <p:extLst>
      <p:ext uri="{BB962C8B-B14F-4D97-AF65-F5344CB8AC3E}">
        <p14:creationId xmlns:p14="http://schemas.microsoft.com/office/powerpoint/2010/main" val="335919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50AB-55C1-43CC-B8B2-7E624C4B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Transaction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132D-1A6D-4028-9FB7-C1B4560C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94019" y="2006600"/>
            <a:ext cx="59957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ACID</a:t>
            </a:r>
          </a:p>
          <a:p>
            <a:r>
              <a:rPr lang="en-US" sz="3600" dirty="0"/>
              <a:t>Atomic</a:t>
            </a:r>
          </a:p>
          <a:p>
            <a:r>
              <a:rPr lang="en-US" sz="3600" dirty="0"/>
              <a:t>Consistent</a:t>
            </a:r>
          </a:p>
          <a:p>
            <a:r>
              <a:rPr lang="en-US" sz="3600" dirty="0"/>
              <a:t>Isolated</a:t>
            </a:r>
          </a:p>
          <a:p>
            <a:r>
              <a:rPr lang="en-US" sz="3600" dirty="0"/>
              <a:t>Durable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9B617-6927-45E1-9589-9E83376A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980096"/>
            <a:ext cx="60960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BASE</a:t>
            </a:r>
          </a:p>
          <a:p>
            <a:r>
              <a:rPr lang="en-US" sz="3600" dirty="0"/>
              <a:t>Basically Available</a:t>
            </a:r>
          </a:p>
          <a:p>
            <a:r>
              <a:rPr lang="en-US" sz="3600" dirty="0"/>
              <a:t>Soft state</a:t>
            </a:r>
          </a:p>
          <a:p>
            <a:r>
              <a:rPr lang="en-US" sz="3600" dirty="0"/>
              <a:t>Eventual consistency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5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50AB-55C1-43CC-B8B2-7E624C4B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Transaction Support In </a:t>
            </a:r>
            <a:r>
              <a:rPr lang="en-US" sz="4000" dirty="0" err="1"/>
              <a:t>RavenDB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132D-1A6D-4028-9FB7-C1B4560C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3757" y="1796706"/>
            <a:ext cx="9197008" cy="3941486"/>
          </a:xfrm>
        </p:spPr>
        <p:txBody>
          <a:bodyPr>
            <a:normAutofit/>
          </a:bodyPr>
          <a:lstStyle/>
          <a:p>
            <a:r>
              <a:rPr lang="en-US" dirty="0"/>
              <a:t>All storage operations performed in </a:t>
            </a:r>
            <a:r>
              <a:rPr lang="en-US" dirty="0" err="1"/>
              <a:t>RavenDB</a:t>
            </a:r>
            <a:r>
              <a:rPr lang="en-US" dirty="0"/>
              <a:t> are fully ACID</a:t>
            </a:r>
            <a:endParaRPr lang="en-US" i="1" dirty="0"/>
          </a:p>
          <a:p>
            <a:pPr lvl="1"/>
            <a:r>
              <a:rPr lang="en-US" sz="2800" dirty="0"/>
              <a:t>custom made storage engine called </a:t>
            </a:r>
            <a:r>
              <a:rPr lang="en-US" sz="2800" i="1" dirty="0" err="1"/>
              <a:t>Voron</a:t>
            </a:r>
            <a:endParaRPr lang="en-US" sz="2800" i="1" dirty="0"/>
          </a:p>
          <a:p>
            <a:pPr marL="457200" lvl="1" indent="0" algn="ctr">
              <a:buNone/>
            </a:pPr>
            <a:endParaRPr lang="en-US" sz="2800" i="1" dirty="0"/>
          </a:p>
          <a:p>
            <a:r>
              <a:rPr lang="en-US" dirty="0"/>
              <a:t>ACID for document operations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 for query operations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3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RDBMS VS </a:t>
            </a:r>
            <a:r>
              <a:rPr lang="en-US" dirty="0" err="1"/>
              <a:t>RavenDB</a:t>
            </a:r>
            <a:r>
              <a:rPr lang="en-US" dirty="0"/>
              <a:t> Terminology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C457A5-A9E7-4C2E-BA39-1AC93DFCA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00047"/>
            <a:ext cx="8229600" cy="5600024"/>
          </a:xfrm>
        </p:spPr>
      </p:pic>
    </p:spTree>
    <p:extLst>
      <p:ext uri="{BB962C8B-B14F-4D97-AF65-F5344CB8AC3E}">
        <p14:creationId xmlns:p14="http://schemas.microsoft.com/office/powerpoint/2010/main" val="187819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882-49E8-4A91-8CC5-867A3233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Document Operations: JSON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6C57D-A3CF-44D0-ADD8-F9FEE3671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8" y="2391659"/>
            <a:ext cx="10972800" cy="373504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91C6C-C303-46A9-9EED-D8F9F220412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59979" cy="77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collections as JSON</a:t>
            </a:r>
          </a:p>
        </p:txBody>
      </p:sp>
    </p:spTree>
    <p:extLst>
      <p:ext uri="{BB962C8B-B14F-4D97-AF65-F5344CB8AC3E}">
        <p14:creationId xmlns:p14="http://schemas.microsoft.com/office/powerpoint/2010/main" val="422803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882-49E8-4A91-8CC5-867A3233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Basic Query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C8B2A-B97E-4C60-99E6-97F90E78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RavenDB</a:t>
            </a:r>
            <a:r>
              <a:rPr lang="en-US" dirty="0"/>
              <a:t> use a SQL-like language called "</a:t>
            </a:r>
            <a:r>
              <a:rPr lang="en-US" dirty="0" err="1"/>
              <a:t>RavenDB</a:t>
            </a:r>
            <a:r>
              <a:rPr lang="en-US" dirty="0"/>
              <a:t> Query Language</a:t>
            </a:r>
          </a:p>
          <a:p>
            <a:r>
              <a:rPr lang="en-US" dirty="0"/>
              <a:t>Queries are always going to use an index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BDF3-143F-4F1C-B2F6-A0C5077A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8" y="5488146"/>
            <a:ext cx="6595561" cy="1004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79660-A99B-4D61-B8FF-2816595A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8" y="4104449"/>
            <a:ext cx="6595561" cy="124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D2F92-6BA4-4392-81C9-BB7C68DB6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27" y="3019925"/>
            <a:ext cx="6595561" cy="10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1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882-49E8-4A91-8CC5-867A3233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Querying using Map-Reduce Indexes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633A8-67F1-4AE0-A890-66A6CA1D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7" y="1218374"/>
            <a:ext cx="6219825" cy="546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FC3441-3D0D-41DB-A7EE-27AC7BA7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83" y="2691063"/>
            <a:ext cx="4656219" cy="1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advantages over RDBMS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4"/>
            <a:ext cx="10704443" cy="4863549"/>
          </a:xfrm>
        </p:spPr>
        <p:txBody>
          <a:bodyPr/>
          <a:lstStyle/>
          <a:p>
            <a:pPr marL="342900" indent="-3429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are schema-less</a:t>
            </a:r>
          </a:p>
          <a:p>
            <a:pPr marL="342900" indent="-342900"/>
            <a:r>
              <a:rPr lang="en-US" dirty="0"/>
              <a:t>Non-Relational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foreign-key concept</a:t>
            </a:r>
            <a:endParaRPr lang="en-US" dirty="0"/>
          </a:p>
          <a:p>
            <a:pPr marL="342900" indent="-342900"/>
            <a:r>
              <a:rPr lang="en-US" dirty="0"/>
              <a:t>No complex JOIN queries</a:t>
            </a:r>
          </a:p>
          <a:p>
            <a:pPr marL="342900" indent="-342900"/>
            <a:r>
              <a:rPr lang="en-US" dirty="0"/>
              <a:t>Supports Horizontal Scaling – </a:t>
            </a:r>
            <a:r>
              <a:rPr lang="en-US" dirty="0" err="1"/>
              <a:t>Sharding</a:t>
            </a:r>
            <a:endParaRPr lang="en-US" dirty="0"/>
          </a:p>
          <a:p>
            <a:pPr marL="342900" indent="-3429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747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8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over NoSQL Database (MongoDB)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B55BA2F-327D-4C3E-90AA-00029B14F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18036"/>
              </p:ext>
            </p:extLst>
          </p:nvPr>
        </p:nvGraphicFramePr>
        <p:xfrm>
          <a:off x="243840" y="954158"/>
          <a:ext cx="11704320" cy="57607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166489630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414526623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1553570607"/>
                    </a:ext>
                  </a:extLst>
                </a:gridCol>
              </a:tblGrid>
              <a:tr h="309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Description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MongoDB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RavenDB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136898"/>
                  </a:ext>
                </a:extLst>
              </a:tr>
              <a:tr h="95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Database as a service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Deploy a fully managed cloud database in minutes using MongoDB Atlas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AWS cloud availability using EC2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35013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Implementation language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C++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C#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896820"/>
                  </a:ext>
                </a:extLst>
              </a:tr>
              <a:tr h="63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SQL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Read-only SQL queries via the MongoDB Connector for BI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SQL-like query language (RQL)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92091"/>
                  </a:ext>
                </a:extLst>
              </a:tr>
              <a:tr h="128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APIs and other access methods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proprietary protocol using JSON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.NET Client API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Java Client API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Python Client API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RESTful HTTP API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784"/>
                  </a:ext>
                </a:extLst>
              </a:tr>
              <a:tr h="63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Replication methods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Master-slave replication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Cluster Topology with Multi-master replication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45845"/>
                  </a:ext>
                </a:extLst>
              </a:tr>
              <a:tr h="63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Operating Systems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Server operating systems: Linux, macOS, Solaris, Windows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Linux, macOS, Raspberry Pi, Windows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350229"/>
                  </a:ext>
                </a:extLst>
              </a:tr>
              <a:tr h="69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Transaction concepts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Multi-document ACID Transactions with snapshot isolation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ACID, Cluster-wide transaction available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943186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Queries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full text queries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full text query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20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6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Pricing Model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A1AEE55-F82B-46D2-A402-4D86CB1CE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840"/>
            <a:ext cx="12161520" cy="2477790"/>
          </a:xfrm>
        </p:spPr>
      </p:pic>
    </p:spTree>
    <p:extLst>
      <p:ext uri="{BB962C8B-B14F-4D97-AF65-F5344CB8AC3E}">
        <p14:creationId xmlns:p14="http://schemas.microsoft.com/office/powerpoint/2010/main" val="17406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19"/>
            <a:ext cx="10823713" cy="53727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 to </a:t>
            </a:r>
            <a:r>
              <a:rPr lang="en-US" dirty="0" err="1"/>
              <a:t>RavenDB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RavenDB</a:t>
            </a:r>
            <a:r>
              <a:rPr lang="en-US" dirty="0"/>
              <a:t>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</a:t>
            </a:r>
            <a:r>
              <a:rPr lang="en-US" dirty="0" err="1"/>
              <a:t>RavenDB</a:t>
            </a:r>
            <a:r>
              <a:rPr lang="en-US" dirty="0"/>
              <a:t> works?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RavenDB</a:t>
            </a:r>
            <a:r>
              <a:rPr lang="en-US" dirty="0"/>
              <a:t> Data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Transaction Concept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Terminology Comparison with RDBMS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JSON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Basic Queries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Comparison with other NoSQL 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Market Concept and Pricing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Drawbacks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RavenDB NoSQL Document Database">
            <a:extLst>
              <a:ext uri="{FF2B5EF4-FFF2-40B4-BE49-F238E27FC236}">
                <a16:creationId xmlns:a16="http://schemas.microsoft.com/office/drawing/2014/main" id="{8072A18A-44F0-4388-A586-A83B10D6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99" y="104335"/>
            <a:ext cx="4689405" cy="61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6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Market Concept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87BA895-A501-4ED2-ADDE-5173B854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9" y="1645920"/>
            <a:ext cx="11842922" cy="356616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DB1985-6154-4649-93F1-3864C0CB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42" y="4802505"/>
            <a:ext cx="4324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8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Drawbacks of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C0909-E701-4245-AE0D-9FD40C2D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Reporting </a:t>
            </a:r>
          </a:p>
          <a:p>
            <a:r>
              <a:rPr lang="en-US" dirty="0"/>
              <a:t>Sometimes reporting requires dynamic data aggregation over large dataset, and that isn't an </a:t>
            </a:r>
            <a:r>
              <a:rPr lang="en-US" b="1" dirty="0"/>
              <a:t>OLTP</a:t>
            </a:r>
            <a:r>
              <a:rPr lang="en-US" dirty="0"/>
              <a:t> (</a:t>
            </a:r>
            <a:r>
              <a:rPr lang="en-US" b="1" dirty="0"/>
              <a:t>Online Transaction Processing</a:t>
            </a:r>
            <a:r>
              <a:rPr lang="en-US" dirty="0"/>
              <a:t>) task, which is what </a:t>
            </a:r>
            <a:r>
              <a:rPr lang="en-US" dirty="0" err="1"/>
              <a:t>RavenDB</a:t>
            </a:r>
            <a:r>
              <a:rPr lang="en-US" dirty="0"/>
              <a:t> was designed for. </a:t>
            </a:r>
          </a:p>
        </p:txBody>
      </p:sp>
    </p:spTree>
    <p:extLst>
      <p:ext uri="{BB962C8B-B14F-4D97-AF65-F5344CB8AC3E}">
        <p14:creationId xmlns:p14="http://schemas.microsoft.com/office/powerpoint/2010/main" val="135400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09DA3-3F72-4685-A575-BFD54140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2" y="1120811"/>
            <a:ext cx="11009244" cy="5737189"/>
          </a:xfrm>
        </p:spPr>
        <p:txBody>
          <a:bodyPr>
            <a:noAutofit/>
          </a:bodyPr>
          <a:lstStyle/>
          <a:p>
            <a:r>
              <a:rPr lang="en-US" sz="2600" dirty="0"/>
              <a:t>Open source, schema-less, document-oriented NoSQL database especially designed for the .NET/Windows platform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Founded by Hibernating Rhinos in 2008 – developed by </a:t>
            </a:r>
            <a:r>
              <a:rPr lang="en-US" dirty="0"/>
              <a:t>Oren </a:t>
            </a:r>
            <a:r>
              <a:rPr lang="en-US" dirty="0" err="1"/>
              <a:t>Eini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Written in C#, </a:t>
            </a:r>
            <a:r>
              <a:rPr lang="en-US" sz="2600" dirty="0" err="1"/>
              <a:t>.Net</a:t>
            </a:r>
            <a:r>
              <a:rPr lang="en-US" sz="2600" dirty="0"/>
              <a:t> 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REST Based – </a:t>
            </a:r>
            <a:r>
              <a:rPr lang="en-US" sz="2600" dirty="0" err="1"/>
              <a:t>REpresentational</a:t>
            </a:r>
            <a:r>
              <a:rPr lang="en-US" sz="2600" dirty="0"/>
              <a:t> State Transfer based web service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Uses JSON to store documents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Supported programming languages: </a:t>
            </a:r>
            <a:r>
              <a:rPr lang="en-US" sz="2600" dirty="0" err="1"/>
              <a:t>.Net</a:t>
            </a:r>
            <a:r>
              <a:rPr lang="en-US" sz="2600" dirty="0"/>
              <a:t>, C#, Go, Java, JavaScript, (Node.js), Python, Ruby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3603725C-B1D0-4D07-B50F-9768219AA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58" y="1302511"/>
            <a:ext cx="11704320" cy="45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ea typeface="+mj-ea"/>
                <a:cs typeface="+mj-cs"/>
              </a:rPr>
              <a:t>Key Customers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8E1A1E5-724E-460C-8230-4C522CDB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34" y="705175"/>
            <a:ext cx="2661057" cy="47233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954FC-B2B0-400B-9E55-883DAA3F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9" y="1819034"/>
            <a:ext cx="1939835" cy="73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85D4D-DA17-49A0-BC0C-3F81EB14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3" y="3743428"/>
            <a:ext cx="2864366" cy="286436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4B56C-9EF6-4EF3-BBF1-F44EED284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67" y="725908"/>
            <a:ext cx="2688302" cy="131054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4EAB8-B0DC-4552-B7BC-AF36EA49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8582" y="5459956"/>
            <a:ext cx="2135777" cy="5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1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823713" cy="5239544"/>
          </a:xfrm>
        </p:spPr>
        <p:txBody>
          <a:bodyPr/>
          <a:lstStyle/>
          <a:p>
            <a:r>
              <a:rPr lang="en-US" dirty="0"/>
              <a:t>Fully Transactional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Multi-Model Architecture -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Management Studio</a:t>
            </a:r>
          </a:p>
          <a:p>
            <a:r>
              <a:rPr lang="en-US" dirty="0"/>
              <a:t>ACID Database</a:t>
            </a:r>
          </a:p>
          <a:p>
            <a:r>
              <a:rPr lang="en-US" dirty="0"/>
              <a:t>Zero Administration and Self-Optimization</a:t>
            </a:r>
          </a:p>
          <a:p>
            <a:r>
              <a:rPr lang="en-US" dirty="0"/>
              <a:t>Ease of Use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EEF37-E3D9-4D3D-AB02-257DC0B3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</a:t>
            </a:r>
            <a:r>
              <a:rPr lang="en-US" dirty="0" err="1"/>
              <a:t>RavenDB</a:t>
            </a:r>
            <a:r>
              <a:rPr lang="en-US" dirty="0"/>
              <a:t> works?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D308E57-9A96-4965-B683-4B955CDAF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54" y="1679698"/>
            <a:ext cx="9144000" cy="2834641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CAE16-5FAB-40EE-8169-CCCF5641CAEA}"/>
              </a:ext>
            </a:extLst>
          </p:cNvPr>
          <p:cNvSpPr/>
          <p:nvPr/>
        </p:nvSpPr>
        <p:spPr>
          <a:xfrm>
            <a:off x="4306220" y="4587536"/>
            <a:ext cx="388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"/>
              </a:rPr>
              <a:t>client/server application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6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</a:t>
            </a:r>
            <a:r>
              <a:rPr lang="en-US" dirty="0" err="1"/>
              <a:t>RavenDB</a:t>
            </a:r>
            <a:r>
              <a:rPr lang="en-US" dirty="0"/>
              <a:t> works? Conti.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22F1C-79CB-4BAA-81BF-7CF9E2D5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5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Launch Modes:</a:t>
            </a:r>
          </a:p>
          <a:p>
            <a:pPr lvl="1"/>
            <a:r>
              <a:rPr lang="en-US" sz="2800" dirty="0"/>
              <a:t>Console mode – learning and testing</a:t>
            </a:r>
          </a:p>
          <a:p>
            <a:pPr lvl="1"/>
            <a:r>
              <a:rPr lang="en-US" sz="2800" dirty="0"/>
              <a:t>Hosted by IIS (Internet Information Server) – For production environment</a:t>
            </a:r>
          </a:p>
          <a:p>
            <a:pPr lvl="1"/>
            <a:r>
              <a:rPr lang="en-US" sz="2800" dirty="0"/>
              <a:t>As a Windows Service - build own http server</a:t>
            </a:r>
          </a:p>
          <a:p>
            <a:pPr lvl="1"/>
            <a:r>
              <a:rPr lang="en-US" sz="2800" dirty="0"/>
              <a:t>Embedded mode – in to applications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Authentication:</a:t>
            </a:r>
          </a:p>
          <a:p>
            <a:pPr lvl="1"/>
            <a:r>
              <a:rPr lang="en-US" sz="2800" dirty="0"/>
              <a:t>Windows authentication</a:t>
            </a:r>
          </a:p>
          <a:p>
            <a:pPr lvl="1"/>
            <a:r>
              <a:rPr lang="en-US" sz="2800" dirty="0"/>
              <a:t>OAuth authentication (API Key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304426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485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Wingdings</vt:lpstr>
      <vt:lpstr>Office Theme</vt:lpstr>
      <vt:lpstr>NoSQL Document Database By: Tanvi Hindwan</vt:lpstr>
      <vt:lpstr>RavenDB Roadmap</vt:lpstr>
      <vt:lpstr>What is RavenDB?</vt:lpstr>
      <vt:lpstr>PowerPoint Presentation</vt:lpstr>
      <vt:lpstr>Key Customers</vt:lpstr>
      <vt:lpstr>RavenDB Features</vt:lpstr>
      <vt:lpstr>PowerPoint Presentation</vt:lpstr>
      <vt:lpstr>How RavenDB works?</vt:lpstr>
      <vt:lpstr>How RavenDB works? Conti.</vt:lpstr>
      <vt:lpstr>RavenDB Architecture</vt:lpstr>
      <vt:lpstr>Transaction Concept</vt:lpstr>
      <vt:lpstr>Transaction Support In RavenDB</vt:lpstr>
      <vt:lpstr>RDBMS VS RavenDB Terminology </vt:lpstr>
      <vt:lpstr>Document Operations: JSON Format</vt:lpstr>
      <vt:lpstr>Basic Query Operations</vt:lpstr>
      <vt:lpstr>Querying using Map-Reduce Indexes</vt:lpstr>
      <vt:lpstr>RavenDB advantages over RDBMS</vt:lpstr>
      <vt:lpstr>RavenDB over NoSQL Database (MongoDB)</vt:lpstr>
      <vt:lpstr>RavenDB Pricing Model</vt:lpstr>
      <vt:lpstr>Market Concept</vt:lpstr>
      <vt:lpstr>Drawbacks of RavenDB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Document Database By: Jyoti Sharma, David, Tanvi Hindwan</dc:title>
  <dc:creator>Jyoti PC</dc:creator>
  <cp:lastModifiedBy>Hindwan, Tanvi</cp:lastModifiedBy>
  <cp:revision>22</cp:revision>
  <dcterms:created xsi:type="dcterms:W3CDTF">2019-04-19T19:44:23Z</dcterms:created>
  <dcterms:modified xsi:type="dcterms:W3CDTF">2020-09-21T20:53:17Z</dcterms:modified>
</cp:coreProperties>
</file>