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3/31/2024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3/31/2024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DB61979-ADE6-47C3-9E97-3D42FA085BC1}"/>
              </a:ext>
            </a:extLst>
          </p:cNvPr>
          <p:cNvSpPr>
            <a:spLocks noGrp="1"/>
          </p:cNvSpPr>
          <p:nvPr>
            <p:ph type="subTitle" idx="4294967295"/>
          </p:nvPr>
        </p:nvSpPr>
        <p:spPr>
          <a:xfrm>
            <a:off x="1625414" y="581399"/>
            <a:ext cx="8791575" cy="1655763"/>
          </a:xfrm>
        </p:spPr>
        <p:txBody>
          <a:bodyPr>
            <a:normAutofit/>
          </a:bodyPr>
          <a:lstStyle/>
          <a:p>
            <a:pPr marL="0" indent="0">
              <a:buNone/>
            </a:pPr>
            <a:r>
              <a:rPr lang="en-IN" sz="4000" dirty="0">
                <a:latin typeface="Algerian" panose="04020705040A02060702" pitchFamily="82" charset="0"/>
              </a:rPr>
              <a:t>Bangalore water management</a:t>
            </a:r>
          </a:p>
        </p:txBody>
      </p:sp>
      <p:sp>
        <p:nvSpPr>
          <p:cNvPr id="4" name="TextBox 3">
            <a:extLst>
              <a:ext uri="{FF2B5EF4-FFF2-40B4-BE49-F238E27FC236}">
                <a16:creationId xmlns:a16="http://schemas.microsoft.com/office/drawing/2014/main" id="{F324465F-4EE7-4417-8624-F992A9B8C592}"/>
              </a:ext>
            </a:extLst>
          </p:cNvPr>
          <p:cNvSpPr txBox="1"/>
          <p:nvPr/>
        </p:nvSpPr>
        <p:spPr>
          <a:xfrm>
            <a:off x="4061011" y="2944906"/>
            <a:ext cx="6338048" cy="1743636"/>
          </a:xfrm>
          <a:prstGeom prst="rect">
            <a:avLst/>
          </a:prstGeom>
          <a:noFill/>
        </p:spPr>
        <p:txBody>
          <a:bodyPr wrap="square" rtlCol="0">
            <a:spAutoFit/>
          </a:bodyPr>
          <a:lstStyle/>
          <a:p>
            <a:r>
              <a:rPr lang="en-IN" dirty="0">
                <a:solidFill>
                  <a:schemeClr val="bg1">
                    <a:lumMod val="95000"/>
                    <a:lumOff val="5000"/>
                  </a:schemeClr>
                </a:solidFill>
              </a:rPr>
              <a:t>Name</a:t>
            </a:r>
            <a:r>
              <a:rPr lang="en-IN" dirty="0"/>
              <a:t>:</a:t>
            </a:r>
            <a:r>
              <a:rPr lang="en-IN" dirty="0">
                <a:solidFill>
                  <a:schemeClr val="tx1">
                    <a:lumMod val="95000"/>
                  </a:schemeClr>
                </a:solidFill>
              </a:rPr>
              <a:t>Thinesh.T</a:t>
            </a:r>
          </a:p>
          <a:p>
            <a:r>
              <a:rPr lang="en-IN" dirty="0">
                <a:solidFill>
                  <a:schemeClr val="bg1">
                    <a:lumMod val="95000"/>
                    <a:lumOff val="5000"/>
                  </a:schemeClr>
                </a:solidFill>
              </a:rPr>
              <a:t>Roll no</a:t>
            </a:r>
            <a:r>
              <a:rPr lang="en-IN" dirty="0">
                <a:solidFill>
                  <a:schemeClr val="tx1">
                    <a:lumMod val="95000"/>
                  </a:schemeClr>
                </a:solidFill>
              </a:rPr>
              <a:t>:71382006045</a:t>
            </a:r>
          </a:p>
          <a:p>
            <a:r>
              <a:rPr lang="en-IN" dirty="0">
                <a:solidFill>
                  <a:schemeClr val="bg1">
                    <a:lumMod val="95000"/>
                    <a:lumOff val="5000"/>
                  </a:schemeClr>
                </a:solidFill>
              </a:rPr>
              <a:t>Domain </a:t>
            </a:r>
            <a:r>
              <a:rPr lang="en-IN" dirty="0">
                <a:solidFill>
                  <a:schemeClr val="tx1">
                    <a:lumMod val="95000"/>
                  </a:schemeClr>
                </a:solidFill>
              </a:rPr>
              <a:t>:Data Analyst</a:t>
            </a:r>
          </a:p>
          <a:p>
            <a:r>
              <a:rPr lang="en-US" sz="1800" dirty="0">
                <a:solidFill>
                  <a:schemeClr val="bg1">
                    <a:lumMod val="95000"/>
                    <a:lumOff val="5000"/>
                  </a:schemeClr>
                </a:solidFill>
                <a:effectLst/>
                <a:latin typeface="Calibri" panose="020F0502020204030204" pitchFamily="34" charset="0"/>
                <a:ea typeface="Times New Roman" panose="02020603050405020304" pitchFamily="18" charset="0"/>
                <a:cs typeface="Times New Roman" panose="02020603050405020304" pitchFamily="18" charset="0"/>
              </a:rPr>
              <a:t>HR Name: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Mrs. Priya</a:t>
            </a:r>
          </a:p>
          <a:p>
            <a:r>
              <a:rPr lang="en-US" sz="1800" dirty="0">
                <a:solidFill>
                  <a:schemeClr val="bg1">
                    <a:lumMod val="95000"/>
                    <a:lumOff val="5000"/>
                  </a:schemeClr>
                </a:solidFill>
                <a:effectLst/>
                <a:latin typeface="Calibri" panose="020F0502020204030204" pitchFamily="34" charset="0"/>
                <a:ea typeface="Times New Roman" panose="02020603050405020304" pitchFamily="18" charset="0"/>
                <a:cs typeface="Times New Roman" panose="02020603050405020304" pitchFamily="18" charset="0"/>
              </a:rPr>
              <a:t>College</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SRI RAMAKRISHNA INSTITUTE OF TECHNOLOGY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3319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EE2FB-18BE-4C0F-A157-9592D0701125}"/>
              </a:ext>
            </a:extLst>
          </p:cNvPr>
          <p:cNvSpPr>
            <a:spLocks noGrp="1"/>
          </p:cNvSpPr>
          <p:nvPr>
            <p:ph type="title"/>
          </p:nvPr>
        </p:nvSpPr>
        <p:spPr>
          <a:xfrm>
            <a:off x="3983224" y="457154"/>
            <a:ext cx="9905998" cy="1478570"/>
          </a:xfrm>
        </p:spPr>
        <p:txBody>
          <a:bodyPr/>
          <a:lstStyle/>
          <a:p>
            <a:r>
              <a:rPr lang="en-IN" dirty="0">
                <a:latin typeface="Algerian" panose="04020705040A02060702" pitchFamily="82" charset="0"/>
              </a:rPr>
              <a:t>Topics</a:t>
            </a:r>
          </a:p>
        </p:txBody>
      </p:sp>
      <p:sp>
        <p:nvSpPr>
          <p:cNvPr id="3" name="TextBox 2">
            <a:extLst>
              <a:ext uri="{FF2B5EF4-FFF2-40B4-BE49-F238E27FC236}">
                <a16:creationId xmlns:a16="http://schemas.microsoft.com/office/drawing/2014/main" id="{31E299DB-D508-420C-BDA5-FDE913C6B6CE}"/>
              </a:ext>
            </a:extLst>
          </p:cNvPr>
          <p:cNvSpPr txBox="1"/>
          <p:nvPr/>
        </p:nvSpPr>
        <p:spPr>
          <a:xfrm>
            <a:off x="4011706" y="1842248"/>
            <a:ext cx="5177118" cy="2308324"/>
          </a:xfrm>
          <a:prstGeom prst="rect">
            <a:avLst/>
          </a:prstGeom>
          <a:noFill/>
        </p:spPr>
        <p:txBody>
          <a:bodyPr wrap="square" rtlCol="0">
            <a:spAutoFit/>
          </a:bodyPr>
          <a:lstStyle/>
          <a:p>
            <a:pPr marL="285750" indent="-285750">
              <a:buFont typeface="Wingdings" panose="05000000000000000000" pitchFamily="2" charset="2"/>
              <a:buChar char="§"/>
            </a:pPr>
            <a:r>
              <a:rPr lang="en-IN" dirty="0"/>
              <a:t>Introduction</a:t>
            </a:r>
          </a:p>
          <a:p>
            <a:pPr marL="285750" indent="-285750">
              <a:buFont typeface="Wingdings" panose="05000000000000000000" pitchFamily="2" charset="2"/>
              <a:buChar char="§"/>
            </a:pPr>
            <a:r>
              <a:rPr lang="en-IN" sz="1800" dirty="0">
                <a:effectLst/>
                <a:ea typeface="Calibri" panose="020F0502020204030204" pitchFamily="34" charset="0"/>
                <a:cs typeface="Calibri" panose="020F0502020204030204" pitchFamily="34" charset="0"/>
              </a:rPr>
              <a:t>Importance of Water Management</a:t>
            </a:r>
          </a:p>
          <a:p>
            <a:pPr marL="285750" indent="-285750">
              <a:buFont typeface="Wingdings" panose="05000000000000000000" pitchFamily="2" charset="2"/>
              <a:buChar char="§"/>
            </a:pPr>
            <a:r>
              <a:rPr lang="en-IN" sz="1800" dirty="0">
                <a:effectLst/>
                <a:ea typeface="Calibri" panose="020F0502020204030204" pitchFamily="34" charset="0"/>
                <a:cs typeface="Calibri" panose="020F0502020204030204" pitchFamily="34" charset="0"/>
              </a:rPr>
              <a:t>Water Bodies used to Analyse Water Management</a:t>
            </a:r>
          </a:p>
          <a:p>
            <a:pPr marL="285750" indent="-285750">
              <a:buFont typeface="Wingdings" panose="05000000000000000000" pitchFamily="2" charset="2"/>
              <a:buChar char="§"/>
            </a:pPr>
            <a:r>
              <a:rPr lang="en-IN" sz="1800" dirty="0">
                <a:effectLst/>
                <a:ea typeface="Calibri" panose="020F0502020204030204" pitchFamily="34" charset="0"/>
                <a:cs typeface="Calibri" panose="020F0502020204030204" pitchFamily="34" charset="0"/>
              </a:rPr>
              <a:t>Out</a:t>
            </a:r>
            <a:r>
              <a:rPr lang="en-IN" dirty="0">
                <a:ea typeface="Calibri" panose="020F0502020204030204" pitchFamily="34" charset="0"/>
                <a:cs typeface="Calibri" panose="020F0502020204030204" pitchFamily="34" charset="0"/>
              </a:rPr>
              <a:t>put</a:t>
            </a:r>
          </a:p>
          <a:p>
            <a:pPr marL="285750" indent="-285750">
              <a:buFont typeface="Wingdings" panose="05000000000000000000" pitchFamily="2" charset="2"/>
              <a:buChar char="§"/>
            </a:pPr>
            <a:r>
              <a:rPr lang="en-IN" dirty="0">
                <a:ea typeface="Calibri" panose="020F0502020204030204" pitchFamily="34" charset="0"/>
                <a:cs typeface="Calibri" panose="020F0502020204030204" pitchFamily="34" charset="0"/>
              </a:rPr>
              <a:t>Conclusion</a:t>
            </a:r>
          </a:p>
          <a:p>
            <a:pPr marL="285750" indent="-285750">
              <a:buFont typeface="Wingdings" panose="05000000000000000000" pitchFamily="2" charset="2"/>
              <a:buChar char="§"/>
            </a:pPr>
            <a:r>
              <a:rPr lang="en-IN" sz="1800" dirty="0">
                <a:effectLst/>
                <a:ea typeface="Calibri" panose="020F0502020204030204" pitchFamily="34" charset="0"/>
                <a:cs typeface="Calibri" panose="020F0502020204030204" pitchFamily="34" charset="0"/>
              </a:rPr>
              <a:t>References</a:t>
            </a:r>
            <a:endParaRPr lang="en-IN" sz="1800" dirty="0">
              <a:effectLst/>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2176956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2847A3-5B23-4847-B08C-2D2A56107585}"/>
              </a:ext>
            </a:extLst>
          </p:cNvPr>
          <p:cNvSpPr txBox="1"/>
          <p:nvPr/>
        </p:nvSpPr>
        <p:spPr>
          <a:xfrm>
            <a:off x="865093" y="854699"/>
            <a:ext cx="9381565" cy="4170052"/>
          </a:xfrm>
          <a:prstGeom prst="rect">
            <a:avLst/>
          </a:prstGeom>
          <a:noFill/>
        </p:spPr>
        <p:txBody>
          <a:bodyPr wrap="square">
            <a:spAutoFit/>
          </a:bodyPr>
          <a:lstStyle/>
          <a:p>
            <a:pPr marL="228600" algn="just">
              <a:lnSpc>
                <a:spcPct val="107000"/>
              </a:lnSpc>
              <a:spcAft>
                <a:spcPts val="800"/>
              </a:spcAft>
            </a:pPr>
            <a:r>
              <a:rPr lang="en-IN" sz="2400" b="1" dirty="0">
                <a:solidFill>
                  <a:srgbClr val="0D0D0D"/>
                </a:solidFill>
                <a:effectLst/>
                <a:latin typeface="Agency FB" panose="020B0503020202020204" pitchFamily="34" charset="0"/>
                <a:ea typeface="Calibri" panose="020F0502020204030204" pitchFamily="34" charset="0"/>
                <a:cs typeface="Calibri" panose="020F0502020204030204" pitchFamily="34" charset="0"/>
              </a:rPr>
              <a:t>Introduction</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GB" dirty="0">
                <a:effectLst/>
                <a:latin typeface="Calibri" panose="020F0502020204030204" pitchFamily="34" charset="0"/>
                <a:ea typeface="Calibri" panose="020F0502020204030204" pitchFamily="34" charset="0"/>
                <a:cs typeface="Calibri" panose="020F0502020204030204" pitchFamily="34" charset="0"/>
              </a:rPr>
              <a:t>Bangalore, the bustling capital city of Karnataka, India, stands as a beacon of innovation and development in the country. Its rapid growth, fuelled by the IT boom and urbanization, has transformed it into a vibrant metropolis. However, amidst its glittering skyline lies a pressing concern – water management. Bangalore faces formidable challenges in ensuring the availability, accessibility, and sustainability of its water resources. From dwindling groundwater levels to pollution of lakes and rivers, the city grapples with a multifaceted water crisis exacerbated by population growth and climate change. As Bangalore navigates its journey towards becoming a global hub, the effective management of its water resources emerges as a critical imperative for sustainable development and resilience. This document delves into the current state of water management in Bangalore, outlining key challenges, existing practices, innovative solutions, and recommendations for a water-secure future.</a:t>
            </a:r>
            <a:endParaRPr lang="en-IN"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94859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35D416-4347-4F2F-9CFA-A8B4B7C58DA7}"/>
              </a:ext>
            </a:extLst>
          </p:cNvPr>
          <p:cNvSpPr txBox="1"/>
          <p:nvPr/>
        </p:nvSpPr>
        <p:spPr>
          <a:xfrm>
            <a:off x="907531" y="662499"/>
            <a:ext cx="5751151" cy="461665"/>
          </a:xfrm>
          <a:prstGeom prst="rect">
            <a:avLst/>
          </a:prstGeom>
          <a:noFill/>
        </p:spPr>
        <p:txBody>
          <a:bodyPr wrap="square">
            <a:spAutoFit/>
          </a:bodyPr>
          <a:lstStyle/>
          <a:p>
            <a:r>
              <a:rPr lang="en-IN" sz="2400" b="1" dirty="0">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Importance of Water Management</a:t>
            </a:r>
          </a:p>
        </p:txBody>
      </p:sp>
      <p:sp>
        <p:nvSpPr>
          <p:cNvPr id="4" name="TextBox 3">
            <a:extLst>
              <a:ext uri="{FF2B5EF4-FFF2-40B4-BE49-F238E27FC236}">
                <a16:creationId xmlns:a16="http://schemas.microsoft.com/office/drawing/2014/main" id="{DAF3C3F3-F30C-4026-998C-0CDD159418EF}"/>
              </a:ext>
            </a:extLst>
          </p:cNvPr>
          <p:cNvSpPr txBox="1"/>
          <p:nvPr/>
        </p:nvSpPr>
        <p:spPr>
          <a:xfrm>
            <a:off x="986119" y="1595718"/>
            <a:ext cx="9861176" cy="3693319"/>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Water management plays a critical role in ensuring the sustainable use and availability of one of our most precious resources: water. Effective water management is essential for addressing numerous global challenges, including water scarcity, pollution, and climate change impacts. By implementing efficient water management practices, we can ensure equitable access to clean water for present and future generations while also supporting ecosystems and economic development. Proper management involves strategies for conserving water through efficient use and minimizing waste, treating water to maintain quality standards, and distributing it effectively to meet various needs. Additionally, water management policies and regulations help govern usage, protect water sources, and promote sustainable practices. In essence, prioritizing water management fosters resilience against environmental pressures, enhances community well-being, and safeguards the health of both people and the planet. Ultimately, recognizing the importance of water management is crucial for fostering a sustainable future where water resources are preserved and utilized responsibly.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64112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27C981-7EA3-446E-8551-91749B169B43}"/>
              </a:ext>
            </a:extLst>
          </p:cNvPr>
          <p:cNvSpPr txBox="1"/>
          <p:nvPr/>
        </p:nvSpPr>
        <p:spPr>
          <a:xfrm>
            <a:off x="959223" y="662499"/>
            <a:ext cx="6100481" cy="461665"/>
          </a:xfrm>
          <a:prstGeom prst="rect">
            <a:avLst/>
          </a:prstGeom>
          <a:noFill/>
        </p:spPr>
        <p:txBody>
          <a:bodyPr wrap="square">
            <a:spAutoFit/>
          </a:bodyPr>
          <a:lstStyle/>
          <a:p>
            <a:r>
              <a:rPr lang="en-IN" sz="2400" b="1" dirty="0">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Water Bodies used to Analyse Water Management</a:t>
            </a:r>
          </a:p>
        </p:txBody>
      </p:sp>
      <p:sp>
        <p:nvSpPr>
          <p:cNvPr id="6" name="TextBox 5">
            <a:extLst>
              <a:ext uri="{FF2B5EF4-FFF2-40B4-BE49-F238E27FC236}">
                <a16:creationId xmlns:a16="http://schemas.microsoft.com/office/drawing/2014/main" id="{DBDC8796-7CD9-45C1-902D-46B69212C61F}"/>
              </a:ext>
            </a:extLst>
          </p:cNvPr>
          <p:cNvSpPr txBox="1"/>
          <p:nvPr/>
        </p:nvSpPr>
        <p:spPr>
          <a:xfrm>
            <a:off x="3738282" y="1806388"/>
            <a:ext cx="3953436" cy="1200329"/>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ABBIGERE LAKE</a:t>
            </a:r>
          </a:p>
          <a:p>
            <a:pPr marL="285750" indent="-285750" algn="just">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AGARA LAKE</a:t>
            </a:r>
          </a:p>
          <a:p>
            <a:pPr marL="285750" indent="-285750" algn="just">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AKSHAYANAGARA LAKE</a:t>
            </a:r>
          </a:p>
          <a:p>
            <a:pPr marL="285750" indent="-285750" algn="just">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ALLALASANDRA LAKE</a:t>
            </a:r>
          </a:p>
        </p:txBody>
      </p:sp>
    </p:spTree>
    <p:extLst>
      <p:ext uri="{BB962C8B-B14F-4D97-AF65-F5344CB8AC3E}">
        <p14:creationId xmlns:p14="http://schemas.microsoft.com/office/powerpoint/2010/main" val="1350182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B00682-DE35-415C-940A-EEB363B85D33}"/>
              </a:ext>
            </a:extLst>
          </p:cNvPr>
          <p:cNvSpPr txBox="1"/>
          <p:nvPr/>
        </p:nvSpPr>
        <p:spPr>
          <a:xfrm>
            <a:off x="1465730" y="723552"/>
            <a:ext cx="6104964" cy="466281"/>
          </a:xfrm>
          <a:prstGeom prst="rect">
            <a:avLst/>
          </a:prstGeom>
          <a:noFill/>
        </p:spPr>
        <p:txBody>
          <a:bodyPr wrap="square">
            <a:spAutoFit/>
          </a:bodyPr>
          <a:lstStyle/>
          <a:p>
            <a:pPr marL="228600" algn="just">
              <a:lnSpc>
                <a:spcPct val="107000"/>
              </a:lnSpc>
              <a:spcAft>
                <a:spcPts val="800"/>
              </a:spcAft>
            </a:pPr>
            <a:r>
              <a:rPr lang="en-IN" sz="2400" b="1" dirty="0">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Output</a:t>
            </a:r>
            <a:endParaRPr lang="en-IN" sz="2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0C287DC-288E-4CFC-8127-BC0CF9155521}"/>
              </a:ext>
            </a:extLst>
          </p:cNvPr>
          <p:cNvPicPr>
            <a:picLocks noChangeAspect="1"/>
          </p:cNvPicPr>
          <p:nvPr/>
        </p:nvPicPr>
        <p:blipFill>
          <a:blip r:embed="rId2"/>
          <a:stretch>
            <a:fillRect/>
          </a:stretch>
        </p:blipFill>
        <p:spPr>
          <a:xfrm>
            <a:off x="1308847" y="1416423"/>
            <a:ext cx="9278470" cy="5022477"/>
          </a:xfrm>
          <a:prstGeom prst="rect">
            <a:avLst/>
          </a:prstGeom>
        </p:spPr>
      </p:pic>
    </p:spTree>
    <p:extLst>
      <p:ext uri="{BB962C8B-B14F-4D97-AF65-F5344CB8AC3E}">
        <p14:creationId xmlns:p14="http://schemas.microsoft.com/office/powerpoint/2010/main" val="99372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43A52F-7F69-4AA4-8ABF-5F599F8B8C68}"/>
              </a:ext>
            </a:extLst>
          </p:cNvPr>
          <p:cNvSpPr txBox="1"/>
          <p:nvPr/>
        </p:nvSpPr>
        <p:spPr>
          <a:xfrm>
            <a:off x="1695180" y="1781388"/>
            <a:ext cx="6166014" cy="2848537"/>
          </a:xfrm>
          <a:prstGeom prst="rect">
            <a:avLst/>
          </a:prstGeom>
          <a:noFill/>
        </p:spPr>
        <p:txBody>
          <a:bodyPr wrap="square">
            <a:spAutoFit/>
          </a:bodyPr>
          <a:lstStyle/>
          <a:p>
            <a:pPr algn="just">
              <a:lnSpc>
                <a:spcPct val="107000"/>
              </a:lnSpc>
              <a:spcAft>
                <a:spcPts val="800"/>
              </a:spcAft>
            </a:pPr>
            <a:r>
              <a:rPr lang="en-IN" sz="2400" b="1" dirty="0">
                <a:solidFill>
                  <a:srgbClr val="0D0D0D"/>
                </a:solidFill>
                <a:effectLst/>
                <a:latin typeface="Agency FB" panose="020B0503020202020204" pitchFamily="34" charset="0"/>
                <a:ea typeface="Calibri" panose="020F0502020204030204" pitchFamily="34" charset="0"/>
                <a:cs typeface="Segoe UI" panose="020B0502040204020203" pitchFamily="34" charset="0"/>
              </a:rPr>
              <a:t>Conclusion:</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 conclusion, water management in Bangalore is a complex and pressing issue that requires urgent attention and concerted action from all stakeholders. The city's rapid urbanization, coupled with environmental degradation and climate change, has placed immense strain on its water resources, leading to scarcity, pollution, and inequitable distribution.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4989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56B7C0-0421-4FE1-B45A-DE324354B013}"/>
              </a:ext>
            </a:extLst>
          </p:cNvPr>
          <p:cNvSpPr txBox="1"/>
          <p:nvPr/>
        </p:nvSpPr>
        <p:spPr>
          <a:xfrm>
            <a:off x="1358153" y="1010422"/>
            <a:ext cx="6104964" cy="466281"/>
          </a:xfrm>
          <a:prstGeom prst="rect">
            <a:avLst/>
          </a:prstGeom>
          <a:noFill/>
        </p:spPr>
        <p:txBody>
          <a:bodyPr wrap="square">
            <a:spAutoFit/>
          </a:bodyPr>
          <a:lstStyle/>
          <a:p>
            <a:pPr algn="just">
              <a:lnSpc>
                <a:spcPct val="107000"/>
              </a:lnSpc>
              <a:spcAft>
                <a:spcPts val="800"/>
              </a:spcAft>
            </a:pPr>
            <a:r>
              <a:rPr lang="en-IN" sz="2400" b="1" dirty="0">
                <a:solidFill>
                  <a:srgbClr val="0D0D0D"/>
                </a:solidFill>
                <a:effectLst/>
                <a:latin typeface="Agency FB" panose="020B0503020202020204" pitchFamily="34" charset="0"/>
                <a:ea typeface="Calibri" panose="020F0502020204030204" pitchFamily="34" charset="0"/>
                <a:cs typeface="Segoe UI" panose="020B0502040204020203" pitchFamily="34" charset="0"/>
              </a:rPr>
              <a:t>References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63AA282-9F93-4849-94E7-187B12F26F9A}"/>
              </a:ext>
            </a:extLst>
          </p:cNvPr>
          <p:cNvSpPr txBox="1"/>
          <p:nvPr/>
        </p:nvSpPr>
        <p:spPr>
          <a:xfrm>
            <a:off x="2353234" y="1573789"/>
            <a:ext cx="6104964" cy="711605"/>
          </a:xfrm>
          <a:prstGeom prst="rect">
            <a:avLst/>
          </a:prstGeom>
          <a:noFill/>
        </p:spPr>
        <p:txBody>
          <a:bodyPr wrap="square">
            <a:spAutoFit/>
          </a:bodyPr>
          <a:lstStyle/>
          <a:p>
            <a:pPr algn="just">
              <a:lnSpc>
                <a:spcPct val="107000"/>
              </a:lnSpc>
              <a:spcAft>
                <a:spcPts val="800"/>
              </a:spcAft>
            </a:pPr>
            <a:r>
              <a:rPr lang="en-IN" sz="1800" u="sng" dirty="0">
                <a:effectLst/>
                <a:latin typeface="Calibri" panose="020F0502020204030204" pitchFamily="34" charset="0"/>
                <a:ea typeface="Calibri" panose="020F0502020204030204" pitchFamily="34" charset="0"/>
                <a:cs typeface="Calibri" panose="020F0502020204030204" pitchFamily="34" charset="0"/>
              </a:rPr>
              <a:t>http://kaggle.com/</a:t>
            </a:r>
          </a:p>
          <a:p>
            <a:pPr algn="just">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786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48</TotalTime>
  <Words>466</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Agency FB</vt:lpstr>
      <vt:lpstr>Algerian</vt:lpstr>
      <vt:lpstr>Arial</vt:lpstr>
      <vt:lpstr>Calibri</vt:lpstr>
      <vt:lpstr>Tw Cen MT</vt:lpstr>
      <vt:lpstr>Wingdings</vt:lpstr>
      <vt:lpstr>Circuit</vt:lpstr>
      <vt:lpstr>PowerPoint Presentation</vt:lpstr>
      <vt:lpstr>Topics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dc:creator>
  <cp:lastModifiedBy>DINESH</cp:lastModifiedBy>
  <cp:revision>1</cp:revision>
  <dcterms:created xsi:type="dcterms:W3CDTF">2024-03-31T10:09:02Z</dcterms:created>
  <dcterms:modified xsi:type="dcterms:W3CDTF">2024-03-31T10:57:31Z</dcterms:modified>
</cp:coreProperties>
</file>