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6" r:id="rId3"/>
    <p:sldId id="297" r:id="rId4"/>
    <p:sldId id="298" r:id="rId5"/>
    <p:sldId id="261" r:id="rId6"/>
    <p:sldId id="267" r:id="rId7"/>
    <p:sldId id="268" r:id="rId8"/>
    <p:sldId id="299" r:id="rId9"/>
    <p:sldId id="269" r:id="rId10"/>
    <p:sldId id="300" r:id="rId11"/>
    <p:sldId id="275" r:id="rId12"/>
    <p:sldId id="277" r:id="rId13"/>
    <p:sldId id="278" r:id="rId14"/>
    <p:sldId id="301" r:id="rId15"/>
    <p:sldId id="281" r:id="rId16"/>
    <p:sldId id="304" r:id="rId17"/>
    <p:sldId id="307" r:id="rId18"/>
    <p:sldId id="284" r:id="rId19"/>
    <p:sldId id="285" r:id="rId20"/>
    <p:sldId id="286" r:id="rId21"/>
    <p:sldId id="308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11" r:id="rId31"/>
    <p:sldId id="312" r:id="rId32"/>
    <p:sldId id="313" r:id="rId33"/>
    <p:sldId id="314" r:id="rId34"/>
    <p:sldId id="315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333" dt="2021-04-18T04:50:01.300"/>
    <p1510:client id="{150710F6-0FB6-F725-43C2-B634F5D84BBA}" v="441" dt="2021-04-17T17:18:50.607"/>
    <p1510:client id="{2B2BEF50-0CF9-686B-D917-A8BD8F75B077}" v="94" dt="2021-05-10T02:33:09.534"/>
    <p1510:client id="{3DF4BACF-274E-B15C-7E81-A93F9B697D76}" v="471" dt="2021-04-17T18:01:11.077"/>
    <p1510:client id="{52CF2923-FF67-42F3-8293-60DF2DACF3D3}" v="78" dt="2021-05-10T02:12:56.312"/>
    <p1510:client id="{5E62D0A4-E56F-4681-2AE7-FA1991F2EFED}" v="1889" dt="2021-05-10T03:12:19.344"/>
    <p1510:client id="{6C7991C4-5DCB-4183-91F8-3149967548BC}" v="1193" dt="2021-04-17T13:53:07.286"/>
    <p1510:client id="{C164DA1A-6BEF-920E-788D-A0E0436B4C71}" v="4" dt="2021-05-11T00:52:42.502"/>
    <p1510:client id="{C3A207F1-D188-4396-B2C9-175C6F7844B4}" v="1938" dt="2021-05-09T14:37:08.784"/>
    <p1510:client id="{D0AF5D4B-5686-4AD2-8112-BCE0D68867BC}" v="64" dt="2021-04-17T15:28:48.603"/>
    <p1510:client id="{D8947BB0-B40E-445F-9AA9-72A74E6A0684}" v="68" dt="2021-05-11T20:18:36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D1505-ACF3-4405-BEE7-5FE536A315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F54602-02CE-4F99-99A3-0917DF34A8EF}">
      <dgm:prSet/>
      <dgm:spPr/>
      <dgm:t>
        <a:bodyPr/>
        <a:lstStyle/>
        <a:p>
          <a:r>
            <a:rPr lang="en-US"/>
            <a:t>Which factor(s) significantly affect Reached on time?</a:t>
          </a:r>
        </a:p>
      </dgm:t>
    </dgm:pt>
    <dgm:pt modelId="{1B3A4754-CA5B-4E4F-A0E1-81046D621196}" type="parTrans" cxnId="{7B9DB1F0-EF2B-4CA0-8230-A82A82426AC2}">
      <dgm:prSet/>
      <dgm:spPr/>
      <dgm:t>
        <a:bodyPr/>
        <a:lstStyle/>
        <a:p>
          <a:endParaRPr lang="en-US"/>
        </a:p>
      </dgm:t>
    </dgm:pt>
    <dgm:pt modelId="{FDB4DF72-C9BB-4874-B356-A3AC2B84DB7F}" type="sibTrans" cxnId="{7B9DB1F0-EF2B-4CA0-8230-A82A82426AC2}">
      <dgm:prSet/>
      <dgm:spPr/>
      <dgm:t>
        <a:bodyPr/>
        <a:lstStyle/>
        <a:p>
          <a:endParaRPr lang="en-US"/>
        </a:p>
      </dgm:t>
    </dgm:pt>
    <dgm:pt modelId="{38404A73-3569-445F-B7B0-F9A77C9CD5A6}">
      <dgm:prSet/>
      <dgm:spPr/>
      <dgm:t>
        <a:bodyPr/>
        <a:lstStyle/>
        <a:p>
          <a:r>
            <a:rPr lang="en-US"/>
            <a:t>Predict whether the product will deliver on-time or not?</a:t>
          </a:r>
        </a:p>
      </dgm:t>
    </dgm:pt>
    <dgm:pt modelId="{27C2509C-3BAE-48AC-A83C-9245A28AAE4B}" type="parTrans" cxnId="{3FE0ED66-AA32-444D-A64E-21E4C3E01556}">
      <dgm:prSet/>
      <dgm:spPr/>
      <dgm:t>
        <a:bodyPr/>
        <a:lstStyle/>
        <a:p>
          <a:endParaRPr lang="en-US"/>
        </a:p>
      </dgm:t>
    </dgm:pt>
    <dgm:pt modelId="{72A7AF68-0601-4B83-8E31-BAE597B4EA38}" type="sibTrans" cxnId="{3FE0ED66-AA32-444D-A64E-21E4C3E01556}">
      <dgm:prSet/>
      <dgm:spPr/>
      <dgm:t>
        <a:bodyPr/>
        <a:lstStyle/>
        <a:p>
          <a:endParaRPr lang="en-US"/>
        </a:p>
      </dgm:t>
    </dgm:pt>
    <dgm:pt modelId="{8A869F05-FDDB-48F0-B401-FEAE329378AB}" type="pres">
      <dgm:prSet presAssocID="{067D1505-ACF3-4405-BEE7-5FE536A315D4}" presName="root" presStyleCnt="0">
        <dgm:presLayoutVars>
          <dgm:dir/>
          <dgm:resizeHandles val="exact"/>
        </dgm:presLayoutVars>
      </dgm:prSet>
      <dgm:spPr/>
    </dgm:pt>
    <dgm:pt modelId="{1033D90D-49F7-45CE-BCAF-22FEB88F04EF}" type="pres">
      <dgm:prSet presAssocID="{57F54602-02CE-4F99-99A3-0917DF34A8EF}" presName="compNode" presStyleCnt="0"/>
      <dgm:spPr/>
    </dgm:pt>
    <dgm:pt modelId="{D4BBA903-038F-4C38-AA63-08D93A995458}" type="pres">
      <dgm:prSet presAssocID="{57F54602-02CE-4F99-99A3-0917DF34A8EF}" presName="bgRect" presStyleLbl="bgShp" presStyleIdx="0" presStyleCnt="2"/>
      <dgm:spPr/>
    </dgm:pt>
    <dgm:pt modelId="{C21253EA-2A0A-4D56-A3D5-2C8FE339BDC6}" type="pres">
      <dgm:prSet presAssocID="{57F54602-02CE-4F99-99A3-0917DF34A8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6A8B722-6B52-4B29-9BEE-762BC34E00A6}" type="pres">
      <dgm:prSet presAssocID="{57F54602-02CE-4F99-99A3-0917DF34A8EF}" presName="spaceRect" presStyleCnt="0"/>
      <dgm:spPr/>
    </dgm:pt>
    <dgm:pt modelId="{DDF08A4D-1559-4646-834B-675FEDF8D9D1}" type="pres">
      <dgm:prSet presAssocID="{57F54602-02CE-4F99-99A3-0917DF34A8EF}" presName="parTx" presStyleLbl="revTx" presStyleIdx="0" presStyleCnt="2">
        <dgm:presLayoutVars>
          <dgm:chMax val="0"/>
          <dgm:chPref val="0"/>
        </dgm:presLayoutVars>
      </dgm:prSet>
      <dgm:spPr/>
    </dgm:pt>
    <dgm:pt modelId="{212EA333-EA5C-4333-974D-701FD31E147F}" type="pres">
      <dgm:prSet presAssocID="{FDB4DF72-C9BB-4874-B356-A3AC2B84DB7F}" presName="sibTrans" presStyleCnt="0"/>
      <dgm:spPr/>
    </dgm:pt>
    <dgm:pt modelId="{41A3DB98-2A5F-4B94-9B71-18E6D2C21160}" type="pres">
      <dgm:prSet presAssocID="{38404A73-3569-445F-B7B0-F9A77C9CD5A6}" presName="compNode" presStyleCnt="0"/>
      <dgm:spPr/>
    </dgm:pt>
    <dgm:pt modelId="{BB80D865-6747-4255-9779-45558F040436}" type="pres">
      <dgm:prSet presAssocID="{38404A73-3569-445F-B7B0-F9A77C9CD5A6}" presName="bgRect" presStyleLbl="bgShp" presStyleIdx="1" presStyleCnt="2"/>
      <dgm:spPr/>
    </dgm:pt>
    <dgm:pt modelId="{F8A65460-DBFC-4B98-BE03-88AAE9FB07AA}" type="pres">
      <dgm:prSet presAssocID="{38404A73-3569-445F-B7B0-F9A77C9CD5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476D35EB-16D2-454C-923C-3ED81BF9C9A6}" type="pres">
      <dgm:prSet presAssocID="{38404A73-3569-445F-B7B0-F9A77C9CD5A6}" presName="spaceRect" presStyleCnt="0"/>
      <dgm:spPr/>
    </dgm:pt>
    <dgm:pt modelId="{8E629130-707E-41E0-960F-AFC5283F5566}" type="pres">
      <dgm:prSet presAssocID="{38404A73-3569-445F-B7B0-F9A77C9CD5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1E5938-3332-4219-BA4F-CE9DC80A7D78}" type="presOf" srcId="{38404A73-3569-445F-B7B0-F9A77C9CD5A6}" destId="{8E629130-707E-41E0-960F-AFC5283F5566}" srcOrd="0" destOrd="0" presId="urn:microsoft.com/office/officeart/2018/2/layout/IconVerticalSolidList"/>
    <dgm:cxn modelId="{3FE0ED66-AA32-444D-A64E-21E4C3E01556}" srcId="{067D1505-ACF3-4405-BEE7-5FE536A315D4}" destId="{38404A73-3569-445F-B7B0-F9A77C9CD5A6}" srcOrd="1" destOrd="0" parTransId="{27C2509C-3BAE-48AC-A83C-9245A28AAE4B}" sibTransId="{72A7AF68-0601-4B83-8E31-BAE597B4EA38}"/>
    <dgm:cxn modelId="{F825CD56-7294-4629-977F-F16456C32BC2}" type="presOf" srcId="{067D1505-ACF3-4405-BEE7-5FE536A315D4}" destId="{8A869F05-FDDB-48F0-B401-FEAE329378AB}" srcOrd="0" destOrd="0" presId="urn:microsoft.com/office/officeart/2018/2/layout/IconVerticalSolidList"/>
    <dgm:cxn modelId="{9D78CFAD-1DA9-4D44-AE8D-9AE84A5C2E01}" type="presOf" srcId="{57F54602-02CE-4F99-99A3-0917DF34A8EF}" destId="{DDF08A4D-1559-4646-834B-675FEDF8D9D1}" srcOrd="0" destOrd="0" presId="urn:microsoft.com/office/officeart/2018/2/layout/IconVerticalSolidList"/>
    <dgm:cxn modelId="{7B9DB1F0-EF2B-4CA0-8230-A82A82426AC2}" srcId="{067D1505-ACF3-4405-BEE7-5FE536A315D4}" destId="{57F54602-02CE-4F99-99A3-0917DF34A8EF}" srcOrd="0" destOrd="0" parTransId="{1B3A4754-CA5B-4E4F-A0E1-81046D621196}" sibTransId="{FDB4DF72-C9BB-4874-B356-A3AC2B84DB7F}"/>
    <dgm:cxn modelId="{2B6EEB61-7E9A-4C44-A6AF-D60107624D9E}" type="presParOf" srcId="{8A869F05-FDDB-48F0-B401-FEAE329378AB}" destId="{1033D90D-49F7-45CE-BCAF-22FEB88F04EF}" srcOrd="0" destOrd="0" presId="urn:microsoft.com/office/officeart/2018/2/layout/IconVerticalSolidList"/>
    <dgm:cxn modelId="{6F49D4C8-D60D-4F3E-A836-BA9757E052A6}" type="presParOf" srcId="{1033D90D-49F7-45CE-BCAF-22FEB88F04EF}" destId="{D4BBA903-038F-4C38-AA63-08D93A995458}" srcOrd="0" destOrd="0" presId="urn:microsoft.com/office/officeart/2018/2/layout/IconVerticalSolidList"/>
    <dgm:cxn modelId="{C5B58CA2-198D-4026-BD2C-2E722A627ACC}" type="presParOf" srcId="{1033D90D-49F7-45CE-BCAF-22FEB88F04EF}" destId="{C21253EA-2A0A-4D56-A3D5-2C8FE339BDC6}" srcOrd="1" destOrd="0" presId="urn:microsoft.com/office/officeart/2018/2/layout/IconVerticalSolidList"/>
    <dgm:cxn modelId="{94C1A94F-2FC3-4D2E-AFBA-9CD8ED843081}" type="presParOf" srcId="{1033D90D-49F7-45CE-BCAF-22FEB88F04EF}" destId="{F6A8B722-6B52-4B29-9BEE-762BC34E00A6}" srcOrd="2" destOrd="0" presId="urn:microsoft.com/office/officeart/2018/2/layout/IconVerticalSolidList"/>
    <dgm:cxn modelId="{2B8E3786-7D3E-4255-8075-EF0DB935F91A}" type="presParOf" srcId="{1033D90D-49F7-45CE-BCAF-22FEB88F04EF}" destId="{DDF08A4D-1559-4646-834B-675FEDF8D9D1}" srcOrd="3" destOrd="0" presId="urn:microsoft.com/office/officeart/2018/2/layout/IconVerticalSolidList"/>
    <dgm:cxn modelId="{F9FC1528-42D6-4A1D-8A7C-EF913B48EE4A}" type="presParOf" srcId="{8A869F05-FDDB-48F0-B401-FEAE329378AB}" destId="{212EA333-EA5C-4333-974D-701FD31E147F}" srcOrd="1" destOrd="0" presId="urn:microsoft.com/office/officeart/2018/2/layout/IconVerticalSolidList"/>
    <dgm:cxn modelId="{24CCB1F7-7091-4394-BA3D-4C3B8D78292A}" type="presParOf" srcId="{8A869F05-FDDB-48F0-B401-FEAE329378AB}" destId="{41A3DB98-2A5F-4B94-9B71-18E6D2C21160}" srcOrd="2" destOrd="0" presId="urn:microsoft.com/office/officeart/2018/2/layout/IconVerticalSolidList"/>
    <dgm:cxn modelId="{94977C85-FC3A-4DAB-B8D8-AAD94C0847E5}" type="presParOf" srcId="{41A3DB98-2A5F-4B94-9B71-18E6D2C21160}" destId="{BB80D865-6747-4255-9779-45558F040436}" srcOrd="0" destOrd="0" presId="urn:microsoft.com/office/officeart/2018/2/layout/IconVerticalSolidList"/>
    <dgm:cxn modelId="{6431B935-A2BB-41F9-A3DB-91280AB6E22C}" type="presParOf" srcId="{41A3DB98-2A5F-4B94-9B71-18E6D2C21160}" destId="{F8A65460-DBFC-4B98-BE03-88AAE9FB07AA}" srcOrd="1" destOrd="0" presId="urn:microsoft.com/office/officeart/2018/2/layout/IconVerticalSolidList"/>
    <dgm:cxn modelId="{024A8C97-0F0A-4DD5-AE71-EC8CF5FBD8BD}" type="presParOf" srcId="{41A3DB98-2A5F-4B94-9B71-18E6D2C21160}" destId="{476D35EB-16D2-454C-923C-3ED81BF9C9A6}" srcOrd="2" destOrd="0" presId="urn:microsoft.com/office/officeart/2018/2/layout/IconVerticalSolidList"/>
    <dgm:cxn modelId="{3DFCA904-F7DC-4E2A-9ACC-DBFED6EEB475}" type="presParOf" srcId="{41A3DB98-2A5F-4B94-9B71-18E6D2C21160}" destId="{8E629130-707E-41E0-960F-AFC5283F55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BA903-038F-4C38-AA63-08D93A995458}">
      <dsp:nvSpPr>
        <dsp:cNvPr id="0" name=""/>
        <dsp:cNvSpPr/>
      </dsp:nvSpPr>
      <dsp:spPr>
        <a:xfrm>
          <a:off x="0" y="705802"/>
          <a:ext cx="9601200" cy="13030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253EA-2A0A-4D56-A3D5-2C8FE339BDC6}">
      <dsp:nvSpPr>
        <dsp:cNvPr id="0" name=""/>
        <dsp:cNvSpPr/>
      </dsp:nvSpPr>
      <dsp:spPr>
        <a:xfrm>
          <a:off x="394163" y="998982"/>
          <a:ext cx="716661" cy="716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08A4D-1559-4646-834B-675FEDF8D9D1}">
      <dsp:nvSpPr>
        <dsp:cNvPr id="0" name=""/>
        <dsp:cNvSpPr/>
      </dsp:nvSpPr>
      <dsp:spPr>
        <a:xfrm>
          <a:off x="1504988" y="705802"/>
          <a:ext cx="8096211" cy="130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37903" rIns="137903" bIns="1379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factor(s) significantly affect Reached on time?</a:t>
          </a:r>
        </a:p>
      </dsp:txBody>
      <dsp:txXfrm>
        <a:off x="1504988" y="705802"/>
        <a:ext cx="8096211" cy="1303020"/>
      </dsp:txXfrm>
    </dsp:sp>
    <dsp:sp modelId="{BB80D865-6747-4255-9779-45558F040436}">
      <dsp:nvSpPr>
        <dsp:cNvPr id="0" name=""/>
        <dsp:cNvSpPr/>
      </dsp:nvSpPr>
      <dsp:spPr>
        <a:xfrm>
          <a:off x="0" y="2334577"/>
          <a:ext cx="9601200" cy="13030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65460-DBFC-4B98-BE03-88AAE9FB07AA}">
      <dsp:nvSpPr>
        <dsp:cNvPr id="0" name=""/>
        <dsp:cNvSpPr/>
      </dsp:nvSpPr>
      <dsp:spPr>
        <a:xfrm>
          <a:off x="394163" y="2627756"/>
          <a:ext cx="716661" cy="7166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9130-707E-41E0-960F-AFC5283F5566}">
      <dsp:nvSpPr>
        <dsp:cNvPr id="0" name=""/>
        <dsp:cNvSpPr/>
      </dsp:nvSpPr>
      <dsp:spPr>
        <a:xfrm>
          <a:off x="1504988" y="2334577"/>
          <a:ext cx="8096211" cy="130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37903" rIns="137903" bIns="1379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whether the product will deliver on-time or not?</a:t>
          </a:r>
        </a:p>
      </dsp:txBody>
      <dsp:txXfrm>
        <a:off x="1504988" y="2334577"/>
        <a:ext cx="8096211" cy="130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time delivery has the direct impact of increased revenues, which affects the company, so a good starting point would be to have statistical analysis of inside every shipment success and predict accurately about the shipping time.</a:t>
            </a:r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time delivery has the direct impact of increased revenues, which affects the company, so a good starting point would be to have statistical analysis of inside every shipment success and predict accurately about the shipping time.</a:t>
            </a:r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time delivery has the direct impact of increased revenues, which affects the company, so a good starting point would be to have statistical analysis of inside every shipment success and predict accurately about the shipping time.</a:t>
            </a:r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time delivery has the direct impact of increased revenues, which affects the company, so a good starting point would be to have statistical analysis of inside every shipment success and predict accurately about the shipping time.</a:t>
            </a:r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8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chart gives you the idea of the  dataset based  logistic regression model. This mentions the </a:t>
            </a:r>
            <a:r>
              <a:rPr lang="en-US" err="1">
                <a:latin typeface="Calibri"/>
                <a:cs typeface="Calibri"/>
              </a:rPr>
              <a:t>coef</a:t>
            </a:r>
            <a:r>
              <a:rPr lang="en-US">
                <a:latin typeface="Calibri"/>
                <a:cs typeface="Calibri"/>
              </a:rPr>
              <a:t>, z score, std error.  z score ----</a:t>
            </a:r>
            <a:r>
              <a:rPr lang="en-US" b="1">
                <a:latin typeface="Book Antiqua"/>
                <a:cs typeface="Calibri"/>
              </a:rPr>
              <a:t>negative</a:t>
            </a:r>
            <a:r>
              <a:rPr lang="en-US">
                <a:latin typeface="Book Antiqua"/>
                <a:cs typeface="Calibri"/>
              </a:rPr>
              <a:t> value indicates it is below the mean. Lower </a:t>
            </a:r>
            <a:r>
              <a:rPr lang="en-US" b="1">
                <a:latin typeface="Book Antiqua"/>
                <a:cs typeface="Calibri"/>
              </a:rPr>
              <a:t>z</a:t>
            </a:r>
            <a:r>
              <a:rPr lang="en-US">
                <a:latin typeface="Book Antiqua"/>
                <a:cs typeface="Calibri"/>
              </a:rPr>
              <a:t>-</a:t>
            </a:r>
            <a:r>
              <a:rPr lang="en-US" b="1">
                <a:latin typeface="Book Antiqua"/>
                <a:cs typeface="Calibri"/>
              </a:rPr>
              <a:t>score</a:t>
            </a:r>
            <a:r>
              <a:rPr lang="en-US">
                <a:latin typeface="Book Antiqua"/>
                <a:cs typeface="Calibri"/>
              </a:rPr>
              <a:t> means closer to the meanwhile higher means more far away.  The std error represents</a:t>
            </a:r>
            <a:r>
              <a:rPr lang="en-US"/>
              <a:t> the average distance that the observed values fall from the </a:t>
            </a:r>
            <a:r>
              <a:rPr lang="en-US" b="1"/>
              <a:t>regression</a:t>
            </a:r>
            <a:r>
              <a:rPr lang="en-US"/>
              <a:t> line. Conveniently, it </a:t>
            </a:r>
            <a:r>
              <a:rPr lang="en-US" b="1"/>
              <a:t>tells you</a:t>
            </a:r>
            <a:r>
              <a:rPr lang="en-US"/>
              <a:t> how wrong the </a:t>
            </a:r>
            <a:r>
              <a:rPr lang="en-US" b="1"/>
              <a:t>regression</a:t>
            </a:r>
            <a:r>
              <a:rPr lang="en-US"/>
              <a:t> model is on average using the units of the response variable.</a:t>
            </a:r>
          </a:p>
          <a:p>
            <a:r>
              <a:rPr lang="en-US" err="1">
                <a:latin typeface="Book Antiqua"/>
                <a:cs typeface="Calibri"/>
              </a:rPr>
              <a:t>Coef</a:t>
            </a:r>
            <a:r>
              <a:rPr lang="en-US">
                <a:latin typeface="Book Antiqua"/>
                <a:cs typeface="Calibri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New_Jersey_City_Universit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tatisticssolutions.com/academic-solutions/membership-resources/member-profile/data-analysis-plan-templates/data-analysis-plan-logistic-regress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monkeylearn.com/machine-learnin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logistic-regression-in-python-step-by-step-becd4d56c9c8" TargetMode="External"/><Relationship Id="rId2" Type="http://schemas.openxmlformats.org/officeDocument/2006/relationships/hyperlink" Target="https://www.kaggle.com/prachi13/customer-analytic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07" y="-6016"/>
            <a:ext cx="6374251" cy="256032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Predicting on-time shipping with Machine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067" y="3078912"/>
            <a:ext cx="7470618" cy="3486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/>
              <a:t>FINC 514 Introduction to Data Science Spring 2021</a:t>
            </a:r>
          </a:p>
          <a:p>
            <a:r>
              <a:rPr lang="en-US" sz="2200" b="1"/>
              <a:t>                 </a:t>
            </a:r>
            <a:r>
              <a:rPr lang="en-US" sz="2200"/>
              <a:t>Professor:   Xiaodi Zhu</a:t>
            </a:r>
          </a:p>
          <a:p>
            <a:r>
              <a:rPr lang="en-US" sz="2200"/>
              <a:t>                      Students:  Tiyanna Jenkins</a:t>
            </a:r>
          </a:p>
          <a:p>
            <a:r>
              <a:rPr lang="en-US" sz="2200"/>
              <a:t>                                        Erika Leonida</a:t>
            </a:r>
          </a:p>
          <a:p>
            <a:r>
              <a:rPr lang="en-US" sz="2200"/>
              <a:t>                                        Thi Diem My Nguyen</a:t>
            </a:r>
          </a:p>
          <a:p>
            <a:r>
              <a:rPr lang="en-US" sz="2200"/>
              <a:t>                                        Anchal Patel</a:t>
            </a:r>
          </a:p>
        </p:txBody>
      </p:sp>
      <p:pic>
        <p:nvPicPr>
          <p:cNvPr id="10" name="Picture 10" descr="Text, logo&#10;&#10;Description automatically generated">
            <a:extLst>
              <a:ext uri="{FF2B5EF4-FFF2-40B4-BE49-F238E27FC236}">
                <a16:creationId xmlns:a16="http://schemas.microsoft.com/office/drawing/2014/main" id="{1D8CA2F1-58A8-45E8-95E7-079D2894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71353" y="2260578"/>
            <a:ext cx="5143500" cy="16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8266"/>
            <a:ext cx="9601200" cy="778058"/>
          </a:xfrm>
        </p:spPr>
        <p:txBody>
          <a:bodyPr>
            <a:normAutofit/>
          </a:bodyPr>
          <a:lstStyle/>
          <a:p>
            <a:r>
              <a:rPr lang="en-US"/>
              <a:t>2. Data summary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154C0E-EEB5-4D14-9ECC-E36BAABD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785668"/>
            <a:ext cx="10722633" cy="4386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b. Statistical summary and Correlation matrix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F222D-5F67-49E7-AB58-9BDBFED89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15875"/>
              </p:ext>
            </p:extLst>
          </p:nvPr>
        </p:nvGraphicFramePr>
        <p:xfrm>
          <a:off x="-43132" y="2444150"/>
          <a:ext cx="12207872" cy="476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968">
                  <a:extLst>
                    <a:ext uri="{9D8B030D-6E8A-4147-A177-3AD203B41FA5}">
                      <a16:colId xmlns:a16="http://schemas.microsoft.com/office/drawing/2014/main" val="2653356405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2317160697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433470255"/>
                    </a:ext>
                  </a:extLst>
                </a:gridCol>
                <a:gridCol w="3051968">
                  <a:extLst>
                    <a:ext uri="{9D8B030D-6E8A-4147-A177-3AD203B41FA5}">
                      <a16:colId xmlns:a16="http://schemas.microsoft.com/office/drawing/2014/main" val="778195193"/>
                    </a:ext>
                  </a:extLst>
                </a:gridCol>
              </a:tblGrid>
              <a:tr h="5751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Variable</a:t>
                      </a:r>
                      <a:endParaRPr lang="en-US" sz="16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Cost of the product</a:t>
                      </a:r>
                      <a:endParaRPr lang="en-US" sz="16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Discount offered</a:t>
                      </a:r>
                      <a:endParaRPr lang="en-US" sz="16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Weight in </a:t>
                      </a:r>
                      <a:r>
                        <a:rPr lang="en-US" sz="1600" u="none" strike="noStrike" err="1">
                          <a:effectLst/>
                        </a:rPr>
                        <a:t>gms</a:t>
                      </a:r>
                      <a:endParaRPr lang="en-US" sz="1600">
                        <a:effectLst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2758626935"/>
                  </a:ext>
                </a:extLst>
              </a:tr>
              <a:tr h="943164">
                <a:tc>
                  <a:txBody>
                    <a:bodyPr/>
                    <a:lstStyle/>
                    <a:p>
                      <a:pPr algn="just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Observation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                  10,999 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                10,999 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                      10,999 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042378124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Mean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210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13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3,634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extLst>
                  <a:ext uri="{0D108BD9-81ED-4DB2-BD59-A6C34878D82A}">
                    <a16:rowId xmlns:a16="http://schemas.microsoft.com/office/drawing/2014/main" val="1906859674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Median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214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4,149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extLst>
                  <a:ext uri="{0D108BD9-81ED-4DB2-BD59-A6C34878D82A}">
                    <a16:rowId xmlns:a16="http://schemas.microsoft.com/office/drawing/2014/main" val="3848780966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Max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310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65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7,846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extLst>
                  <a:ext uri="{0D108BD9-81ED-4DB2-BD59-A6C34878D82A}">
                    <a16:rowId xmlns:a16="http://schemas.microsoft.com/office/drawing/2014/main" val="865905223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Min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96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1,001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extLst>
                  <a:ext uri="{0D108BD9-81ED-4DB2-BD59-A6C34878D82A}">
                    <a16:rowId xmlns:a16="http://schemas.microsoft.com/office/drawing/2014/main" val="1601564430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Standard Deviation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48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16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1,635</a:t>
                      </a:r>
                      <a:endParaRPr lang="en-US" sz="2800">
                        <a:effectLst/>
                      </a:endParaRPr>
                    </a:p>
                  </a:txBody>
                  <a:tcPr marL="73025" marR="73025" anchor="b"/>
                </a:tc>
                <a:extLst>
                  <a:ext uri="{0D108BD9-81ED-4DB2-BD59-A6C34878D82A}">
                    <a16:rowId xmlns:a16="http://schemas.microsoft.com/office/drawing/2014/main" val="326155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A703A7-CE62-4E08-B0FE-FB3B8195150D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E208971-2949-4E4B-A612-A051E88B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67" y="216469"/>
            <a:ext cx="9475936" cy="64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7E4BE-7389-405F-815F-0615A5D136FF}"/>
              </a:ext>
            </a:extLst>
          </p:cNvPr>
          <p:cNvSpPr txBox="1"/>
          <p:nvPr/>
        </p:nvSpPr>
        <p:spPr>
          <a:xfrm>
            <a:off x="2855344" y="1316967"/>
            <a:ext cx="46122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3A45A182-E8D4-4637-9A77-BB49DE2A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34" y="235789"/>
            <a:ext cx="9779476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EA649-DD3F-456A-9D2A-30673119186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3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A03734F-F7CA-4292-9EA7-BC11DFF6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76" y="62542"/>
            <a:ext cx="9253984" cy="67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8266"/>
            <a:ext cx="9601200" cy="778058"/>
          </a:xfrm>
        </p:spPr>
        <p:txBody>
          <a:bodyPr>
            <a:normAutofit/>
          </a:bodyPr>
          <a:lstStyle/>
          <a:p>
            <a:r>
              <a:rPr lang="en-US"/>
              <a:t>2. Data summary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154C0E-EEB5-4D14-9ECC-E36BAABD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785668"/>
            <a:ext cx="10722633" cy="4386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Visualize the correlations using a heatmap</a:t>
            </a:r>
            <a:endParaRPr lang="en-US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7394DA-176F-47CD-B158-34F38C4C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5" y="2103768"/>
            <a:ext cx="7566800" cy="48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327A-8B68-4966-835E-7FB8C638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3" y="255134"/>
            <a:ext cx="10650747" cy="1252510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2. Data summary</a:t>
            </a:r>
            <a:br>
              <a:rPr lang="en-US">
                <a:ea typeface="+mj-lt"/>
                <a:cs typeface="+mj-lt"/>
              </a:rPr>
            </a:br>
            <a:r>
              <a:rPr lang="en-US" sz="2500">
                <a:ea typeface="+mj-lt"/>
                <a:cs typeface="+mj-lt"/>
              </a:rPr>
              <a:t>Relation between Prior purchases and Reached on time.</a:t>
            </a:r>
            <a:endParaRPr lang="en-US" sz="2500"/>
          </a:p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8310A0-42F8-4D8D-9338-19D3A4A59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162" y="1505130"/>
            <a:ext cx="8406619" cy="5235155"/>
          </a:xfrm>
        </p:spPr>
      </p:pic>
    </p:spTree>
    <p:extLst>
      <p:ext uri="{BB962C8B-B14F-4D97-AF65-F5344CB8AC3E}">
        <p14:creationId xmlns:p14="http://schemas.microsoft.com/office/powerpoint/2010/main" val="26724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9AED-5B64-4626-8786-F5F1B413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9765-133E-49E7-9850-B9270B3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data has no null value so we pass the cleaning process. </a:t>
            </a:r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09828DE-E40D-4D66-8876-2A60AFBE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4" y="2362048"/>
            <a:ext cx="7458973" cy="41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9AED-5B64-4626-8786-F5F1B413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821190"/>
          </a:xfrm>
        </p:spPr>
        <p:txBody>
          <a:bodyPr/>
          <a:lstStyle/>
          <a:p>
            <a:r>
              <a:rPr lang="en-US" b="1"/>
              <a:t>4. Methodology &amp;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9765-133E-49E7-9850-B9270B3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 answer the research question about which factor(s) significantly affect reach on-time: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Used Logistic Regression model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Reached on time as a dependent variable Y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Warehouse blocks, mode of shipment, cost of the product, prior purchases, product importance, gender, and weight in grams as independent variables X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7C488EF-D05F-4BD0-B346-88A66173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5004093"/>
            <a:ext cx="8364747" cy="12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19F-F9B3-493F-8CC4-E4DF6634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8" y="298266"/>
            <a:ext cx="11714671" cy="907454"/>
          </a:xfrm>
        </p:spPr>
        <p:txBody>
          <a:bodyPr>
            <a:noAutofit/>
          </a:bodyPr>
          <a:lstStyle/>
          <a:p>
            <a:r>
              <a:rPr lang="en-US" sz="2500">
                <a:ea typeface="+mj-lt"/>
                <a:cs typeface="+mj-lt"/>
              </a:rPr>
              <a:t>The outcome allows to estimate the parameters of the logistic regression model, the values of which are presented in table.</a:t>
            </a:r>
            <a:endParaRPr lang="en-US" sz="250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224C8A-8836-4FFD-A971-77C0C051F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35" t="24029" r="58885" b="17961"/>
          <a:stretch/>
        </p:blipFill>
        <p:spPr>
          <a:xfrm>
            <a:off x="1170425" y="1713781"/>
            <a:ext cx="9360700" cy="5334838"/>
          </a:xfrm>
        </p:spPr>
      </p:pic>
    </p:spTree>
    <p:extLst>
      <p:ext uri="{BB962C8B-B14F-4D97-AF65-F5344CB8AC3E}">
        <p14:creationId xmlns:p14="http://schemas.microsoft.com/office/powerpoint/2010/main" val="8237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A74D2-BF80-48D5-B0BD-66C616BC999C}"/>
              </a:ext>
            </a:extLst>
          </p:cNvPr>
          <p:cNvSpPr txBox="1"/>
          <p:nvPr/>
        </p:nvSpPr>
        <p:spPr>
          <a:xfrm>
            <a:off x="4724400" y="34879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3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2E6AE73-F8BA-4E3A-AC26-363D37D8A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" t="38655" r="63208" b="17857"/>
          <a:stretch/>
        </p:blipFill>
        <p:spPr>
          <a:xfrm>
            <a:off x="1230523" y="94621"/>
            <a:ext cx="10063229" cy="67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0221-F007-406B-89EF-F234FDE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2C40-B4AA-4146-B58D-D96CC9AF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68680" lvl="3" indent="0">
              <a:buNone/>
            </a:pPr>
            <a:endParaRPr lang="en-US" sz="2500">
              <a:ea typeface="+mn-lt"/>
              <a:cs typeface="+mn-lt"/>
            </a:endParaRPr>
          </a:p>
          <a:p>
            <a:pPr marL="868680" lvl="3" indent="0">
              <a:buNone/>
            </a:pPr>
            <a:r>
              <a:rPr lang="en-US" sz="2500">
                <a:ea typeface="+mn-lt"/>
                <a:cs typeface="+mn-lt"/>
              </a:rPr>
              <a:t>1. Introduction</a:t>
            </a:r>
            <a:endParaRPr lang="en-US" sz="2500"/>
          </a:p>
          <a:p>
            <a:pPr marL="868680" indent="0">
              <a:spcBef>
                <a:spcPts val="800"/>
              </a:spcBef>
              <a:buNone/>
            </a:pPr>
            <a:r>
              <a:rPr lang="en-US" sz="2500"/>
              <a:t>2. </a:t>
            </a:r>
            <a:r>
              <a:rPr lang="en-US" sz="2500">
                <a:ea typeface="+mn-lt"/>
                <a:cs typeface="+mn-lt"/>
              </a:rPr>
              <a:t>Data summary</a:t>
            </a:r>
          </a:p>
          <a:p>
            <a:pPr marL="868680" indent="0">
              <a:spcBef>
                <a:spcPts val="800"/>
              </a:spcBef>
              <a:buNone/>
            </a:pPr>
            <a:r>
              <a:rPr lang="en-US" sz="2500">
                <a:ea typeface="+mn-lt"/>
                <a:cs typeface="+mn-lt"/>
              </a:rPr>
              <a:t>3. Data cleaning process</a:t>
            </a:r>
          </a:p>
          <a:p>
            <a:pPr marL="868680" indent="0">
              <a:spcBef>
                <a:spcPts val="800"/>
              </a:spcBef>
              <a:buNone/>
            </a:pPr>
            <a:r>
              <a:rPr lang="en-US" sz="2500">
                <a:ea typeface="+mn-lt"/>
                <a:cs typeface="+mn-lt"/>
              </a:rPr>
              <a:t>4. Methodology &amp; Results</a:t>
            </a:r>
          </a:p>
          <a:p>
            <a:pPr marL="868680" indent="0">
              <a:spcBef>
                <a:spcPts val="800"/>
              </a:spcBef>
              <a:buNone/>
            </a:pPr>
            <a:r>
              <a:rPr lang="en-US" sz="2500">
                <a:ea typeface="+mn-lt"/>
                <a:cs typeface="+mn-lt"/>
              </a:rPr>
              <a:t>5. Model selection</a:t>
            </a:r>
          </a:p>
          <a:p>
            <a:pPr marL="868680" indent="0">
              <a:spcBef>
                <a:spcPts val="800"/>
              </a:spcBef>
              <a:buNone/>
            </a:pPr>
            <a:r>
              <a:rPr lang="en-US" sz="2500">
                <a:ea typeface="+mn-lt"/>
                <a:cs typeface="+mn-lt"/>
              </a:rPr>
              <a:t>6. Conclusion and future works</a:t>
            </a:r>
          </a:p>
          <a:p>
            <a:pPr marL="868680" indent="0">
              <a:spcBef>
                <a:spcPts val="800"/>
              </a:spcBef>
              <a:buNone/>
            </a:pPr>
            <a:r>
              <a:rPr lang="en-US" sz="2500">
                <a:ea typeface="+mn-lt"/>
                <a:cs typeface="+mn-lt"/>
              </a:rPr>
              <a:t>7. Q&amp;A</a:t>
            </a:r>
          </a:p>
          <a:p>
            <a:pPr marL="1211580" indent="-342900">
              <a:spcBef>
                <a:spcPts val="800"/>
              </a:spcBef>
            </a:pPr>
            <a:endParaRPr lang="en-US" sz="2500"/>
          </a:p>
          <a:p>
            <a:pPr marL="1211580" indent="-342900">
              <a:spcBef>
                <a:spcPts val="800"/>
              </a:spcBef>
            </a:pPr>
            <a:endParaRPr lang="en-US" sz="2500"/>
          </a:p>
          <a:p>
            <a:pPr marL="868680" indent="0">
              <a:spcBef>
                <a:spcPts val="800"/>
              </a:spcBef>
              <a:buNone/>
            </a:pPr>
            <a:endParaRPr lang="en-US" sz="2500"/>
          </a:p>
          <a:p>
            <a:pPr marL="1097280" indent="-228600"/>
            <a:endParaRPr lang="en-US"/>
          </a:p>
          <a:p>
            <a:pPr marL="868680" lvl="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BA2-6821-4AF8-B053-E6ED3AE0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" y="-449652"/>
            <a:ext cx="8046720" cy="155733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Parameters of the logistic regression model and their assessment: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5D5B-B7E2-42E0-AF69-74CE110A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" y="1340181"/>
            <a:ext cx="9829510" cy="503689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3600">
                <a:ea typeface="+mn-lt"/>
                <a:cs typeface="+mn-lt"/>
              </a:rPr>
              <a:t>+ </a:t>
            </a:r>
            <a:r>
              <a:rPr lang="en-US" sz="3600" b="1">
                <a:ea typeface="+mn-lt"/>
                <a:cs typeface="+mn-lt"/>
              </a:rPr>
              <a:t>Parameters turned out to be statistically significant:</a:t>
            </a:r>
            <a:r>
              <a:rPr lang="en-US" sz="3600">
                <a:ea typeface="+mn-lt"/>
                <a:cs typeface="+mn-lt"/>
              </a:rPr>
              <a:t> 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Cost of the product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Prior purchase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Discount offered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Weight in </a:t>
            </a:r>
            <a:r>
              <a:rPr lang="en-US" sz="3600" err="1">
                <a:ea typeface="+mn-lt"/>
                <a:cs typeface="+mn-lt"/>
              </a:rPr>
              <a:t>gms</a:t>
            </a:r>
            <a:endParaRPr lang="en-US" sz="3600">
              <a:ea typeface="+mn-lt"/>
              <a:cs typeface="+mn-lt"/>
            </a:endParaRP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Product importance</a:t>
            </a:r>
            <a:endParaRPr lang="en-US" sz="3600"/>
          </a:p>
          <a:p>
            <a:pPr algn="just"/>
            <a:r>
              <a:rPr lang="en-US" sz="3600">
                <a:ea typeface="+mn-lt"/>
                <a:cs typeface="+mn-lt"/>
              </a:rPr>
              <a:t>+ </a:t>
            </a:r>
            <a:r>
              <a:rPr lang="en-US" sz="3600" b="1">
                <a:ea typeface="+mn-lt"/>
                <a:cs typeface="+mn-lt"/>
              </a:rPr>
              <a:t>Parameters didn’t turn out to be statistically significant:</a:t>
            </a:r>
            <a:r>
              <a:rPr lang="en-US" sz="3600">
                <a:ea typeface="+mn-lt"/>
                <a:cs typeface="+mn-lt"/>
              </a:rPr>
              <a:t> 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Warehouse block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Mode of shipment</a:t>
            </a:r>
          </a:p>
          <a:p>
            <a:pPr marL="457200" indent="-457200" algn="just">
              <a:buChar char="•"/>
            </a:pPr>
            <a:r>
              <a:rPr lang="en-US" sz="3600">
                <a:ea typeface="+mn-lt"/>
                <a:cs typeface="+mn-lt"/>
              </a:rPr>
              <a:t>Gender</a:t>
            </a:r>
            <a:endParaRPr lang="en-US" sz="3600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9AED-5B64-4626-8786-F5F1B413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821190"/>
          </a:xfrm>
        </p:spPr>
        <p:txBody>
          <a:bodyPr/>
          <a:lstStyle/>
          <a:p>
            <a:r>
              <a:rPr lang="en-US" b="1"/>
              <a:t>4. Methodology &amp;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9765-133E-49E7-9850-B9270B3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To answer the research question about how to use Machine Learning to predict whether a shipment will be delivered on-time or not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Apply the training/testing method with three models Logistic Regression, Decision Tree, and SVM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Pick the best model base on the accuracy score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Selected statistically significant variables to tie our model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Algorithms were trained and tested on the same training and test set so that we could compare their performance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34B9-F0C2-454C-8E9D-EEDB9E31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-3658"/>
            <a:ext cx="9601200" cy="103685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Apply Logistics regression 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551B-4F29-46A7-A44E-AD0B4B47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34" y="1828800"/>
            <a:ext cx="11987841" cy="2546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Apply Logistics regression model</a:t>
            </a:r>
          </a:p>
          <a:p>
            <a:r>
              <a:rPr lang="en-US">
                <a:ea typeface="+mn-lt"/>
                <a:cs typeface="+mn-lt"/>
              </a:rPr>
              <a:t>About logistic regression: </a:t>
            </a:r>
            <a:r>
              <a:rPr lang="en-US">
                <a:ea typeface="+mn-lt"/>
                <a:cs typeface="+mn-lt"/>
                <a:hlinkClick r:id="rId2"/>
              </a:rPr>
              <a:t>Logistic regression</a:t>
            </a:r>
            <a:r>
              <a:rPr lang="en-US">
                <a:ea typeface="+mn-lt"/>
                <a:cs typeface="+mn-lt"/>
              </a:rPr>
              <a:t> is the appropriate regression analysis to conduct when the dependent variable is dichotomous (binary),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Logistic regression is used to describe data and to explain the relationship between one dependent binary variable and one or more nominal, ordinal, interval or ratio-level independent variables.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478D4-175F-4B0B-968D-877F60B46343}"/>
              </a:ext>
            </a:extLst>
          </p:cNvPr>
          <p:cNvSpPr txBox="1"/>
          <p:nvPr/>
        </p:nvSpPr>
        <p:spPr>
          <a:xfrm>
            <a:off x="1158815" y="4379343"/>
            <a:ext cx="721455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>
                <a:ea typeface="+mn-lt"/>
                <a:cs typeface="+mn-lt"/>
              </a:rPr>
              <a:t>The code used to fit the model:</a:t>
            </a:r>
            <a:endParaRPr lang="en-US" sz="2500" b="1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B1BEA-77A8-4EF8-85D2-3CC0F078FD5B}"/>
              </a:ext>
            </a:extLst>
          </p:cNvPr>
          <p:cNvSpPr txBox="1"/>
          <p:nvPr/>
        </p:nvSpPr>
        <p:spPr>
          <a:xfrm>
            <a:off x="3314520" y="4723502"/>
            <a:ext cx="4152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8F099-27A3-4D34-A087-0CE01E5FA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7" t="34581" r="61040" b="60606"/>
          <a:stretch/>
        </p:blipFill>
        <p:spPr>
          <a:xfrm>
            <a:off x="2233612" y="4777147"/>
            <a:ext cx="7391346" cy="11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6FF-3E66-4547-9C33-0954FC7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72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Apply Logistics regression model</a:t>
            </a:r>
            <a:endParaRPr lang="en-US"/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39B1EC9C-DBA7-4163-B50A-6F5C6B957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140" y="1605502"/>
            <a:ext cx="7291296" cy="50631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2C479-4D6C-462A-A16B-760B8866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56071" y="1828800"/>
            <a:ext cx="4368991" cy="4343400"/>
          </a:xfrm>
        </p:spPr>
        <p:txBody>
          <a:bodyPr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Accuracy Score for LR model: 0.6403636363636364. The model makes 64% accuracy rate on testing dataset.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69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ADF5-2A58-4BFA-BCC6-BFDC998D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" y="133923"/>
            <a:ext cx="6400800" cy="849415"/>
          </a:xfrm>
        </p:spPr>
        <p:txBody>
          <a:bodyPr>
            <a:normAutofit/>
          </a:bodyPr>
          <a:lstStyle/>
          <a:p>
            <a:r>
              <a:rPr lang="en-US" sz="3000" b="1">
                <a:ea typeface="+mj-lt"/>
                <a:cs typeface="+mj-lt"/>
              </a:rPr>
              <a:t>Apply Decision Tree model</a:t>
            </a:r>
            <a:endParaRPr lang="en-US" sz="3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92B2E-723D-46A7-B4B7-E553F9AA7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57" y="1351472"/>
            <a:ext cx="8214201" cy="5436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A decision tree is a decision support tool that uses a tree-like model of decisions and their possible consequences including</a:t>
            </a:r>
          </a:p>
          <a:p>
            <a:pPr marL="342900" indent="-342900" algn="just">
              <a:buChar char="•"/>
            </a:pPr>
            <a:r>
              <a:rPr lang="en-US">
                <a:ea typeface="+mn-lt"/>
                <a:cs typeface="+mn-lt"/>
              </a:rPr>
              <a:t> Chance event outcomes</a:t>
            </a:r>
          </a:p>
          <a:p>
            <a:pPr marL="342900" indent="-342900" algn="just">
              <a:buChar char="•"/>
            </a:pPr>
            <a:r>
              <a:rPr lang="en-US">
                <a:ea typeface="+mn-lt"/>
                <a:cs typeface="+mn-lt"/>
              </a:rPr>
              <a:t>Resource costs</a:t>
            </a:r>
          </a:p>
          <a:p>
            <a:pPr marL="342900" indent="-342900" algn="just">
              <a:buChar char="•"/>
            </a:pPr>
            <a:r>
              <a:rPr lang="en-US">
                <a:ea typeface="+mn-lt"/>
                <a:cs typeface="+mn-lt"/>
              </a:rPr>
              <a:t>Utility</a:t>
            </a:r>
          </a:p>
          <a:p>
            <a:r>
              <a:rPr lang="en-US">
                <a:ea typeface="+mn-lt"/>
                <a:cs typeface="+mn-lt"/>
              </a:rPr>
              <a:t>In our decision tree model, we have 5 classes with 6 input variables, and we use Reached on time as output variable. This is the code we use to fit the model.</a:t>
            </a:r>
            <a:br>
              <a:rPr lang="en-US"/>
            </a:b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1CBA00-602E-448A-BBEB-572AD9963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44742" r="62334" b="44264"/>
          <a:stretch/>
        </p:blipFill>
        <p:spPr>
          <a:xfrm>
            <a:off x="443091" y="5118879"/>
            <a:ext cx="7358459" cy="1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F92D-4250-4D09-BC4B-450EC402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2500"/>
              <a:t>Accuracy Score for Decision Tree model: 0.6832727272727273</a:t>
            </a:r>
          </a:p>
        </p:txBody>
      </p:sp>
      <p:pic>
        <p:nvPicPr>
          <p:cNvPr id="11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A0D2A107-B02A-4325-91B6-FA88EE7B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86" y="1454989"/>
            <a:ext cx="7676586" cy="5407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5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EE500-DAA3-4806-9B69-69A87615E26E}"/>
              </a:ext>
            </a:extLst>
          </p:cNvPr>
          <p:cNvSpPr txBox="1"/>
          <p:nvPr/>
        </p:nvSpPr>
        <p:spPr>
          <a:xfrm>
            <a:off x="4724400" y="3200400"/>
            <a:ext cx="4425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6E88B4E4-A51C-404A-B8A7-E36E607E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5" y="562605"/>
            <a:ext cx="11435750" cy="587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D2147-8942-44F0-B5C7-A95E3620F4FC}"/>
              </a:ext>
            </a:extLst>
          </p:cNvPr>
          <p:cNvSpPr txBox="1"/>
          <p:nvPr/>
        </p:nvSpPr>
        <p:spPr>
          <a:xfrm>
            <a:off x="1488596" y="855992"/>
            <a:ext cx="3117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Plot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171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F47-0B19-498B-8AC7-4B5E274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Apply SVM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891-B6F4-4AED-B076-2A22D16A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" y="1541253"/>
            <a:ext cx="12102860" cy="234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About SVM: </a:t>
            </a:r>
          </a:p>
          <a:p>
            <a:r>
              <a:rPr lang="en-US">
                <a:ea typeface="+mn-lt"/>
                <a:cs typeface="+mn-lt"/>
              </a:rPr>
              <a:t>A support vector machine (SVM) is a supervised </a:t>
            </a:r>
            <a:r>
              <a:rPr lang="en-US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>
                <a:ea typeface="+mn-lt"/>
                <a:cs typeface="+mn-lt"/>
              </a:rPr>
              <a:t> model that uses classification algorithms for two-group classification problems. </a:t>
            </a:r>
          </a:p>
          <a:p>
            <a:r>
              <a:rPr lang="en-US">
                <a:ea typeface="+mn-lt"/>
                <a:cs typeface="+mn-lt"/>
              </a:rPr>
              <a:t>After giving an SVM model sets of labeled training data for each category, they’re able to categorize new text.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62CF-2CDB-454A-8714-B03005EAF117}"/>
              </a:ext>
            </a:extLst>
          </p:cNvPr>
          <p:cNvSpPr txBox="1"/>
          <p:nvPr/>
        </p:nvSpPr>
        <p:spPr>
          <a:xfrm>
            <a:off x="3128514" y="3818626"/>
            <a:ext cx="561867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>
                <a:ea typeface="+mn-lt"/>
                <a:cs typeface="+mn-lt"/>
              </a:rPr>
              <a:t>The code used to fit the model:</a:t>
            </a:r>
            <a:endParaRPr lang="en-US" sz="2500">
              <a:ea typeface="+mn-lt"/>
              <a:cs typeface="+mn-lt"/>
            </a:endParaRPr>
          </a:p>
          <a:p>
            <a:pPr algn="ctr"/>
            <a:endParaRPr lang="en-US" sz="2800" b="1">
              <a:ea typeface="+mn-lt"/>
              <a:cs typeface="+mn-lt"/>
            </a:endParaRPr>
          </a:p>
          <a:p>
            <a:pPr algn="ctr"/>
            <a:endParaRPr lang="en-US" sz="2800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0430DC-1D1F-4890-BD07-790D8B070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" t="43742" r="66777" b="51750"/>
          <a:stretch/>
        </p:blipFill>
        <p:spPr>
          <a:xfrm>
            <a:off x="1199791" y="4498944"/>
            <a:ext cx="10999135" cy="9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EB01-43B8-4C96-A20D-ACE24AD65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47" y="4527"/>
            <a:ext cx="7536611" cy="1381377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Accuracy Score for SVM model: 0.6432727272727272</a:t>
            </a:r>
            <a:endParaRPr lang="en-US" sz="2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DF75C-57FF-4D09-A0E2-3999AE442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7" y="1610264"/>
            <a:ext cx="6400800" cy="1600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ea typeface="+mn-lt"/>
                <a:cs typeface="+mn-lt"/>
              </a:rPr>
              <a:t>The model makes 64% accuracy rate on testing dataset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17C945D-87C2-4BD9-A384-BD9EBB1E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07" y="2707526"/>
            <a:ext cx="5927605" cy="41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E8A-18D9-4DFB-A66F-AFA1F126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77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 b="1">
                <a:ea typeface="+mj-lt"/>
                <a:cs typeface="+mj-lt"/>
              </a:rPr>
              <a:t>5. Model selection</a:t>
            </a:r>
            <a:endParaRPr lang="en-US" sz="35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5D8F88-D487-4102-985E-B7F6B8EC0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575309"/>
              </p:ext>
            </p:extLst>
          </p:nvPr>
        </p:nvGraphicFramePr>
        <p:xfrm>
          <a:off x="862641" y="2113471"/>
          <a:ext cx="10335282" cy="262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094">
                  <a:extLst>
                    <a:ext uri="{9D8B030D-6E8A-4147-A177-3AD203B41FA5}">
                      <a16:colId xmlns:a16="http://schemas.microsoft.com/office/drawing/2014/main" val="2202895192"/>
                    </a:ext>
                  </a:extLst>
                </a:gridCol>
                <a:gridCol w="3445094">
                  <a:extLst>
                    <a:ext uri="{9D8B030D-6E8A-4147-A177-3AD203B41FA5}">
                      <a16:colId xmlns:a16="http://schemas.microsoft.com/office/drawing/2014/main" val="547787918"/>
                    </a:ext>
                  </a:extLst>
                </a:gridCol>
                <a:gridCol w="3445094">
                  <a:extLst>
                    <a:ext uri="{9D8B030D-6E8A-4147-A177-3AD203B41FA5}">
                      <a16:colId xmlns:a16="http://schemas.microsoft.com/office/drawing/2014/main" val="3021863554"/>
                    </a:ext>
                  </a:extLst>
                </a:gridCol>
              </a:tblGrid>
              <a:tr h="65659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 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02901"/>
                  </a:ext>
                </a:extLst>
              </a:tr>
              <a:tr h="656598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83211"/>
                  </a:ext>
                </a:extLst>
              </a:tr>
              <a:tr h="656598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22955"/>
                  </a:ext>
                </a:extLst>
              </a:tr>
              <a:tr h="656598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240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D9EB47-DD7B-4AFA-B548-41FCFB501FFD}"/>
              </a:ext>
            </a:extLst>
          </p:cNvPr>
          <p:cNvSpPr txBox="1"/>
          <p:nvPr/>
        </p:nvSpPr>
        <p:spPr>
          <a:xfrm>
            <a:off x="986287" y="5083834"/>
            <a:ext cx="10377576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ea typeface="+mn-lt"/>
                <a:cs typeface="+mn-lt"/>
              </a:rPr>
              <a:t>Decision Tree model has the highest accuracy score and lowest type I error. We will choose this model to predict the on-time shipping on our dataset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5381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3BD-FB7B-47AB-98DE-5F490C6C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19E0-9981-431E-B23F-75F25918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828800"/>
            <a:ext cx="1191178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50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Project focused on how to apply Machine Learning to make predictions regarding shipping on-time, from an international e-commerce company to their customers. </a:t>
            </a:r>
          </a:p>
          <a:p>
            <a:r>
              <a:rPr lang="en-US" sz="2500" dirty="0">
                <a:ea typeface="+mn-lt"/>
                <a:cs typeface="+mn-lt"/>
              </a:rPr>
              <a:t>Researched and tested several Machine Learning algorithms in order to select the one that maximizes the prediction accuracy score. </a:t>
            </a:r>
            <a:endParaRPr lang="en-US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This algorithm introduces a prediction component to the output by giving an estimated on-time delivering to the customer for a shipment.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7B-5743-4B8A-9059-015EFF5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85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/>
              <a:t>6. 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ADA-10EC-4A02-808B-EA5BD166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2" y="1828800"/>
            <a:ext cx="1099000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a. Results and Analysis:</a:t>
            </a:r>
            <a:endParaRPr lang="en-US" b="1" dirty="0"/>
          </a:p>
          <a:p>
            <a:pPr marL="342900" indent="-342900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Relationship between feature variables and target variable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Cost of the product, Prior purchases, Discount offered, Weight in grams and Product important function have significant influence on the model, specially Cost of the product and Prior purchases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Cost of the product has a negative influence on the prediction, higher cost of the product is correlated with a not on-time shipment, higher on cost of the product, less on not on-time shipment or </a:t>
            </a:r>
            <a:r>
              <a:rPr lang="en-US" dirty="0" err="1">
                <a:ea typeface="+mn-lt"/>
                <a:cs typeface="+mn-lt"/>
              </a:rPr>
              <a:t>heigher</a:t>
            </a:r>
            <a:r>
              <a:rPr lang="en-US" dirty="0">
                <a:ea typeface="+mn-lt"/>
                <a:cs typeface="+mn-lt"/>
              </a:rPr>
              <a:t> in on-time shipping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7B-5743-4B8A-9059-015EFF5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89" y="255134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/>
              <a:t>6. Conclusion and future works</a:t>
            </a:r>
            <a:br>
              <a:rPr lang="en-US" sz="3500"/>
            </a:br>
            <a:r>
              <a:rPr lang="en-US" sz="2500" b="1"/>
              <a:t>Results and Analysis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ADA-10EC-4A02-808B-EA5BD166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2" y="1828800"/>
            <a:ext cx="1099000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ü"/>
            </a:pPr>
            <a:r>
              <a:rPr lang="en-US" b="1" dirty="0">
                <a:ea typeface="+mn-lt"/>
                <a:cs typeface="+mn-lt"/>
              </a:rPr>
              <a:t>Predict on-time shipment: </a:t>
            </a:r>
            <a:endParaRPr lang="en-US"/>
          </a:p>
          <a:p>
            <a:pPr marL="342900" indent="-342900">
              <a:buFont typeface="Wingdings"/>
              <a:buChar char="ü"/>
            </a:pP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Built the final prediction model with a Decision Tree algorithm as they result in the highest accuracy score (68%) and the least type I error (65), depending on the model segments. 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7B-5743-4B8A-9059-015EFF5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85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/>
              <a:t>6. 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ADA-10EC-4A02-808B-EA5BD166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2" y="1828800"/>
            <a:ext cx="1099000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500" b="1" dirty="0">
                <a:ea typeface="+mn-lt"/>
                <a:cs typeface="+mn-lt"/>
              </a:rPr>
              <a:t>b. Limitations of our approach </a:t>
            </a:r>
            <a:endParaRPr lang="en-US" sz="2500" b="1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It requires a lot of data in order to kick-start the analysis and modelling and the data should be at best great quality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A model demands analytics and coding skills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A project only supply a functioning tool, this means the company will have to work on the models in order to make them a part of their computing environment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7B-5743-4B8A-9059-015EFF5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85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/>
              <a:t>6. 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ADA-10EC-4A02-808B-EA5BD166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2" y="1828800"/>
            <a:ext cx="1099000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buNone/>
            </a:pPr>
            <a:endParaRPr lang="en-US" sz="2500" b="1">
              <a:ea typeface="+mn-lt"/>
              <a:cs typeface="+mn-lt"/>
            </a:endParaRPr>
          </a:p>
          <a:p>
            <a:pPr lvl="1" indent="0">
              <a:buNone/>
            </a:pPr>
            <a:r>
              <a:rPr lang="en-US" sz="2500" b="1" dirty="0">
                <a:ea typeface="+mn-lt"/>
                <a:cs typeface="+mn-lt"/>
              </a:rPr>
              <a:t>c. Potential future works</a:t>
            </a:r>
            <a:endParaRPr lang="en-US" b="1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Limited our scope to electronic products but the same models developed for this purpose could be used for any products.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Insight of our study is that our approach could be applied to any shipping industry. 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In the future, it would be worth investigating the possibility of including weather and customer's area patterns in the model as a way to improve its accuracy, if access to reliable data can be guaranteed.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67B-5743-4B8A-9059-015EFF5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85" y="-3658"/>
            <a:ext cx="9601200" cy="1036850"/>
          </a:xfrm>
        </p:spPr>
        <p:txBody>
          <a:bodyPr>
            <a:normAutofit/>
          </a:bodyPr>
          <a:lstStyle/>
          <a:p>
            <a:r>
              <a:rPr lang="en-US" sz="3500"/>
              <a:t>7.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ADA-10EC-4A02-808B-EA5BD166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2" y="1828800"/>
            <a:ext cx="1099000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Antoine Charles Jean Jonquais and Florian Krempl. “Predicting Shipping Time with Machine </a:t>
            </a:r>
            <a:r>
              <a:rPr lang="en-US">
                <a:ea typeface="+mn-lt"/>
                <a:cs typeface="+mn-lt"/>
              </a:rPr>
              <a:t>Learning.” The Program in Supply Chain management, May 10 2019. 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Borucka, Anna. "Logistic regression in modeling and assessment of transport services." Open Engineering 10.1 (2020): 26-34. 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Prachi Gopalani. “Product Shipment Delivered on time or not? To Meet E-Commerce Customer Demand.” 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https://www.kaggle.com/prachi13/customer-analytics</a:t>
            </a:r>
            <a:r>
              <a:rPr lang="en-US">
                <a:ea typeface="+mn-lt"/>
                <a:cs typeface="+mn-lt"/>
              </a:rPr>
              <a:t>, Feb 23 </a:t>
            </a:r>
            <a:r>
              <a:rPr lang="en-US" dirty="0">
                <a:ea typeface="+mn-lt"/>
                <a:cs typeface="+mn-lt"/>
              </a:rPr>
              <a:t>2021 </a:t>
            </a:r>
            <a:endParaRPr lang="en-US" dirty="0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Susan Li. “Building A Logistic Regression in Python, Step by Step.” </a:t>
            </a:r>
            <a:r>
              <a:rPr lang="en-US" dirty="0">
                <a:ea typeface="+mn-lt"/>
                <a:cs typeface="+mn-lt"/>
                <a:hlinkClick r:id="rId3"/>
              </a:rPr>
              <a:t>https://towardsdatascience.com/building-a-logistic-regression-in-python-step-by-step-becd4d56c9c8</a:t>
            </a:r>
            <a:r>
              <a:rPr lang="en-US">
                <a:ea typeface="+mn-lt"/>
                <a:cs typeface="+mn-lt"/>
              </a:rPr>
              <a:t>, Sep 28, 2017. </a:t>
            </a:r>
            <a:endParaRPr lang="en-US"/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De Gruyter. “Logistic regression in modeling and assessment of transport services”, Jan 31 </a:t>
            </a:r>
            <a:r>
              <a:rPr lang="en-US" dirty="0">
                <a:ea typeface="+mn-lt"/>
                <a:cs typeface="+mn-lt"/>
              </a:rPr>
              <a:t>2020. 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D18-C103-4A2C-A8BB-13B8122C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57" y="-3658"/>
            <a:ext cx="9601200" cy="103685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pic>
        <p:nvPicPr>
          <p:cNvPr id="6" name="Picture 6" descr="A picture containing text, wooden, wood&#10;&#10;Description automatically generated">
            <a:extLst>
              <a:ext uri="{FF2B5EF4-FFF2-40B4-BE49-F238E27FC236}">
                <a16:creationId xmlns:a16="http://schemas.microsoft.com/office/drawing/2014/main" id="{F491DB7F-72B2-42E6-B8B6-90305FED0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498" y="1948671"/>
            <a:ext cx="7420513" cy="4175544"/>
          </a:xfrm>
        </p:spPr>
      </p:pic>
    </p:spTree>
    <p:extLst>
      <p:ext uri="{BB962C8B-B14F-4D97-AF65-F5344CB8AC3E}">
        <p14:creationId xmlns:p14="http://schemas.microsoft.com/office/powerpoint/2010/main" val="42312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3BD-FB7B-47AB-98DE-5F490C6C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 </a:t>
            </a:r>
          </a:p>
        </p:txBody>
      </p:sp>
      <p:pic>
        <p:nvPicPr>
          <p:cNvPr id="5" name="Picture 7" descr="Three darts on bullseye">
            <a:extLst>
              <a:ext uri="{FF2B5EF4-FFF2-40B4-BE49-F238E27FC236}">
                <a16:creationId xmlns:a16="http://schemas.microsoft.com/office/drawing/2014/main" id="{7F63B927-0AFC-4DA7-B461-1CC8E2B23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35" r="3034"/>
          <a:stretch/>
        </p:blipFill>
        <p:spPr>
          <a:xfrm>
            <a:off x="7333174" y="10"/>
            <a:ext cx="4858826" cy="701614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19E0-9981-431E-B23F-75F25918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95" y="1828800"/>
            <a:ext cx="858574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Machine Learning to solve the business questions: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Discover key insights to figure which factors affected a product reaching on time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Using logistic regression and train/testing method to build 3 models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Select the one that maximizes the prediction accuracy score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8266"/>
            <a:ext cx="9601200" cy="778058"/>
          </a:xfrm>
        </p:spPr>
        <p:txBody>
          <a:bodyPr>
            <a:normAutofit/>
          </a:bodyPr>
          <a:lstStyle/>
          <a:p>
            <a:r>
              <a:rPr lang="en-US"/>
              <a:t>1. 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154C0E-EEB5-4D14-9ECC-E36BAABD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785668"/>
            <a:ext cx="10722633" cy="4386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500" b="1" i="1" dirty="0">
                <a:ea typeface="+mn-lt"/>
                <a:cs typeface="+mn-lt"/>
              </a:rPr>
              <a:t>Motivation for doing this project</a:t>
            </a:r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Ensuring on-time delivery to customer indicates: </a:t>
            </a:r>
            <a:endParaRPr lang="en-US" sz="2500" dirty="0"/>
          </a:p>
          <a:p>
            <a:r>
              <a:rPr lang="en-US" sz="2500" dirty="0">
                <a:ea typeface="+mn-lt"/>
                <a:cs typeface="+mn-lt"/>
              </a:rPr>
              <a:t>The company is doing well in satisfying customers</a:t>
            </a:r>
          </a:p>
          <a:p>
            <a:r>
              <a:rPr lang="en-US" sz="2500" dirty="0">
                <a:ea typeface="+mn-lt"/>
                <a:cs typeface="+mn-lt"/>
              </a:rPr>
              <a:t>The company has direct impact of increased revenues. It is a good starting point would be to have statistical analyses of inside every shipment success and predict accurately about the shipping time</a:t>
            </a:r>
            <a:endParaRPr lang="en-US" sz="2500" dirty="0"/>
          </a:p>
        </p:txBody>
      </p:sp>
      <p:pic>
        <p:nvPicPr>
          <p:cNvPr id="16" name="Graphic 16" descr="Truck with solid fill">
            <a:extLst>
              <a:ext uri="{FF2B5EF4-FFF2-40B4-BE49-F238E27FC236}">
                <a16:creationId xmlns:a16="http://schemas.microsoft.com/office/drawing/2014/main" id="{38EED4A3-657D-4530-9620-1D1E77572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7365" y="4912743"/>
            <a:ext cx="3444815" cy="2280249"/>
          </a:xfrm>
          <a:prstGeom prst="rect">
            <a:avLst/>
          </a:prstGeom>
        </p:spPr>
      </p:pic>
      <p:pic>
        <p:nvPicPr>
          <p:cNvPr id="17" name="Graphic 17" descr="Alarm clock with solid fill">
            <a:extLst>
              <a:ext uri="{FF2B5EF4-FFF2-40B4-BE49-F238E27FC236}">
                <a16:creationId xmlns:a16="http://schemas.microsoft.com/office/drawing/2014/main" id="{87385E9B-A926-4F7D-8547-854C73300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57457" y="4911845"/>
            <a:ext cx="3444815" cy="2280249"/>
          </a:xfrm>
          <a:prstGeom prst="rect">
            <a:avLst/>
          </a:prstGeom>
        </p:spPr>
      </p:pic>
      <p:pic>
        <p:nvPicPr>
          <p:cNvPr id="18" name="Graphic 18" descr="Renovation (House With Sparkles) with solid fill">
            <a:extLst>
              <a:ext uri="{FF2B5EF4-FFF2-40B4-BE49-F238E27FC236}">
                <a16:creationId xmlns:a16="http://schemas.microsoft.com/office/drawing/2014/main" id="{AA94B052-4ABE-4339-BBA3-16350862A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51367" y="5114026"/>
            <a:ext cx="1892060" cy="18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98C4-4EE3-4A1A-9D39-B619AE3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 fontScale="90000"/>
          </a:bodyPr>
          <a:lstStyle/>
          <a:p>
            <a:r>
              <a:rPr lang="en-US" sz="2500"/>
              <a:t>1. Introduction:</a:t>
            </a:r>
            <a:br>
              <a:rPr lang="en-US" sz="2500"/>
            </a:br>
            <a:br>
              <a:rPr lang="en-US" sz="2500"/>
            </a:br>
            <a:r>
              <a:rPr lang="en-US" sz="2500"/>
              <a:t>The specific data science question we want to analyze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18299F-F75E-4EB4-874B-EE3242B0C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1536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1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36F3-A825-4BAC-97BB-56A47174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Type of analysis and model that plan to use for each data science question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66AF-1A9B-4858-9695-5C903640F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211" y="1828800"/>
            <a:ext cx="5589917" cy="4573437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For the data science question: </a:t>
            </a:r>
            <a:endParaRPr lang="en-US" dirty="0"/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'Which factor(s) significantly affect Reached on time' by using similar data  for whether delivered on time. </a:t>
            </a:r>
          </a:p>
          <a:p>
            <a:pPr marL="0" indent="0">
              <a:buNone/>
            </a:pPr>
            <a:r>
              <a:rPr lang="en-US" sz="2500" dirty="0"/>
              <a:t>Type of analysis: Regression Analysis</a:t>
            </a:r>
            <a:endParaRPr lang="en-US" dirty="0"/>
          </a:p>
          <a:p>
            <a:pPr marL="0" indent="0">
              <a:buNone/>
            </a:pPr>
            <a:r>
              <a:rPr lang="en-US" sz="2500" dirty="0"/>
              <a:t>Model: A Logistic Regression Model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84C41-6CAB-4080-BC94-DD0ED388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770" y="1828799"/>
            <a:ext cx="4802037" cy="4573438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/>
              <a:t>For the data science question:</a:t>
            </a:r>
          </a:p>
          <a:p>
            <a:pPr marL="0" indent="0">
              <a:buNone/>
            </a:pPr>
            <a:r>
              <a:rPr lang="en-US" sz="2500"/>
              <a:t>'Predict whether the product will deliver on-time or not'</a:t>
            </a: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Type of analysis: use the training/testing method</a:t>
            </a:r>
            <a:endParaRPr lang="en-US" sz="2500"/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Model: Logistic Regression, Decision Tree, and SVM; Run the model and pick the best model</a:t>
            </a:r>
            <a:endParaRPr lang="en-US"/>
          </a:p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pPr marL="0" indent="0"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7880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8266"/>
            <a:ext cx="9601200" cy="778058"/>
          </a:xfrm>
        </p:spPr>
        <p:txBody>
          <a:bodyPr>
            <a:normAutofit/>
          </a:bodyPr>
          <a:lstStyle/>
          <a:p>
            <a:r>
              <a:rPr lang="en-US"/>
              <a:t>2. Data summary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154C0E-EEB5-4D14-9ECC-E36BAABD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785668"/>
            <a:ext cx="10722633" cy="4386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a. Data source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Data saved in a CSV file covering a total of 10,999 observation shipments, called </a:t>
            </a:r>
            <a:r>
              <a:rPr lang="en-US" sz="2500">
                <a:latin typeface="Consolas"/>
              </a:rPr>
              <a:t>Train(2).csv</a:t>
            </a:r>
            <a:endParaRPr lang="en-US"/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First five records from our dataset: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endParaRPr lang="en-US" sz="250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46EF237-EB07-4A30-B859-FF39C724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69" y="3747110"/>
            <a:ext cx="9486181" cy="21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" y="-96115"/>
            <a:ext cx="6730902" cy="1108207"/>
          </a:xfrm>
        </p:spPr>
        <p:txBody>
          <a:bodyPr anchor="b">
            <a:noAutofit/>
          </a:bodyPr>
          <a:lstStyle/>
          <a:p>
            <a:r>
              <a:rPr lang="en-US" sz="3200" b="1">
                <a:ea typeface="+mj-lt"/>
                <a:cs typeface="+mj-lt"/>
              </a:rPr>
              <a:t>2. Data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0" y="1408983"/>
            <a:ext cx="7593543" cy="53958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b="1"/>
              <a:t>Target variable: Reached On Time (1/0)</a:t>
            </a:r>
          </a:p>
          <a:p>
            <a:endParaRPr lang="en-US" sz="3200"/>
          </a:p>
          <a:p>
            <a:r>
              <a:rPr lang="en-US" sz="2500" b="1"/>
              <a:t>Featured Variables: </a:t>
            </a:r>
          </a:p>
          <a:p>
            <a:pPr marL="457200" indent="-457200">
              <a:buChar char="•"/>
            </a:pPr>
            <a:r>
              <a:rPr lang="en-US" sz="2500"/>
              <a:t>Warehouse blocks</a:t>
            </a:r>
          </a:p>
          <a:p>
            <a:pPr marL="457200" indent="-457200">
              <a:buChar char="•"/>
            </a:pPr>
            <a:r>
              <a:rPr lang="en-US" sz="2500"/>
              <a:t>Mode of shipment</a:t>
            </a:r>
          </a:p>
          <a:p>
            <a:pPr marL="457200" indent="-457200">
              <a:buChar char="•"/>
            </a:pPr>
            <a:r>
              <a:rPr lang="en-US" sz="2500"/>
              <a:t>Cost of the product</a:t>
            </a:r>
          </a:p>
          <a:p>
            <a:pPr marL="457200" indent="-457200">
              <a:buChar char="•"/>
            </a:pPr>
            <a:r>
              <a:rPr lang="en-US" sz="2500"/>
              <a:t>Prior purchase</a:t>
            </a:r>
          </a:p>
          <a:p>
            <a:pPr marL="457200" indent="-457200">
              <a:buChar char="•"/>
            </a:pPr>
            <a:r>
              <a:rPr lang="en-US" sz="2500"/>
              <a:t>Product importance</a:t>
            </a:r>
          </a:p>
          <a:p>
            <a:pPr marL="457200" indent="-457200">
              <a:buChar char="•"/>
            </a:pPr>
            <a:r>
              <a:rPr lang="en-US" sz="2500"/>
              <a:t>Gender</a:t>
            </a:r>
          </a:p>
          <a:p>
            <a:pPr marL="457200" indent="-457200">
              <a:buChar char="•"/>
            </a:pPr>
            <a:r>
              <a:rPr lang="en-US" sz="2500"/>
              <a:t>Weight in grams.</a:t>
            </a:r>
          </a:p>
        </p:txBody>
      </p:sp>
    </p:spTree>
    <p:extLst>
      <p:ext uri="{BB962C8B-B14F-4D97-AF65-F5344CB8AC3E}">
        <p14:creationId xmlns:p14="http://schemas.microsoft.com/office/powerpoint/2010/main" val="31861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1953</Words>
  <Application>Microsoft Office PowerPoint</Application>
  <PresentationFormat>Widescreen</PresentationFormat>
  <Paragraphs>219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Arial,Sans-Serif</vt:lpstr>
      <vt:lpstr>Book Antiqua</vt:lpstr>
      <vt:lpstr>Calibri</vt:lpstr>
      <vt:lpstr>Consolas</vt:lpstr>
      <vt:lpstr>Wingdings</vt:lpstr>
      <vt:lpstr>Sales Direction 16X9</vt:lpstr>
      <vt:lpstr>Predicting on-time shipping with Machine Learning</vt:lpstr>
      <vt:lpstr>Outline</vt:lpstr>
      <vt:lpstr>1. Introduction</vt:lpstr>
      <vt:lpstr>1. Introduction </vt:lpstr>
      <vt:lpstr>1. Introduction</vt:lpstr>
      <vt:lpstr>1. Introduction:  The specific data science question we want to analyze</vt:lpstr>
      <vt:lpstr>Type of analysis and model that plan to use for each data science question </vt:lpstr>
      <vt:lpstr>2. Data summary</vt:lpstr>
      <vt:lpstr>2. Data summary</vt:lpstr>
      <vt:lpstr>2. Data summary</vt:lpstr>
      <vt:lpstr>PowerPoint Presentation</vt:lpstr>
      <vt:lpstr>PowerPoint Presentation</vt:lpstr>
      <vt:lpstr>PowerPoint Presentation</vt:lpstr>
      <vt:lpstr>2. Data summary</vt:lpstr>
      <vt:lpstr> 2. Data summary Relation between Prior purchases and Reached on time. </vt:lpstr>
      <vt:lpstr>3. Data cleaning process</vt:lpstr>
      <vt:lpstr>4. Methodology &amp; Results</vt:lpstr>
      <vt:lpstr>The outcome allows to estimate the parameters of the logistic regression model, the values of which are presented in table.</vt:lpstr>
      <vt:lpstr>PowerPoint Presentation</vt:lpstr>
      <vt:lpstr>Parameters of the logistic regression model and their assessment:</vt:lpstr>
      <vt:lpstr>4. Methodology &amp; Results</vt:lpstr>
      <vt:lpstr>Apply Logistics regression model</vt:lpstr>
      <vt:lpstr>Apply Logistics regression model</vt:lpstr>
      <vt:lpstr>Apply Decision Tree model</vt:lpstr>
      <vt:lpstr>Accuracy Score for Decision Tree model: 0.6832727272727273</vt:lpstr>
      <vt:lpstr>PowerPoint Presentation</vt:lpstr>
      <vt:lpstr>Apply SVM model</vt:lpstr>
      <vt:lpstr>Accuracy Score for SVM model: 0.6432727272727272</vt:lpstr>
      <vt:lpstr>5. Model selection</vt:lpstr>
      <vt:lpstr>6. Conclusion and future works</vt:lpstr>
      <vt:lpstr>6. Conclusion and future works Results and Analysis</vt:lpstr>
      <vt:lpstr>6. Conclusion and future works</vt:lpstr>
      <vt:lpstr>6. Conclusion and future works</vt:lpstr>
      <vt:lpstr>7. 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Ton Chanh Le</cp:lastModifiedBy>
  <cp:revision>42</cp:revision>
  <dcterms:created xsi:type="dcterms:W3CDTF">2021-04-17T02:40:06Z</dcterms:created>
  <dcterms:modified xsi:type="dcterms:W3CDTF">2021-05-13T02:56:03Z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