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 Chanh Le" initials="TCL" lastIdx="1" clrIdx="0">
    <p:extLst>
      <p:ext uri="{19B8F6BF-5375-455C-9EA6-DF929625EA0E}">
        <p15:presenceInfo xmlns:p15="http://schemas.microsoft.com/office/powerpoint/2012/main" userId="0fd0c2d56d0d73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0T02:56:58.31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999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556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38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429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378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729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559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06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455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350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664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10532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ivyansh22/flight-delay-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1EC03EB-02B0-4D8E-BA23-0B92D9FEBBCF}"/>
              </a:ext>
            </a:extLst>
          </p:cNvPr>
          <p:cNvSpPr>
            <a:spLocks noGrp="1"/>
          </p:cNvSpPr>
          <p:nvPr>
            <p:ph type="ctrTitle"/>
          </p:nvPr>
        </p:nvSpPr>
        <p:spPr>
          <a:xfrm>
            <a:off x="2211085" y="3374174"/>
            <a:ext cx="7377522" cy="1244994"/>
          </a:xfrm>
        </p:spPr>
        <p:txBody>
          <a:bodyPr anchor="ctr">
            <a:normAutofit/>
          </a:bodyPr>
          <a:lstStyle/>
          <a:p>
            <a:pPr algn="l"/>
            <a:r>
              <a:rPr lang="en-US" sz="4000" b="1" i="0" dirty="0">
                <a:solidFill>
                  <a:srgbClr val="0000FF"/>
                </a:solidFill>
                <a:effectLst/>
                <a:latin typeface="+mn-lt"/>
              </a:rPr>
              <a:t>U.S. Flight Delay Dashboard</a:t>
            </a:r>
            <a:endParaRPr lang="en-US" sz="4000" dirty="0">
              <a:latin typeface="+mn-lt"/>
            </a:endParaRPr>
          </a:p>
        </p:txBody>
      </p:sp>
      <p:grpSp>
        <p:nvGrpSpPr>
          <p:cNvPr id="13" name="Bottom Right">
            <a:extLst>
              <a:ext uri="{FF2B5EF4-FFF2-40B4-BE49-F238E27FC236}">
                <a16:creationId xmlns:a16="http://schemas.microsoft.com/office/drawing/2014/main" id="{F738262B-3960-4D04-92F3-C363584E9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6E657100-BDC2-4335-865E-8B822BC9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7C44F7A2-EC4A-484B-BE71-8B23C0F60D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7" name="Freeform: Shape 16">
                <a:extLst>
                  <a:ext uri="{FF2B5EF4-FFF2-40B4-BE49-F238E27FC236}">
                    <a16:creationId xmlns:a16="http://schemas.microsoft.com/office/drawing/2014/main" id="{21590F86-76CD-4EB9-8741-34B0E1941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FD6089F4-CD95-4D48-A805-34EA5F848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8DB60A2-B18C-4F65-B0E6-66ED9CEF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048C6F4-614B-45FA-AB8F-25347B544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25FD66F-3D7B-4850-B481-5D51840D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393D591-D719-4C28-B8E5-334636358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0E41FB1-38F3-4037-B5F2-E4E353110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C8A8B4BF-5D23-4610-AD0E-B290C8D67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F2DCEC57-DDF2-419A-A9CA-83064B23391C}"/>
              </a:ext>
            </a:extLst>
          </p:cNvPr>
          <p:cNvSpPr>
            <a:spLocks noGrp="1"/>
          </p:cNvSpPr>
          <p:nvPr>
            <p:ph type="subTitle" idx="1"/>
          </p:nvPr>
        </p:nvSpPr>
        <p:spPr>
          <a:xfrm>
            <a:off x="4352925" y="4466366"/>
            <a:ext cx="7230401" cy="1956383"/>
          </a:xfrm>
        </p:spPr>
        <p:txBody>
          <a:bodyPr anchor="ctr">
            <a:normAutofit fontScale="92500" lnSpcReduction="20000"/>
          </a:bodyPr>
          <a:lstStyle/>
          <a:p>
            <a:pPr algn="l"/>
            <a:endParaRPr lang="en-US" sz="2000" b="1" dirty="0"/>
          </a:p>
          <a:p>
            <a:pPr algn="l"/>
            <a:r>
              <a:rPr lang="en-US" sz="2700" b="1" dirty="0"/>
              <a:t>FINC 560 Data Visualization</a:t>
            </a:r>
          </a:p>
          <a:p>
            <a:pPr algn="l"/>
            <a:r>
              <a:rPr lang="en-US" sz="3100" dirty="0"/>
              <a:t>         </a:t>
            </a:r>
            <a:r>
              <a:rPr lang="en-US" sz="2700" dirty="0"/>
              <a:t>Professor:  </a:t>
            </a:r>
            <a:r>
              <a:rPr lang="en-US" sz="2700" dirty="0">
                <a:effectLst/>
                <a:ea typeface="SimSun" panose="02010600030101010101" pitchFamily="2" charset="-122"/>
              </a:rPr>
              <a:t>J.D Jayaraman</a:t>
            </a:r>
            <a:r>
              <a:rPr lang="en-US" sz="2700" dirty="0"/>
              <a:t>      </a:t>
            </a:r>
          </a:p>
          <a:p>
            <a:pPr algn="l"/>
            <a:r>
              <a:rPr lang="en-US" sz="2700" dirty="0"/>
              <a:t>                Student:  Thi Diem My Nguyen</a:t>
            </a:r>
          </a:p>
          <a:p>
            <a:pPr algn="l"/>
            <a:endParaRPr lang="en-US" sz="2000" b="1" dirty="0"/>
          </a:p>
          <a:p>
            <a:pPr algn="l"/>
            <a:endParaRPr lang="en-US" sz="2200" dirty="0"/>
          </a:p>
        </p:txBody>
      </p:sp>
      <p:pic>
        <p:nvPicPr>
          <p:cNvPr id="4" name="Picture 3">
            <a:extLst>
              <a:ext uri="{FF2B5EF4-FFF2-40B4-BE49-F238E27FC236}">
                <a16:creationId xmlns:a16="http://schemas.microsoft.com/office/drawing/2014/main" id="{6C1744A1-E552-4418-90A3-B02B4D0A54A0}"/>
              </a:ext>
            </a:extLst>
          </p:cNvPr>
          <p:cNvPicPr>
            <a:picLocks noChangeAspect="1"/>
          </p:cNvPicPr>
          <p:nvPr/>
        </p:nvPicPr>
        <p:blipFill rotWithShape="1">
          <a:blip r:embed="rId2"/>
          <a:srcRect t="49810" b="477"/>
          <a:stretch/>
        </p:blipFill>
        <p:spPr>
          <a:xfrm>
            <a:off x="176207" y="10"/>
            <a:ext cx="11834552" cy="3346422"/>
          </a:xfrm>
          <a:prstGeom prst="rect">
            <a:avLst/>
          </a:prstGeom>
        </p:spPr>
      </p:pic>
      <p:grpSp>
        <p:nvGrpSpPr>
          <p:cNvPr id="25" name="Top Left">
            <a:extLst>
              <a:ext uri="{FF2B5EF4-FFF2-40B4-BE49-F238E27FC236}">
                <a16:creationId xmlns:a16="http://schemas.microsoft.com/office/drawing/2014/main" id="{345A4508-88A7-4C04-9603-4F8CCFCDC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ACBEBA10-A14A-4AE6-9F5B-84BDE565C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6C86399-9706-4DD7-8917-E6DB39242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27">
              <a:extLst>
                <a:ext uri="{FF2B5EF4-FFF2-40B4-BE49-F238E27FC236}">
                  <a16:creationId xmlns:a16="http://schemas.microsoft.com/office/drawing/2014/main" id="{CDDA7BC8-3D83-4235-80B9-97CB95E3D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28">
              <a:extLst>
                <a:ext uri="{FF2B5EF4-FFF2-40B4-BE49-F238E27FC236}">
                  <a16:creationId xmlns:a16="http://schemas.microsoft.com/office/drawing/2014/main" id="{DA9C08E3-DA34-4386-990E-1CB4F68E7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29">
              <a:extLst>
                <a:ext uri="{FF2B5EF4-FFF2-40B4-BE49-F238E27FC236}">
                  <a16:creationId xmlns:a16="http://schemas.microsoft.com/office/drawing/2014/main" id="{03CFB05D-200F-4880-92F6-8730C6DEB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30">
              <a:extLst>
                <a:ext uri="{FF2B5EF4-FFF2-40B4-BE49-F238E27FC236}">
                  <a16:creationId xmlns:a16="http://schemas.microsoft.com/office/drawing/2014/main" id="{4AB4525A-595A-4728-9298-A4DFEE991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31">
              <a:extLst>
                <a:ext uri="{FF2B5EF4-FFF2-40B4-BE49-F238E27FC236}">
                  <a16:creationId xmlns:a16="http://schemas.microsoft.com/office/drawing/2014/main" id="{530A4D64-630B-47EB-9255-66DEFA42D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2E2A24AE-1C03-4337-8529-C4233C56F0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35" name="Straight Connector 34">
              <a:extLst>
                <a:ext uri="{FF2B5EF4-FFF2-40B4-BE49-F238E27FC236}">
                  <a16:creationId xmlns:a16="http://schemas.microsoft.com/office/drawing/2014/main" id="{F6213D2F-99EA-48EA-AD3A-A55DC4F5F5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B4ADACBA-0EE9-4E11-B79A-F39D15CFE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Picture 5" descr="Logo, company name&#10;&#10;Description automatically generated">
            <a:extLst>
              <a:ext uri="{FF2B5EF4-FFF2-40B4-BE49-F238E27FC236}">
                <a16:creationId xmlns:a16="http://schemas.microsoft.com/office/drawing/2014/main" id="{C433360F-6691-4A18-A21B-DB5A120DB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59" y="2375293"/>
            <a:ext cx="1393434" cy="965082"/>
          </a:xfrm>
          <a:prstGeom prst="rect">
            <a:avLst/>
          </a:prstGeom>
        </p:spPr>
      </p:pic>
    </p:spTree>
    <p:extLst>
      <p:ext uri="{BB962C8B-B14F-4D97-AF65-F5344CB8AC3E}">
        <p14:creationId xmlns:p14="http://schemas.microsoft.com/office/powerpoint/2010/main" val="151372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B07-C6DD-4FDC-9DDD-46B3F7E0E78A}"/>
              </a:ext>
            </a:extLst>
          </p:cNvPr>
          <p:cNvSpPr>
            <a:spLocks noGrp="1"/>
          </p:cNvSpPr>
          <p:nvPr>
            <p:ph type="title"/>
          </p:nvPr>
        </p:nvSpPr>
        <p:spPr/>
        <p:txBody>
          <a:bodyPr>
            <a:normAutofit/>
          </a:bodyPr>
          <a:lstStyle/>
          <a:p>
            <a:r>
              <a:rPr lang="en-US" sz="3000" dirty="0"/>
              <a:t>3. Flight Delay Visualization</a:t>
            </a:r>
          </a:p>
        </p:txBody>
      </p:sp>
      <p:sp>
        <p:nvSpPr>
          <p:cNvPr id="3" name="Content Placeholder 2">
            <a:extLst>
              <a:ext uri="{FF2B5EF4-FFF2-40B4-BE49-F238E27FC236}">
                <a16:creationId xmlns:a16="http://schemas.microsoft.com/office/drawing/2014/main" id="{D6BA1BDE-2930-4587-92BE-22B1FFD55D60}"/>
              </a:ext>
            </a:extLst>
          </p:cNvPr>
          <p:cNvSpPr>
            <a:spLocks noGrp="1"/>
          </p:cNvSpPr>
          <p:nvPr>
            <p:ph idx="1"/>
          </p:nvPr>
        </p:nvSpPr>
        <p:spPr>
          <a:xfrm>
            <a:off x="838200" y="1615440"/>
            <a:ext cx="10515600" cy="4877435"/>
          </a:xfrm>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lgn="l">
              <a:buNone/>
            </a:pPr>
            <a:endParaRPr lang="en-US" sz="1600" b="1" i="1" dirty="0">
              <a:solidFill>
                <a:srgbClr val="CF3939"/>
              </a:solidFill>
              <a:latin typeface="Times New Roman" panose="02020603050405020304" pitchFamily="18" charset="0"/>
            </a:endParaRPr>
          </a:p>
          <a:p>
            <a:pPr marL="0" indent="0" algn="l">
              <a:buNone/>
            </a:pPr>
            <a:r>
              <a:rPr lang="en-US" sz="1600" b="1" i="1" dirty="0">
                <a:solidFill>
                  <a:srgbClr val="CF3939"/>
                </a:solidFill>
                <a:effectLst/>
                <a:latin typeface="Times New Roman" panose="02020603050405020304" pitchFamily="18" charset="0"/>
              </a:rPr>
              <a:t>                               </a:t>
            </a:r>
          </a:p>
          <a:p>
            <a:pPr marL="0" indent="0" algn="l">
              <a:buNone/>
            </a:pPr>
            <a:r>
              <a:rPr lang="en-US" sz="1600" b="1" i="1" dirty="0">
                <a:solidFill>
                  <a:srgbClr val="CF3939"/>
                </a:solidFill>
                <a:latin typeface="Times New Roman" panose="02020603050405020304" pitchFamily="18" charset="0"/>
              </a:rPr>
              <a:t>                                  </a:t>
            </a:r>
            <a:r>
              <a:rPr lang="en-US" sz="1500" b="1" i="1" dirty="0">
                <a:solidFill>
                  <a:srgbClr val="CF3939"/>
                </a:solidFill>
                <a:effectLst/>
                <a:latin typeface="+mj-lt"/>
              </a:rPr>
              <a:t>Figure 3: Choropleth map showing the flight delay in the U.S. States</a:t>
            </a:r>
            <a:endParaRPr lang="en-US" sz="1500" b="1" i="0" dirty="0">
              <a:solidFill>
                <a:srgbClr val="CF3939"/>
              </a:solidFill>
              <a:effectLst/>
              <a:latin typeface="+mj-lt"/>
            </a:endParaRPr>
          </a:p>
          <a:p>
            <a:endParaRPr lang="en-US" dirty="0"/>
          </a:p>
        </p:txBody>
      </p:sp>
      <p:pic>
        <p:nvPicPr>
          <p:cNvPr id="6" name="Picture 5">
            <a:extLst>
              <a:ext uri="{FF2B5EF4-FFF2-40B4-BE49-F238E27FC236}">
                <a16:creationId xmlns:a16="http://schemas.microsoft.com/office/drawing/2014/main" id="{9BF8A56D-0CD9-4182-97EB-71E8F2569915}"/>
              </a:ext>
            </a:extLst>
          </p:cNvPr>
          <p:cNvPicPr>
            <a:picLocks noChangeAspect="1"/>
          </p:cNvPicPr>
          <p:nvPr/>
        </p:nvPicPr>
        <p:blipFill rotWithShape="1">
          <a:blip r:embed="rId2"/>
          <a:srcRect l="3750" t="21407" r="73500" b="29704"/>
          <a:stretch/>
        </p:blipFill>
        <p:spPr>
          <a:xfrm>
            <a:off x="2143126" y="1464234"/>
            <a:ext cx="7096124" cy="4288867"/>
          </a:xfrm>
          <a:prstGeom prst="rect">
            <a:avLst/>
          </a:prstGeom>
        </p:spPr>
      </p:pic>
    </p:spTree>
    <p:extLst>
      <p:ext uri="{BB962C8B-B14F-4D97-AF65-F5344CB8AC3E}">
        <p14:creationId xmlns:p14="http://schemas.microsoft.com/office/powerpoint/2010/main" val="191652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B07-C6DD-4FDC-9DDD-46B3F7E0E78A}"/>
              </a:ext>
            </a:extLst>
          </p:cNvPr>
          <p:cNvSpPr>
            <a:spLocks noGrp="1"/>
          </p:cNvSpPr>
          <p:nvPr>
            <p:ph type="title"/>
          </p:nvPr>
        </p:nvSpPr>
        <p:spPr/>
        <p:txBody>
          <a:bodyPr>
            <a:normAutofit/>
          </a:bodyPr>
          <a:lstStyle/>
          <a:p>
            <a:br>
              <a:rPr lang="en-US" sz="3000" dirty="0"/>
            </a:br>
            <a:r>
              <a:rPr lang="en-US" sz="3000" dirty="0"/>
              <a:t>4. Outcome</a:t>
            </a:r>
          </a:p>
        </p:txBody>
      </p:sp>
      <p:sp>
        <p:nvSpPr>
          <p:cNvPr id="3" name="Content Placeholder 2">
            <a:extLst>
              <a:ext uri="{FF2B5EF4-FFF2-40B4-BE49-F238E27FC236}">
                <a16:creationId xmlns:a16="http://schemas.microsoft.com/office/drawing/2014/main" id="{D6BA1BDE-2930-4587-92BE-22B1FFD55D60}"/>
              </a:ext>
            </a:extLst>
          </p:cNvPr>
          <p:cNvSpPr>
            <a:spLocks noGrp="1"/>
          </p:cNvSpPr>
          <p:nvPr>
            <p:ph idx="1"/>
          </p:nvPr>
        </p:nvSpPr>
        <p:spPr>
          <a:xfrm>
            <a:off x="838200" y="1690688"/>
            <a:ext cx="10515600" cy="4486275"/>
          </a:xfrm>
        </p:spPr>
        <p:txBody>
          <a:bodyPr>
            <a:normAutofit fontScale="25000" lnSpcReduction="20000"/>
          </a:bodyPr>
          <a:lstStyle/>
          <a:p>
            <a:pPr marL="0" indent="0">
              <a:buNone/>
            </a:pPr>
            <a:r>
              <a:rPr lang="en-US" sz="8800" b="1" i="0" dirty="0">
                <a:solidFill>
                  <a:schemeClr val="accent6">
                    <a:lumMod val="75000"/>
                  </a:schemeClr>
                </a:solidFill>
                <a:effectLst/>
                <a:latin typeface="+mj-lt"/>
              </a:rPr>
              <a:t>Visualization outcome:</a:t>
            </a:r>
          </a:p>
          <a:p>
            <a:pPr marL="514350" indent="-514350">
              <a:buFont typeface="+mj-lt"/>
              <a:buAutoNum type="arabicPeriod"/>
            </a:pPr>
            <a:r>
              <a:rPr lang="en-US" sz="8000" b="0" i="0" dirty="0">
                <a:solidFill>
                  <a:srgbClr val="000000"/>
                </a:solidFill>
                <a:effectLst/>
                <a:latin typeface="+mj-lt"/>
              </a:rPr>
              <a:t>The bar chart illustrates the total flight delay and the total flight. Overall, it is clear that the figures for total flights had an increase. However, the number of flight delay fell over during the period.</a:t>
            </a:r>
          </a:p>
          <a:p>
            <a:pPr marL="514350" indent="-514350">
              <a:buFont typeface="+mj-lt"/>
              <a:buAutoNum type="arabicPeriod"/>
            </a:pPr>
            <a:r>
              <a:rPr lang="en-US" sz="8000" b="0" i="0" dirty="0">
                <a:solidFill>
                  <a:srgbClr val="000000"/>
                </a:solidFill>
                <a:effectLst/>
                <a:latin typeface="+mj-lt"/>
              </a:rPr>
              <a:t>The donut chart compares the flight delay within the airlines. In January 2020, top three Airlines have more</a:t>
            </a:r>
            <a:r>
              <a:rPr lang="en-US" sz="8000" dirty="0">
                <a:solidFill>
                  <a:srgbClr val="000000"/>
                </a:solidFill>
                <a:latin typeface="+mj-lt"/>
              </a:rPr>
              <a:t> flight delay are American Airlines (AA), </a:t>
            </a:r>
            <a:r>
              <a:rPr lang="en-US" sz="8000" dirty="0" err="1">
                <a:solidFill>
                  <a:srgbClr val="000000"/>
                </a:solidFill>
                <a:latin typeface="+mj-lt"/>
              </a:rPr>
              <a:t>Skywest</a:t>
            </a:r>
            <a:r>
              <a:rPr lang="en-US" sz="8000" dirty="0">
                <a:solidFill>
                  <a:srgbClr val="000000"/>
                </a:solidFill>
                <a:latin typeface="+mj-lt"/>
              </a:rPr>
              <a:t> Airlines (OO), and Southwest Airlines (WN).</a:t>
            </a:r>
            <a:endParaRPr lang="en-US" sz="8000" b="0" i="0" dirty="0">
              <a:solidFill>
                <a:srgbClr val="000000"/>
              </a:solidFill>
              <a:effectLst/>
              <a:latin typeface="+mj-lt"/>
            </a:endParaRPr>
          </a:p>
          <a:p>
            <a:pPr marL="514350" indent="-514350" algn="l">
              <a:buFont typeface="+mj-lt"/>
              <a:buAutoNum type="arabicPeriod"/>
            </a:pPr>
            <a:r>
              <a:rPr lang="en-US" sz="8000" b="0" i="0" dirty="0">
                <a:solidFill>
                  <a:srgbClr val="000000"/>
                </a:solidFill>
                <a:effectLst/>
                <a:latin typeface="+mj-lt"/>
              </a:rPr>
              <a:t>The force layout graph shows the network visualization between the top 20 airports. We can see that all airports had a connection with the others.</a:t>
            </a:r>
          </a:p>
          <a:p>
            <a:pPr marL="514350" indent="-514350" algn="l">
              <a:buFont typeface="+mj-lt"/>
              <a:buAutoNum type="arabicPeriod"/>
            </a:pPr>
            <a:r>
              <a:rPr lang="en-US" sz="8000" b="0" i="0" dirty="0">
                <a:solidFill>
                  <a:srgbClr val="000000"/>
                </a:solidFill>
                <a:effectLst/>
                <a:latin typeface="+mj-lt"/>
              </a:rPr>
              <a:t>The choropleth map represents statistical flight delay data through various shading patterns on each state in the US. In this case, Texas, California, Arizona, Florida,... show the flight delay higher than other states.</a:t>
            </a:r>
          </a:p>
          <a:p>
            <a:endParaRPr lang="en-US" sz="8000" b="0" i="0" dirty="0">
              <a:solidFill>
                <a:srgbClr val="000000"/>
              </a:solidFill>
              <a:effectLst/>
              <a:latin typeface="+mj-lt"/>
            </a:endParaRPr>
          </a:p>
          <a:p>
            <a:endParaRPr lang="en-US" sz="8000" dirty="0">
              <a:latin typeface="+mj-lt"/>
            </a:endParaRPr>
          </a:p>
          <a:p>
            <a:endParaRPr lang="en-US" dirty="0"/>
          </a:p>
          <a:p>
            <a:endParaRPr lang="en-US" dirty="0"/>
          </a:p>
          <a:p>
            <a:endParaRPr lang="en-US" dirty="0"/>
          </a:p>
          <a:p>
            <a:endParaRPr lang="en-US" dirty="0"/>
          </a:p>
          <a:p>
            <a:endParaRPr lang="en-US" dirty="0"/>
          </a:p>
          <a:p>
            <a:pPr marL="0" indent="0" algn="l">
              <a:buNone/>
            </a:pPr>
            <a:endParaRPr lang="en-US" sz="1600" b="1" i="1" dirty="0">
              <a:solidFill>
                <a:srgbClr val="CF3939"/>
              </a:solidFill>
              <a:latin typeface="Times New Roman" panose="02020603050405020304" pitchFamily="18" charset="0"/>
            </a:endParaRPr>
          </a:p>
          <a:p>
            <a:pPr marL="0" indent="0" algn="l">
              <a:buNone/>
            </a:pPr>
            <a:r>
              <a:rPr lang="en-US" sz="1600" b="1" i="1" dirty="0">
                <a:solidFill>
                  <a:srgbClr val="CF3939"/>
                </a:solidFill>
                <a:effectLst/>
                <a:latin typeface="Times New Roman" panose="02020603050405020304" pitchFamily="18" charset="0"/>
              </a:rPr>
              <a:t>                               </a:t>
            </a:r>
            <a:r>
              <a:rPr lang="en-US" sz="1800" b="1" i="1" dirty="0">
                <a:solidFill>
                  <a:srgbClr val="CF3939"/>
                </a:solidFill>
                <a:effectLst/>
                <a:latin typeface="Times New Roman" panose="02020603050405020304" pitchFamily="18" charset="0"/>
              </a:rPr>
              <a:t>Figure 3: Choropleth map showing the flight delay in the U.S. States</a:t>
            </a:r>
            <a:endParaRPr lang="en-US" sz="1800" b="1" i="0" dirty="0">
              <a:solidFill>
                <a:srgbClr val="CF3939"/>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409055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B07-C6DD-4FDC-9DDD-46B3F7E0E78A}"/>
              </a:ext>
            </a:extLst>
          </p:cNvPr>
          <p:cNvSpPr>
            <a:spLocks noGrp="1"/>
          </p:cNvSpPr>
          <p:nvPr>
            <p:ph type="title"/>
          </p:nvPr>
        </p:nvSpPr>
        <p:spPr/>
        <p:txBody>
          <a:bodyPr>
            <a:normAutofit fontScale="90000"/>
          </a:bodyPr>
          <a:lstStyle/>
          <a:p>
            <a:br>
              <a:rPr lang="en-US" sz="3000" dirty="0"/>
            </a:br>
            <a:br>
              <a:rPr lang="en-US" sz="3000" dirty="0"/>
            </a:br>
            <a:r>
              <a:rPr lang="en-US" sz="3000" dirty="0"/>
              <a:t>4. Outcome (cont.)</a:t>
            </a:r>
          </a:p>
        </p:txBody>
      </p:sp>
      <p:sp>
        <p:nvSpPr>
          <p:cNvPr id="3" name="Content Placeholder 2">
            <a:extLst>
              <a:ext uri="{FF2B5EF4-FFF2-40B4-BE49-F238E27FC236}">
                <a16:creationId xmlns:a16="http://schemas.microsoft.com/office/drawing/2014/main" id="{D6BA1BDE-2930-4587-92BE-22B1FFD55D60}"/>
              </a:ext>
            </a:extLst>
          </p:cNvPr>
          <p:cNvSpPr>
            <a:spLocks noGrp="1"/>
          </p:cNvSpPr>
          <p:nvPr>
            <p:ph idx="1"/>
          </p:nvPr>
        </p:nvSpPr>
        <p:spPr>
          <a:xfrm>
            <a:off x="838200" y="2400299"/>
            <a:ext cx="10515600" cy="3776663"/>
          </a:xfrm>
        </p:spPr>
        <p:txBody>
          <a:bodyPr>
            <a:normAutofit/>
          </a:bodyPr>
          <a:lstStyle/>
          <a:p>
            <a:pPr marL="0" indent="0">
              <a:buNone/>
            </a:pPr>
            <a:r>
              <a:rPr lang="en-US" sz="2500" b="1" i="0" dirty="0">
                <a:solidFill>
                  <a:schemeClr val="accent6">
                    <a:lumMod val="75000"/>
                  </a:schemeClr>
                </a:solidFill>
                <a:effectLst/>
                <a:latin typeface="+mj-lt"/>
              </a:rPr>
              <a:t>Web-based interactive outcome:</a:t>
            </a:r>
          </a:p>
          <a:p>
            <a:pPr marL="0" indent="0">
              <a:buNone/>
            </a:pPr>
            <a:r>
              <a:rPr lang="en-US" sz="2500" dirty="0">
                <a:latin typeface="+mj-lt"/>
              </a:rPr>
              <a:t>Using </a:t>
            </a:r>
            <a:r>
              <a:rPr lang="en-US" sz="2500" b="0" i="0" dirty="0">
                <a:solidFill>
                  <a:srgbClr val="000000"/>
                </a:solidFill>
                <a:effectLst/>
                <a:latin typeface="+mj-lt"/>
              </a:rPr>
              <a:t>HTML5, CSS6, </a:t>
            </a:r>
            <a:r>
              <a:rPr lang="en-US" sz="2500" b="0" i="0" dirty="0" err="1">
                <a:solidFill>
                  <a:srgbClr val="000000"/>
                </a:solidFill>
                <a:effectLst/>
                <a:latin typeface="+mj-lt"/>
              </a:rPr>
              <a:t>Javascript</a:t>
            </a:r>
            <a:r>
              <a:rPr lang="en-US" sz="2500" b="0" i="0" dirty="0">
                <a:solidFill>
                  <a:srgbClr val="000000"/>
                </a:solidFill>
                <a:effectLst/>
                <a:latin typeface="+mj-lt"/>
              </a:rPr>
              <a:t>, and d3.js technique, I designed the U.S. </a:t>
            </a:r>
            <a:r>
              <a:rPr lang="en-US" sz="2500" dirty="0">
                <a:solidFill>
                  <a:srgbClr val="000000"/>
                </a:solidFill>
                <a:latin typeface="+mj-lt"/>
              </a:rPr>
              <a:t>Flight Delay Dashboard that was run successfully on localhost.</a:t>
            </a:r>
            <a:endParaRPr lang="en-US" sz="2500" b="1" i="0" dirty="0">
              <a:solidFill>
                <a:schemeClr val="accent6">
                  <a:lumMod val="75000"/>
                </a:schemeClr>
              </a:solidFill>
              <a:effectLst/>
              <a:latin typeface="+mj-lt"/>
            </a:endParaRPr>
          </a:p>
          <a:p>
            <a:endParaRPr lang="en-US" sz="8000" b="0" i="0" dirty="0">
              <a:solidFill>
                <a:srgbClr val="000000"/>
              </a:solidFill>
              <a:effectLst/>
              <a:latin typeface="+mj-lt"/>
            </a:endParaRPr>
          </a:p>
          <a:p>
            <a:endParaRPr lang="en-US" sz="8000" dirty="0">
              <a:latin typeface="+mj-lt"/>
            </a:endParaRPr>
          </a:p>
          <a:p>
            <a:endParaRPr lang="en-US" dirty="0"/>
          </a:p>
          <a:p>
            <a:endParaRPr lang="en-US" dirty="0"/>
          </a:p>
          <a:p>
            <a:endParaRPr lang="en-US" dirty="0"/>
          </a:p>
          <a:p>
            <a:endParaRPr lang="en-US" dirty="0"/>
          </a:p>
          <a:p>
            <a:endParaRPr lang="en-US" dirty="0"/>
          </a:p>
          <a:p>
            <a:pPr marL="0" indent="0" algn="l">
              <a:buNone/>
            </a:pPr>
            <a:endParaRPr lang="en-US" sz="1600" b="1" i="1" dirty="0">
              <a:solidFill>
                <a:srgbClr val="CF3939"/>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410703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icture containing light, blur&#10;&#10;Description automatically generated">
            <a:extLst>
              <a:ext uri="{FF2B5EF4-FFF2-40B4-BE49-F238E27FC236}">
                <a16:creationId xmlns:a16="http://schemas.microsoft.com/office/drawing/2014/main" id="{F16533B7-6E89-4009-9D9B-B479E625E3CF}"/>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10668" r="-1" b="5057"/>
          <a:stretch/>
        </p:blipFill>
        <p:spPr>
          <a:xfrm>
            <a:off x="20" y="10"/>
            <a:ext cx="12188932" cy="68566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32837-4816-44E5-94DF-ECB6EB1D6BA2}"/>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4000" kern="1200" dirty="0">
                <a:solidFill>
                  <a:srgbClr val="FFFFFF"/>
                </a:solidFill>
                <a:latin typeface="+mj-lt"/>
                <a:ea typeface="+mj-ea"/>
                <a:cs typeface="+mj-cs"/>
              </a:rPr>
              <a:t>5. Question and Answer</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8775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F1B6-7D10-4A13-9AAE-8EFA4E5C58B3}"/>
              </a:ext>
            </a:extLst>
          </p:cNvPr>
          <p:cNvSpPr>
            <a:spLocks noGrp="1"/>
          </p:cNvSpPr>
          <p:nvPr>
            <p:ph type="title"/>
          </p:nvPr>
        </p:nvSpPr>
        <p:spPr>
          <a:xfrm>
            <a:off x="838200" y="574675"/>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59361D1F-5BDE-423E-80C7-144A92A6A907}"/>
              </a:ext>
            </a:extLst>
          </p:cNvPr>
          <p:cNvSpPr>
            <a:spLocks noGrp="1"/>
          </p:cNvSpPr>
          <p:nvPr>
            <p:ph idx="1"/>
          </p:nvPr>
        </p:nvSpPr>
        <p:spPr>
          <a:xfrm>
            <a:off x="838200" y="2171699"/>
            <a:ext cx="10515600" cy="4005263"/>
          </a:xfrm>
        </p:spPr>
        <p:txBody>
          <a:bodyPr/>
          <a:lstStyle/>
          <a:p>
            <a:pPr marL="868680" lvl="3" indent="0">
              <a:buNone/>
            </a:pPr>
            <a:r>
              <a:rPr lang="en-US" sz="2500" dirty="0">
                <a:ea typeface="+mn-lt"/>
                <a:cs typeface="+mn-lt"/>
              </a:rPr>
              <a:t>1. Introduction</a:t>
            </a:r>
            <a:endParaRPr lang="en-US" sz="2500" dirty="0"/>
          </a:p>
          <a:p>
            <a:pPr marL="868680" indent="0">
              <a:spcBef>
                <a:spcPts val="800"/>
              </a:spcBef>
              <a:buNone/>
            </a:pPr>
            <a:r>
              <a:rPr lang="en-US" sz="2500" dirty="0"/>
              <a:t>2. </a:t>
            </a:r>
            <a:r>
              <a:rPr lang="en-US" sz="2500" dirty="0">
                <a:ea typeface="+mn-lt"/>
                <a:cs typeface="+mn-lt"/>
              </a:rPr>
              <a:t>Data Definition</a:t>
            </a:r>
          </a:p>
          <a:p>
            <a:pPr marL="868680" indent="0">
              <a:spcBef>
                <a:spcPts val="800"/>
              </a:spcBef>
              <a:buNone/>
            </a:pPr>
            <a:r>
              <a:rPr lang="en-US" sz="2500" dirty="0">
                <a:ea typeface="+mn-lt"/>
                <a:cs typeface="+mn-lt"/>
              </a:rPr>
              <a:t>3. Flight Delay Visualization</a:t>
            </a:r>
          </a:p>
          <a:p>
            <a:pPr marL="868680" indent="0">
              <a:spcBef>
                <a:spcPts val="800"/>
              </a:spcBef>
              <a:buNone/>
            </a:pPr>
            <a:r>
              <a:rPr lang="en-US" sz="2500" dirty="0">
                <a:ea typeface="+mn-lt"/>
                <a:cs typeface="+mn-lt"/>
              </a:rPr>
              <a:t>4. Outcome</a:t>
            </a:r>
          </a:p>
          <a:p>
            <a:pPr marL="868680" indent="0">
              <a:spcBef>
                <a:spcPts val="800"/>
              </a:spcBef>
              <a:buNone/>
            </a:pPr>
            <a:r>
              <a:rPr lang="en-US" sz="2500" dirty="0">
                <a:ea typeface="+mn-lt"/>
                <a:cs typeface="+mn-lt"/>
              </a:rPr>
              <a:t>5. Q&amp;A</a:t>
            </a:r>
          </a:p>
          <a:p>
            <a:endParaRPr lang="en-US" dirty="0"/>
          </a:p>
        </p:txBody>
      </p:sp>
    </p:spTree>
    <p:extLst>
      <p:ext uri="{BB962C8B-B14F-4D97-AF65-F5344CB8AC3E}">
        <p14:creationId xmlns:p14="http://schemas.microsoft.com/office/powerpoint/2010/main" val="297383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BFB-7107-449F-BE89-00C5B2797EBA}"/>
              </a:ext>
            </a:extLst>
          </p:cNvPr>
          <p:cNvSpPr>
            <a:spLocks noGrp="1"/>
          </p:cNvSpPr>
          <p:nvPr>
            <p:ph type="title"/>
          </p:nvPr>
        </p:nvSpPr>
        <p:spPr>
          <a:xfrm>
            <a:off x="708025" y="681039"/>
            <a:ext cx="10515600" cy="1185862"/>
          </a:xfrm>
        </p:spPr>
        <p:txBody>
          <a:bodyPr>
            <a:normAutofit/>
          </a:bodyPr>
          <a:lstStyle/>
          <a:p>
            <a:r>
              <a:rPr lang="en-US" sz="3000" dirty="0"/>
              <a:t>1. Introduction</a:t>
            </a:r>
          </a:p>
        </p:txBody>
      </p:sp>
      <p:sp>
        <p:nvSpPr>
          <p:cNvPr id="3" name="Text Placeholder 2">
            <a:extLst>
              <a:ext uri="{FF2B5EF4-FFF2-40B4-BE49-F238E27FC236}">
                <a16:creationId xmlns:a16="http://schemas.microsoft.com/office/drawing/2014/main" id="{1DE0C63F-9632-4186-8B54-F1E5BAB00626}"/>
              </a:ext>
            </a:extLst>
          </p:cNvPr>
          <p:cNvSpPr>
            <a:spLocks noGrp="1"/>
          </p:cNvSpPr>
          <p:nvPr>
            <p:ph type="body" idx="1"/>
          </p:nvPr>
        </p:nvSpPr>
        <p:spPr>
          <a:xfrm>
            <a:off x="527050" y="1919288"/>
            <a:ext cx="10515600" cy="3233738"/>
          </a:xfrm>
        </p:spPr>
        <p:txBody>
          <a:bodyPr/>
          <a:lstStyle/>
          <a:p>
            <a:endParaRPr lang="en-US" b="0" i="0" dirty="0">
              <a:solidFill>
                <a:srgbClr val="000000"/>
              </a:solidFill>
              <a:effectLst/>
            </a:endParaRPr>
          </a:p>
          <a:p>
            <a:pPr marL="342900" indent="-342900">
              <a:buFont typeface="Wingdings" panose="05000000000000000000" pitchFamily="2" charset="2"/>
              <a:buChar char="v"/>
            </a:pPr>
            <a:r>
              <a:rPr lang="en-US" sz="2500" b="0" i="0" dirty="0">
                <a:solidFill>
                  <a:srgbClr val="000000"/>
                </a:solidFill>
                <a:effectLst/>
              </a:rPr>
              <a:t>Air travels have a significant role in the economy of agencies and airports. </a:t>
            </a:r>
          </a:p>
          <a:p>
            <a:pPr marL="342900" indent="-342900">
              <a:buFont typeface="Wingdings" panose="05000000000000000000" pitchFamily="2" charset="2"/>
              <a:buChar char="v"/>
            </a:pPr>
            <a:r>
              <a:rPr lang="en-US" sz="2500" b="0" i="0" dirty="0">
                <a:solidFill>
                  <a:srgbClr val="000000"/>
                </a:solidFill>
                <a:effectLst/>
              </a:rPr>
              <a:t>Flight delay is inevitable and it plays an important role in both profits and loss of the airlines.</a:t>
            </a:r>
            <a:endParaRPr lang="en-US" sz="2500" dirty="0"/>
          </a:p>
          <a:p>
            <a:endParaRPr lang="en-US" dirty="0"/>
          </a:p>
        </p:txBody>
      </p:sp>
    </p:spTree>
    <p:extLst>
      <p:ext uri="{BB962C8B-B14F-4D97-AF65-F5344CB8AC3E}">
        <p14:creationId xmlns:p14="http://schemas.microsoft.com/office/powerpoint/2010/main" val="36430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0FD3-A62E-4216-A8E4-D3A2B3F98D79}"/>
              </a:ext>
            </a:extLst>
          </p:cNvPr>
          <p:cNvSpPr>
            <a:spLocks noGrp="1"/>
          </p:cNvSpPr>
          <p:nvPr>
            <p:ph type="title"/>
          </p:nvPr>
        </p:nvSpPr>
        <p:spPr>
          <a:xfrm>
            <a:off x="914400" y="976312"/>
            <a:ext cx="10515600" cy="1325563"/>
          </a:xfrm>
        </p:spPr>
        <p:txBody>
          <a:bodyPr>
            <a:normAutofit/>
          </a:bodyPr>
          <a:lstStyle/>
          <a:p>
            <a:r>
              <a:rPr lang="en-US" sz="3000" dirty="0"/>
              <a:t>1. Introduction (cont.)</a:t>
            </a:r>
          </a:p>
        </p:txBody>
      </p:sp>
      <p:sp>
        <p:nvSpPr>
          <p:cNvPr id="3" name="Content Placeholder 2">
            <a:extLst>
              <a:ext uri="{FF2B5EF4-FFF2-40B4-BE49-F238E27FC236}">
                <a16:creationId xmlns:a16="http://schemas.microsoft.com/office/drawing/2014/main" id="{1DD0BCED-9A9D-4469-94ED-7A999F3210CC}"/>
              </a:ext>
            </a:extLst>
          </p:cNvPr>
          <p:cNvSpPr>
            <a:spLocks noGrp="1"/>
          </p:cNvSpPr>
          <p:nvPr>
            <p:ph sz="half" idx="1"/>
          </p:nvPr>
        </p:nvSpPr>
        <p:spPr/>
        <p:txBody>
          <a:bodyPr>
            <a:normAutofit/>
          </a:bodyPr>
          <a:lstStyle/>
          <a:p>
            <a:pPr marL="0" indent="0">
              <a:buNone/>
            </a:pPr>
            <a:r>
              <a:rPr lang="en-US" sz="2500" b="1" dirty="0"/>
              <a:t>Goal: </a:t>
            </a:r>
          </a:p>
          <a:p>
            <a:pPr>
              <a:buFont typeface="Wingdings" panose="05000000000000000000" pitchFamily="2" charset="2"/>
              <a:buChar char="Ø"/>
            </a:pPr>
            <a:r>
              <a:rPr lang="en-US" sz="2500" dirty="0"/>
              <a:t>To design and implement a web-based interactive visualization using d3.js</a:t>
            </a:r>
          </a:p>
          <a:p>
            <a:pPr>
              <a:buFont typeface="Wingdings" panose="05000000000000000000" pitchFamily="2" charset="2"/>
              <a:buChar char="Ø"/>
            </a:pPr>
            <a:r>
              <a:rPr lang="en-US" sz="2500" dirty="0"/>
              <a:t> To take a look inside into the U.S flight delay data by using many various visualizations such as chart, donut, force, choropleth map.</a:t>
            </a:r>
          </a:p>
          <a:p>
            <a:pPr>
              <a:buFont typeface="Wingdings" panose="05000000000000000000" pitchFamily="2" charset="2"/>
              <a:buChar char="Ø"/>
            </a:pPr>
            <a:endParaRPr lang="en-US" sz="2500" dirty="0"/>
          </a:p>
        </p:txBody>
      </p:sp>
      <p:sp>
        <p:nvSpPr>
          <p:cNvPr id="4" name="Content Placeholder 3">
            <a:extLst>
              <a:ext uri="{FF2B5EF4-FFF2-40B4-BE49-F238E27FC236}">
                <a16:creationId xmlns:a16="http://schemas.microsoft.com/office/drawing/2014/main" id="{1E0F65EC-48A2-43C9-A642-93090AEE4CB9}"/>
              </a:ext>
            </a:extLst>
          </p:cNvPr>
          <p:cNvSpPr>
            <a:spLocks noGrp="1"/>
          </p:cNvSpPr>
          <p:nvPr>
            <p:ph sz="half" idx="2"/>
          </p:nvPr>
        </p:nvSpPr>
        <p:spPr>
          <a:xfrm>
            <a:off x="6172202" y="1825625"/>
            <a:ext cx="4667248" cy="4351338"/>
          </a:xfrm>
        </p:spPr>
        <p:txBody>
          <a:bodyPr>
            <a:normAutofit/>
          </a:bodyPr>
          <a:lstStyle/>
          <a:p>
            <a:endParaRPr lang="en-US" dirty="0"/>
          </a:p>
          <a:p>
            <a:pPr>
              <a:buFont typeface="Wingdings" panose="05000000000000000000" pitchFamily="2" charset="2"/>
              <a:buChar char="Ø"/>
            </a:pPr>
            <a:r>
              <a:rPr lang="en-US" sz="2500" dirty="0"/>
              <a:t>Technology: Using </a:t>
            </a:r>
            <a:r>
              <a:rPr lang="en-US" sz="2500" b="0" i="0" dirty="0">
                <a:solidFill>
                  <a:srgbClr val="000000"/>
                </a:solidFill>
                <a:effectLst/>
              </a:rPr>
              <a:t>HTML5, CSS6, </a:t>
            </a:r>
            <a:r>
              <a:rPr lang="en-US" sz="2500" b="0" i="0" dirty="0" err="1">
                <a:solidFill>
                  <a:srgbClr val="000000"/>
                </a:solidFill>
                <a:effectLst/>
              </a:rPr>
              <a:t>Javascript</a:t>
            </a:r>
            <a:r>
              <a:rPr lang="en-US" sz="2500" b="0" i="0" dirty="0">
                <a:solidFill>
                  <a:srgbClr val="000000"/>
                </a:solidFill>
                <a:effectLst/>
              </a:rPr>
              <a:t>, and D3.</a:t>
            </a:r>
          </a:p>
          <a:p>
            <a:endParaRPr lang="en-US" dirty="0"/>
          </a:p>
        </p:txBody>
      </p:sp>
    </p:spTree>
    <p:extLst>
      <p:ext uri="{BB962C8B-B14F-4D97-AF65-F5344CB8AC3E}">
        <p14:creationId xmlns:p14="http://schemas.microsoft.com/office/powerpoint/2010/main" val="357188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325563"/>
          </a:xfrm>
        </p:spPr>
        <p:txBody>
          <a:bodyPr>
            <a:normAutofit/>
          </a:bodyPr>
          <a:lstStyle/>
          <a:p>
            <a:r>
              <a:rPr lang="en-US" sz="3000" dirty="0"/>
              <a:t>2. Data Definition</a:t>
            </a:r>
          </a:p>
        </p:txBody>
      </p:sp>
      <p:sp>
        <p:nvSpPr>
          <p:cNvPr id="3" name="Content Placeholder 2">
            <a:extLst>
              <a:ext uri="{FF2B5EF4-FFF2-40B4-BE49-F238E27FC236}">
                <a16:creationId xmlns:a16="http://schemas.microsoft.com/office/drawing/2014/main" id="{A2C53D47-E7A9-46FC-96DD-51716F1CDBA4}"/>
              </a:ext>
            </a:extLst>
          </p:cNvPr>
          <p:cNvSpPr>
            <a:spLocks noGrp="1"/>
          </p:cNvSpPr>
          <p:nvPr>
            <p:ph idx="1"/>
          </p:nvPr>
        </p:nvSpPr>
        <p:spPr>
          <a:xfrm>
            <a:off x="838200" y="2438399"/>
            <a:ext cx="10515600" cy="3738563"/>
          </a:xfrm>
        </p:spPr>
        <p:txBody>
          <a:bodyPr/>
          <a:lstStyle/>
          <a:p>
            <a:pPr>
              <a:buFont typeface="Wingdings" panose="05000000000000000000" pitchFamily="2" charset="2"/>
              <a:buChar char="v"/>
            </a:pPr>
            <a:r>
              <a:rPr lang="en-US" sz="2500" b="0" i="0" dirty="0">
                <a:solidFill>
                  <a:srgbClr val="000000"/>
                </a:solidFill>
                <a:effectLst/>
              </a:rPr>
              <a:t> The data is collected from the Bureau of Transportation Statistics, Govt. of the USA.</a:t>
            </a:r>
          </a:p>
          <a:p>
            <a:pPr>
              <a:buFont typeface="Wingdings" panose="05000000000000000000" pitchFamily="2" charset="2"/>
              <a:buChar char="v"/>
            </a:pPr>
            <a:r>
              <a:rPr lang="en-US" sz="2500" dirty="0">
                <a:solidFill>
                  <a:srgbClr val="000000"/>
                </a:solidFill>
              </a:rPr>
              <a:t> C</a:t>
            </a:r>
            <a:r>
              <a:rPr lang="en-US" sz="2500" b="0" i="0" dirty="0">
                <a:solidFill>
                  <a:srgbClr val="000000"/>
                </a:solidFill>
                <a:effectLst/>
              </a:rPr>
              <a:t>ontains all the flights in the month of January 2019 and January 2020.</a:t>
            </a:r>
          </a:p>
          <a:p>
            <a:pPr>
              <a:buFont typeface="Wingdings" panose="05000000000000000000" pitchFamily="2" charset="2"/>
              <a:buChar char="v"/>
            </a:pPr>
            <a:r>
              <a:rPr lang="en-US" sz="2500" dirty="0">
                <a:solidFill>
                  <a:srgbClr val="000000"/>
                </a:solidFill>
              </a:rPr>
              <a:t>Source: </a:t>
            </a:r>
            <a:r>
              <a:rPr lang="en-US" sz="2500" u="sng" dirty="0">
                <a:solidFill>
                  <a:srgbClr val="0563C1"/>
                </a:solidFill>
                <a:effectLst/>
                <a:ea typeface="Calibri" panose="020F0502020204030204" pitchFamily="34" charset="0"/>
                <a:cs typeface="Times New Roman" panose="02020603050405020304" pitchFamily="18" charset="0"/>
                <a:hlinkClick r:id="rId2"/>
              </a:rPr>
              <a:t>https://www.kaggle.com/divyansh22/flight-delay-prediction</a:t>
            </a:r>
            <a:endParaRPr lang="en-US" sz="2500" b="0" i="0" dirty="0">
              <a:solidFill>
                <a:srgbClr val="000000"/>
              </a:solidFill>
              <a:effectLst/>
            </a:endParaRPr>
          </a:p>
          <a:p>
            <a:endParaRPr lang="en-US" dirty="0"/>
          </a:p>
        </p:txBody>
      </p:sp>
    </p:spTree>
    <p:extLst>
      <p:ext uri="{BB962C8B-B14F-4D97-AF65-F5344CB8AC3E}">
        <p14:creationId xmlns:p14="http://schemas.microsoft.com/office/powerpoint/2010/main" val="347332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838200" y="865188"/>
            <a:ext cx="10515600" cy="1325563"/>
          </a:xfrm>
        </p:spPr>
        <p:txBody>
          <a:bodyPr>
            <a:normAutofit/>
          </a:bodyPr>
          <a:lstStyle/>
          <a:p>
            <a:r>
              <a:rPr lang="en-US" sz="3000" dirty="0"/>
              <a:t>2. Data Definition (cont.)</a:t>
            </a:r>
          </a:p>
        </p:txBody>
      </p:sp>
      <p:graphicFrame>
        <p:nvGraphicFramePr>
          <p:cNvPr id="4" name="Content Placeholder 3">
            <a:extLst>
              <a:ext uri="{FF2B5EF4-FFF2-40B4-BE49-F238E27FC236}">
                <a16:creationId xmlns:a16="http://schemas.microsoft.com/office/drawing/2014/main" id="{D08692EF-73DE-49E7-B827-62723277F1E0}"/>
              </a:ext>
            </a:extLst>
          </p:cNvPr>
          <p:cNvGraphicFramePr>
            <a:graphicFrameLocks noGrp="1"/>
          </p:cNvGraphicFramePr>
          <p:nvPr>
            <p:ph idx="1"/>
            <p:extLst>
              <p:ext uri="{D42A27DB-BD31-4B8C-83A1-F6EECF244321}">
                <p14:modId xmlns:p14="http://schemas.microsoft.com/office/powerpoint/2010/main" val="146306567"/>
              </p:ext>
            </p:extLst>
          </p:nvPr>
        </p:nvGraphicFramePr>
        <p:xfrm>
          <a:off x="838200" y="2289810"/>
          <a:ext cx="10515600" cy="2377440"/>
        </p:xfrm>
        <a:graphic>
          <a:graphicData uri="http://schemas.openxmlformats.org/drawingml/2006/table">
            <a:tbl>
              <a:tblPr/>
              <a:tblGrid>
                <a:gridCol w="5257800">
                  <a:extLst>
                    <a:ext uri="{9D8B030D-6E8A-4147-A177-3AD203B41FA5}">
                      <a16:colId xmlns:a16="http://schemas.microsoft.com/office/drawing/2014/main" val="1553805943"/>
                    </a:ext>
                  </a:extLst>
                </a:gridCol>
                <a:gridCol w="5257800">
                  <a:extLst>
                    <a:ext uri="{9D8B030D-6E8A-4147-A177-3AD203B41FA5}">
                      <a16:colId xmlns:a16="http://schemas.microsoft.com/office/drawing/2014/main" val="1730751671"/>
                    </a:ext>
                  </a:extLst>
                </a:gridCol>
              </a:tblGrid>
              <a:tr h="0">
                <a:tc>
                  <a:txBody>
                    <a:bodyPr/>
                    <a:lstStyle/>
                    <a:p>
                      <a:r>
                        <a:rPr lang="en-US" dirty="0">
                          <a:solidFill>
                            <a:srgbClr val="FFFFFF"/>
                          </a:solidFill>
                          <a:effectLst/>
                        </a:rPr>
                        <a:t>Column name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1BB98"/>
                    </a:solidFill>
                  </a:tcPr>
                </a:tc>
                <a:tc>
                  <a:txBody>
                    <a:bodyPr/>
                    <a:lstStyle/>
                    <a:p>
                      <a:r>
                        <a:rPr lang="en-US" dirty="0">
                          <a:solidFill>
                            <a:srgbClr val="FFFFFF"/>
                          </a:solidFill>
                          <a:effectLst/>
                        </a:rPr>
                        <a:t>Description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1BB98"/>
                    </a:solidFill>
                  </a:tcPr>
                </a:tc>
                <a:extLst>
                  <a:ext uri="{0D108BD9-81ED-4DB2-BD59-A6C34878D82A}">
                    <a16:rowId xmlns:a16="http://schemas.microsoft.com/office/drawing/2014/main" val="1611061020"/>
                  </a:ext>
                </a:extLst>
              </a:tr>
              <a:tr h="0">
                <a:tc>
                  <a:txBody>
                    <a:bodyPr/>
                    <a:lstStyle/>
                    <a:p>
                      <a:r>
                        <a:rPr lang="en-US" dirty="0">
                          <a:effectLst/>
                        </a:rPr>
                        <a:t>OP_CARRIER</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r>
                        <a:rPr lang="en-US">
                          <a:effectLst/>
                        </a:rPr>
                        <a:t>Code assigned by IATA and commonly used to identify a carrier</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2600760597"/>
                  </a:ext>
                </a:extLst>
              </a:tr>
              <a:tr h="0">
                <a:tc>
                  <a:txBody>
                    <a:bodyPr/>
                    <a:lstStyle/>
                    <a:p>
                      <a:r>
                        <a:rPr lang="en-US">
                          <a:effectLst/>
                        </a:rPr>
                        <a:t>ORIGIN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a:effectLst/>
                        </a:rPr>
                        <a:t>Origin Airport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7057350"/>
                  </a:ext>
                </a:extLst>
              </a:tr>
              <a:tr h="0">
                <a:tc>
                  <a:txBody>
                    <a:bodyPr/>
                    <a:lstStyle/>
                    <a:p>
                      <a:r>
                        <a:rPr lang="en-US">
                          <a:effectLst/>
                        </a:rPr>
                        <a:t>DEST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r>
                        <a:rPr lang="en-US">
                          <a:effectLst/>
                        </a:rPr>
                        <a:t>Destination Airport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801340679"/>
                  </a:ext>
                </a:extLst>
              </a:tr>
              <a:tr h="0">
                <a:tc>
                  <a:txBody>
                    <a:bodyPr/>
                    <a:lstStyle/>
                    <a:p>
                      <a:r>
                        <a:rPr lang="en-US" dirty="0">
                          <a:effectLst/>
                        </a:rPr>
                        <a:t>DEP_DEL15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Departure Delay Indicator, 15 Minutes or More (1=Yes, 0=No)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62981359"/>
                  </a:ext>
                </a:extLst>
              </a:tr>
            </a:tbl>
          </a:graphicData>
        </a:graphic>
      </p:graphicFrame>
    </p:spTree>
    <p:extLst>
      <p:ext uri="{BB962C8B-B14F-4D97-AF65-F5344CB8AC3E}">
        <p14:creationId xmlns:p14="http://schemas.microsoft.com/office/powerpoint/2010/main" val="44284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9918-BDFA-4375-AD80-A4B75FF8DF94}"/>
              </a:ext>
            </a:extLst>
          </p:cNvPr>
          <p:cNvSpPr>
            <a:spLocks noGrp="1"/>
          </p:cNvSpPr>
          <p:nvPr>
            <p:ph type="title"/>
          </p:nvPr>
        </p:nvSpPr>
        <p:spPr>
          <a:xfrm>
            <a:off x="542925" y="657225"/>
            <a:ext cx="10515600" cy="885825"/>
          </a:xfrm>
        </p:spPr>
        <p:txBody>
          <a:bodyPr>
            <a:normAutofit fontScale="90000"/>
          </a:bodyPr>
          <a:lstStyle/>
          <a:p>
            <a:br>
              <a:rPr lang="en-US" sz="3000" dirty="0"/>
            </a:br>
            <a:r>
              <a:rPr lang="en-US" sz="3000" dirty="0"/>
              <a:t>3. Flight Delay Visualization</a:t>
            </a:r>
            <a:br>
              <a:rPr lang="en-US" sz="3000" dirty="0"/>
            </a:br>
            <a:r>
              <a:rPr lang="en-US" sz="1600" b="1" i="1" dirty="0">
                <a:solidFill>
                  <a:srgbClr val="CF3939"/>
                </a:solidFill>
                <a:effectLst/>
              </a:rPr>
              <a:t>Figure 1: Bar chart and Donut chart showing Flight Delay, Total Flight, and Flight Delay within the Airlines</a:t>
            </a:r>
            <a:br>
              <a:rPr lang="en-US" sz="1200" b="1" i="0" dirty="0">
                <a:solidFill>
                  <a:srgbClr val="CF3939"/>
                </a:solidFill>
                <a:effectLst/>
                <a:latin typeface="Times New Roman" panose="02020603050405020304" pitchFamily="18" charset="0"/>
              </a:rPr>
            </a:br>
            <a:endParaRPr lang="en-US" sz="3000" dirty="0"/>
          </a:p>
        </p:txBody>
      </p:sp>
      <p:pic>
        <p:nvPicPr>
          <p:cNvPr id="9" name="Content Placeholder 8">
            <a:extLst>
              <a:ext uri="{FF2B5EF4-FFF2-40B4-BE49-F238E27FC236}">
                <a16:creationId xmlns:a16="http://schemas.microsoft.com/office/drawing/2014/main" id="{63E7FA85-2532-46FA-A55C-948F05EE6B22}"/>
              </a:ext>
            </a:extLst>
          </p:cNvPr>
          <p:cNvPicPr>
            <a:picLocks noGrp="1" noChangeAspect="1"/>
          </p:cNvPicPr>
          <p:nvPr>
            <p:ph idx="1"/>
          </p:nvPr>
        </p:nvPicPr>
        <p:blipFill rotWithShape="1">
          <a:blip r:embed="rId2"/>
          <a:srcRect l="5116" t="31209" r="71727" b="12462"/>
          <a:stretch/>
        </p:blipFill>
        <p:spPr>
          <a:xfrm>
            <a:off x="2601297" y="1647826"/>
            <a:ext cx="7342803" cy="4683125"/>
          </a:xfrm>
        </p:spPr>
      </p:pic>
    </p:spTree>
    <p:extLst>
      <p:ext uri="{BB962C8B-B14F-4D97-AF65-F5344CB8AC3E}">
        <p14:creationId xmlns:p14="http://schemas.microsoft.com/office/powerpoint/2010/main" val="20571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A094-FA65-47FD-9581-CFB6E36DFACD}"/>
              </a:ext>
            </a:extLst>
          </p:cNvPr>
          <p:cNvSpPr>
            <a:spLocks noGrp="1"/>
          </p:cNvSpPr>
          <p:nvPr>
            <p:ph type="title"/>
          </p:nvPr>
        </p:nvSpPr>
        <p:spPr/>
        <p:txBody>
          <a:bodyPr>
            <a:normAutofit/>
          </a:bodyPr>
          <a:lstStyle/>
          <a:p>
            <a:r>
              <a:rPr lang="en-US" sz="3000" dirty="0"/>
              <a:t>3. Flight Delay Visualization</a:t>
            </a:r>
          </a:p>
        </p:txBody>
      </p:sp>
      <p:sp>
        <p:nvSpPr>
          <p:cNvPr id="3" name="Text Placeholder 2">
            <a:extLst>
              <a:ext uri="{FF2B5EF4-FFF2-40B4-BE49-F238E27FC236}">
                <a16:creationId xmlns:a16="http://schemas.microsoft.com/office/drawing/2014/main" id="{AF6B17F5-EBDD-4209-B57D-5FB016AC0DBA}"/>
              </a:ext>
            </a:extLst>
          </p:cNvPr>
          <p:cNvSpPr>
            <a:spLocks noGrp="1"/>
          </p:cNvSpPr>
          <p:nvPr>
            <p:ph type="body" idx="1"/>
          </p:nvPr>
        </p:nvSpPr>
        <p:spPr>
          <a:xfrm>
            <a:off x="875539" y="1413549"/>
            <a:ext cx="5157787" cy="823912"/>
          </a:xfrm>
        </p:spPr>
        <p:txBody>
          <a:bodyPr/>
          <a:lstStyle/>
          <a:p>
            <a:r>
              <a:rPr lang="en-US" dirty="0"/>
              <a:t>             </a:t>
            </a:r>
            <a:r>
              <a:rPr lang="en-US" b="0" dirty="0"/>
              <a:t>Total Flight Delay</a:t>
            </a:r>
          </a:p>
        </p:txBody>
      </p:sp>
      <p:pic>
        <p:nvPicPr>
          <p:cNvPr id="8" name="Content Placeholder 7">
            <a:extLst>
              <a:ext uri="{FF2B5EF4-FFF2-40B4-BE49-F238E27FC236}">
                <a16:creationId xmlns:a16="http://schemas.microsoft.com/office/drawing/2014/main" id="{6003176D-2E69-4836-90C4-715B0DC1EB1D}"/>
              </a:ext>
            </a:extLst>
          </p:cNvPr>
          <p:cNvPicPr>
            <a:picLocks noGrp="1" noChangeAspect="1"/>
          </p:cNvPicPr>
          <p:nvPr>
            <p:ph sz="half" idx="2"/>
          </p:nvPr>
        </p:nvPicPr>
        <p:blipFill rotWithShape="1">
          <a:blip r:embed="rId2"/>
          <a:srcRect l="5285" t="14689" r="83225" b="31232"/>
          <a:stretch/>
        </p:blipFill>
        <p:spPr>
          <a:xfrm>
            <a:off x="2154306" y="2435104"/>
            <a:ext cx="2379593" cy="3149844"/>
          </a:xfrm>
        </p:spPr>
      </p:pic>
      <p:sp>
        <p:nvSpPr>
          <p:cNvPr id="5" name="Text Placeholder 4">
            <a:extLst>
              <a:ext uri="{FF2B5EF4-FFF2-40B4-BE49-F238E27FC236}">
                <a16:creationId xmlns:a16="http://schemas.microsoft.com/office/drawing/2014/main" id="{8D435613-D6AD-4CD7-8A61-856A39FCE606}"/>
              </a:ext>
            </a:extLst>
          </p:cNvPr>
          <p:cNvSpPr>
            <a:spLocks noGrp="1"/>
          </p:cNvSpPr>
          <p:nvPr>
            <p:ph type="body" sz="quarter" idx="3"/>
          </p:nvPr>
        </p:nvSpPr>
        <p:spPr>
          <a:xfrm>
            <a:off x="5886450" y="1413549"/>
            <a:ext cx="5183188" cy="823912"/>
          </a:xfrm>
        </p:spPr>
        <p:txBody>
          <a:bodyPr/>
          <a:lstStyle/>
          <a:p>
            <a:r>
              <a:rPr lang="en-US" dirty="0"/>
              <a:t>         </a:t>
            </a:r>
            <a:r>
              <a:rPr lang="en-US" b="0" dirty="0"/>
              <a:t>Total Flight</a:t>
            </a:r>
          </a:p>
        </p:txBody>
      </p:sp>
      <p:pic>
        <p:nvPicPr>
          <p:cNvPr id="10" name="Content Placeholder 9">
            <a:extLst>
              <a:ext uri="{FF2B5EF4-FFF2-40B4-BE49-F238E27FC236}">
                <a16:creationId xmlns:a16="http://schemas.microsoft.com/office/drawing/2014/main" id="{724AD052-3AD2-4066-A4B1-34484A232B7A}"/>
              </a:ext>
            </a:extLst>
          </p:cNvPr>
          <p:cNvPicPr>
            <a:picLocks noGrp="1" noChangeAspect="1"/>
          </p:cNvPicPr>
          <p:nvPr>
            <p:ph sz="quarter" idx="4"/>
          </p:nvPr>
        </p:nvPicPr>
        <p:blipFill rotWithShape="1">
          <a:blip r:embed="rId3"/>
          <a:srcRect l="5130" t="14871" r="83292" b="30670"/>
          <a:stretch/>
        </p:blipFill>
        <p:spPr>
          <a:xfrm>
            <a:off x="6448667" y="2435104"/>
            <a:ext cx="2418871" cy="3149844"/>
          </a:xfrm>
        </p:spPr>
      </p:pic>
    </p:spTree>
    <p:extLst>
      <p:ext uri="{BB962C8B-B14F-4D97-AF65-F5344CB8AC3E}">
        <p14:creationId xmlns:p14="http://schemas.microsoft.com/office/powerpoint/2010/main" val="78486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B07-C6DD-4FDC-9DDD-46B3F7E0E78A}"/>
              </a:ext>
            </a:extLst>
          </p:cNvPr>
          <p:cNvSpPr>
            <a:spLocks noGrp="1"/>
          </p:cNvSpPr>
          <p:nvPr>
            <p:ph type="title"/>
          </p:nvPr>
        </p:nvSpPr>
        <p:spPr/>
        <p:txBody>
          <a:bodyPr>
            <a:normAutofit/>
          </a:bodyPr>
          <a:lstStyle/>
          <a:p>
            <a:r>
              <a:rPr lang="en-US" sz="3000" dirty="0"/>
              <a:t>3. Flight Delay Visualization</a:t>
            </a:r>
          </a:p>
        </p:txBody>
      </p:sp>
      <p:sp>
        <p:nvSpPr>
          <p:cNvPr id="3" name="Content Placeholder 2">
            <a:extLst>
              <a:ext uri="{FF2B5EF4-FFF2-40B4-BE49-F238E27FC236}">
                <a16:creationId xmlns:a16="http://schemas.microsoft.com/office/drawing/2014/main" id="{D6BA1BDE-2930-4587-92BE-22B1FFD55D60}"/>
              </a:ext>
            </a:extLst>
          </p:cNvPr>
          <p:cNvSpPr>
            <a:spLocks noGrp="1"/>
          </p:cNvSpPr>
          <p:nvPr>
            <p:ph idx="1"/>
          </p:nvPr>
        </p:nvSpPr>
        <p:spPr>
          <a:xfrm>
            <a:off x="838200" y="1615440"/>
            <a:ext cx="10515600" cy="4561523"/>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sz="1600" b="1" i="1" dirty="0">
              <a:solidFill>
                <a:srgbClr val="CF3939"/>
              </a:solidFill>
              <a:effectLst/>
              <a:latin typeface="Times New Roman" panose="02020603050405020304" pitchFamily="18" charset="0"/>
            </a:endParaRPr>
          </a:p>
          <a:p>
            <a:pPr marL="0" indent="0">
              <a:buNone/>
            </a:pPr>
            <a:r>
              <a:rPr lang="en-US" sz="1400" b="1" i="1" dirty="0">
                <a:solidFill>
                  <a:srgbClr val="CF3939"/>
                </a:solidFill>
                <a:effectLst/>
                <a:latin typeface="+mj-lt"/>
              </a:rPr>
              <a:t>Figure 2: Force Layout Graph showing the flight delay from the origin and the destination between the top 20 airports</a:t>
            </a:r>
            <a:endParaRPr lang="en-US" sz="1400" b="1" i="0" dirty="0">
              <a:solidFill>
                <a:srgbClr val="CF3939"/>
              </a:solidFill>
              <a:effectLst/>
              <a:latin typeface="+mj-lt"/>
            </a:endParaRPr>
          </a:p>
          <a:p>
            <a:endParaRPr lang="en-US" dirty="0"/>
          </a:p>
        </p:txBody>
      </p:sp>
      <p:pic>
        <p:nvPicPr>
          <p:cNvPr id="5" name="Picture 4">
            <a:extLst>
              <a:ext uri="{FF2B5EF4-FFF2-40B4-BE49-F238E27FC236}">
                <a16:creationId xmlns:a16="http://schemas.microsoft.com/office/drawing/2014/main" id="{D4697FB6-B1E0-4946-83E3-390F84D39FB2}"/>
              </a:ext>
            </a:extLst>
          </p:cNvPr>
          <p:cNvPicPr>
            <a:picLocks noChangeAspect="1"/>
          </p:cNvPicPr>
          <p:nvPr/>
        </p:nvPicPr>
        <p:blipFill rotWithShape="1">
          <a:blip r:embed="rId2"/>
          <a:srcRect l="5417" t="37111" r="77750" b="19630"/>
          <a:stretch/>
        </p:blipFill>
        <p:spPr>
          <a:xfrm>
            <a:off x="2931160" y="1449273"/>
            <a:ext cx="5797680" cy="3959453"/>
          </a:xfrm>
          <a:prstGeom prst="rect">
            <a:avLst/>
          </a:prstGeom>
        </p:spPr>
      </p:pic>
    </p:spTree>
    <p:extLst>
      <p:ext uri="{BB962C8B-B14F-4D97-AF65-F5344CB8AC3E}">
        <p14:creationId xmlns:p14="http://schemas.microsoft.com/office/powerpoint/2010/main" val="3633340996"/>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180</TotalTime>
  <Words>569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AvenirNext LT Pro Medium</vt:lpstr>
      <vt:lpstr>Posterama</vt:lpstr>
      <vt:lpstr>Times New Roman</vt:lpstr>
      <vt:lpstr>Wingdings</vt:lpstr>
      <vt:lpstr>ExploreVTI</vt:lpstr>
      <vt:lpstr>U.S. Flight Delay Dashboard</vt:lpstr>
      <vt:lpstr>Outline</vt:lpstr>
      <vt:lpstr>1. Introduction</vt:lpstr>
      <vt:lpstr>1. Introduction (cont.)</vt:lpstr>
      <vt:lpstr>2. Data Definition</vt:lpstr>
      <vt:lpstr>2. Data Definition (cont.)</vt:lpstr>
      <vt:lpstr> 3. Flight Delay Visualization Figure 1: Bar chart and Donut chart showing Flight Delay, Total Flight, and Flight Delay within the Airlines </vt:lpstr>
      <vt:lpstr>3. Flight Delay Visualization</vt:lpstr>
      <vt:lpstr>3. Flight Delay Visualization</vt:lpstr>
      <vt:lpstr>3. Flight Delay Visualization</vt:lpstr>
      <vt:lpstr> 4. Outcome</vt:lpstr>
      <vt:lpstr>  4. Outcome (cont.)</vt:lpstr>
      <vt:lpstr>5. Question and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 Chanh Le</dc:creator>
  <cp:lastModifiedBy>Ton Chanh Le</cp:lastModifiedBy>
  <cp:revision>42</cp:revision>
  <dcterms:created xsi:type="dcterms:W3CDTF">2021-06-20T04:55:12Z</dcterms:created>
  <dcterms:modified xsi:type="dcterms:W3CDTF">2021-06-20T08:25:26Z</dcterms:modified>
</cp:coreProperties>
</file>