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9" r:id="rId4"/>
    <p:sldId id="258" r:id="rId5"/>
    <p:sldId id="26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6"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 Chanh Le" initials="TCL" lastIdx="1" clrIdx="0">
    <p:extLst>
      <p:ext uri="{19B8F6BF-5375-455C-9EA6-DF929625EA0E}">
        <p15:presenceInfo xmlns:p15="http://schemas.microsoft.com/office/powerpoint/2012/main" userId="0fd0c2d56d0d73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10/17/2021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3999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10/17/2021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95566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10/17/2021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2380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10/17/2021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6429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10/17/2021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53781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10/17/2021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97297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10/17/2021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8559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10/17/2021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50622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10/17/2021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84556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10/17/2021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83509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10/17/2021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36644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10/17/2021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5105321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A1EC03EB-02B0-4D8E-BA23-0B92D9FEBBCF}"/>
              </a:ext>
            </a:extLst>
          </p:cNvPr>
          <p:cNvSpPr>
            <a:spLocks noGrp="1"/>
          </p:cNvSpPr>
          <p:nvPr>
            <p:ph type="ctrTitle"/>
          </p:nvPr>
        </p:nvSpPr>
        <p:spPr>
          <a:xfrm>
            <a:off x="2211085" y="3374174"/>
            <a:ext cx="8123540" cy="1244994"/>
          </a:xfrm>
        </p:spPr>
        <p:txBody>
          <a:bodyPr anchor="ctr">
            <a:normAutofit fontScale="90000"/>
          </a:bodyPr>
          <a:lstStyle/>
          <a:p>
            <a:pPr algn="l"/>
            <a:r>
              <a:rPr lang="en-US" sz="4000" b="1" i="0" dirty="0">
                <a:solidFill>
                  <a:srgbClr val="0000FF"/>
                </a:solidFill>
                <a:effectLst/>
                <a:latin typeface="+mn-lt"/>
              </a:rPr>
              <a:t>   STUDENT DROPOUT PREDICTION</a:t>
            </a:r>
            <a:endParaRPr lang="en-US" sz="4000" dirty="0">
              <a:latin typeface="+mn-lt"/>
            </a:endParaRPr>
          </a:p>
        </p:txBody>
      </p:sp>
      <p:grpSp>
        <p:nvGrpSpPr>
          <p:cNvPr id="13" name="Bottom Right">
            <a:extLst>
              <a:ext uri="{FF2B5EF4-FFF2-40B4-BE49-F238E27FC236}">
                <a16:creationId xmlns:a16="http://schemas.microsoft.com/office/drawing/2014/main" id="{F738262B-3960-4D04-92F3-C363584E92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6E657100-BDC2-4335-865E-8B822BC96B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7C44F7A2-EC4A-484B-BE71-8B23C0F60D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7" name="Freeform: Shape 16">
                <a:extLst>
                  <a:ext uri="{FF2B5EF4-FFF2-40B4-BE49-F238E27FC236}">
                    <a16:creationId xmlns:a16="http://schemas.microsoft.com/office/drawing/2014/main" id="{21590F86-76CD-4EB9-8741-34B0E1941D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FD6089F4-CD95-4D48-A805-34EA5F848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8DB60A2-B18C-4F65-B0E6-66ED9CEFA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5048C6F4-614B-45FA-AB8F-25347B544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F25FD66F-3D7B-4850-B481-5D51840D46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393D591-D719-4C28-B8E5-334636358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0E41FB1-38F3-4037-B5F2-E4E353110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C8A8B4BF-5D23-4610-AD0E-B290C8D67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F2DCEC57-DDF2-419A-A9CA-83064B23391C}"/>
              </a:ext>
            </a:extLst>
          </p:cNvPr>
          <p:cNvSpPr>
            <a:spLocks noGrp="1"/>
          </p:cNvSpPr>
          <p:nvPr>
            <p:ph type="subTitle" idx="1"/>
          </p:nvPr>
        </p:nvSpPr>
        <p:spPr>
          <a:xfrm>
            <a:off x="3091266" y="4359052"/>
            <a:ext cx="7792376" cy="1956383"/>
          </a:xfrm>
        </p:spPr>
        <p:txBody>
          <a:bodyPr anchor="ctr">
            <a:normAutofit fontScale="92500" lnSpcReduction="20000"/>
          </a:bodyPr>
          <a:lstStyle/>
          <a:p>
            <a:pPr algn="l"/>
            <a:endParaRPr lang="en-US" sz="2000" b="1" dirty="0"/>
          </a:p>
          <a:p>
            <a:pPr algn="l"/>
            <a:r>
              <a:rPr lang="en-US" sz="2700" b="1" dirty="0"/>
              <a:t>         FINC 530 Machine Learning for Business 1</a:t>
            </a:r>
          </a:p>
          <a:p>
            <a:pPr algn="l"/>
            <a:r>
              <a:rPr lang="en-US" sz="3100" dirty="0"/>
              <a:t>                              </a:t>
            </a:r>
            <a:r>
              <a:rPr lang="en-US" sz="2700" dirty="0"/>
              <a:t>Professor:  </a:t>
            </a:r>
            <a:r>
              <a:rPr lang="en-US" sz="2700" dirty="0">
                <a:effectLst/>
                <a:ea typeface="SimSun" panose="02010600030101010101" pitchFamily="2" charset="-122"/>
              </a:rPr>
              <a:t>J.D Jayaraman</a:t>
            </a:r>
            <a:r>
              <a:rPr lang="en-US" sz="2700" dirty="0"/>
              <a:t>      </a:t>
            </a:r>
          </a:p>
          <a:p>
            <a:pPr algn="l"/>
            <a:r>
              <a:rPr lang="en-US" sz="2700"/>
              <a:t>                                   Student</a:t>
            </a:r>
            <a:r>
              <a:rPr lang="en-US" sz="2700" dirty="0"/>
              <a:t>:  Thi Diem My Nguyen</a:t>
            </a:r>
          </a:p>
          <a:p>
            <a:pPr algn="l"/>
            <a:endParaRPr lang="en-US" sz="2000" b="1" dirty="0"/>
          </a:p>
          <a:p>
            <a:pPr algn="l"/>
            <a:endParaRPr lang="en-US" sz="2200" dirty="0"/>
          </a:p>
        </p:txBody>
      </p:sp>
      <p:pic>
        <p:nvPicPr>
          <p:cNvPr id="4" name="Picture 3">
            <a:extLst>
              <a:ext uri="{FF2B5EF4-FFF2-40B4-BE49-F238E27FC236}">
                <a16:creationId xmlns:a16="http://schemas.microsoft.com/office/drawing/2014/main" id="{6C1744A1-E552-4418-90A3-B02B4D0A54A0}"/>
              </a:ext>
            </a:extLst>
          </p:cNvPr>
          <p:cNvPicPr>
            <a:picLocks noChangeAspect="1"/>
          </p:cNvPicPr>
          <p:nvPr/>
        </p:nvPicPr>
        <p:blipFill rotWithShape="1">
          <a:blip r:embed="rId2"/>
          <a:srcRect t="49810" b="477"/>
          <a:stretch/>
        </p:blipFill>
        <p:spPr>
          <a:xfrm>
            <a:off x="176207" y="10"/>
            <a:ext cx="11834552" cy="3346422"/>
          </a:xfrm>
          <a:prstGeom prst="rect">
            <a:avLst/>
          </a:prstGeom>
        </p:spPr>
      </p:pic>
      <p:grpSp>
        <p:nvGrpSpPr>
          <p:cNvPr id="25" name="Top Left">
            <a:extLst>
              <a:ext uri="{FF2B5EF4-FFF2-40B4-BE49-F238E27FC236}">
                <a16:creationId xmlns:a16="http://schemas.microsoft.com/office/drawing/2014/main" id="{345A4508-88A7-4C04-9603-4F8CCFCDC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6" name="Freeform: Shape 25">
              <a:extLst>
                <a:ext uri="{FF2B5EF4-FFF2-40B4-BE49-F238E27FC236}">
                  <a16:creationId xmlns:a16="http://schemas.microsoft.com/office/drawing/2014/main" id="{ACBEBA10-A14A-4AE6-9F5B-84BDE565C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B6C86399-9706-4DD7-8917-E6DB39242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38" name="Freeform: Shape 27">
              <a:extLst>
                <a:ext uri="{FF2B5EF4-FFF2-40B4-BE49-F238E27FC236}">
                  <a16:creationId xmlns:a16="http://schemas.microsoft.com/office/drawing/2014/main" id="{CDDA7BC8-3D83-4235-80B9-97CB95E3D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9" name="Freeform: Shape 28">
              <a:extLst>
                <a:ext uri="{FF2B5EF4-FFF2-40B4-BE49-F238E27FC236}">
                  <a16:creationId xmlns:a16="http://schemas.microsoft.com/office/drawing/2014/main" id="{DA9C08E3-DA34-4386-990E-1CB4F68E7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0" name="Freeform: Shape 29">
              <a:extLst>
                <a:ext uri="{FF2B5EF4-FFF2-40B4-BE49-F238E27FC236}">
                  <a16:creationId xmlns:a16="http://schemas.microsoft.com/office/drawing/2014/main" id="{03CFB05D-200F-4880-92F6-8730C6DEB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1" name="Freeform: Shape 30">
              <a:extLst>
                <a:ext uri="{FF2B5EF4-FFF2-40B4-BE49-F238E27FC236}">
                  <a16:creationId xmlns:a16="http://schemas.microsoft.com/office/drawing/2014/main" id="{4AB4525A-595A-4728-9298-A4DFEE991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31">
              <a:extLst>
                <a:ext uri="{FF2B5EF4-FFF2-40B4-BE49-F238E27FC236}">
                  <a16:creationId xmlns:a16="http://schemas.microsoft.com/office/drawing/2014/main" id="{530A4D64-630B-47EB-9255-66DEFA42D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34" name="Cross">
            <a:extLst>
              <a:ext uri="{FF2B5EF4-FFF2-40B4-BE49-F238E27FC236}">
                <a16:creationId xmlns:a16="http://schemas.microsoft.com/office/drawing/2014/main" id="{2E2A24AE-1C03-4337-8529-C4233C56F0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 y="3919728"/>
            <a:ext cx="118872" cy="118872"/>
            <a:chOff x="1175347" y="3733800"/>
            <a:chExt cx="118872" cy="118872"/>
          </a:xfrm>
        </p:grpSpPr>
        <p:cxnSp>
          <p:nvCxnSpPr>
            <p:cNvPr id="35" name="Straight Connector 34">
              <a:extLst>
                <a:ext uri="{FF2B5EF4-FFF2-40B4-BE49-F238E27FC236}">
                  <a16:creationId xmlns:a16="http://schemas.microsoft.com/office/drawing/2014/main" id="{F6213D2F-99EA-48EA-AD3A-A55DC4F5F5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B4ADACBA-0EE9-4E11-B79A-F39D15CFEA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513729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9918-BDFA-4375-AD80-A4B75FF8DF94}"/>
              </a:ext>
            </a:extLst>
          </p:cNvPr>
          <p:cNvSpPr>
            <a:spLocks noGrp="1"/>
          </p:cNvSpPr>
          <p:nvPr>
            <p:ph type="title"/>
          </p:nvPr>
        </p:nvSpPr>
        <p:spPr>
          <a:xfrm>
            <a:off x="838200" y="865188"/>
            <a:ext cx="10515600" cy="1449387"/>
          </a:xfrm>
        </p:spPr>
        <p:txBody>
          <a:bodyPr>
            <a:normAutofit/>
          </a:bodyPr>
          <a:lstStyle/>
          <a:p>
            <a:r>
              <a:rPr lang="en-US" sz="3000" dirty="0"/>
              <a:t>4. Data cleaning</a:t>
            </a:r>
            <a:br>
              <a:rPr lang="en-US" sz="3200" dirty="0">
                <a:ea typeface="+mn-lt"/>
                <a:cs typeface="+mn-lt"/>
              </a:rPr>
            </a:br>
            <a:endParaRPr lang="en-US" sz="3000" dirty="0"/>
          </a:p>
        </p:txBody>
      </p:sp>
      <p:sp>
        <p:nvSpPr>
          <p:cNvPr id="3" name="Content Placeholder 2">
            <a:extLst>
              <a:ext uri="{FF2B5EF4-FFF2-40B4-BE49-F238E27FC236}">
                <a16:creationId xmlns:a16="http://schemas.microsoft.com/office/drawing/2014/main" id="{A2C53D47-E7A9-46FC-96DD-51716F1CDBA4}"/>
              </a:ext>
            </a:extLst>
          </p:cNvPr>
          <p:cNvSpPr>
            <a:spLocks noGrp="1"/>
          </p:cNvSpPr>
          <p:nvPr>
            <p:ph idx="1"/>
          </p:nvPr>
        </p:nvSpPr>
        <p:spPr>
          <a:xfrm>
            <a:off x="838200" y="2000250"/>
            <a:ext cx="10515600" cy="4148138"/>
          </a:xfrm>
        </p:spPr>
        <p:txBody>
          <a:bodyPr>
            <a:normAutofit fontScale="77500" lnSpcReduction="20000"/>
          </a:bodyPr>
          <a:lstStyle/>
          <a:p>
            <a:pPr latinLnBrk="1">
              <a:spcAft>
                <a:spcPts val="1000"/>
              </a:spcAft>
            </a:pPr>
            <a:r>
              <a:rPr lang="en-US" sz="2200" b="1" dirty="0">
                <a:effectLst/>
                <a:ea typeface="Cambria" panose="02040503050406030204" pitchFamily="18" charset="0"/>
                <a:cs typeface="Times New Roman" panose="02020603050405020304" pitchFamily="18" charset="0"/>
              </a:rPr>
              <a:t>Data cleaning for Student Static Data</a:t>
            </a:r>
          </a:p>
          <a:p>
            <a:pPr latinLnBrk="1">
              <a:spcAft>
                <a:spcPts val="1000"/>
              </a:spcAft>
            </a:pPr>
            <a:r>
              <a:rPr lang="en-US" sz="2200" i="1" dirty="0">
                <a:solidFill>
                  <a:srgbClr val="8F5902"/>
                </a:solidFill>
                <a:effectLst/>
                <a:ea typeface="Cambria" panose="02040503050406030204" pitchFamily="18" charset="0"/>
                <a:cs typeface="Times New Roman" panose="02020603050405020304" pitchFamily="18" charset="0"/>
              </a:rPr>
              <a:t>#Remove address columns because we won't use them for training and testing data: Address1, Address2,    City,   State,  Zip,    </a:t>
            </a:r>
            <a:r>
              <a:rPr lang="en-US" sz="2200" i="1" dirty="0" err="1">
                <a:solidFill>
                  <a:srgbClr val="8F5902"/>
                </a:solidFill>
                <a:effectLst/>
                <a:ea typeface="Cambria" panose="02040503050406030204" pitchFamily="18" charset="0"/>
                <a:cs typeface="Times New Roman" panose="02020603050405020304" pitchFamily="18" charset="0"/>
              </a:rPr>
              <a:t>RegistrationDate</a:t>
            </a:r>
            <a:br>
              <a:rPr lang="en-US" sz="2200" dirty="0">
                <a:effectLst/>
                <a:ea typeface="Cambria" panose="02040503050406030204" pitchFamily="18" charset="0"/>
                <a:cs typeface="Times New Roman" panose="02020603050405020304" pitchFamily="18" charset="0"/>
              </a:rPr>
            </a:br>
            <a:r>
              <a:rPr lang="en-US" sz="2200" i="1" dirty="0">
                <a:solidFill>
                  <a:srgbClr val="8F5902"/>
                </a:solidFill>
                <a:effectLst/>
                <a:ea typeface="Cambria" panose="02040503050406030204" pitchFamily="18" charset="0"/>
                <a:cs typeface="Times New Roman" panose="02020603050405020304" pitchFamily="18" charset="0"/>
              </a:rPr>
              <a:t>#Remove columns because of missing most values: Campus, </a:t>
            </a:r>
            <a:r>
              <a:rPr lang="en-US" sz="2200" i="1" dirty="0" err="1">
                <a:solidFill>
                  <a:srgbClr val="8F5902"/>
                </a:solidFill>
                <a:effectLst/>
                <a:ea typeface="Cambria" panose="02040503050406030204" pitchFamily="18" charset="0"/>
                <a:cs typeface="Times New Roman" panose="02020603050405020304" pitchFamily="18" charset="0"/>
              </a:rPr>
              <a:t>HSDipYr</a:t>
            </a:r>
            <a:r>
              <a:rPr lang="en-US" sz="2200" i="1" dirty="0">
                <a:solidFill>
                  <a:srgbClr val="8F5902"/>
                </a:solidFill>
                <a:effectLst/>
                <a:ea typeface="Cambria" panose="02040503050406030204" pitchFamily="18" charset="0"/>
                <a:cs typeface="Times New Roman" panose="02020603050405020304" pitchFamily="18" charset="0"/>
              </a:rPr>
              <a:t> </a:t>
            </a:r>
            <a:r>
              <a:rPr lang="en-US" sz="2200" i="1" dirty="0" err="1">
                <a:solidFill>
                  <a:srgbClr val="8F5902"/>
                </a:solidFill>
                <a:effectLst/>
                <a:ea typeface="Cambria" panose="02040503050406030204" pitchFamily="18" charset="0"/>
                <a:cs typeface="Times New Roman" panose="02020603050405020304" pitchFamily="18" charset="0"/>
              </a:rPr>
              <a:t>HSGPAWtd</a:t>
            </a:r>
            <a:r>
              <a:rPr lang="en-US" sz="2200" i="1" dirty="0">
                <a:solidFill>
                  <a:srgbClr val="8F5902"/>
                </a:solidFill>
                <a:effectLst/>
                <a:ea typeface="Cambria" panose="02040503050406030204" pitchFamily="18" charset="0"/>
                <a:cs typeface="Times New Roman" panose="02020603050405020304" pitchFamily="18" charset="0"/>
              </a:rPr>
              <a:t>, </a:t>
            </a:r>
            <a:r>
              <a:rPr lang="en-US" sz="2200" i="1" dirty="0" err="1">
                <a:solidFill>
                  <a:srgbClr val="8F5902"/>
                </a:solidFill>
                <a:effectLst/>
                <a:ea typeface="Cambria" panose="02040503050406030204" pitchFamily="18" charset="0"/>
                <a:cs typeface="Times New Roman" panose="02020603050405020304" pitchFamily="18" charset="0"/>
              </a:rPr>
              <a:t>FirstGen</a:t>
            </a:r>
            <a:r>
              <a:rPr lang="en-US" sz="2200" i="1" dirty="0">
                <a:solidFill>
                  <a:srgbClr val="8F5902"/>
                </a:solidFill>
                <a:effectLst/>
                <a:ea typeface="Cambria" panose="02040503050406030204" pitchFamily="18" charset="0"/>
                <a:cs typeface="Times New Roman" panose="02020603050405020304" pitchFamily="18" charset="0"/>
              </a:rPr>
              <a:t>, </a:t>
            </a:r>
            <a:r>
              <a:rPr lang="en-US" sz="2200" i="1" dirty="0" err="1">
                <a:solidFill>
                  <a:srgbClr val="8F5902"/>
                </a:solidFill>
                <a:effectLst/>
                <a:ea typeface="Cambria" panose="02040503050406030204" pitchFamily="18" charset="0"/>
                <a:cs typeface="Times New Roman" panose="02020603050405020304" pitchFamily="18" charset="0"/>
              </a:rPr>
              <a:t>DualHSSummerEnroll</a:t>
            </a:r>
            <a:r>
              <a:rPr lang="en-US" sz="2200" i="1" dirty="0">
                <a:solidFill>
                  <a:srgbClr val="8F5902"/>
                </a:solidFill>
                <a:effectLst/>
                <a:ea typeface="Cambria" panose="02040503050406030204" pitchFamily="18" charset="0"/>
                <a:cs typeface="Times New Roman" panose="02020603050405020304" pitchFamily="18" charset="0"/>
              </a:rPr>
              <a:t>, </a:t>
            </a:r>
            <a:r>
              <a:rPr lang="en-US" sz="2200" i="1" dirty="0" err="1">
                <a:solidFill>
                  <a:srgbClr val="8F5902"/>
                </a:solidFill>
                <a:effectLst/>
                <a:ea typeface="Cambria" panose="02040503050406030204" pitchFamily="18" charset="0"/>
                <a:cs typeface="Times New Roman" panose="02020603050405020304" pitchFamily="18" charset="0"/>
              </a:rPr>
              <a:t>CumLoanAtEntry</a:t>
            </a:r>
            <a:r>
              <a:rPr lang="en-US" sz="2200" i="1" dirty="0">
                <a:solidFill>
                  <a:srgbClr val="8F5902"/>
                </a:solidFill>
                <a:effectLst/>
                <a:ea typeface="Cambria" panose="02040503050406030204" pitchFamily="18" charset="0"/>
                <a:cs typeface="Times New Roman" panose="02020603050405020304" pitchFamily="18" charset="0"/>
              </a:rPr>
              <a:t>,   </a:t>
            </a:r>
            <a:br>
              <a:rPr lang="en-US" sz="2200" dirty="0">
                <a:effectLst/>
                <a:ea typeface="Cambria" panose="02040503050406030204" pitchFamily="18" charset="0"/>
                <a:cs typeface="Times New Roman" panose="02020603050405020304" pitchFamily="18" charset="0"/>
              </a:rPr>
            </a:br>
            <a:r>
              <a:rPr lang="en-US" sz="2200" dirty="0" err="1">
                <a:solidFill>
                  <a:srgbClr val="000000"/>
                </a:solidFill>
                <a:effectLst/>
                <a:ea typeface="Cambria" panose="02040503050406030204" pitchFamily="18" charset="0"/>
                <a:cs typeface="Times New Roman" panose="02020603050405020304" pitchFamily="18" charset="0"/>
              </a:rPr>
              <a:t>StudentStatic</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8F5902"/>
                </a:solidFill>
                <a:effectLst/>
                <a:ea typeface="Cambria" panose="02040503050406030204" pitchFamily="18" charset="0"/>
                <a:cs typeface="Times New Roman" panose="02020603050405020304" pitchFamily="18" charset="0"/>
              </a:rPr>
              <a:t>&lt;-</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err="1">
                <a:solidFill>
                  <a:srgbClr val="000000"/>
                </a:solidFill>
                <a:effectLst/>
                <a:ea typeface="Cambria" panose="02040503050406030204" pitchFamily="18" charset="0"/>
                <a:cs typeface="Times New Roman" panose="02020603050405020304" pitchFamily="18" charset="0"/>
              </a:rPr>
              <a:t>StudentStaticData</a:t>
            </a:r>
            <a:r>
              <a:rPr lang="en-US" sz="2200" dirty="0">
                <a:solidFill>
                  <a:srgbClr val="000000"/>
                </a:solidFill>
                <a:effectLst/>
                <a:ea typeface="Cambria" panose="02040503050406030204" pitchFamily="18" charset="0"/>
                <a:cs typeface="Times New Roman" panose="02020603050405020304" pitchFamily="18" charset="0"/>
              </a:rPr>
              <a:t>[-c(</a:t>
            </a:r>
            <a:r>
              <a:rPr lang="en-US" sz="2200" dirty="0">
                <a:solidFill>
                  <a:srgbClr val="0000CF"/>
                </a:solidFill>
                <a:effectLst/>
                <a:ea typeface="Cambria" panose="02040503050406030204" pitchFamily="18" charset="0"/>
                <a:cs typeface="Times New Roman" panose="02020603050405020304" pitchFamily="18" charset="0"/>
              </a:rPr>
              <a:t>4</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0000CF"/>
                </a:solidFill>
                <a:effectLst/>
                <a:ea typeface="Cambria" panose="02040503050406030204" pitchFamily="18" charset="0"/>
                <a:cs typeface="Times New Roman" panose="02020603050405020304" pitchFamily="18" charset="0"/>
              </a:rPr>
              <a:t>5</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0000CF"/>
                </a:solidFill>
                <a:effectLst/>
                <a:ea typeface="Cambria" panose="02040503050406030204" pitchFamily="18" charset="0"/>
                <a:cs typeface="Times New Roman" panose="02020603050405020304" pitchFamily="18" charset="0"/>
              </a:rPr>
              <a:t>6</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0000CF"/>
                </a:solidFill>
                <a:effectLst/>
                <a:ea typeface="Cambria" panose="02040503050406030204" pitchFamily="18" charset="0"/>
                <a:cs typeface="Times New Roman" panose="02020603050405020304" pitchFamily="18" charset="0"/>
              </a:rPr>
              <a:t>7</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0000CF"/>
                </a:solidFill>
                <a:effectLst/>
                <a:ea typeface="Cambria" panose="02040503050406030204" pitchFamily="18" charset="0"/>
                <a:cs typeface="Times New Roman" panose="02020603050405020304" pitchFamily="18" charset="0"/>
              </a:rPr>
              <a:t>8</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0000CF"/>
                </a:solidFill>
                <a:effectLst/>
                <a:ea typeface="Cambria" panose="02040503050406030204" pitchFamily="18" charset="0"/>
                <a:cs typeface="Times New Roman" panose="02020603050405020304" pitchFamily="18" charset="0"/>
              </a:rPr>
              <a:t>9</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0000CF"/>
                </a:solidFill>
                <a:effectLst/>
                <a:ea typeface="Cambria" panose="02040503050406030204" pitchFamily="18" charset="0"/>
                <a:cs typeface="Times New Roman" panose="02020603050405020304" pitchFamily="18" charset="0"/>
              </a:rPr>
              <a:t>10</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0000CF"/>
                </a:solidFill>
                <a:effectLst/>
                <a:ea typeface="Cambria" panose="02040503050406030204" pitchFamily="18" charset="0"/>
                <a:cs typeface="Times New Roman" panose="02020603050405020304" pitchFamily="18" charset="0"/>
              </a:rPr>
              <a:t>22</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0000CF"/>
                </a:solidFill>
                <a:effectLst/>
                <a:ea typeface="Cambria" panose="02040503050406030204" pitchFamily="18" charset="0"/>
                <a:cs typeface="Times New Roman" panose="02020603050405020304" pitchFamily="18" charset="0"/>
              </a:rPr>
              <a:t>24</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0000CF"/>
                </a:solidFill>
                <a:effectLst/>
                <a:ea typeface="Cambria" panose="02040503050406030204" pitchFamily="18" charset="0"/>
                <a:cs typeface="Times New Roman" panose="02020603050405020304" pitchFamily="18" charset="0"/>
              </a:rPr>
              <a:t>25</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0000CF"/>
                </a:solidFill>
                <a:effectLst/>
                <a:ea typeface="Cambria" panose="02040503050406030204" pitchFamily="18" charset="0"/>
                <a:cs typeface="Times New Roman" panose="02020603050405020304" pitchFamily="18" charset="0"/>
              </a:rPr>
              <a:t>26</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0000CF"/>
                </a:solidFill>
                <a:effectLst/>
                <a:ea typeface="Cambria" panose="02040503050406030204" pitchFamily="18" charset="0"/>
                <a:cs typeface="Times New Roman" panose="02020603050405020304" pitchFamily="18" charset="0"/>
              </a:rPr>
              <a:t>30</a:t>
            </a:r>
            <a:r>
              <a:rPr lang="en-US" sz="2200" dirty="0">
                <a:solidFill>
                  <a:srgbClr val="000000"/>
                </a:solidFill>
                <a:effectLst/>
                <a:ea typeface="Cambria" panose="02040503050406030204" pitchFamily="18" charset="0"/>
                <a:cs typeface="Times New Roman" panose="02020603050405020304" pitchFamily="18" charset="0"/>
              </a:rPr>
              <a:t>)]</a:t>
            </a:r>
            <a:br>
              <a:rPr lang="en-US" sz="2200" dirty="0">
                <a:effectLst/>
                <a:ea typeface="Cambria" panose="02040503050406030204" pitchFamily="18" charset="0"/>
                <a:cs typeface="Times New Roman" panose="02020603050405020304" pitchFamily="18" charset="0"/>
              </a:rPr>
            </a:br>
            <a:r>
              <a:rPr lang="en-US" sz="2200" i="1" dirty="0">
                <a:solidFill>
                  <a:srgbClr val="8F5902"/>
                </a:solidFill>
                <a:effectLst/>
                <a:ea typeface="Cambria" panose="02040503050406030204" pitchFamily="18" charset="0"/>
                <a:cs typeface="Times New Roman" panose="02020603050405020304" pitchFamily="18" charset="0"/>
              </a:rPr>
              <a:t>#Replace value = -1 in Hispanic,    </a:t>
            </a:r>
            <a:r>
              <a:rPr lang="en-US" sz="2200" i="1" dirty="0" err="1">
                <a:solidFill>
                  <a:srgbClr val="8F5902"/>
                </a:solidFill>
                <a:effectLst/>
                <a:ea typeface="Cambria" panose="02040503050406030204" pitchFamily="18" charset="0"/>
                <a:cs typeface="Times New Roman" panose="02020603050405020304" pitchFamily="18" charset="0"/>
              </a:rPr>
              <a:t>AmericanIndian</a:t>
            </a:r>
            <a:r>
              <a:rPr lang="en-US" sz="2200" i="1" dirty="0">
                <a:solidFill>
                  <a:srgbClr val="8F5902"/>
                </a:solidFill>
                <a:effectLst/>
                <a:ea typeface="Cambria" panose="02040503050406030204" pitchFamily="18" charset="0"/>
                <a:cs typeface="Times New Roman" panose="02020603050405020304" pitchFamily="18" charset="0"/>
              </a:rPr>
              <a:t>, Asian,  Black,  </a:t>
            </a:r>
            <a:r>
              <a:rPr lang="en-US" sz="2200" i="1" dirty="0" err="1">
                <a:solidFill>
                  <a:srgbClr val="8F5902"/>
                </a:solidFill>
                <a:effectLst/>
                <a:ea typeface="Cambria" panose="02040503050406030204" pitchFamily="18" charset="0"/>
                <a:cs typeface="Times New Roman" panose="02020603050405020304" pitchFamily="18" charset="0"/>
              </a:rPr>
              <a:t>NativeHawaiian</a:t>
            </a:r>
            <a:r>
              <a:rPr lang="en-US" sz="2200" i="1" dirty="0">
                <a:solidFill>
                  <a:srgbClr val="8F5902"/>
                </a:solidFill>
                <a:effectLst/>
                <a:ea typeface="Cambria" panose="02040503050406030204" pitchFamily="18" charset="0"/>
                <a:cs typeface="Times New Roman" panose="02020603050405020304" pitchFamily="18" charset="0"/>
              </a:rPr>
              <a:t>, White,  </a:t>
            </a:r>
            <a:r>
              <a:rPr lang="en-US" sz="2200" i="1" dirty="0" err="1">
                <a:solidFill>
                  <a:srgbClr val="8F5902"/>
                </a:solidFill>
                <a:effectLst/>
                <a:ea typeface="Cambria" panose="02040503050406030204" pitchFamily="18" charset="0"/>
                <a:cs typeface="Times New Roman" panose="02020603050405020304" pitchFamily="18" charset="0"/>
              </a:rPr>
              <a:t>TwoOrMoreRace</a:t>
            </a:r>
            <a:r>
              <a:rPr lang="en-US" sz="2200" i="1" dirty="0">
                <a:solidFill>
                  <a:srgbClr val="8F5902"/>
                </a:solidFill>
                <a:effectLst/>
                <a:ea typeface="Cambria" panose="02040503050406030204" pitchFamily="18" charset="0"/>
                <a:cs typeface="Times New Roman" panose="02020603050405020304" pitchFamily="18" charset="0"/>
              </a:rPr>
              <a:t> = 0</a:t>
            </a:r>
            <a:br>
              <a:rPr lang="en-US" sz="2200" dirty="0">
                <a:effectLst/>
                <a:ea typeface="Cambria" panose="02040503050406030204" pitchFamily="18" charset="0"/>
                <a:cs typeface="Times New Roman" panose="02020603050405020304" pitchFamily="18" charset="0"/>
              </a:rPr>
            </a:br>
            <a:r>
              <a:rPr lang="en-US" sz="2200" dirty="0" err="1">
                <a:solidFill>
                  <a:srgbClr val="000000"/>
                </a:solidFill>
                <a:effectLst/>
                <a:ea typeface="Cambria" panose="02040503050406030204" pitchFamily="18" charset="0"/>
                <a:cs typeface="Times New Roman" panose="02020603050405020304" pitchFamily="18" charset="0"/>
              </a:rPr>
              <a:t>StudentStatic</a:t>
            </a:r>
            <a:r>
              <a:rPr lang="en-US" sz="2200" dirty="0">
                <a:solidFill>
                  <a:srgbClr val="000000"/>
                </a:solidFill>
                <a:effectLst/>
                <a:ea typeface="Cambria" panose="02040503050406030204" pitchFamily="18" charset="0"/>
                <a:cs typeface="Times New Roman" panose="02020603050405020304" pitchFamily="18" charset="0"/>
              </a:rPr>
              <a:t>[</a:t>
            </a:r>
            <a:r>
              <a:rPr lang="en-US" sz="2200" dirty="0">
                <a:solidFill>
                  <a:srgbClr val="4E9A06"/>
                </a:solidFill>
                <a:effectLst/>
                <a:ea typeface="Cambria" panose="02040503050406030204" pitchFamily="18" charset="0"/>
                <a:cs typeface="Times New Roman" panose="02020603050405020304" pitchFamily="18" charset="0"/>
              </a:rPr>
              <a:t>"Hispanic"</a:t>
            </a:r>
            <a:r>
              <a:rPr lang="en-US" sz="2200" dirty="0">
                <a:solidFill>
                  <a:srgbClr val="000000"/>
                </a:solidFill>
                <a:effectLst/>
                <a:ea typeface="Cambria" panose="02040503050406030204" pitchFamily="18" charset="0"/>
                <a:cs typeface="Times New Roman" panose="02020603050405020304" pitchFamily="18" charset="0"/>
              </a:rPr>
              <a:t>][</a:t>
            </a:r>
            <a:r>
              <a:rPr lang="en-US" sz="2200" dirty="0" err="1">
                <a:solidFill>
                  <a:srgbClr val="000000"/>
                </a:solidFill>
                <a:effectLst/>
                <a:ea typeface="Cambria" panose="02040503050406030204" pitchFamily="18" charset="0"/>
                <a:cs typeface="Times New Roman" panose="02020603050405020304" pitchFamily="18" charset="0"/>
              </a:rPr>
              <a:t>StudentStatic</a:t>
            </a:r>
            <a:r>
              <a:rPr lang="en-US" sz="2200" dirty="0">
                <a:solidFill>
                  <a:srgbClr val="000000"/>
                </a:solidFill>
                <a:effectLst/>
                <a:ea typeface="Cambria" panose="02040503050406030204" pitchFamily="18" charset="0"/>
                <a:cs typeface="Times New Roman" panose="02020603050405020304" pitchFamily="18" charset="0"/>
              </a:rPr>
              <a:t>[</a:t>
            </a:r>
            <a:r>
              <a:rPr lang="en-US" sz="2200" dirty="0">
                <a:solidFill>
                  <a:srgbClr val="4E9A06"/>
                </a:solidFill>
                <a:effectLst/>
                <a:ea typeface="Cambria" panose="02040503050406030204" pitchFamily="18" charset="0"/>
                <a:cs typeface="Times New Roman" panose="02020603050405020304" pitchFamily="18" charset="0"/>
              </a:rPr>
              <a:t>"Hispanic"</a:t>
            </a:r>
            <a:r>
              <a:rPr lang="en-US" sz="2200" dirty="0">
                <a:solidFill>
                  <a:srgbClr val="000000"/>
                </a:solidFill>
                <a:effectLst/>
                <a:ea typeface="Cambria" panose="02040503050406030204" pitchFamily="18" charset="0"/>
                <a:cs typeface="Times New Roman" panose="02020603050405020304" pitchFamily="18" charset="0"/>
              </a:rPr>
              <a:t>] == -</a:t>
            </a:r>
            <a:r>
              <a:rPr lang="en-US" sz="2200" dirty="0">
                <a:solidFill>
                  <a:srgbClr val="0000CF"/>
                </a:solidFill>
                <a:effectLst/>
                <a:ea typeface="Cambria" panose="02040503050406030204" pitchFamily="18" charset="0"/>
                <a:cs typeface="Times New Roman" panose="02020603050405020304" pitchFamily="18" charset="0"/>
              </a:rPr>
              <a:t>1</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8F5902"/>
                </a:solidFill>
                <a:effectLst/>
                <a:ea typeface="Cambria" panose="02040503050406030204" pitchFamily="18" charset="0"/>
                <a:cs typeface="Times New Roman" panose="02020603050405020304" pitchFamily="18" charset="0"/>
              </a:rPr>
              <a:t>&lt;-</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0000CF"/>
                </a:solidFill>
                <a:effectLst/>
                <a:ea typeface="Cambria" panose="02040503050406030204" pitchFamily="18" charset="0"/>
                <a:cs typeface="Times New Roman" panose="02020603050405020304" pitchFamily="18" charset="0"/>
              </a:rPr>
              <a:t>0</a:t>
            </a:r>
            <a:br>
              <a:rPr lang="en-US" sz="2200" dirty="0">
                <a:effectLst/>
                <a:ea typeface="Cambria" panose="02040503050406030204" pitchFamily="18" charset="0"/>
                <a:cs typeface="Times New Roman" panose="02020603050405020304" pitchFamily="18" charset="0"/>
              </a:rPr>
            </a:br>
            <a:r>
              <a:rPr lang="en-US" sz="2200" dirty="0" err="1">
                <a:solidFill>
                  <a:srgbClr val="000000"/>
                </a:solidFill>
                <a:effectLst/>
                <a:ea typeface="Cambria" panose="02040503050406030204" pitchFamily="18" charset="0"/>
                <a:cs typeface="Times New Roman" panose="02020603050405020304" pitchFamily="18" charset="0"/>
              </a:rPr>
              <a:t>StudentStatic</a:t>
            </a:r>
            <a:r>
              <a:rPr lang="en-US" sz="2200" dirty="0">
                <a:solidFill>
                  <a:srgbClr val="000000"/>
                </a:solidFill>
                <a:effectLst/>
                <a:ea typeface="Cambria" panose="02040503050406030204" pitchFamily="18" charset="0"/>
                <a:cs typeface="Times New Roman" panose="02020603050405020304" pitchFamily="18" charset="0"/>
              </a:rPr>
              <a:t>[</a:t>
            </a:r>
            <a:r>
              <a:rPr lang="en-US" sz="2200" dirty="0">
                <a:solidFill>
                  <a:srgbClr val="4E9A06"/>
                </a:solidFill>
                <a:effectLst/>
                <a:ea typeface="Cambria" panose="02040503050406030204" pitchFamily="18" charset="0"/>
                <a:cs typeface="Times New Roman" panose="02020603050405020304" pitchFamily="18" charset="0"/>
              </a:rPr>
              <a:t>"</a:t>
            </a:r>
            <a:r>
              <a:rPr lang="en-US" sz="2200" dirty="0" err="1">
                <a:solidFill>
                  <a:srgbClr val="4E9A06"/>
                </a:solidFill>
                <a:effectLst/>
                <a:ea typeface="Cambria" panose="02040503050406030204" pitchFamily="18" charset="0"/>
                <a:cs typeface="Times New Roman" panose="02020603050405020304" pitchFamily="18" charset="0"/>
              </a:rPr>
              <a:t>AmericanIndian</a:t>
            </a:r>
            <a:r>
              <a:rPr lang="en-US" sz="2200" dirty="0">
                <a:solidFill>
                  <a:srgbClr val="4E9A06"/>
                </a:solidFill>
                <a:effectLst/>
                <a:ea typeface="Cambria" panose="02040503050406030204" pitchFamily="18" charset="0"/>
                <a:cs typeface="Times New Roman" panose="02020603050405020304" pitchFamily="18" charset="0"/>
              </a:rPr>
              <a:t>"</a:t>
            </a:r>
            <a:r>
              <a:rPr lang="en-US" sz="2200" dirty="0">
                <a:solidFill>
                  <a:srgbClr val="000000"/>
                </a:solidFill>
                <a:effectLst/>
                <a:ea typeface="Cambria" panose="02040503050406030204" pitchFamily="18" charset="0"/>
                <a:cs typeface="Times New Roman" panose="02020603050405020304" pitchFamily="18" charset="0"/>
              </a:rPr>
              <a:t>][</a:t>
            </a:r>
            <a:r>
              <a:rPr lang="en-US" sz="2200" dirty="0" err="1">
                <a:solidFill>
                  <a:srgbClr val="000000"/>
                </a:solidFill>
                <a:effectLst/>
                <a:ea typeface="Cambria" panose="02040503050406030204" pitchFamily="18" charset="0"/>
                <a:cs typeface="Times New Roman" panose="02020603050405020304" pitchFamily="18" charset="0"/>
              </a:rPr>
              <a:t>StudentStatic</a:t>
            </a:r>
            <a:r>
              <a:rPr lang="en-US" sz="2200" dirty="0">
                <a:solidFill>
                  <a:srgbClr val="000000"/>
                </a:solidFill>
                <a:effectLst/>
                <a:ea typeface="Cambria" panose="02040503050406030204" pitchFamily="18" charset="0"/>
                <a:cs typeface="Times New Roman" panose="02020603050405020304" pitchFamily="18" charset="0"/>
              </a:rPr>
              <a:t>[</a:t>
            </a:r>
            <a:r>
              <a:rPr lang="en-US" sz="2200" dirty="0">
                <a:solidFill>
                  <a:srgbClr val="4E9A06"/>
                </a:solidFill>
                <a:effectLst/>
                <a:ea typeface="Cambria" panose="02040503050406030204" pitchFamily="18" charset="0"/>
                <a:cs typeface="Times New Roman" panose="02020603050405020304" pitchFamily="18" charset="0"/>
              </a:rPr>
              <a:t>"</a:t>
            </a:r>
            <a:r>
              <a:rPr lang="en-US" sz="2200" dirty="0" err="1">
                <a:solidFill>
                  <a:srgbClr val="4E9A06"/>
                </a:solidFill>
                <a:effectLst/>
                <a:ea typeface="Cambria" panose="02040503050406030204" pitchFamily="18" charset="0"/>
                <a:cs typeface="Times New Roman" panose="02020603050405020304" pitchFamily="18" charset="0"/>
              </a:rPr>
              <a:t>AmericanIndian</a:t>
            </a:r>
            <a:r>
              <a:rPr lang="en-US" sz="2200" dirty="0">
                <a:solidFill>
                  <a:srgbClr val="4E9A06"/>
                </a:solidFill>
                <a:effectLst/>
                <a:ea typeface="Cambria" panose="02040503050406030204" pitchFamily="18" charset="0"/>
                <a:cs typeface="Times New Roman" panose="02020603050405020304" pitchFamily="18" charset="0"/>
              </a:rPr>
              <a:t>"</a:t>
            </a:r>
            <a:r>
              <a:rPr lang="en-US" sz="2200" dirty="0">
                <a:solidFill>
                  <a:srgbClr val="000000"/>
                </a:solidFill>
                <a:effectLst/>
                <a:ea typeface="Cambria" panose="02040503050406030204" pitchFamily="18" charset="0"/>
                <a:cs typeface="Times New Roman" panose="02020603050405020304" pitchFamily="18" charset="0"/>
              </a:rPr>
              <a:t>] == -</a:t>
            </a:r>
            <a:r>
              <a:rPr lang="en-US" sz="2200" dirty="0">
                <a:solidFill>
                  <a:srgbClr val="0000CF"/>
                </a:solidFill>
                <a:effectLst/>
                <a:ea typeface="Cambria" panose="02040503050406030204" pitchFamily="18" charset="0"/>
                <a:cs typeface="Times New Roman" panose="02020603050405020304" pitchFamily="18" charset="0"/>
              </a:rPr>
              <a:t>1</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8F5902"/>
                </a:solidFill>
                <a:effectLst/>
                <a:ea typeface="Cambria" panose="02040503050406030204" pitchFamily="18" charset="0"/>
                <a:cs typeface="Times New Roman" panose="02020603050405020304" pitchFamily="18" charset="0"/>
              </a:rPr>
              <a:t>&lt;-</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0000CF"/>
                </a:solidFill>
                <a:effectLst/>
                <a:ea typeface="Cambria" panose="02040503050406030204" pitchFamily="18" charset="0"/>
                <a:cs typeface="Times New Roman" panose="02020603050405020304" pitchFamily="18" charset="0"/>
              </a:rPr>
              <a:t>0</a:t>
            </a:r>
            <a:br>
              <a:rPr lang="en-US" sz="2200" dirty="0">
                <a:effectLst/>
                <a:ea typeface="Cambria" panose="02040503050406030204" pitchFamily="18" charset="0"/>
                <a:cs typeface="Times New Roman" panose="02020603050405020304" pitchFamily="18" charset="0"/>
              </a:rPr>
            </a:br>
            <a:r>
              <a:rPr lang="en-US" sz="2200" dirty="0" err="1">
                <a:solidFill>
                  <a:srgbClr val="000000"/>
                </a:solidFill>
                <a:effectLst/>
                <a:ea typeface="Cambria" panose="02040503050406030204" pitchFamily="18" charset="0"/>
                <a:cs typeface="Times New Roman" panose="02020603050405020304" pitchFamily="18" charset="0"/>
              </a:rPr>
              <a:t>StudentStatic</a:t>
            </a:r>
            <a:r>
              <a:rPr lang="en-US" sz="2200" dirty="0">
                <a:solidFill>
                  <a:srgbClr val="000000"/>
                </a:solidFill>
                <a:effectLst/>
                <a:ea typeface="Cambria" panose="02040503050406030204" pitchFamily="18" charset="0"/>
                <a:cs typeface="Times New Roman" panose="02020603050405020304" pitchFamily="18" charset="0"/>
              </a:rPr>
              <a:t>[</a:t>
            </a:r>
            <a:r>
              <a:rPr lang="en-US" sz="2200" dirty="0">
                <a:solidFill>
                  <a:srgbClr val="4E9A06"/>
                </a:solidFill>
                <a:effectLst/>
                <a:ea typeface="Cambria" panose="02040503050406030204" pitchFamily="18" charset="0"/>
                <a:cs typeface="Times New Roman" panose="02020603050405020304" pitchFamily="18" charset="0"/>
              </a:rPr>
              <a:t>"Asian"</a:t>
            </a:r>
            <a:r>
              <a:rPr lang="en-US" sz="2200" dirty="0">
                <a:solidFill>
                  <a:srgbClr val="000000"/>
                </a:solidFill>
                <a:effectLst/>
                <a:ea typeface="Cambria" panose="02040503050406030204" pitchFamily="18" charset="0"/>
                <a:cs typeface="Times New Roman" panose="02020603050405020304" pitchFamily="18" charset="0"/>
              </a:rPr>
              <a:t>][</a:t>
            </a:r>
            <a:r>
              <a:rPr lang="en-US" sz="2200" dirty="0" err="1">
                <a:solidFill>
                  <a:srgbClr val="000000"/>
                </a:solidFill>
                <a:effectLst/>
                <a:ea typeface="Cambria" panose="02040503050406030204" pitchFamily="18" charset="0"/>
                <a:cs typeface="Times New Roman" panose="02020603050405020304" pitchFamily="18" charset="0"/>
              </a:rPr>
              <a:t>StudentStatic</a:t>
            </a:r>
            <a:r>
              <a:rPr lang="en-US" sz="2200" dirty="0">
                <a:solidFill>
                  <a:srgbClr val="000000"/>
                </a:solidFill>
                <a:effectLst/>
                <a:ea typeface="Cambria" panose="02040503050406030204" pitchFamily="18" charset="0"/>
                <a:cs typeface="Times New Roman" panose="02020603050405020304" pitchFamily="18" charset="0"/>
              </a:rPr>
              <a:t>[</a:t>
            </a:r>
            <a:r>
              <a:rPr lang="en-US" sz="2200" dirty="0">
                <a:solidFill>
                  <a:srgbClr val="4E9A06"/>
                </a:solidFill>
                <a:effectLst/>
                <a:ea typeface="Cambria" panose="02040503050406030204" pitchFamily="18" charset="0"/>
                <a:cs typeface="Times New Roman" panose="02020603050405020304" pitchFamily="18" charset="0"/>
              </a:rPr>
              <a:t>"Asian"</a:t>
            </a:r>
            <a:r>
              <a:rPr lang="en-US" sz="2200" dirty="0">
                <a:solidFill>
                  <a:srgbClr val="000000"/>
                </a:solidFill>
                <a:effectLst/>
                <a:ea typeface="Cambria" panose="02040503050406030204" pitchFamily="18" charset="0"/>
                <a:cs typeface="Times New Roman" panose="02020603050405020304" pitchFamily="18" charset="0"/>
              </a:rPr>
              <a:t>] == -</a:t>
            </a:r>
            <a:r>
              <a:rPr lang="en-US" sz="2200" dirty="0">
                <a:solidFill>
                  <a:srgbClr val="0000CF"/>
                </a:solidFill>
                <a:effectLst/>
                <a:ea typeface="Cambria" panose="02040503050406030204" pitchFamily="18" charset="0"/>
                <a:cs typeface="Times New Roman" panose="02020603050405020304" pitchFamily="18" charset="0"/>
              </a:rPr>
              <a:t>1</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8F5902"/>
                </a:solidFill>
                <a:effectLst/>
                <a:ea typeface="Cambria" panose="02040503050406030204" pitchFamily="18" charset="0"/>
                <a:cs typeface="Times New Roman" panose="02020603050405020304" pitchFamily="18" charset="0"/>
              </a:rPr>
              <a:t>&lt;-</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0000CF"/>
                </a:solidFill>
                <a:effectLst/>
                <a:ea typeface="Cambria" panose="02040503050406030204" pitchFamily="18" charset="0"/>
                <a:cs typeface="Times New Roman" panose="02020603050405020304" pitchFamily="18" charset="0"/>
              </a:rPr>
              <a:t>0</a:t>
            </a:r>
            <a:br>
              <a:rPr lang="en-US" sz="2200" dirty="0">
                <a:effectLst/>
                <a:ea typeface="Cambria" panose="02040503050406030204" pitchFamily="18" charset="0"/>
                <a:cs typeface="Times New Roman" panose="02020603050405020304" pitchFamily="18" charset="0"/>
              </a:rPr>
            </a:br>
            <a:r>
              <a:rPr lang="en-US" sz="2200" dirty="0" err="1">
                <a:solidFill>
                  <a:srgbClr val="000000"/>
                </a:solidFill>
                <a:effectLst/>
                <a:ea typeface="Cambria" panose="02040503050406030204" pitchFamily="18" charset="0"/>
                <a:cs typeface="Times New Roman" panose="02020603050405020304" pitchFamily="18" charset="0"/>
              </a:rPr>
              <a:t>StudentStatic</a:t>
            </a:r>
            <a:r>
              <a:rPr lang="en-US" sz="2200" dirty="0">
                <a:solidFill>
                  <a:srgbClr val="000000"/>
                </a:solidFill>
                <a:effectLst/>
                <a:ea typeface="Cambria" panose="02040503050406030204" pitchFamily="18" charset="0"/>
                <a:cs typeface="Times New Roman" panose="02020603050405020304" pitchFamily="18" charset="0"/>
              </a:rPr>
              <a:t>[</a:t>
            </a:r>
            <a:r>
              <a:rPr lang="en-US" sz="2200" dirty="0">
                <a:solidFill>
                  <a:srgbClr val="4E9A06"/>
                </a:solidFill>
                <a:effectLst/>
                <a:ea typeface="Cambria" panose="02040503050406030204" pitchFamily="18" charset="0"/>
                <a:cs typeface="Times New Roman" panose="02020603050405020304" pitchFamily="18" charset="0"/>
              </a:rPr>
              <a:t>"Black"</a:t>
            </a:r>
            <a:r>
              <a:rPr lang="en-US" sz="2200" dirty="0">
                <a:solidFill>
                  <a:srgbClr val="000000"/>
                </a:solidFill>
                <a:effectLst/>
                <a:ea typeface="Cambria" panose="02040503050406030204" pitchFamily="18" charset="0"/>
                <a:cs typeface="Times New Roman" panose="02020603050405020304" pitchFamily="18" charset="0"/>
              </a:rPr>
              <a:t>][</a:t>
            </a:r>
            <a:r>
              <a:rPr lang="en-US" sz="2200" dirty="0" err="1">
                <a:solidFill>
                  <a:srgbClr val="000000"/>
                </a:solidFill>
                <a:effectLst/>
                <a:ea typeface="Cambria" panose="02040503050406030204" pitchFamily="18" charset="0"/>
                <a:cs typeface="Times New Roman" panose="02020603050405020304" pitchFamily="18" charset="0"/>
              </a:rPr>
              <a:t>StudentStatic</a:t>
            </a:r>
            <a:r>
              <a:rPr lang="en-US" sz="2200" dirty="0">
                <a:solidFill>
                  <a:srgbClr val="000000"/>
                </a:solidFill>
                <a:effectLst/>
                <a:ea typeface="Cambria" panose="02040503050406030204" pitchFamily="18" charset="0"/>
                <a:cs typeface="Times New Roman" panose="02020603050405020304" pitchFamily="18" charset="0"/>
              </a:rPr>
              <a:t>[</a:t>
            </a:r>
            <a:r>
              <a:rPr lang="en-US" sz="2200" dirty="0">
                <a:solidFill>
                  <a:srgbClr val="4E9A06"/>
                </a:solidFill>
                <a:effectLst/>
                <a:ea typeface="Cambria" panose="02040503050406030204" pitchFamily="18" charset="0"/>
                <a:cs typeface="Times New Roman" panose="02020603050405020304" pitchFamily="18" charset="0"/>
              </a:rPr>
              <a:t>"Black"</a:t>
            </a:r>
            <a:r>
              <a:rPr lang="en-US" sz="2200" dirty="0">
                <a:solidFill>
                  <a:srgbClr val="000000"/>
                </a:solidFill>
                <a:effectLst/>
                <a:ea typeface="Cambria" panose="02040503050406030204" pitchFamily="18" charset="0"/>
                <a:cs typeface="Times New Roman" panose="02020603050405020304" pitchFamily="18" charset="0"/>
              </a:rPr>
              <a:t>] == -</a:t>
            </a:r>
            <a:r>
              <a:rPr lang="en-US" sz="2200" dirty="0">
                <a:solidFill>
                  <a:srgbClr val="0000CF"/>
                </a:solidFill>
                <a:effectLst/>
                <a:ea typeface="Cambria" panose="02040503050406030204" pitchFamily="18" charset="0"/>
                <a:cs typeface="Times New Roman" panose="02020603050405020304" pitchFamily="18" charset="0"/>
              </a:rPr>
              <a:t>1</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8F5902"/>
                </a:solidFill>
                <a:effectLst/>
                <a:ea typeface="Cambria" panose="02040503050406030204" pitchFamily="18" charset="0"/>
                <a:cs typeface="Times New Roman" panose="02020603050405020304" pitchFamily="18" charset="0"/>
              </a:rPr>
              <a:t>&lt;-</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0000CF"/>
                </a:solidFill>
                <a:effectLst/>
                <a:ea typeface="Cambria" panose="02040503050406030204" pitchFamily="18" charset="0"/>
                <a:cs typeface="Times New Roman" panose="02020603050405020304" pitchFamily="18" charset="0"/>
              </a:rPr>
              <a:t>0</a:t>
            </a:r>
            <a:br>
              <a:rPr lang="en-US" sz="2200" dirty="0">
                <a:effectLst/>
                <a:ea typeface="Cambria" panose="02040503050406030204" pitchFamily="18" charset="0"/>
                <a:cs typeface="Times New Roman" panose="02020603050405020304" pitchFamily="18" charset="0"/>
              </a:rPr>
            </a:br>
            <a:r>
              <a:rPr lang="en-US" sz="2200" dirty="0" err="1">
                <a:solidFill>
                  <a:srgbClr val="000000"/>
                </a:solidFill>
                <a:effectLst/>
                <a:ea typeface="Cambria" panose="02040503050406030204" pitchFamily="18" charset="0"/>
                <a:cs typeface="Times New Roman" panose="02020603050405020304" pitchFamily="18" charset="0"/>
              </a:rPr>
              <a:t>StudentStatic</a:t>
            </a:r>
            <a:r>
              <a:rPr lang="en-US" sz="2200" dirty="0">
                <a:solidFill>
                  <a:srgbClr val="000000"/>
                </a:solidFill>
                <a:effectLst/>
                <a:ea typeface="Cambria" panose="02040503050406030204" pitchFamily="18" charset="0"/>
                <a:cs typeface="Times New Roman" panose="02020603050405020304" pitchFamily="18" charset="0"/>
              </a:rPr>
              <a:t>[</a:t>
            </a:r>
            <a:r>
              <a:rPr lang="en-US" sz="2200" dirty="0">
                <a:solidFill>
                  <a:srgbClr val="4E9A06"/>
                </a:solidFill>
                <a:effectLst/>
                <a:ea typeface="Cambria" panose="02040503050406030204" pitchFamily="18" charset="0"/>
                <a:cs typeface="Times New Roman" panose="02020603050405020304" pitchFamily="18" charset="0"/>
              </a:rPr>
              <a:t>"</a:t>
            </a:r>
            <a:r>
              <a:rPr lang="en-US" sz="2200" dirty="0" err="1">
                <a:solidFill>
                  <a:srgbClr val="4E9A06"/>
                </a:solidFill>
                <a:effectLst/>
                <a:ea typeface="Cambria" panose="02040503050406030204" pitchFamily="18" charset="0"/>
                <a:cs typeface="Times New Roman" panose="02020603050405020304" pitchFamily="18" charset="0"/>
              </a:rPr>
              <a:t>NativeHawaiian</a:t>
            </a:r>
            <a:r>
              <a:rPr lang="en-US" sz="2200" dirty="0">
                <a:solidFill>
                  <a:srgbClr val="4E9A06"/>
                </a:solidFill>
                <a:effectLst/>
                <a:ea typeface="Cambria" panose="02040503050406030204" pitchFamily="18" charset="0"/>
                <a:cs typeface="Times New Roman" panose="02020603050405020304" pitchFamily="18" charset="0"/>
              </a:rPr>
              <a:t>"</a:t>
            </a:r>
            <a:r>
              <a:rPr lang="en-US" sz="2200" dirty="0">
                <a:solidFill>
                  <a:srgbClr val="000000"/>
                </a:solidFill>
                <a:effectLst/>
                <a:ea typeface="Cambria" panose="02040503050406030204" pitchFamily="18" charset="0"/>
                <a:cs typeface="Times New Roman" panose="02020603050405020304" pitchFamily="18" charset="0"/>
              </a:rPr>
              <a:t>][</a:t>
            </a:r>
            <a:r>
              <a:rPr lang="en-US" sz="2200" dirty="0" err="1">
                <a:solidFill>
                  <a:srgbClr val="000000"/>
                </a:solidFill>
                <a:effectLst/>
                <a:ea typeface="Cambria" panose="02040503050406030204" pitchFamily="18" charset="0"/>
                <a:cs typeface="Times New Roman" panose="02020603050405020304" pitchFamily="18" charset="0"/>
              </a:rPr>
              <a:t>StudentStatic</a:t>
            </a:r>
            <a:r>
              <a:rPr lang="en-US" sz="2200" dirty="0">
                <a:solidFill>
                  <a:srgbClr val="000000"/>
                </a:solidFill>
                <a:effectLst/>
                <a:ea typeface="Cambria" panose="02040503050406030204" pitchFamily="18" charset="0"/>
                <a:cs typeface="Times New Roman" panose="02020603050405020304" pitchFamily="18" charset="0"/>
              </a:rPr>
              <a:t>[</a:t>
            </a:r>
            <a:r>
              <a:rPr lang="en-US" sz="2200" dirty="0">
                <a:solidFill>
                  <a:srgbClr val="4E9A06"/>
                </a:solidFill>
                <a:effectLst/>
                <a:ea typeface="Cambria" panose="02040503050406030204" pitchFamily="18" charset="0"/>
                <a:cs typeface="Times New Roman" panose="02020603050405020304" pitchFamily="18" charset="0"/>
              </a:rPr>
              <a:t>"</a:t>
            </a:r>
            <a:r>
              <a:rPr lang="en-US" sz="2200" dirty="0" err="1">
                <a:solidFill>
                  <a:srgbClr val="4E9A06"/>
                </a:solidFill>
                <a:effectLst/>
                <a:ea typeface="Cambria" panose="02040503050406030204" pitchFamily="18" charset="0"/>
                <a:cs typeface="Times New Roman" panose="02020603050405020304" pitchFamily="18" charset="0"/>
              </a:rPr>
              <a:t>NativeHawaiian</a:t>
            </a:r>
            <a:r>
              <a:rPr lang="en-US" sz="2200" dirty="0">
                <a:solidFill>
                  <a:srgbClr val="4E9A06"/>
                </a:solidFill>
                <a:effectLst/>
                <a:ea typeface="Cambria" panose="02040503050406030204" pitchFamily="18" charset="0"/>
                <a:cs typeface="Times New Roman" panose="02020603050405020304" pitchFamily="18" charset="0"/>
              </a:rPr>
              <a:t>"</a:t>
            </a:r>
            <a:r>
              <a:rPr lang="en-US" sz="2200" dirty="0">
                <a:solidFill>
                  <a:srgbClr val="000000"/>
                </a:solidFill>
                <a:effectLst/>
                <a:ea typeface="Cambria" panose="02040503050406030204" pitchFamily="18" charset="0"/>
                <a:cs typeface="Times New Roman" panose="02020603050405020304" pitchFamily="18" charset="0"/>
              </a:rPr>
              <a:t>] == -</a:t>
            </a:r>
            <a:r>
              <a:rPr lang="en-US" sz="2200" dirty="0">
                <a:solidFill>
                  <a:srgbClr val="0000CF"/>
                </a:solidFill>
                <a:effectLst/>
                <a:ea typeface="Cambria" panose="02040503050406030204" pitchFamily="18" charset="0"/>
                <a:cs typeface="Times New Roman" panose="02020603050405020304" pitchFamily="18" charset="0"/>
              </a:rPr>
              <a:t>1</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8F5902"/>
                </a:solidFill>
                <a:effectLst/>
                <a:ea typeface="Cambria" panose="02040503050406030204" pitchFamily="18" charset="0"/>
                <a:cs typeface="Times New Roman" panose="02020603050405020304" pitchFamily="18" charset="0"/>
              </a:rPr>
              <a:t>&lt;-</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0000CF"/>
                </a:solidFill>
                <a:effectLst/>
                <a:ea typeface="Cambria" panose="02040503050406030204" pitchFamily="18" charset="0"/>
                <a:cs typeface="Times New Roman" panose="02020603050405020304" pitchFamily="18" charset="0"/>
              </a:rPr>
              <a:t>0</a:t>
            </a:r>
            <a:br>
              <a:rPr lang="en-US" sz="2200" dirty="0">
                <a:effectLst/>
                <a:ea typeface="Cambria" panose="02040503050406030204" pitchFamily="18" charset="0"/>
                <a:cs typeface="Times New Roman" panose="02020603050405020304" pitchFamily="18" charset="0"/>
              </a:rPr>
            </a:br>
            <a:r>
              <a:rPr lang="en-US" sz="2200" dirty="0" err="1">
                <a:solidFill>
                  <a:srgbClr val="000000"/>
                </a:solidFill>
                <a:effectLst/>
                <a:ea typeface="Cambria" panose="02040503050406030204" pitchFamily="18" charset="0"/>
                <a:cs typeface="Times New Roman" panose="02020603050405020304" pitchFamily="18" charset="0"/>
              </a:rPr>
              <a:t>StudentStatic</a:t>
            </a:r>
            <a:r>
              <a:rPr lang="en-US" sz="2200" dirty="0">
                <a:solidFill>
                  <a:srgbClr val="000000"/>
                </a:solidFill>
                <a:effectLst/>
                <a:ea typeface="Cambria" panose="02040503050406030204" pitchFamily="18" charset="0"/>
                <a:cs typeface="Times New Roman" panose="02020603050405020304" pitchFamily="18" charset="0"/>
              </a:rPr>
              <a:t>[</a:t>
            </a:r>
            <a:r>
              <a:rPr lang="en-US" sz="2200" dirty="0">
                <a:solidFill>
                  <a:srgbClr val="4E9A06"/>
                </a:solidFill>
                <a:effectLst/>
                <a:ea typeface="Cambria" panose="02040503050406030204" pitchFamily="18" charset="0"/>
                <a:cs typeface="Times New Roman" panose="02020603050405020304" pitchFamily="18" charset="0"/>
              </a:rPr>
              <a:t>"White"</a:t>
            </a:r>
            <a:r>
              <a:rPr lang="en-US" sz="2200" dirty="0">
                <a:solidFill>
                  <a:srgbClr val="000000"/>
                </a:solidFill>
                <a:effectLst/>
                <a:ea typeface="Cambria" panose="02040503050406030204" pitchFamily="18" charset="0"/>
                <a:cs typeface="Times New Roman" panose="02020603050405020304" pitchFamily="18" charset="0"/>
              </a:rPr>
              <a:t>][</a:t>
            </a:r>
            <a:r>
              <a:rPr lang="en-US" sz="2200" dirty="0" err="1">
                <a:solidFill>
                  <a:srgbClr val="000000"/>
                </a:solidFill>
                <a:effectLst/>
                <a:ea typeface="Cambria" panose="02040503050406030204" pitchFamily="18" charset="0"/>
                <a:cs typeface="Times New Roman" panose="02020603050405020304" pitchFamily="18" charset="0"/>
              </a:rPr>
              <a:t>StudentStatic</a:t>
            </a:r>
            <a:r>
              <a:rPr lang="en-US" sz="2200" dirty="0">
                <a:solidFill>
                  <a:srgbClr val="000000"/>
                </a:solidFill>
                <a:effectLst/>
                <a:ea typeface="Cambria" panose="02040503050406030204" pitchFamily="18" charset="0"/>
                <a:cs typeface="Times New Roman" panose="02020603050405020304" pitchFamily="18" charset="0"/>
              </a:rPr>
              <a:t>[</a:t>
            </a:r>
            <a:r>
              <a:rPr lang="en-US" sz="2200" dirty="0">
                <a:solidFill>
                  <a:srgbClr val="4E9A06"/>
                </a:solidFill>
                <a:effectLst/>
                <a:ea typeface="Cambria" panose="02040503050406030204" pitchFamily="18" charset="0"/>
                <a:cs typeface="Times New Roman" panose="02020603050405020304" pitchFamily="18" charset="0"/>
              </a:rPr>
              <a:t>"White"</a:t>
            </a:r>
            <a:r>
              <a:rPr lang="en-US" sz="2200" dirty="0">
                <a:solidFill>
                  <a:srgbClr val="000000"/>
                </a:solidFill>
                <a:effectLst/>
                <a:ea typeface="Cambria" panose="02040503050406030204" pitchFamily="18" charset="0"/>
                <a:cs typeface="Times New Roman" panose="02020603050405020304" pitchFamily="18" charset="0"/>
              </a:rPr>
              <a:t>] == -</a:t>
            </a:r>
            <a:r>
              <a:rPr lang="en-US" sz="2200" dirty="0">
                <a:solidFill>
                  <a:srgbClr val="0000CF"/>
                </a:solidFill>
                <a:effectLst/>
                <a:ea typeface="Cambria" panose="02040503050406030204" pitchFamily="18" charset="0"/>
                <a:cs typeface="Times New Roman" panose="02020603050405020304" pitchFamily="18" charset="0"/>
              </a:rPr>
              <a:t>1</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8F5902"/>
                </a:solidFill>
                <a:effectLst/>
                <a:ea typeface="Cambria" panose="02040503050406030204" pitchFamily="18" charset="0"/>
                <a:cs typeface="Times New Roman" panose="02020603050405020304" pitchFamily="18" charset="0"/>
              </a:rPr>
              <a:t>&lt;-</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0000CF"/>
                </a:solidFill>
                <a:effectLst/>
                <a:ea typeface="Cambria" panose="02040503050406030204" pitchFamily="18" charset="0"/>
                <a:cs typeface="Times New Roman" panose="02020603050405020304" pitchFamily="18" charset="0"/>
              </a:rPr>
              <a:t>0</a:t>
            </a:r>
            <a:br>
              <a:rPr lang="en-US" sz="2200" dirty="0">
                <a:effectLst/>
                <a:ea typeface="Cambria" panose="02040503050406030204" pitchFamily="18" charset="0"/>
                <a:cs typeface="Times New Roman" panose="02020603050405020304" pitchFamily="18" charset="0"/>
              </a:rPr>
            </a:br>
            <a:r>
              <a:rPr lang="en-US" sz="2200" dirty="0" err="1">
                <a:solidFill>
                  <a:srgbClr val="000000"/>
                </a:solidFill>
                <a:effectLst/>
                <a:ea typeface="Cambria" panose="02040503050406030204" pitchFamily="18" charset="0"/>
                <a:cs typeface="Times New Roman" panose="02020603050405020304" pitchFamily="18" charset="0"/>
              </a:rPr>
              <a:t>StudentStatic</a:t>
            </a:r>
            <a:r>
              <a:rPr lang="en-US" sz="2200" dirty="0">
                <a:solidFill>
                  <a:srgbClr val="000000"/>
                </a:solidFill>
                <a:effectLst/>
                <a:ea typeface="Cambria" panose="02040503050406030204" pitchFamily="18" charset="0"/>
                <a:cs typeface="Times New Roman" panose="02020603050405020304" pitchFamily="18" charset="0"/>
              </a:rPr>
              <a:t>[</a:t>
            </a:r>
            <a:r>
              <a:rPr lang="en-US" sz="2200" dirty="0">
                <a:solidFill>
                  <a:srgbClr val="4E9A06"/>
                </a:solidFill>
                <a:effectLst/>
                <a:ea typeface="Cambria" panose="02040503050406030204" pitchFamily="18" charset="0"/>
                <a:cs typeface="Times New Roman" panose="02020603050405020304" pitchFamily="18" charset="0"/>
              </a:rPr>
              <a:t>"</a:t>
            </a:r>
            <a:r>
              <a:rPr lang="en-US" sz="2200" dirty="0" err="1">
                <a:solidFill>
                  <a:srgbClr val="4E9A06"/>
                </a:solidFill>
                <a:effectLst/>
                <a:ea typeface="Cambria" panose="02040503050406030204" pitchFamily="18" charset="0"/>
                <a:cs typeface="Times New Roman" panose="02020603050405020304" pitchFamily="18" charset="0"/>
              </a:rPr>
              <a:t>TwoOrMoreRace</a:t>
            </a:r>
            <a:r>
              <a:rPr lang="en-US" sz="2200" dirty="0">
                <a:solidFill>
                  <a:srgbClr val="4E9A06"/>
                </a:solidFill>
                <a:effectLst/>
                <a:ea typeface="Cambria" panose="02040503050406030204" pitchFamily="18" charset="0"/>
                <a:cs typeface="Times New Roman" panose="02020603050405020304" pitchFamily="18" charset="0"/>
              </a:rPr>
              <a:t>"</a:t>
            </a:r>
            <a:r>
              <a:rPr lang="en-US" sz="2200" dirty="0">
                <a:solidFill>
                  <a:srgbClr val="000000"/>
                </a:solidFill>
                <a:effectLst/>
                <a:ea typeface="Cambria" panose="02040503050406030204" pitchFamily="18" charset="0"/>
                <a:cs typeface="Times New Roman" panose="02020603050405020304" pitchFamily="18" charset="0"/>
              </a:rPr>
              <a:t>][</a:t>
            </a:r>
            <a:r>
              <a:rPr lang="en-US" sz="2200" dirty="0" err="1">
                <a:solidFill>
                  <a:srgbClr val="000000"/>
                </a:solidFill>
                <a:effectLst/>
                <a:ea typeface="Cambria" panose="02040503050406030204" pitchFamily="18" charset="0"/>
                <a:cs typeface="Times New Roman" panose="02020603050405020304" pitchFamily="18" charset="0"/>
              </a:rPr>
              <a:t>StudentStatic</a:t>
            </a:r>
            <a:r>
              <a:rPr lang="en-US" sz="2200" dirty="0">
                <a:solidFill>
                  <a:srgbClr val="000000"/>
                </a:solidFill>
                <a:effectLst/>
                <a:ea typeface="Cambria" panose="02040503050406030204" pitchFamily="18" charset="0"/>
                <a:cs typeface="Times New Roman" panose="02020603050405020304" pitchFamily="18" charset="0"/>
              </a:rPr>
              <a:t>[</a:t>
            </a:r>
            <a:r>
              <a:rPr lang="en-US" sz="2200" dirty="0">
                <a:solidFill>
                  <a:srgbClr val="4E9A06"/>
                </a:solidFill>
                <a:effectLst/>
                <a:ea typeface="Cambria" panose="02040503050406030204" pitchFamily="18" charset="0"/>
                <a:cs typeface="Times New Roman" panose="02020603050405020304" pitchFamily="18" charset="0"/>
              </a:rPr>
              <a:t>"</a:t>
            </a:r>
            <a:r>
              <a:rPr lang="en-US" sz="2200" dirty="0" err="1">
                <a:solidFill>
                  <a:srgbClr val="4E9A06"/>
                </a:solidFill>
                <a:effectLst/>
                <a:ea typeface="Cambria" panose="02040503050406030204" pitchFamily="18" charset="0"/>
                <a:cs typeface="Times New Roman" panose="02020603050405020304" pitchFamily="18" charset="0"/>
              </a:rPr>
              <a:t>TwoOrMoreRace</a:t>
            </a:r>
            <a:r>
              <a:rPr lang="en-US" sz="2200" dirty="0">
                <a:solidFill>
                  <a:srgbClr val="4E9A06"/>
                </a:solidFill>
                <a:effectLst/>
                <a:ea typeface="Cambria" panose="02040503050406030204" pitchFamily="18" charset="0"/>
                <a:cs typeface="Times New Roman" panose="02020603050405020304" pitchFamily="18" charset="0"/>
              </a:rPr>
              <a:t>"</a:t>
            </a:r>
            <a:r>
              <a:rPr lang="en-US" sz="2200" dirty="0">
                <a:solidFill>
                  <a:srgbClr val="000000"/>
                </a:solidFill>
                <a:effectLst/>
                <a:ea typeface="Cambria" panose="02040503050406030204" pitchFamily="18" charset="0"/>
                <a:cs typeface="Times New Roman" panose="02020603050405020304" pitchFamily="18" charset="0"/>
              </a:rPr>
              <a:t>] == -</a:t>
            </a:r>
            <a:r>
              <a:rPr lang="en-US" sz="2200" dirty="0">
                <a:solidFill>
                  <a:srgbClr val="0000CF"/>
                </a:solidFill>
                <a:effectLst/>
                <a:ea typeface="Cambria" panose="02040503050406030204" pitchFamily="18" charset="0"/>
                <a:cs typeface="Times New Roman" panose="02020603050405020304" pitchFamily="18" charset="0"/>
              </a:rPr>
              <a:t>1</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8F5902"/>
                </a:solidFill>
                <a:effectLst/>
                <a:ea typeface="Cambria" panose="02040503050406030204" pitchFamily="18" charset="0"/>
                <a:cs typeface="Times New Roman" panose="02020603050405020304" pitchFamily="18" charset="0"/>
              </a:rPr>
              <a:t>&lt;-</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0000CF"/>
                </a:solidFill>
                <a:effectLst/>
                <a:ea typeface="Cambria" panose="02040503050406030204" pitchFamily="18" charset="0"/>
                <a:cs typeface="Times New Roman" panose="02020603050405020304" pitchFamily="18" charset="0"/>
              </a:rPr>
              <a:t>0</a:t>
            </a:r>
            <a:br>
              <a:rPr lang="en-US" sz="1800" dirty="0">
                <a:effectLst/>
                <a:latin typeface="Cambria" panose="02040503050406030204" pitchFamily="18" charset="0"/>
                <a:ea typeface="Cambria" panose="02040503050406030204" pitchFamily="18" charset="0"/>
                <a:cs typeface="Times New Roman" panose="02020603050405020304" pitchFamily="18" charset="0"/>
              </a:rPr>
            </a:br>
            <a:endParaRPr lang="en-US" sz="1800" b="1"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95504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9918-BDFA-4375-AD80-A4B75FF8DF94}"/>
              </a:ext>
            </a:extLst>
          </p:cNvPr>
          <p:cNvSpPr>
            <a:spLocks noGrp="1"/>
          </p:cNvSpPr>
          <p:nvPr>
            <p:ph type="title"/>
          </p:nvPr>
        </p:nvSpPr>
        <p:spPr>
          <a:xfrm>
            <a:off x="838200" y="865188"/>
            <a:ext cx="10515600" cy="1449387"/>
          </a:xfrm>
        </p:spPr>
        <p:txBody>
          <a:bodyPr>
            <a:normAutofit/>
          </a:bodyPr>
          <a:lstStyle/>
          <a:p>
            <a:r>
              <a:rPr lang="en-US" sz="3000" dirty="0"/>
              <a:t>4. Data cleaning</a:t>
            </a:r>
            <a:br>
              <a:rPr lang="en-US" sz="3200" dirty="0">
                <a:ea typeface="+mn-lt"/>
                <a:cs typeface="+mn-lt"/>
              </a:rPr>
            </a:br>
            <a:endParaRPr lang="en-US" sz="3000" dirty="0"/>
          </a:p>
        </p:txBody>
      </p:sp>
      <p:sp>
        <p:nvSpPr>
          <p:cNvPr id="3" name="Content Placeholder 2">
            <a:extLst>
              <a:ext uri="{FF2B5EF4-FFF2-40B4-BE49-F238E27FC236}">
                <a16:creationId xmlns:a16="http://schemas.microsoft.com/office/drawing/2014/main" id="{A2C53D47-E7A9-46FC-96DD-51716F1CDBA4}"/>
              </a:ext>
            </a:extLst>
          </p:cNvPr>
          <p:cNvSpPr>
            <a:spLocks noGrp="1"/>
          </p:cNvSpPr>
          <p:nvPr>
            <p:ph idx="1"/>
          </p:nvPr>
        </p:nvSpPr>
        <p:spPr>
          <a:xfrm>
            <a:off x="838200" y="2000250"/>
            <a:ext cx="10515600" cy="4148138"/>
          </a:xfrm>
        </p:spPr>
        <p:txBody>
          <a:bodyPr>
            <a:normAutofit fontScale="70000" lnSpcReduction="20000"/>
          </a:bodyPr>
          <a:lstStyle/>
          <a:p>
            <a:pPr latinLnBrk="1">
              <a:spcAft>
                <a:spcPts val="1000"/>
              </a:spcAft>
            </a:pPr>
            <a:r>
              <a:rPr lang="en-US" sz="2600" b="1" dirty="0">
                <a:effectLst/>
                <a:ea typeface="Cambria" panose="02040503050406030204" pitchFamily="18" charset="0"/>
                <a:cs typeface="Times New Roman" panose="02020603050405020304" pitchFamily="18" charset="0"/>
              </a:rPr>
              <a:t>Data cleaning for Financial Aid Data</a:t>
            </a:r>
          </a:p>
          <a:p>
            <a:pPr latinLnBrk="1">
              <a:spcAft>
                <a:spcPts val="1000"/>
              </a:spcAft>
            </a:pPr>
            <a:r>
              <a:rPr lang="en-US" sz="2600" i="1" dirty="0">
                <a:solidFill>
                  <a:srgbClr val="8F5902"/>
                </a:solidFill>
                <a:effectLst/>
                <a:ea typeface="Cambria" panose="02040503050406030204" pitchFamily="18" charset="0"/>
                <a:cs typeface="Times New Roman" panose="02020603050405020304" pitchFamily="18" charset="0"/>
              </a:rPr>
              <a:t># Most of students are single, so fill the empty values of Marital Status column with Single.</a:t>
            </a:r>
            <a:br>
              <a:rPr lang="en-US" sz="2600" dirty="0">
                <a:effectLst/>
                <a:ea typeface="Cambria" panose="02040503050406030204" pitchFamily="18" charset="0"/>
                <a:cs typeface="Times New Roman" panose="02020603050405020304" pitchFamily="18" charset="0"/>
              </a:rPr>
            </a:br>
            <a:r>
              <a:rPr lang="en-US" sz="2600" dirty="0" err="1">
                <a:solidFill>
                  <a:srgbClr val="000000"/>
                </a:solidFill>
                <a:effectLst/>
                <a:ea typeface="Cambria" panose="02040503050406030204" pitchFamily="18" charset="0"/>
                <a:cs typeface="Times New Roman" panose="02020603050405020304" pitchFamily="18" charset="0"/>
              </a:rPr>
              <a:t>FinancialAid</a:t>
            </a:r>
            <a:r>
              <a:rPr lang="en-US" sz="2600" dirty="0">
                <a:solidFill>
                  <a:srgbClr val="000000"/>
                </a:solidFill>
                <a:effectLst/>
                <a:ea typeface="Cambria" panose="02040503050406030204" pitchFamily="18" charset="0"/>
                <a:cs typeface="Times New Roman" panose="02020603050405020304" pitchFamily="18" charset="0"/>
              </a:rPr>
              <a:t>[</a:t>
            </a:r>
            <a:r>
              <a:rPr lang="en-US" sz="2600" dirty="0">
                <a:solidFill>
                  <a:srgbClr val="4E9A06"/>
                </a:solidFill>
                <a:effectLst/>
                <a:ea typeface="Cambria" panose="02040503050406030204" pitchFamily="18" charset="0"/>
                <a:cs typeface="Times New Roman" panose="02020603050405020304" pitchFamily="18" charset="0"/>
              </a:rPr>
              <a:t>"</a:t>
            </a:r>
            <a:r>
              <a:rPr lang="en-US" sz="2600" dirty="0" err="1">
                <a:solidFill>
                  <a:srgbClr val="4E9A06"/>
                </a:solidFill>
                <a:effectLst/>
                <a:ea typeface="Cambria" panose="02040503050406030204" pitchFamily="18" charset="0"/>
                <a:cs typeface="Times New Roman" panose="02020603050405020304" pitchFamily="18" charset="0"/>
              </a:rPr>
              <a:t>MaritalStatus</a:t>
            </a:r>
            <a:r>
              <a:rPr lang="en-US" sz="2600" dirty="0">
                <a:solidFill>
                  <a:srgbClr val="4E9A06"/>
                </a:solidFill>
                <a:effectLst/>
                <a:ea typeface="Cambria" panose="02040503050406030204" pitchFamily="18" charset="0"/>
                <a:cs typeface="Times New Roman" panose="02020603050405020304" pitchFamily="18" charset="0"/>
              </a:rPr>
              <a:t>"</a:t>
            </a:r>
            <a:r>
              <a:rPr lang="en-US" sz="2600" dirty="0">
                <a:solidFill>
                  <a:srgbClr val="000000"/>
                </a:solidFill>
                <a:effectLst/>
                <a:ea typeface="Cambria" panose="02040503050406030204" pitchFamily="18" charset="0"/>
                <a:cs typeface="Times New Roman" panose="02020603050405020304" pitchFamily="18" charset="0"/>
              </a:rPr>
              <a:t>][</a:t>
            </a:r>
            <a:r>
              <a:rPr lang="en-US" sz="2600" dirty="0" err="1">
                <a:solidFill>
                  <a:srgbClr val="000000"/>
                </a:solidFill>
                <a:effectLst/>
                <a:ea typeface="Cambria" panose="02040503050406030204" pitchFamily="18" charset="0"/>
                <a:cs typeface="Times New Roman" panose="02020603050405020304" pitchFamily="18" charset="0"/>
              </a:rPr>
              <a:t>FinancialAid</a:t>
            </a:r>
            <a:r>
              <a:rPr lang="en-US" sz="2600" dirty="0">
                <a:solidFill>
                  <a:srgbClr val="000000"/>
                </a:solidFill>
                <a:effectLst/>
                <a:ea typeface="Cambria" panose="02040503050406030204" pitchFamily="18" charset="0"/>
                <a:cs typeface="Times New Roman" panose="02020603050405020304" pitchFamily="18" charset="0"/>
              </a:rPr>
              <a:t>[</a:t>
            </a:r>
            <a:r>
              <a:rPr lang="en-US" sz="2600" dirty="0">
                <a:solidFill>
                  <a:srgbClr val="4E9A06"/>
                </a:solidFill>
                <a:effectLst/>
                <a:ea typeface="Cambria" panose="02040503050406030204" pitchFamily="18" charset="0"/>
                <a:cs typeface="Times New Roman" panose="02020603050405020304" pitchFamily="18" charset="0"/>
              </a:rPr>
              <a:t>"</a:t>
            </a:r>
            <a:r>
              <a:rPr lang="en-US" sz="2600" dirty="0" err="1">
                <a:solidFill>
                  <a:srgbClr val="4E9A06"/>
                </a:solidFill>
                <a:effectLst/>
                <a:ea typeface="Cambria" panose="02040503050406030204" pitchFamily="18" charset="0"/>
                <a:cs typeface="Times New Roman" panose="02020603050405020304" pitchFamily="18" charset="0"/>
              </a:rPr>
              <a:t>MaritalStatus</a:t>
            </a:r>
            <a:r>
              <a:rPr lang="en-US" sz="2600" dirty="0">
                <a:solidFill>
                  <a:srgbClr val="4E9A06"/>
                </a:solidFill>
                <a:effectLst/>
                <a:ea typeface="Cambria" panose="02040503050406030204" pitchFamily="18" charset="0"/>
                <a:cs typeface="Times New Roman" panose="02020603050405020304" pitchFamily="18" charset="0"/>
              </a:rPr>
              <a:t>"</a:t>
            </a:r>
            <a:r>
              <a:rPr lang="en-US" sz="2600" dirty="0">
                <a:solidFill>
                  <a:srgbClr val="000000"/>
                </a:solidFill>
                <a:effectLst/>
                <a:ea typeface="Cambria" panose="02040503050406030204" pitchFamily="18" charset="0"/>
                <a:cs typeface="Times New Roman" panose="02020603050405020304" pitchFamily="18" charset="0"/>
              </a:rPr>
              <a:t>] == </a:t>
            </a:r>
            <a:r>
              <a:rPr lang="en-US" sz="2600" dirty="0">
                <a:solidFill>
                  <a:srgbClr val="4E9A06"/>
                </a:solidFill>
                <a:effectLst/>
                <a:ea typeface="Cambria" panose="02040503050406030204" pitchFamily="18" charset="0"/>
                <a:cs typeface="Times New Roman" panose="02020603050405020304" pitchFamily="18" charset="0"/>
              </a:rPr>
              <a:t>""</a:t>
            </a:r>
            <a:r>
              <a:rPr lang="en-US" sz="2600" dirty="0">
                <a:solidFill>
                  <a:srgbClr val="000000"/>
                </a:solidFill>
                <a:effectLst/>
                <a:ea typeface="Cambria" panose="02040503050406030204" pitchFamily="18" charset="0"/>
                <a:cs typeface="Times New Roman" panose="02020603050405020304" pitchFamily="18" charset="0"/>
              </a:rPr>
              <a:t>] </a:t>
            </a:r>
            <a:r>
              <a:rPr lang="en-US" sz="2600" dirty="0">
                <a:solidFill>
                  <a:srgbClr val="8F5902"/>
                </a:solidFill>
                <a:effectLst/>
                <a:ea typeface="Cambria" panose="02040503050406030204" pitchFamily="18" charset="0"/>
                <a:cs typeface="Times New Roman" panose="02020603050405020304" pitchFamily="18" charset="0"/>
              </a:rPr>
              <a:t>&lt;-</a:t>
            </a:r>
            <a:r>
              <a:rPr lang="en-US" sz="2600" dirty="0">
                <a:solidFill>
                  <a:srgbClr val="000000"/>
                </a:solidFill>
                <a:effectLst/>
                <a:ea typeface="Cambria" panose="02040503050406030204" pitchFamily="18" charset="0"/>
                <a:cs typeface="Times New Roman" panose="02020603050405020304" pitchFamily="18" charset="0"/>
              </a:rPr>
              <a:t> </a:t>
            </a:r>
            <a:r>
              <a:rPr lang="en-US" sz="2600" dirty="0">
                <a:solidFill>
                  <a:srgbClr val="4E9A06"/>
                </a:solidFill>
                <a:effectLst/>
                <a:ea typeface="Cambria" panose="02040503050406030204" pitchFamily="18" charset="0"/>
                <a:cs typeface="Times New Roman" panose="02020603050405020304" pitchFamily="18" charset="0"/>
              </a:rPr>
              <a:t>"Single"</a:t>
            </a:r>
            <a:br>
              <a:rPr lang="en-US" sz="2600" dirty="0">
                <a:effectLst/>
                <a:ea typeface="Cambria" panose="02040503050406030204" pitchFamily="18" charset="0"/>
                <a:cs typeface="Times New Roman" panose="02020603050405020304" pitchFamily="18" charset="0"/>
              </a:rPr>
            </a:br>
            <a:r>
              <a:rPr lang="en-US" sz="2600" i="1" dirty="0">
                <a:solidFill>
                  <a:srgbClr val="8F5902"/>
                </a:solidFill>
                <a:effectLst/>
                <a:ea typeface="Cambria" panose="02040503050406030204" pitchFamily="18" charset="0"/>
                <a:cs typeface="Times New Roman" panose="02020603050405020304" pitchFamily="18" charset="0"/>
              </a:rPr>
              <a:t># Most of students live Off campus, so fill the empty values of Housing column with Off Campus.</a:t>
            </a:r>
            <a:br>
              <a:rPr lang="en-US" sz="2600" dirty="0">
                <a:effectLst/>
                <a:ea typeface="Cambria" panose="02040503050406030204" pitchFamily="18" charset="0"/>
                <a:cs typeface="Times New Roman" panose="02020603050405020304" pitchFamily="18" charset="0"/>
              </a:rPr>
            </a:br>
            <a:r>
              <a:rPr lang="en-US" sz="2600" dirty="0" err="1">
                <a:solidFill>
                  <a:srgbClr val="000000"/>
                </a:solidFill>
                <a:effectLst/>
                <a:ea typeface="Cambria" panose="02040503050406030204" pitchFamily="18" charset="0"/>
                <a:cs typeface="Times New Roman" panose="02020603050405020304" pitchFamily="18" charset="0"/>
              </a:rPr>
              <a:t>FinancialAid</a:t>
            </a:r>
            <a:r>
              <a:rPr lang="en-US" sz="2600" dirty="0">
                <a:solidFill>
                  <a:srgbClr val="000000"/>
                </a:solidFill>
                <a:effectLst/>
                <a:ea typeface="Cambria" panose="02040503050406030204" pitchFamily="18" charset="0"/>
                <a:cs typeface="Times New Roman" panose="02020603050405020304" pitchFamily="18" charset="0"/>
              </a:rPr>
              <a:t>[</a:t>
            </a:r>
            <a:r>
              <a:rPr lang="en-US" sz="2600" dirty="0">
                <a:solidFill>
                  <a:srgbClr val="4E9A06"/>
                </a:solidFill>
                <a:effectLst/>
                <a:ea typeface="Cambria" panose="02040503050406030204" pitchFamily="18" charset="0"/>
                <a:cs typeface="Times New Roman" panose="02020603050405020304" pitchFamily="18" charset="0"/>
              </a:rPr>
              <a:t>"Housing"</a:t>
            </a:r>
            <a:r>
              <a:rPr lang="en-US" sz="2600" dirty="0">
                <a:solidFill>
                  <a:srgbClr val="000000"/>
                </a:solidFill>
                <a:effectLst/>
                <a:ea typeface="Cambria" panose="02040503050406030204" pitchFamily="18" charset="0"/>
                <a:cs typeface="Times New Roman" panose="02020603050405020304" pitchFamily="18" charset="0"/>
              </a:rPr>
              <a:t>][</a:t>
            </a:r>
            <a:r>
              <a:rPr lang="en-US" sz="2600" dirty="0" err="1">
                <a:solidFill>
                  <a:srgbClr val="000000"/>
                </a:solidFill>
                <a:effectLst/>
                <a:ea typeface="Cambria" panose="02040503050406030204" pitchFamily="18" charset="0"/>
                <a:cs typeface="Times New Roman" panose="02020603050405020304" pitchFamily="18" charset="0"/>
              </a:rPr>
              <a:t>FinancialAid</a:t>
            </a:r>
            <a:r>
              <a:rPr lang="en-US" sz="2600" dirty="0">
                <a:solidFill>
                  <a:srgbClr val="000000"/>
                </a:solidFill>
                <a:effectLst/>
                <a:ea typeface="Cambria" panose="02040503050406030204" pitchFamily="18" charset="0"/>
                <a:cs typeface="Times New Roman" panose="02020603050405020304" pitchFamily="18" charset="0"/>
              </a:rPr>
              <a:t>[</a:t>
            </a:r>
            <a:r>
              <a:rPr lang="en-US" sz="2600" dirty="0">
                <a:solidFill>
                  <a:srgbClr val="4E9A06"/>
                </a:solidFill>
                <a:effectLst/>
                <a:ea typeface="Cambria" panose="02040503050406030204" pitchFamily="18" charset="0"/>
                <a:cs typeface="Times New Roman" panose="02020603050405020304" pitchFamily="18" charset="0"/>
              </a:rPr>
              <a:t>"Housing"</a:t>
            </a:r>
            <a:r>
              <a:rPr lang="en-US" sz="2600" dirty="0">
                <a:solidFill>
                  <a:srgbClr val="000000"/>
                </a:solidFill>
                <a:effectLst/>
                <a:ea typeface="Cambria" panose="02040503050406030204" pitchFamily="18" charset="0"/>
                <a:cs typeface="Times New Roman" panose="02020603050405020304" pitchFamily="18" charset="0"/>
              </a:rPr>
              <a:t>] == </a:t>
            </a:r>
            <a:r>
              <a:rPr lang="en-US" sz="2600" dirty="0">
                <a:solidFill>
                  <a:srgbClr val="4E9A06"/>
                </a:solidFill>
                <a:effectLst/>
                <a:ea typeface="Cambria" panose="02040503050406030204" pitchFamily="18" charset="0"/>
                <a:cs typeface="Times New Roman" panose="02020603050405020304" pitchFamily="18" charset="0"/>
              </a:rPr>
              <a:t>""</a:t>
            </a:r>
            <a:r>
              <a:rPr lang="en-US" sz="2600" dirty="0">
                <a:solidFill>
                  <a:srgbClr val="000000"/>
                </a:solidFill>
                <a:effectLst/>
                <a:ea typeface="Cambria" panose="02040503050406030204" pitchFamily="18" charset="0"/>
                <a:cs typeface="Times New Roman" panose="02020603050405020304" pitchFamily="18" charset="0"/>
              </a:rPr>
              <a:t>] </a:t>
            </a:r>
            <a:r>
              <a:rPr lang="en-US" sz="2600" dirty="0">
                <a:solidFill>
                  <a:srgbClr val="8F5902"/>
                </a:solidFill>
                <a:effectLst/>
                <a:ea typeface="Cambria" panose="02040503050406030204" pitchFamily="18" charset="0"/>
                <a:cs typeface="Times New Roman" panose="02020603050405020304" pitchFamily="18" charset="0"/>
              </a:rPr>
              <a:t>&lt;-</a:t>
            </a:r>
            <a:r>
              <a:rPr lang="en-US" sz="2600" dirty="0">
                <a:solidFill>
                  <a:srgbClr val="000000"/>
                </a:solidFill>
                <a:effectLst/>
                <a:ea typeface="Cambria" panose="02040503050406030204" pitchFamily="18" charset="0"/>
                <a:cs typeface="Times New Roman" panose="02020603050405020304" pitchFamily="18" charset="0"/>
              </a:rPr>
              <a:t> </a:t>
            </a:r>
            <a:r>
              <a:rPr lang="en-US" sz="2600" dirty="0">
                <a:solidFill>
                  <a:srgbClr val="4E9A06"/>
                </a:solidFill>
                <a:effectLst/>
                <a:ea typeface="Cambria" panose="02040503050406030204" pitchFamily="18" charset="0"/>
                <a:cs typeface="Times New Roman" panose="02020603050405020304" pitchFamily="18" charset="0"/>
              </a:rPr>
              <a:t>"Off Campus"</a:t>
            </a:r>
            <a:br>
              <a:rPr lang="en-US" sz="2600" dirty="0">
                <a:effectLst/>
                <a:ea typeface="Cambria" panose="02040503050406030204" pitchFamily="18" charset="0"/>
                <a:cs typeface="Times New Roman" panose="02020603050405020304" pitchFamily="18" charset="0"/>
              </a:rPr>
            </a:br>
            <a:r>
              <a:rPr lang="en-US" sz="2600" i="1" dirty="0">
                <a:solidFill>
                  <a:srgbClr val="8F5902"/>
                </a:solidFill>
                <a:effectLst/>
                <a:ea typeface="Cambria" panose="02040503050406030204" pitchFamily="18" charset="0"/>
                <a:cs typeface="Times New Roman" panose="02020603050405020304" pitchFamily="18" charset="0"/>
              </a:rPr>
              <a:t># Fill the empty values of parent's Highest Grade level with 'Unknown'.</a:t>
            </a:r>
            <a:br>
              <a:rPr lang="en-US" sz="2600" dirty="0">
                <a:effectLst/>
                <a:ea typeface="Cambria" panose="02040503050406030204" pitchFamily="18" charset="0"/>
                <a:cs typeface="Times New Roman" panose="02020603050405020304" pitchFamily="18" charset="0"/>
              </a:rPr>
            </a:br>
            <a:r>
              <a:rPr lang="en-US" sz="2600" dirty="0" err="1">
                <a:solidFill>
                  <a:srgbClr val="000000"/>
                </a:solidFill>
                <a:effectLst/>
                <a:ea typeface="Cambria" panose="02040503050406030204" pitchFamily="18" charset="0"/>
                <a:cs typeface="Times New Roman" panose="02020603050405020304" pitchFamily="18" charset="0"/>
              </a:rPr>
              <a:t>FinancialAid</a:t>
            </a:r>
            <a:r>
              <a:rPr lang="en-US" sz="2600" dirty="0">
                <a:solidFill>
                  <a:srgbClr val="000000"/>
                </a:solidFill>
                <a:effectLst/>
                <a:ea typeface="Cambria" panose="02040503050406030204" pitchFamily="18" charset="0"/>
                <a:cs typeface="Times New Roman" panose="02020603050405020304" pitchFamily="18" charset="0"/>
              </a:rPr>
              <a:t>[</a:t>
            </a:r>
            <a:r>
              <a:rPr lang="en-US" sz="2600" dirty="0">
                <a:solidFill>
                  <a:srgbClr val="4E9A06"/>
                </a:solidFill>
                <a:effectLst/>
                <a:ea typeface="Cambria" panose="02040503050406030204" pitchFamily="18" charset="0"/>
                <a:cs typeface="Times New Roman" panose="02020603050405020304" pitchFamily="18" charset="0"/>
              </a:rPr>
              <a:t>"</a:t>
            </a:r>
            <a:r>
              <a:rPr lang="en-US" sz="2600" dirty="0" err="1">
                <a:solidFill>
                  <a:srgbClr val="4E9A06"/>
                </a:solidFill>
                <a:effectLst/>
                <a:ea typeface="Cambria" panose="02040503050406030204" pitchFamily="18" charset="0"/>
                <a:cs typeface="Times New Roman" panose="02020603050405020304" pitchFamily="18" charset="0"/>
              </a:rPr>
              <a:t>FathersHighestGradeLevel</a:t>
            </a:r>
            <a:r>
              <a:rPr lang="en-US" sz="2600" dirty="0">
                <a:solidFill>
                  <a:srgbClr val="4E9A06"/>
                </a:solidFill>
                <a:effectLst/>
                <a:ea typeface="Cambria" panose="02040503050406030204" pitchFamily="18" charset="0"/>
                <a:cs typeface="Times New Roman" panose="02020603050405020304" pitchFamily="18" charset="0"/>
              </a:rPr>
              <a:t>"</a:t>
            </a:r>
            <a:r>
              <a:rPr lang="en-US" sz="2600" dirty="0">
                <a:solidFill>
                  <a:srgbClr val="000000"/>
                </a:solidFill>
                <a:effectLst/>
                <a:ea typeface="Cambria" panose="02040503050406030204" pitchFamily="18" charset="0"/>
                <a:cs typeface="Times New Roman" panose="02020603050405020304" pitchFamily="18" charset="0"/>
              </a:rPr>
              <a:t>][</a:t>
            </a:r>
            <a:r>
              <a:rPr lang="en-US" sz="2600" dirty="0" err="1">
                <a:solidFill>
                  <a:srgbClr val="000000"/>
                </a:solidFill>
                <a:effectLst/>
                <a:ea typeface="Cambria" panose="02040503050406030204" pitchFamily="18" charset="0"/>
                <a:cs typeface="Times New Roman" panose="02020603050405020304" pitchFamily="18" charset="0"/>
              </a:rPr>
              <a:t>FinancialAid</a:t>
            </a:r>
            <a:r>
              <a:rPr lang="en-US" sz="2600" dirty="0">
                <a:solidFill>
                  <a:srgbClr val="000000"/>
                </a:solidFill>
                <a:effectLst/>
                <a:ea typeface="Cambria" panose="02040503050406030204" pitchFamily="18" charset="0"/>
                <a:cs typeface="Times New Roman" panose="02020603050405020304" pitchFamily="18" charset="0"/>
              </a:rPr>
              <a:t>[</a:t>
            </a:r>
            <a:r>
              <a:rPr lang="en-US" sz="2600" dirty="0">
                <a:solidFill>
                  <a:srgbClr val="4E9A06"/>
                </a:solidFill>
                <a:effectLst/>
                <a:ea typeface="Cambria" panose="02040503050406030204" pitchFamily="18" charset="0"/>
                <a:cs typeface="Times New Roman" panose="02020603050405020304" pitchFamily="18" charset="0"/>
              </a:rPr>
              <a:t>"</a:t>
            </a:r>
            <a:r>
              <a:rPr lang="en-US" sz="2600" dirty="0" err="1">
                <a:solidFill>
                  <a:srgbClr val="4E9A06"/>
                </a:solidFill>
                <a:effectLst/>
                <a:ea typeface="Cambria" panose="02040503050406030204" pitchFamily="18" charset="0"/>
                <a:cs typeface="Times New Roman" panose="02020603050405020304" pitchFamily="18" charset="0"/>
              </a:rPr>
              <a:t>FathersHighestGradeLevel</a:t>
            </a:r>
            <a:r>
              <a:rPr lang="en-US" sz="2600" dirty="0">
                <a:solidFill>
                  <a:srgbClr val="4E9A06"/>
                </a:solidFill>
                <a:effectLst/>
                <a:ea typeface="Cambria" panose="02040503050406030204" pitchFamily="18" charset="0"/>
                <a:cs typeface="Times New Roman" panose="02020603050405020304" pitchFamily="18" charset="0"/>
              </a:rPr>
              <a:t>"</a:t>
            </a:r>
            <a:r>
              <a:rPr lang="en-US" sz="2600" dirty="0">
                <a:solidFill>
                  <a:srgbClr val="000000"/>
                </a:solidFill>
                <a:effectLst/>
                <a:ea typeface="Cambria" panose="02040503050406030204" pitchFamily="18" charset="0"/>
                <a:cs typeface="Times New Roman" panose="02020603050405020304" pitchFamily="18" charset="0"/>
              </a:rPr>
              <a:t>] == </a:t>
            </a:r>
            <a:r>
              <a:rPr lang="en-US" sz="2600" dirty="0">
                <a:solidFill>
                  <a:srgbClr val="4E9A06"/>
                </a:solidFill>
                <a:effectLst/>
                <a:ea typeface="Cambria" panose="02040503050406030204" pitchFamily="18" charset="0"/>
                <a:cs typeface="Times New Roman" panose="02020603050405020304" pitchFamily="18" charset="0"/>
              </a:rPr>
              <a:t>""</a:t>
            </a:r>
            <a:r>
              <a:rPr lang="en-US" sz="2600" dirty="0">
                <a:solidFill>
                  <a:srgbClr val="000000"/>
                </a:solidFill>
                <a:effectLst/>
                <a:ea typeface="Cambria" panose="02040503050406030204" pitchFamily="18" charset="0"/>
                <a:cs typeface="Times New Roman" panose="02020603050405020304" pitchFamily="18" charset="0"/>
              </a:rPr>
              <a:t>] </a:t>
            </a:r>
            <a:r>
              <a:rPr lang="en-US" sz="2600" dirty="0">
                <a:solidFill>
                  <a:srgbClr val="8F5902"/>
                </a:solidFill>
                <a:effectLst/>
                <a:ea typeface="Cambria" panose="02040503050406030204" pitchFamily="18" charset="0"/>
                <a:cs typeface="Times New Roman" panose="02020603050405020304" pitchFamily="18" charset="0"/>
              </a:rPr>
              <a:t>&lt;-</a:t>
            </a:r>
            <a:r>
              <a:rPr lang="en-US" sz="2600" dirty="0">
                <a:solidFill>
                  <a:srgbClr val="000000"/>
                </a:solidFill>
                <a:effectLst/>
                <a:ea typeface="Cambria" panose="02040503050406030204" pitchFamily="18" charset="0"/>
                <a:cs typeface="Times New Roman" panose="02020603050405020304" pitchFamily="18" charset="0"/>
              </a:rPr>
              <a:t> </a:t>
            </a:r>
            <a:r>
              <a:rPr lang="en-US" sz="2600" dirty="0">
                <a:solidFill>
                  <a:srgbClr val="4E9A06"/>
                </a:solidFill>
                <a:effectLst/>
                <a:ea typeface="Cambria" panose="02040503050406030204" pitchFamily="18" charset="0"/>
                <a:cs typeface="Times New Roman" panose="02020603050405020304" pitchFamily="18" charset="0"/>
              </a:rPr>
              <a:t>"Unknown"</a:t>
            </a:r>
            <a:br>
              <a:rPr lang="en-US" sz="2600" dirty="0">
                <a:effectLst/>
                <a:ea typeface="Cambria" panose="02040503050406030204" pitchFamily="18" charset="0"/>
                <a:cs typeface="Times New Roman" panose="02020603050405020304" pitchFamily="18" charset="0"/>
              </a:rPr>
            </a:br>
            <a:r>
              <a:rPr lang="en-US" sz="2600" dirty="0" err="1">
                <a:solidFill>
                  <a:srgbClr val="000000"/>
                </a:solidFill>
                <a:effectLst/>
                <a:ea typeface="Cambria" panose="02040503050406030204" pitchFamily="18" charset="0"/>
                <a:cs typeface="Times New Roman" panose="02020603050405020304" pitchFamily="18" charset="0"/>
              </a:rPr>
              <a:t>FinancialAid</a:t>
            </a:r>
            <a:r>
              <a:rPr lang="en-US" sz="2600" dirty="0">
                <a:solidFill>
                  <a:srgbClr val="000000"/>
                </a:solidFill>
                <a:effectLst/>
                <a:ea typeface="Cambria" panose="02040503050406030204" pitchFamily="18" charset="0"/>
                <a:cs typeface="Times New Roman" panose="02020603050405020304" pitchFamily="18" charset="0"/>
              </a:rPr>
              <a:t>[</a:t>
            </a:r>
            <a:r>
              <a:rPr lang="en-US" sz="2600" dirty="0">
                <a:solidFill>
                  <a:srgbClr val="4E9A06"/>
                </a:solidFill>
                <a:effectLst/>
                <a:ea typeface="Cambria" panose="02040503050406030204" pitchFamily="18" charset="0"/>
                <a:cs typeface="Times New Roman" panose="02020603050405020304" pitchFamily="18" charset="0"/>
              </a:rPr>
              <a:t>"</a:t>
            </a:r>
            <a:r>
              <a:rPr lang="en-US" sz="2600" dirty="0" err="1">
                <a:solidFill>
                  <a:srgbClr val="4E9A06"/>
                </a:solidFill>
                <a:effectLst/>
                <a:ea typeface="Cambria" panose="02040503050406030204" pitchFamily="18" charset="0"/>
                <a:cs typeface="Times New Roman" panose="02020603050405020304" pitchFamily="18" charset="0"/>
              </a:rPr>
              <a:t>MotherHighestGradeLevel</a:t>
            </a:r>
            <a:r>
              <a:rPr lang="en-US" sz="2600" dirty="0">
                <a:solidFill>
                  <a:srgbClr val="4E9A06"/>
                </a:solidFill>
                <a:effectLst/>
                <a:ea typeface="Cambria" panose="02040503050406030204" pitchFamily="18" charset="0"/>
                <a:cs typeface="Times New Roman" panose="02020603050405020304" pitchFamily="18" charset="0"/>
              </a:rPr>
              <a:t>"</a:t>
            </a:r>
            <a:r>
              <a:rPr lang="en-US" sz="2600" dirty="0">
                <a:solidFill>
                  <a:srgbClr val="000000"/>
                </a:solidFill>
                <a:effectLst/>
                <a:ea typeface="Cambria" panose="02040503050406030204" pitchFamily="18" charset="0"/>
                <a:cs typeface="Times New Roman" panose="02020603050405020304" pitchFamily="18" charset="0"/>
              </a:rPr>
              <a:t>][</a:t>
            </a:r>
            <a:r>
              <a:rPr lang="en-US" sz="2600" dirty="0" err="1">
                <a:solidFill>
                  <a:srgbClr val="000000"/>
                </a:solidFill>
                <a:effectLst/>
                <a:ea typeface="Cambria" panose="02040503050406030204" pitchFamily="18" charset="0"/>
                <a:cs typeface="Times New Roman" panose="02020603050405020304" pitchFamily="18" charset="0"/>
              </a:rPr>
              <a:t>FinancialAid</a:t>
            </a:r>
            <a:r>
              <a:rPr lang="en-US" sz="2600" dirty="0">
                <a:solidFill>
                  <a:srgbClr val="000000"/>
                </a:solidFill>
                <a:effectLst/>
                <a:ea typeface="Cambria" panose="02040503050406030204" pitchFamily="18" charset="0"/>
                <a:cs typeface="Times New Roman" panose="02020603050405020304" pitchFamily="18" charset="0"/>
              </a:rPr>
              <a:t>[</a:t>
            </a:r>
            <a:r>
              <a:rPr lang="en-US" sz="2600" dirty="0">
                <a:solidFill>
                  <a:srgbClr val="4E9A06"/>
                </a:solidFill>
                <a:effectLst/>
                <a:ea typeface="Cambria" panose="02040503050406030204" pitchFamily="18" charset="0"/>
                <a:cs typeface="Times New Roman" panose="02020603050405020304" pitchFamily="18" charset="0"/>
              </a:rPr>
              <a:t>"</a:t>
            </a:r>
            <a:r>
              <a:rPr lang="en-US" sz="2600" dirty="0" err="1">
                <a:solidFill>
                  <a:srgbClr val="4E9A06"/>
                </a:solidFill>
                <a:effectLst/>
                <a:ea typeface="Cambria" panose="02040503050406030204" pitchFamily="18" charset="0"/>
                <a:cs typeface="Times New Roman" panose="02020603050405020304" pitchFamily="18" charset="0"/>
              </a:rPr>
              <a:t>MotherHighestGradeLevel</a:t>
            </a:r>
            <a:r>
              <a:rPr lang="en-US" sz="2600" dirty="0">
                <a:solidFill>
                  <a:srgbClr val="4E9A06"/>
                </a:solidFill>
                <a:effectLst/>
                <a:ea typeface="Cambria" panose="02040503050406030204" pitchFamily="18" charset="0"/>
                <a:cs typeface="Times New Roman" panose="02020603050405020304" pitchFamily="18" charset="0"/>
              </a:rPr>
              <a:t>"</a:t>
            </a:r>
            <a:r>
              <a:rPr lang="en-US" sz="2600" dirty="0">
                <a:solidFill>
                  <a:srgbClr val="000000"/>
                </a:solidFill>
                <a:effectLst/>
                <a:ea typeface="Cambria" panose="02040503050406030204" pitchFamily="18" charset="0"/>
                <a:cs typeface="Times New Roman" panose="02020603050405020304" pitchFamily="18" charset="0"/>
              </a:rPr>
              <a:t>] == </a:t>
            </a:r>
            <a:r>
              <a:rPr lang="en-US" sz="2600" dirty="0">
                <a:solidFill>
                  <a:srgbClr val="4E9A06"/>
                </a:solidFill>
                <a:effectLst/>
                <a:ea typeface="Cambria" panose="02040503050406030204" pitchFamily="18" charset="0"/>
                <a:cs typeface="Times New Roman" panose="02020603050405020304" pitchFamily="18" charset="0"/>
              </a:rPr>
              <a:t>""</a:t>
            </a:r>
            <a:r>
              <a:rPr lang="en-US" sz="2600" dirty="0">
                <a:solidFill>
                  <a:srgbClr val="000000"/>
                </a:solidFill>
                <a:effectLst/>
                <a:ea typeface="Cambria" panose="02040503050406030204" pitchFamily="18" charset="0"/>
                <a:cs typeface="Times New Roman" panose="02020603050405020304" pitchFamily="18" charset="0"/>
              </a:rPr>
              <a:t>] </a:t>
            </a:r>
            <a:r>
              <a:rPr lang="en-US" sz="2600" dirty="0">
                <a:solidFill>
                  <a:srgbClr val="8F5902"/>
                </a:solidFill>
                <a:effectLst/>
                <a:ea typeface="Cambria" panose="02040503050406030204" pitchFamily="18" charset="0"/>
                <a:cs typeface="Times New Roman" panose="02020603050405020304" pitchFamily="18" charset="0"/>
              </a:rPr>
              <a:t>&lt;-</a:t>
            </a:r>
            <a:r>
              <a:rPr lang="en-US" sz="2600" dirty="0">
                <a:solidFill>
                  <a:srgbClr val="000000"/>
                </a:solidFill>
                <a:effectLst/>
                <a:ea typeface="Cambria" panose="02040503050406030204" pitchFamily="18" charset="0"/>
                <a:cs typeface="Times New Roman" panose="02020603050405020304" pitchFamily="18" charset="0"/>
              </a:rPr>
              <a:t> </a:t>
            </a:r>
            <a:r>
              <a:rPr lang="en-US" sz="2600" dirty="0">
                <a:solidFill>
                  <a:srgbClr val="4E9A06"/>
                </a:solidFill>
                <a:effectLst/>
                <a:ea typeface="Cambria" panose="02040503050406030204" pitchFamily="18" charset="0"/>
                <a:cs typeface="Times New Roman" panose="02020603050405020304" pitchFamily="18" charset="0"/>
              </a:rPr>
              <a:t>"Unknown"</a:t>
            </a:r>
            <a:br>
              <a:rPr lang="en-US" sz="2600" dirty="0">
                <a:effectLst/>
                <a:ea typeface="Cambria" panose="02040503050406030204" pitchFamily="18" charset="0"/>
                <a:cs typeface="Times New Roman" panose="02020603050405020304" pitchFamily="18" charset="0"/>
              </a:rPr>
            </a:br>
            <a:r>
              <a:rPr lang="en-US" sz="2600" i="1" dirty="0">
                <a:solidFill>
                  <a:srgbClr val="8F5902"/>
                </a:solidFill>
                <a:effectLst/>
                <a:ea typeface="Cambria" panose="02040503050406030204" pitchFamily="18" charset="0"/>
                <a:cs typeface="Times New Roman" panose="02020603050405020304" pitchFamily="18" charset="0"/>
              </a:rPr>
              <a:t># Replace all other missing values by 0</a:t>
            </a:r>
            <a:br>
              <a:rPr lang="en-US" sz="2600" dirty="0">
                <a:effectLst/>
                <a:ea typeface="Cambria" panose="02040503050406030204" pitchFamily="18" charset="0"/>
                <a:cs typeface="Times New Roman" panose="02020603050405020304" pitchFamily="18" charset="0"/>
              </a:rPr>
            </a:br>
            <a:r>
              <a:rPr lang="en-US" sz="2600" dirty="0" err="1">
                <a:solidFill>
                  <a:srgbClr val="000000"/>
                </a:solidFill>
                <a:effectLst/>
                <a:ea typeface="Cambria" panose="02040503050406030204" pitchFamily="18" charset="0"/>
                <a:cs typeface="Times New Roman" panose="02020603050405020304" pitchFamily="18" charset="0"/>
              </a:rPr>
              <a:t>FinancialAid</a:t>
            </a:r>
            <a:r>
              <a:rPr lang="en-US" sz="2600" dirty="0">
                <a:solidFill>
                  <a:srgbClr val="000000"/>
                </a:solidFill>
                <a:effectLst/>
                <a:ea typeface="Cambria" panose="02040503050406030204" pitchFamily="18" charset="0"/>
                <a:cs typeface="Times New Roman" panose="02020603050405020304" pitchFamily="18" charset="0"/>
              </a:rPr>
              <a:t> </a:t>
            </a:r>
            <a:r>
              <a:rPr lang="en-US" sz="2600" dirty="0">
                <a:solidFill>
                  <a:srgbClr val="8F5902"/>
                </a:solidFill>
                <a:effectLst/>
                <a:ea typeface="Cambria" panose="02040503050406030204" pitchFamily="18" charset="0"/>
                <a:cs typeface="Times New Roman" panose="02020603050405020304" pitchFamily="18" charset="0"/>
              </a:rPr>
              <a:t>&lt;-</a:t>
            </a:r>
            <a:r>
              <a:rPr lang="en-US" sz="2600" dirty="0">
                <a:solidFill>
                  <a:srgbClr val="000000"/>
                </a:solidFill>
                <a:effectLst/>
                <a:ea typeface="Cambria" panose="02040503050406030204" pitchFamily="18" charset="0"/>
                <a:cs typeface="Times New Roman" panose="02020603050405020304" pitchFamily="18" charset="0"/>
              </a:rPr>
              <a:t> </a:t>
            </a:r>
            <a:r>
              <a:rPr lang="en-US" sz="2600" dirty="0" err="1">
                <a:solidFill>
                  <a:srgbClr val="000000"/>
                </a:solidFill>
                <a:effectLst/>
                <a:ea typeface="Cambria" panose="02040503050406030204" pitchFamily="18" charset="0"/>
                <a:cs typeface="Times New Roman" panose="02020603050405020304" pitchFamily="18" charset="0"/>
              </a:rPr>
              <a:t>na_replace</a:t>
            </a:r>
            <a:r>
              <a:rPr lang="en-US" sz="2600" dirty="0">
                <a:solidFill>
                  <a:srgbClr val="000000"/>
                </a:solidFill>
                <a:effectLst/>
                <a:ea typeface="Cambria" panose="02040503050406030204" pitchFamily="18" charset="0"/>
                <a:cs typeface="Times New Roman" panose="02020603050405020304" pitchFamily="18" charset="0"/>
              </a:rPr>
              <a:t>(</a:t>
            </a:r>
            <a:r>
              <a:rPr lang="en-US" sz="2600" dirty="0" err="1">
                <a:solidFill>
                  <a:srgbClr val="000000"/>
                </a:solidFill>
                <a:effectLst/>
                <a:ea typeface="Cambria" panose="02040503050406030204" pitchFamily="18" charset="0"/>
                <a:cs typeface="Times New Roman" panose="02020603050405020304" pitchFamily="18" charset="0"/>
              </a:rPr>
              <a:t>FinancialAid</a:t>
            </a:r>
            <a:r>
              <a:rPr lang="en-US" sz="2600" dirty="0">
                <a:solidFill>
                  <a:srgbClr val="000000"/>
                </a:solidFill>
                <a:effectLst/>
                <a:ea typeface="Cambria" panose="02040503050406030204" pitchFamily="18" charset="0"/>
                <a:cs typeface="Times New Roman" panose="02020603050405020304" pitchFamily="18" charset="0"/>
              </a:rPr>
              <a:t>, </a:t>
            </a:r>
            <a:r>
              <a:rPr lang="en-US" sz="2600" dirty="0">
                <a:solidFill>
                  <a:srgbClr val="0000CF"/>
                </a:solidFill>
                <a:effectLst/>
                <a:ea typeface="Cambria" panose="02040503050406030204" pitchFamily="18" charset="0"/>
                <a:cs typeface="Times New Roman" panose="02020603050405020304" pitchFamily="18" charset="0"/>
              </a:rPr>
              <a:t>0</a:t>
            </a:r>
            <a:r>
              <a:rPr lang="en-US" sz="2600" dirty="0">
                <a:solidFill>
                  <a:srgbClr val="000000"/>
                </a:solidFill>
                <a:effectLst/>
                <a:ea typeface="Cambria" panose="02040503050406030204" pitchFamily="18" charset="0"/>
                <a:cs typeface="Times New Roman" panose="02020603050405020304" pitchFamily="18" charset="0"/>
              </a:rPr>
              <a:t>)</a:t>
            </a:r>
            <a:r>
              <a:rPr lang="en-US" sz="2600" dirty="0" err="1">
                <a:solidFill>
                  <a:srgbClr val="000000"/>
                </a:solidFill>
                <a:effectLst/>
                <a:ea typeface="Cambria" panose="02040503050406030204" pitchFamily="18" charset="0"/>
                <a:cs typeface="Times New Roman" panose="02020603050405020304" pitchFamily="18" charset="0"/>
              </a:rPr>
              <a:t>StudentStatic</a:t>
            </a:r>
            <a:r>
              <a:rPr lang="en-US" sz="2600" dirty="0">
                <a:solidFill>
                  <a:srgbClr val="000000"/>
                </a:solidFill>
                <a:effectLst/>
                <a:ea typeface="Cambria" panose="02040503050406030204" pitchFamily="18" charset="0"/>
                <a:cs typeface="Times New Roman" panose="02020603050405020304" pitchFamily="18" charset="0"/>
              </a:rPr>
              <a:t>[</a:t>
            </a:r>
            <a:r>
              <a:rPr lang="en-US" sz="2600" dirty="0">
                <a:solidFill>
                  <a:srgbClr val="4E9A06"/>
                </a:solidFill>
                <a:effectLst/>
                <a:ea typeface="Cambria" panose="02040503050406030204" pitchFamily="18" charset="0"/>
                <a:cs typeface="Times New Roman" panose="02020603050405020304" pitchFamily="18" charset="0"/>
              </a:rPr>
              <a:t>"</a:t>
            </a:r>
            <a:r>
              <a:rPr lang="en-US" sz="2600" dirty="0" err="1">
                <a:solidFill>
                  <a:srgbClr val="4E9A06"/>
                </a:solidFill>
                <a:effectLst/>
                <a:ea typeface="Cambria" panose="02040503050406030204" pitchFamily="18" charset="0"/>
                <a:cs typeface="Times New Roman" panose="02020603050405020304" pitchFamily="18" charset="0"/>
              </a:rPr>
              <a:t>TwoOrMoreRace</a:t>
            </a:r>
            <a:r>
              <a:rPr lang="en-US" sz="2600" dirty="0">
                <a:solidFill>
                  <a:srgbClr val="4E9A06"/>
                </a:solidFill>
                <a:effectLst/>
                <a:ea typeface="Cambria" panose="02040503050406030204" pitchFamily="18" charset="0"/>
                <a:cs typeface="Times New Roman" panose="02020603050405020304" pitchFamily="18" charset="0"/>
              </a:rPr>
              <a:t>"</a:t>
            </a:r>
            <a:r>
              <a:rPr lang="en-US" sz="2600" dirty="0">
                <a:solidFill>
                  <a:srgbClr val="000000"/>
                </a:solidFill>
                <a:effectLst/>
                <a:ea typeface="Cambria" panose="02040503050406030204" pitchFamily="18" charset="0"/>
                <a:cs typeface="Times New Roman" panose="02020603050405020304" pitchFamily="18" charset="0"/>
              </a:rPr>
              <a:t>][</a:t>
            </a:r>
            <a:r>
              <a:rPr lang="en-US" sz="2600" dirty="0" err="1">
                <a:solidFill>
                  <a:srgbClr val="000000"/>
                </a:solidFill>
                <a:effectLst/>
                <a:ea typeface="Cambria" panose="02040503050406030204" pitchFamily="18" charset="0"/>
                <a:cs typeface="Times New Roman" panose="02020603050405020304" pitchFamily="18" charset="0"/>
              </a:rPr>
              <a:t>StudentStatic</a:t>
            </a:r>
            <a:r>
              <a:rPr lang="en-US" sz="2600" dirty="0">
                <a:solidFill>
                  <a:srgbClr val="000000"/>
                </a:solidFill>
                <a:effectLst/>
                <a:ea typeface="Cambria" panose="02040503050406030204" pitchFamily="18" charset="0"/>
                <a:cs typeface="Times New Roman" panose="02020603050405020304" pitchFamily="18" charset="0"/>
              </a:rPr>
              <a:t>[</a:t>
            </a:r>
            <a:r>
              <a:rPr lang="en-US" sz="2600" dirty="0">
                <a:solidFill>
                  <a:srgbClr val="4E9A06"/>
                </a:solidFill>
                <a:effectLst/>
                <a:ea typeface="Cambria" panose="02040503050406030204" pitchFamily="18" charset="0"/>
                <a:cs typeface="Times New Roman" panose="02020603050405020304" pitchFamily="18" charset="0"/>
              </a:rPr>
              <a:t>"</a:t>
            </a:r>
            <a:r>
              <a:rPr lang="en-US" sz="2600" dirty="0" err="1">
                <a:solidFill>
                  <a:srgbClr val="4E9A06"/>
                </a:solidFill>
                <a:effectLst/>
                <a:ea typeface="Cambria" panose="02040503050406030204" pitchFamily="18" charset="0"/>
                <a:cs typeface="Times New Roman" panose="02020603050405020304" pitchFamily="18" charset="0"/>
              </a:rPr>
              <a:t>TwoOrMoreRace</a:t>
            </a:r>
            <a:r>
              <a:rPr lang="en-US" sz="2600" dirty="0">
                <a:solidFill>
                  <a:srgbClr val="4E9A06"/>
                </a:solidFill>
                <a:effectLst/>
                <a:ea typeface="Cambria" panose="02040503050406030204" pitchFamily="18" charset="0"/>
                <a:cs typeface="Times New Roman" panose="02020603050405020304" pitchFamily="18" charset="0"/>
              </a:rPr>
              <a:t>"</a:t>
            </a:r>
            <a:r>
              <a:rPr lang="en-US" sz="2600" dirty="0">
                <a:solidFill>
                  <a:srgbClr val="000000"/>
                </a:solidFill>
                <a:effectLst/>
                <a:ea typeface="Cambria" panose="02040503050406030204" pitchFamily="18" charset="0"/>
                <a:cs typeface="Times New Roman" panose="02020603050405020304" pitchFamily="18" charset="0"/>
              </a:rPr>
              <a:t>] == -</a:t>
            </a:r>
            <a:r>
              <a:rPr lang="en-US" sz="2600" dirty="0">
                <a:solidFill>
                  <a:srgbClr val="0000CF"/>
                </a:solidFill>
                <a:effectLst/>
                <a:ea typeface="Cambria" panose="02040503050406030204" pitchFamily="18" charset="0"/>
                <a:cs typeface="Times New Roman" panose="02020603050405020304" pitchFamily="18" charset="0"/>
              </a:rPr>
              <a:t>1</a:t>
            </a:r>
            <a:r>
              <a:rPr lang="en-US" sz="2600" dirty="0">
                <a:solidFill>
                  <a:srgbClr val="000000"/>
                </a:solidFill>
                <a:effectLst/>
                <a:ea typeface="Cambria" panose="02040503050406030204" pitchFamily="18" charset="0"/>
                <a:cs typeface="Times New Roman" panose="02020603050405020304" pitchFamily="18" charset="0"/>
              </a:rPr>
              <a:t>] </a:t>
            </a:r>
            <a:r>
              <a:rPr lang="en-US" sz="2600" dirty="0">
                <a:solidFill>
                  <a:srgbClr val="8F5902"/>
                </a:solidFill>
                <a:effectLst/>
                <a:ea typeface="Cambria" panose="02040503050406030204" pitchFamily="18" charset="0"/>
                <a:cs typeface="Times New Roman" panose="02020603050405020304" pitchFamily="18" charset="0"/>
              </a:rPr>
              <a:t>&lt;-</a:t>
            </a:r>
            <a:r>
              <a:rPr lang="en-US" sz="2600" dirty="0">
                <a:solidFill>
                  <a:srgbClr val="000000"/>
                </a:solidFill>
                <a:effectLst/>
                <a:ea typeface="Cambria" panose="02040503050406030204" pitchFamily="18" charset="0"/>
                <a:cs typeface="Times New Roman" panose="02020603050405020304" pitchFamily="18" charset="0"/>
              </a:rPr>
              <a:t> </a:t>
            </a:r>
            <a:r>
              <a:rPr lang="en-US" sz="2600" dirty="0">
                <a:solidFill>
                  <a:srgbClr val="0000CF"/>
                </a:solidFill>
                <a:effectLst/>
                <a:ea typeface="Cambria" panose="02040503050406030204" pitchFamily="18" charset="0"/>
                <a:cs typeface="Times New Roman" panose="02020603050405020304" pitchFamily="18" charset="0"/>
              </a:rPr>
              <a:t>0</a:t>
            </a:r>
            <a:br>
              <a:rPr lang="en-US" sz="1800" dirty="0">
                <a:effectLst/>
                <a:latin typeface="Cambria" panose="02040503050406030204" pitchFamily="18" charset="0"/>
                <a:ea typeface="Cambria" panose="02040503050406030204" pitchFamily="18" charset="0"/>
                <a:cs typeface="Times New Roman" panose="02020603050405020304" pitchFamily="18" charset="0"/>
              </a:rPr>
            </a:br>
            <a:endParaRPr lang="en-US" sz="1800" b="1"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565681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9918-BDFA-4375-AD80-A4B75FF8DF94}"/>
              </a:ext>
            </a:extLst>
          </p:cNvPr>
          <p:cNvSpPr>
            <a:spLocks noGrp="1"/>
          </p:cNvSpPr>
          <p:nvPr>
            <p:ph type="title"/>
          </p:nvPr>
        </p:nvSpPr>
        <p:spPr>
          <a:xfrm>
            <a:off x="838200" y="865188"/>
            <a:ext cx="10515600" cy="1449387"/>
          </a:xfrm>
        </p:spPr>
        <p:txBody>
          <a:bodyPr>
            <a:normAutofit/>
          </a:bodyPr>
          <a:lstStyle/>
          <a:p>
            <a:r>
              <a:rPr lang="en-US" sz="3000" dirty="0"/>
              <a:t>5. Methodology and results</a:t>
            </a:r>
            <a:br>
              <a:rPr lang="en-US" sz="3200" dirty="0">
                <a:ea typeface="+mn-lt"/>
                <a:cs typeface="+mn-lt"/>
              </a:rPr>
            </a:br>
            <a:endParaRPr lang="en-US" sz="3000" dirty="0"/>
          </a:p>
        </p:txBody>
      </p:sp>
      <p:sp>
        <p:nvSpPr>
          <p:cNvPr id="3" name="Content Placeholder 2">
            <a:extLst>
              <a:ext uri="{FF2B5EF4-FFF2-40B4-BE49-F238E27FC236}">
                <a16:creationId xmlns:a16="http://schemas.microsoft.com/office/drawing/2014/main" id="{A2C53D47-E7A9-46FC-96DD-51716F1CDBA4}"/>
              </a:ext>
            </a:extLst>
          </p:cNvPr>
          <p:cNvSpPr>
            <a:spLocks noGrp="1"/>
          </p:cNvSpPr>
          <p:nvPr>
            <p:ph idx="1"/>
          </p:nvPr>
        </p:nvSpPr>
        <p:spPr>
          <a:xfrm>
            <a:off x="838200" y="1809750"/>
            <a:ext cx="10515600" cy="4743450"/>
          </a:xfrm>
        </p:spPr>
        <p:txBody>
          <a:bodyPr>
            <a:normAutofit/>
          </a:bodyPr>
          <a:lstStyle/>
          <a:p>
            <a:pPr>
              <a:spcBef>
                <a:spcPts val="900"/>
              </a:spcBef>
              <a:spcAft>
                <a:spcPts val="900"/>
              </a:spcAft>
            </a:pPr>
            <a:r>
              <a:rPr lang="en-US" sz="1800" dirty="0">
                <a:effectLst/>
                <a:ea typeface="Cambria" panose="02040503050406030204" pitchFamily="18" charset="0"/>
                <a:cs typeface="Times New Roman" panose="02020603050405020304" pitchFamily="18" charset="0"/>
              </a:rPr>
              <a:t>The data set was split in 75% train and 25% test, training the models using grid search and cross-validation on the training set and evaluating them on the test set.</a:t>
            </a:r>
          </a:p>
          <a:p>
            <a:pPr>
              <a:spcBef>
                <a:spcPts val="900"/>
              </a:spcBef>
              <a:spcAft>
                <a:spcPts val="900"/>
              </a:spcAft>
            </a:pPr>
            <a:r>
              <a:rPr lang="en-US" sz="1800" dirty="0">
                <a:solidFill>
                  <a:srgbClr val="000000"/>
                </a:solidFill>
                <a:effectLst/>
                <a:ea typeface="Cambria" panose="02040503050406030204" pitchFamily="18" charset="0"/>
                <a:cs typeface="Times New Roman" panose="02020603050405020304" pitchFamily="18" charset="0"/>
              </a:rPr>
              <a:t>library(caret)</a:t>
            </a:r>
            <a:br>
              <a:rPr lang="en-US" sz="1800" dirty="0">
                <a:effectLst/>
                <a:ea typeface="Cambria" panose="02040503050406030204" pitchFamily="18" charset="0"/>
                <a:cs typeface="Times New Roman" panose="02020603050405020304" pitchFamily="18" charset="0"/>
              </a:rPr>
            </a:br>
            <a:r>
              <a:rPr lang="en-US" sz="1800" dirty="0" err="1">
                <a:solidFill>
                  <a:srgbClr val="000000"/>
                </a:solidFill>
                <a:effectLst/>
                <a:ea typeface="Cambria" panose="02040503050406030204" pitchFamily="18" charset="0"/>
                <a:cs typeface="Times New Roman" panose="02020603050405020304" pitchFamily="18" charset="0"/>
              </a:rPr>
              <a:t>intrain</a:t>
            </a:r>
            <a:r>
              <a:rPr lang="en-US" sz="1800" dirty="0">
                <a:solidFill>
                  <a:srgbClr val="000000"/>
                </a:solidFill>
                <a:effectLst/>
                <a:ea typeface="Cambria" panose="02040503050406030204" pitchFamily="18" charset="0"/>
                <a:cs typeface="Times New Roman" panose="02020603050405020304" pitchFamily="18" charset="0"/>
              </a:rPr>
              <a:t> </a:t>
            </a:r>
            <a:r>
              <a:rPr lang="en-US" sz="1800" dirty="0">
                <a:solidFill>
                  <a:srgbClr val="8F5902"/>
                </a:solidFill>
                <a:effectLst/>
                <a:ea typeface="Cambria" panose="02040503050406030204" pitchFamily="18" charset="0"/>
                <a:cs typeface="Times New Roman" panose="02020603050405020304" pitchFamily="18" charset="0"/>
              </a:rPr>
              <a:t>&lt;-</a:t>
            </a:r>
            <a:r>
              <a:rPr lang="en-US" sz="1800" dirty="0">
                <a:solidFill>
                  <a:srgbClr val="000000"/>
                </a:solidFill>
                <a:effectLst/>
                <a:ea typeface="Cambria" panose="02040503050406030204" pitchFamily="18" charset="0"/>
                <a:cs typeface="Times New Roman" panose="02020603050405020304" pitchFamily="18" charset="0"/>
              </a:rPr>
              <a:t> </a:t>
            </a:r>
            <a:r>
              <a:rPr lang="en-US" sz="1800" dirty="0" err="1">
                <a:solidFill>
                  <a:srgbClr val="000000"/>
                </a:solidFill>
                <a:effectLst/>
                <a:ea typeface="Cambria" panose="02040503050406030204" pitchFamily="18" charset="0"/>
                <a:cs typeface="Times New Roman" panose="02020603050405020304" pitchFamily="18" charset="0"/>
              </a:rPr>
              <a:t>createDataPartition</a:t>
            </a:r>
            <a:r>
              <a:rPr lang="en-US" sz="1800" dirty="0">
                <a:solidFill>
                  <a:srgbClr val="000000"/>
                </a:solidFill>
                <a:effectLst/>
                <a:ea typeface="Cambria" panose="02040503050406030204" pitchFamily="18" charset="0"/>
                <a:cs typeface="Times New Roman" panose="02020603050405020304" pitchFamily="18" charset="0"/>
              </a:rPr>
              <a:t>(</a:t>
            </a:r>
            <a:r>
              <a:rPr lang="en-US" sz="1800" dirty="0" err="1">
                <a:solidFill>
                  <a:srgbClr val="000000"/>
                </a:solidFill>
                <a:effectLst/>
                <a:ea typeface="Cambria" panose="02040503050406030204" pitchFamily="18" charset="0"/>
                <a:cs typeface="Times New Roman" panose="02020603050405020304" pitchFamily="18" charset="0"/>
              </a:rPr>
              <a:t>DataTrain$Dropout,</a:t>
            </a:r>
            <a:r>
              <a:rPr lang="en-US" sz="1800" dirty="0" err="1">
                <a:solidFill>
                  <a:srgbClr val="C4A000"/>
                </a:solidFill>
                <a:effectLst/>
                <a:ea typeface="Cambria" panose="02040503050406030204" pitchFamily="18" charset="0"/>
                <a:cs typeface="Times New Roman" panose="02020603050405020304" pitchFamily="18" charset="0"/>
              </a:rPr>
              <a:t>p</a:t>
            </a:r>
            <a:r>
              <a:rPr lang="en-US" sz="1800" dirty="0">
                <a:solidFill>
                  <a:srgbClr val="C4A000"/>
                </a:solidFill>
                <a:effectLst/>
                <a:ea typeface="Cambria" panose="02040503050406030204" pitchFamily="18" charset="0"/>
                <a:cs typeface="Times New Roman" panose="02020603050405020304" pitchFamily="18" charset="0"/>
              </a:rPr>
              <a:t>=</a:t>
            </a:r>
            <a:r>
              <a:rPr lang="en-US" sz="1800" dirty="0">
                <a:solidFill>
                  <a:srgbClr val="0000CF"/>
                </a:solidFill>
                <a:effectLst/>
                <a:ea typeface="Cambria" panose="02040503050406030204" pitchFamily="18" charset="0"/>
                <a:cs typeface="Times New Roman" panose="02020603050405020304" pitchFamily="18" charset="0"/>
              </a:rPr>
              <a:t>0.75</a:t>
            </a:r>
            <a:r>
              <a:rPr lang="en-US" sz="1800" dirty="0">
                <a:solidFill>
                  <a:srgbClr val="000000"/>
                </a:solidFill>
                <a:effectLst/>
                <a:ea typeface="Cambria" panose="02040503050406030204" pitchFamily="18" charset="0"/>
                <a:cs typeface="Times New Roman" panose="02020603050405020304" pitchFamily="18" charset="0"/>
              </a:rPr>
              <a:t>,</a:t>
            </a:r>
            <a:r>
              <a:rPr lang="en-US" sz="1800" dirty="0">
                <a:solidFill>
                  <a:srgbClr val="C4A000"/>
                </a:solidFill>
                <a:effectLst/>
                <a:ea typeface="Cambria" panose="02040503050406030204" pitchFamily="18" charset="0"/>
                <a:cs typeface="Times New Roman" panose="02020603050405020304" pitchFamily="18" charset="0"/>
              </a:rPr>
              <a:t>list =</a:t>
            </a:r>
            <a:r>
              <a:rPr lang="en-US" sz="1800" dirty="0">
                <a:solidFill>
                  <a:srgbClr val="000000"/>
                </a:solidFill>
                <a:effectLst/>
                <a:ea typeface="Cambria" panose="02040503050406030204" pitchFamily="18" charset="0"/>
                <a:cs typeface="Times New Roman" panose="02020603050405020304" pitchFamily="18" charset="0"/>
              </a:rPr>
              <a:t> FALSE)</a:t>
            </a:r>
          </a:p>
          <a:p>
            <a:pPr>
              <a:spcBef>
                <a:spcPts val="900"/>
              </a:spcBef>
              <a:spcAft>
                <a:spcPts val="900"/>
              </a:spcAft>
            </a:pPr>
            <a:r>
              <a:rPr lang="en-US" sz="1800" dirty="0">
                <a:solidFill>
                  <a:srgbClr val="000000"/>
                </a:solidFill>
                <a:effectLst/>
                <a:ea typeface="Cambria" panose="02040503050406030204" pitchFamily="18" charset="0"/>
                <a:cs typeface="Times New Roman" panose="02020603050405020304" pitchFamily="18" charset="0"/>
              </a:rPr>
              <a:t>train1 </a:t>
            </a:r>
            <a:r>
              <a:rPr lang="en-US" sz="1800" dirty="0">
                <a:solidFill>
                  <a:srgbClr val="8F5902"/>
                </a:solidFill>
                <a:effectLst/>
                <a:ea typeface="Cambria" panose="02040503050406030204" pitchFamily="18" charset="0"/>
                <a:cs typeface="Times New Roman" panose="02020603050405020304" pitchFamily="18" charset="0"/>
              </a:rPr>
              <a:t>&lt;-</a:t>
            </a:r>
            <a:r>
              <a:rPr lang="en-US" sz="1800" dirty="0">
                <a:solidFill>
                  <a:srgbClr val="000000"/>
                </a:solidFill>
                <a:effectLst/>
                <a:ea typeface="Cambria" panose="02040503050406030204" pitchFamily="18" charset="0"/>
                <a:cs typeface="Times New Roman" panose="02020603050405020304" pitchFamily="18" charset="0"/>
              </a:rPr>
              <a:t> </a:t>
            </a:r>
            <a:r>
              <a:rPr lang="en-US" sz="1800" dirty="0" err="1">
                <a:solidFill>
                  <a:srgbClr val="000000"/>
                </a:solidFill>
                <a:effectLst/>
                <a:ea typeface="Cambria" panose="02040503050406030204" pitchFamily="18" charset="0"/>
                <a:cs typeface="Times New Roman" panose="02020603050405020304" pitchFamily="18" charset="0"/>
              </a:rPr>
              <a:t>DataTrain</a:t>
            </a:r>
            <a:r>
              <a:rPr lang="en-US" sz="1800" dirty="0">
                <a:solidFill>
                  <a:srgbClr val="000000"/>
                </a:solidFill>
                <a:effectLst/>
                <a:ea typeface="Cambria" panose="02040503050406030204" pitchFamily="18" charset="0"/>
                <a:cs typeface="Times New Roman" panose="02020603050405020304" pitchFamily="18" charset="0"/>
              </a:rPr>
              <a:t>[</a:t>
            </a:r>
            <a:r>
              <a:rPr lang="en-US" sz="1800" dirty="0" err="1">
                <a:solidFill>
                  <a:srgbClr val="000000"/>
                </a:solidFill>
                <a:effectLst/>
                <a:ea typeface="Cambria" panose="02040503050406030204" pitchFamily="18" charset="0"/>
                <a:cs typeface="Times New Roman" panose="02020603050405020304" pitchFamily="18" charset="0"/>
              </a:rPr>
              <a:t>intrain</a:t>
            </a:r>
            <a:r>
              <a:rPr lang="en-US" sz="1800" dirty="0">
                <a:solidFill>
                  <a:srgbClr val="000000"/>
                </a:solidFill>
                <a:effectLst/>
                <a:ea typeface="Cambria" panose="02040503050406030204" pitchFamily="18" charset="0"/>
                <a:cs typeface="Times New Roman" panose="02020603050405020304" pitchFamily="18" charset="0"/>
              </a:rPr>
              <a:t>,]</a:t>
            </a:r>
            <a:endParaRPr lang="en-US" sz="1800" dirty="0">
              <a:solidFill>
                <a:srgbClr val="000000"/>
              </a:solidFill>
              <a:ea typeface="Cambria" panose="02040503050406030204" pitchFamily="18" charset="0"/>
              <a:cs typeface="Times New Roman" panose="02020603050405020304" pitchFamily="18" charset="0"/>
            </a:endParaRPr>
          </a:p>
          <a:p>
            <a:pPr>
              <a:spcBef>
                <a:spcPts val="900"/>
              </a:spcBef>
              <a:spcAft>
                <a:spcPts val="900"/>
              </a:spcAft>
            </a:pPr>
            <a:r>
              <a:rPr lang="en-US" sz="1800" dirty="0">
                <a:solidFill>
                  <a:srgbClr val="000000"/>
                </a:solidFill>
                <a:effectLst/>
                <a:ea typeface="Cambria" panose="02040503050406030204" pitchFamily="18" charset="0"/>
                <a:cs typeface="Times New Roman" panose="02020603050405020304" pitchFamily="18" charset="0"/>
              </a:rPr>
              <a:t>test1 </a:t>
            </a:r>
            <a:r>
              <a:rPr lang="en-US" sz="1800" dirty="0">
                <a:solidFill>
                  <a:srgbClr val="8F5902"/>
                </a:solidFill>
                <a:effectLst/>
                <a:ea typeface="Cambria" panose="02040503050406030204" pitchFamily="18" charset="0"/>
                <a:cs typeface="Times New Roman" panose="02020603050405020304" pitchFamily="18" charset="0"/>
              </a:rPr>
              <a:t>&lt;-</a:t>
            </a:r>
            <a:r>
              <a:rPr lang="en-US" sz="1800" dirty="0">
                <a:solidFill>
                  <a:srgbClr val="000000"/>
                </a:solidFill>
                <a:effectLst/>
                <a:ea typeface="Cambria" panose="02040503050406030204" pitchFamily="18" charset="0"/>
                <a:cs typeface="Times New Roman" panose="02020603050405020304" pitchFamily="18" charset="0"/>
              </a:rPr>
              <a:t> </a:t>
            </a:r>
            <a:r>
              <a:rPr lang="en-US" sz="1800" dirty="0" err="1">
                <a:solidFill>
                  <a:srgbClr val="000000"/>
                </a:solidFill>
                <a:effectLst/>
                <a:ea typeface="Cambria" panose="02040503050406030204" pitchFamily="18" charset="0"/>
                <a:cs typeface="Times New Roman" panose="02020603050405020304" pitchFamily="18" charset="0"/>
              </a:rPr>
              <a:t>DataTrain</a:t>
            </a:r>
            <a:r>
              <a:rPr lang="en-US" sz="1800" dirty="0">
                <a:solidFill>
                  <a:srgbClr val="000000"/>
                </a:solidFill>
                <a:effectLst/>
                <a:ea typeface="Cambria" panose="02040503050406030204" pitchFamily="18" charset="0"/>
                <a:cs typeface="Times New Roman" panose="02020603050405020304" pitchFamily="18" charset="0"/>
              </a:rPr>
              <a:t>[-</a:t>
            </a:r>
            <a:r>
              <a:rPr lang="en-US" sz="1800" dirty="0" err="1">
                <a:solidFill>
                  <a:srgbClr val="000000"/>
                </a:solidFill>
                <a:effectLst/>
                <a:ea typeface="Cambria" panose="02040503050406030204" pitchFamily="18" charset="0"/>
                <a:cs typeface="Times New Roman" panose="02020603050405020304" pitchFamily="18" charset="0"/>
              </a:rPr>
              <a:t>intrain</a:t>
            </a:r>
            <a:r>
              <a:rPr lang="en-US" sz="1800" dirty="0">
                <a:solidFill>
                  <a:srgbClr val="000000"/>
                </a:solidFill>
                <a:effectLst/>
                <a:ea typeface="Cambria" panose="02040503050406030204" pitchFamily="18" charset="0"/>
                <a:cs typeface="Times New Roman" panose="02020603050405020304" pitchFamily="18" charset="0"/>
              </a:rPr>
              <a:t>,]</a:t>
            </a:r>
          </a:p>
          <a:p>
            <a:pPr>
              <a:spcBef>
                <a:spcPts val="900"/>
              </a:spcBef>
              <a:spcAft>
                <a:spcPts val="900"/>
              </a:spcAft>
            </a:pPr>
            <a:r>
              <a:rPr lang="en-US" sz="1800" i="1" dirty="0">
                <a:solidFill>
                  <a:srgbClr val="8F5902"/>
                </a:solidFill>
                <a:effectLst/>
                <a:ea typeface="Cambria" panose="02040503050406030204" pitchFamily="18" charset="0"/>
                <a:cs typeface="Times New Roman" panose="02020603050405020304" pitchFamily="18" charset="0"/>
              </a:rPr>
              <a:t>#Create cross validation</a:t>
            </a:r>
            <a:br>
              <a:rPr lang="en-US" sz="1800" dirty="0">
                <a:solidFill>
                  <a:srgbClr val="000000"/>
                </a:solidFill>
                <a:effectLst/>
                <a:ea typeface="Cambria" panose="02040503050406030204" pitchFamily="18" charset="0"/>
                <a:cs typeface="Times New Roman" panose="02020603050405020304" pitchFamily="18" charset="0"/>
              </a:rPr>
            </a:br>
            <a:r>
              <a:rPr lang="en-US" sz="1800" dirty="0" err="1">
                <a:solidFill>
                  <a:srgbClr val="000000"/>
                </a:solidFill>
                <a:effectLst/>
                <a:ea typeface="Cambria" panose="02040503050406030204" pitchFamily="18" charset="0"/>
                <a:cs typeface="Times New Roman" panose="02020603050405020304" pitchFamily="18" charset="0"/>
              </a:rPr>
              <a:t>trctrl</a:t>
            </a:r>
            <a:r>
              <a:rPr lang="en-US" sz="1800" dirty="0">
                <a:solidFill>
                  <a:srgbClr val="000000"/>
                </a:solidFill>
                <a:effectLst/>
                <a:ea typeface="Cambria" panose="02040503050406030204" pitchFamily="18" charset="0"/>
                <a:cs typeface="Times New Roman" panose="02020603050405020304" pitchFamily="18" charset="0"/>
              </a:rPr>
              <a:t> </a:t>
            </a:r>
            <a:r>
              <a:rPr lang="en-US" sz="1800" dirty="0">
                <a:solidFill>
                  <a:srgbClr val="8F5902"/>
                </a:solidFill>
                <a:effectLst/>
                <a:ea typeface="Cambria" panose="02040503050406030204" pitchFamily="18" charset="0"/>
                <a:cs typeface="Times New Roman" panose="02020603050405020304" pitchFamily="18" charset="0"/>
              </a:rPr>
              <a:t>&lt;-</a:t>
            </a:r>
            <a:r>
              <a:rPr lang="en-US" sz="1800" dirty="0">
                <a:solidFill>
                  <a:srgbClr val="000000"/>
                </a:solidFill>
                <a:effectLst/>
                <a:ea typeface="Cambria" panose="02040503050406030204" pitchFamily="18" charset="0"/>
                <a:cs typeface="Times New Roman" panose="02020603050405020304" pitchFamily="18" charset="0"/>
              </a:rPr>
              <a:t> </a:t>
            </a:r>
            <a:r>
              <a:rPr lang="en-US" sz="1800" dirty="0" err="1">
                <a:solidFill>
                  <a:srgbClr val="000000"/>
                </a:solidFill>
                <a:effectLst/>
                <a:ea typeface="Cambria" panose="02040503050406030204" pitchFamily="18" charset="0"/>
                <a:cs typeface="Times New Roman" panose="02020603050405020304" pitchFamily="18" charset="0"/>
              </a:rPr>
              <a:t>trainControl</a:t>
            </a:r>
            <a:r>
              <a:rPr lang="en-US" sz="1800" dirty="0">
                <a:solidFill>
                  <a:srgbClr val="000000"/>
                </a:solidFill>
                <a:effectLst/>
                <a:ea typeface="Cambria" panose="02040503050406030204" pitchFamily="18" charset="0"/>
                <a:cs typeface="Times New Roman" panose="02020603050405020304" pitchFamily="18" charset="0"/>
              </a:rPr>
              <a:t>(</a:t>
            </a:r>
            <a:r>
              <a:rPr lang="en-US" sz="1800" dirty="0">
                <a:solidFill>
                  <a:srgbClr val="C4A000"/>
                </a:solidFill>
                <a:effectLst/>
                <a:ea typeface="Cambria" panose="02040503050406030204" pitchFamily="18" charset="0"/>
                <a:cs typeface="Times New Roman" panose="02020603050405020304" pitchFamily="18" charset="0"/>
              </a:rPr>
              <a:t>method =</a:t>
            </a:r>
            <a:r>
              <a:rPr lang="en-US" sz="1800" dirty="0">
                <a:solidFill>
                  <a:srgbClr val="000000"/>
                </a:solidFill>
                <a:effectLst/>
                <a:ea typeface="Cambria" panose="02040503050406030204" pitchFamily="18" charset="0"/>
                <a:cs typeface="Times New Roman" panose="02020603050405020304" pitchFamily="18" charset="0"/>
              </a:rPr>
              <a:t> </a:t>
            </a:r>
            <a:r>
              <a:rPr lang="en-US" sz="1800" dirty="0">
                <a:solidFill>
                  <a:srgbClr val="4E9A06"/>
                </a:solidFill>
                <a:effectLst/>
                <a:ea typeface="Cambria" panose="02040503050406030204" pitchFamily="18" charset="0"/>
                <a:cs typeface="Times New Roman" panose="02020603050405020304" pitchFamily="18" charset="0"/>
              </a:rPr>
              <a:t>"cv"</a:t>
            </a:r>
            <a:r>
              <a:rPr lang="en-US" sz="1800" dirty="0">
                <a:solidFill>
                  <a:srgbClr val="000000"/>
                </a:solidFill>
                <a:effectLst/>
                <a:ea typeface="Cambria" panose="02040503050406030204" pitchFamily="18" charset="0"/>
                <a:cs typeface="Times New Roman" panose="02020603050405020304" pitchFamily="18" charset="0"/>
              </a:rPr>
              <a:t>, </a:t>
            </a:r>
            <a:r>
              <a:rPr lang="en-US" sz="1800" dirty="0">
                <a:solidFill>
                  <a:srgbClr val="C4A000"/>
                </a:solidFill>
                <a:effectLst/>
                <a:ea typeface="Cambria" panose="02040503050406030204" pitchFamily="18" charset="0"/>
                <a:cs typeface="Times New Roman" panose="02020603050405020304" pitchFamily="18" charset="0"/>
              </a:rPr>
              <a:t>number =</a:t>
            </a:r>
            <a:r>
              <a:rPr lang="en-US" sz="1800" dirty="0">
                <a:solidFill>
                  <a:srgbClr val="000000"/>
                </a:solidFill>
                <a:effectLst/>
                <a:ea typeface="Cambria" panose="02040503050406030204" pitchFamily="18" charset="0"/>
                <a:cs typeface="Times New Roman" panose="02020603050405020304" pitchFamily="18" charset="0"/>
              </a:rPr>
              <a:t> </a:t>
            </a:r>
            <a:r>
              <a:rPr lang="en-US" sz="1800" dirty="0">
                <a:solidFill>
                  <a:srgbClr val="0000CF"/>
                </a:solidFill>
                <a:effectLst/>
                <a:ea typeface="Cambria" panose="02040503050406030204" pitchFamily="18" charset="0"/>
                <a:cs typeface="Times New Roman" panose="02020603050405020304" pitchFamily="18" charset="0"/>
              </a:rPr>
              <a:t>5</a:t>
            </a:r>
            <a:r>
              <a:rPr lang="en-US" sz="1800" dirty="0">
                <a:solidFill>
                  <a:srgbClr val="000000"/>
                </a:solidFill>
                <a:effectLst/>
                <a:ea typeface="Cambria" panose="02040503050406030204" pitchFamily="18" charset="0"/>
                <a:cs typeface="Times New Roman" panose="02020603050405020304" pitchFamily="18" charset="0"/>
              </a:rPr>
              <a:t>)</a:t>
            </a:r>
            <a:br>
              <a:rPr lang="en-US" sz="1800" dirty="0">
                <a:effectLst/>
                <a:latin typeface="Cambria" panose="02040503050406030204" pitchFamily="18" charset="0"/>
                <a:ea typeface="Cambria" panose="02040503050406030204" pitchFamily="18" charset="0"/>
                <a:cs typeface="Times New Roman" panose="02020603050405020304" pitchFamily="18" charset="0"/>
              </a:rPr>
            </a:br>
            <a:endParaRPr lang="en-US" sz="1800" dirty="0">
              <a:effectLst/>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105012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9918-BDFA-4375-AD80-A4B75FF8DF94}"/>
              </a:ext>
            </a:extLst>
          </p:cNvPr>
          <p:cNvSpPr>
            <a:spLocks noGrp="1"/>
          </p:cNvSpPr>
          <p:nvPr>
            <p:ph type="title"/>
          </p:nvPr>
        </p:nvSpPr>
        <p:spPr>
          <a:xfrm>
            <a:off x="838200" y="865188"/>
            <a:ext cx="10515600" cy="1449387"/>
          </a:xfrm>
        </p:spPr>
        <p:txBody>
          <a:bodyPr>
            <a:normAutofit/>
          </a:bodyPr>
          <a:lstStyle/>
          <a:p>
            <a:r>
              <a:rPr lang="en-US" sz="3000" dirty="0"/>
              <a:t>5. Methodology and results</a:t>
            </a:r>
            <a:br>
              <a:rPr lang="en-US" sz="3200" dirty="0">
                <a:ea typeface="+mn-lt"/>
                <a:cs typeface="+mn-lt"/>
              </a:rPr>
            </a:br>
            <a:endParaRPr lang="en-US" sz="3000" dirty="0"/>
          </a:p>
        </p:txBody>
      </p:sp>
      <p:sp>
        <p:nvSpPr>
          <p:cNvPr id="3" name="Content Placeholder 2">
            <a:extLst>
              <a:ext uri="{FF2B5EF4-FFF2-40B4-BE49-F238E27FC236}">
                <a16:creationId xmlns:a16="http://schemas.microsoft.com/office/drawing/2014/main" id="{A2C53D47-E7A9-46FC-96DD-51716F1CDBA4}"/>
              </a:ext>
            </a:extLst>
          </p:cNvPr>
          <p:cNvSpPr>
            <a:spLocks noGrp="1"/>
          </p:cNvSpPr>
          <p:nvPr>
            <p:ph idx="1"/>
          </p:nvPr>
        </p:nvSpPr>
        <p:spPr>
          <a:xfrm>
            <a:off x="838200" y="1666875"/>
            <a:ext cx="10515600" cy="4876800"/>
          </a:xfrm>
        </p:spPr>
        <p:txBody>
          <a:bodyPr>
            <a:normAutofit fontScale="40000" lnSpcReduction="20000"/>
          </a:bodyPr>
          <a:lstStyle/>
          <a:p>
            <a:pPr>
              <a:spcBef>
                <a:spcPts val="2400"/>
              </a:spcBef>
            </a:pPr>
            <a:r>
              <a:rPr lang="en-US" sz="4300" b="1" kern="0" dirty="0">
                <a:solidFill>
                  <a:srgbClr val="4F81BD"/>
                </a:solidFill>
                <a:effectLst/>
                <a:ea typeface="Times New Roman" panose="02020603050405020304" pitchFamily="18" charset="0"/>
                <a:cs typeface="Times New Roman" panose="02020603050405020304" pitchFamily="18" charset="0"/>
              </a:rPr>
              <a:t>Fit the classification tree model</a:t>
            </a:r>
          </a:p>
          <a:p>
            <a:pPr latinLnBrk="1">
              <a:spcAft>
                <a:spcPts val="1000"/>
              </a:spcAft>
            </a:pPr>
            <a:r>
              <a:rPr lang="en-US" sz="4600" dirty="0">
                <a:ea typeface="Cambria" panose="02040503050406030204" pitchFamily="18" charset="0"/>
                <a:cs typeface="Times New Roman" panose="02020603050405020304" pitchFamily="18" charset="0"/>
              </a:rPr>
              <a:t>model1 &lt;- train(Dropout ~., data = train1, method = "</a:t>
            </a:r>
            <a:r>
              <a:rPr lang="en-US" sz="4600" dirty="0" err="1">
                <a:ea typeface="Cambria" panose="02040503050406030204" pitchFamily="18" charset="0"/>
                <a:cs typeface="Times New Roman" panose="02020603050405020304" pitchFamily="18" charset="0"/>
              </a:rPr>
              <a:t>rpart</a:t>
            </a:r>
            <a:r>
              <a:rPr lang="en-US" sz="4600" dirty="0">
                <a:ea typeface="Cambria" panose="02040503050406030204" pitchFamily="18" charset="0"/>
                <a:cs typeface="Times New Roman" panose="02020603050405020304" pitchFamily="18" charset="0"/>
              </a:rPr>
              <a:t>", </a:t>
            </a:r>
            <a:r>
              <a:rPr lang="en-US" sz="4600" dirty="0" err="1">
                <a:ea typeface="Cambria" panose="02040503050406030204" pitchFamily="18" charset="0"/>
                <a:cs typeface="Times New Roman" panose="02020603050405020304" pitchFamily="18" charset="0"/>
              </a:rPr>
              <a:t>trControl</a:t>
            </a:r>
            <a:r>
              <a:rPr lang="en-US" sz="4600" dirty="0">
                <a:ea typeface="Cambria" panose="02040503050406030204" pitchFamily="18" charset="0"/>
                <a:cs typeface="Times New Roman" panose="02020603050405020304" pitchFamily="18" charset="0"/>
              </a:rPr>
              <a:t>=</a:t>
            </a:r>
            <a:r>
              <a:rPr lang="en-US" sz="4600" dirty="0" err="1">
                <a:ea typeface="Cambria" panose="02040503050406030204" pitchFamily="18" charset="0"/>
                <a:cs typeface="Times New Roman" panose="02020603050405020304" pitchFamily="18" charset="0"/>
              </a:rPr>
              <a:t>trctrl</a:t>
            </a:r>
            <a:r>
              <a:rPr lang="en-US" sz="4600" dirty="0">
                <a:ea typeface="Cambria" panose="02040503050406030204" pitchFamily="18" charset="0"/>
                <a:cs typeface="Times New Roman" panose="02020603050405020304" pitchFamily="18" charset="0"/>
              </a:rPr>
              <a:t>)</a:t>
            </a:r>
            <a:br>
              <a:rPr lang="en-US" sz="4600" dirty="0">
                <a:ea typeface="Cambria" panose="02040503050406030204" pitchFamily="18" charset="0"/>
                <a:cs typeface="Times New Roman" panose="02020603050405020304" pitchFamily="18" charset="0"/>
              </a:rPr>
            </a:br>
            <a:r>
              <a:rPr lang="en-US" sz="4600" dirty="0">
                <a:ea typeface="Cambria" panose="02040503050406030204" pitchFamily="18" charset="0"/>
                <a:cs typeface="Times New Roman" panose="02020603050405020304" pitchFamily="18" charset="0"/>
              </a:rPr>
              <a:t>predictions1 &lt;- predict(model1, </a:t>
            </a:r>
            <a:r>
              <a:rPr lang="en-US" sz="4600" dirty="0" err="1">
                <a:ea typeface="Cambria" panose="02040503050406030204" pitchFamily="18" charset="0"/>
                <a:cs typeface="Times New Roman" panose="02020603050405020304" pitchFamily="18" charset="0"/>
              </a:rPr>
              <a:t>newdata</a:t>
            </a:r>
            <a:r>
              <a:rPr lang="en-US" sz="4600" dirty="0">
                <a:ea typeface="Cambria" panose="02040503050406030204" pitchFamily="18" charset="0"/>
                <a:cs typeface="Times New Roman" panose="02020603050405020304" pitchFamily="18" charset="0"/>
              </a:rPr>
              <a:t> = test1)</a:t>
            </a:r>
            <a:br>
              <a:rPr lang="en-US" sz="4600" dirty="0">
                <a:ea typeface="Cambria" panose="02040503050406030204" pitchFamily="18" charset="0"/>
                <a:cs typeface="Times New Roman" panose="02020603050405020304" pitchFamily="18" charset="0"/>
              </a:rPr>
            </a:br>
            <a:r>
              <a:rPr lang="en-US" sz="4600" dirty="0" err="1">
                <a:ea typeface="Cambria" panose="02040503050406030204" pitchFamily="18" charset="0"/>
                <a:cs typeface="Times New Roman" panose="02020603050405020304" pitchFamily="18" charset="0"/>
              </a:rPr>
              <a:t>confusionMatrix</a:t>
            </a:r>
            <a:r>
              <a:rPr lang="en-US" sz="4600" dirty="0">
                <a:ea typeface="Cambria" panose="02040503050406030204" pitchFamily="18" charset="0"/>
                <a:cs typeface="Times New Roman" panose="02020603050405020304" pitchFamily="18" charset="0"/>
              </a:rPr>
              <a:t>(predictions1,test1$Dropout)</a:t>
            </a:r>
          </a:p>
          <a:p>
            <a:r>
              <a:rPr lang="en-US" sz="4600" dirty="0">
                <a:ea typeface="Cambria" panose="02040503050406030204" pitchFamily="18" charset="0"/>
                <a:cs typeface="Times New Roman" panose="02020603050405020304" pitchFamily="18" charset="0"/>
              </a:rPr>
              <a:t>## Confusion Matrix and Statistics</a:t>
            </a:r>
            <a:br>
              <a:rPr lang="en-US" sz="4600" dirty="0">
                <a:ea typeface="Cambria" panose="02040503050406030204" pitchFamily="18" charset="0"/>
                <a:cs typeface="Times New Roman" panose="02020603050405020304" pitchFamily="18" charset="0"/>
              </a:rPr>
            </a:br>
            <a:r>
              <a:rPr lang="en-US" sz="4600" dirty="0">
                <a:ea typeface="Cambria" panose="02040503050406030204" pitchFamily="18" charset="0"/>
                <a:cs typeface="Times New Roman" panose="02020603050405020304" pitchFamily="18" charset="0"/>
              </a:rPr>
              <a:t>## </a:t>
            </a:r>
            <a:br>
              <a:rPr lang="en-US" sz="4600" dirty="0">
                <a:ea typeface="Cambria" panose="02040503050406030204" pitchFamily="18" charset="0"/>
                <a:cs typeface="Times New Roman" panose="02020603050405020304" pitchFamily="18" charset="0"/>
              </a:rPr>
            </a:br>
            <a:r>
              <a:rPr lang="en-US" sz="4600" dirty="0">
                <a:ea typeface="Cambria" panose="02040503050406030204" pitchFamily="18" charset="0"/>
                <a:cs typeface="Times New Roman" panose="02020603050405020304" pitchFamily="18" charset="0"/>
              </a:rPr>
              <a:t>##           Reference</a:t>
            </a:r>
            <a:br>
              <a:rPr lang="en-US" sz="4600" dirty="0">
                <a:ea typeface="Cambria" panose="02040503050406030204" pitchFamily="18" charset="0"/>
                <a:cs typeface="Times New Roman" panose="02020603050405020304" pitchFamily="18" charset="0"/>
              </a:rPr>
            </a:br>
            <a:r>
              <a:rPr lang="en-US" sz="4600" dirty="0">
                <a:ea typeface="Cambria" panose="02040503050406030204" pitchFamily="18" charset="0"/>
                <a:cs typeface="Times New Roman" panose="02020603050405020304" pitchFamily="18" charset="0"/>
              </a:rPr>
              <a:t>## Prediction    0    1</a:t>
            </a:r>
            <a:br>
              <a:rPr lang="en-US" sz="4600" dirty="0">
                <a:ea typeface="Cambria" panose="02040503050406030204" pitchFamily="18" charset="0"/>
                <a:cs typeface="Times New Roman" panose="02020603050405020304" pitchFamily="18" charset="0"/>
              </a:rPr>
            </a:br>
            <a:r>
              <a:rPr lang="en-US" sz="4600" dirty="0">
                <a:ea typeface="Cambria" panose="02040503050406030204" pitchFamily="18" charset="0"/>
                <a:cs typeface="Times New Roman" panose="02020603050405020304" pitchFamily="18" charset="0"/>
              </a:rPr>
              <a:t>##          0 1845   93</a:t>
            </a:r>
            <a:br>
              <a:rPr lang="en-US" sz="4600" dirty="0">
                <a:ea typeface="Cambria" panose="02040503050406030204" pitchFamily="18" charset="0"/>
                <a:cs typeface="Times New Roman" panose="02020603050405020304" pitchFamily="18" charset="0"/>
              </a:rPr>
            </a:br>
            <a:r>
              <a:rPr lang="en-US" sz="4600" dirty="0">
                <a:ea typeface="Cambria" panose="02040503050406030204" pitchFamily="18" charset="0"/>
                <a:cs typeface="Times New Roman" panose="02020603050405020304" pitchFamily="18" charset="0"/>
              </a:rPr>
              <a:t>##          1   36 1090</a:t>
            </a:r>
            <a:br>
              <a:rPr lang="en-US" sz="4600" dirty="0">
                <a:ea typeface="Cambria" panose="02040503050406030204" pitchFamily="18" charset="0"/>
                <a:cs typeface="Times New Roman" panose="02020603050405020304" pitchFamily="18" charset="0"/>
              </a:rPr>
            </a:br>
            <a:r>
              <a:rPr lang="en-US" sz="4600" dirty="0">
                <a:ea typeface="Cambria" panose="02040503050406030204" pitchFamily="18" charset="0"/>
                <a:cs typeface="Times New Roman" panose="02020603050405020304" pitchFamily="18" charset="0"/>
              </a:rPr>
              <a:t>##                                           </a:t>
            </a:r>
            <a:br>
              <a:rPr lang="en-US" sz="4600" dirty="0">
                <a:ea typeface="Cambria" panose="02040503050406030204" pitchFamily="18" charset="0"/>
                <a:cs typeface="Times New Roman" panose="02020603050405020304" pitchFamily="18" charset="0"/>
              </a:rPr>
            </a:br>
            <a:r>
              <a:rPr lang="en-US" sz="4600" dirty="0">
                <a:ea typeface="Cambria" panose="02040503050406030204" pitchFamily="18" charset="0"/>
                <a:cs typeface="Times New Roman" panose="02020603050405020304" pitchFamily="18" charset="0"/>
              </a:rPr>
              <a:t>##                Accuracy : 0.9579          </a:t>
            </a:r>
            <a:br>
              <a:rPr lang="en-US" sz="4600" dirty="0">
                <a:ea typeface="Cambria" panose="02040503050406030204" pitchFamily="18" charset="0"/>
                <a:cs typeface="Times New Roman" panose="02020603050405020304" pitchFamily="18" charset="0"/>
              </a:rPr>
            </a:br>
            <a:r>
              <a:rPr lang="en-US" sz="4600" dirty="0">
                <a:ea typeface="Cambria" panose="02040503050406030204" pitchFamily="18" charset="0"/>
                <a:cs typeface="Times New Roman" panose="02020603050405020304" pitchFamily="18" charset="0"/>
              </a:rPr>
              <a:t>##                  95% CI : (0.9502, 0.9647)</a:t>
            </a:r>
            <a:br>
              <a:rPr lang="en-US" sz="4600" dirty="0">
                <a:ea typeface="Cambria" panose="02040503050406030204" pitchFamily="18" charset="0"/>
                <a:cs typeface="Times New Roman" panose="02020603050405020304" pitchFamily="18" charset="0"/>
              </a:rPr>
            </a:br>
            <a:r>
              <a:rPr lang="en-US" sz="4600" dirty="0">
                <a:ea typeface="Cambria" panose="02040503050406030204" pitchFamily="18" charset="0"/>
                <a:cs typeface="Times New Roman" panose="02020603050405020304" pitchFamily="18" charset="0"/>
              </a:rPr>
              <a:t>##     No Information Rate : 0.6139          </a:t>
            </a:r>
            <a:br>
              <a:rPr lang="en-US" sz="4600" dirty="0">
                <a:ea typeface="Cambria" panose="02040503050406030204" pitchFamily="18" charset="0"/>
                <a:cs typeface="Times New Roman" panose="02020603050405020304" pitchFamily="18" charset="0"/>
              </a:rPr>
            </a:br>
            <a:r>
              <a:rPr lang="en-US" sz="4600" dirty="0">
                <a:ea typeface="Cambria" panose="02040503050406030204" pitchFamily="18" charset="0"/>
                <a:cs typeface="Times New Roman" panose="02020603050405020304" pitchFamily="18" charset="0"/>
              </a:rPr>
              <a:t>##     P-Value [Acc &gt; NIR] : &lt; 2.2e-16       </a:t>
            </a:r>
            <a:br>
              <a:rPr lang="en-US" sz="4600" dirty="0">
                <a:ea typeface="Cambria" panose="02040503050406030204" pitchFamily="18" charset="0"/>
                <a:cs typeface="Times New Roman" panose="02020603050405020304" pitchFamily="18" charset="0"/>
              </a:rPr>
            </a:br>
            <a:r>
              <a:rPr lang="en-US" sz="4600" dirty="0">
                <a:ea typeface="Cambria" panose="02040503050406030204" pitchFamily="18" charset="0"/>
                <a:cs typeface="Times New Roman" panose="02020603050405020304" pitchFamily="18" charset="0"/>
              </a:rPr>
              <a:t>##</a:t>
            </a:r>
            <a:br>
              <a:rPr lang="en-US" sz="3800" dirty="0">
                <a:ea typeface="Cambria" panose="02040503050406030204" pitchFamily="18" charset="0"/>
                <a:cs typeface="Times New Roman" panose="02020603050405020304" pitchFamily="18" charset="0"/>
              </a:rPr>
            </a:br>
            <a:endParaRPr lang="en-US" sz="3800" dirty="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094563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9918-BDFA-4375-AD80-A4B75FF8DF94}"/>
              </a:ext>
            </a:extLst>
          </p:cNvPr>
          <p:cNvSpPr>
            <a:spLocks noGrp="1"/>
          </p:cNvSpPr>
          <p:nvPr>
            <p:ph type="title"/>
          </p:nvPr>
        </p:nvSpPr>
        <p:spPr>
          <a:xfrm>
            <a:off x="838200" y="865188"/>
            <a:ext cx="10515600" cy="1449387"/>
          </a:xfrm>
        </p:spPr>
        <p:txBody>
          <a:bodyPr>
            <a:normAutofit/>
          </a:bodyPr>
          <a:lstStyle/>
          <a:p>
            <a:r>
              <a:rPr lang="en-US" sz="3000" dirty="0"/>
              <a:t>5. Methodology and results</a:t>
            </a:r>
            <a:br>
              <a:rPr lang="en-US" sz="3200" dirty="0">
                <a:ea typeface="+mn-lt"/>
                <a:cs typeface="+mn-lt"/>
              </a:rPr>
            </a:br>
            <a:endParaRPr lang="en-US" sz="3000" dirty="0"/>
          </a:p>
        </p:txBody>
      </p:sp>
      <p:sp>
        <p:nvSpPr>
          <p:cNvPr id="3" name="Content Placeholder 2">
            <a:extLst>
              <a:ext uri="{FF2B5EF4-FFF2-40B4-BE49-F238E27FC236}">
                <a16:creationId xmlns:a16="http://schemas.microsoft.com/office/drawing/2014/main" id="{A2C53D47-E7A9-46FC-96DD-51716F1CDBA4}"/>
              </a:ext>
            </a:extLst>
          </p:cNvPr>
          <p:cNvSpPr>
            <a:spLocks noGrp="1"/>
          </p:cNvSpPr>
          <p:nvPr>
            <p:ph idx="1"/>
          </p:nvPr>
        </p:nvSpPr>
        <p:spPr>
          <a:xfrm>
            <a:off x="838200" y="1638299"/>
            <a:ext cx="10515600" cy="4962525"/>
          </a:xfrm>
        </p:spPr>
        <p:txBody>
          <a:bodyPr>
            <a:normAutofit fontScale="70000" lnSpcReduction="20000"/>
          </a:bodyPr>
          <a:lstStyle/>
          <a:p>
            <a:pPr>
              <a:spcBef>
                <a:spcPts val="2400"/>
              </a:spcBef>
            </a:pPr>
            <a:r>
              <a:rPr lang="en-US" sz="2400" b="1" kern="0" dirty="0">
                <a:solidFill>
                  <a:srgbClr val="4F81BD"/>
                </a:solidFill>
                <a:effectLst/>
                <a:ea typeface="Times New Roman" panose="02020603050405020304" pitchFamily="18" charset="0"/>
                <a:cs typeface="Times New Roman" panose="02020603050405020304" pitchFamily="18" charset="0"/>
              </a:rPr>
              <a:t>Fit the Logistic Regression Model</a:t>
            </a:r>
          </a:p>
          <a:p>
            <a:pPr latinLnBrk="1">
              <a:spcAft>
                <a:spcPts val="1000"/>
              </a:spcAft>
            </a:pPr>
            <a:r>
              <a:rPr lang="en-US" sz="2400" dirty="0">
                <a:solidFill>
                  <a:srgbClr val="000000"/>
                </a:solidFill>
                <a:effectLst/>
                <a:ea typeface="Cambria" panose="02040503050406030204" pitchFamily="18" charset="0"/>
                <a:cs typeface="Times New Roman" panose="02020603050405020304" pitchFamily="18" charset="0"/>
              </a:rPr>
              <a:t>model2 </a:t>
            </a:r>
            <a:r>
              <a:rPr lang="en-US" sz="2400" dirty="0">
                <a:solidFill>
                  <a:srgbClr val="8F5902"/>
                </a:solidFill>
                <a:effectLst/>
                <a:ea typeface="Cambria" panose="02040503050406030204" pitchFamily="18" charset="0"/>
                <a:cs typeface="Times New Roman" panose="02020603050405020304" pitchFamily="18" charset="0"/>
              </a:rPr>
              <a:t>&lt;-</a:t>
            </a:r>
            <a:r>
              <a:rPr lang="en-US" sz="2400" dirty="0">
                <a:solidFill>
                  <a:srgbClr val="000000"/>
                </a:solidFill>
                <a:effectLst/>
                <a:ea typeface="Cambria" panose="02040503050406030204" pitchFamily="18" charset="0"/>
                <a:cs typeface="Times New Roman" panose="02020603050405020304" pitchFamily="18" charset="0"/>
              </a:rPr>
              <a:t> train(Dropout ~., </a:t>
            </a:r>
            <a:r>
              <a:rPr lang="en-US" sz="2400" dirty="0">
                <a:solidFill>
                  <a:srgbClr val="C4A000"/>
                </a:solidFill>
                <a:effectLst/>
                <a:ea typeface="Cambria" panose="02040503050406030204" pitchFamily="18" charset="0"/>
                <a:cs typeface="Times New Roman" panose="02020603050405020304" pitchFamily="18" charset="0"/>
              </a:rPr>
              <a:t>data =</a:t>
            </a:r>
            <a:r>
              <a:rPr lang="en-US" sz="2400" dirty="0">
                <a:solidFill>
                  <a:srgbClr val="000000"/>
                </a:solidFill>
                <a:effectLst/>
                <a:ea typeface="Cambria" panose="02040503050406030204" pitchFamily="18" charset="0"/>
                <a:cs typeface="Times New Roman" panose="02020603050405020304" pitchFamily="18" charset="0"/>
              </a:rPr>
              <a:t> train1, </a:t>
            </a:r>
            <a:r>
              <a:rPr lang="en-US" sz="2400" dirty="0">
                <a:solidFill>
                  <a:srgbClr val="C4A000"/>
                </a:solidFill>
                <a:effectLst/>
                <a:ea typeface="Cambria" panose="02040503050406030204" pitchFamily="18" charset="0"/>
                <a:cs typeface="Times New Roman" panose="02020603050405020304" pitchFamily="18" charset="0"/>
              </a:rPr>
              <a:t>method =</a:t>
            </a:r>
            <a:r>
              <a:rPr lang="en-US" sz="2400" dirty="0">
                <a:solidFill>
                  <a:srgbClr val="000000"/>
                </a:solidFill>
                <a:effectLst/>
                <a:ea typeface="Cambria" panose="02040503050406030204" pitchFamily="18" charset="0"/>
                <a:cs typeface="Times New Roman" panose="02020603050405020304" pitchFamily="18" charset="0"/>
              </a:rPr>
              <a:t> </a:t>
            </a:r>
            <a:r>
              <a:rPr lang="en-US" sz="2400" dirty="0">
                <a:solidFill>
                  <a:srgbClr val="4E9A06"/>
                </a:solidFill>
                <a:effectLst/>
                <a:ea typeface="Cambria" panose="02040503050406030204" pitchFamily="18" charset="0"/>
                <a:cs typeface="Times New Roman" panose="02020603050405020304" pitchFamily="18" charset="0"/>
              </a:rPr>
              <a:t>"</a:t>
            </a:r>
            <a:r>
              <a:rPr lang="en-US" sz="2400" dirty="0" err="1">
                <a:solidFill>
                  <a:srgbClr val="4E9A06"/>
                </a:solidFill>
                <a:effectLst/>
                <a:ea typeface="Cambria" panose="02040503050406030204" pitchFamily="18" charset="0"/>
                <a:cs typeface="Times New Roman" panose="02020603050405020304" pitchFamily="18" charset="0"/>
              </a:rPr>
              <a:t>glm</a:t>
            </a:r>
            <a:r>
              <a:rPr lang="en-US" sz="2400" dirty="0">
                <a:solidFill>
                  <a:srgbClr val="4E9A06"/>
                </a:solidFill>
                <a:effectLst/>
                <a:ea typeface="Cambria" panose="02040503050406030204" pitchFamily="18" charset="0"/>
                <a:cs typeface="Times New Roman" panose="02020603050405020304" pitchFamily="18" charset="0"/>
              </a:rPr>
              <a:t>"</a:t>
            </a:r>
            <a:r>
              <a:rPr lang="en-US" sz="2400" dirty="0">
                <a:solidFill>
                  <a:srgbClr val="000000"/>
                </a:solidFill>
                <a:effectLst/>
                <a:ea typeface="Cambria" panose="02040503050406030204" pitchFamily="18" charset="0"/>
                <a:cs typeface="Times New Roman" panose="02020603050405020304" pitchFamily="18" charset="0"/>
              </a:rPr>
              <a:t>, </a:t>
            </a:r>
            <a:r>
              <a:rPr lang="en-US" sz="2400" dirty="0" err="1">
                <a:solidFill>
                  <a:srgbClr val="C4A000"/>
                </a:solidFill>
                <a:effectLst/>
                <a:ea typeface="Cambria" panose="02040503050406030204" pitchFamily="18" charset="0"/>
                <a:cs typeface="Times New Roman" panose="02020603050405020304" pitchFamily="18" charset="0"/>
              </a:rPr>
              <a:t>trControl</a:t>
            </a:r>
            <a:r>
              <a:rPr lang="en-US" sz="2400" dirty="0">
                <a:solidFill>
                  <a:srgbClr val="C4A000"/>
                </a:solidFill>
                <a:effectLst/>
                <a:ea typeface="Cambria" panose="02040503050406030204" pitchFamily="18" charset="0"/>
                <a:cs typeface="Times New Roman" panose="02020603050405020304" pitchFamily="18" charset="0"/>
              </a:rPr>
              <a:t>=</a:t>
            </a:r>
            <a:r>
              <a:rPr lang="en-US" sz="2400" dirty="0" err="1">
                <a:solidFill>
                  <a:srgbClr val="000000"/>
                </a:solidFill>
                <a:effectLst/>
                <a:ea typeface="Cambria" panose="02040503050406030204" pitchFamily="18" charset="0"/>
                <a:cs typeface="Times New Roman" panose="02020603050405020304" pitchFamily="18" charset="0"/>
              </a:rPr>
              <a:t>trctrl</a:t>
            </a:r>
            <a:r>
              <a:rPr lang="en-US" sz="2400" dirty="0">
                <a:solidFill>
                  <a:srgbClr val="000000"/>
                </a:solidFill>
                <a:effectLst/>
                <a:ea typeface="Cambria" panose="02040503050406030204" pitchFamily="18" charset="0"/>
                <a:cs typeface="Times New Roman" panose="02020603050405020304" pitchFamily="18" charset="0"/>
              </a:rPr>
              <a:t>)</a:t>
            </a:r>
            <a:br>
              <a:rPr lang="en-US" sz="2400" dirty="0">
                <a:solidFill>
                  <a:srgbClr val="000000"/>
                </a:solidFill>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predictions2 </a:t>
            </a:r>
            <a:r>
              <a:rPr lang="en-US" sz="2400" dirty="0">
                <a:solidFill>
                  <a:srgbClr val="8F5902"/>
                </a:solidFill>
                <a:effectLst/>
                <a:ea typeface="Cambria" panose="02040503050406030204" pitchFamily="18" charset="0"/>
                <a:cs typeface="Times New Roman" panose="02020603050405020304" pitchFamily="18" charset="0"/>
              </a:rPr>
              <a:t>&lt;-</a:t>
            </a:r>
            <a:r>
              <a:rPr lang="en-US" sz="2400" dirty="0">
                <a:solidFill>
                  <a:srgbClr val="000000"/>
                </a:solidFill>
                <a:effectLst/>
                <a:ea typeface="Cambria" panose="02040503050406030204" pitchFamily="18" charset="0"/>
                <a:cs typeface="Times New Roman" panose="02020603050405020304" pitchFamily="18" charset="0"/>
              </a:rPr>
              <a:t> predict(model2, </a:t>
            </a:r>
            <a:r>
              <a:rPr lang="en-US" sz="2400" dirty="0" err="1">
                <a:solidFill>
                  <a:srgbClr val="C4A000"/>
                </a:solidFill>
                <a:effectLst/>
                <a:ea typeface="Cambria" panose="02040503050406030204" pitchFamily="18" charset="0"/>
                <a:cs typeface="Times New Roman" panose="02020603050405020304" pitchFamily="18" charset="0"/>
              </a:rPr>
              <a:t>newdata</a:t>
            </a:r>
            <a:r>
              <a:rPr lang="en-US" sz="2400" dirty="0">
                <a:solidFill>
                  <a:srgbClr val="C4A000"/>
                </a:solidFill>
                <a:effectLst/>
                <a:ea typeface="Cambria" panose="02040503050406030204" pitchFamily="18" charset="0"/>
                <a:cs typeface="Times New Roman" panose="02020603050405020304" pitchFamily="18" charset="0"/>
              </a:rPr>
              <a:t> =</a:t>
            </a:r>
            <a:r>
              <a:rPr lang="en-US" sz="2400" dirty="0">
                <a:solidFill>
                  <a:srgbClr val="000000"/>
                </a:solidFill>
                <a:effectLst/>
                <a:ea typeface="Cambria" panose="02040503050406030204" pitchFamily="18" charset="0"/>
                <a:cs typeface="Times New Roman" panose="02020603050405020304" pitchFamily="18" charset="0"/>
              </a:rPr>
              <a:t> test1)</a:t>
            </a:r>
            <a:br>
              <a:rPr lang="en-US" sz="2400" dirty="0">
                <a:solidFill>
                  <a:srgbClr val="000000"/>
                </a:solidFill>
                <a:effectLst/>
                <a:ea typeface="Cambria" panose="02040503050406030204" pitchFamily="18" charset="0"/>
                <a:cs typeface="Times New Roman" panose="02020603050405020304" pitchFamily="18" charset="0"/>
              </a:rPr>
            </a:br>
            <a:r>
              <a:rPr lang="en-US" sz="2400" dirty="0" err="1">
                <a:solidFill>
                  <a:srgbClr val="000000"/>
                </a:solidFill>
                <a:effectLst/>
                <a:ea typeface="Cambria" panose="02040503050406030204" pitchFamily="18" charset="0"/>
                <a:cs typeface="Times New Roman" panose="02020603050405020304" pitchFamily="18" charset="0"/>
              </a:rPr>
              <a:t>confusionMatrix</a:t>
            </a:r>
            <a:r>
              <a:rPr lang="en-US" sz="2400" dirty="0">
                <a:solidFill>
                  <a:srgbClr val="000000"/>
                </a:solidFill>
                <a:effectLst/>
                <a:ea typeface="Cambria" panose="02040503050406030204" pitchFamily="18" charset="0"/>
                <a:cs typeface="Times New Roman" panose="02020603050405020304" pitchFamily="18" charset="0"/>
              </a:rPr>
              <a:t>(predictions2,test1$Dropout)</a:t>
            </a:r>
            <a:endParaRPr lang="en-US" sz="2400" dirty="0">
              <a:effectLst/>
              <a:ea typeface="Cambria" panose="02040503050406030204" pitchFamily="18" charset="0"/>
              <a:cs typeface="Times New Roman" panose="02020603050405020304" pitchFamily="18" charset="0"/>
            </a:endParaRPr>
          </a:p>
          <a:p>
            <a:r>
              <a:rPr lang="en-US" sz="2400" dirty="0">
                <a:solidFill>
                  <a:srgbClr val="000000"/>
                </a:solidFill>
                <a:effectLst/>
                <a:ea typeface="Cambria" panose="02040503050406030204" pitchFamily="18" charset="0"/>
                <a:cs typeface="Times New Roman" panose="02020603050405020304" pitchFamily="18" charset="0"/>
              </a:rPr>
              <a:t>## Confusion Matrix and Statistics</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Reference</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Prediction    0    1</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0 1832   90</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1   49 1093</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Accuracy : 0.9546          </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95% CI : (0.9467, 0.9617)</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No Information Rate : 0.6139          </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P-Value [Acc &gt; NIR] : &lt; 2.2e-16       </a:t>
            </a:r>
            <a:br>
              <a:rPr lang="en-US" sz="1800" dirty="0">
                <a:effectLst/>
                <a:ea typeface="Cambria" panose="02040503050406030204" pitchFamily="18" charset="0"/>
                <a:cs typeface="Times New Roman" panose="02020603050405020304" pitchFamily="18" charset="0"/>
              </a:rPr>
            </a:br>
            <a:r>
              <a:rPr lang="en-US" sz="1800" dirty="0">
                <a:solidFill>
                  <a:srgbClr val="000000"/>
                </a:solidFill>
                <a:effectLst/>
                <a:ea typeface="Cambria" panose="02040503050406030204" pitchFamily="18" charset="0"/>
                <a:cs typeface="Times New Roman" panose="02020603050405020304" pitchFamily="18" charset="0"/>
              </a:rPr>
              <a:t>##                                           </a:t>
            </a:r>
            <a:br>
              <a:rPr lang="en-US" sz="1800" dirty="0">
                <a:effectLst/>
                <a:ea typeface="Cambria" panose="02040503050406030204" pitchFamily="18" charset="0"/>
                <a:cs typeface="Times New Roman" panose="02020603050405020304" pitchFamily="18" charset="0"/>
              </a:rPr>
            </a:br>
            <a:br>
              <a:rPr lang="en-US" sz="3800" dirty="0">
                <a:ea typeface="Cambria" panose="02040503050406030204" pitchFamily="18" charset="0"/>
                <a:cs typeface="Times New Roman" panose="02020603050405020304" pitchFamily="18" charset="0"/>
              </a:rPr>
            </a:br>
            <a:endParaRPr lang="en-US" sz="3800" dirty="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276708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9918-BDFA-4375-AD80-A4B75FF8DF94}"/>
              </a:ext>
            </a:extLst>
          </p:cNvPr>
          <p:cNvSpPr>
            <a:spLocks noGrp="1"/>
          </p:cNvSpPr>
          <p:nvPr>
            <p:ph type="title"/>
          </p:nvPr>
        </p:nvSpPr>
        <p:spPr>
          <a:xfrm>
            <a:off x="838200" y="865188"/>
            <a:ext cx="10515600" cy="1449387"/>
          </a:xfrm>
        </p:spPr>
        <p:txBody>
          <a:bodyPr>
            <a:normAutofit/>
          </a:bodyPr>
          <a:lstStyle/>
          <a:p>
            <a:r>
              <a:rPr lang="en-US" sz="3000" dirty="0"/>
              <a:t>5. Methodology and results</a:t>
            </a:r>
            <a:br>
              <a:rPr lang="en-US" sz="3200" dirty="0">
                <a:ea typeface="+mn-lt"/>
                <a:cs typeface="+mn-lt"/>
              </a:rPr>
            </a:br>
            <a:endParaRPr lang="en-US" sz="3000" dirty="0"/>
          </a:p>
        </p:txBody>
      </p:sp>
      <p:sp>
        <p:nvSpPr>
          <p:cNvPr id="3" name="Content Placeholder 2">
            <a:extLst>
              <a:ext uri="{FF2B5EF4-FFF2-40B4-BE49-F238E27FC236}">
                <a16:creationId xmlns:a16="http://schemas.microsoft.com/office/drawing/2014/main" id="{A2C53D47-E7A9-46FC-96DD-51716F1CDBA4}"/>
              </a:ext>
            </a:extLst>
          </p:cNvPr>
          <p:cNvSpPr>
            <a:spLocks noGrp="1"/>
          </p:cNvSpPr>
          <p:nvPr>
            <p:ph idx="1"/>
          </p:nvPr>
        </p:nvSpPr>
        <p:spPr>
          <a:xfrm>
            <a:off x="838200" y="1638299"/>
            <a:ext cx="10515600" cy="4962525"/>
          </a:xfrm>
        </p:spPr>
        <p:txBody>
          <a:bodyPr>
            <a:normAutofit fontScale="70000" lnSpcReduction="20000"/>
          </a:bodyPr>
          <a:lstStyle/>
          <a:p>
            <a:pPr>
              <a:spcBef>
                <a:spcPts val="2400"/>
              </a:spcBef>
            </a:pPr>
            <a:r>
              <a:rPr lang="en-US" sz="2400" b="1" kern="0" dirty="0">
                <a:solidFill>
                  <a:srgbClr val="4F81BD"/>
                </a:solidFill>
                <a:effectLst/>
                <a:ea typeface="Times New Roman" panose="02020603050405020304" pitchFamily="18" charset="0"/>
                <a:cs typeface="Times New Roman" panose="02020603050405020304" pitchFamily="18" charset="0"/>
              </a:rPr>
              <a:t>Fit the Bagging Model</a:t>
            </a:r>
          </a:p>
          <a:p>
            <a:pPr latinLnBrk="1">
              <a:spcAft>
                <a:spcPts val="1000"/>
              </a:spcAft>
            </a:pPr>
            <a:r>
              <a:rPr lang="en-US" sz="2400" dirty="0">
                <a:solidFill>
                  <a:srgbClr val="000000"/>
                </a:solidFill>
                <a:effectLst/>
                <a:ea typeface="Cambria" panose="02040503050406030204" pitchFamily="18" charset="0"/>
                <a:cs typeface="Times New Roman" panose="02020603050405020304" pitchFamily="18" charset="0"/>
              </a:rPr>
              <a:t>model3 </a:t>
            </a:r>
            <a:r>
              <a:rPr lang="en-US" sz="2400" dirty="0">
                <a:solidFill>
                  <a:srgbClr val="8F5902"/>
                </a:solidFill>
                <a:effectLst/>
                <a:ea typeface="Cambria" panose="02040503050406030204" pitchFamily="18" charset="0"/>
                <a:cs typeface="Times New Roman" panose="02020603050405020304" pitchFamily="18" charset="0"/>
              </a:rPr>
              <a:t>&lt;-</a:t>
            </a:r>
            <a:r>
              <a:rPr lang="en-US" sz="2400" dirty="0">
                <a:solidFill>
                  <a:srgbClr val="000000"/>
                </a:solidFill>
                <a:effectLst/>
                <a:ea typeface="Cambria" panose="02040503050406030204" pitchFamily="18" charset="0"/>
                <a:cs typeface="Times New Roman" panose="02020603050405020304" pitchFamily="18" charset="0"/>
              </a:rPr>
              <a:t> train(Dropout ~., </a:t>
            </a:r>
            <a:r>
              <a:rPr lang="en-US" sz="2400" dirty="0">
                <a:solidFill>
                  <a:srgbClr val="C4A000"/>
                </a:solidFill>
                <a:effectLst/>
                <a:ea typeface="Cambria" panose="02040503050406030204" pitchFamily="18" charset="0"/>
                <a:cs typeface="Times New Roman" panose="02020603050405020304" pitchFamily="18" charset="0"/>
              </a:rPr>
              <a:t>data =</a:t>
            </a:r>
            <a:r>
              <a:rPr lang="en-US" sz="2400" dirty="0">
                <a:solidFill>
                  <a:srgbClr val="000000"/>
                </a:solidFill>
                <a:effectLst/>
                <a:ea typeface="Cambria" panose="02040503050406030204" pitchFamily="18" charset="0"/>
                <a:cs typeface="Times New Roman" panose="02020603050405020304" pitchFamily="18" charset="0"/>
              </a:rPr>
              <a:t> train1, </a:t>
            </a:r>
            <a:r>
              <a:rPr lang="en-US" sz="2400" dirty="0">
                <a:solidFill>
                  <a:srgbClr val="C4A000"/>
                </a:solidFill>
                <a:effectLst/>
                <a:ea typeface="Cambria" panose="02040503050406030204" pitchFamily="18" charset="0"/>
                <a:cs typeface="Times New Roman" panose="02020603050405020304" pitchFamily="18" charset="0"/>
              </a:rPr>
              <a:t>method =</a:t>
            </a:r>
            <a:r>
              <a:rPr lang="en-US" sz="2400" dirty="0">
                <a:solidFill>
                  <a:srgbClr val="000000"/>
                </a:solidFill>
                <a:effectLst/>
                <a:ea typeface="Cambria" panose="02040503050406030204" pitchFamily="18" charset="0"/>
                <a:cs typeface="Times New Roman" panose="02020603050405020304" pitchFamily="18" charset="0"/>
              </a:rPr>
              <a:t> </a:t>
            </a:r>
            <a:r>
              <a:rPr lang="en-US" sz="2400" dirty="0">
                <a:solidFill>
                  <a:srgbClr val="4E9A06"/>
                </a:solidFill>
                <a:effectLst/>
                <a:ea typeface="Cambria" panose="02040503050406030204" pitchFamily="18" charset="0"/>
                <a:cs typeface="Times New Roman" panose="02020603050405020304" pitchFamily="18" charset="0"/>
              </a:rPr>
              <a:t>"</a:t>
            </a:r>
            <a:r>
              <a:rPr lang="en-US" sz="2400" dirty="0" err="1">
                <a:solidFill>
                  <a:srgbClr val="4E9A06"/>
                </a:solidFill>
                <a:effectLst/>
                <a:ea typeface="Cambria" panose="02040503050406030204" pitchFamily="18" charset="0"/>
                <a:cs typeface="Times New Roman" panose="02020603050405020304" pitchFamily="18" charset="0"/>
              </a:rPr>
              <a:t>treebag</a:t>
            </a:r>
            <a:r>
              <a:rPr lang="en-US" sz="2400" dirty="0">
                <a:solidFill>
                  <a:srgbClr val="4E9A06"/>
                </a:solidFill>
                <a:effectLst/>
                <a:ea typeface="Cambria" panose="02040503050406030204" pitchFamily="18" charset="0"/>
                <a:cs typeface="Times New Roman" panose="02020603050405020304" pitchFamily="18" charset="0"/>
              </a:rPr>
              <a:t>"</a:t>
            </a:r>
            <a:r>
              <a:rPr lang="en-US" sz="2400" dirty="0">
                <a:solidFill>
                  <a:srgbClr val="000000"/>
                </a:solidFill>
                <a:effectLst/>
                <a:ea typeface="Cambria" panose="02040503050406030204" pitchFamily="18" charset="0"/>
                <a:cs typeface="Times New Roman" panose="02020603050405020304" pitchFamily="18" charset="0"/>
              </a:rPr>
              <a:t>, </a:t>
            </a:r>
            <a:r>
              <a:rPr lang="en-US" sz="2400" dirty="0" err="1">
                <a:solidFill>
                  <a:srgbClr val="C4A000"/>
                </a:solidFill>
                <a:effectLst/>
                <a:ea typeface="Cambria" panose="02040503050406030204" pitchFamily="18" charset="0"/>
                <a:cs typeface="Times New Roman" panose="02020603050405020304" pitchFamily="18" charset="0"/>
              </a:rPr>
              <a:t>trControl</a:t>
            </a:r>
            <a:r>
              <a:rPr lang="en-US" sz="2400" dirty="0">
                <a:solidFill>
                  <a:srgbClr val="C4A000"/>
                </a:solidFill>
                <a:effectLst/>
                <a:ea typeface="Cambria" panose="02040503050406030204" pitchFamily="18" charset="0"/>
                <a:cs typeface="Times New Roman" panose="02020603050405020304" pitchFamily="18" charset="0"/>
              </a:rPr>
              <a:t>=</a:t>
            </a:r>
            <a:r>
              <a:rPr lang="en-US" sz="2400" dirty="0" err="1">
                <a:solidFill>
                  <a:srgbClr val="000000"/>
                </a:solidFill>
                <a:effectLst/>
                <a:ea typeface="Cambria" panose="02040503050406030204" pitchFamily="18" charset="0"/>
                <a:cs typeface="Times New Roman" panose="02020603050405020304" pitchFamily="18" charset="0"/>
              </a:rPr>
              <a:t>trctrl</a:t>
            </a:r>
            <a:r>
              <a:rPr lang="en-US" sz="2400" dirty="0">
                <a:solidFill>
                  <a:srgbClr val="000000"/>
                </a:solidFill>
                <a:effectLst/>
                <a:ea typeface="Cambria" panose="02040503050406030204" pitchFamily="18" charset="0"/>
                <a:cs typeface="Times New Roman" panose="02020603050405020304" pitchFamily="18" charset="0"/>
              </a:rPr>
              <a:t>)</a:t>
            </a:r>
            <a:br>
              <a:rPr lang="en-US" sz="2400" dirty="0">
                <a:solidFill>
                  <a:srgbClr val="000000"/>
                </a:solidFill>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predictions3 </a:t>
            </a:r>
            <a:r>
              <a:rPr lang="en-US" sz="2400" dirty="0">
                <a:solidFill>
                  <a:srgbClr val="8F5902"/>
                </a:solidFill>
                <a:effectLst/>
                <a:ea typeface="Cambria" panose="02040503050406030204" pitchFamily="18" charset="0"/>
                <a:cs typeface="Times New Roman" panose="02020603050405020304" pitchFamily="18" charset="0"/>
              </a:rPr>
              <a:t>&lt;-</a:t>
            </a:r>
            <a:r>
              <a:rPr lang="en-US" sz="2400" dirty="0">
                <a:solidFill>
                  <a:srgbClr val="000000"/>
                </a:solidFill>
                <a:effectLst/>
                <a:ea typeface="Cambria" panose="02040503050406030204" pitchFamily="18" charset="0"/>
                <a:cs typeface="Times New Roman" panose="02020603050405020304" pitchFamily="18" charset="0"/>
              </a:rPr>
              <a:t> predict(model3, </a:t>
            </a:r>
            <a:r>
              <a:rPr lang="en-US" sz="2400" dirty="0" err="1">
                <a:solidFill>
                  <a:srgbClr val="C4A000"/>
                </a:solidFill>
                <a:effectLst/>
                <a:ea typeface="Cambria" panose="02040503050406030204" pitchFamily="18" charset="0"/>
                <a:cs typeface="Times New Roman" panose="02020603050405020304" pitchFamily="18" charset="0"/>
              </a:rPr>
              <a:t>newdata</a:t>
            </a:r>
            <a:r>
              <a:rPr lang="en-US" sz="2400" dirty="0">
                <a:solidFill>
                  <a:srgbClr val="C4A000"/>
                </a:solidFill>
                <a:effectLst/>
                <a:ea typeface="Cambria" panose="02040503050406030204" pitchFamily="18" charset="0"/>
                <a:cs typeface="Times New Roman" panose="02020603050405020304" pitchFamily="18" charset="0"/>
              </a:rPr>
              <a:t> =</a:t>
            </a:r>
            <a:r>
              <a:rPr lang="en-US" sz="2400" dirty="0">
                <a:solidFill>
                  <a:srgbClr val="000000"/>
                </a:solidFill>
                <a:effectLst/>
                <a:ea typeface="Cambria" panose="02040503050406030204" pitchFamily="18" charset="0"/>
                <a:cs typeface="Times New Roman" panose="02020603050405020304" pitchFamily="18" charset="0"/>
              </a:rPr>
              <a:t> test1)</a:t>
            </a:r>
            <a:br>
              <a:rPr lang="en-US" sz="2400" dirty="0">
                <a:solidFill>
                  <a:srgbClr val="000000"/>
                </a:solidFill>
                <a:effectLst/>
                <a:ea typeface="Cambria" panose="02040503050406030204" pitchFamily="18" charset="0"/>
                <a:cs typeface="Times New Roman" panose="02020603050405020304" pitchFamily="18" charset="0"/>
              </a:rPr>
            </a:br>
            <a:r>
              <a:rPr lang="en-US" sz="2400" dirty="0" err="1">
                <a:solidFill>
                  <a:srgbClr val="000000"/>
                </a:solidFill>
                <a:effectLst/>
                <a:ea typeface="Cambria" panose="02040503050406030204" pitchFamily="18" charset="0"/>
                <a:cs typeface="Times New Roman" panose="02020603050405020304" pitchFamily="18" charset="0"/>
              </a:rPr>
              <a:t>confusionMatrix</a:t>
            </a:r>
            <a:r>
              <a:rPr lang="en-US" sz="2400" dirty="0">
                <a:solidFill>
                  <a:srgbClr val="000000"/>
                </a:solidFill>
                <a:effectLst/>
                <a:ea typeface="Cambria" panose="02040503050406030204" pitchFamily="18" charset="0"/>
                <a:cs typeface="Times New Roman" panose="02020603050405020304" pitchFamily="18" charset="0"/>
              </a:rPr>
              <a:t>(predictions3,test1$Dropout)</a:t>
            </a:r>
            <a:endParaRPr lang="en-US" sz="2400" dirty="0">
              <a:effectLst/>
              <a:ea typeface="Cambria" panose="02040503050406030204" pitchFamily="18" charset="0"/>
              <a:cs typeface="Times New Roman" panose="02020603050405020304" pitchFamily="18" charset="0"/>
            </a:endParaRPr>
          </a:p>
          <a:p>
            <a:r>
              <a:rPr lang="en-US" sz="2400" dirty="0">
                <a:solidFill>
                  <a:srgbClr val="000000"/>
                </a:solidFill>
                <a:effectLst/>
                <a:ea typeface="Cambria" panose="02040503050406030204" pitchFamily="18" charset="0"/>
                <a:cs typeface="Times New Roman" panose="02020603050405020304" pitchFamily="18" charset="0"/>
              </a:rPr>
              <a:t>## Confusion Matrix and Statistics</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Reference</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Prediction    0    1</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0 1846   78</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1   35 1105</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Accuracy : 0.9631          </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95% CI : (0.9558, 0.9695)</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No Information Rate : 0.6139          </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P-Value [Acc &gt; NIR] : &lt; 2.2e-16       </a:t>
            </a:r>
            <a:br>
              <a:rPr lang="en-US" sz="1800" dirty="0">
                <a:effectLst/>
                <a:ea typeface="Cambria" panose="02040503050406030204" pitchFamily="18" charset="0"/>
                <a:cs typeface="Times New Roman" panose="02020603050405020304" pitchFamily="18" charset="0"/>
              </a:rPr>
            </a:br>
            <a:r>
              <a:rPr lang="en-US" sz="1800" dirty="0">
                <a:solidFill>
                  <a:srgbClr val="000000"/>
                </a:solidFill>
                <a:effectLst/>
                <a:ea typeface="Cambria" panose="02040503050406030204" pitchFamily="18" charset="0"/>
                <a:cs typeface="Times New Roman" panose="02020603050405020304" pitchFamily="18" charset="0"/>
              </a:rPr>
              <a:t>##                                           </a:t>
            </a:r>
            <a:br>
              <a:rPr lang="en-US" sz="1800" dirty="0">
                <a:effectLst/>
                <a:latin typeface="Cambria" panose="02040503050406030204" pitchFamily="18" charset="0"/>
                <a:ea typeface="Cambria" panose="02040503050406030204" pitchFamily="18" charset="0"/>
                <a:cs typeface="Times New Roman" panose="02020603050405020304" pitchFamily="18" charset="0"/>
              </a:rPr>
            </a:br>
            <a:br>
              <a:rPr lang="en-US" sz="3800" dirty="0">
                <a:ea typeface="Cambria" panose="02040503050406030204" pitchFamily="18" charset="0"/>
                <a:cs typeface="Times New Roman" panose="02020603050405020304" pitchFamily="18" charset="0"/>
              </a:rPr>
            </a:br>
            <a:endParaRPr lang="en-US" sz="3800" dirty="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692715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9918-BDFA-4375-AD80-A4B75FF8DF94}"/>
              </a:ext>
            </a:extLst>
          </p:cNvPr>
          <p:cNvSpPr>
            <a:spLocks noGrp="1"/>
          </p:cNvSpPr>
          <p:nvPr>
            <p:ph type="title"/>
          </p:nvPr>
        </p:nvSpPr>
        <p:spPr>
          <a:xfrm>
            <a:off x="838200" y="865188"/>
            <a:ext cx="10515600" cy="1449387"/>
          </a:xfrm>
        </p:spPr>
        <p:txBody>
          <a:bodyPr>
            <a:normAutofit/>
          </a:bodyPr>
          <a:lstStyle/>
          <a:p>
            <a:r>
              <a:rPr lang="en-US" sz="3000" dirty="0"/>
              <a:t>5. Methodology and results</a:t>
            </a:r>
            <a:br>
              <a:rPr lang="en-US" sz="3200" dirty="0">
                <a:ea typeface="+mn-lt"/>
                <a:cs typeface="+mn-lt"/>
              </a:rPr>
            </a:br>
            <a:endParaRPr lang="en-US" sz="3000" dirty="0"/>
          </a:p>
        </p:txBody>
      </p:sp>
      <p:sp>
        <p:nvSpPr>
          <p:cNvPr id="3" name="Content Placeholder 2">
            <a:extLst>
              <a:ext uri="{FF2B5EF4-FFF2-40B4-BE49-F238E27FC236}">
                <a16:creationId xmlns:a16="http://schemas.microsoft.com/office/drawing/2014/main" id="{A2C53D47-E7A9-46FC-96DD-51716F1CDBA4}"/>
              </a:ext>
            </a:extLst>
          </p:cNvPr>
          <p:cNvSpPr>
            <a:spLocks noGrp="1"/>
          </p:cNvSpPr>
          <p:nvPr>
            <p:ph idx="1"/>
          </p:nvPr>
        </p:nvSpPr>
        <p:spPr>
          <a:xfrm>
            <a:off x="838200" y="1638299"/>
            <a:ext cx="10515600" cy="4962525"/>
          </a:xfrm>
        </p:spPr>
        <p:txBody>
          <a:bodyPr>
            <a:normAutofit fontScale="70000" lnSpcReduction="20000"/>
          </a:bodyPr>
          <a:lstStyle/>
          <a:p>
            <a:pPr>
              <a:spcBef>
                <a:spcPts val="2400"/>
              </a:spcBef>
            </a:pPr>
            <a:r>
              <a:rPr lang="en-US" sz="2400" b="1" kern="0" dirty="0">
                <a:solidFill>
                  <a:srgbClr val="4F81BD"/>
                </a:solidFill>
                <a:effectLst/>
                <a:ea typeface="Times New Roman" panose="02020603050405020304" pitchFamily="18" charset="0"/>
                <a:cs typeface="Times New Roman" panose="02020603050405020304" pitchFamily="18" charset="0"/>
              </a:rPr>
              <a:t>Fit the SVM Radial Model</a:t>
            </a:r>
          </a:p>
          <a:p>
            <a:pPr latinLnBrk="1">
              <a:spcAft>
                <a:spcPts val="1000"/>
              </a:spcAft>
            </a:pPr>
            <a:r>
              <a:rPr lang="en-US" sz="2400" dirty="0">
                <a:solidFill>
                  <a:srgbClr val="000000"/>
                </a:solidFill>
                <a:effectLst/>
                <a:ea typeface="Cambria" panose="02040503050406030204" pitchFamily="18" charset="0"/>
                <a:cs typeface="Times New Roman" panose="02020603050405020304" pitchFamily="18" charset="0"/>
              </a:rPr>
              <a:t>model4 </a:t>
            </a:r>
            <a:r>
              <a:rPr lang="en-US" sz="2400" dirty="0">
                <a:solidFill>
                  <a:srgbClr val="8F5902"/>
                </a:solidFill>
                <a:effectLst/>
                <a:ea typeface="Cambria" panose="02040503050406030204" pitchFamily="18" charset="0"/>
                <a:cs typeface="Times New Roman" panose="02020603050405020304" pitchFamily="18" charset="0"/>
              </a:rPr>
              <a:t>&lt;-</a:t>
            </a:r>
            <a:r>
              <a:rPr lang="en-US" sz="2400" dirty="0">
                <a:solidFill>
                  <a:srgbClr val="000000"/>
                </a:solidFill>
                <a:effectLst/>
                <a:ea typeface="Cambria" panose="02040503050406030204" pitchFamily="18" charset="0"/>
                <a:cs typeface="Times New Roman" panose="02020603050405020304" pitchFamily="18" charset="0"/>
              </a:rPr>
              <a:t> train(Dropout ~., </a:t>
            </a:r>
            <a:r>
              <a:rPr lang="en-US" sz="2400" dirty="0">
                <a:solidFill>
                  <a:srgbClr val="C4A000"/>
                </a:solidFill>
                <a:effectLst/>
                <a:ea typeface="Cambria" panose="02040503050406030204" pitchFamily="18" charset="0"/>
                <a:cs typeface="Times New Roman" panose="02020603050405020304" pitchFamily="18" charset="0"/>
              </a:rPr>
              <a:t>data =</a:t>
            </a:r>
            <a:r>
              <a:rPr lang="en-US" sz="2400" dirty="0">
                <a:solidFill>
                  <a:srgbClr val="000000"/>
                </a:solidFill>
                <a:effectLst/>
                <a:ea typeface="Cambria" panose="02040503050406030204" pitchFamily="18" charset="0"/>
                <a:cs typeface="Times New Roman" panose="02020603050405020304" pitchFamily="18" charset="0"/>
              </a:rPr>
              <a:t> train1, </a:t>
            </a:r>
            <a:r>
              <a:rPr lang="en-US" sz="2400" dirty="0">
                <a:solidFill>
                  <a:srgbClr val="C4A000"/>
                </a:solidFill>
                <a:effectLst/>
                <a:ea typeface="Cambria" panose="02040503050406030204" pitchFamily="18" charset="0"/>
                <a:cs typeface="Times New Roman" panose="02020603050405020304" pitchFamily="18" charset="0"/>
              </a:rPr>
              <a:t>method =</a:t>
            </a:r>
            <a:r>
              <a:rPr lang="en-US" sz="2400" dirty="0">
                <a:solidFill>
                  <a:srgbClr val="000000"/>
                </a:solidFill>
                <a:effectLst/>
                <a:ea typeface="Cambria" panose="02040503050406030204" pitchFamily="18" charset="0"/>
                <a:cs typeface="Times New Roman" panose="02020603050405020304" pitchFamily="18" charset="0"/>
              </a:rPr>
              <a:t> </a:t>
            </a:r>
            <a:r>
              <a:rPr lang="en-US" sz="2400" dirty="0">
                <a:solidFill>
                  <a:srgbClr val="4E9A06"/>
                </a:solidFill>
                <a:effectLst/>
                <a:ea typeface="Cambria" panose="02040503050406030204" pitchFamily="18" charset="0"/>
                <a:cs typeface="Times New Roman" panose="02020603050405020304" pitchFamily="18" charset="0"/>
              </a:rPr>
              <a:t>"</a:t>
            </a:r>
            <a:r>
              <a:rPr lang="en-US" sz="2400" dirty="0" err="1">
                <a:solidFill>
                  <a:srgbClr val="4E9A06"/>
                </a:solidFill>
                <a:effectLst/>
                <a:ea typeface="Cambria" panose="02040503050406030204" pitchFamily="18" charset="0"/>
                <a:cs typeface="Times New Roman" panose="02020603050405020304" pitchFamily="18" charset="0"/>
              </a:rPr>
              <a:t>svmRadial</a:t>
            </a:r>
            <a:r>
              <a:rPr lang="en-US" sz="2400" dirty="0">
                <a:solidFill>
                  <a:srgbClr val="4E9A06"/>
                </a:solidFill>
                <a:effectLst/>
                <a:ea typeface="Cambria" panose="02040503050406030204" pitchFamily="18" charset="0"/>
                <a:cs typeface="Times New Roman" panose="02020603050405020304" pitchFamily="18" charset="0"/>
              </a:rPr>
              <a:t>"</a:t>
            </a:r>
            <a:r>
              <a:rPr lang="en-US" sz="2400" dirty="0">
                <a:solidFill>
                  <a:srgbClr val="000000"/>
                </a:solidFill>
                <a:effectLst/>
                <a:ea typeface="Cambria" panose="02040503050406030204" pitchFamily="18" charset="0"/>
                <a:cs typeface="Times New Roman" panose="02020603050405020304" pitchFamily="18" charset="0"/>
              </a:rPr>
              <a:t>, </a:t>
            </a:r>
            <a:r>
              <a:rPr lang="en-US" sz="2400" dirty="0" err="1">
                <a:solidFill>
                  <a:srgbClr val="C4A000"/>
                </a:solidFill>
                <a:effectLst/>
                <a:ea typeface="Cambria" panose="02040503050406030204" pitchFamily="18" charset="0"/>
                <a:cs typeface="Times New Roman" panose="02020603050405020304" pitchFamily="18" charset="0"/>
              </a:rPr>
              <a:t>trControl</a:t>
            </a:r>
            <a:r>
              <a:rPr lang="en-US" sz="2400" dirty="0">
                <a:solidFill>
                  <a:srgbClr val="C4A000"/>
                </a:solidFill>
                <a:effectLst/>
                <a:ea typeface="Cambria" panose="02040503050406030204" pitchFamily="18" charset="0"/>
                <a:cs typeface="Times New Roman" panose="02020603050405020304" pitchFamily="18" charset="0"/>
              </a:rPr>
              <a:t>=</a:t>
            </a:r>
            <a:r>
              <a:rPr lang="en-US" sz="2400" dirty="0" err="1">
                <a:solidFill>
                  <a:srgbClr val="000000"/>
                </a:solidFill>
                <a:effectLst/>
                <a:ea typeface="Cambria" panose="02040503050406030204" pitchFamily="18" charset="0"/>
                <a:cs typeface="Times New Roman" panose="02020603050405020304" pitchFamily="18" charset="0"/>
              </a:rPr>
              <a:t>trctrl</a:t>
            </a:r>
            <a:r>
              <a:rPr lang="en-US" sz="2400" dirty="0">
                <a:solidFill>
                  <a:srgbClr val="000000"/>
                </a:solidFill>
                <a:effectLst/>
                <a:ea typeface="Cambria" panose="02040503050406030204" pitchFamily="18" charset="0"/>
                <a:cs typeface="Times New Roman" panose="02020603050405020304" pitchFamily="18" charset="0"/>
              </a:rPr>
              <a:t>)</a:t>
            </a:r>
            <a:br>
              <a:rPr lang="en-US" sz="2400" dirty="0">
                <a:solidFill>
                  <a:srgbClr val="000000"/>
                </a:solidFill>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predictions4 </a:t>
            </a:r>
            <a:r>
              <a:rPr lang="en-US" sz="2400" dirty="0">
                <a:solidFill>
                  <a:srgbClr val="8F5902"/>
                </a:solidFill>
                <a:effectLst/>
                <a:ea typeface="Cambria" panose="02040503050406030204" pitchFamily="18" charset="0"/>
                <a:cs typeface="Times New Roman" panose="02020603050405020304" pitchFamily="18" charset="0"/>
              </a:rPr>
              <a:t>&lt;-</a:t>
            </a:r>
            <a:r>
              <a:rPr lang="en-US" sz="2400" dirty="0">
                <a:solidFill>
                  <a:srgbClr val="000000"/>
                </a:solidFill>
                <a:effectLst/>
                <a:ea typeface="Cambria" panose="02040503050406030204" pitchFamily="18" charset="0"/>
                <a:cs typeface="Times New Roman" panose="02020603050405020304" pitchFamily="18" charset="0"/>
              </a:rPr>
              <a:t> predict(model4, </a:t>
            </a:r>
            <a:r>
              <a:rPr lang="en-US" sz="2400" dirty="0" err="1">
                <a:solidFill>
                  <a:srgbClr val="C4A000"/>
                </a:solidFill>
                <a:effectLst/>
                <a:ea typeface="Cambria" panose="02040503050406030204" pitchFamily="18" charset="0"/>
                <a:cs typeface="Times New Roman" panose="02020603050405020304" pitchFamily="18" charset="0"/>
              </a:rPr>
              <a:t>newdata</a:t>
            </a:r>
            <a:r>
              <a:rPr lang="en-US" sz="2400" dirty="0">
                <a:solidFill>
                  <a:srgbClr val="C4A000"/>
                </a:solidFill>
                <a:effectLst/>
                <a:ea typeface="Cambria" panose="02040503050406030204" pitchFamily="18" charset="0"/>
                <a:cs typeface="Times New Roman" panose="02020603050405020304" pitchFamily="18" charset="0"/>
              </a:rPr>
              <a:t> =</a:t>
            </a:r>
            <a:r>
              <a:rPr lang="en-US" sz="2400" dirty="0">
                <a:solidFill>
                  <a:srgbClr val="000000"/>
                </a:solidFill>
                <a:effectLst/>
                <a:ea typeface="Cambria" panose="02040503050406030204" pitchFamily="18" charset="0"/>
                <a:cs typeface="Times New Roman" panose="02020603050405020304" pitchFamily="18" charset="0"/>
              </a:rPr>
              <a:t> test1)</a:t>
            </a:r>
            <a:br>
              <a:rPr lang="en-US" sz="2400" dirty="0">
                <a:solidFill>
                  <a:srgbClr val="000000"/>
                </a:solidFill>
                <a:effectLst/>
                <a:ea typeface="Cambria" panose="02040503050406030204" pitchFamily="18" charset="0"/>
                <a:cs typeface="Times New Roman" panose="02020603050405020304" pitchFamily="18" charset="0"/>
              </a:rPr>
            </a:br>
            <a:r>
              <a:rPr lang="en-US" sz="2400" dirty="0" err="1">
                <a:solidFill>
                  <a:srgbClr val="000000"/>
                </a:solidFill>
                <a:effectLst/>
                <a:ea typeface="Cambria" panose="02040503050406030204" pitchFamily="18" charset="0"/>
                <a:cs typeface="Times New Roman" panose="02020603050405020304" pitchFamily="18" charset="0"/>
              </a:rPr>
              <a:t>confusionMatrix</a:t>
            </a:r>
            <a:r>
              <a:rPr lang="en-US" sz="2400" dirty="0">
                <a:solidFill>
                  <a:srgbClr val="000000"/>
                </a:solidFill>
                <a:effectLst/>
                <a:ea typeface="Cambria" panose="02040503050406030204" pitchFamily="18" charset="0"/>
                <a:cs typeface="Times New Roman" panose="02020603050405020304" pitchFamily="18" charset="0"/>
              </a:rPr>
              <a:t>(predictions4,test1$Dropout)</a:t>
            </a:r>
            <a:endParaRPr lang="en-US" sz="2400" dirty="0">
              <a:effectLst/>
              <a:ea typeface="Cambria" panose="02040503050406030204" pitchFamily="18" charset="0"/>
              <a:cs typeface="Times New Roman" panose="02020603050405020304" pitchFamily="18" charset="0"/>
            </a:endParaRPr>
          </a:p>
          <a:p>
            <a:r>
              <a:rPr lang="en-US" sz="2400" dirty="0">
                <a:solidFill>
                  <a:srgbClr val="000000"/>
                </a:solidFill>
                <a:effectLst/>
                <a:ea typeface="Cambria" panose="02040503050406030204" pitchFamily="18" charset="0"/>
                <a:cs typeface="Times New Roman" panose="02020603050405020304" pitchFamily="18" charset="0"/>
              </a:rPr>
              <a:t>## Confusion Matrix and Statistics</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Reference</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Prediction    0    1</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0 1860  120</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1   21 1063</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Accuracy : 0.954          </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95% CI : (0.946, 0.9611)</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No Information Rate : 0.6139         </a:t>
            </a:r>
            <a:br>
              <a:rPr lang="en-US" sz="2400" dirty="0">
                <a:effectLst/>
                <a:ea typeface="Cambria" panose="02040503050406030204" pitchFamily="18" charset="0"/>
                <a:cs typeface="Times New Roman" panose="02020603050405020304" pitchFamily="18" charset="0"/>
              </a:rPr>
            </a:br>
            <a:r>
              <a:rPr lang="en-US" sz="2400" dirty="0">
                <a:solidFill>
                  <a:srgbClr val="000000"/>
                </a:solidFill>
                <a:effectLst/>
                <a:ea typeface="Cambria" panose="02040503050406030204" pitchFamily="18" charset="0"/>
                <a:cs typeface="Times New Roman" panose="02020603050405020304" pitchFamily="18" charset="0"/>
              </a:rPr>
              <a:t>##     P-Value [Acc &gt; NIR] : &lt; 2.2e-16      </a:t>
            </a:r>
            <a:br>
              <a:rPr lang="en-US" sz="18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effectLst/>
                <a:latin typeface="Cambria" panose="02040503050406030204" pitchFamily="18" charset="0"/>
                <a:ea typeface="Cambria" panose="02040503050406030204" pitchFamily="18" charset="0"/>
                <a:cs typeface="Times New Roman" panose="02020603050405020304" pitchFamily="18" charset="0"/>
              </a:rPr>
            </a:br>
            <a:br>
              <a:rPr lang="en-US" sz="3800" dirty="0">
                <a:ea typeface="Cambria" panose="02040503050406030204" pitchFamily="18" charset="0"/>
                <a:cs typeface="Times New Roman" panose="02020603050405020304" pitchFamily="18" charset="0"/>
              </a:rPr>
            </a:br>
            <a:endParaRPr lang="en-US" sz="3800" dirty="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98395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9918-BDFA-4375-AD80-A4B75FF8DF94}"/>
              </a:ext>
            </a:extLst>
          </p:cNvPr>
          <p:cNvSpPr>
            <a:spLocks noGrp="1"/>
          </p:cNvSpPr>
          <p:nvPr>
            <p:ph type="title"/>
          </p:nvPr>
        </p:nvSpPr>
        <p:spPr>
          <a:xfrm>
            <a:off x="838200" y="865188"/>
            <a:ext cx="10515600" cy="1449387"/>
          </a:xfrm>
        </p:spPr>
        <p:txBody>
          <a:bodyPr>
            <a:normAutofit/>
          </a:bodyPr>
          <a:lstStyle/>
          <a:p>
            <a:r>
              <a:rPr lang="en-US" sz="3000" dirty="0"/>
              <a:t>5. Methodology and results</a:t>
            </a:r>
            <a:br>
              <a:rPr lang="en-US" sz="3200" dirty="0">
                <a:ea typeface="+mn-lt"/>
                <a:cs typeface="+mn-lt"/>
              </a:rPr>
            </a:br>
            <a:endParaRPr lang="en-US" sz="3000" dirty="0"/>
          </a:p>
        </p:txBody>
      </p:sp>
      <p:sp>
        <p:nvSpPr>
          <p:cNvPr id="3" name="Content Placeholder 2">
            <a:extLst>
              <a:ext uri="{FF2B5EF4-FFF2-40B4-BE49-F238E27FC236}">
                <a16:creationId xmlns:a16="http://schemas.microsoft.com/office/drawing/2014/main" id="{A2C53D47-E7A9-46FC-96DD-51716F1CDBA4}"/>
              </a:ext>
            </a:extLst>
          </p:cNvPr>
          <p:cNvSpPr>
            <a:spLocks noGrp="1"/>
          </p:cNvSpPr>
          <p:nvPr>
            <p:ph idx="1"/>
          </p:nvPr>
        </p:nvSpPr>
        <p:spPr>
          <a:xfrm>
            <a:off x="838200" y="1638299"/>
            <a:ext cx="10515600" cy="4962525"/>
          </a:xfrm>
        </p:spPr>
        <p:txBody>
          <a:bodyPr>
            <a:normAutofit fontScale="85000" lnSpcReduction="20000"/>
          </a:bodyPr>
          <a:lstStyle/>
          <a:p>
            <a:pPr>
              <a:spcBef>
                <a:spcPts val="2400"/>
              </a:spcBef>
            </a:pPr>
            <a:r>
              <a:rPr lang="en-US" sz="2200" b="1" kern="0" dirty="0">
                <a:solidFill>
                  <a:srgbClr val="4F81BD"/>
                </a:solidFill>
                <a:effectLst/>
                <a:ea typeface="Times New Roman" panose="02020603050405020304" pitchFamily="18" charset="0"/>
                <a:cs typeface="Times New Roman" panose="02020603050405020304" pitchFamily="18" charset="0"/>
              </a:rPr>
              <a:t>Stacking using Random Forest</a:t>
            </a:r>
          </a:p>
          <a:p>
            <a:pPr latinLnBrk="1">
              <a:spcAft>
                <a:spcPts val="1000"/>
              </a:spcAft>
            </a:pPr>
            <a:r>
              <a:rPr lang="en-US" sz="2200" i="1" dirty="0">
                <a:solidFill>
                  <a:srgbClr val="8F5902"/>
                </a:solidFill>
                <a:effectLst/>
                <a:ea typeface="Cambria" panose="02040503050406030204" pitchFamily="18" charset="0"/>
                <a:cs typeface="Times New Roman" panose="02020603050405020304" pitchFamily="18" charset="0"/>
              </a:rPr>
              <a:t># Construct data frame with predictions</a:t>
            </a:r>
            <a:br>
              <a:rPr lang="en-US" sz="2200" dirty="0">
                <a:solidFill>
                  <a:srgbClr val="000000"/>
                </a:solidFill>
                <a:effectLst/>
                <a:ea typeface="Cambria" panose="02040503050406030204" pitchFamily="18" charset="0"/>
                <a:cs typeface="Times New Roman" panose="02020603050405020304" pitchFamily="18" charset="0"/>
              </a:rPr>
            </a:br>
            <a:r>
              <a:rPr lang="en-US" sz="2200" dirty="0">
                <a:solidFill>
                  <a:srgbClr val="000000"/>
                </a:solidFill>
                <a:effectLst/>
                <a:ea typeface="Cambria" panose="02040503050406030204" pitchFamily="18" charset="0"/>
                <a:cs typeface="Times New Roman" panose="02020603050405020304" pitchFamily="18" charset="0"/>
              </a:rPr>
              <a:t>library(caret)</a:t>
            </a:r>
            <a:br>
              <a:rPr lang="en-US" sz="2200" dirty="0">
                <a:solidFill>
                  <a:srgbClr val="000000"/>
                </a:solidFill>
                <a:effectLst/>
                <a:ea typeface="Cambria" panose="02040503050406030204" pitchFamily="18" charset="0"/>
                <a:cs typeface="Times New Roman" panose="02020603050405020304" pitchFamily="18" charset="0"/>
              </a:rPr>
            </a:br>
            <a:r>
              <a:rPr lang="en-US" sz="2200" dirty="0" err="1">
                <a:solidFill>
                  <a:srgbClr val="000000"/>
                </a:solidFill>
                <a:effectLst/>
                <a:ea typeface="Cambria" panose="02040503050406030204" pitchFamily="18" charset="0"/>
                <a:cs typeface="Times New Roman" panose="02020603050405020304" pitchFamily="18" charset="0"/>
              </a:rPr>
              <a:t>predDF</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8F5902"/>
                </a:solidFill>
                <a:effectLst/>
                <a:ea typeface="Cambria" panose="02040503050406030204" pitchFamily="18" charset="0"/>
                <a:cs typeface="Times New Roman" panose="02020603050405020304" pitchFamily="18" charset="0"/>
              </a:rPr>
              <a:t>&lt;-</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err="1">
                <a:solidFill>
                  <a:srgbClr val="000000"/>
                </a:solidFill>
                <a:effectLst/>
                <a:ea typeface="Cambria" panose="02040503050406030204" pitchFamily="18" charset="0"/>
                <a:cs typeface="Times New Roman" panose="02020603050405020304" pitchFamily="18" charset="0"/>
              </a:rPr>
              <a:t>data.frame</a:t>
            </a:r>
            <a:r>
              <a:rPr lang="en-US" sz="2200" dirty="0">
                <a:solidFill>
                  <a:srgbClr val="000000"/>
                </a:solidFill>
                <a:effectLst/>
                <a:ea typeface="Cambria" panose="02040503050406030204" pitchFamily="18" charset="0"/>
                <a:cs typeface="Times New Roman" panose="02020603050405020304" pitchFamily="18" charset="0"/>
              </a:rPr>
              <a:t>(predictions1, predictions2, predictions3, predictions4, </a:t>
            </a:r>
            <a:r>
              <a:rPr lang="en-US" sz="2200" dirty="0">
                <a:solidFill>
                  <a:srgbClr val="C4A000"/>
                </a:solidFill>
                <a:effectLst/>
                <a:ea typeface="Cambria" panose="02040503050406030204" pitchFamily="18" charset="0"/>
                <a:cs typeface="Times New Roman" panose="02020603050405020304" pitchFamily="18" charset="0"/>
              </a:rPr>
              <a:t>class =</a:t>
            </a:r>
            <a:r>
              <a:rPr lang="en-US" sz="2200" dirty="0">
                <a:solidFill>
                  <a:srgbClr val="000000"/>
                </a:solidFill>
                <a:effectLst/>
                <a:ea typeface="Cambria" panose="02040503050406030204" pitchFamily="18" charset="0"/>
                <a:cs typeface="Times New Roman" panose="02020603050405020304" pitchFamily="18" charset="0"/>
              </a:rPr>
              <a:t> test1$Dropout)</a:t>
            </a:r>
            <a:br>
              <a:rPr lang="en-US" sz="2200" dirty="0">
                <a:solidFill>
                  <a:srgbClr val="000000"/>
                </a:solidFill>
                <a:effectLst/>
                <a:ea typeface="Cambria" panose="02040503050406030204" pitchFamily="18" charset="0"/>
                <a:cs typeface="Times New Roman" panose="02020603050405020304" pitchFamily="18" charset="0"/>
              </a:rPr>
            </a:br>
            <a:r>
              <a:rPr lang="en-US" sz="2200" dirty="0" err="1">
                <a:solidFill>
                  <a:srgbClr val="000000"/>
                </a:solidFill>
                <a:effectLst/>
                <a:ea typeface="Cambria" panose="02040503050406030204" pitchFamily="18" charset="0"/>
                <a:cs typeface="Times New Roman" panose="02020603050405020304" pitchFamily="18" charset="0"/>
              </a:rPr>
              <a:t>predDF$class</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8F5902"/>
                </a:solidFill>
                <a:effectLst/>
                <a:ea typeface="Cambria" panose="02040503050406030204" pitchFamily="18" charset="0"/>
                <a:cs typeface="Times New Roman" panose="02020603050405020304" pitchFamily="18" charset="0"/>
              </a:rPr>
              <a:t>&lt;-</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err="1">
                <a:solidFill>
                  <a:srgbClr val="000000"/>
                </a:solidFill>
                <a:effectLst/>
                <a:ea typeface="Cambria" panose="02040503050406030204" pitchFamily="18" charset="0"/>
                <a:cs typeface="Times New Roman" panose="02020603050405020304" pitchFamily="18" charset="0"/>
              </a:rPr>
              <a:t>as.factor</a:t>
            </a:r>
            <a:r>
              <a:rPr lang="en-US" sz="2200" dirty="0">
                <a:solidFill>
                  <a:srgbClr val="000000"/>
                </a:solidFill>
                <a:effectLst/>
                <a:ea typeface="Cambria" panose="02040503050406030204" pitchFamily="18" charset="0"/>
                <a:cs typeface="Times New Roman" panose="02020603050405020304" pitchFamily="18" charset="0"/>
              </a:rPr>
              <a:t>(</a:t>
            </a:r>
            <a:r>
              <a:rPr lang="en-US" sz="2200" dirty="0" err="1">
                <a:solidFill>
                  <a:srgbClr val="000000"/>
                </a:solidFill>
                <a:effectLst/>
                <a:ea typeface="Cambria" panose="02040503050406030204" pitchFamily="18" charset="0"/>
                <a:cs typeface="Times New Roman" panose="02020603050405020304" pitchFamily="18" charset="0"/>
              </a:rPr>
              <a:t>predDF$class</a:t>
            </a:r>
            <a:r>
              <a:rPr lang="en-US" sz="2200" dirty="0">
                <a:solidFill>
                  <a:srgbClr val="000000"/>
                </a:solidFill>
                <a:effectLst/>
                <a:ea typeface="Cambria" panose="02040503050406030204" pitchFamily="18" charset="0"/>
                <a:cs typeface="Times New Roman" panose="02020603050405020304" pitchFamily="18" charset="0"/>
              </a:rPr>
              <a:t>)</a:t>
            </a:r>
            <a:br>
              <a:rPr lang="en-US" sz="2200" dirty="0">
                <a:solidFill>
                  <a:srgbClr val="000000"/>
                </a:solidFill>
                <a:effectLst/>
                <a:ea typeface="Cambria" panose="02040503050406030204" pitchFamily="18" charset="0"/>
                <a:cs typeface="Times New Roman" panose="02020603050405020304" pitchFamily="18" charset="0"/>
              </a:rPr>
            </a:br>
            <a:r>
              <a:rPr lang="en-US" sz="2200" i="1" dirty="0">
                <a:solidFill>
                  <a:srgbClr val="8F5902"/>
                </a:solidFill>
                <a:effectLst/>
                <a:ea typeface="Cambria" panose="02040503050406030204" pitchFamily="18" charset="0"/>
                <a:cs typeface="Times New Roman" panose="02020603050405020304" pitchFamily="18" charset="0"/>
              </a:rPr>
              <a:t>#Combine models using random forest</a:t>
            </a:r>
            <a:br>
              <a:rPr lang="en-US" sz="2200" dirty="0">
                <a:solidFill>
                  <a:srgbClr val="000000"/>
                </a:solidFill>
                <a:effectLst/>
                <a:ea typeface="Cambria" panose="02040503050406030204" pitchFamily="18" charset="0"/>
                <a:cs typeface="Times New Roman" panose="02020603050405020304" pitchFamily="18" charset="0"/>
              </a:rPr>
            </a:br>
            <a:r>
              <a:rPr lang="en-US" sz="2200" dirty="0" err="1">
                <a:solidFill>
                  <a:srgbClr val="000000"/>
                </a:solidFill>
                <a:effectLst/>
                <a:ea typeface="Cambria" panose="02040503050406030204" pitchFamily="18" charset="0"/>
                <a:cs typeface="Times New Roman" panose="02020603050405020304" pitchFamily="18" charset="0"/>
              </a:rPr>
              <a:t>combModFit.rf</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8F5902"/>
                </a:solidFill>
                <a:effectLst/>
                <a:ea typeface="Cambria" panose="02040503050406030204" pitchFamily="18" charset="0"/>
                <a:cs typeface="Times New Roman" panose="02020603050405020304" pitchFamily="18" charset="0"/>
              </a:rPr>
              <a:t>&lt;-</a:t>
            </a:r>
            <a:r>
              <a:rPr lang="en-US" sz="2200" dirty="0">
                <a:solidFill>
                  <a:srgbClr val="000000"/>
                </a:solidFill>
                <a:effectLst/>
                <a:ea typeface="Cambria" panose="02040503050406030204" pitchFamily="18" charset="0"/>
                <a:cs typeface="Times New Roman" panose="02020603050405020304" pitchFamily="18" charset="0"/>
              </a:rPr>
              <a:t> train(class ~ ., </a:t>
            </a:r>
            <a:r>
              <a:rPr lang="en-US" sz="2200" dirty="0">
                <a:solidFill>
                  <a:srgbClr val="C4A000"/>
                </a:solidFill>
                <a:effectLst/>
                <a:ea typeface="Cambria" panose="02040503050406030204" pitchFamily="18" charset="0"/>
                <a:cs typeface="Times New Roman" panose="02020603050405020304" pitchFamily="18" charset="0"/>
              </a:rPr>
              <a:t>method =</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4E9A06"/>
                </a:solidFill>
                <a:effectLst/>
                <a:ea typeface="Cambria" panose="02040503050406030204" pitchFamily="18" charset="0"/>
                <a:cs typeface="Times New Roman" panose="02020603050405020304" pitchFamily="18" charset="0"/>
              </a:rPr>
              <a:t>"rf"</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C4A000"/>
                </a:solidFill>
                <a:effectLst/>
                <a:ea typeface="Cambria" panose="02040503050406030204" pitchFamily="18" charset="0"/>
                <a:cs typeface="Times New Roman" panose="02020603050405020304" pitchFamily="18" charset="0"/>
              </a:rPr>
              <a:t>data =</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err="1">
                <a:solidFill>
                  <a:srgbClr val="000000"/>
                </a:solidFill>
                <a:effectLst/>
                <a:ea typeface="Cambria" panose="02040503050406030204" pitchFamily="18" charset="0"/>
                <a:cs typeface="Times New Roman" panose="02020603050405020304" pitchFamily="18" charset="0"/>
              </a:rPr>
              <a:t>predDF</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C4A000"/>
                </a:solidFill>
                <a:effectLst/>
                <a:ea typeface="Cambria" panose="02040503050406030204" pitchFamily="18" charset="0"/>
                <a:cs typeface="Times New Roman" panose="02020603050405020304" pitchFamily="18" charset="0"/>
              </a:rPr>
              <a:t>distribution =</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4E9A06"/>
                </a:solidFill>
                <a:effectLst/>
                <a:ea typeface="Cambria" panose="02040503050406030204" pitchFamily="18" charset="0"/>
                <a:cs typeface="Times New Roman" panose="02020603050405020304" pitchFamily="18" charset="0"/>
              </a:rPr>
              <a:t>'multinomial'</a:t>
            </a:r>
            <a:r>
              <a:rPr lang="en-US" sz="2200" dirty="0">
                <a:solidFill>
                  <a:srgbClr val="000000"/>
                </a:solidFill>
                <a:effectLst/>
                <a:ea typeface="Cambria" panose="02040503050406030204" pitchFamily="18" charset="0"/>
                <a:cs typeface="Times New Roman" panose="02020603050405020304" pitchFamily="18" charset="0"/>
              </a:rPr>
              <a:t>)</a:t>
            </a:r>
            <a:br>
              <a:rPr lang="en-US" sz="2200" dirty="0">
                <a:solidFill>
                  <a:srgbClr val="000000"/>
                </a:solidFill>
                <a:effectLst/>
                <a:ea typeface="Cambria" panose="02040503050406030204" pitchFamily="18" charset="0"/>
                <a:cs typeface="Times New Roman" panose="02020603050405020304" pitchFamily="18" charset="0"/>
              </a:rPr>
            </a:br>
            <a:r>
              <a:rPr lang="en-US" sz="2200" dirty="0" err="1">
                <a:solidFill>
                  <a:srgbClr val="000000"/>
                </a:solidFill>
                <a:effectLst/>
                <a:ea typeface="Cambria" panose="02040503050406030204" pitchFamily="18" charset="0"/>
                <a:cs typeface="Times New Roman" panose="02020603050405020304" pitchFamily="18" charset="0"/>
              </a:rPr>
              <a:t>combPred.rf</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a:solidFill>
                  <a:srgbClr val="8F5902"/>
                </a:solidFill>
                <a:effectLst/>
                <a:ea typeface="Cambria" panose="02040503050406030204" pitchFamily="18" charset="0"/>
                <a:cs typeface="Times New Roman" panose="02020603050405020304" pitchFamily="18" charset="0"/>
              </a:rPr>
              <a:t>&lt;-</a:t>
            </a:r>
            <a:r>
              <a:rPr lang="en-US" sz="2200" dirty="0">
                <a:solidFill>
                  <a:srgbClr val="000000"/>
                </a:solidFill>
                <a:effectLst/>
                <a:ea typeface="Cambria" panose="02040503050406030204" pitchFamily="18" charset="0"/>
                <a:cs typeface="Times New Roman" panose="02020603050405020304" pitchFamily="18" charset="0"/>
              </a:rPr>
              <a:t> predict(</a:t>
            </a:r>
            <a:r>
              <a:rPr lang="en-US" sz="2200" dirty="0" err="1">
                <a:solidFill>
                  <a:srgbClr val="000000"/>
                </a:solidFill>
                <a:effectLst/>
                <a:ea typeface="Cambria" panose="02040503050406030204" pitchFamily="18" charset="0"/>
                <a:cs typeface="Times New Roman" panose="02020603050405020304" pitchFamily="18" charset="0"/>
              </a:rPr>
              <a:t>combModFit.rf</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err="1">
                <a:solidFill>
                  <a:srgbClr val="000000"/>
                </a:solidFill>
                <a:effectLst/>
                <a:ea typeface="Cambria" panose="02040503050406030204" pitchFamily="18" charset="0"/>
                <a:cs typeface="Times New Roman" panose="02020603050405020304" pitchFamily="18" charset="0"/>
              </a:rPr>
              <a:t>predDF</a:t>
            </a:r>
            <a:r>
              <a:rPr lang="en-US" sz="2200" dirty="0">
                <a:solidFill>
                  <a:srgbClr val="000000"/>
                </a:solidFill>
                <a:effectLst/>
                <a:ea typeface="Cambria" panose="02040503050406030204" pitchFamily="18" charset="0"/>
                <a:cs typeface="Times New Roman" panose="02020603050405020304" pitchFamily="18" charset="0"/>
              </a:rPr>
              <a:t>)</a:t>
            </a:r>
            <a:br>
              <a:rPr lang="en-US" sz="2200" dirty="0">
                <a:solidFill>
                  <a:srgbClr val="000000"/>
                </a:solidFill>
                <a:effectLst/>
                <a:ea typeface="Cambria" panose="02040503050406030204" pitchFamily="18" charset="0"/>
                <a:cs typeface="Times New Roman" panose="02020603050405020304" pitchFamily="18" charset="0"/>
              </a:rPr>
            </a:br>
            <a:r>
              <a:rPr lang="en-US" sz="2200" dirty="0" err="1">
                <a:solidFill>
                  <a:srgbClr val="000000"/>
                </a:solidFill>
                <a:effectLst/>
                <a:ea typeface="Cambria" panose="02040503050406030204" pitchFamily="18" charset="0"/>
                <a:cs typeface="Times New Roman" panose="02020603050405020304" pitchFamily="18" charset="0"/>
              </a:rPr>
              <a:t>confusionMatrix</a:t>
            </a:r>
            <a:r>
              <a:rPr lang="en-US" sz="2200" dirty="0">
                <a:solidFill>
                  <a:srgbClr val="000000"/>
                </a:solidFill>
                <a:effectLst/>
                <a:ea typeface="Cambria" panose="02040503050406030204" pitchFamily="18" charset="0"/>
                <a:cs typeface="Times New Roman" panose="02020603050405020304" pitchFamily="18" charset="0"/>
              </a:rPr>
              <a:t>(</a:t>
            </a:r>
            <a:r>
              <a:rPr lang="en-US" sz="2200" dirty="0" err="1">
                <a:solidFill>
                  <a:srgbClr val="000000"/>
                </a:solidFill>
                <a:effectLst/>
                <a:ea typeface="Cambria" panose="02040503050406030204" pitchFamily="18" charset="0"/>
                <a:cs typeface="Times New Roman" panose="02020603050405020304" pitchFamily="18" charset="0"/>
              </a:rPr>
              <a:t>combPred.rf</a:t>
            </a:r>
            <a:r>
              <a:rPr lang="en-US" sz="2200" dirty="0">
                <a:solidFill>
                  <a:srgbClr val="000000"/>
                </a:solidFill>
                <a:effectLst/>
                <a:ea typeface="Cambria" panose="02040503050406030204" pitchFamily="18" charset="0"/>
                <a:cs typeface="Times New Roman" panose="02020603050405020304" pitchFamily="18" charset="0"/>
              </a:rPr>
              <a:t>, </a:t>
            </a:r>
            <a:r>
              <a:rPr lang="en-US" sz="2200" dirty="0" err="1">
                <a:solidFill>
                  <a:srgbClr val="000000"/>
                </a:solidFill>
                <a:effectLst/>
                <a:ea typeface="Cambria" panose="02040503050406030204" pitchFamily="18" charset="0"/>
                <a:cs typeface="Times New Roman" panose="02020603050405020304" pitchFamily="18" charset="0"/>
              </a:rPr>
              <a:t>predDF$class</a:t>
            </a:r>
            <a:r>
              <a:rPr lang="en-US" sz="2200" dirty="0">
                <a:solidFill>
                  <a:srgbClr val="000000"/>
                </a:solidFill>
                <a:effectLst/>
                <a:ea typeface="Cambria" panose="02040503050406030204" pitchFamily="18" charset="0"/>
                <a:cs typeface="Times New Roman" panose="02020603050405020304" pitchFamily="18" charset="0"/>
              </a:rPr>
              <a:t>)$overall[</a:t>
            </a:r>
            <a:r>
              <a:rPr lang="en-US" sz="2200" dirty="0">
                <a:solidFill>
                  <a:srgbClr val="0000CF"/>
                </a:solidFill>
                <a:effectLst/>
                <a:ea typeface="Cambria" panose="02040503050406030204" pitchFamily="18" charset="0"/>
                <a:cs typeface="Times New Roman" panose="02020603050405020304" pitchFamily="18" charset="0"/>
              </a:rPr>
              <a:t>1</a:t>
            </a:r>
            <a:r>
              <a:rPr lang="en-US" sz="2200" dirty="0">
                <a:solidFill>
                  <a:srgbClr val="000000"/>
                </a:solidFill>
                <a:effectLst/>
                <a:ea typeface="Cambria" panose="02040503050406030204" pitchFamily="18" charset="0"/>
                <a:cs typeface="Times New Roman" panose="02020603050405020304" pitchFamily="18" charset="0"/>
              </a:rPr>
              <a:t>]</a:t>
            </a:r>
            <a:endParaRPr lang="en-US" sz="2200" dirty="0">
              <a:effectLst/>
              <a:ea typeface="Cambria" panose="02040503050406030204" pitchFamily="18" charset="0"/>
              <a:cs typeface="Times New Roman" panose="02020603050405020304" pitchFamily="18" charset="0"/>
            </a:endParaRPr>
          </a:p>
          <a:p>
            <a:pPr latinLnBrk="1">
              <a:spcAft>
                <a:spcPts val="1000"/>
              </a:spcAft>
            </a:pPr>
            <a:r>
              <a:rPr lang="en-US" sz="2200" dirty="0">
                <a:solidFill>
                  <a:srgbClr val="000000"/>
                </a:solidFill>
                <a:effectLst/>
                <a:ea typeface="Cambria" panose="02040503050406030204" pitchFamily="18" charset="0"/>
                <a:cs typeface="Times New Roman" panose="02020603050405020304" pitchFamily="18" charset="0"/>
              </a:rPr>
              <a:t>##  Accuracy </a:t>
            </a:r>
            <a:br>
              <a:rPr lang="en-US" sz="2200" dirty="0">
                <a:solidFill>
                  <a:srgbClr val="000000"/>
                </a:solidFill>
                <a:effectLst/>
                <a:ea typeface="Cambria" panose="02040503050406030204" pitchFamily="18" charset="0"/>
                <a:cs typeface="Times New Roman" panose="02020603050405020304" pitchFamily="18" charset="0"/>
              </a:rPr>
            </a:br>
            <a:r>
              <a:rPr lang="en-US" sz="2200" dirty="0">
                <a:solidFill>
                  <a:srgbClr val="000000"/>
                </a:solidFill>
                <a:effectLst/>
                <a:ea typeface="Cambria" panose="02040503050406030204" pitchFamily="18" charset="0"/>
                <a:cs typeface="Times New Roman" panose="02020603050405020304" pitchFamily="18" charset="0"/>
              </a:rPr>
              <a:t>## 0.9631201</a:t>
            </a:r>
            <a:endParaRPr lang="en-US" sz="2200" dirty="0">
              <a:effectLst/>
              <a:ea typeface="Cambria" panose="02040503050406030204" pitchFamily="18" charset="0"/>
              <a:cs typeface="Times New Roman" panose="02020603050405020304" pitchFamily="18" charset="0"/>
            </a:endParaRPr>
          </a:p>
          <a:p>
            <a:br>
              <a:rPr lang="en-US" sz="1800" dirty="0">
                <a:effectLst/>
                <a:latin typeface="Cambria" panose="02040503050406030204" pitchFamily="18" charset="0"/>
                <a:ea typeface="Cambria" panose="02040503050406030204" pitchFamily="18" charset="0"/>
                <a:cs typeface="Times New Roman" panose="02020603050405020304" pitchFamily="18" charset="0"/>
              </a:rPr>
            </a:br>
            <a:br>
              <a:rPr lang="en-US" sz="3800" dirty="0">
                <a:ea typeface="Cambria" panose="02040503050406030204" pitchFamily="18" charset="0"/>
                <a:cs typeface="Times New Roman" panose="02020603050405020304" pitchFamily="18" charset="0"/>
              </a:rPr>
            </a:br>
            <a:endParaRPr lang="en-US" sz="3800" dirty="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651921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9918-BDFA-4375-AD80-A4B75FF8DF94}"/>
              </a:ext>
            </a:extLst>
          </p:cNvPr>
          <p:cNvSpPr>
            <a:spLocks noGrp="1"/>
          </p:cNvSpPr>
          <p:nvPr>
            <p:ph type="title"/>
          </p:nvPr>
        </p:nvSpPr>
        <p:spPr>
          <a:xfrm>
            <a:off x="838200" y="865188"/>
            <a:ext cx="10515600" cy="1449387"/>
          </a:xfrm>
        </p:spPr>
        <p:txBody>
          <a:bodyPr>
            <a:normAutofit/>
          </a:bodyPr>
          <a:lstStyle/>
          <a:p>
            <a:r>
              <a:rPr lang="en-US" sz="3000" dirty="0"/>
              <a:t>5. Methodology and results</a:t>
            </a:r>
            <a:br>
              <a:rPr lang="en-US" sz="3200" dirty="0">
                <a:ea typeface="+mn-lt"/>
                <a:cs typeface="+mn-lt"/>
              </a:rPr>
            </a:br>
            <a:endParaRPr lang="en-US" sz="3000" dirty="0"/>
          </a:p>
        </p:txBody>
      </p:sp>
      <p:sp>
        <p:nvSpPr>
          <p:cNvPr id="3" name="Content Placeholder 2">
            <a:extLst>
              <a:ext uri="{FF2B5EF4-FFF2-40B4-BE49-F238E27FC236}">
                <a16:creationId xmlns:a16="http://schemas.microsoft.com/office/drawing/2014/main" id="{A2C53D47-E7A9-46FC-96DD-51716F1CDBA4}"/>
              </a:ext>
            </a:extLst>
          </p:cNvPr>
          <p:cNvSpPr>
            <a:spLocks noGrp="1"/>
          </p:cNvSpPr>
          <p:nvPr>
            <p:ph idx="1"/>
          </p:nvPr>
        </p:nvSpPr>
        <p:spPr>
          <a:xfrm>
            <a:off x="838200" y="1905000"/>
            <a:ext cx="10515600" cy="4695824"/>
          </a:xfrm>
        </p:spPr>
        <p:txBody>
          <a:bodyPr>
            <a:normAutofit fontScale="70000" lnSpcReduction="20000"/>
          </a:bodyPr>
          <a:lstStyle/>
          <a:p>
            <a:pPr>
              <a:spcBef>
                <a:spcPts val="2400"/>
              </a:spcBef>
            </a:pPr>
            <a:r>
              <a:rPr lang="en-US" sz="2300" b="1" kern="0" dirty="0">
                <a:solidFill>
                  <a:srgbClr val="4F81BD"/>
                </a:solidFill>
                <a:effectLst/>
                <a:ea typeface="Times New Roman" panose="02020603050405020304" pitchFamily="18" charset="0"/>
                <a:cs typeface="Times New Roman" panose="02020603050405020304" pitchFamily="18" charset="0"/>
              </a:rPr>
              <a:t>Compare the accuracy of each model</a:t>
            </a:r>
          </a:p>
          <a:p>
            <a:pPr>
              <a:spcBef>
                <a:spcPts val="900"/>
              </a:spcBef>
              <a:spcAft>
                <a:spcPts val="900"/>
              </a:spcAft>
            </a:pPr>
            <a:r>
              <a:rPr lang="en-US" sz="2300" dirty="0">
                <a:effectLst/>
                <a:ea typeface="Cambria" panose="02040503050406030204" pitchFamily="18" charset="0"/>
                <a:cs typeface="Times New Roman" panose="02020603050405020304" pitchFamily="18" charset="0"/>
              </a:rPr>
              <a:t>The performance of the classifiers is assessed using the standard measure of accuracy.</a:t>
            </a:r>
          </a:p>
          <a:p>
            <a:pPr>
              <a:spcBef>
                <a:spcPts val="900"/>
              </a:spcBef>
              <a:spcAft>
                <a:spcPts val="900"/>
              </a:spcAft>
            </a:pPr>
            <a:r>
              <a:rPr lang="en-US" sz="2300" dirty="0">
                <a:effectLst/>
                <a:ea typeface="Cambria" panose="02040503050406030204" pitchFamily="18" charset="0"/>
                <a:cs typeface="Times New Roman" panose="02020603050405020304" pitchFamily="18" charset="0"/>
              </a:rPr>
              <a:t>Model Accuracy Score </a:t>
            </a:r>
          </a:p>
          <a:p>
            <a:pPr>
              <a:spcBef>
                <a:spcPts val="900"/>
              </a:spcBef>
              <a:spcAft>
                <a:spcPts val="900"/>
              </a:spcAft>
              <a:buFont typeface="Courier New" panose="02070309020205020404" pitchFamily="49" charset="0"/>
              <a:buChar char="o"/>
            </a:pPr>
            <a:r>
              <a:rPr lang="en-US" sz="2300" dirty="0">
                <a:effectLst/>
                <a:ea typeface="Cambria" panose="02040503050406030204" pitchFamily="18" charset="0"/>
                <a:cs typeface="Times New Roman" panose="02020603050405020304" pitchFamily="18" charset="0"/>
              </a:rPr>
              <a:t>Classification tree 95.79% </a:t>
            </a:r>
          </a:p>
          <a:p>
            <a:pPr>
              <a:spcBef>
                <a:spcPts val="900"/>
              </a:spcBef>
              <a:spcAft>
                <a:spcPts val="900"/>
              </a:spcAft>
              <a:buFont typeface="Courier New" panose="02070309020205020404" pitchFamily="49" charset="0"/>
              <a:buChar char="o"/>
            </a:pPr>
            <a:r>
              <a:rPr lang="en-US" sz="2300" dirty="0">
                <a:effectLst/>
                <a:ea typeface="Cambria" panose="02040503050406030204" pitchFamily="18" charset="0"/>
                <a:cs typeface="Times New Roman" panose="02020603050405020304" pitchFamily="18" charset="0"/>
              </a:rPr>
              <a:t>Logistic Regression 95.46% </a:t>
            </a:r>
          </a:p>
          <a:p>
            <a:pPr>
              <a:spcBef>
                <a:spcPts val="900"/>
              </a:spcBef>
              <a:spcAft>
                <a:spcPts val="900"/>
              </a:spcAft>
              <a:buFont typeface="Courier New" panose="02070309020205020404" pitchFamily="49" charset="0"/>
              <a:buChar char="o"/>
            </a:pPr>
            <a:r>
              <a:rPr lang="en-US" sz="2300" dirty="0">
                <a:effectLst/>
                <a:ea typeface="Cambria" panose="02040503050406030204" pitchFamily="18" charset="0"/>
                <a:cs typeface="Times New Roman" panose="02020603050405020304" pitchFamily="18" charset="0"/>
              </a:rPr>
              <a:t>Bagging 96.31% </a:t>
            </a:r>
          </a:p>
          <a:p>
            <a:pPr>
              <a:spcBef>
                <a:spcPts val="900"/>
              </a:spcBef>
              <a:spcAft>
                <a:spcPts val="900"/>
              </a:spcAft>
              <a:buFont typeface="Courier New" panose="02070309020205020404" pitchFamily="49" charset="0"/>
              <a:buChar char="o"/>
            </a:pPr>
            <a:r>
              <a:rPr lang="en-US" sz="2300" dirty="0">
                <a:effectLst/>
                <a:ea typeface="Cambria" panose="02040503050406030204" pitchFamily="18" charset="0"/>
                <a:cs typeface="Times New Roman" panose="02020603050405020304" pitchFamily="18" charset="0"/>
              </a:rPr>
              <a:t>SVM Radial 95.4%</a:t>
            </a:r>
          </a:p>
          <a:p>
            <a:pPr>
              <a:spcBef>
                <a:spcPts val="900"/>
              </a:spcBef>
              <a:spcAft>
                <a:spcPts val="900"/>
              </a:spcAft>
              <a:buFont typeface="Courier New" panose="02070309020205020404" pitchFamily="49" charset="0"/>
              <a:buChar char="o"/>
            </a:pPr>
            <a:r>
              <a:rPr lang="en-US" sz="2300" dirty="0">
                <a:effectLst/>
                <a:ea typeface="Cambria" panose="02040503050406030204" pitchFamily="18" charset="0"/>
                <a:cs typeface="Times New Roman" panose="02020603050405020304" pitchFamily="18" charset="0"/>
              </a:rPr>
              <a:t>Stacking with Random Forest 96.31%</a:t>
            </a:r>
          </a:p>
          <a:p>
            <a:pPr marL="0" indent="0">
              <a:buNone/>
            </a:pPr>
            <a:br>
              <a:rPr lang="en-US" sz="1800" dirty="0">
                <a:effectLst/>
                <a:latin typeface="Cambria" panose="02040503050406030204" pitchFamily="18" charset="0"/>
                <a:ea typeface="Cambria" panose="02040503050406030204" pitchFamily="18" charset="0"/>
                <a:cs typeface="Times New Roman" panose="02020603050405020304" pitchFamily="18" charset="0"/>
              </a:rPr>
            </a:br>
            <a:br>
              <a:rPr lang="en-US" sz="3800" dirty="0">
                <a:ea typeface="Cambria" panose="02040503050406030204" pitchFamily="18" charset="0"/>
                <a:cs typeface="Times New Roman" panose="02020603050405020304" pitchFamily="18" charset="0"/>
              </a:rPr>
            </a:br>
            <a:endParaRPr lang="en-US" sz="3800" dirty="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313272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9918-BDFA-4375-AD80-A4B75FF8DF94}"/>
              </a:ext>
            </a:extLst>
          </p:cNvPr>
          <p:cNvSpPr>
            <a:spLocks noGrp="1"/>
          </p:cNvSpPr>
          <p:nvPr>
            <p:ph type="title"/>
          </p:nvPr>
        </p:nvSpPr>
        <p:spPr>
          <a:xfrm>
            <a:off x="838200" y="865188"/>
            <a:ext cx="10515600" cy="1449387"/>
          </a:xfrm>
        </p:spPr>
        <p:txBody>
          <a:bodyPr>
            <a:normAutofit/>
          </a:bodyPr>
          <a:lstStyle/>
          <a:p>
            <a:r>
              <a:rPr lang="en-US" sz="3000" dirty="0"/>
              <a:t>6. Conclusion</a:t>
            </a:r>
            <a:br>
              <a:rPr lang="en-US" sz="3200" dirty="0">
                <a:ea typeface="+mn-lt"/>
                <a:cs typeface="+mn-lt"/>
              </a:rPr>
            </a:br>
            <a:endParaRPr lang="en-US" sz="3000" dirty="0"/>
          </a:p>
        </p:txBody>
      </p:sp>
      <p:sp>
        <p:nvSpPr>
          <p:cNvPr id="3" name="Content Placeholder 2">
            <a:extLst>
              <a:ext uri="{FF2B5EF4-FFF2-40B4-BE49-F238E27FC236}">
                <a16:creationId xmlns:a16="http://schemas.microsoft.com/office/drawing/2014/main" id="{A2C53D47-E7A9-46FC-96DD-51716F1CDBA4}"/>
              </a:ext>
            </a:extLst>
          </p:cNvPr>
          <p:cNvSpPr>
            <a:spLocks noGrp="1"/>
          </p:cNvSpPr>
          <p:nvPr>
            <p:ph idx="1"/>
          </p:nvPr>
        </p:nvSpPr>
        <p:spPr>
          <a:xfrm>
            <a:off x="838200" y="1905000"/>
            <a:ext cx="10515600" cy="4695824"/>
          </a:xfrm>
        </p:spPr>
        <p:txBody>
          <a:bodyPr>
            <a:normAutofit fontScale="85000" lnSpcReduction="20000"/>
          </a:bodyPr>
          <a:lstStyle/>
          <a:p>
            <a:pPr marL="0" indent="0">
              <a:buNone/>
            </a:pPr>
            <a:r>
              <a:rPr lang="en-US" sz="2500" dirty="0">
                <a:effectLst/>
                <a:ea typeface="Cambria" panose="02040503050406030204" pitchFamily="18" charset="0"/>
                <a:cs typeface="Times New Roman" panose="02020603050405020304" pitchFamily="18" charset="0"/>
              </a:rPr>
              <a:t>These models achieves high predictive power with accuracy score over 96%.</a:t>
            </a:r>
          </a:p>
          <a:p>
            <a:pPr marL="0" indent="0">
              <a:buNone/>
            </a:pPr>
            <a:r>
              <a:rPr lang="en-US" sz="2500" dirty="0">
                <a:effectLst/>
                <a:ea typeface="Cambria" panose="02040503050406030204" pitchFamily="18" charset="0"/>
                <a:cs typeface="Times New Roman" panose="02020603050405020304" pitchFamily="18" charset="0"/>
              </a:rPr>
              <a:t> </a:t>
            </a:r>
          </a:p>
          <a:p>
            <a:pPr marL="0" indent="0">
              <a:buNone/>
            </a:pPr>
            <a:r>
              <a:rPr lang="en-US" sz="2500" dirty="0">
                <a:effectLst/>
                <a:ea typeface="Cambria" panose="02040503050406030204" pitchFamily="18" charset="0"/>
                <a:cs typeface="Times New Roman" panose="02020603050405020304" pitchFamily="18" charset="0"/>
              </a:rPr>
              <a:t>The result was that the Bagging and Stacking with Random Forest performed the best, followed by the Classification Tree, Logistic Regression and SVM. </a:t>
            </a:r>
          </a:p>
          <a:p>
            <a:pPr marL="0" indent="0">
              <a:buNone/>
            </a:pPr>
            <a:br>
              <a:rPr lang="en-US" sz="2500" dirty="0">
                <a:effectLst/>
                <a:ea typeface="Cambria" panose="02040503050406030204" pitchFamily="18" charset="0"/>
                <a:cs typeface="Times New Roman" panose="02020603050405020304" pitchFamily="18" charset="0"/>
              </a:rPr>
            </a:br>
            <a:r>
              <a:rPr lang="en-US" sz="2500" dirty="0">
                <a:effectLst/>
                <a:ea typeface="Cambria" panose="02040503050406030204" pitchFamily="18" charset="0"/>
                <a:cs typeface="Times New Roman" panose="02020603050405020304" pitchFamily="18" charset="0"/>
              </a:rPr>
              <a:t>Some improvements that can be made to the experiment include a more advanced solution dealing with missing values rather than replacing missing values to 0 or the majority value. </a:t>
            </a:r>
          </a:p>
          <a:p>
            <a:pPr marL="0" indent="0">
              <a:buNone/>
            </a:pPr>
            <a:endParaRPr lang="en-US" sz="2500" dirty="0">
              <a:effectLst/>
              <a:ea typeface="Cambria" panose="02040503050406030204" pitchFamily="18" charset="0"/>
              <a:cs typeface="Times New Roman" panose="02020603050405020304" pitchFamily="18" charset="0"/>
            </a:endParaRPr>
          </a:p>
          <a:p>
            <a:pPr marL="0" indent="0">
              <a:buNone/>
            </a:pPr>
            <a:r>
              <a:rPr lang="en-US" sz="2500" dirty="0">
                <a:ea typeface="Cambria" panose="02040503050406030204" pitchFamily="18" charset="0"/>
                <a:cs typeface="Times New Roman" panose="02020603050405020304" pitchFamily="18" charset="0"/>
              </a:rPr>
              <a:t>D</a:t>
            </a:r>
            <a:r>
              <a:rPr lang="en-US" sz="2500" dirty="0">
                <a:effectLst/>
                <a:ea typeface="Cambria" panose="02040503050406030204" pitchFamily="18" charset="0"/>
                <a:cs typeface="Times New Roman" panose="02020603050405020304" pitchFamily="18" charset="0"/>
              </a:rPr>
              <a:t>emands analytics and coding skills.</a:t>
            </a:r>
          </a:p>
          <a:p>
            <a:pPr marL="0" indent="0">
              <a:buNone/>
            </a:pPr>
            <a:br>
              <a:rPr lang="en-US" sz="3800" dirty="0">
                <a:ea typeface="Cambria" panose="02040503050406030204" pitchFamily="18" charset="0"/>
                <a:cs typeface="Times New Roman" panose="02020603050405020304" pitchFamily="18" charset="0"/>
              </a:rPr>
            </a:br>
            <a:endParaRPr lang="en-US" sz="3800" dirty="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275793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FF1B6-7D10-4A13-9AAE-8EFA4E5C58B3}"/>
              </a:ext>
            </a:extLst>
          </p:cNvPr>
          <p:cNvSpPr>
            <a:spLocks noGrp="1"/>
          </p:cNvSpPr>
          <p:nvPr>
            <p:ph type="title"/>
          </p:nvPr>
        </p:nvSpPr>
        <p:spPr>
          <a:xfrm>
            <a:off x="838200" y="574675"/>
            <a:ext cx="10515600" cy="1325563"/>
          </a:xfrm>
        </p:spPr>
        <p:txBody>
          <a:bodyPr/>
          <a:lstStyle/>
          <a:p>
            <a:r>
              <a:rPr lang="en-US" dirty="0"/>
              <a:t>Outline</a:t>
            </a:r>
          </a:p>
        </p:txBody>
      </p:sp>
      <p:sp>
        <p:nvSpPr>
          <p:cNvPr id="3" name="Content Placeholder 2">
            <a:extLst>
              <a:ext uri="{FF2B5EF4-FFF2-40B4-BE49-F238E27FC236}">
                <a16:creationId xmlns:a16="http://schemas.microsoft.com/office/drawing/2014/main" id="{59361D1F-5BDE-423E-80C7-144A92A6A907}"/>
              </a:ext>
            </a:extLst>
          </p:cNvPr>
          <p:cNvSpPr>
            <a:spLocks noGrp="1"/>
          </p:cNvSpPr>
          <p:nvPr>
            <p:ph idx="1"/>
          </p:nvPr>
        </p:nvSpPr>
        <p:spPr>
          <a:xfrm>
            <a:off x="838200" y="2171699"/>
            <a:ext cx="10515600" cy="4005263"/>
          </a:xfrm>
        </p:spPr>
        <p:txBody>
          <a:bodyPr/>
          <a:lstStyle/>
          <a:p>
            <a:pPr marL="868680" lvl="3" indent="0">
              <a:buNone/>
            </a:pPr>
            <a:r>
              <a:rPr lang="en-US" sz="2500" dirty="0">
                <a:ea typeface="+mn-lt"/>
                <a:cs typeface="+mn-lt"/>
              </a:rPr>
              <a:t>1. Introduction</a:t>
            </a:r>
            <a:endParaRPr lang="en-US" sz="2500" dirty="0"/>
          </a:p>
          <a:p>
            <a:pPr marL="868680" indent="0">
              <a:spcBef>
                <a:spcPts val="800"/>
              </a:spcBef>
              <a:buNone/>
            </a:pPr>
            <a:r>
              <a:rPr lang="en-US" sz="2500" dirty="0"/>
              <a:t>2. </a:t>
            </a:r>
            <a:r>
              <a:rPr lang="en-US" sz="2500" dirty="0">
                <a:ea typeface="+mn-lt"/>
                <a:cs typeface="+mn-lt"/>
              </a:rPr>
              <a:t>Data set and features</a:t>
            </a:r>
          </a:p>
          <a:p>
            <a:pPr marL="868680" indent="0">
              <a:spcBef>
                <a:spcPts val="800"/>
              </a:spcBef>
              <a:buNone/>
            </a:pPr>
            <a:r>
              <a:rPr lang="en-US" sz="2500" dirty="0">
                <a:ea typeface="+mn-lt"/>
                <a:cs typeface="+mn-lt"/>
              </a:rPr>
              <a:t>3. Exploratory Data Analysis - EDA</a:t>
            </a:r>
          </a:p>
          <a:p>
            <a:pPr marL="868680" indent="0">
              <a:spcBef>
                <a:spcPts val="800"/>
              </a:spcBef>
              <a:buNone/>
            </a:pPr>
            <a:r>
              <a:rPr lang="en-US" sz="2500" dirty="0">
                <a:ea typeface="+mn-lt"/>
                <a:cs typeface="+mn-lt"/>
              </a:rPr>
              <a:t>4. Data cleaning</a:t>
            </a:r>
          </a:p>
          <a:p>
            <a:pPr marL="868680" indent="0">
              <a:spcBef>
                <a:spcPts val="800"/>
              </a:spcBef>
              <a:buNone/>
            </a:pPr>
            <a:r>
              <a:rPr lang="en-US" sz="2500" dirty="0">
                <a:ea typeface="+mn-lt"/>
                <a:cs typeface="+mn-lt"/>
              </a:rPr>
              <a:t>5. Methodology and Results</a:t>
            </a:r>
          </a:p>
          <a:p>
            <a:pPr marL="868680" indent="0">
              <a:spcBef>
                <a:spcPts val="800"/>
              </a:spcBef>
              <a:buNone/>
            </a:pPr>
            <a:r>
              <a:rPr lang="en-US" sz="2500" dirty="0">
                <a:ea typeface="+mn-lt"/>
                <a:cs typeface="+mn-lt"/>
              </a:rPr>
              <a:t>6. Conclusion</a:t>
            </a:r>
          </a:p>
          <a:p>
            <a:pPr marL="868680" indent="0">
              <a:spcBef>
                <a:spcPts val="800"/>
              </a:spcBef>
              <a:buNone/>
            </a:pPr>
            <a:endParaRPr lang="en-US" sz="2500" dirty="0">
              <a:ea typeface="+mn-lt"/>
              <a:cs typeface="+mn-lt"/>
            </a:endParaRPr>
          </a:p>
          <a:p>
            <a:endParaRPr lang="en-US" dirty="0"/>
          </a:p>
        </p:txBody>
      </p:sp>
    </p:spTree>
    <p:extLst>
      <p:ext uri="{BB962C8B-B14F-4D97-AF65-F5344CB8AC3E}">
        <p14:creationId xmlns:p14="http://schemas.microsoft.com/office/powerpoint/2010/main" val="2973830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9918-BDFA-4375-AD80-A4B75FF8DF94}"/>
              </a:ext>
            </a:extLst>
          </p:cNvPr>
          <p:cNvSpPr>
            <a:spLocks noGrp="1"/>
          </p:cNvSpPr>
          <p:nvPr>
            <p:ph type="title"/>
          </p:nvPr>
        </p:nvSpPr>
        <p:spPr>
          <a:xfrm>
            <a:off x="1400960" y="455613"/>
            <a:ext cx="9952840" cy="1449387"/>
          </a:xfrm>
        </p:spPr>
        <p:txBody>
          <a:bodyPr>
            <a:normAutofit/>
          </a:bodyPr>
          <a:lstStyle/>
          <a:p>
            <a:r>
              <a:rPr lang="en-US" sz="3000" dirty="0"/>
              <a:t>Issues</a:t>
            </a:r>
            <a:br>
              <a:rPr lang="en-US" sz="3200" dirty="0">
                <a:ea typeface="+mn-lt"/>
                <a:cs typeface="+mn-lt"/>
              </a:rPr>
            </a:br>
            <a:endParaRPr lang="en-US" sz="3000" dirty="0"/>
          </a:p>
        </p:txBody>
      </p:sp>
      <p:sp>
        <p:nvSpPr>
          <p:cNvPr id="3" name="Content Placeholder 2">
            <a:extLst>
              <a:ext uri="{FF2B5EF4-FFF2-40B4-BE49-F238E27FC236}">
                <a16:creationId xmlns:a16="http://schemas.microsoft.com/office/drawing/2014/main" id="{A2C53D47-E7A9-46FC-96DD-51716F1CDBA4}"/>
              </a:ext>
            </a:extLst>
          </p:cNvPr>
          <p:cNvSpPr>
            <a:spLocks noGrp="1"/>
          </p:cNvSpPr>
          <p:nvPr>
            <p:ph idx="1"/>
          </p:nvPr>
        </p:nvSpPr>
        <p:spPr>
          <a:xfrm>
            <a:off x="1400960" y="1275127"/>
            <a:ext cx="9952839" cy="5582873"/>
          </a:xfrm>
        </p:spPr>
        <p:txBody>
          <a:bodyPr>
            <a:normAutofit fontScale="85000" lnSpcReduction="20000"/>
          </a:bodyPr>
          <a:lstStyle/>
          <a:p>
            <a:pPr>
              <a:buFont typeface="Wingdings" panose="05000000000000000000" pitchFamily="2" charset="2"/>
              <a:buChar char="Ø"/>
            </a:pPr>
            <a:r>
              <a:rPr lang="en-US" sz="2500" dirty="0">
                <a:ea typeface="Cambria" panose="02040503050406030204" pitchFamily="18" charset="0"/>
                <a:cs typeface="Times New Roman" panose="02020603050405020304" pitchFamily="18" charset="0"/>
              </a:rPr>
              <a:t>Data wrangling: spent more than 80% time.</a:t>
            </a:r>
            <a:endParaRPr lang="en-US" sz="2500" dirty="0">
              <a:effectLst/>
              <a:ea typeface="Cambria" panose="02040503050406030204" pitchFamily="18" charset="0"/>
              <a:cs typeface="Times New Roman" panose="02020603050405020304" pitchFamily="18" charset="0"/>
            </a:endParaRPr>
          </a:p>
          <a:p>
            <a:pPr>
              <a:buFont typeface="Wingdings" panose="05000000000000000000" pitchFamily="2" charset="2"/>
              <a:buChar char="Ø"/>
            </a:pPr>
            <a:r>
              <a:rPr lang="en-US" sz="2500" dirty="0">
                <a:effectLst/>
                <a:ea typeface="Cambria" panose="02040503050406030204" pitchFamily="18" charset="0"/>
                <a:cs typeface="Times New Roman" panose="02020603050405020304" pitchFamily="18" charset="0"/>
              </a:rPr>
              <a:t>Storage memories: </a:t>
            </a:r>
          </a:p>
          <a:p>
            <a:pPr marL="0" indent="0">
              <a:buNone/>
            </a:pPr>
            <a:r>
              <a:rPr lang="en-US" sz="2500" dirty="0">
                <a:effectLst/>
                <a:ea typeface="Cambria" panose="02040503050406030204" pitchFamily="18" charset="0"/>
                <a:cs typeface="Times New Roman" panose="02020603050405020304" pitchFamily="18" charset="0"/>
              </a:rPr>
              <a:t>+ Increase memory size:</a:t>
            </a:r>
          </a:p>
          <a:p>
            <a:pPr marL="0" indent="0">
              <a:buNone/>
            </a:pPr>
            <a:r>
              <a:rPr lang="en-US" sz="2500" dirty="0" err="1">
                <a:effectLst/>
                <a:ea typeface="Cambria" panose="02040503050406030204" pitchFamily="18" charset="0"/>
                <a:cs typeface="Times New Roman" panose="02020603050405020304" pitchFamily="18" charset="0"/>
              </a:rPr>
              <a:t>memory.size</a:t>
            </a:r>
            <a:r>
              <a:rPr lang="en-US" sz="2500" dirty="0">
                <a:effectLst/>
                <a:ea typeface="Cambria" panose="02040503050406030204" pitchFamily="18" charset="0"/>
                <a:cs typeface="Times New Roman" panose="02020603050405020304" pitchFamily="18" charset="0"/>
              </a:rPr>
              <a:t>()</a:t>
            </a:r>
          </a:p>
          <a:p>
            <a:pPr marL="0" indent="0">
              <a:buNone/>
            </a:pPr>
            <a:r>
              <a:rPr lang="en-US" sz="2500" dirty="0" err="1">
                <a:effectLst/>
                <a:ea typeface="Cambria" panose="02040503050406030204" pitchFamily="18" charset="0"/>
                <a:cs typeface="Times New Roman" panose="02020603050405020304" pitchFamily="18" charset="0"/>
              </a:rPr>
              <a:t>memory.limit</a:t>
            </a:r>
            <a:r>
              <a:rPr lang="en-US" sz="2500" dirty="0">
                <a:effectLst/>
                <a:ea typeface="Cambria" panose="02040503050406030204" pitchFamily="18" charset="0"/>
                <a:cs typeface="Times New Roman" panose="02020603050405020304" pitchFamily="18" charset="0"/>
              </a:rPr>
              <a:t>()</a:t>
            </a:r>
          </a:p>
          <a:p>
            <a:pPr marL="0" indent="0">
              <a:buNone/>
            </a:pPr>
            <a:r>
              <a:rPr lang="en-US" sz="2500" dirty="0" err="1">
                <a:effectLst/>
                <a:ea typeface="Cambria" panose="02040503050406030204" pitchFamily="18" charset="0"/>
                <a:cs typeface="Times New Roman" panose="02020603050405020304" pitchFamily="18" charset="0"/>
              </a:rPr>
              <a:t>memory.limit</a:t>
            </a:r>
            <a:r>
              <a:rPr lang="en-US" sz="2500" dirty="0">
                <a:effectLst/>
                <a:ea typeface="Cambria" panose="02040503050406030204" pitchFamily="18" charset="0"/>
                <a:cs typeface="Times New Roman" panose="02020603050405020304" pitchFamily="18" charset="0"/>
              </a:rPr>
              <a:t>(size=500000)</a:t>
            </a:r>
          </a:p>
          <a:p>
            <a:pPr marL="0" indent="0">
              <a:buNone/>
            </a:pPr>
            <a:r>
              <a:rPr lang="en-US" sz="2500" dirty="0">
                <a:effectLst/>
                <a:ea typeface="Cambria" panose="02040503050406030204" pitchFamily="18" charset="0"/>
                <a:cs typeface="Times New Roman" panose="02020603050405020304" pitchFamily="18" charset="0"/>
              </a:rPr>
              <a:t>+ Remove unused data</a:t>
            </a:r>
          </a:p>
          <a:p>
            <a:pPr marL="0" indent="0">
              <a:buNone/>
            </a:pPr>
            <a:r>
              <a:rPr lang="en-US" sz="2500" dirty="0">
                <a:effectLst/>
                <a:ea typeface="Cambria" panose="02040503050406030204" pitchFamily="18" charset="0"/>
                <a:cs typeface="Times New Roman" panose="02020603050405020304" pitchFamily="18" charset="0"/>
              </a:rPr>
              <a:t>Rm() and </a:t>
            </a:r>
            <a:r>
              <a:rPr lang="en-US" sz="2500" dirty="0" err="1">
                <a:effectLst/>
                <a:ea typeface="Cambria" panose="02040503050406030204" pitchFamily="18" charset="0"/>
                <a:cs typeface="Times New Roman" panose="02020603050405020304" pitchFamily="18" charset="0"/>
              </a:rPr>
              <a:t>gc</a:t>
            </a:r>
            <a:r>
              <a:rPr lang="en-US" sz="2500" dirty="0">
                <a:effectLst/>
                <a:ea typeface="Cambria" panose="02040503050406030204" pitchFamily="18" charset="0"/>
                <a:cs typeface="Times New Roman" panose="02020603050405020304" pitchFamily="18" charset="0"/>
              </a:rPr>
              <a:t>()</a:t>
            </a:r>
          </a:p>
          <a:p>
            <a:pPr>
              <a:buFont typeface="Wingdings" panose="05000000000000000000" pitchFamily="2" charset="2"/>
              <a:buChar char="Ø"/>
            </a:pPr>
            <a:r>
              <a:rPr lang="en-US" sz="2500" dirty="0">
                <a:effectLst/>
                <a:ea typeface="Cambria" panose="02040503050406030204" pitchFamily="18" charset="0"/>
                <a:cs typeface="Times New Roman" panose="02020603050405020304" pitchFamily="18" charset="0"/>
              </a:rPr>
              <a:t>Taking time to run the code:</a:t>
            </a:r>
          </a:p>
          <a:p>
            <a:pPr marL="0" indent="0">
              <a:buNone/>
            </a:pPr>
            <a:r>
              <a:rPr lang="en-US" sz="2500" dirty="0">
                <a:ea typeface="Cambria" panose="02040503050406030204" pitchFamily="18" charset="0"/>
                <a:cs typeface="Times New Roman" panose="02020603050405020304" pitchFamily="18" charset="0"/>
              </a:rPr>
              <a:t>Using R Markdown instead of R Studio</a:t>
            </a:r>
            <a:endParaRPr lang="en-US" sz="2500" dirty="0">
              <a:effectLst/>
              <a:ea typeface="Cambria" panose="02040503050406030204" pitchFamily="18" charset="0"/>
              <a:cs typeface="Times New Roman" panose="02020603050405020304" pitchFamily="18" charset="0"/>
            </a:endParaRPr>
          </a:p>
          <a:p>
            <a:pPr marL="0" indent="0">
              <a:buNone/>
            </a:pPr>
            <a:endParaRPr lang="en-US" sz="2500" dirty="0">
              <a:effectLst/>
              <a:ea typeface="Cambria" panose="02040503050406030204" pitchFamily="18" charset="0"/>
              <a:cs typeface="Times New Roman" panose="02020603050405020304" pitchFamily="18" charset="0"/>
            </a:endParaRPr>
          </a:p>
          <a:p>
            <a:pPr marL="0" indent="0">
              <a:buNone/>
            </a:pPr>
            <a:br>
              <a:rPr lang="en-US" sz="3800" dirty="0">
                <a:ea typeface="Cambria" panose="02040503050406030204" pitchFamily="18" charset="0"/>
                <a:cs typeface="Times New Roman" panose="02020603050405020304" pitchFamily="18" charset="0"/>
              </a:rPr>
            </a:br>
            <a:endParaRPr lang="en-US" sz="3800" dirty="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741016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Content Placeholder 4" descr="A picture containing light, blur&#10;&#10;Description automatically generated">
            <a:extLst>
              <a:ext uri="{FF2B5EF4-FFF2-40B4-BE49-F238E27FC236}">
                <a16:creationId xmlns:a16="http://schemas.microsoft.com/office/drawing/2014/main" id="{F16533B7-6E89-4009-9D9B-B479E625E3CF}"/>
              </a:ext>
            </a:extLst>
          </p:cNvPr>
          <p:cNvPicPr>
            <a:picLocks noGrp="1" noChangeAspect="1"/>
          </p:cNvPicPr>
          <p:nvPr>
            <p:ph idx="1"/>
          </p:nvPr>
        </p:nvPicPr>
        <p:blipFill rotWithShape="1">
          <a:blip r:embed="rId2">
            <a:alphaModFix/>
            <a:extLst>
              <a:ext uri="{28A0092B-C50C-407E-A947-70E740481C1C}">
                <a14:useLocalDpi xmlns:a14="http://schemas.microsoft.com/office/drawing/2010/main" val="0"/>
              </a:ext>
            </a:extLst>
          </a:blip>
          <a:srcRect t="10668" r="-1" b="5057"/>
          <a:stretch/>
        </p:blipFill>
        <p:spPr>
          <a:xfrm>
            <a:off x="20" y="10"/>
            <a:ext cx="12188932" cy="685661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0" name="Rectangle 39">
            <a:extLst>
              <a:ext uri="{FF2B5EF4-FFF2-40B4-BE49-F238E27FC236}">
                <a16:creationId xmlns:a16="http://schemas.microsoft.com/office/drawing/2014/main" id="{8D2A0DB3-EF43-4032-9B27-954E12CCB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0"/>
            <a:ext cx="12188952" cy="3732362"/>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932837-4816-44E5-94DF-ECB6EB1D6BA2}"/>
              </a:ext>
            </a:extLst>
          </p:cNvPr>
          <p:cNvSpPr>
            <a:spLocks noGrp="1"/>
          </p:cNvSpPr>
          <p:nvPr>
            <p:ph type="title"/>
          </p:nvPr>
        </p:nvSpPr>
        <p:spPr>
          <a:xfrm>
            <a:off x="996275" y="156477"/>
            <a:ext cx="10190071" cy="1515091"/>
          </a:xfrm>
        </p:spPr>
        <p:txBody>
          <a:bodyPr vert="horz" lIns="91440" tIns="45720" rIns="91440" bIns="45720" rtlCol="0" anchor="b">
            <a:normAutofit/>
          </a:bodyPr>
          <a:lstStyle/>
          <a:p>
            <a:pPr algn="ctr"/>
            <a:r>
              <a:rPr lang="en-US" sz="4000" kern="1200" dirty="0">
                <a:solidFill>
                  <a:srgbClr val="FFFFFF"/>
                </a:solidFill>
                <a:latin typeface="+mj-lt"/>
                <a:ea typeface="+mj-ea"/>
                <a:cs typeface="+mj-cs"/>
              </a:rPr>
              <a:t>Question and Answer</a:t>
            </a:r>
          </a:p>
        </p:txBody>
      </p:sp>
      <p:grpSp>
        <p:nvGrpSpPr>
          <p:cNvPr id="42"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3" name="Freeform: Shape 42">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51"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2"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4" name="Freeform: Shape 53">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3" name="Freeform: Shape 52">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87751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BFB-7107-449F-BE89-00C5B2797EBA}"/>
              </a:ext>
            </a:extLst>
          </p:cNvPr>
          <p:cNvSpPr>
            <a:spLocks noGrp="1"/>
          </p:cNvSpPr>
          <p:nvPr>
            <p:ph type="title"/>
          </p:nvPr>
        </p:nvSpPr>
        <p:spPr>
          <a:xfrm>
            <a:off x="708025" y="681039"/>
            <a:ext cx="10515600" cy="1185862"/>
          </a:xfrm>
        </p:spPr>
        <p:txBody>
          <a:bodyPr>
            <a:normAutofit/>
          </a:bodyPr>
          <a:lstStyle/>
          <a:p>
            <a:r>
              <a:rPr lang="en-US" sz="3000" dirty="0"/>
              <a:t>1. Introduction</a:t>
            </a:r>
          </a:p>
        </p:txBody>
      </p:sp>
      <p:sp>
        <p:nvSpPr>
          <p:cNvPr id="3" name="Text Placeholder 2">
            <a:extLst>
              <a:ext uri="{FF2B5EF4-FFF2-40B4-BE49-F238E27FC236}">
                <a16:creationId xmlns:a16="http://schemas.microsoft.com/office/drawing/2014/main" id="{1DE0C63F-9632-4186-8B54-F1E5BAB00626}"/>
              </a:ext>
            </a:extLst>
          </p:cNvPr>
          <p:cNvSpPr>
            <a:spLocks noGrp="1"/>
          </p:cNvSpPr>
          <p:nvPr>
            <p:ph type="body" idx="1"/>
          </p:nvPr>
        </p:nvSpPr>
        <p:spPr>
          <a:xfrm>
            <a:off x="527050" y="1919288"/>
            <a:ext cx="10515600" cy="3233738"/>
          </a:xfrm>
        </p:spPr>
        <p:txBody>
          <a:bodyPr>
            <a:normAutofit fontScale="92500" lnSpcReduction="20000"/>
          </a:bodyPr>
          <a:lstStyle/>
          <a:p>
            <a:endParaRPr lang="en-US" b="0" i="0" dirty="0">
              <a:solidFill>
                <a:srgbClr val="000000"/>
              </a:solidFill>
              <a:effectLst/>
            </a:endParaRPr>
          </a:p>
          <a:p>
            <a:pPr marL="342900" indent="-342900">
              <a:buFont typeface="Wingdings" panose="05000000000000000000" pitchFamily="2" charset="2"/>
              <a:buChar char="v"/>
            </a:pPr>
            <a:r>
              <a:rPr lang="en-US" sz="2500" dirty="0">
                <a:solidFill>
                  <a:srgbClr val="000000"/>
                </a:solidFill>
              </a:rPr>
              <a:t>Dropping out of colleges is considered not just a serious educational problem but also a severe social problem. This project  will aim to accurately predict the probability of a student dropping out from the college.</a:t>
            </a:r>
          </a:p>
          <a:p>
            <a:pPr marL="342900" indent="-342900">
              <a:buFont typeface="Wingdings" panose="05000000000000000000" pitchFamily="2" charset="2"/>
              <a:buChar char="v"/>
            </a:pPr>
            <a:r>
              <a:rPr lang="en-US" sz="2500" dirty="0">
                <a:solidFill>
                  <a:srgbClr val="000000"/>
                </a:solidFill>
              </a:rPr>
              <a:t>Measure prediction accuracy and analyze aspects of the students’ data so as to recognize the most important factors leading to high dropout rates. Implement several classification algorithms to find the best prediction model</a:t>
            </a:r>
          </a:p>
          <a:p>
            <a:endParaRPr lang="en-US" dirty="0"/>
          </a:p>
        </p:txBody>
      </p:sp>
    </p:spTree>
    <p:extLst>
      <p:ext uri="{BB962C8B-B14F-4D97-AF65-F5344CB8AC3E}">
        <p14:creationId xmlns:p14="http://schemas.microsoft.com/office/powerpoint/2010/main" val="364308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0FD3-A62E-4216-A8E4-D3A2B3F98D79}"/>
              </a:ext>
            </a:extLst>
          </p:cNvPr>
          <p:cNvSpPr>
            <a:spLocks noGrp="1"/>
          </p:cNvSpPr>
          <p:nvPr>
            <p:ph type="title"/>
          </p:nvPr>
        </p:nvSpPr>
        <p:spPr>
          <a:xfrm>
            <a:off x="914400" y="976312"/>
            <a:ext cx="10515600" cy="1325563"/>
          </a:xfrm>
        </p:spPr>
        <p:txBody>
          <a:bodyPr>
            <a:normAutofit/>
          </a:bodyPr>
          <a:lstStyle/>
          <a:p>
            <a:r>
              <a:rPr lang="en-US" sz="3000" dirty="0"/>
              <a:t>2. Data set and features</a:t>
            </a:r>
          </a:p>
        </p:txBody>
      </p:sp>
      <p:sp>
        <p:nvSpPr>
          <p:cNvPr id="3" name="Content Placeholder 2">
            <a:extLst>
              <a:ext uri="{FF2B5EF4-FFF2-40B4-BE49-F238E27FC236}">
                <a16:creationId xmlns:a16="http://schemas.microsoft.com/office/drawing/2014/main" id="{1DD0BCED-9A9D-4469-94ED-7A999F3210CC}"/>
              </a:ext>
            </a:extLst>
          </p:cNvPr>
          <p:cNvSpPr>
            <a:spLocks noGrp="1"/>
          </p:cNvSpPr>
          <p:nvPr>
            <p:ph sz="half" idx="1"/>
          </p:nvPr>
        </p:nvSpPr>
        <p:spPr>
          <a:xfrm>
            <a:off x="838199" y="2063750"/>
            <a:ext cx="5181600" cy="4351338"/>
          </a:xfrm>
        </p:spPr>
        <p:txBody>
          <a:bodyPr>
            <a:normAutofit/>
          </a:bodyPr>
          <a:lstStyle/>
          <a:p>
            <a:pPr>
              <a:spcBef>
                <a:spcPts val="900"/>
              </a:spcBef>
              <a:spcAft>
                <a:spcPts val="900"/>
              </a:spcAft>
            </a:pPr>
            <a:r>
              <a:rPr lang="en-US" sz="2300" dirty="0">
                <a:solidFill>
                  <a:srgbClr val="000000"/>
                </a:solidFill>
              </a:rPr>
              <a:t>The data was gathered from New Jersey City University undergraduate student from 2012 to 2017. </a:t>
            </a:r>
          </a:p>
          <a:p>
            <a:pPr>
              <a:buFont typeface="Wingdings" panose="05000000000000000000" pitchFamily="2" charset="2"/>
              <a:buChar char="Ø"/>
            </a:pPr>
            <a:endParaRPr lang="en-US" sz="2500" dirty="0"/>
          </a:p>
        </p:txBody>
      </p:sp>
      <p:sp>
        <p:nvSpPr>
          <p:cNvPr id="6" name="Content Placeholder 5">
            <a:extLst>
              <a:ext uri="{FF2B5EF4-FFF2-40B4-BE49-F238E27FC236}">
                <a16:creationId xmlns:a16="http://schemas.microsoft.com/office/drawing/2014/main" id="{F574FE51-5520-42A9-8B1E-9BFE6AA3CA34}"/>
              </a:ext>
            </a:extLst>
          </p:cNvPr>
          <p:cNvSpPr>
            <a:spLocks noGrp="1"/>
          </p:cNvSpPr>
          <p:nvPr>
            <p:ph sz="half" idx="2"/>
          </p:nvPr>
        </p:nvSpPr>
        <p:spPr>
          <a:xfrm>
            <a:off x="6172200" y="2063749"/>
            <a:ext cx="5181600" cy="4113213"/>
          </a:xfrm>
        </p:spPr>
        <p:txBody>
          <a:bodyPr/>
          <a:lstStyle/>
          <a:p>
            <a:pPr>
              <a:spcBef>
                <a:spcPts val="900"/>
              </a:spcBef>
              <a:spcAft>
                <a:spcPts val="900"/>
              </a:spcAft>
            </a:pPr>
            <a:r>
              <a:rPr lang="en-US" sz="2300" dirty="0">
                <a:solidFill>
                  <a:srgbClr val="000000"/>
                </a:solidFill>
              </a:rPr>
              <a:t>The data set contains three types of data:</a:t>
            </a:r>
          </a:p>
          <a:p>
            <a:pPr>
              <a:spcBef>
                <a:spcPts val="900"/>
              </a:spcBef>
              <a:spcAft>
                <a:spcPts val="900"/>
              </a:spcAft>
              <a:buFont typeface="Wingdings" panose="05000000000000000000" pitchFamily="2" charset="2"/>
              <a:buChar char="Ø"/>
            </a:pPr>
            <a:r>
              <a:rPr lang="en-US" sz="2000" dirty="0">
                <a:effectLst/>
                <a:ea typeface="Cambria" panose="02040503050406030204" pitchFamily="18" charset="0"/>
                <a:cs typeface="Times New Roman" panose="02020603050405020304" pitchFamily="18" charset="0"/>
              </a:rPr>
              <a:t>Student Static Data: contains one record per student</a:t>
            </a:r>
            <a:endParaRPr lang="en-US" sz="2000" dirty="0">
              <a:solidFill>
                <a:srgbClr val="000000"/>
              </a:solidFill>
              <a:effectLst/>
              <a:ea typeface="Cambria" panose="02040503050406030204" pitchFamily="18" charset="0"/>
              <a:cs typeface="Times New Roman" panose="02020603050405020304" pitchFamily="18" charset="0"/>
            </a:endParaRPr>
          </a:p>
          <a:p>
            <a:pPr>
              <a:spcBef>
                <a:spcPts val="900"/>
              </a:spcBef>
              <a:spcAft>
                <a:spcPts val="900"/>
              </a:spcAft>
              <a:buFont typeface="Wingdings" panose="05000000000000000000" pitchFamily="2" charset="2"/>
              <a:buChar char="Ø"/>
            </a:pPr>
            <a:r>
              <a:rPr lang="en-US" sz="2000" dirty="0">
                <a:effectLst/>
                <a:ea typeface="Cambria" panose="02040503050406030204" pitchFamily="18" charset="0"/>
                <a:cs typeface="Times New Roman" panose="02020603050405020304" pitchFamily="18" charset="0"/>
              </a:rPr>
              <a:t>Student Progress Data: reflecting each student’s activity for each term in each academic year</a:t>
            </a:r>
            <a:endParaRPr lang="en-US" sz="2000" dirty="0">
              <a:solidFill>
                <a:srgbClr val="000000"/>
              </a:solidFill>
            </a:endParaRPr>
          </a:p>
          <a:p>
            <a:pPr>
              <a:buFont typeface="Wingdings" panose="05000000000000000000" pitchFamily="2" charset="2"/>
              <a:buChar char="Ø"/>
            </a:pPr>
            <a:r>
              <a:rPr lang="en-US" sz="2000" dirty="0">
                <a:effectLst/>
                <a:ea typeface="Cambria" panose="02040503050406030204" pitchFamily="18" charset="0"/>
                <a:cs typeface="Times New Roman" panose="02020603050405020304" pitchFamily="18" charset="0"/>
              </a:rPr>
              <a:t>Student Financial Aid Data: each student for each academic year</a:t>
            </a:r>
            <a:endParaRPr lang="en-US" sz="2000" dirty="0"/>
          </a:p>
        </p:txBody>
      </p:sp>
    </p:spTree>
    <p:extLst>
      <p:ext uri="{BB962C8B-B14F-4D97-AF65-F5344CB8AC3E}">
        <p14:creationId xmlns:p14="http://schemas.microsoft.com/office/powerpoint/2010/main" val="357188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9918-BDFA-4375-AD80-A4B75FF8DF94}"/>
              </a:ext>
            </a:extLst>
          </p:cNvPr>
          <p:cNvSpPr>
            <a:spLocks noGrp="1"/>
          </p:cNvSpPr>
          <p:nvPr>
            <p:ph type="title"/>
          </p:nvPr>
        </p:nvSpPr>
        <p:spPr>
          <a:xfrm>
            <a:off x="838200" y="865188"/>
            <a:ext cx="10515600" cy="1325563"/>
          </a:xfrm>
        </p:spPr>
        <p:txBody>
          <a:bodyPr>
            <a:normAutofit/>
          </a:bodyPr>
          <a:lstStyle/>
          <a:p>
            <a:r>
              <a:rPr lang="en-US" sz="3000" dirty="0"/>
              <a:t>2. Data set and features</a:t>
            </a:r>
          </a:p>
        </p:txBody>
      </p:sp>
      <p:sp>
        <p:nvSpPr>
          <p:cNvPr id="3" name="Content Placeholder 2">
            <a:extLst>
              <a:ext uri="{FF2B5EF4-FFF2-40B4-BE49-F238E27FC236}">
                <a16:creationId xmlns:a16="http://schemas.microsoft.com/office/drawing/2014/main" id="{A2C53D47-E7A9-46FC-96DD-51716F1CDBA4}"/>
              </a:ext>
            </a:extLst>
          </p:cNvPr>
          <p:cNvSpPr>
            <a:spLocks noGrp="1"/>
          </p:cNvSpPr>
          <p:nvPr>
            <p:ph idx="1"/>
          </p:nvPr>
        </p:nvSpPr>
        <p:spPr>
          <a:xfrm>
            <a:off x="838200" y="2438399"/>
            <a:ext cx="10515600" cy="3738563"/>
          </a:xfrm>
        </p:spPr>
        <p:txBody>
          <a:bodyPr/>
          <a:lstStyle/>
          <a:p>
            <a:pPr marL="0" indent="0">
              <a:buNone/>
            </a:pPr>
            <a:r>
              <a:rPr lang="en-US" dirty="0"/>
              <a:t>Import and merge student static data: using </a:t>
            </a:r>
            <a:r>
              <a:rPr lang="en-US" dirty="0" err="1"/>
              <a:t>rbind</a:t>
            </a:r>
            <a:endParaRPr lang="en-US" dirty="0"/>
          </a:p>
          <a:p>
            <a:pPr marL="0" indent="0">
              <a:buNone/>
            </a:pPr>
            <a:r>
              <a:rPr lang="en-US" sz="1800" dirty="0" err="1">
                <a:solidFill>
                  <a:srgbClr val="000000"/>
                </a:solidFill>
                <a:effectLst/>
                <a:ea typeface="Cambria" panose="02040503050406030204" pitchFamily="18" charset="0"/>
                <a:cs typeface="Times New Roman" panose="02020603050405020304" pitchFamily="18" charset="0"/>
              </a:rPr>
              <a:t>StudentStaticData</a:t>
            </a:r>
            <a:r>
              <a:rPr lang="en-US" sz="1800" dirty="0">
                <a:solidFill>
                  <a:srgbClr val="000000"/>
                </a:solidFill>
                <a:effectLst/>
                <a:ea typeface="Cambria" panose="02040503050406030204" pitchFamily="18" charset="0"/>
                <a:cs typeface="Times New Roman" panose="02020603050405020304" pitchFamily="18" charset="0"/>
              </a:rPr>
              <a:t> </a:t>
            </a:r>
            <a:r>
              <a:rPr lang="en-US" sz="1800" dirty="0">
                <a:solidFill>
                  <a:srgbClr val="8F5902"/>
                </a:solidFill>
                <a:effectLst/>
                <a:ea typeface="Cambria" panose="02040503050406030204" pitchFamily="18" charset="0"/>
                <a:cs typeface="Times New Roman" panose="02020603050405020304" pitchFamily="18" charset="0"/>
              </a:rPr>
              <a:t>&lt;-</a:t>
            </a:r>
            <a:r>
              <a:rPr lang="en-US" sz="1800" dirty="0">
                <a:solidFill>
                  <a:srgbClr val="000000"/>
                </a:solidFill>
                <a:effectLst/>
                <a:ea typeface="Cambria" panose="02040503050406030204" pitchFamily="18" charset="0"/>
                <a:cs typeface="Times New Roman" panose="02020603050405020304" pitchFamily="18" charset="0"/>
              </a:rPr>
              <a:t> </a:t>
            </a:r>
            <a:r>
              <a:rPr lang="en-US" sz="1800" dirty="0" err="1">
                <a:solidFill>
                  <a:srgbClr val="000000"/>
                </a:solidFill>
                <a:effectLst/>
                <a:ea typeface="Cambria" panose="02040503050406030204" pitchFamily="18" charset="0"/>
                <a:cs typeface="Times New Roman" panose="02020603050405020304" pitchFamily="18" charset="0"/>
              </a:rPr>
              <a:t>rbind</a:t>
            </a:r>
            <a:r>
              <a:rPr lang="en-US" sz="1800" dirty="0">
                <a:solidFill>
                  <a:srgbClr val="000000"/>
                </a:solidFill>
                <a:effectLst/>
                <a:ea typeface="Cambria" panose="02040503050406030204" pitchFamily="18" charset="0"/>
                <a:cs typeface="Times New Roman" panose="02020603050405020304" pitchFamily="18" charset="0"/>
              </a:rPr>
              <a:t>(StaticFall2011,StaticFall2012,StaticFall2013,StaticFall2014,StaticFall2015,StaticFall2016,StaticSpring2012,StaticSpring2013,StaticSpring2014,StaticSpring2015,StaticSpring2016)</a:t>
            </a:r>
            <a:endParaRPr lang="en-US" dirty="0"/>
          </a:p>
        </p:txBody>
      </p:sp>
    </p:spTree>
    <p:extLst>
      <p:ext uri="{BB962C8B-B14F-4D97-AF65-F5344CB8AC3E}">
        <p14:creationId xmlns:p14="http://schemas.microsoft.com/office/powerpoint/2010/main" val="3473326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9918-BDFA-4375-AD80-A4B75FF8DF94}"/>
              </a:ext>
            </a:extLst>
          </p:cNvPr>
          <p:cNvSpPr>
            <a:spLocks noGrp="1"/>
          </p:cNvSpPr>
          <p:nvPr>
            <p:ph type="title"/>
          </p:nvPr>
        </p:nvSpPr>
        <p:spPr>
          <a:xfrm>
            <a:off x="838200" y="865188"/>
            <a:ext cx="10515600" cy="1325563"/>
          </a:xfrm>
        </p:spPr>
        <p:txBody>
          <a:bodyPr>
            <a:normAutofit/>
          </a:bodyPr>
          <a:lstStyle/>
          <a:p>
            <a:r>
              <a:rPr lang="en-US" sz="3000" dirty="0"/>
              <a:t>2. Data set and features</a:t>
            </a:r>
          </a:p>
        </p:txBody>
      </p:sp>
      <p:sp>
        <p:nvSpPr>
          <p:cNvPr id="3" name="Content Placeholder 2">
            <a:extLst>
              <a:ext uri="{FF2B5EF4-FFF2-40B4-BE49-F238E27FC236}">
                <a16:creationId xmlns:a16="http://schemas.microsoft.com/office/drawing/2014/main" id="{A2C53D47-E7A9-46FC-96DD-51716F1CDBA4}"/>
              </a:ext>
            </a:extLst>
          </p:cNvPr>
          <p:cNvSpPr>
            <a:spLocks noGrp="1"/>
          </p:cNvSpPr>
          <p:nvPr>
            <p:ph idx="1"/>
          </p:nvPr>
        </p:nvSpPr>
        <p:spPr>
          <a:xfrm>
            <a:off x="838200" y="1819276"/>
            <a:ext cx="10515600" cy="4329112"/>
          </a:xfrm>
        </p:spPr>
        <p:txBody>
          <a:bodyPr>
            <a:normAutofit/>
          </a:bodyPr>
          <a:lstStyle/>
          <a:p>
            <a:pPr marL="0" indent="0">
              <a:buNone/>
            </a:pPr>
            <a:r>
              <a:rPr lang="en-US" sz="1700" dirty="0"/>
              <a:t>Import and merge student progress data: using </a:t>
            </a:r>
            <a:r>
              <a:rPr lang="en-US" sz="1700" dirty="0" err="1"/>
              <a:t>rbind</a:t>
            </a:r>
            <a:r>
              <a:rPr lang="en-US" sz="1700" dirty="0"/>
              <a:t> and group by</a:t>
            </a:r>
          </a:p>
          <a:p>
            <a:pPr marL="0" indent="0">
              <a:buNone/>
            </a:pPr>
            <a:r>
              <a:rPr lang="en-US" sz="1700" dirty="0">
                <a:solidFill>
                  <a:srgbClr val="000000"/>
                </a:solidFill>
                <a:effectLst/>
                <a:ea typeface="Cambria" panose="02040503050406030204" pitchFamily="18" charset="0"/>
                <a:cs typeface="Times New Roman" panose="02020603050405020304" pitchFamily="18" charset="0"/>
              </a:rPr>
              <a:t>+ Import</a:t>
            </a:r>
          </a:p>
          <a:p>
            <a:pPr marL="0" indent="0">
              <a:buNone/>
            </a:pPr>
            <a:r>
              <a:rPr lang="en-US" sz="1700" dirty="0">
                <a:solidFill>
                  <a:srgbClr val="000000"/>
                </a:solidFill>
                <a:ea typeface="Cambria" panose="02040503050406030204" pitchFamily="18" charset="0"/>
                <a:cs typeface="Times New Roman" panose="02020603050405020304" pitchFamily="18" charset="0"/>
              </a:rPr>
              <a:t>+ Create a new column </a:t>
            </a:r>
            <a:r>
              <a:rPr lang="en-US" sz="1700" dirty="0" err="1">
                <a:solidFill>
                  <a:srgbClr val="000000"/>
                </a:solidFill>
                <a:ea typeface="Cambria" panose="02040503050406030204" pitchFamily="18" charset="0"/>
                <a:cs typeface="Times New Roman" panose="02020603050405020304" pitchFamily="18" charset="0"/>
              </a:rPr>
              <a:t>AcademicYearID</a:t>
            </a:r>
            <a:endParaRPr lang="en-US" sz="1700" dirty="0">
              <a:solidFill>
                <a:srgbClr val="000000"/>
              </a:solidFill>
              <a:ea typeface="Cambria" panose="02040503050406030204" pitchFamily="18" charset="0"/>
              <a:cs typeface="Times New Roman" panose="02020603050405020304" pitchFamily="18" charset="0"/>
            </a:endParaRPr>
          </a:p>
          <a:p>
            <a:pPr marL="0" indent="0">
              <a:buNone/>
            </a:pPr>
            <a:r>
              <a:rPr lang="en-US" sz="1700" dirty="0">
                <a:solidFill>
                  <a:srgbClr val="000000"/>
                </a:solidFill>
                <a:effectLst/>
                <a:ea typeface="Cambria" panose="02040503050406030204" pitchFamily="18" charset="0"/>
                <a:cs typeface="Times New Roman" panose="02020603050405020304" pitchFamily="18" charset="0"/>
              </a:rPr>
              <a:t>ProgressFall2011 </a:t>
            </a:r>
            <a:r>
              <a:rPr lang="en-US" sz="1700" dirty="0">
                <a:solidFill>
                  <a:srgbClr val="8F5902"/>
                </a:solidFill>
                <a:effectLst/>
                <a:ea typeface="Cambria" panose="02040503050406030204" pitchFamily="18" charset="0"/>
                <a:cs typeface="Times New Roman" panose="02020603050405020304" pitchFamily="18" charset="0"/>
              </a:rPr>
              <a:t>&lt;-</a:t>
            </a:r>
            <a:r>
              <a:rPr lang="en-US" sz="1700" dirty="0">
                <a:solidFill>
                  <a:srgbClr val="000000"/>
                </a:solidFill>
                <a:effectLst/>
                <a:ea typeface="Cambria" panose="02040503050406030204" pitchFamily="18" charset="0"/>
                <a:cs typeface="Times New Roman" panose="02020603050405020304" pitchFamily="18" charset="0"/>
              </a:rPr>
              <a:t> mutate(ProgressFall2011, </a:t>
            </a:r>
            <a:r>
              <a:rPr lang="en-US" sz="1700" dirty="0" err="1">
                <a:solidFill>
                  <a:srgbClr val="C4A000"/>
                </a:solidFill>
                <a:effectLst/>
                <a:ea typeface="Cambria" panose="02040503050406030204" pitchFamily="18" charset="0"/>
                <a:cs typeface="Times New Roman" panose="02020603050405020304" pitchFamily="18" charset="0"/>
              </a:rPr>
              <a:t>AcademicYearID</a:t>
            </a:r>
            <a:r>
              <a:rPr lang="en-US" sz="1700" dirty="0">
                <a:solidFill>
                  <a:srgbClr val="C4A000"/>
                </a:solidFill>
                <a:effectLst/>
                <a:ea typeface="Cambria" panose="02040503050406030204" pitchFamily="18" charset="0"/>
                <a:cs typeface="Times New Roman" panose="02020603050405020304" pitchFamily="18" charset="0"/>
              </a:rPr>
              <a:t> =</a:t>
            </a:r>
            <a:r>
              <a:rPr lang="en-US" sz="1700" dirty="0">
                <a:solidFill>
                  <a:srgbClr val="000000"/>
                </a:solidFill>
                <a:effectLst/>
                <a:ea typeface="Cambria" panose="02040503050406030204" pitchFamily="18" charset="0"/>
                <a:cs typeface="Times New Roman" panose="02020603050405020304" pitchFamily="18" charset="0"/>
              </a:rPr>
              <a:t> </a:t>
            </a:r>
            <a:r>
              <a:rPr lang="en-US" sz="1700" dirty="0">
                <a:solidFill>
                  <a:srgbClr val="0000CF"/>
                </a:solidFill>
                <a:effectLst/>
                <a:ea typeface="Cambria" panose="02040503050406030204" pitchFamily="18" charset="0"/>
                <a:cs typeface="Times New Roman" panose="02020603050405020304" pitchFamily="18" charset="0"/>
              </a:rPr>
              <a:t>1</a:t>
            </a:r>
            <a:r>
              <a:rPr lang="en-US" sz="1700" dirty="0">
                <a:solidFill>
                  <a:srgbClr val="000000"/>
                </a:solidFill>
                <a:effectLst/>
                <a:ea typeface="Cambria" panose="02040503050406030204" pitchFamily="18" charset="0"/>
                <a:cs typeface="Times New Roman" panose="02020603050405020304" pitchFamily="18" charset="0"/>
              </a:rPr>
              <a:t>)</a:t>
            </a:r>
            <a:br>
              <a:rPr lang="en-US" sz="1700" dirty="0">
                <a:effectLst/>
                <a:ea typeface="Cambria" panose="02040503050406030204" pitchFamily="18" charset="0"/>
                <a:cs typeface="Times New Roman" panose="02020603050405020304" pitchFamily="18" charset="0"/>
              </a:rPr>
            </a:br>
            <a:r>
              <a:rPr lang="en-US" sz="1700" dirty="0">
                <a:solidFill>
                  <a:srgbClr val="000000"/>
                </a:solidFill>
                <a:effectLst/>
                <a:ea typeface="Cambria" panose="02040503050406030204" pitchFamily="18" charset="0"/>
                <a:cs typeface="Times New Roman" panose="02020603050405020304" pitchFamily="18" charset="0"/>
              </a:rPr>
              <a:t>ProgressSpring2012 </a:t>
            </a:r>
            <a:r>
              <a:rPr lang="en-US" sz="1700" dirty="0">
                <a:solidFill>
                  <a:srgbClr val="8F5902"/>
                </a:solidFill>
                <a:effectLst/>
                <a:ea typeface="Cambria" panose="02040503050406030204" pitchFamily="18" charset="0"/>
                <a:cs typeface="Times New Roman" panose="02020603050405020304" pitchFamily="18" charset="0"/>
              </a:rPr>
              <a:t>&lt;-</a:t>
            </a:r>
            <a:r>
              <a:rPr lang="en-US" sz="1700" dirty="0">
                <a:solidFill>
                  <a:srgbClr val="000000"/>
                </a:solidFill>
                <a:effectLst/>
                <a:ea typeface="Cambria" panose="02040503050406030204" pitchFamily="18" charset="0"/>
                <a:cs typeface="Times New Roman" panose="02020603050405020304" pitchFamily="18" charset="0"/>
              </a:rPr>
              <a:t> mutate(ProgressSpring2012, </a:t>
            </a:r>
            <a:r>
              <a:rPr lang="en-US" sz="1700" dirty="0" err="1">
                <a:solidFill>
                  <a:srgbClr val="C4A000"/>
                </a:solidFill>
                <a:effectLst/>
                <a:ea typeface="Cambria" panose="02040503050406030204" pitchFamily="18" charset="0"/>
                <a:cs typeface="Times New Roman" panose="02020603050405020304" pitchFamily="18" charset="0"/>
              </a:rPr>
              <a:t>AcademicYearID</a:t>
            </a:r>
            <a:r>
              <a:rPr lang="en-US" sz="1700" dirty="0">
                <a:solidFill>
                  <a:srgbClr val="C4A000"/>
                </a:solidFill>
                <a:effectLst/>
                <a:ea typeface="Cambria" panose="02040503050406030204" pitchFamily="18" charset="0"/>
                <a:cs typeface="Times New Roman" panose="02020603050405020304" pitchFamily="18" charset="0"/>
              </a:rPr>
              <a:t> =</a:t>
            </a:r>
            <a:r>
              <a:rPr lang="en-US" sz="1700" dirty="0">
                <a:solidFill>
                  <a:srgbClr val="000000"/>
                </a:solidFill>
                <a:effectLst/>
                <a:ea typeface="Cambria" panose="02040503050406030204" pitchFamily="18" charset="0"/>
                <a:cs typeface="Times New Roman" panose="02020603050405020304" pitchFamily="18" charset="0"/>
              </a:rPr>
              <a:t> </a:t>
            </a:r>
            <a:r>
              <a:rPr lang="en-US" sz="1700" dirty="0">
                <a:solidFill>
                  <a:srgbClr val="0000CF"/>
                </a:solidFill>
                <a:effectLst/>
                <a:ea typeface="Cambria" panose="02040503050406030204" pitchFamily="18" charset="0"/>
                <a:cs typeface="Times New Roman" panose="02020603050405020304" pitchFamily="18" charset="0"/>
              </a:rPr>
              <a:t>2</a:t>
            </a:r>
            <a:r>
              <a:rPr lang="en-US" sz="1700" dirty="0">
                <a:solidFill>
                  <a:srgbClr val="000000"/>
                </a:solidFill>
                <a:effectLst/>
                <a:ea typeface="Cambria" panose="02040503050406030204" pitchFamily="18" charset="0"/>
                <a:cs typeface="Times New Roman" panose="02020603050405020304" pitchFamily="18" charset="0"/>
              </a:rPr>
              <a:t>)</a:t>
            </a:r>
          </a:p>
          <a:p>
            <a:pPr marL="0" indent="0">
              <a:buNone/>
            </a:pPr>
            <a:r>
              <a:rPr lang="en-US" sz="1700" dirty="0">
                <a:solidFill>
                  <a:srgbClr val="000000"/>
                </a:solidFill>
                <a:ea typeface="Cambria" panose="02040503050406030204" pitchFamily="18" charset="0"/>
                <a:cs typeface="Times New Roman" panose="02020603050405020304" pitchFamily="18" charset="0"/>
              </a:rPr>
              <a:t>…</a:t>
            </a:r>
          </a:p>
          <a:p>
            <a:pPr marL="0" indent="0">
              <a:buNone/>
            </a:pPr>
            <a:r>
              <a:rPr lang="en-US" sz="1700" dirty="0">
                <a:solidFill>
                  <a:srgbClr val="000000"/>
                </a:solidFill>
                <a:effectLst/>
                <a:ea typeface="Cambria" panose="02040503050406030204" pitchFamily="18" charset="0"/>
                <a:cs typeface="Times New Roman" panose="02020603050405020304" pitchFamily="18" charset="0"/>
              </a:rPr>
              <a:t>ProgressSpring2017 </a:t>
            </a:r>
            <a:r>
              <a:rPr lang="en-US" sz="1700" dirty="0">
                <a:solidFill>
                  <a:srgbClr val="8F5902"/>
                </a:solidFill>
                <a:effectLst/>
                <a:ea typeface="Cambria" panose="02040503050406030204" pitchFamily="18" charset="0"/>
                <a:cs typeface="Times New Roman" panose="02020603050405020304" pitchFamily="18" charset="0"/>
              </a:rPr>
              <a:t>&lt;-</a:t>
            </a:r>
            <a:r>
              <a:rPr lang="en-US" sz="1700" dirty="0">
                <a:solidFill>
                  <a:srgbClr val="000000"/>
                </a:solidFill>
                <a:effectLst/>
                <a:ea typeface="Cambria" panose="02040503050406030204" pitchFamily="18" charset="0"/>
                <a:cs typeface="Times New Roman" panose="02020603050405020304" pitchFamily="18" charset="0"/>
              </a:rPr>
              <a:t> mutate(ProgressSpring2017, </a:t>
            </a:r>
            <a:r>
              <a:rPr lang="en-US" sz="1700" dirty="0" err="1">
                <a:solidFill>
                  <a:srgbClr val="C4A000"/>
                </a:solidFill>
                <a:effectLst/>
                <a:ea typeface="Cambria" panose="02040503050406030204" pitchFamily="18" charset="0"/>
                <a:cs typeface="Times New Roman" panose="02020603050405020304" pitchFamily="18" charset="0"/>
              </a:rPr>
              <a:t>AcademicYearID</a:t>
            </a:r>
            <a:r>
              <a:rPr lang="en-US" sz="1700" dirty="0">
                <a:solidFill>
                  <a:srgbClr val="C4A000"/>
                </a:solidFill>
                <a:effectLst/>
                <a:ea typeface="Cambria" panose="02040503050406030204" pitchFamily="18" charset="0"/>
                <a:cs typeface="Times New Roman" panose="02020603050405020304" pitchFamily="18" charset="0"/>
              </a:rPr>
              <a:t> =</a:t>
            </a:r>
            <a:r>
              <a:rPr lang="en-US" sz="1700" dirty="0">
                <a:solidFill>
                  <a:srgbClr val="000000"/>
                </a:solidFill>
                <a:effectLst/>
                <a:ea typeface="Cambria" panose="02040503050406030204" pitchFamily="18" charset="0"/>
                <a:cs typeface="Times New Roman" panose="02020603050405020304" pitchFamily="18" charset="0"/>
              </a:rPr>
              <a:t> </a:t>
            </a:r>
            <a:r>
              <a:rPr lang="en-US" sz="1700" dirty="0">
                <a:solidFill>
                  <a:srgbClr val="0000CF"/>
                </a:solidFill>
                <a:effectLst/>
                <a:ea typeface="Cambria" panose="02040503050406030204" pitchFamily="18" charset="0"/>
                <a:cs typeface="Times New Roman" panose="02020603050405020304" pitchFamily="18" charset="0"/>
              </a:rPr>
              <a:t>17</a:t>
            </a:r>
            <a:r>
              <a:rPr lang="en-US" sz="1700" dirty="0">
                <a:solidFill>
                  <a:srgbClr val="000000"/>
                </a:solidFill>
                <a:effectLst/>
                <a:ea typeface="Cambria" panose="02040503050406030204" pitchFamily="18" charset="0"/>
                <a:cs typeface="Times New Roman" panose="02020603050405020304" pitchFamily="18" charset="0"/>
              </a:rPr>
              <a:t>)</a:t>
            </a:r>
            <a:br>
              <a:rPr lang="en-US" sz="1700" dirty="0">
                <a:effectLst/>
                <a:ea typeface="Cambria" panose="02040503050406030204" pitchFamily="18" charset="0"/>
                <a:cs typeface="Times New Roman" panose="02020603050405020304" pitchFamily="18" charset="0"/>
              </a:rPr>
            </a:br>
            <a:r>
              <a:rPr lang="en-US" sz="1700" dirty="0">
                <a:solidFill>
                  <a:srgbClr val="000000"/>
                </a:solidFill>
                <a:effectLst/>
                <a:ea typeface="Cambria" panose="02040503050406030204" pitchFamily="18" charset="0"/>
                <a:cs typeface="Times New Roman" panose="02020603050405020304" pitchFamily="18" charset="0"/>
              </a:rPr>
              <a:t>ProgressSum2017 </a:t>
            </a:r>
            <a:r>
              <a:rPr lang="en-US" sz="1700" dirty="0">
                <a:solidFill>
                  <a:srgbClr val="8F5902"/>
                </a:solidFill>
                <a:effectLst/>
                <a:ea typeface="Cambria" panose="02040503050406030204" pitchFamily="18" charset="0"/>
                <a:cs typeface="Times New Roman" panose="02020603050405020304" pitchFamily="18" charset="0"/>
              </a:rPr>
              <a:t>&lt;-</a:t>
            </a:r>
            <a:r>
              <a:rPr lang="en-US" sz="1700" dirty="0">
                <a:solidFill>
                  <a:srgbClr val="000000"/>
                </a:solidFill>
                <a:effectLst/>
                <a:ea typeface="Cambria" panose="02040503050406030204" pitchFamily="18" charset="0"/>
                <a:cs typeface="Times New Roman" panose="02020603050405020304" pitchFamily="18" charset="0"/>
              </a:rPr>
              <a:t> mutate(ProgressSum2017, </a:t>
            </a:r>
            <a:r>
              <a:rPr lang="en-US" sz="1700" dirty="0" err="1">
                <a:solidFill>
                  <a:srgbClr val="C4A000"/>
                </a:solidFill>
                <a:effectLst/>
                <a:ea typeface="Cambria" panose="02040503050406030204" pitchFamily="18" charset="0"/>
                <a:cs typeface="Times New Roman" panose="02020603050405020304" pitchFamily="18" charset="0"/>
              </a:rPr>
              <a:t>AcademicYearID</a:t>
            </a:r>
            <a:r>
              <a:rPr lang="en-US" sz="1700" dirty="0">
                <a:solidFill>
                  <a:srgbClr val="C4A000"/>
                </a:solidFill>
                <a:effectLst/>
                <a:ea typeface="Cambria" panose="02040503050406030204" pitchFamily="18" charset="0"/>
                <a:cs typeface="Times New Roman" panose="02020603050405020304" pitchFamily="18" charset="0"/>
              </a:rPr>
              <a:t> =</a:t>
            </a:r>
            <a:r>
              <a:rPr lang="en-US" sz="1700" dirty="0">
                <a:solidFill>
                  <a:srgbClr val="000000"/>
                </a:solidFill>
                <a:effectLst/>
                <a:ea typeface="Cambria" panose="02040503050406030204" pitchFamily="18" charset="0"/>
                <a:cs typeface="Times New Roman" panose="02020603050405020304" pitchFamily="18" charset="0"/>
              </a:rPr>
              <a:t> </a:t>
            </a:r>
            <a:r>
              <a:rPr lang="en-US" sz="1700" dirty="0">
                <a:solidFill>
                  <a:srgbClr val="0000CF"/>
                </a:solidFill>
                <a:effectLst/>
                <a:ea typeface="Cambria" panose="02040503050406030204" pitchFamily="18" charset="0"/>
                <a:cs typeface="Times New Roman" panose="02020603050405020304" pitchFamily="18" charset="0"/>
              </a:rPr>
              <a:t>18</a:t>
            </a:r>
            <a:r>
              <a:rPr lang="en-US" sz="1700" dirty="0">
                <a:solidFill>
                  <a:srgbClr val="000000"/>
                </a:solidFill>
                <a:effectLst/>
                <a:ea typeface="Cambria" panose="02040503050406030204" pitchFamily="18" charset="0"/>
                <a:cs typeface="Times New Roman" panose="02020603050405020304" pitchFamily="18" charset="0"/>
              </a:rPr>
              <a:t>)</a:t>
            </a:r>
          </a:p>
          <a:p>
            <a:pPr marL="0" indent="0">
              <a:buNone/>
            </a:pPr>
            <a:r>
              <a:rPr lang="en-US" sz="1700" dirty="0">
                <a:solidFill>
                  <a:srgbClr val="000000"/>
                </a:solidFill>
                <a:ea typeface="Cambria" panose="02040503050406030204" pitchFamily="18" charset="0"/>
                <a:cs typeface="Times New Roman" panose="02020603050405020304" pitchFamily="18" charset="0"/>
              </a:rPr>
              <a:t>+ </a:t>
            </a:r>
            <a:r>
              <a:rPr lang="en-US" sz="1700" dirty="0" err="1">
                <a:solidFill>
                  <a:srgbClr val="000000"/>
                </a:solidFill>
                <a:ea typeface="Cambria" panose="02040503050406030204" pitchFamily="18" charset="0"/>
                <a:cs typeface="Times New Roman" panose="02020603050405020304" pitchFamily="18" charset="0"/>
              </a:rPr>
              <a:t>rbin</a:t>
            </a:r>
            <a:endParaRPr lang="en-US" sz="1700" dirty="0">
              <a:solidFill>
                <a:srgbClr val="000000"/>
              </a:solidFill>
              <a:ea typeface="Cambria" panose="02040503050406030204" pitchFamily="18" charset="0"/>
              <a:cs typeface="Times New Roman" panose="02020603050405020304" pitchFamily="18" charset="0"/>
            </a:endParaRPr>
          </a:p>
          <a:p>
            <a:pPr marL="0" indent="0">
              <a:buNone/>
            </a:pPr>
            <a:r>
              <a:rPr lang="en-US" sz="1700" dirty="0">
                <a:solidFill>
                  <a:srgbClr val="000000"/>
                </a:solidFill>
                <a:ea typeface="Cambria" panose="02040503050406030204" pitchFamily="18" charset="0"/>
                <a:cs typeface="Times New Roman" panose="02020603050405020304" pitchFamily="18" charset="0"/>
              </a:rPr>
              <a:t>+ </a:t>
            </a:r>
            <a:r>
              <a:rPr lang="en-US" sz="1700" dirty="0" err="1">
                <a:solidFill>
                  <a:srgbClr val="000000"/>
                </a:solidFill>
                <a:ea typeface="Cambria" panose="02040503050406030204" pitchFamily="18" charset="0"/>
                <a:cs typeface="Times New Roman" panose="02020603050405020304" pitchFamily="18" charset="0"/>
              </a:rPr>
              <a:t>groupby</a:t>
            </a:r>
            <a:r>
              <a:rPr lang="en-US" sz="1700" dirty="0">
                <a:solidFill>
                  <a:srgbClr val="000000"/>
                </a:solidFill>
                <a:ea typeface="Cambria" panose="02040503050406030204" pitchFamily="18" charset="0"/>
                <a:cs typeface="Times New Roman" panose="02020603050405020304" pitchFamily="18" charset="0"/>
              </a:rPr>
              <a:t> by </a:t>
            </a:r>
            <a:r>
              <a:rPr lang="en-US" sz="1700" dirty="0" err="1">
                <a:solidFill>
                  <a:srgbClr val="000000"/>
                </a:solidFill>
                <a:ea typeface="Cambria" panose="02040503050406030204" pitchFamily="18" charset="0"/>
                <a:cs typeface="Times New Roman" panose="02020603050405020304" pitchFamily="18" charset="0"/>
              </a:rPr>
              <a:t>StudentID</a:t>
            </a:r>
            <a:r>
              <a:rPr lang="en-US" sz="1700" dirty="0">
                <a:solidFill>
                  <a:srgbClr val="000000"/>
                </a:solidFill>
                <a:ea typeface="Cambria" panose="02040503050406030204" pitchFamily="18" charset="0"/>
                <a:cs typeface="Times New Roman" panose="02020603050405020304" pitchFamily="18" charset="0"/>
              </a:rPr>
              <a:t> with the </a:t>
            </a:r>
            <a:r>
              <a:rPr lang="en-US" sz="1700" dirty="0" err="1">
                <a:solidFill>
                  <a:srgbClr val="000000"/>
                </a:solidFill>
                <a:ea typeface="Cambria" panose="02040503050406030204" pitchFamily="18" charset="0"/>
                <a:cs typeface="Times New Roman" panose="02020603050405020304" pitchFamily="18" charset="0"/>
              </a:rPr>
              <a:t>lastest</a:t>
            </a:r>
            <a:r>
              <a:rPr lang="en-US" sz="1700" dirty="0">
                <a:solidFill>
                  <a:srgbClr val="000000"/>
                </a:solidFill>
                <a:ea typeface="Cambria" panose="02040503050406030204" pitchFamily="18" charset="0"/>
                <a:cs typeface="Times New Roman" panose="02020603050405020304" pitchFamily="18" charset="0"/>
              </a:rPr>
              <a:t> </a:t>
            </a:r>
            <a:r>
              <a:rPr lang="en-US" sz="1700" dirty="0" err="1">
                <a:solidFill>
                  <a:srgbClr val="000000"/>
                </a:solidFill>
                <a:ea typeface="Cambria" panose="02040503050406030204" pitchFamily="18" charset="0"/>
                <a:cs typeface="Times New Roman" panose="02020603050405020304" pitchFamily="18" charset="0"/>
              </a:rPr>
              <a:t>AcademicYearID</a:t>
            </a:r>
            <a:endParaRPr lang="en-US" sz="1700" dirty="0">
              <a:solidFill>
                <a:srgbClr val="000000"/>
              </a:solidFill>
              <a:ea typeface="Cambria" panose="02040503050406030204" pitchFamily="18" charset="0"/>
              <a:cs typeface="Times New Roman" panose="02020603050405020304" pitchFamily="18" charset="0"/>
            </a:endParaRPr>
          </a:p>
          <a:p>
            <a:pPr marL="0" indent="0">
              <a:buNone/>
            </a:pPr>
            <a:r>
              <a:rPr lang="en-US" sz="1700" dirty="0" err="1">
                <a:solidFill>
                  <a:srgbClr val="000000"/>
                </a:solidFill>
                <a:ea typeface="Cambria" panose="02040503050406030204" pitchFamily="18" charset="0"/>
                <a:cs typeface="Times New Roman" panose="02020603050405020304" pitchFamily="18" charset="0"/>
              </a:rPr>
              <a:t>ProgressData</a:t>
            </a:r>
            <a:r>
              <a:rPr lang="en-US" sz="1700" dirty="0">
                <a:solidFill>
                  <a:srgbClr val="000000"/>
                </a:solidFill>
                <a:ea typeface="Cambria" panose="02040503050406030204" pitchFamily="18" charset="0"/>
                <a:cs typeface="Times New Roman" panose="02020603050405020304" pitchFamily="18" charset="0"/>
              </a:rPr>
              <a:t> &lt;- StudentProgressData1 %&gt;% </a:t>
            </a:r>
            <a:r>
              <a:rPr lang="en-US" sz="1700" dirty="0" err="1">
                <a:solidFill>
                  <a:srgbClr val="000000"/>
                </a:solidFill>
                <a:ea typeface="Cambria" panose="02040503050406030204" pitchFamily="18" charset="0"/>
                <a:cs typeface="Times New Roman" panose="02020603050405020304" pitchFamily="18" charset="0"/>
              </a:rPr>
              <a:t>group_by</a:t>
            </a:r>
            <a:r>
              <a:rPr lang="en-US" sz="1700" dirty="0">
                <a:solidFill>
                  <a:srgbClr val="000000"/>
                </a:solidFill>
                <a:ea typeface="Cambria" panose="02040503050406030204" pitchFamily="18" charset="0"/>
                <a:cs typeface="Times New Roman" panose="02020603050405020304" pitchFamily="18" charset="0"/>
              </a:rPr>
              <a:t>(</a:t>
            </a:r>
            <a:r>
              <a:rPr lang="en-US" sz="1700" dirty="0" err="1">
                <a:solidFill>
                  <a:srgbClr val="000000"/>
                </a:solidFill>
                <a:ea typeface="Cambria" panose="02040503050406030204" pitchFamily="18" charset="0"/>
                <a:cs typeface="Times New Roman" panose="02020603050405020304" pitchFamily="18" charset="0"/>
              </a:rPr>
              <a:t>StudentID</a:t>
            </a:r>
            <a:r>
              <a:rPr lang="en-US" sz="1700" dirty="0">
                <a:solidFill>
                  <a:srgbClr val="000000"/>
                </a:solidFill>
                <a:ea typeface="Cambria" panose="02040503050406030204" pitchFamily="18" charset="0"/>
                <a:cs typeface="Times New Roman" panose="02020603050405020304" pitchFamily="18" charset="0"/>
              </a:rPr>
              <a:t>) %&gt;% </a:t>
            </a:r>
            <a:r>
              <a:rPr lang="en-US" sz="1700" dirty="0" err="1">
                <a:solidFill>
                  <a:srgbClr val="000000"/>
                </a:solidFill>
                <a:ea typeface="Cambria" panose="02040503050406030204" pitchFamily="18" charset="0"/>
                <a:cs typeface="Times New Roman" panose="02020603050405020304" pitchFamily="18" charset="0"/>
              </a:rPr>
              <a:t>top_n</a:t>
            </a:r>
            <a:r>
              <a:rPr lang="en-US" sz="1700" dirty="0">
                <a:solidFill>
                  <a:srgbClr val="000000"/>
                </a:solidFill>
                <a:ea typeface="Cambria" panose="02040503050406030204" pitchFamily="18" charset="0"/>
                <a:cs typeface="Times New Roman" panose="02020603050405020304" pitchFamily="18" charset="0"/>
              </a:rPr>
              <a:t>(1, </a:t>
            </a:r>
            <a:r>
              <a:rPr lang="en-US" sz="1700" dirty="0" err="1">
                <a:solidFill>
                  <a:srgbClr val="000000"/>
                </a:solidFill>
                <a:ea typeface="Cambria" panose="02040503050406030204" pitchFamily="18" charset="0"/>
                <a:cs typeface="Times New Roman" panose="02020603050405020304" pitchFamily="18" charset="0"/>
              </a:rPr>
              <a:t>AcademicYearID</a:t>
            </a:r>
            <a:r>
              <a:rPr lang="en-US" sz="1700" dirty="0">
                <a:solidFill>
                  <a:srgbClr val="000000"/>
                </a:solidFill>
                <a:ea typeface="Cambria" panose="02040503050406030204" pitchFamily="18" charset="0"/>
                <a:cs typeface="Times New Roman" panose="02020603050405020304" pitchFamily="18" charset="0"/>
              </a:rPr>
              <a:t>)</a:t>
            </a:r>
          </a:p>
        </p:txBody>
      </p:sp>
    </p:spTree>
    <p:extLst>
      <p:ext uri="{BB962C8B-B14F-4D97-AF65-F5344CB8AC3E}">
        <p14:creationId xmlns:p14="http://schemas.microsoft.com/office/powerpoint/2010/main" val="1744101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9918-BDFA-4375-AD80-A4B75FF8DF94}"/>
              </a:ext>
            </a:extLst>
          </p:cNvPr>
          <p:cNvSpPr>
            <a:spLocks noGrp="1"/>
          </p:cNvSpPr>
          <p:nvPr>
            <p:ph type="title"/>
          </p:nvPr>
        </p:nvSpPr>
        <p:spPr>
          <a:xfrm>
            <a:off x="838200" y="865188"/>
            <a:ext cx="10515600" cy="1449387"/>
          </a:xfrm>
        </p:spPr>
        <p:txBody>
          <a:bodyPr>
            <a:normAutofit/>
          </a:bodyPr>
          <a:lstStyle/>
          <a:p>
            <a:r>
              <a:rPr lang="en-US" sz="3000" dirty="0"/>
              <a:t>3. Exploratory Data Analysis - EDA</a:t>
            </a:r>
            <a:br>
              <a:rPr lang="en-US" sz="3200" dirty="0">
                <a:ea typeface="+mn-lt"/>
                <a:cs typeface="+mn-lt"/>
              </a:rPr>
            </a:br>
            <a:endParaRPr lang="en-US" sz="3000" dirty="0"/>
          </a:p>
        </p:txBody>
      </p:sp>
      <p:sp>
        <p:nvSpPr>
          <p:cNvPr id="3" name="Content Placeholder 2">
            <a:extLst>
              <a:ext uri="{FF2B5EF4-FFF2-40B4-BE49-F238E27FC236}">
                <a16:creationId xmlns:a16="http://schemas.microsoft.com/office/drawing/2014/main" id="{A2C53D47-E7A9-46FC-96DD-51716F1CDBA4}"/>
              </a:ext>
            </a:extLst>
          </p:cNvPr>
          <p:cNvSpPr>
            <a:spLocks noGrp="1"/>
          </p:cNvSpPr>
          <p:nvPr>
            <p:ph idx="1"/>
          </p:nvPr>
        </p:nvSpPr>
        <p:spPr>
          <a:xfrm>
            <a:off x="838200" y="2000250"/>
            <a:ext cx="10515600" cy="4148138"/>
          </a:xfrm>
        </p:spPr>
        <p:txBody>
          <a:bodyPr>
            <a:normAutofit/>
          </a:bodyPr>
          <a:lstStyle/>
          <a:p>
            <a:pPr latinLnBrk="1">
              <a:spcAft>
                <a:spcPts val="1000"/>
              </a:spcAft>
            </a:pPr>
            <a:r>
              <a:rPr lang="en-US" sz="1800" b="1" kern="0" dirty="0">
                <a:solidFill>
                  <a:srgbClr val="4F81BD"/>
                </a:solidFill>
                <a:effectLst/>
                <a:ea typeface="Times New Roman" panose="02020603050405020304" pitchFamily="18" charset="0"/>
                <a:cs typeface="Times New Roman" panose="02020603050405020304" pitchFamily="18" charset="0"/>
              </a:rPr>
              <a:t>Student Static Data</a:t>
            </a:r>
          </a:p>
          <a:p>
            <a:pPr marL="0" indent="0" latinLnBrk="1">
              <a:spcAft>
                <a:spcPts val="1000"/>
              </a:spcAft>
              <a:buNone/>
            </a:pPr>
            <a:r>
              <a:rPr lang="en-US" sz="1800" dirty="0">
                <a:solidFill>
                  <a:srgbClr val="000000"/>
                </a:solidFill>
                <a:effectLst/>
                <a:ea typeface="Cambria" panose="02040503050406030204" pitchFamily="18" charset="0"/>
                <a:cs typeface="Times New Roman" panose="02020603050405020304" pitchFamily="18" charset="0"/>
              </a:rPr>
              <a:t>summary(</a:t>
            </a:r>
            <a:r>
              <a:rPr lang="en-US" sz="1800" dirty="0" err="1">
                <a:solidFill>
                  <a:srgbClr val="000000"/>
                </a:solidFill>
                <a:effectLst/>
                <a:ea typeface="Cambria" panose="02040503050406030204" pitchFamily="18" charset="0"/>
                <a:cs typeface="Times New Roman" panose="02020603050405020304" pitchFamily="18" charset="0"/>
              </a:rPr>
              <a:t>StudentStaticData</a:t>
            </a:r>
            <a:r>
              <a:rPr lang="en-US" sz="1800" dirty="0">
                <a:solidFill>
                  <a:srgbClr val="000000"/>
                </a:solidFill>
                <a:effectLst/>
                <a:ea typeface="Cambria" panose="02040503050406030204" pitchFamily="18" charset="0"/>
                <a:cs typeface="Times New Roman" panose="02020603050405020304" pitchFamily="18" charset="0"/>
              </a:rPr>
              <a:t>)</a:t>
            </a:r>
          </a:p>
          <a:p>
            <a:pPr marL="0" indent="0" latinLnBrk="1">
              <a:spcAft>
                <a:spcPts val="1000"/>
              </a:spcAft>
              <a:buNone/>
            </a:pPr>
            <a:r>
              <a:rPr lang="en-US" sz="1800" i="1" dirty="0">
                <a:solidFill>
                  <a:srgbClr val="8F5902"/>
                </a:solidFill>
                <a:effectLst/>
                <a:ea typeface="Cambria" panose="02040503050406030204" pitchFamily="18" charset="0"/>
                <a:cs typeface="Times New Roman" panose="02020603050405020304" pitchFamily="18" charset="0"/>
              </a:rPr>
              <a:t>Distribution of Gender, most students were female</a:t>
            </a:r>
          </a:p>
          <a:p>
            <a:pPr marL="0" indent="0" latinLnBrk="1">
              <a:spcAft>
                <a:spcPts val="1000"/>
              </a:spcAft>
              <a:buNone/>
            </a:pPr>
            <a:endParaRPr lang="en-US" sz="1800" b="1"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4" name="Picture">
            <a:extLst>
              <a:ext uri="{FF2B5EF4-FFF2-40B4-BE49-F238E27FC236}">
                <a16:creationId xmlns:a16="http://schemas.microsoft.com/office/drawing/2014/main" id="{ED983DC3-CE5F-461C-8515-5366DDF39C0E}"/>
              </a:ext>
            </a:extLst>
          </p:cNvPr>
          <p:cNvPicPr/>
          <p:nvPr/>
        </p:nvPicPr>
        <p:blipFill>
          <a:blip r:embed="rId2"/>
          <a:stretch>
            <a:fillRect/>
          </a:stretch>
        </p:blipFill>
        <p:spPr bwMode="auto">
          <a:xfrm>
            <a:off x="6096000" y="2452688"/>
            <a:ext cx="4619625" cy="3695700"/>
          </a:xfrm>
          <a:prstGeom prst="rect">
            <a:avLst/>
          </a:prstGeom>
          <a:noFill/>
          <a:ln w="9525">
            <a:noFill/>
            <a:headEnd/>
            <a:tailEnd/>
          </a:ln>
        </p:spPr>
      </p:pic>
    </p:spTree>
    <p:extLst>
      <p:ext uri="{BB962C8B-B14F-4D97-AF65-F5344CB8AC3E}">
        <p14:creationId xmlns:p14="http://schemas.microsoft.com/office/powerpoint/2010/main" val="3837587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9918-BDFA-4375-AD80-A4B75FF8DF94}"/>
              </a:ext>
            </a:extLst>
          </p:cNvPr>
          <p:cNvSpPr>
            <a:spLocks noGrp="1"/>
          </p:cNvSpPr>
          <p:nvPr>
            <p:ph type="title"/>
          </p:nvPr>
        </p:nvSpPr>
        <p:spPr>
          <a:xfrm>
            <a:off x="838200" y="865188"/>
            <a:ext cx="10515600" cy="1449387"/>
          </a:xfrm>
        </p:spPr>
        <p:txBody>
          <a:bodyPr>
            <a:normAutofit/>
          </a:bodyPr>
          <a:lstStyle/>
          <a:p>
            <a:r>
              <a:rPr lang="en-US" sz="3000" dirty="0"/>
              <a:t>3. Exploratory Data Analysis - EDA</a:t>
            </a:r>
            <a:br>
              <a:rPr lang="en-US" sz="3200" dirty="0">
                <a:ea typeface="+mn-lt"/>
                <a:cs typeface="+mn-lt"/>
              </a:rPr>
            </a:br>
            <a:endParaRPr lang="en-US" sz="3000" dirty="0"/>
          </a:p>
        </p:txBody>
      </p:sp>
      <p:sp>
        <p:nvSpPr>
          <p:cNvPr id="3" name="Content Placeholder 2">
            <a:extLst>
              <a:ext uri="{FF2B5EF4-FFF2-40B4-BE49-F238E27FC236}">
                <a16:creationId xmlns:a16="http://schemas.microsoft.com/office/drawing/2014/main" id="{A2C53D47-E7A9-46FC-96DD-51716F1CDBA4}"/>
              </a:ext>
            </a:extLst>
          </p:cNvPr>
          <p:cNvSpPr>
            <a:spLocks noGrp="1"/>
          </p:cNvSpPr>
          <p:nvPr>
            <p:ph idx="1"/>
          </p:nvPr>
        </p:nvSpPr>
        <p:spPr>
          <a:xfrm>
            <a:off x="838200" y="2000250"/>
            <a:ext cx="10515600" cy="4148138"/>
          </a:xfrm>
        </p:spPr>
        <p:txBody>
          <a:bodyPr>
            <a:normAutofit/>
          </a:bodyPr>
          <a:lstStyle/>
          <a:p>
            <a:pPr latinLnBrk="1">
              <a:spcAft>
                <a:spcPts val="1000"/>
              </a:spcAft>
            </a:pPr>
            <a:r>
              <a:rPr lang="en-US" sz="1800" b="1" kern="0" dirty="0">
                <a:solidFill>
                  <a:srgbClr val="4F81BD"/>
                </a:solidFill>
                <a:ea typeface="Times New Roman" panose="02020603050405020304" pitchFamily="18" charset="0"/>
                <a:cs typeface="Times New Roman" panose="02020603050405020304" pitchFamily="18" charset="0"/>
              </a:rPr>
              <a:t>Student Progress Data</a:t>
            </a:r>
            <a:endParaRPr lang="en-US" sz="1800" b="1" kern="0" dirty="0">
              <a:solidFill>
                <a:srgbClr val="4F81BD"/>
              </a:solidFill>
              <a:effectLst/>
              <a:ea typeface="Times New Roman" panose="02020603050405020304" pitchFamily="18" charset="0"/>
              <a:cs typeface="Times New Roman" panose="02020603050405020304" pitchFamily="18" charset="0"/>
            </a:endParaRPr>
          </a:p>
          <a:p>
            <a:pPr marL="0" indent="0" latinLnBrk="1">
              <a:spcAft>
                <a:spcPts val="1000"/>
              </a:spcAft>
              <a:buNone/>
            </a:pPr>
            <a:r>
              <a:rPr lang="en-US" sz="1800" dirty="0">
                <a:solidFill>
                  <a:srgbClr val="000000"/>
                </a:solidFill>
                <a:effectLst/>
                <a:ea typeface="Cambria" panose="02040503050406030204" pitchFamily="18" charset="0"/>
                <a:cs typeface="Times New Roman" panose="02020603050405020304" pitchFamily="18" charset="0"/>
              </a:rPr>
              <a:t>summary(</a:t>
            </a:r>
            <a:r>
              <a:rPr lang="en-US" sz="1800" dirty="0" err="1">
                <a:solidFill>
                  <a:srgbClr val="000000"/>
                </a:solidFill>
                <a:effectLst/>
                <a:ea typeface="Cambria" panose="02040503050406030204" pitchFamily="18" charset="0"/>
                <a:cs typeface="Times New Roman" panose="02020603050405020304" pitchFamily="18" charset="0"/>
              </a:rPr>
              <a:t>StudentProgressData</a:t>
            </a:r>
            <a:r>
              <a:rPr lang="en-US" sz="1800" dirty="0">
                <a:solidFill>
                  <a:srgbClr val="000000"/>
                </a:solidFill>
                <a:effectLst/>
                <a:ea typeface="Cambria" panose="02040503050406030204" pitchFamily="18" charset="0"/>
                <a:cs typeface="Times New Roman" panose="02020603050405020304" pitchFamily="18" charset="0"/>
              </a:rPr>
              <a:t>)</a:t>
            </a:r>
          </a:p>
          <a:p>
            <a:pPr marL="0" indent="0" latinLnBrk="1">
              <a:spcAft>
                <a:spcPts val="1000"/>
              </a:spcAft>
              <a:buNone/>
            </a:pPr>
            <a:r>
              <a:rPr lang="en-US" sz="1800" i="1"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Distribution of Academic Year</a:t>
            </a:r>
          </a:p>
          <a:p>
            <a:pPr marL="0" indent="0" latinLnBrk="1">
              <a:spcAft>
                <a:spcPts val="1000"/>
              </a:spcAft>
              <a:buNone/>
            </a:pPr>
            <a:r>
              <a:rPr lang="en-US" sz="1800" i="1"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most students were in the year 2016-2017</a:t>
            </a:r>
            <a:endParaRPr lang="en-US" sz="1800" b="1"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5" name="Picture">
            <a:extLst>
              <a:ext uri="{FF2B5EF4-FFF2-40B4-BE49-F238E27FC236}">
                <a16:creationId xmlns:a16="http://schemas.microsoft.com/office/drawing/2014/main" id="{9A4CF264-09CE-4155-86C6-C4E7DC7B0B67}"/>
              </a:ext>
            </a:extLst>
          </p:cNvPr>
          <p:cNvPicPr/>
          <p:nvPr/>
        </p:nvPicPr>
        <p:blipFill>
          <a:blip r:embed="rId2"/>
          <a:stretch>
            <a:fillRect/>
          </a:stretch>
        </p:blipFill>
        <p:spPr bwMode="auto">
          <a:xfrm>
            <a:off x="6346507" y="2000250"/>
            <a:ext cx="4619625" cy="3695700"/>
          </a:xfrm>
          <a:prstGeom prst="rect">
            <a:avLst/>
          </a:prstGeom>
          <a:noFill/>
          <a:ln w="9525">
            <a:noFill/>
            <a:headEnd/>
            <a:tailEnd/>
          </a:ln>
        </p:spPr>
      </p:pic>
    </p:spTree>
    <p:extLst>
      <p:ext uri="{BB962C8B-B14F-4D97-AF65-F5344CB8AC3E}">
        <p14:creationId xmlns:p14="http://schemas.microsoft.com/office/powerpoint/2010/main" val="4109591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9918-BDFA-4375-AD80-A4B75FF8DF94}"/>
              </a:ext>
            </a:extLst>
          </p:cNvPr>
          <p:cNvSpPr>
            <a:spLocks noGrp="1"/>
          </p:cNvSpPr>
          <p:nvPr>
            <p:ph type="title"/>
          </p:nvPr>
        </p:nvSpPr>
        <p:spPr>
          <a:xfrm>
            <a:off x="838200" y="865188"/>
            <a:ext cx="10515600" cy="1449387"/>
          </a:xfrm>
        </p:spPr>
        <p:txBody>
          <a:bodyPr>
            <a:normAutofit/>
          </a:bodyPr>
          <a:lstStyle/>
          <a:p>
            <a:r>
              <a:rPr lang="en-US" sz="3000" dirty="0"/>
              <a:t>3. Exploratory Data Analysis - EDA</a:t>
            </a:r>
            <a:br>
              <a:rPr lang="en-US" sz="3200" dirty="0">
                <a:ea typeface="+mn-lt"/>
                <a:cs typeface="+mn-lt"/>
              </a:rPr>
            </a:br>
            <a:endParaRPr lang="en-US" sz="3000" dirty="0"/>
          </a:p>
        </p:txBody>
      </p:sp>
      <p:sp>
        <p:nvSpPr>
          <p:cNvPr id="3" name="Content Placeholder 2">
            <a:extLst>
              <a:ext uri="{FF2B5EF4-FFF2-40B4-BE49-F238E27FC236}">
                <a16:creationId xmlns:a16="http://schemas.microsoft.com/office/drawing/2014/main" id="{A2C53D47-E7A9-46FC-96DD-51716F1CDBA4}"/>
              </a:ext>
            </a:extLst>
          </p:cNvPr>
          <p:cNvSpPr>
            <a:spLocks noGrp="1"/>
          </p:cNvSpPr>
          <p:nvPr>
            <p:ph idx="1"/>
          </p:nvPr>
        </p:nvSpPr>
        <p:spPr>
          <a:xfrm>
            <a:off x="838200" y="2000250"/>
            <a:ext cx="10515600" cy="4148138"/>
          </a:xfrm>
        </p:spPr>
        <p:txBody>
          <a:bodyPr>
            <a:normAutofit/>
          </a:bodyPr>
          <a:lstStyle/>
          <a:p>
            <a:pPr latinLnBrk="1">
              <a:spcAft>
                <a:spcPts val="1000"/>
              </a:spcAft>
            </a:pPr>
            <a:r>
              <a:rPr lang="en-US" sz="1800" b="1" kern="0" dirty="0">
                <a:solidFill>
                  <a:srgbClr val="4F81BD"/>
                </a:solidFill>
                <a:ea typeface="Times New Roman" panose="02020603050405020304" pitchFamily="18" charset="0"/>
                <a:cs typeface="Times New Roman" panose="02020603050405020304" pitchFamily="18" charset="0"/>
              </a:rPr>
              <a:t>Student Financial Data</a:t>
            </a:r>
            <a:endParaRPr lang="en-US" sz="1800" b="1" kern="0" dirty="0">
              <a:solidFill>
                <a:srgbClr val="4F81BD"/>
              </a:solidFill>
              <a:effectLst/>
              <a:ea typeface="Times New Roman" panose="02020603050405020304" pitchFamily="18" charset="0"/>
              <a:cs typeface="Times New Roman" panose="02020603050405020304" pitchFamily="18" charset="0"/>
            </a:endParaRPr>
          </a:p>
          <a:p>
            <a:pPr marL="0" indent="0" latinLnBrk="1">
              <a:spcAft>
                <a:spcPts val="1000"/>
              </a:spcAft>
              <a:buNone/>
            </a:pPr>
            <a:r>
              <a:rPr lang="en-US" sz="1800" dirty="0">
                <a:solidFill>
                  <a:srgbClr val="000000"/>
                </a:solidFill>
                <a:effectLst/>
                <a:ea typeface="Cambria" panose="02040503050406030204" pitchFamily="18" charset="0"/>
                <a:cs typeface="Times New Roman" panose="02020603050405020304" pitchFamily="18" charset="0"/>
              </a:rPr>
              <a:t>summary(</a:t>
            </a:r>
            <a:r>
              <a:rPr lang="en-US" sz="1800" dirty="0" err="1">
                <a:solidFill>
                  <a:srgbClr val="000000"/>
                </a:solidFill>
                <a:effectLst/>
                <a:ea typeface="Cambria" panose="02040503050406030204" pitchFamily="18" charset="0"/>
                <a:cs typeface="Times New Roman" panose="02020603050405020304" pitchFamily="18" charset="0"/>
              </a:rPr>
              <a:t>FinancialAid</a:t>
            </a:r>
            <a:r>
              <a:rPr lang="en-US" sz="1800" dirty="0">
                <a:solidFill>
                  <a:srgbClr val="000000"/>
                </a:solidFill>
                <a:effectLst/>
                <a:ea typeface="Cambria" panose="02040503050406030204" pitchFamily="18" charset="0"/>
                <a:cs typeface="Times New Roman" panose="02020603050405020304" pitchFamily="18" charset="0"/>
              </a:rPr>
              <a:t>)</a:t>
            </a:r>
          </a:p>
          <a:p>
            <a:pPr marL="0" indent="0" latinLnBrk="1">
              <a:spcAft>
                <a:spcPts val="1000"/>
              </a:spcAft>
              <a:buNone/>
            </a:pPr>
            <a:r>
              <a:rPr lang="en-US" sz="1800" i="1"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Distribution of Housing</a:t>
            </a:r>
          </a:p>
          <a:p>
            <a:pPr marL="0" indent="0" latinLnBrk="1">
              <a:spcAft>
                <a:spcPts val="1000"/>
              </a:spcAft>
              <a:buNone/>
            </a:pPr>
            <a:r>
              <a:rPr lang="en-US" sz="1800" i="1"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most students were living out of campus</a:t>
            </a:r>
            <a:endParaRPr lang="en-US" sz="1800" b="1"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6" name="Picture">
            <a:extLst>
              <a:ext uri="{FF2B5EF4-FFF2-40B4-BE49-F238E27FC236}">
                <a16:creationId xmlns:a16="http://schemas.microsoft.com/office/drawing/2014/main" id="{F964CDAD-1A27-4CD8-8BD1-6E05B3AE9F97}"/>
              </a:ext>
            </a:extLst>
          </p:cNvPr>
          <p:cNvPicPr/>
          <p:nvPr/>
        </p:nvPicPr>
        <p:blipFill>
          <a:blip r:embed="rId2"/>
          <a:stretch>
            <a:fillRect/>
          </a:stretch>
        </p:blipFill>
        <p:spPr bwMode="auto">
          <a:xfrm>
            <a:off x="6456997" y="2000250"/>
            <a:ext cx="4619625" cy="3695700"/>
          </a:xfrm>
          <a:prstGeom prst="rect">
            <a:avLst/>
          </a:prstGeom>
          <a:noFill/>
          <a:ln w="9525">
            <a:noFill/>
            <a:headEnd/>
            <a:tailEnd/>
          </a:ln>
        </p:spPr>
      </p:pic>
    </p:spTree>
    <p:extLst>
      <p:ext uri="{BB962C8B-B14F-4D97-AF65-F5344CB8AC3E}">
        <p14:creationId xmlns:p14="http://schemas.microsoft.com/office/powerpoint/2010/main" val="3156320648"/>
      </p:ext>
    </p:extLst>
  </p:cSld>
  <p:clrMapOvr>
    <a:masterClrMapping/>
  </p:clrMapOvr>
</p:sld>
</file>

<file path=ppt/theme/theme1.xml><?xml version="1.0" encoding="utf-8"?>
<a:theme xmlns:a="http://schemas.openxmlformats.org/drawingml/2006/main" name="Explor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321</TotalTime>
  <Words>1690</Words>
  <Application>Microsoft Office PowerPoint</Application>
  <PresentationFormat>Widescreen</PresentationFormat>
  <Paragraphs>116</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Avenir Next LT Pro</vt:lpstr>
      <vt:lpstr>AvenirNext LT Pro Medium</vt:lpstr>
      <vt:lpstr>Cambria</vt:lpstr>
      <vt:lpstr>Consolas</vt:lpstr>
      <vt:lpstr>Courier New</vt:lpstr>
      <vt:lpstr>Posterama</vt:lpstr>
      <vt:lpstr>Wingdings</vt:lpstr>
      <vt:lpstr>ExploreVTI</vt:lpstr>
      <vt:lpstr>   STUDENT DROPOUT PREDICTION</vt:lpstr>
      <vt:lpstr>Outline</vt:lpstr>
      <vt:lpstr>1. Introduction</vt:lpstr>
      <vt:lpstr>2. Data set and features</vt:lpstr>
      <vt:lpstr>2. Data set and features</vt:lpstr>
      <vt:lpstr>2. Data set and features</vt:lpstr>
      <vt:lpstr>3. Exploratory Data Analysis - EDA </vt:lpstr>
      <vt:lpstr>3. Exploratory Data Analysis - EDA </vt:lpstr>
      <vt:lpstr>3. Exploratory Data Analysis - EDA </vt:lpstr>
      <vt:lpstr>4. Data cleaning </vt:lpstr>
      <vt:lpstr>4. Data cleaning </vt:lpstr>
      <vt:lpstr>5. Methodology and results </vt:lpstr>
      <vt:lpstr>5. Methodology and results </vt:lpstr>
      <vt:lpstr>5. Methodology and results </vt:lpstr>
      <vt:lpstr>5. Methodology and results </vt:lpstr>
      <vt:lpstr>5. Methodology and results </vt:lpstr>
      <vt:lpstr>5. Methodology and results </vt:lpstr>
      <vt:lpstr>5. Methodology and results </vt:lpstr>
      <vt:lpstr>6. Conclusion </vt:lpstr>
      <vt:lpstr>Issues </vt:lpstr>
      <vt:lpstr>Question and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 Chanh Le</dc:creator>
  <cp:lastModifiedBy>Ton Chanh Le</cp:lastModifiedBy>
  <cp:revision>81</cp:revision>
  <dcterms:created xsi:type="dcterms:W3CDTF">2021-06-20T04:55:12Z</dcterms:created>
  <dcterms:modified xsi:type="dcterms:W3CDTF">2021-10-18T03:37:06Z</dcterms:modified>
</cp:coreProperties>
</file>