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20" r:id="rId17"/>
    <p:sldId id="321" r:id="rId18"/>
    <p:sldId id="322" r:id="rId19"/>
    <p:sldId id="323" r:id="rId20"/>
    <p:sldId id="324" r:id="rId21"/>
    <p:sldId id="325" r:id="rId22"/>
    <p:sldId id="326"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27" r:id="rId39"/>
    <p:sldId id="328" r:id="rId40"/>
    <p:sldId id="329" r:id="rId41"/>
    <p:sldId id="330" r:id="rId42"/>
    <p:sldId id="331" r:id="rId43"/>
    <p:sldId id="332" r:id="rId44"/>
    <p:sldId id="333" r:id="rId45"/>
    <p:sldId id="334" r:id="rId46"/>
    <p:sldId id="335" r:id="rId47"/>
    <p:sldId id="336" r:id="rId48"/>
    <p:sldId id="340" r:id="rId49"/>
    <p:sldId id="339" r:id="rId50"/>
    <p:sldId id="337" r:id="rId51"/>
    <p:sldId id="257" r:id="rId52"/>
    <p:sldId id="259" r:id="rId53"/>
    <p:sldId id="260" r:id="rId5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22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B9D27E-E5C5-46AC-95FE-B59D64747AB1}" type="datetimeFigureOut">
              <a:rPr lang="vi-VN" smtClean="0"/>
              <a:pPr/>
              <a:t>18/09/2021</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DA994E-665B-4913-A683-4F0A981D655D}"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91BF01F-06FB-4320-974E-0BD25B919B6A}" type="slidenum">
              <a:rPr lang="en-US" smtClean="0"/>
              <a:pPr/>
              <a:t>3</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vi-V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C7E8C16-90E4-49E5-A70D-F03515CC313E}" type="slidenum">
              <a:rPr lang="en-US" smtClean="0"/>
              <a:pPr/>
              <a:t>4</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vi-V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1B1F16E-8B95-47CB-A57C-0E58FCFCB49D}" type="slidenum">
              <a:rPr lang="en-US" smtClean="0">
                <a:cs typeface="Times New Roman" pitchFamily="18" charset="0"/>
              </a:rPr>
              <a:pPr/>
              <a:t>13</a:t>
            </a:fld>
            <a:endParaRPr lang="en-US" smtClean="0">
              <a:cs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imes New Roman" pitchFamily="18" charset="0"/>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17" name="Footer Placeholder 16"/>
          <p:cNvSpPr>
            <a:spLocks noGrp="1"/>
          </p:cNvSpPr>
          <p:nvPr>
            <p:ph type="ftr" sz="quarter" idx="11"/>
          </p:nvPr>
        </p:nvSpPr>
        <p:spPr/>
        <p:txBody>
          <a:bodyPr/>
          <a:lstStyle/>
          <a:p>
            <a:endParaRPr lang="vi-V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F6E309-9B43-4256-8B88-BC18E8630118}" type="slidenum">
              <a:rPr lang="vi-VN" smtClean="0"/>
              <a:pPr/>
              <a:t>‹#›</a:t>
            </a:fld>
            <a:endParaRPr lang="vi-V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CF6E309-9B43-4256-8B88-BC18E8630118}"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CF6E309-9B43-4256-8B88-BC18E8630118}"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CF6E309-9B43-4256-8B88-BC18E8630118}" type="slidenum">
              <a:rPr lang="vi-VN" smtClean="0"/>
              <a:pPr/>
              <a:t>‹#›</a:t>
            </a:fld>
            <a:endParaRPr lang="vi-V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imes New Roman" pitchFamily="18" charset="0"/>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5" name="Footer Placeholder 4"/>
          <p:cNvSpPr>
            <a:spLocks noGrp="1"/>
          </p:cNvSpPr>
          <p:nvPr>
            <p:ph type="ftr" sz="quarter" idx="11"/>
          </p:nvPr>
        </p:nvSpPr>
        <p:spPr>
          <a:xfrm>
            <a:off x="800100" y="6172200"/>
            <a:ext cx="4000500" cy="457200"/>
          </a:xfrm>
        </p:spPr>
        <p:txBody>
          <a:bodyPr/>
          <a:lstStyle/>
          <a:p>
            <a:endParaRPr lang="vi-V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6" name="Slide Number Placeholder 5"/>
          <p:cNvSpPr>
            <a:spLocks noGrp="1"/>
          </p:cNvSpPr>
          <p:nvPr>
            <p:ph type="sldNum" sz="quarter" idx="12"/>
          </p:nvPr>
        </p:nvSpPr>
        <p:spPr>
          <a:xfrm>
            <a:off x="146304" y="6208776"/>
            <a:ext cx="457200" cy="457200"/>
          </a:xfrm>
        </p:spPr>
        <p:txBody>
          <a:bodyPr/>
          <a:lstStyle/>
          <a:p>
            <a:fld id="{CCF6E309-9B43-4256-8B88-BC18E8630118}"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CF6E309-9B43-4256-8B88-BC18E8630118}" type="slidenum">
              <a:rPr lang="vi-VN" smtClean="0"/>
              <a:pPr/>
              <a:t>‹#›</a:t>
            </a:fld>
            <a:endParaRPr lang="vi-V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Times New Roman" pitchFamily="18" charset="0"/>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Times New Roman" pitchFamily="18" charset="0"/>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7" name="Date Placeholder 6"/>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CF6E309-9B43-4256-8B88-BC18E8630118}" type="slidenum">
              <a:rPr lang="vi-VN" smtClean="0"/>
              <a:pPr/>
              <a:t>‹#›</a:t>
            </a:fld>
            <a:endParaRPr lang="vi-V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CF6E309-9B43-4256-8B88-BC18E8630118}"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CF6E309-9B43-4256-8B88-BC18E8630118}"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CF6E309-9B43-4256-8B88-BC18E8630118}" type="slidenum">
              <a:rPr lang="vi-VN" smtClean="0"/>
              <a:pPr/>
              <a:t>‹#›</a:t>
            </a:fld>
            <a:endParaRPr lang="vi-V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F6FCBB-AA28-44EC-B1CB-6AE5BAD7AC9D}" type="datetimeFigureOut">
              <a:rPr lang="vi-VN" smtClean="0"/>
              <a:pPr/>
              <a:t>18/09/2021</a:t>
            </a:fld>
            <a:endParaRPr lang="vi-VN"/>
          </a:p>
        </p:txBody>
      </p:sp>
      <p:sp>
        <p:nvSpPr>
          <p:cNvPr id="6" name="Footer Placeholder 5"/>
          <p:cNvSpPr>
            <a:spLocks noGrp="1"/>
          </p:cNvSpPr>
          <p:nvPr>
            <p:ph type="ftr" sz="quarter" idx="11"/>
          </p:nvPr>
        </p:nvSpPr>
        <p:spPr>
          <a:xfrm>
            <a:off x="914400" y="6172200"/>
            <a:ext cx="3886200" cy="457200"/>
          </a:xfrm>
        </p:spPr>
        <p:txBody>
          <a:bodyPr/>
          <a:lstStyle/>
          <a:p>
            <a:endParaRPr lang="vi-VN"/>
          </a:p>
        </p:txBody>
      </p:sp>
      <p:sp>
        <p:nvSpPr>
          <p:cNvPr id="7" name="Slide Number Placeholder 6"/>
          <p:cNvSpPr>
            <a:spLocks noGrp="1"/>
          </p:cNvSpPr>
          <p:nvPr>
            <p:ph type="sldNum" sz="quarter" idx="12"/>
          </p:nvPr>
        </p:nvSpPr>
        <p:spPr>
          <a:xfrm>
            <a:off x="146304" y="6208776"/>
            <a:ext cx="457200" cy="457200"/>
          </a:xfrm>
        </p:spPr>
        <p:txBody>
          <a:bodyPr/>
          <a:lstStyle/>
          <a:p>
            <a:fld id="{CCF6E309-9B43-4256-8B88-BC18E8630118}" type="slidenum">
              <a:rPr lang="vi-VN" smtClean="0"/>
              <a:pPr/>
              <a:t>‹#›</a:t>
            </a:fld>
            <a:endParaRPr lang="vi-V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imes New Roman" pitchFamily="18" charset="0"/>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latin typeface="Times New Roman" pitchFamily="18" charset="0"/>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6F6FCBB-AA28-44EC-B1CB-6AE5BAD7AC9D}" type="datetimeFigureOut">
              <a:rPr lang="vi-VN" smtClean="0"/>
              <a:pPr/>
              <a:t>18/09/2021</a:t>
            </a:fld>
            <a:endParaRPr lang="vi-V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vi-V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F6E309-9B43-4256-8B88-BC18E8630118}"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Times New Roman" pitchFamily="18" charset="0"/>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itchFamily="18"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itchFamily="18"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itchFamily="18"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itchFamily="18" charset="0"/>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itchFamily="18"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284984"/>
            <a:ext cx="8568952" cy="3384376"/>
          </a:xfrm>
          <a:ln>
            <a:noFill/>
          </a:ln>
        </p:spPr>
        <p:txBody>
          <a:bodyPr>
            <a:noAutofit/>
          </a:bodyPr>
          <a:lstStyle/>
          <a:p>
            <a:r>
              <a:rPr lang="en-US" sz="4800" b="1" dirty="0" smtClean="0">
                <a:solidFill>
                  <a:srgbClr val="0070C0"/>
                </a:solidFill>
              </a:rPr>
              <a:t>THỊ TRƯỜNG</a:t>
            </a:r>
          </a:p>
          <a:p>
            <a:r>
              <a:rPr lang="en-US" sz="4800" b="1" dirty="0" smtClean="0">
                <a:solidFill>
                  <a:srgbClr val="0070C0"/>
                </a:solidFill>
                <a:cs typeface="Times New Roman" pitchFamily="18" charset="0"/>
              </a:rPr>
              <a:t>VÀ</a:t>
            </a:r>
            <a:r>
              <a:rPr lang="en-US" sz="4800" b="1" dirty="0" smtClean="0">
                <a:solidFill>
                  <a:srgbClr val="0070C0"/>
                </a:solidFill>
                <a:latin typeface="Times New Roman" pitchFamily="18" charset="0"/>
                <a:cs typeface="Times New Roman" pitchFamily="18" charset="0"/>
              </a:rPr>
              <a:t> SỰ CAN THIỆP CỦA CHÍNH PHỦ VÀO THỊ TRƯỜNG</a:t>
            </a:r>
            <a:endParaRPr lang="vi-VN" sz="4800" b="1" dirty="0" smtClean="0">
              <a:solidFill>
                <a:srgbClr val="0070C0"/>
              </a:solidFill>
              <a:latin typeface="Times New Roman" pitchFamily="18" charset="0"/>
              <a:cs typeface="Times New Roman" pitchFamily="18" charset="0"/>
            </a:endParaRPr>
          </a:p>
          <a:p>
            <a:endParaRPr lang="vi-VN" sz="4000" dirty="0">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r>
              <a:rPr lang="en-US" sz="6600" dirty="0" smtClean="0">
                <a:latin typeface="Times New Roman" pitchFamily="18" charset="0"/>
                <a:cs typeface="Times New Roman" pitchFamily="18" charset="0"/>
              </a:rPr>
              <a:t>CHƯƠNG 2</a:t>
            </a:r>
            <a:endParaRPr lang="vi-VN" sz="6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2.2.1.Cầu hàng hóa</a:t>
            </a:r>
          </a:p>
        </p:txBody>
      </p:sp>
      <p:sp>
        <p:nvSpPr>
          <p:cNvPr id="48131" name="Rectangle 3"/>
          <p:cNvSpPr>
            <a:spLocks noGrp="1" noChangeArrowheads="1"/>
          </p:cNvSpPr>
          <p:nvPr>
            <p:ph type="body" idx="4294967295"/>
          </p:nvPr>
        </p:nvSpPr>
        <p:spPr>
          <a:xfrm>
            <a:off x="0" y="1600200"/>
            <a:ext cx="8229600" cy="4525963"/>
          </a:xfrm>
        </p:spPr>
        <p:txBody>
          <a:bodyPr/>
          <a:lstStyle/>
          <a:p>
            <a:pPr eaLnBrk="1" hangingPunct="1"/>
            <a:r>
              <a:rPr lang="en-US" smtClean="0"/>
              <a:t>Cách biểu diễn thứ 3: Hàm số cầu</a:t>
            </a:r>
          </a:p>
          <a:p>
            <a:pPr eaLnBrk="1" hangingPunct="1">
              <a:buFont typeface="Wingdings" pitchFamily="2" charset="2"/>
              <a:buNone/>
            </a:pPr>
            <a:r>
              <a:rPr lang="en-US" smtClean="0"/>
              <a:t>			Qd = f(P)</a:t>
            </a:r>
          </a:p>
          <a:p>
            <a:pPr eaLnBrk="1" hangingPunct="1">
              <a:buFont typeface="Wingdings" pitchFamily="2" charset="2"/>
              <a:buNone/>
            </a:pPr>
            <a:r>
              <a:rPr lang="en-US" smtClean="0"/>
              <a:t>Nếu là hàm tuyến tính: </a:t>
            </a:r>
          </a:p>
          <a:p>
            <a:pPr eaLnBrk="1" hangingPunct="1">
              <a:buFont typeface="Wingdings" pitchFamily="2" charset="2"/>
              <a:buNone/>
            </a:pPr>
            <a:r>
              <a:rPr lang="en-US" smtClean="0"/>
              <a:t>			Qd = a.P + b (a &lt; 0)</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57200" y="277813"/>
            <a:ext cx="8686800" cy="1246187"/>
          </a:xfrm>
        </p:spPr>
        <p:txBody>
          <a:bodyPr anchor="b"/>
          <a:lstStyle/>
          <a:p>
            <a:pPr eaLnBrk="1" hangingPunct="1"/>
            <a:r>
              <a:rPr lang="en-US" sz="3600" smtClean="0"/>
              <a:t>2.2.2. Các nhân tố ảnh hưởng đến cầu</a:t>
            </a:r>
          </a:p>
        </p:txBody>
      </p:sp>
      <p:sp>
        <p:nvSpPr>
          <p:cNvPr id="49155" name="Rectangle 3"/>
          <p:cNvSpPr>
            <a:spLocks noGrp="1" noChangeArrowheads="1"/>
          </p:cNvSpPr>
          <p:nvPr>
            <p:ph type="body" idx="4294967295"/>
          </p:nvPr>
        </p:nvSpPr>
        <p:spPr>
          <a:xfrm>
            <a:off x="0" y="1600200"/>
            <a:ext cx="8229600" cy="4525963"/>
          </a:xfrm>
        </p:spPr>
        <p:txBody>
          <a:bodyPr/>
          <a:lstStyle/>
          <a:p>
            <a:pPr lvl="1" eaLnBrk="1" hangingPunct="1"/>
            <a:r>
              <a:rPr lang="en-US" smtClean="0"/>
              <a:t>Giá của bản thân hàng hóa đó</a:t>
            </a:r>
          </a:p>
          <a:p>
            <a:pPr lvl="1" eaLnBrk="1" hangingPunct="1"/>
            <a:r>
              <a:rPr lang="en-US" smtClean="0"/>
              <a:t>Thu nhập của người tiêu dùng</a:t>
            </a:r>
          </a:p>
          <a:p>
            <a:pPr lvl="1" eaLnBrk="1" hangingPunct="1"/>
            <a:r>
              <a:rPr lang="en-US" smtClean="0"/>
              <a:t>Giá của các hàng hóa liên quan</a:t>
            </a:r>
          </a:p>
          <a:p>
            <a:pPr lvl="1" eaLnBrk="1" hangingPunct="1"/>
            <a:r>
              <a:rPr lang="en-US" smtClean="0"/>
              <a:t>Sở thích và thị hiếu của người tiêu dùng</a:t>
            </a:r>
          </a:p>
          <a:p>
            <a:pPr lvl="1" eaLnBrk="1" hangingPunct="1"/>
            <a:r>
              <a:rPr lang="en-US" smtClean="0"/>
              <a:t>Qui mô tiêu thụ của thị trường</a:t>
            </a:r>
          </a:p>
          <a:p>
            <a:pPr lvl="1" eaLnBrk="1" hangingPunct="1"/>
            <a:r>
              <a:rPr lang="en-US" smtClean="0"/>
              <a:t>Dự đoán của người tiêu dùng về những thay đổi trong tương lai</a:t>
            </a:r>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274638"/>
            <a:ext cx="8229600" cy="1143000"/>
          </a:xfrm>
        </p:spPr>
        <p:txBody>
          <a:bodyPr anchor="b"/>
          <a:lstStyle/>
          <a:p>
            <a:pPr eaLnBrk="1" hangingPunct="1"/>
            <a:r>
              <a:rPr lang="en-US" smtClean="0"/>
              <a:t>Cầu hàng hóa</a:t>
            </a:r>
          </a:p>
        </p:txBody>
      </p:sp>
      <p:sp>
        <p:nvSpPr>
          <p:cNvPr id="50179" name="Rectangle 3"/>
          <p:cNvSpPr>
            <a:spLocks noGrp="1" noChangeArrowheads="1"/>
          </p:cNvSpPr>
          <p:nvPr>
            <p:ph type="body" idx="4294967295"/>
          </p:nvPr>
        </p:nvSpPr>
        <p:spPr>
          <a:xfrm>
            <a:off x="0" y="1600200"/>
            <a:ext cx="8229600" cy="4525963"/>
          </a:xfrm>
        </p:spPr>
        <p:txBody>
          <a:bodyPr/>
          <a:lstStyle/>
          <a:p>
            <a:pPr eaLnBrk="1" hangingPunct="1"/>
            <a:r>
              <a:rPr lang="en-US" smtClean="0"/>
              <a:t>Qui luật cầu:</a:t>
            </a:r>
          </a:p>
          <a:p>
            <a:pPr lvl="1" eaLnBrk="1" hangingPunct="1"/>
            <a:r>
              <a:rPr lang="en-US" smtClean="0"/>
              <a:t>Khi giá của một hàng hóa thay đổi sẽ làm thay đổi lượng cầu của hàng hóa đó (hiện tượng di chuyển dọc theo đường cầu)</a:t>
            </a:r>
          </a:p>
          <a:p>
            <a:pPr lvl="1" eaLnBrk="1" hangingPunct="1"/>
            <a:r>
              <a:rPr lang="en-US" smtClean="0"/>
              <a:t>Khi có sự thay đổi của các yếu tố ngoại sinh sẽ làm thay đổi trong cầu hàng hóa (hiện tượng dịch chuyển đường cầu)</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74638"/>
            <a:ext cx="8229600" cy="1143000"/>
          </a:xfrm>
        </p:spPr>
        <p:txBody>
          <a:bodyPr anchor="b"/>
          <a:lstStyle/>
          <a:p>
            <a:pPr eaLnBrk="1" hangingPunct="1"/>
            <a:r>
              <a:rPr lang="en-US" smtClean="0"/>
              <a:t>Cầu hàng hóa</a:t>
            </a:r>
          </a:p>
        </p:txBody>
      </p:sp>
      <p:sp>
        <p:nvSpPr>
          <p:cNvPr id="51203"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en-US" sz="2600" smtClean="0"/>
              <a:t>Hàm cầu:</a:t>
            </a:r>
          </a:p>
          <a:p>
            <a:pPr eaLnBrk="1" hangingPunct="1">
              <a:lnSpc>
                <a:spcPct val="90000"/>
              </a:lnSpc>
              <a:buFont typeface="Wingdings" pitchFamily="2" charset="2"/>
              <a:buNone/>
            </a:pPr>
            <a:r>
              <a:rPr lang="en-US" sz="2600" smtClean="0"/>
              <a:t>	Q = f (P, Ps, Pc, I)</a:t>
            </a:r>
          </a:p>
          <a:p>
            <a:pPr eaLnBrk="1" hangingPunct="1">
              <a:lnSpc>
                <a:spcPct val="90000"/>
              </a:lnSpc>
              <a:buFont typeface="Wingdings" pitchFamily="2" charset="2"/>
              <a:buNone/>
            </a:pPr>
            <a:r>
              <a:rPr lang="en-US" sz="2600" smtClean="0"/>
              <a:t>	- P: giá của hàng hóa</a:t>
            </a:r>
          </a:p>
          <a:p>
            <a:pPr eaLnBrk="1" hangingPunct="1">
              <a:lnSpc>
                <a:spcPct val="90000"/>
              </a:lnSpc>
              <a:buFont typeface="Wingdings" pitchFamily="2" charset="2"/>
              <a:buNone/>
            </a:pPr>
            <a:r>
              <a:rPr lang="en-US" sz="2600" smtClean="0"/>
              <a:t>	- Ps: giá của hàng thay thế</a:t>
            </a:r>
          </a:p>
          <a:p>
            <a:pPr eaLnBrk="1" hangingPunct="1">
              <a:lnSpc>
                <a:spcPct val="90000"/>
              </a:lnSpc>
              <a:buFont typeface="Wingdings" pitchFamily="2" charset="2"/>
              <a:buNone/>
            </a:pPr>
            <a:r>
              <a:rPr lang="en-US" sz="2600" smtClean="0"/>
              <a:t>	- Pc: giá của hàng bổ sung</a:t>
            </a:r>
          </a:p>
          <a:p>
            <a:pPr eaLnBrk="1" hangingPunct="1">
              <a:lnSpc>
                <a:spcPct val="90000"/>
              </a:lnSpc>
              <a:buFont typeface="Wingdings" pitchFamily="2" charset="2"/>
              <a:buNone/>
            </a:pPr>
            <a:r>
              <a:rPr lang="en-US" sz="2600" smtClean="0"/>
              <a:t>	- I: thu nhập của người tiêu dùng</a:t>
            </a:r>
          </a:p>
          <a:p>
            <a:pPr eaLnBrk="1" hangingPunct="1">
              <a:lnSpc>
                <a:spcPct val="90000"/>
              </a:lnSpc>
              <a:buFont typeface="Wingdings" pitchFamily="2" charset="2"/>
              <a:buNone/>
            </a:pPr>
            <a:r>
              <a:rPr lang="en-US" sz="2600" smtClean="0"/>
              <a:t>	Các nhân tố khác không được đưa vào mô hình vì chúng đều được giả định là giữ nguyên.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274638"/>
            <a:ext cx="8229600" cy="1143000"/>
          </a:xfrm>
        </p:spPr>
        <p:txBody>
          <a:bodyPr anchor="b"/>
          <a:lstStyle/>
          <a:p>
            <a:pPr eaLnBrk="1" hangingPunct="1"/>
            <a:r>
              <a:rPr lang="en-US" smtClean="0"/>
              <a:t>Cầu hàng hóa</a:t>
            </a:r>
          </a:p>
        </p:txBody>
      </p:sp>
      <p:sp>
        <p:nvSpPr>
          <p:cNvPr id="52227" name="Oval 19"/>
          <p:cNvSpPr>
            <a:spLocks noChangeArrowheads="1"/>
          </p:cNvSpPr>
          <p:nvPr/>
        </p:nvSpPr>
        <p:spPr bwMode="auto">
          <a:xfrm>
            <a:off x="1585913" y="3843338"/>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52228" name="Oval 20"/>
          <p:cNvSpPr>
            <a:spLocks noChangeArrowheads="1"/>
          </p:cNvSpPr>
          <p:nvPr/>
        </p:nvSpPr>
        <p:spPr bwMode="auto">
          <a:xfrm>
            <a:off x="2038350" y="4543425"/>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52229" name="Text Box 25"/>
          <p:cNvSpPr txBox="1">
            <a:spLocks noChangeArrowheads="1"/>
          </p:cNvSpPr>
          <p:nvPr/>
        </p:nvSpPr>
        <p:spPr bwMode="auto">
          <a:xfrm>
            <a:off x="2667000" y="3200400"/>
            <a:ext cx="1752600" cy="366713"/>
          </a:xfrm>
          <a:prstGeom prst="rect">
            <a:avLst/>
          </a:prstGeom>
          <a:noFill/>
          <a:ln w="9525">
            <a:noFill/>
            <a:miter lim="800000"/>
            <a:headEnd/>
            <a:tailEnd/>
          </a:ln>
        </p:spPr>
        <p:txBody>
          <a:bodyPr>
            <a:spAutoFit/>
          </a:bodyPr>
          <a:lstStyle/>
          <a:p>
            <a:pPr>
              <a:spcBef>
                <a:spcPct val="50000"/>
              </a:spcBef>
            </a:pPr>
            <a:endParaRPr lang="vi-VN"/>
          </a:p>
        </p:txBody>
      </p:sp>
      <p:sp>
        <p:nvSpPr>
          <p:cNvPr id="52230" name="Line 6"/>
          <p:cNvSpPr>
            <a:spLocks noChangeShapeType="1"/>
          </p:cNvSpPr>
          <p:nvPr/>
        </p:nvSpPr>
        <p:spPr bwMode="auto">
          <a:xfrm>
            <a:off x="685800" y="2590800"/>
            <a:ext cx="0" cy="3048000"/>
          </a:xfrm>
          <a:prstGeom prst="line">
            <a:avLst/>
          </a:prstGeom>
          <a:noFill/>
          <a:ln w="9525">
            <a:solidFill>
              <a:schemeClr val="tx1"/>
            </a:solidFill>
            <a:round/>
            <a:headEnd/>
            <a:tailEnd/>
          </a:ln>
        </p:spPr>
        <p:txBody>
          <a:bodyPr/>
          <a:lstStyle/>
          <a:p>
            <a:endParaRPr lang="vi-VN"/>
          </a:p>
        </p:txBody>
      </p:sp>
      <p:sp>
        <p:nvSpPr>
          <p:cNvPr id="52231" name="Line 7"/>
          <p:cNvSpPr>
            <a:spLocks noChangeShapeType="1"/>
          </p:cNvSpPr>
          <p:nvPr/>
        </p:nvSpPr>
        <p:spPr bwMode="auto">
          <a:xfrm>
            <a:off x="685800" y="5638800"/>
            <a:ext cx="3200400" cy="0"/>
          </a:xfrm>
          <a:prstGeom prst="line">
            <a:avLst/>
          </a:prstGeom>
          <a:noFill/>
          <a:ln w="9525">
            <a:solidFill>
              <a:schemeClr val="tx1"/>
            </a:solidFill>
            <a:round/>
            <a:headEnd/>
            <a:tailEnd/>
          </a:ln>
        </p:spPr>
        <p:txBody>
          <a:bodyPr/>
          <a:lstStyle/>
          <a:p>
            <a:endParaRPr lang="vi-VN"/>
          </a:p>
        </p:txBody>
      </p:sp>
      <p:sp>
        <p:nvSpPr>
          <p:cNvPr id="52232" name="Text Box 8"/>
          <p:cNvSpPr txBox="1">
            <a:spLocks noChangeArrowheads="1"/>
          </p:cNvSpPr>
          <p:nvPr/>
        </p:nvSpPr>
        <p:spPr bwMode="auto">
          <a:xfrm>
            <a:off x="228600" y="3657600"/>
            <a:ext cx="533400" cy="1054100"/>
          </a:xfrm>
          <a:prstGeom prst="rect">
            <a:avLst/>
          </a:prstGeom>
          <a:noFill/>
          <a:ln w="9525">
            <a:noFill/>
            <a:miter lim="800000"/>
            <a:headEnd/>
            <a:tailEnd/>
          </a:ln>
        </p:spPr>
        <p:txBody>
          <a:bodyPr>
            <a:spAutoFit/>
          </a:bodyPr>
          <a:lstStyle/>
          <a:p>
            <a:pPr>
              <a:spcBef>
                <a:spcPct val="50000"/>
              </a:spcBef>
            </a:pPr>
            <a:r>
              <a:rPr lang="en-US"/>
              <a:t>P</a:t>
            </a:r>
            <a:r>
              <a:rPr lang="en-US" baseline="-25000"/>
              <a:t>1</a:t>
            </a:r>
          </a:p>
          <a:p>
            <a:pPr>
              <a:spcBef>
                <a:spcPct val="50000"/>
              </a:spcBef>
            </a:pPr>
            <a:endParaRPr lang="en-US" baseline="-25000"/>
          </a:p>
          <a:p>
            <a:pPr>
              <a:spcBef>
                <a:spcPct val="50000"/>
              </a:spcBef>
            </a:pPr>
            <a:r>
              <a:rPr lang="en-US"/>
              <a:t>P</a:t>
            </a:r>
            <a:r>
              <a:rPr lang="en-US" baseline="-25000"/>
              <a:t>2</a:t>
            </a:r>
            <a:endParaRPr lang="en-US"/>
          </a:p>
        </p:txBody>
      </p:sp>
      <p:sp>
        <p:nvSpPr>
          <p:cNvPr id="52233" name="Text Box 9"/>
          <p:cNvSpPr txBox="1">
            <a:spLocks noChangeArrowheads="1"/>
          </p:cNvSpPr>
          <p:nvPr/>
        </p:nvSpPr>
        <p:spPr bwMode="auto">
          <a:xfrm>
            <a:off x="457200" y="5562600"/>
            <a:ext cx="2362200" cy="457200"/>
          </a:xfrm>
          <a:prstGeom prst="rect">
            <a:avLst/>
          </a:prstGeom>
          <a:noFill/>
          <a:ln w="9525">
            <a:noFill/>
            <a:miter lim="800000"/>
            <a:headEnd/>
            <a:tailEnd/>
          </a:ln>
        </p:spPr>
        <p:txBody>
          <a:bodyPr>
            <a:spAutoFit/>
          </a:bodyPr>
          <a:lstStyle/>
          <a:p>
            <a:pPr>
              <a:spcBef>
                <a:spcPct val="50000"/>
              </a:spcBef>
            </a:pPr>
            <a:r>
              <a:rPr lang="en-US"/>
              <a:t>0 </a:t>
            </a:r>
            <a:r>
              <a:rPr lang="en-US" sz="2400"/>
              <a:t>        </a:t>
            </a:r>
            <a:r>
              <a:rPr lang="en-US"/>
              <a:t>Q</a:t>
            </a:r>
            <a:r>
              <a:rPr lang="en-US" baseline="-25000"/>
              <a:t>1     </a:t>
            </a:r>
            <a:r>
              <a:rPr lang="en-US"/>
              <a:t>Q</a:t>
            </a:r>
            <a:r>
              <a:rPr lang="en-US" baseline="-25000"/>
              <a:t>2</a:t>
            </a:r>
            <a:endParaRPr lang="en-US"/>
          </a:p>
        </p:txBody>
      </p:sp>
      <p:sp>
        <p:nvSpPr>
          <p:cNvPr id="52234" name="Arc 10"/>
          <p:cNvSpPr>
            <a:spLocks/>
          </p:cNvSpPr>
          <p:nvPr/>
        </p:nvSpPr>
        <p:spPr bwMode="auto">
          <a:xfrm flipH="1" flipV="1">
            <a:off x="1419225" y="2895600"/>
            <a:ext cx="2209800" cy="2362200"/>
          </a:xfrm>
          <a:custGeom>
            <a:avLst/>
            <a:gdLst>
              <a:gd name="T0" fmla="*/ 2147483647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43" y="0"/>
                </a:moveTo>
                <a:cubicBezTo>
                  <a:pt x="12016" y="79"/>
                  <a:pt x="21600" y="9726"/>
                  <a:pt x="21600" y="21600"/>
                </a:cubicBezTo>
              </a:path>
              <a:path w="21600" h="21600" stroke="0" extrusionOk="0">
                <a:moveTo>
                  <a:pt x="143" y="0"/>
                </a:moveTo>
                <a:cubicBezTo>
                  <a:pt x="12016" y="79"/>
                  <a:pt x="21600" y="9726"/>
                  <a:pt x="21600" y="21600"/>
                </a:cubicBezTo>
                <a:lnTo>
                  <a:pt x="0" y="21600"/>
                </a:lnTo>
                <a:close/>
              </a:path>
            </a:pathLst>
          </a:custGeom>
          <a:noFill/>
          <a:ln w="28575">
            <a:solidFill>
              <a:schemeClr val="bg2">
                <a:lumMod val="50000"/>
              </a:schemeClr>
            </a:solidFill>
            <a:round/>
            <a:headEnd/>
            <a:tailEnd/>
          </a:ln>
        </p:spPr>
        <p:txBody>
          <a:bodyPr wrap="none" anchor="ctr"/>
          <a:lstStyle/>
          <a:p>
            <a:pPr>
              <a:defRPr/>
            </a:pPr>
            <a:endParaRPr lang="vi-VN"/>
          </a:p>
        </p:txBody>
      </p:sp>
      <p:sp>
        <p:nvSpPr>
          <p:cNvPr id="52235" name="Text Box 12"/>
          <p:cNvSpPr txBox="1">
            <a:spLocks noChangeArrowheads="1"/>
          </p:cNvSpPr>
          <p:nvPr/>
        </p:nvSpPr>
        <p:spPr bwMode="auto">
          <a:xfrm>
            <a:off x="533400" y="2133600"/>
            <a:ext cx="381000" cy="366713"/>
          </a:xfrm>
          <a:prstGeom prst="rect">
            <a:avLst/>
          </a:prstGeom>
          <a:noFill/>
          <a:ln w="9525">
            <a:noFill/>
            <a:miter lim="800000"/>
            <a:headEnd/>
            <a:tailEnd/>
          </a:ln>
        </p:spPr>
        <p:txBody>
          <a:bodyPr>
            <a:spAutoFit/>
          </a:bodyPr>
          <a:lstStyle/>
          <a:p>
            <a:pPr>
              <a:spcBef>
                <a:spcPct val="50000"/>
              </a:spcBef>
            </a:pPr>
            <a:r>
              <a:rPr lang="en-US"/>
              <a:t>P</a:t>
            </a:r>
          </a:p>
        </p:txBody>
      </p:sp>
      <p:sp>
        <p:nvSpPr>
          <p:cNvPr id="52236" name="Text Box 13"/>
          <p:cNvSpPr txBox="1">
            <a:spLocks noChangeArrowheads="1"/>
          </p:cNvSpPr>
          <p:nvPr/>
        </p:nvSpPr>
        <p:spPr bwMode="auto">
          <a:xfrm>
            <a:off x="3810000" y="5410200"/>
            <a:ext cx="609600" cy="366713"/>
          </a:xfrm>
          <a:prstGeom prst="rect">
            <a:avLst/>
          </a:prstGeom>
          <a:noFill/>
          <a:ln w="9525">
            <a:noFill/>
            <a:miter lim="800000"/>
            <a:headEnd/>
            <a:tailEnd/>
          </a:ln>
        </p:spPr>
        <p:txBody>
          <a:bodyPr>
            <a:spAutoFit/>
          </a:bodyPr>
          <a:lstStyle/>
          <a:p>
            <a:pPr>
              <a:spcBef>
                <a:spcPct val="50000"/>
              </a:spcBef>
            </a:pPr>
            <a:r>
              <a:rPr lang="en-US"/>
              <a:t>Qd</a:t>
            </a:r>
          </a:p>
        </p:txBody>
      </p:sp>
      <p:sp>
        <p:nvSpPr>
          <p:cNvPr id="52237" name="Line 15"/>
          <p:cNvSpPr>
            <a:spLocks noChangeShapeType="1"/>
          </p:cNvSpPr>
          <p:nvPr/>
        </p:nvSpPr>
        <p:spPr bwMode="auto">
          <a:xfrm>
            <a:off x="685800" y="3886200"/>
            <a:ext cx="914400" cy="0"/>
          </a:xfrm>
          <a:prstGeom prst="line">
            <a:avLst/>
          </a:prstGeom>
          <a:noFill/>
          <a:ln w="9525">
            <a:solidFill>
              <a:schemeClr val="hlink"/>
            </a:solidFill>
            <a:prstDash val="dash"/>
            <a:round/>
            <a:headEnd/>
            <a:tailEnd/>
          </a:ln>
        </p:spPr>
        <p:txBody>
          <a:bodyPr/>
          <a:lstStyle/>
          <a:p>
            <a:endParaRPr lang="vi-VN"/>
          </a:p>
        </p:txBody>
      </p:sp>
      <p:sp>
        <p:nvSpPr>
          <p:cNvPr id="52238" name="Line 16"/>
          <p:cNvSpPr>
            <a:spLocks noChangeShapeType="1"/>
          </p:cNvSpPr>
          <p:nvPr/>
        </p:nvSpPr>
        <p:spPr bwMode="auto">
          <a:xfrm>
            <a:off x="1600200" y="3886200"/>
            <a:ext cx="0" cy="1752600"/>
          </a:xfrm>
          <a:prstGeom prst="line">
            <a:avLst/>
          </a:prstGeom>
          <a:noFill/>
          <a:ln w="9525">
            <a:solidFill>
              <a:schemeClr val="hlink"/>
            </a:solidFill>
            <a:prstDash val="dash"/>
            <a:round/>
            <a:headEnd/>
            <a:tailEnd/>
          </a:ln>
        </p:spPr>
        <p:txBody>
          <a:bodyPr/>
          <a:lstStyle/>
          <a:p>
            <a:endParaRPr lang="vi-VN"/>
          </a:p>
        </p:txBody>
      </p:sp>
      <p:sp>
        <p:nvSpPr>
          <p:cNvPr id="52239" name="Line 17"/>
          <p:cNvSpPr>
            <a:spLocks noChangeShapeType="1"/>
          </p:cNvSpPr>
          <p:nvPr/>
        </p:nvSpPr>
        <p:spPr bwMode="auto">
          <a:xfrm>
            <a:off x="685800" y="4572000"/>
            <a:ext cx="1371600" cy="0"/>
          </a:xfrm>
          <a:prstGeom prst="line">
            <a:avLst/>
          </a:prstGeom>
          <a:noFill/>
          <a:ln w="9525">
            <a:solidFill>
              <a:schemeClr val="folHlink"/>
            </a:solidFill>
            <a:prstDash val="dash"/>
            <a:round/>
            <a:headEnd/>
            <a:tailEnd/>
          </a:ln>
        </p:spPr>
        <p:txBody>
          <a:bodyPr/>
          <a:lstStyle/>
          <a:p>
            <a:endParaRPr lang="vi-VN"/>
          </a:p>
        </p:txBody>
      </p:sp>
      <p:sp>
        <p:nvSpPr>
          <p:cNvPr id="52240" name="Line 18"/>
          <p:cNvSpPr>
            <a:spLocks noChangeShapeType="1"/>
          </p:cNvSpPr>
          <p:nvPr/>
        </p:nvSpPr>
        <p:spPr bwMode="auto">
          <a:xfrm>
            <a:off x="2085975" y="4572000"/>
            <a:ext cx="0" cy="1066800"/>
          </a:xfrm>
          <a:prstGeom prst="line">
            <a:avLst/>
          </a:prstGeom>
          <a:noFill/>
          <a:ln w="9525">
            <a:solidFill>
              <a:schemeClr val="folHlink"/>
            </a:solidFill>
            <a:prstDash val="dash"/>
            <a:round/>
            <a:headEnd/>
            <a:tailEnd/>
          </a:ln>
        </p:spPr>
        <p:txBody>
          <a:bodyPr/>
          <a:lstStyle/>
          <a:p>
            <a:endParaRPr lang="vi-VN"/>
          </a:p>
        </p:txBody>
      </p:sp>
      <p:sp>
        <p:nvSpPr>
          <p:cNvPr id="52241" name="Text Box 21"/>
          <p:cNvSpPr txBox="1">
            <a:spLocks noChangeArrowheads="1"/>
          </p:cNvSpPr>
          <p:nvPr/>
        </p:nvSpPr>
        <p:spPr bwMode="auto">
          <a:xfrm>
            <a:off x="1676400" y="3595688"/>
            <a:ext cx="381000" cy="366712"/>
          </a:xfrm>
          <a:prstGeom prst="rect">
            <a:avLst/>
          </a:prstGeom>
          <a:noFill/>
          <a:ln w="9525">
            <a:noFill/>
            <a:miter lim="800000"/>
            <a:headEnd/>
            <a:tailEnd/>
          </a:ln>
        </p:spPr>
        <p:txBody>
          <a:bodyPr>
            <a:spAutoFit/>
          </a:bodyPr>
          <a:lstStyle/>
          <a:p>
            <a:pPr>
              <a:spcBef>
                <a:spcPct val="50000"/>
              </a:spcBef>
            </a:pPr>
            <a:r>
              <a:rPr lang="en-US"/>
              <a:t>A</a:t>
            </a:r>
          </a:p>
        </p:txBody>
      </p:sp>
      <p:sp>
        <p:nvSpPr>
          <p:cNvPr id="52242" name="Text Box 22"/>
          <p:cNvSpPr txBox="1">
            <a:spLocks noChangeArrowheads="1"/>
          </p:cNvSpPr>
          <p:nvPr/>
        </p:nvSpPr>
        <p:spPr bwMode="auto">
          <a:xfrm>
            <a:off x="2133600" y="4267200"/>
            <a:ext cx="381000" cy="366713"/>
          </a:xfrm>
          <a:prstGeom prst="rect">
            <a:avLst/>
          </a:prstGeom>
          <a:noFill/>
          <a:ln w="9525">
            <a:noFill/>
            <a:miter lim="800000"/>
            <a:headEnd/>
            <a:tailEnd/>
          </a:ln>
        </p:spPr>
        <p:txBody>
          <a:bodyPr>
            <a:spAutoFit/>
          </a:bodyPr>
          <a:lstStyle/>
          <a:p>
            <a:pPr>
              <a:spcBef>
                <a:spcPct val="50000"/>
              </a:spcBef>
            </a:pPr>
            <a:r>
              <a:rPr lang="en-US"/>
              <a:t>B</a:t>
            </a:r>
          </a:p>
        </p:txBody>
      </p:sp>
      <p:sp>
        <p:nvSpPr>
          <p:cNvPr id="52243" name="Text Box 26"/>
          <p:cNvSpPr txBox="1">
            <a:spLocks noChangeArrowheads="1"/>
          </p:cNvSpPr>
          <p:nvPr/>
        </p:nvSpPr>
        <p:spPr bwMode="auto">
          <a:xfrm>
            <a:off x="2438400" y="3581400"/>
            <a:ext cx="1828800" cy="641350"/>
          </a:xfrm>
          <a:prstGeom prst="rect">
            <a:avLst/>
          </a:prstGeom>
          <a:noFill/>
          <a:ln w="9525">
            <a:noFill/>
            <a:miter lim="800000"/>
            <a:headEnd/>
            <a:tailEnd/>
          </a:ln>
        </p:spPr>
        <p:txBody>
          <a:bodyPr>
            <a:spAutoFit/>
          </a:bodyPr>
          <a:lstStyle/>
          <a:p>
            <a:pPr>
              <a:spcBef>
                <a:spcPct val="50000"/>
              </a:spcBef>
            </a:pPr>
            <a:r>
              <a:rPr lang="en-US"/>
              <a:t>Di chuyển dọc theo đường cầu</a:t>
            </a:r>
          </a:p>
        </p:txBody>
      </p:sp>
      <p:sp>
        <p:nvSpPr>
          <p:cNvPr id="52244" name="Line 27"/>
          <p:cNvSpPr>
            <a:spLocks noChangeShapeType="1"/>
          </p:cNvSpPr>
          <p:nvPr/>
        </p:nvSpPr>
        <p:spPr bwMode="auto">
          <a:xfrm flipV="1">
            <a:off x="1905000" y="3962400"/>
            <a:ext cx="533400" cy="228600"/>
          </a:xfrm>
          <a:prstGeom prst="line">
            <a:avLst/>
          </a:prstGeom>
          <a:noFill/>
          <a:ln w="9525">
            <a:solidFill>
              <a:schemeClr val="tx1"/>
            </a:solidFill>
            <a:round/>
            <a:headEnd/>
            <a:tailEnd/>
          </a:ln>
        </p:spPr>
        <p:txBody>
          <a:bodyPr/>
          <a:lstStyle/>
          <a:p>
            <a:endParaRPr lang="vi-VN"/>
          </a:p>
        </p:txBody>
      </p:sp>
      <p:sp>
        <p:nvSpPr>
          <p:cNvPr id="52245" name="Line 28"/>
          <p:cNvSpPr>
            <a:spLocks noChangeShapeType="1"/>
          </p:cNvSpPr>
          <p:nvPr/>
        </p:nvSpPr>
        <p:spPr bwMode="auto">
          <a:xfrm>
            <a:off x="838200" y="3962400"/>
            <a:ext cx="0" cy="533400"/>
          </a:xfrm>
          <a:prstGeom prst="line">
            <a:avLst/>
          </a:prstGeom>
          <a:noFill/>
          <a:ln w="9525">
            <a:solidFill>
              <a:schemeClr val="tx1"/>
            </a:solidFill>
            <a:round/>
            <a:headEnd/>
            <a:tailEnd type="triangle" w="med" len="med"/>
          </a:ln>
        </p:spPr>
        <p:txBody>
          <a:bodyPr/>
          <a:lstStyle/>
          <a:p>
            <a:endParaRPr lang="vi-VN"/>
          </a:p>
        </p:txBody>
      </p:sp>
      <p:sp>
        <p:nvSpPr>
          <p:cNvPr id="52246" name="Line 29"/>
          <p:cNvSpPr>
            <a:spLocks noChangeShapeType="1"/>
          </p:cNvSpPr>
          <p:nvPr/>
        </p:nvSpPr>
        <p:spPr bwMode="auto">
          <a:xfrm>
            <a:off x="1690688" y="5486400"/>
            <a:ext cx="304800" cy="0"/>
          </a:xfrm>
          <a:prstGeom prst="line">
            <a:avLst/>
          </a:prstGeom>
          <a:noFill/>
          <a:ln w="9525">
            <a:solidFill>
              <a:schemeClr val="tx1"/>
            </a:solidFill>
            <a:round/>
            <a:headEnd/>
            <a:tailEnd type="triangle" w="med" len="med"/>
          </a:ln>
        </p:spPr>
        <p:txBody>
          <a:bodyPr/>
          <a:lstStyle/>
          <a:p>
            <a:endParaRPr lang="vi-VN"/>
          </a:p>
        </p:txBody>
      </p:sp>
      <p:sp>
        <p:nvSpPr>
          <p:cNvPr id="52247" name="Line 32"/>
          <p:cNvSpPr>
            <a:spLocks noChangeShapeType="1"/>
          </p:cNvSpPr>
          <p:nvPr/>
        </p:nvSpPr>
        <p:spPr bwMode="auto">
          <a:xfrm>
            <a:off x="4876800" y="2590800"/>
            <a:ext cx="0" cy="3048000"/>
          </a:xfrm>
          <a:prstGeom prst="line">
            <a:avLst/>
          </a:prstGeom>
          <a:noFill/>
          <a:ln w="9525">
            <a:solidFill>
              <a:schemeClr val="tx1"/>
            </a:solidFill>
            <a:round/>
            <a:headEnd/>
            <a:tailEnd/>
          </a:ln>
        </p:spPr>
        <p:txBody>
          <a:bodyPr/>
          <a:lstStyle/>
          <a:p>
            <a:endParaRPr lang="vi-VN"/>
          </a:p>
        </p:txBody>
      </p:sp>
      <p:sp>
        <p:nvSpPr>
          <p:cNvPr id="52248" name="Line 33"/>
          <p:cNvSpPr>
            <a:spLocks noChangeShapeType="1"/>
          </p:cNvSpPr>
          <p:nvPr/>
        </p:nvSpPr>
        <p:spPr bwMode="auto">
          <a:xfrm>
            <a:off x="4876800" y="5638800"/>
            <a:ext cx="3200400" cy="0"/>
          </a:xfrm>
          <a:prstGeom prst="line">
            <a:avLst/>
          </a:prstGeom>
          <a:noFill/>
          <a:ln w="9525">
            <a:solidFill>
              <a:schemeClr val="tx1"/>
            </a:solidFill>
            <a:round/>
            <a:headEnd/>
            <a:tailEnd/>
          </a:ln>
        </p:spPr>
        <p:txBody>
          <a:bodyPr/>
          <a:lstStyle/>
          <a:p>
            <a:endParaRPr lang="vi-VN"/>
          </a:p>
        </p:txBody>
      </p:sp>
      <p:sp>
        <p:nvSpPr>
          <p:cNvPr id="52249" name="Text Box 34"/>
          <p:cNvSpPr txBox="1">
            <a:spLocks noChangeArrowheads="1"/>
          </p:cNvSpPr>
          <p:nvPr/>
        </p:nvSpPr>
        <p:spPr bwMode="auto">
          <a:xfrm>
            <a:off x="4419600" y="3657600"/>
            <a:ext cx="533400" cy="1054100"/>
          </a:xfrm>
          <a:prstGeom prst="rect">
            <a:avLst/>
          </a:prstGeom>
          <a:noFill/>
          <a:ln w="9525">
            <a:noFill/>
            <a:miter lim="800000"/>
            <a:headEnd/>
            <a:tailEnd/>
          </a:ln>
        </p:spPr>
        <p:txBody>
          <a:bodyPr>
            <a:spAutoFit/>
          </a:bodyPr>
          <a:lstStyle/>
          <a:p>
            <a:pPr>
              <a:spcBef>
                <a:spcPct val="50000"/>
              </a:spcBef>
            </a:pPr>
            <a:r>
              <a:rPr lang="en-US"/>
              <a:t>P</a:t>
            </a:r>
            <a:r>
              <a:rPr lang="en-US" baseline="-25000"/>
              <a:t>1</a:t>
            </a:r>
          </a:p>
          <a:p>
            <a:pPr>
              <a:spcBef>
                <a:spcPct val="50000"/>
              </a:spcBef>
            </a:pPr>
            <a:endParaRPr lang="en-US" baseline="-25000"/>
          </a:p>
          <a:p>
            <a:pPr>
              <a:spcBef>
                <a:spcPct val="50000"/>
              </a:spcBef>
            </a:pPr>
            <a:endParaRPr lang="en-US"/>
          </a:p>
        </p:txBody>
      </p:sp>
      <p:sp>
        <p:nvSpPr>
          <p:cNvPr id="52250" name="Text Box 35"/>
          <p:cNvSpPr txBox="1">
            <a:spLocks noChangeArrowheads="1"/>
          </p:cNvSpPr>
          <p:nvPr/>
        </p:nvSpPr>
        <p:spPr bwMode="auto">
          <a:xfrm>
            <a:off x="4648200" y="5562600"/>
            <a:ext cx="2362200" cy="457200"/>
          </a:xfrm>
          <a:prstGeom prst="rect">
            <a:avLst/>
          </a:prstGeom>
          <a:noFill/>
          <a:ln w="9525">
            <a:noFill/>
            <a:miter lim="800000"/>
            <a:headEnd/>
            <a:tailEnd/>
          </a:ln>
        </p:spPr>
        <p:txBody>
          <a:bodyPr>
            <a:spAutoFit/>
          </a:bodyPr>
          <a:lstStyle/>
          <a:p>
            <a:pPr>
              <a:spcBef>
                <a:spcPct val="50000"/>
              </a:spcBef>
            </a:pPr>
            <a:r>
              <a:rPr lang="en-US"/>
              <a:t>0 </a:t>
            </a:r>
            <a:r>
              <a:rPr lang="en-US" sz="2400"/>
              <a:t>        </a:t>
            </a:r>
            <a:r>
              <a:rPr lang="en-US"/>
              <a:t>Q</a:t>
            </a:r>
            <a:r>
              <a:rPr lang="en-US" baseline="-25000"/>
              <a:t>1              </a:t>
            </a:r>
            <a:r>
              <a:rPr lang="en-US"/>
              <a:t>Q</a:t>
            </a:r>
            <a:r>
              <a:rPr lang="en-US" baseline="-25000"/>
              <a:t>1</a:t>
            </a:r>
            <a:r>
              <a:rPr lang="en-US"/>
              <a:t>’ </a:t>
            </a:r>
          </a:p>
        </p:txBody>
      </p:sp>
      <p:sp>
        <p:nvSpPr>
          <p:cNvPr id="52251" name="Arc 36"/>
          <p:cNvSpPr>
            <a:spLocks/>
          </p:cNvSpPr>
          <p:nvPr/>
        </p:nvSpPr>
        <p:spPr bwMode="auto">
          <a:xfrm flipH="1" flipV="1">
            <a:off x="5610225" y="2895600"/>
            <a:ext cx="2209800" cy="2362200"/>
          </a:xfrm>
          <a:custGeom>
            <a:avLst/>
            <a:gdLst>
              <a:gd name="T0" fmla="*/ 2147483647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43" y="0"/>
                </a:moveTo>
                <a:cubicBezTo>
                  <a:pt x="12016" y="79"/>
                  <a:pt x="21600" y="9726"/>
                  <a:pt x="21600" y="21600"/>
                </a:cubicBezTo>
              </a:path>
              <a:path w="21600" h="21600" stroke="0" extrusionOk="0">
                <a:moveTo>
                  <a:pt x="143" y="0"/>
                </a:moveTo>
                <a:cubicBezTo>
                  <a:pt x="12016" y="79"/>
                  <a:pt x="21600" y="9726"/>
                  <a:pt x="21600" y="21600"/>
                </a:cubicBezTo>
                <a:lnTo>
                  <a:pt x="0" y="21600"/>
                </a:lnTo>
                <a:close/>
              </a:path>
            </a:pathLst>
          </a:custGeom>
          <a:noFill/>
          <a:ln w="28575">
            <a:solidFill>
              <a:srgbClr val="C00000"/>
            </a:solidFill>
            <a:round/>
            <a:headEnd/>
            <a:tailEnd/>
          </a:ln>
        </p:spPr>
        <p:txBody>
          <a:bodyPr wrap="none" anchor="ctr"/>
          <a:lstStyle/>
          <a:p>
            <a:endParaRPr lang="vi-VN"/>
          </a:p>
        </p:txBody>
      </p:sp>
      <p:sp>
        <p:nvSpPr>
          <p:cNvPr id="52252" name="Text Box 37"/>
          <p:cNvSpPr txBox="1">
            <a:spLocks noChangeArrowheads="1"/>
          </p:cNvSpPr>
          <p:nvPr/>
        </p:nvSpPr>
        <p:spPr bwMode="auto">
          <a:xfrm>
            <a:off x="4724400" y="2133600"/>
            <a:ext cx="381000" cy="366713"/>
          </a:xfrm>
          <a:prstGeom prst="rect">
            <a:avLst/>
          </a:prstGeom>
          <a:noFill/>
          <a:ln w="9525">
            <a:noFill/>
            <a:miter lim="800000"/>
            <a:headEnd/>
            <a:tailEnd/>
          </a:ln>
        </p:spPr>
        <p:txBody>
          <a:bodyPr>
            <a:spAutoFit/>
          </a:bodyPr>
          <a:lstStyle/>
          <a:p>
            <a:pPr>
              <a:spcBef>
                <a:spcPct val="50000"/>
              </a:spcBef>
            </a:pPr>
            <a:r>
              <a:rPr lang="en-US"/>
              <a:t>P</a:t>
            </a:r>
          </a:p>
        </p:txBody>
      </p:sp>
      <p:sp>
        <p:nvSpPr>
          <p:cNvPr id="52253" name="Text Box 38"/>
          <p:cNvSpPr txBox="1">
            <a:spLocks noChangeArrowheads="1"/>
          </p:cNvSpPr>
          <p:nvPr/>
        </p:nvSpPr>
        <p:spPr bwMode="auto">
          <a:xfrm>
            <a:off x="8077200" y="5410200"/>
            <a:ext cx="609600" cy="366713"/>
          </a:xfrm>
          <a:prstGeom prst="rect">
            <a:avLst/>
          </a:prstGeom>
          <a:noFill/>
          <a:ln w="9525">
            <a:noFill/>
            <a:miter lim="800000"/>
            <a:headEnd/>
            <a:tailEnd/>
          </a:ln>
        </p:spPr>
        <p:txBody>
          <a:bodyPr>
            <a:spAutoFit/>
          </a:bodyPr>
          <a:lstStyle/>
          <a:p>
            <a:pPr>
              <a:spcBef>
                <a:spcPct val="50000"/>
              </a:spcBef>
            </a:pPr>
            <a:r>
              <a:rPr lang="en-US"/>
              <a:t>Qd</a:t>
            </a:r>
          </a:p>
        </p:txBody>
      </p:sp>
      <p:sp>
        <p:nvSpPr>
          <p:cNvPr id="52254" name="Line 40"/>
          <p:cNvSpPr>
            <a:spLocks noChangeShapeType="1"/>
          </p:cNvSpPr>
          <p:nvPr/>
        </p:nvSpPr>
        <p:spPr bwMode="auto">
          <a:xfrm>
            <a:off x="6724650" y="3886200"/>
            <a:ext cx="0" cy="1752600"/>
          </a:xfrm>
          <a:prstGeom prst="line">
            <a:avLst/>
          </a:prstGeom>
          <a:noFill/>
          <a:ln w="9525">
            <a:solidFill>
              <a:srgbClr val="660066"/>
            </a:solidFill>
            <a:prstDash val="dash"/>
            <a:round/>
            <a:headEnd/>
            <a:tailEnd/>
          </a:ln>
        </p:spPr>
        <p:txBody>
          <a:bodyPr/>
          <a:lstStyle/>
          <a:p>
            <a:endParaRPr lang="vi-VN"/>
          </a:p>
        </p:txBody>
      </p:sp>
      <p:sp>
        <p:nvSpPr>
          <p:cNvPr id="52255" name="Text Box 43"/>
          <p:cNvSpPr txBox="1">
            <a:spLocks noChangeArrowheads="1"/>
          </p:cNvSpPr>
          <p:nvPr/>
        </p:nvSpPr>
        <p:spPr bwMode="auto">
          <a:xfrm>
            <a:off x="5795963" y="3524250"/>
            <a:ext cx="381000" cy="366713"/>
          </a:xfrm>
          <a:prstGeom prst="rect">
            <a:avLst/>
          </a:prstGeom>
          <a:noFill/>
          <a:ln w="9525">
            <a:noFill/>
            <a:miter lim="800000"/>
            <a:headEnd/>
            <a:tailEnd/>
          </a:ln>
        </p:spPr>
        <p:txBody>
          <a:bodyPr>
            <a:spAutoFit/>
          </a:bodyPr>
          <a:lstStyle/>
          <a:p>
            <a:pPr>
              <a:spcBef>
                <a:spcPct val="50000"/>
              </a:spcBef>
            </a:pPr>
            <a:r>
              <a:rPr lang="en-US"/>
              <a:t>A</a:t>
            </a:r>
          </a:p>
        </p:txBody>
      </p:sp>
      <p:sp>
        <p:nvSpPr>
          <p:cNvPr id="52256" name="Text Box 44"/>
          <p:cNvSpPr txBox="1">
            <a:spLocks noChangeArrowheads="1"/>
          </p:cNvSpPr>
          <p:nvPr/>
        </p:nvSpPr>
        <p:spPr bwMode="auto">
          <a:xfrm>
            <a:off x="6753225" y="3595688"/>
            <a:ext cx="381000" cy="366712"/>
          </a:xfrm>
          <a:prstGeom prst="rect">
            <a:avLst/>
          </a:prstGeom>
          <a:noFill/>
          <a:ln w="9525">
            <a:noFill/>
            <a:miter lim="800000"/>
            <a:headEnd/>
            <a:tailEnd/>
          </a:ln>
        </p:spPr>
        <p:txBody>
          <a:bodyPr>
            <a:spAutoFit/>
          </a:bodyPr>
          <a:lstStyle/>
          <a:p>
            <a:pPr>
              <a:spcBef>
                <a:spcPct val="50000"/>
              </a:spcBef>
            </a:pPr>
            <a:r>
              <a:rPr lang="en-US"/>
              <a:t>A’</a:t>
            </a:r>
          </a:p>
        </p:txBody>
      </p:sp>
      <p:sp>
        <p:nvSpPr>
          <p:cNvPr id="52257" name="Text Box 45"/>
          <p:cNvSpPr txBox="1">
            <a:spLocks noChangeArrowheads="1"/>
          </p:cNvSpPr>
          <p:nvPr/>
        </p:nvSpPr>
        <p:spPr bwMode="auto">
          <a:xfrm>
            <a:off x="7315200" y="2971800"/>
            <a:ext cx="1447800" cy="641350"/>
          </a:xfrm>
          <a:prstGeom prst="rect">
            <a:avLst/>
          </a:prstGeom>
          <a:noFill/>
          <a:ln w="9525">
            <a:noFill/>
            <a:miter lim="800000"/>
            <a:headEnd/>
            <a:tailEnd/>
          </a:ln>
        </p:spPr>
        <p:txBody>
          <a:bodyPr>
            <a:spAutoFit/>
          </a:bodyPr>
          <a:lstStyle/>
          <a:p>
            <a:pPr>
              <a:spcBef>
                <a:spcPct val="50000"/>
              </a:spcBef>
            </a:pPr>
            <a:r>
              <a:rPr lang="en-US"/>
              <a:t>Dịch chuyển  đường cầu</a:t>
            </a:r>
          </a:p>
        </p:txBody>
      </p:sp>
      <p:sp>
        <p:nvSpPr>
          <p:cNvPr id="52258" name="Arc 46"/>
          <p:cNvSpPr>
            <a:spLocks/>
          </p:cNvSpPr>
          <p:nvPr/>
        </p:nvSpPr>
        <p:spPr bwMode="auto">
          <a:xfrm flipH="1" flipV="1">
            <a:off x="6477000" y="2743200"/>
            <a:ext cx="1600200" cy="2057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2060"/>
            </a:solidFill>
            <a:round/>
            <a:headEnd/>
            <a:tailEnd/>
          </a:ln>
        </p:spPr>
        <p:txBody>
          <a:bodyPr wrap="none" anchor="ctr"/>
          <a:lstStyle/>
          <a:p>
            <a:endParaRPr lang="vi-VN"/>
          </a:p>
        </p:txBody>
      </p:sp>
      <p:sp>
        <p:nvSpPr>
          <p:cNvPr id="52259" name="Line 47"/>
          <p:cNvSpPr>
            <a:spLocks noChangeShapeType="1"/>
          </p:cNvSpPr>
          <p:nvPr/>
        </p:nvSpPr>
        <p:spPr bwMode="auto">
          <a:xfrm>
            <a:off x="4876800" y="3886200"/>
            <a:ext cx="1828800" cy="0"/>
          </a:xfrm>
          <a:prstGeom prst="line">
            <a:avLst/>
          </a:prstGeom>
          <a:noFill/>
          <a:ln w="9525">
            <a:solidFill>
              <a:srgbClr val="660066"/>
            </a:solidFill>
            <a:prstDash val="dash"/>
            <a:round/>
            <a:headEnd/>
            <a:tailEnd/>
          </a:ln>
        </p:spPr>
        <p:txBody>
          <a:bodyPr/>
          <a:lstStyle/>
          <a:p>
            <a:endParaRPr lang="vi-VN"/>
          </a:p>
        </p:txBody>
      </p:sp>
      <p:sp>
        <p:nvSpPr>
          <p:cNvPr id="52260" name="Line 48"/>
          <p:cNvSpPr>
            <a:spLocks noChangeShapeType="1"/>
          </p:cNvSpPr>
          <p:nvPr/>
        </p:nvSpPr>
        <p:spPr bwMode="auto">
          <a:xfrm>
            <a:off x="5819775" y="3886200"/>
            <a:ext cx="0" cy="1752600"/>
          </a:xfrm>
          <a:prstGeom prst="line">
            <a:avLst/>
          </a:prstGeom>
          <a:noFill/>
          <a:ln w="9525">
            <a:solidFill>
              <a:srgbClr val="660066"/>
            </a:solidFill>
            <a:prstDash val="dash"/>
            <a:round/>
            <a:headEnd/>
            <a:tailEnd/>
          </a:ln>
        </p:spPr>
        <p:txBody>
          <a:bodyPr/>
          <a:lstStyle/>
          <a:p>
            <a:endParaRPr lang="vi-VN"/>
          </a:p>
        </p:txBody>
      </p:sp>
      <p:sp>
        <p:nvSpPr>
          <p:cNvPr id="52261" name="Oval 49"/>
          <p:cNvSpPr>
            <a:spLocks noChangeArrowheads="1"/>
          </p:cNvSpPr>
          <p:nvPr/>
        </p:nvSpPr>
        <p:spPr bwMode="auto">
          <a:xfrm>
            <a:off x="5776913" y="3838575"/>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52262" name="Oval 50"/>
          <p:cNvSpPr>
            <a:spLocks noChangeArrowheads="1"/>
          </p:cNvSpPr>
          <p:nvPr/>
        </p:nvSpPr>
        <p:spPr bwMode="auto">
          <a:xfrm>
            <a:off x="6700838" y="3838575"/>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52263" name="Line 51"/>
          <p:cNvSpPr>
            <a:spLocks noChangeShapeType="1"/>
          </p:cNvSpPr>
          <p:nvPr/>
        </p:nvSpPr>
        <p:spPr bwMode="auto">
          <a:xfrm>
            <a:off x="5715000" y="3048000"/>
            <a:ext cx="685800" cy="0"/>
          </a:xfrm>
          <a:prstGeom prst="line">
            <a:avLst/>
          </a:prstGeom>
          <a:noFill/>
          <a:ln w="9525">
            <a:solidFill>
              <a:schemeClr val="tx1"/>
            </a:solidFill>
            <a:round/>
            <a:headEnd/>
            <a:tailEnd type="triangle" w="med" len="med"/>
          </a:ln>
        </p:spPr>
        <p:txBody>
          <a:bodyPr/>
          <a:lstStyle/>
          <a:p>
            <a:endParaRPr lang="vi-VN"/>
          </a:p>
        </p:txBody>
      </p:sp>
      <p:sp>
        <p:nvSpPr>
          <p:cNvPr id="52264" name="Line 52"/>
          <p:cNvSpPr>
            <a:spLocks noChangeShapeType="1"/>
          </p:cNvSpPr>
          <p:nvPr/>
        </p:nvSpPr>
        <p:spPr bwMode="auto">
          <a:xfrm flipV="1">
            <a:off x="6781800" y="3352800"/>
            <a:ext cx="533400" cy="152400"/>
          </a:xfrm>
          <a:prstGeom prst="line">
            <a:avLst/>
          </a:prstGeom>
          <a:noFill/>
          <a:ln w="9525">
            <a:solidFill>
              <a:schemeClr val="tx1"/>
            </a:solidFill>
            <a:round/>
            <a:headEnd/>
            <a:tailEnd/>
          </a:ln>
        </p:spPr>
        <p:txBody>
          <a:bodyPr/>
          <a:lstStyle/>
          <a:p>
            <a:endParaRPr lang="vi-VN"/>
          </a:p>
        </p:txBody>
      </p:sp>
      <p:sp>
        <p:nvSpPr>
          <p:cNvPr id="52265" name="Line 53"/>
          <p:cNvSpPr>
            <a:spLocks noChangeShapeType="1"/>
          </p:cNvSpPr>
          <p:nvPr/>
        </p:nvSpPr>
        <p:spPr bwMode="auto">
          <a:xfrm>
            <a:off x="5895975" y="5486400"/>
            <a:ext cx="762000" cy="0"/>
          </a:xfrm>
          <a:prstGeom prst="line">
            <a:avLst/>
          </a:prstGeom>
          <a:noFill/>
          <a:ln w="9525">
            <a:solidFill>
              <a:schemeClr val="tx1"/>
            </a:solidFill>
            <a:round/>
            <a:headEnd/>
            <a:tailEnd type="triangle" w="med" len="med"/>
          </a:ln>
        </p:spPr>
        <p:txBody>
          <a:bodyPr/>
          <a:lstStyle/>
          <a:p>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274638"/>
            <a:ext cx="8229600" cy="1143000"/>
          </a:xfrm>
        </p:spPr>
        <p:txBody>
          <a:bodyPr anchor="b"/>
          <a:lstStyle/>
          <a:p>
            <a:pPr eaLnBrk="1" hangingPunct="1"/>
            <a:r>
              <a:rPr lang="en-US" smtClean="0"/>
              <a:t>Tình huống 1</a:t>
            </a:r>
          </a:p>
        </p:txBody>
      </p:sp>
      <p:sp>
        <p:nvSpPr>
          <p:cNvPr id="53251" name="Rectangle 3"/>
          <p:cNvSpPr>
            <a:spLocks noGrp="1" noChangeArrowheads="1"/>
          </p:cNvSpPr>
          <p:nvPr>
            <p:ph type="body" idx="4294967295"/>
          </p:nvPr>
        </p:nvSpPr>
        <p:spPr>
          <a:xfrm>
            <a:off x="0" y="1600200"/>
            <a:ext cx="8229600" cy="4525963"/>
          </a:xfrm>
        </p:spPr>
        <p:txBody>
          <a:bodyPr/>
          <a:lstStyle/>
          <a:p>
            <a:pPr eaLnBrk="1" hangingPunct="1"/>
            <a:r>
              <a:rPr lang="en-US" smtClean="0"/>
              <a:t>Để cắt giảm mức tiêu dùng về thuốc lá, chính sách có thể sử dụng là gì?</a:t>
            </a:r>
          </a:p>
          <a:p>
            <a:pPr eaLnBrk="1" hangingPunct="1"/>
            <a:r>
              <a:rPr lang="en-US" smtClean="0"/>
              <a:t>Thu nhập của Popeye giảm và do vậy anh ta mua nhiều rau chân vịt hơn. Rau chân vịt là hàng thông thường hay hàng cấp thấp? Điều gì xảy ra đối với đường cầu của Popeye về rau chân vịt?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0" y="274638"/>
            <a:ext cx="8229600" cy="1143000"/>
          </a:xfrm>
        </p:spPr>
        <p:txBody>
          <a:bodyPr anchor="b"/>
          <a:lstStyle/>
          <a:p>
            <a:pPr eaLnBrk="1" hangingPunct="1"/>
            <a:r>
              <a:rPr lang="en-US" sz="4000" smtClean="0"/>
              <a:t>2.3. Cung hàng hóa</a:t>
            </a:r>
          </a:p>
        </p:txBody>
      </p:sp>
      <p:sp>
        <p:nvSpPr>
          <p:cNvPr id="68611" name="Rectangle 3"/>
          <p:cNvSpPr>
            <a:spLocks noGrp="1" noChangeArrowheads="1"/>
          </p:cNvSpPr>
          <p:nvPr>
            <p:ph type="body" idx="4294967295"/>
          </p:nvPr>
        </p:nvSpPr>
        <p:spPr>
          <a:xfrm>
            <a:off x="0" y="1789113"/>
            <a:ext cx="8269288" cy="4840287"/>
          </a:xfrm>
        </p:spPr>
        <p:txBody>
          <a:bodyPr/>
          <a:lstStyle/>
          <a:p>
            <a:pPr algn="just" eaLnBrk="1" hangingPunct="1"/>
            <a:r>
              <a:rPr lang="en-US" smtClean="0"/>
              <a:t>Cung hàng hóa mô tả số lượng một loại hàng hóa hay dịch vụ mà người bán sẵn lòng bán ở các mức giá khác nhau trong một khoảng thời gian xác định, trong điều kiện các yếu tố khác không đổi. </a:t>
            </a:r>
          </a:p>
          <a:p>
            <a:pPr algn="just" eaLnBrk="1" hangingPunct="1"/>
            <a:r>
              <a:rPr lang="en-US" smtClean="0"/>
              <a:t>Lượng cung mô tả số lượng một loại hàng hóa hay dịch vụ mà người bán sẵn lòng bán ở mức giá đã cho trong một khoảng thời gian xác định.</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0" y="274638"/>
            <a:ext cx="8229600" cy="1143000"/>
          </a:xfrm>
        </p:spPr>
        <p:txBody>
          <a:bodyPr anchor="b"/>
          <a:lstStyle/>
          <a:p>
            <a:pPr eaLnBrk="1" hangingPunct="1"/>
            <a:r>
              <a:rPr lang="en-US" sz="4000" smtClean="0"/>
              <a:t>2.3.1. Cung hàng hóa</a:t>
            </a:r>
          </a:p>
        </p:txBody>
      </p:sp>
      <p:sp>
        <p:nvSpPr>
          <p:cNvPr id="69635" name="Rectangle 3"/>
          <p:cNvSpPr>
            <a:spLocks noGrp="1" noChangeArrowheads="1"/>
          </p:cNvSpPr>
          <p:nvPr>
            <p:ph type="body" sz="half" idx="4294967295"/>
          </p:nvPr>
        </p:nvSpPr>
        <p:spPr>
          <a:xfrm>
            <a:off x="0" y="2819400"/>
            <a:ext cx="2514600" cy="2133600"/>
          </a:xfrm>
        </p:spPr>
        <p:txBody>
          <a:bodyPr/>
          <a:lstStyle/>
          <a:p>
            <a:pPr eaLnBrk="1" hangingPunct="1">
              <a:buFont typeface="Wingdings" pitchFamily="2" charset="2"/>
              <a:buNone/>
            </a:pPr>
            <a:r>
              <a:rPr lang="en-US" sz="2600" smtClean="0"/>
              <a:t>Cách biểu diễn 1: Biểu cung</a:t>
            </a:r>
          </a:p>
          <a:p>
            <a:pPr eaLnBrk="1" hangingPunct="1">
              <a:buFont typeface="Wingdings" pitchFamily="2" charset="2"/>
              <a:buNone/>
            </a:pPr>
            <a:endParaRPr lang="en-US" sz="2600" smtClean="0"/>
          </a:p>
          <a:p>
            <a:pPr eaLnBrk="1" hangingPunct="1">
              <a:buFont typeface="Wingdings" pitchFamily="2" charset="2"/>
              <a:buNone/>
            </a:pPr>
            <a:endParaRPr lang="en-US" sz="2600" smtClean="0"/>
          </a:p>
        </p:txBody>
      </p:sp>
      <p:graphicFrame>
        <p:nvGraphicFramePr>
          <p:cNvPr id="20513" name="Group 33"/>
          <p:cNvGraphicFramePr>
            <a:graphicFrameLocks noGrp="1"/>
          </p:cNvGraphicFramePr>
          <p:nvPr>
            <p:ph type="clipArt" sz="half" idx="4294967295"/>
          </p:nvPr>
        </p:nvGraphicFramePr>
        <p:xfrm>
          <a:off x="3313113" y="2017713"/>
          <a:ext cx="5830888" cy="4114801"/>
        </p:xfrm>
        <a:graphic>
          <a:graphicData uri="http://schemas.openxmlformats.org/drawingml/2006/table">
            <a:tbl>
              <a:tblPr/>
              <a:tblGrid>
                <a:gridCol w="2819400">
                  <a:extLst>
                    <a:ext uri="{9D8B030D-6E8A-4147-A177-3AD203B41FA5}">
                      <a16:colId xmlns:a16="http://schemas.microsoft.com/office/drawing/2014/main" val="20000"/>
                    </a:ext>
                  </a:extLst>
                </a:gridCol>
                <a:gridCol w="3011488">
                  <a:extLst>
                    <a:ext uri="{9D8B030D-6E8A-4147-A177-3AD203B41FA5}">
                      <a16:colId xmlns:a16="http://schemas.microsoft.com/office/drawing/2014/main" val="20001"/>
                    </a:ext>
                  </a:extLst>
                </a:gridCol>
              </a:tblGrid>
              <a:tr h="10255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P</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(1000đ/</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Qs</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tr</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năm</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274638"/>
            <a:ext cx="8229600" cy="1143000"/>
          </a:xfrm>
        </p:spPr>
        <p:txBody>
          <a:bodyPr anchor="b"/>
          <a:lstStyle/>
          <a:p>
            <a:pPr eaLnBrk="1" hangingPunct="1"/>
            <a:r>
              <a:rPr lang="en-US" sz="4000" smtClean="0"/>
              <a:t>2.3.1. Cung hàng hóa</a:t>
            </a:r>
          </a:p>
        </p:txBody>
      </p:sp>
      <p:sp>
        <p:nvSpPr>
          <p:cNvPr id="70659" name="Rectangle 3"/>
          <p:cNvSpPr>
            <a:spLocks noGrp="1" noChangeArrowheads="1"/>
          </p:cNvSpPr>
          <p:nvPr>
            <p:ph type="body" idx="4294967295"/>
          </p:nvPr>
        </p:nvSpPr>
        <p:spPr>
          <a:xfrm>
            <a:off x="1371600" y="2057400"/>
            <a:ext cx="7772400" cy="4114800"/>
          </a:xfrm>
        </p:spPr>
        <p:txBody>
          <a:bodyPr/>
          <a:lstStyle/>
          <a:p>
            <a:pPr eaLnBrk="1" hangingPunct="1"/>
            <a:r>
              <a:rPr lang="en-US" sz="2800" smtClean="0"/>
              <a:t>Cách biểu diễn 2: Đường cung</a:t>
            </a:r>
          </a:p>
        </p:txBody>
      </p:sp>
      <p:sp>
        <p:nvSpPr>
          <p:cNvPr id="70660" name="AutoShape 25"/>
          <p:cNvSpPr>
            <a:spLocks noChangeArrowheads="1"/>
          </p:cNvSpPr>
          <p:nvPr/>
        </p:nvSpPr>
        <p:spPr bwMode="auto">
          <a:xfrm>
            <a:off x="3886200" y="5410200"/>
            <a:ext cx="914400" cy="3048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70661" name="AutoShape 26"/>
          <p:cNvSpPr>
            <a:spLocks noChangeArrowheads="1"/>
          </p:cNvSpPr>
          <p:nvPr/>
        </p:nvSpPr>
        <p:spPr bwMode="auto">
          <a:xfrm rot="10800000">
            <a:off x="2590800" y="3810000"/>
            <a:ext cx="381000" cy="762000"/>
          </a:xfrm>
          <a:prstGeom prst="downArrow">
            <a:avLst>
              <a:gd name="adj1" fmla="val 50000"/>
              <a:gd name="adj2" fmla="val 50000"/>
            </a:avLst>
          </a:prstGeom>
          <a:solidFill>
            <a:schemeClr val="accent1"/>
          </a:solidFill>
          <a:ln w="9525">
            <a:solidFill>
              <a:schemeClr val="tx1"/>
            </a:solidFill>
            <a:miter lim="800000"/>
            <a:headEnd/>
            <a:tailEnd/>
          </a:ln>
        </p:spPr>
        <p:txBody>
          <a:bodyPr vert="eaVert" wrap="none" anchor="ctr"/>
          <a:lstStyle/>
          <a:p>
            <a:endParaRPr lang="vi-VN">
              <a:latin typeface="Times New Roman" pitchFamily="18" charset="0"/>
            </a:endParaRPr>
          </a:p>
        </p:txBody>
      </p:sp>
      <p:sp>
        <p:nvSpPr>
          <p:cNvPr id="70662" name="Line 5"/>
          <p:cNvSpPr>
            <a:spLocks noChangeShapeType="1"/>
          </p:cNvSpPr>
          <p:nvPr/>
        </p:nvSpPr>
        <p:spPr bwMode="auto">
          <a:xfrm>
            <a:off x="2438400" y="2819400"/>
            <a:ext cx="0" cy="3048000"/>
          </a:xfrm>
          <a:prstGeom prst="line">
            <a:avLst/>
          </a:prstGeom>
          <a:noFill/>
          <a:ln w="9525">
            <a:solidFill>
              <a:schemeClr val="tx1"/>
            </a:solidFill>
            <a:round/>
            <a:headEnd/>
            <a:tailEnd/>
          </a:ln>
        </p:spPr>
        <p:txBody>
          <a:bodyPr/>
          <a:lstStyle/>
          <a:p>
            <a:endParaRPr lang="vi-VN"/>
          </a:p>
        </p:txBody>
      </p:sp>
      <p:sp>
        <p:nvSpPr>
          <p:cNvPr id="70663" name="Line 6"/>
          <p:cNvSpPr>
            <a:spLocks noChangeShapeType="1"/>
          </p:cNvSpPr>
          <p:nvPr/>
        </p:nvSpPr>
        <p:spPr bwMode="auto">
          <a:xfrm>
            <a:off x="2438400" y="5867400"/>
            <a:ext cx="5638800" cy="0"/>
          </a:xfrm>
          <a:prstGeom prst="line">
            <a:avLst/>
          </a:prstGeom>
          <a:noFill/>
          <a:ln w="9525">
            <a:solidFill>
              <a:schemeClr val="tx1"/>
            </a:solidFill>
            <a:round/>
            <a:headEnd/>
            <a:tailEnd/>
          </a:ln>
        </p:spPr>
        <p:txBody>
          <a:bodyPr/>
          <a:lstStyle/>
          <a:p>
            <a:endParaRPr lang="vi-VN"/>
          </a:p>
        </p:txBody>
      </p:sp>
      <p:sp>
        <p:nvSpPr>
          <p:cNvPr id="70664" name="Line 8"/>
          <p:cNvSpPr>
            <a:spLocks noChangeShapeType="1"/>
          </p:cNvSpPr>
          <p:nvPr/>
        </p:nvSpPr>
        <p:spPr bwMode="auto">
          <a:xfrm>
            <a:off x="3810000" y="4648200"/>
            <a:ext cx="0" cy="1219200"/>
          </a:xfrm>
          <a:prstGeom prst="line">
            <a:avLst/>
          </a:prstGeom>
          <a:noFill/>
          <a:ln w="9525">
            <a:solidFill>
              <a:schemeClr val="tx1"/>
            </a:solidFill>
            <a:round/>
            <a:headEnd/>
            <a:tailEnd/>
          </a:ln>
        </p:spPr>
        <p:txBody>
          <a:bodyPr/>
          <a:lstStyle/>
          <a:p>
            <a:endParaRPr lang="vi-VN"/>
          </a:p>
        </p:txBody>
      </p:sp>
      <p:sp>
        <p:nvSpPr>
          <p:cNvPr id="70665" name="Line 10"/>
          <p:cNvSpPr>
            <a:spLocks noChangeShapeType="1"/>
          </p:cNvSpPr>
          <p:nvPr/>
        </p:nvSpPr>
        <p:spPr bwMode="auto">
          <a:xfrm>
            <a:off x="4800600" y="3657600"/>
            <a:ext cx="0" cy="2209800"/>
          </a:xfrm>
          <a:prstGeom prst="line">
            <a:avLst/>
          </a:prstGeom>
          <a:noFill/>
          <a:ln w="9525">
            <a:solidFill>
              <a:schemeClr val="tx1"/>
            </a:solidFill>
            <a:round/>
            <a:headEnd/>
            <a:tailEnd/>
          </a:ln>
        </p:spPr>
        <p:txBody>
          <a:bodyPr/>
          <a:lstStyle/>
          <a:p>
            <a:endParaRPr lang="vi-VN"/>
          </a:p>
        </p:txBody>
      </p:sp>
      <p:sp>
        <p:nvSpPr>
          <p:cNvPr id="70666" name="Text Box 12"/>
          <p:cNvSpPr txBox="1">
            <a:spLocks noChangeArrowheads="1"/>
          </p:cNvSpPr>
          <p:nvPr/>
        </p:nvSpPr>
        <p:spPr bwMode="auto">
          <a:xfrm>
            <a:off x="1600200" y="2787650"/>
            <a:ext cx="685800" cy="269875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P</a:t>
            </a:r>
          </a:p>
          <a:p>
            <a:pPr>
              <a:spcBef>
                <a:spcPct val="50000"/>
              </a:spcBef>
            </a:pPr>
            <a:r>
              <a:rPr lang="en-US" sz="2400">
                <a:latin typeface="Times New Roman" pitchFamily="18" charset="0"/>
              </a:rPr>
              <a:t>P</a:t>
            </a:r>
            <a:r>
              <a:rPr lang="en-US" sz="2400" baseline="-25000">
                <a:latin typeface="Times New Roman" pitchFamily="18" charset="0"/>
              </a:rPr>
              <a:t>2</a:t>
            </a:r>
          </a:p>
          <a:p>
            <a:pPr>
              <a:spcBef>
                <a:spcPct val="50000"/>
              </a:spcBef>
            </a:pPr>
            <a:endParaRPr lang="en-US" sz="2400" baseline="-25000">
              <a:latin typeface="Times New Roman" pitchFamily="18" charset="0"/>
            </a:endParaRPr>
          </a:p>
          <a:p>
            <a:pPr>
              <a:spcBef>
                <a:spcPct val="50000"/>
              </a:spcBef>
            </a:pPr>
            <a:r>
              <a:rPr lang="en-US" sz="2400">
                <a:latin typeface="Times New Roman" pitchFamily="18" charset="0"/>
              </a:rPr>
              <a:t>P</a:t>
            </a:r>
            <a:r>
              <a:rPr lang="en-US" sz="2400" baseline="-25000">
                <a:latin typeface="Times New Roman" pitchFamily="18" charset="0"/>
              </a:rPr>
              <a:t>1</a:t>
            </a:r>
            <a:endParaRPr lang="en-US" sz="2400">
              <a:latin typeface="Times New Roman" pitchFamily="18" charset="0"/>
            </a:endParaRPr>
          </a:p>
          <a:p>
            <a:pPr>
              <a:spcBef>
                <a:spcPct val="50000"/>
              </a:spcBef>
            </a:pPr>
            <a:endParaRPr lang="en-US" sz="2400" baseline="30000">
              <a:latin typeface="Times New Roman" pitchFamily="18" charset="0"/>
            </a:endParaRPr>
          </a:p>
          <a:p>
            <a:pPr>
              <a:spcBef>
                <a:spcPct val="50000"/>
              </a:spcBef>
            </a:pPr>
            <a:endParaRPr lang="en-US">
              <a:latin typeface="Times New Roman" pitchFamily="18" charset="0"/>
            </a:endParaRPr>
          </a:p>
        </p:txBody>
      </p:sp>
      <p:sp>
        <p:nvSpPr>
          <p:cNvPr id="70667" name="Text Box 13"/>
          <p:cNvSpPr txBox="1">
            <a:spLocks noChangeArrowheads="1"/>
          </p:cNvSpPr>
          <p:nvPr/>
        </p:nvSpPr>
        <p:spPr bwMode="auto">
          <a:xfrm>
            <a:off x="1979712" y="6093296"/>
            <a:ext cx="6553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	      Q</a:t>
            </a:r>
            <a:r>
              <a:rPr lang="en-US" sz="2400" baseline="-25000">
                <a:latin typeface="Times New Roman" pitchFamily="18" charset="0"/>
              </a:rPr>
              <a:t>1                      </a:t>
            </a:r>
            <a:r>
              <a:rPr lang="en-US" sz="2400">
                <a:latin typeface="Times New Roman" pitchFamily="18" charset="0"/>
              </a:rPr>
              <a:t>Q</a:t>
            </a:r>
            <a:r>
              <a:rPr lang="en-US" sz="2400" baseline="-25000">
                <a:latin typeface="Times New Roman" pitchFamily="18" charset="0"/>
              </a:rPr>
              <a:t>2</a:t>
            </a:r>
            <a:r>
              <a:rPr lang="en-US" sz="2400">
                <a:latin typeface="Times New Roman" pitchFamily="18" charset="0"/>
              </a:rPr>
              <a:t> 		    Qs</a:t>
            </a:r>
          </a:p>
        </p:txBody>
      </p:sp>
      <p:sp>
        <p:nvSpPr>
          <p:cNvPr id="70668" name="Line 15"/>
          <p:cNvSpPr>
            <a:spLocks noChangeShapeType="1"/>
          </p:cNvSpPr>
          <p:nvPr/>
        </p:nvSpPr>
        <p:spPr bwMode="auto">
          <a:xfrm>
            <a:off x="2438400" y="4648200"/>
            <a:ext cx="1371600" cy="0"/>
          </a:xfrm>
          <a:prstGeom prst="line">
            <a:avLst/>
          </a:prstGeom>
          <a:noFill/>
          <a:ln w="9525">
            <a:solidFill>
              <a:schemeClr val="tx1"/>
            </a:solidFill>
            <a:round/>
            <a:headEnd/>
            <a:tailEnd/>
          </a:ln>
        </p:spPr>
        <p:txBody>
          <a:bodyPr/>
          <a:lstStyle/>
          <a:p>
            <a:endParaRPr lang="vi-VN"/>
          </a:p>
        </p:txBody>
      </p:sp>
      <p:sp>
        <p:nvSpPr>
          <p:cNvPr id="70669" name="Line 17"/>
          <p:cNvSpPr>
            <a:spLocks noChangeShapeType="1"/>
          </p:cNvSpPr>
          <p:nvPr/>
        </p:nvSpPr>
        <p:spPr bwMode="auto">
          <a:xfrm>
            <a:off x="2484438" y="3657600"/>
            <a:ext cx="2286000" cy="0"/>
          </a:xfrm>
          <a:prstGeom prst="line">
            <a:avLst/>
          </a:prstGeom>
          <a:noFill/>
          <a:ln w="9525">
            <a:solidFill>
              <a:schemeClr val="tx1"/>
            </a:solidFill>
            <a:round/>
            <a:headEnd/>
            <a:tailEnd/>
          </a:ln>
        </p:spPr>
        <p:txBody>
          <a:bodyPr/>
          <a:lstStyle/>
          <a:p>
            <a:endParaRPr lang="vi-VN"/>
          </a:p>
        </p:txBody>
      </p:sp>
      <p:sp>
        <p:nvSpPr>
          <p:cNvPr id="70670" name="AutoShape 34"/>
          <p:cNvSpPr>
            <a:spLocks noChangeArrowheads="1"/>
          </p:cNvSpPr>
          <p:nvPr/>
        </p:nvSpPr>
        <p:spPr bwMode="auto">
          <a:xfrm>
            <a:off x="5867400" y="2819400"/>
            <a:ext cx="2819400" cy="990600"/>
          </a:xfrm>
          <a:prstGeom prst="wedgeRoundRectCallout">
            <a:avLst>
              <a:gd name="adj1" fmla="val -73819"/>
              <a:gd name="adj2" fmla="val 8495"/>
              <a:gd name="adj3" fmla="val 16667"/>
            </a:avLst>
          </a:prstGeom>
          <a:solidFill>
            <a:schemeClr val="bg1"/>
          </a:solidFill>
          <a:ln w="9525">
            <a:solidFill>
              <a:schemeClr val="bg1">
                <a:lumMod val="95000"/>
              </a:schemeClr>
            </a:solidFill>
            <a:miter lim="800000"/>
            <a:headEnd/>
            <a:tailEnd/>
          </a:ln>
        </p:spPr>
        <p:txBody>
          <a:bodyPr/>
          <a:lstStyle/>
          <a:p>
            <a:pPr algn="ct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cung</a:t>
            </a:r>
            <a:r>
              <a:rPr lang="en-US" sz="2400" dirty="0">
                <a:latin typeface="Times New Roman" pitchFamily="18" charset="0"/>
              </a:rPr>
              <a:t> </a:t>
            </a:r>
            <a:r>
              <a:rPr lang="en-US" sz="2400" dirty="0" err="1">
                <a:latin typeface="Times New Roman" pitchFamily="18" charset="0"/>
              </a:rPr>
              <a:t>lại</a:t>
            </a:r>
            <a:r>
              <a:rPr lang="en-US" sz="2400" dirty="0">
                <a:latin typeface="Times New Roman" pitchFamily="18" charset="0"/>
              </a:rPr>
              <a:t> </a:t>
            </a:r>
            <a:r>
              <a:rPr lang="en-US" sz="2400" dirty="0" err="1">
                <a:latin typeface="Times New Roman" pitchFamily="18" charset="0"/>
              </a:rPr>
              <a:t>dốc</a:t>
            </a:r>
            <a:r>
              <a:rPr lang="en-US" sz="2400" dirty="0">
                <a:latin typeface="Times New Roman" pitchFamily="18" charset="0"/>
              </a:rPr>
              <a:t> </a:t>
            </a:r>
            <a:r>
              <a:rPr lang="en-US" sz="2400" dirty="0" err="1">
                <a:latin typeface="Times New Roman" pitchFamily="18" charset="0"/>
              </a:rPr>
              <a:t>lên</a:t>
            </a:r>
            <a:r>
              <a:rPr lang="en-US" sz="2400" dirty="0">
                <a:latin typeface="Times New Roman" pitchFamily="18" charset="0"/>
              </a:rPr>
              <a:t>?</a:t>
            </a:r>
          </a:p>
        </p:txBody>
      </p:sp>
      <p:sp>
        <p:nvSpPr>
          <p:cNvPr id="70671" name="Text Box 36"/>
          <p:cNvSpPr txBox="1">
            <a:spLocks noChangeArrowheads="1"/>
          </p:cNvSpPr>
          <p:nvPr/>
        </p:nvSpPr>
        <p:spPr bwMode="auto">
          <a:xfrm>
            <a:off x="4876800" y="2590800"/>
            <a:ext cx="457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S</a:t>
            </a:r>
          </a:p>
        </p:txBody>
      </p:sp>
      <p:cxnSp>
        <p:nvCxnSpPr>
          <p:cNvPr id="70672" name="Straight Connector 17"/>
          <p:cNvCxnSpPr>
            <a:cxnSpLocks noChangeShapeType="1"/>
          </p:cNvCxnSpPr>
          <p:nvPr/>
        </p:nvCxnSpPr>
        <p:spPr bwMode="auto">
          <a:xfrm rot="5400000" flipH="1" flipV="1">
            <a:off x="3162300" y="2933700"/>
            <a:ext cx="2362200" cy="2286000"/>
          </a:xfrm>
          <a:prstGeom prst="line">
            <a:avLst/>
          </a:prstGeom>
          <a:noFill/>
          <a:ln w="34925" algn="ctr">
            <a:solidFill>
              <a:schemeClr val="tx1"/>
            </a:solidFill>
            <a:round/>
            <a:headEnd/>
            <a:tailEn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2.3.1. Cung hàng hóa</a:t>
            </a:r>
          </a:p>
        </p:txBody>
      </p:sp>
      <p:sp>
        <p:nvSpPr>
          <p:cNvPr id="71683" name="Rectangle 3"/>
          <p:cNvSpPr>
            <a:spLocks noGrp="1" noChangeArrowheads="1"/>
          </p:cNvSpPr>
          <p:nvPr>
            <p:ph type="body" idx="4294967295"/>
          </p:nvPr>
        </p:nvSpPr>
        <p:spPr>
          <a:xfrm>
            <a:off x="0" y="1600200"/>
            <a:ext cx="8229600" cy="4525963"/>
          </a:xfrm>
        </p:spPr>
        <p:txBody>
          <a:bodyPr/>
          <a:lstStyle/>
          <a:p>
            <a:pPr eaLnBrk="1" hangingPunct="1"/>
            <a:r>
              <a:rPr lang="en-US" smtClean="0"/>
              <a:t>Cách biểu diễn 3: Hàm số cung</a:t>
            </a:r>
          </a:p>
          <a:p>
            <a:pPr eaLnBrk="1" hangingPunct="1">
              <a:buFont typeface="Wingdings" pitchFamily="2" charset="2"/>
              <a:buNone/>
            </a:pPr>
            <a:r>
              <a:rPr lang="en-US" smtClean="0"/>
              <a:t>			Qs = f(P)</a:t>
            </a:r>
          </a:p>
          <a:p>
            <a:pPr eaLnBrk="1" hangingPunct="1">
              <a:buFont typeface="Wingdings" pitchFamily="2" charset="2"/>
              <a:buNone/>
            </a:pPr>
            <a:r>
              <a:rPr lang="en-US" smtClean="0"/>
              <a:t>Nếu là hàm tuyến tính: </a:t>
            </a:r>
          </a:p>
          <a:p>
            <a:pPr eaLnBrk="1" hangingPunct="1">
              <a:buFont typeface="Wingdings" pitchFamily="2" charset="2"/>
              <a:buNone/>
            </a:pPr>
            <a:r>
              <a:rPr lang="en-US" smtClean="0"/>
              <a:t>			Qs = a.P + b (a &gt; 0)</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14400" y="0"/>
            <a:ext cx="8229600" cy="1139825"/>
          </a:xfrm>
        </p:spPr>
        <p:txBody>
          <a:bodyPr anchor="b"/>
          <a:lstStyle/>
          <a:p>
            <a:pPr eaLnBrk="1" hangingPunct="1"/>
            <a:r>
              <a:rPr lang="en-US" smtClean="0"/>
              <a:t>CÁC CHỦ ĐỀ CHÍNH</a:t>
            </a:r>
          </a:p>
        </p:txBody>
      </p:sp>
      <p:sp>
        <p:nvSpPr>
          <p:cNvPr id="39939" name="Rectangle 3"/>
          <p:cNvSpPr>
            <a:spLocks noGrp="1" noChangeArrowheads="1"/>
          </p:cNvSpPr>
          <p:nvPr>
            <p:ph type="body" idx="4294967295"/>
          </p:nvPr>
        </p:nvSpPr>
        <p:spPr>
          <a:xfrm>
            <a:off x="0" y="1143000"/>
            <a:ext cx="8686800" cy="5562600"/>
          </a:xfrm>
        </p:spPr>
        <p:txBody>
          <a:bodyPr/>
          <a:lstStyle/>
          <a:p>
            <a:pPr eaLnBrk="1" hangingPunct="1">
              <a:buFont typeface="Wingdings" pitchFamily="2" charset="2"/>
              <a:buNone/>
            </a:pPr>
            <a:r>
              <a:rPr lang="en-US" sz="2800" dirty="0" smtClean="0"/>
              <a:t>2.1. </a:t>
            </a:r>
            <a:r>
              <a:rPr lang="en-US" sz="2800" dirty="0" err="1" smtClean="0"/>
              <a:t>Thị</a:t>
            </a:r>
            <a:r>
              <a:rPr lang="en-US" sz="2800" dirty="0" smtClean="0"/>
              <a:t> </a:t>
            </a:r>
            <a:r>
              <a:rPr lang="en-US" sz="2800" dirty="0" err="1" smtClean="0"/>
              <a:t>trường</a:t>
            </a:r>
            <a:r>
              <a:rPr lang="en-US" sz="2800" dirty="0" smtClean="0"/>
              <a:t> </a:t>
            </a:r>
            <a:r>
              <a:rPr lang="en-US" sz="2800" dirty="0" err="1" smtClean="0"/>
              <a:t>là</a:t>
            </a:r>
            <a:r>
              <a:rPr lang="en-US" sz="2800" dirty="0" smtClean="0"/>
              <a:t> </a:t>
            </a:r>
            <a:r>
              <a:rPr lang="en-US" sz="2800" dirty="0" err="1" smtClean="0"/>
              <a:t>gì</a:t>
            </a:r>
            <a:r>
              <a:rPr lang="en-US" sz="2800" dirty="0" smtClean="0"/>
              <a:t>?</a:t>
            </a:r>
            <a:endParaRPr lang="vi-VN" sz="2800" dirty="0" smtClean="0"/>
          </a:p>
          <a:p>
            <a:pPr eaLnBrk="1" hangingPunct="1">
              <a:buFont typeface="Wingdings" pitchFamily="2" charset="2"/>
              <a:buNone/>
            </a:pPr>
            <a:r>
              <a:rPr lang="en-US" sz="2800" dirty="0" smtClean="0"/>
              <a:t>2.2. </a:t>
            </a:r>
            <a:r>
              <a:rPr lang="en-US" sz="2800" dirty="0" err="1" smtClean="0"/>
              <a:t>Cầu</a:t>
            </a:r>
            <a:r>
              <a:rPr lang="en-US" sz="2800" dirty="0" smtClean="0"/>
              <a:t> </a:t>
            </a:r>
            <a:r>
              <a:rPr lang="en-US" sz="2800" dirty="0" err="1" smtClean="0"/>
              <a:t>hàng</a:t>
            </a:r>
            <a:r>
              <a:rPr lang="en-US" sz="2800" dirty="0" smtClean="0"/>
              <a:t> </a:t>
            </a:r>
            <a:r>
              <a:rPr lang="en-US" sz="2800" dirty="0" err="1" smtClean="0"/>
              <a:t>hóa</a:t>
            </a:r>
            <a:r>
              <a:rPr lang="en-US" sz="2800" dirty="0" smtClean="0"/>
              <a:t> </a:t>
            </a:r>
            <a:endParaRPr lang="vi-VN" sz="2800" dirty="0" smtClean="0"/>
          </a:p>
          <a:p>
            <a:pPr eaLnBrk="1" hangingPunct="1">
              <a:buFont typeface="Wingdings" pitchFamily="2" charset="2"/>
              <a:buNone/>
            </a:pPr>
            <a:r>
              <a:rPr lang="en-US" sz="2800" dirty="0" smtClean="0"/>
              <a:t>	2.2.1. </a:t>
            </a:r>
            <a:r>
              <a:rPr lang="en-US" sz="2800" dirty="0" err="1" smtClean="0"/>
              <a:t>Cầu</a:t>
            </a:r>
            <a:r>
              <a:rPr lang="en-US" sz="2800" dirty="0" smtClean="0"/>
              <a:t> </a:t>
            </a:r>
            <a:r>
              <a:rPr lang="en-US" sz="2800" dirty="0" err="1" smtClean="0"/>
              <a:t>hàng</a:t>
            </a:r>
            <a:r>
              <a:rPr lang="en-US" sz="2800" dirty="0" smtClean="0"/>
              <a:t> </a:t>
            </a:r>
            <a:r>
              <a:rPr lang="en-US" sz="2800" dirty="0" err="1" smtClean="0"/>
              <a:t>hóa</a:t>
            </a:r>
            <a:r>
              <a:rPr lang="en-US" sz="2800" dirty="0" smtClean="0"/>
              <a:t> </a:t>
            </a:r>
            <a:r>
              <a:rPr lang="en-US" sz="2800" dirty="0" err="1" smtClean="0"/>
              <a:t>là</a:t>
            </a:r>
            <a:r>
              <a:rPr lang="en-US" sz="2800" dirty="0" smtClean="0"/>
              <a:t> </a:t>
            </a:r>
            <a:r>
              <a:rPr lang="en-US" sz="2800" dirty="0" err="1" smtClean="0"/>
              <a:t>gì</a:t>
            </a:r>
            <a:r>
              <a:rPr lang="en-US" sz="2800" dirty="0" smtClean="0"/>
              <a:t>?</a:t>
            </a:r>
            <a:endParaRPr lang="vi-VN" sz="2800" dirty="0" smtClean="0"/>
          </a:p>
          <a:p>
            <a:pPr>
              <a:buNone/>
            </a:pPr>
            <a:r>
              <a:rPr lang="en-US" sz="2800" dirty="0" smtClean="0"/>
              <a:t>	 2.2.2 .</a:t>
            </a:r>
            <a:r>
              <a:rPr lang="en-US" sz="2800" dirty="0" err="1" smtClean="0"/>
              <a:t>Các</a:t>
            </a:r>
            <a:r>
              <a:rPr lang="en-US" sz="2800" dirty="0" smtClean="0"/>
              <a:t> </a:t>
            </a:r>
            <a:r>
              <a:rPr lang="en-US" sz="2800" dirty="0" err="1" smtClean="0"/>
              <a:t>nhân</a:t>
            </a:r>
            <a:r>
              <a:rPr lang="en-US" sz="2800" dirty="0" smtClean="0"/>
              <a:t> </a:t>
            </a:r>
            <a:r>
              <a:rPr lang="en-US" sz="2800" dirty="0" err="1" smtClean="0"/>
              <a:t>tố</a:t>
            </a:r>
            <a:r>
              <a:rPr lang="en-US" sz="2800" dirty="0" smtClean="0"/>
              <a:t> </a:t>
            </a:r>
            <a:r>
              <a:rPr lang="en-US" sz="2800" dirty="0" err="1" smtClean="0"/>
              <a:t>ảnh</a:t>
            </a:r>
            <a:r>
              <a:rPr lang="en-US" sz="2800" dirty="0" smtClean="0"/>
              <a:t> </a:t>
            </a:r>
            <a:r>
              <a:rPr lang="en-US" sz="2800" dirty="0" err="1" smtClean="0"/>
              <a:t>hưởng</a:t>
            </a:r>
            <a:r>
              <a:rPr lang="en-US" sz="2800" dirty="0" smtClean="0"/>
              <a:t> </a:t>
            </a:r>
            <a:r>
              <a:rPr lang="en-US" sz="2800" dirty="0" err="1" smtClean="0"/>
              <a:t>đến</a:t>
            </a:r>
            <a:r>
              <a:rPr lang="en-US" sz="2800" dirty="0" smtClean="0"/>
              <a:t> </a:t>
            </a:r>
            <a:r>
              <a:rPr lang="en-US" sz="2800" dirty="0" err="1" smtClean="0"/>
              <a:t>cầu</a:t>
            </a:r>
            <a:r>
              <a:rPr lang="en-US" sz="2800" dirty="0" smtClean="0"/>
              <a:t> </a:t>
            </a:r>
            <a:r>
              <a:rPr lang="en-US" sz="2800" dirty="0" err="1" smtClean="0"/>
              <a:t>hàng</a:t>
            </a:r>
            <a:r>
              <a:rPr lang="en-US" sz="2800" dirty="0" smtClean="0"/>
              <a:t> </a:t>
            </a:r>
            <a:r>
              <a:rPr lang="en-US" sz="2800" dirty="0" err="1" smtClean="0"/>
              <a:t>hóa</a:t>
            </a:r>
            <a:endParaRPr lang="vi-VN" sz="2800" dirty="0" smtClean="0"/>
          </a:p>
          <a:p>
            <a:pPr eaLnBrk="1" hangingPunct="1">
              <a:buFont typeface="Wingdings" pitchFamily="2" charset="2"/>
              <a:buNone/>
            </a:pPr>
            <a:r>
              <a:rPr lang="en-US" sz="2800" dirty="0" smtClean="0"/>
              <a:t>2.3. </a:t>
            </a:r>
            <a:r>
              <a:rPr lang="en-US" sz="2800" dirty="0" err="1" smtClean="0"/>
              <a:t>Cung</a:t>
            </a:r>
            <a:r>
              <a:rPr lang="en-US" sz="2800" dirty="0" smtClean="0"/>
              <a:t> </a:t>
            </a:r>
            <a:r>
              <a:rPr lang="en-US" sz="2800" dirty="0" err="1" smtClean="0"/>
              <a:t>hàng</a:t>
            </a:r>
            <a:r>
              <a:rPr lang="en-US" sz="2800" dirty="0" smtClean="0"/>
              <a:t> </a:t>
            </a:r>
            <a:r>
              <a:rPr lang="en-US" sz="2800" dirty="0" err="1" smtClean="0"/>
              <a:t>hóa</a:t>
            </a:r>
            <a:endParaRPr lang="vi-VN" sz="2800" dirty="0" smtClean="0"/>
          </a:p>
          <a:p>
            <a:pPr eaLnBrk="1" hangingPunct="1">
              <a:buFont typeface="Wingdings" pitchFamily="2" charset="2"/>
              <a:buNone/>
            </a:pPr>
            <a:r>
              <a:rPr lang="fr-FR" sz="2800" dirty="0" smtClean="0"/>
              <a:t>	2.3.1. Cung </a:t>
            </a:r>
            <a:r>
              <a:rPr lang="fr-FR" sz="2800" dirty="0" err="1" smtClean="0"/>
              <a:t>hàng</a:t>
            </a:r>
            <a:r>
              <a:rPr lang="fr-FR" sz="2800" dirty="0" smtClean="0"/>
              <a:t> </a:t>
            </a:r>
            <a:r>
              <a:rPr lang="fr-FR" sz="2800" dirty="0" err="1" smtClean="0"/>
              <a:t>hóa</a:t>
            </a:r>
            <a:r>
              <a:rPr lang="fr-FR" sz="2800" dirty="0" smtClean="0"/>
              <a:t> là </a:t>
            </a:r>
            <a:r>
              <a:rPr lang="fr-FR" sz="2800" dirty="0" err="1" smtClean="0"/>
              <a:t>gì</a:t>
            </a:r>
            <a:r>
              <a:rPr lang="fr-FR" sz="2800" dirty="0" smtClean="0"/>
              <a:t>?</a:t>
            </a:r>
          </a:p>
          <a:p>
            <a:pPr>
              <a:buNone/>
            </a:pPr>
            <a:r>
              <a:rPr lang="en-US" sz="2800" dirty="0" smtClean="0"/>
              <a:t>	2.2.2 .</a:t>
            </a:r>
            <a:r>
              <a:rPr lang="en-US" sz="2800" dirty="0" err="1" smtClean="0"/>
              <a:t>Các</a:t>
            </a:r>
            <a:r>
              <a:rPr lang="en-US" sz="2800" dirty="0" smtClean="0"/>
              <a:t> </a:t>
            </a:r>
            <a:r>
              <a:rPr lang="en-US" sz="2800" dirty="0" err="1" smtClean="0"/>
              <a:t>nhân</a:t>
            </a:r>
            <a:r>
              <a:rPr lang="en-US" sz="2800" dirty="0" smtClean="0"/>
              <a:t> </a:t>
            </a:r>
            <a:r>
              <a:rPr lang="en-US" sz="2800" dirty="0" err="1" smtClean="0"/>
              <a:t>tố</a:t>
            </a:r>
            <a:r>
              <a:rPr lang="en-US" sz="2800" dirty="0" smtClean="0"/>
              <a:t> </a:t>
            </a:r>
            <a:r>
              <a:rPr lang="en-US" sz="2800" dirty="0" err="1" smtClean="0"/>
              <a:t>ảnh</a:t>
            </a:r>
            <a:r>
              <a:rPr lang="en-US" sz="2800" dirty="0" smtClean="0"/>
              <a:t> </a:t>
            </a:r>
            <a:r>
              <a:rPr lang="en-US" sz="2800" dirty="0" err="1" smtClean="0"/>
              <a:t>hưởng</a:t>
            </a:r>
            <a:r>
              <a:rPr lang="en-US" sz="2800" dirty="0" smtClean="0"/>
              <a:t> </a:t>
            </a:r>
            <a:r>
              <a:rPr lang="en-US" sz="2800" dirty="0" err="1" smtClean="0"/>
              <a:t>đến</a:t>
            </a:r>
            <a:r>
              <a:rPr lang="en-US" sz="2800" dirty="0" smtClean="0"/>
              <a:t> </a:t>
            </a:r>
            <a:r>
              <a:rPr lang="en-US" sz="2800" dirty="0" err="1" smtClean="0"/>
              <a:t>cung</a:t>
            </a:r>
            <a:r>
              <a:rPr lang="en-US" sz="2800" dirty="0" smtClean="0"/>
              <a:t> </a:t>
            </a:r>
            <a:r>
              <a:rPr lang="en-US" sz="2800" dirty="0" err="1" smtClean="0"/>
              <a:t>hàng</a:t>
            </a:r>
            <a:r>
              <a:rPr lang="en-US" sz="2800" dirty="0" smtClean="0"/>
              <a:t> </a:t>
            </a:r>
            <a:r>
              <a:rPr lang="en-US" sz="2800" dirty="0" err="1" smtClean="0"/>
              <a:t>hóa</a:t>
            </a:r>
            <a:endParaRPr lang="en-US" sz="2800" dirty="0" smtClean="0"/>
          </a:p>
          <a:p>
            <a:pPr>
              <a:buNone/>
            </a:pPr>
            <a:r>
              <a:rPr lang="en-US" sz="2800" dirty="0" smtClean="0"/>
              <a:t>2.4. </a:t>
            </a:r>
            <a:r>
              <a:rPr lang="en-US" sz="2800" dirty="0" err="1" smtClean="0"/>
              <a:t>Độ</a:t>
            </a:r>
            <a:r>
              <a:rPr lang="en-US" sz="2800" dirty="0" smtClean="0"/>
              <a:t> co </a:t>
            </a:r>
            <a:r>
              <a:rPr lang="en-US" sz="2800" dirty="0" err="1" smtClean="0"/>
              <a:t>giãn</a:t>
            </a:r>
            <a:r>
              <a:rPr lang="en-US" sz="2800" dirty="0" smtClean="0"/>
              <a:t> </a:t>
            </a:r>
            <a:r>
              <a:rPr lang="en-US" sz="2800" dirty="0" err="1" smtClean="0"/>
              <a:t>của</a:t>
            </a:r>
            <a:r>
              <a:rPr lang="en-US" sz="2800" dirty="0" smtClean="0"/>
              <a:t> </a:t>
            </a:r>
            <a:r>
              <a:rPr lang="en-US" sz="2800" dirty="0" err="1" smtClean="0"/>
              <a:t>cung</a:t>
            </a:r>
            <a:r>
              <a:rPr lang="en-US" sz="2800" dirty="0" smtClean="0"/>
              <a:t>- </a:t>
            </a:r>
            <a:r>
              <a:rPr lang="en-US" sz="2800" dirty="0" err="1" smtClean="0"/>
              <a:t>cầu</a:t>
            </a:r>
            <a:endParaRPr lang="vi-VN" sz="2800" dirty="0" smtClean="0"/>
          </a:p>
          <a:p>
            <a:pPr eaLnBrk="1" hangingPunct="1">
              <a:buFont typeface="Wingdings" pitchFamily="2" charset="2"/>
              <a:buNone/>
            </a:pPr>
            <a:r>
              <a:rPr lang="fr-FR" sz="2800" dirty="0" smtClean="0"/>
              <a:t>2.5. </a:t>
            </a:r>
            <a:r>
              <a:rPr lang="fr-FR" sz="2800" dirty="0" err="1" smtClean="0"/>
              <a:t>Cân</a:t>
            </a:r>
            <a:r>
              <a:rPr lang="fr-FR" sz="2800" dirty="0" smtClean="0"/>
              <a:t> </a:t>
            </a:r>
            <a:r>
              <a:rPr lang="fr-FR" sz="2800" dirty="0" err="1" smtClean="0"/>
              <a:t>bằng</a:t>
            </a:r>
            <a:r>
              <a:rPr lang="fr-FR" sz="2800" dirty="0" smtClean="0"/>
              <a:t> </a:t>
            </a:r>
            <a:r>
              <a:rPr lang="fr-FR" sz="2800" dirty="0" err="1" smtClean="0"/>
              <a:t>thị</a:t>
            </a:r>
            <a:r>
              <a:rPr lang="fr-FR" sz="2800" dirty="0" smtClean="0"/>
              <a:t> </a:t>
            </a:r>
            <a:r>
              <a:rPr lang="fr-FR" sz="2800" dirty="0" err="1" smtClean="0"/>
              <a:t>trường</a:t>
            </a:r>
            <a:endParaRPr lang="fr-FR" sz="2800" dirty="0" smtClean="0"/>
          </a:p>
          <a:p>
            <a:pPr eaLnBrk="1" hangingPunct="1">
              <a:buFont typeface="Wingdings" pitchFamily="2" charset="2"/>
              <a:buNone/>
            </a:pPr>
            <a:r>
              <a:rPr lang="fr-FR" sz="2800" dirty="0" smtClean="0"/>
              <a:t>2.6. </a:t>
            </a:r>
            <a:r>
              <a:rPr lang="fr-FR" sz="2800" dirty="0" err="1" smtClean="0"/>
              <a:t>Sự</a:t>
            </a:r>
            <a:r>
              <a:rPr lang="fr-FR" sz="2800" dirty="0" smtClean="0"/>
              <a:t> </a:t>
            </a:r>
            <a:r>
              <a:rPr lang="fr-FR" sz="2800" dirty="0" err="1" smtClean="0"/>
              <a:t>can</a:t>
            </a:r>
            <a:r>
              <a:rPr lang="fr-FR" sz="2800" dirty="0" smtClean="0"/>
              <a:t> </a:t>
            </a:r>
            <a:r>
              <a:rPr lang="fr-FR" sz="2800" dirty="0" err="1" smtClean="0"/>
              <a:t>thiệp</a:t>
            </a:r>
            <a:r>
              <a:rPr lang="fr-FR" sz="2800" dirty="0" smtClean="0"/>
              <a:t> </a:t>
            </a:r>
            <a:r>
              <a:rPr lang="fr-FR" sz="2800" dirty="0" err="1" smtClean="0"/>
              <a:t>của</a:t>
            </a:r>
            <a:r>
              <a:rPr lang="fr-FR" sz="2800" dirty="0" smtClean="0"/>
              <a:t> </a:t>
            </a:r>
            <a:r>
              <a:rPr lang="fr-FR" sz="2800" dirty="0" err="1" smtClean="0"/>
              <a:t>chính</a:t>
            </a:r>
            <a:r>
              <a:rPr lang="fr-FR" sz="2800" dirty="0" smtClean="0"/>
              <a:t> </a:t>
            </a:r>
            <a:r>
              <a:rPr lang="fr-FR" sz="2800" dirty="0" err="1" smtClean="0"/>
              <a:t>phủ</a:t>
            </a:r>
            <a:r>
              <a:rPr lang="fr-FR" sz="2800" dirty="0" smtClean="0"/>
              <a:t> </a:t>
            </a:r>
            <a:r>
              <a:rPr lang="fr-FR" sz="2800" dirty="0" err="1" smtClean="0"/>
              <a:t>vào</a:t>
            </a:r>
            <a:r>
              <a:rPr lang="fr-FR" sz="2800" dirty="0" smtClean="0"/>
              <a:t> </a:t>
            </a:r>
            <a:r>
              <a:rPr lang="fr-FR" sz="2800" dirty="0" err="1" smtClean="0"/>
              <a:t>thị</a:t>
            </a:r>
            <a:r>
              <a:rPr lang="fr-FR" sz="2800" dirty="0" smtClean="0"/>
              <a:t> </a:t>
            </a:r>
            <a:r>
              <a:rPr lang="fr-FR" sz="2800" dirty="0" err="1" smtClean="0"/>
              <a:t>trường</a:t>
            </a:r>
            <a:endParaRPr lang="en-US" sz="2600" dirty="0" smtClean="0"/>
          </a:p>
          <a:p>
            <a:pPr eaLnBrk="1" hangingPunct="1">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2.3.1. Cung hàng hóa</a:t>
            </a:r>
          </a:p>
        </p:txBody>
      </p:sp>
      <p:sp>
        <p:nvSpPr>
          <p:cNvPr id="72707" name="Rectangle 3"/>
          <p:cNvSpPr>
            <a:spLocks noGrp="1" noChangeArrowheads="1"/>
          </p:cNvSpPr>
          <p:nvPr>
            <p:ph type="body" idx="4294967295"/>
          </p:nvPr>
        </p:nvSpPr>
        <p:spPr>
          <a:xfrm>
            <a:off x="874713" y="2017713"/>
            <a:ext cx="8269287" cy="4459287"/>
          </a:xfrm>
        </p:spPr>
        <p:txBody>
          <a:bodyPr>
            <a:normAutofit/>
          </a:bodyPr>
          <a:lstStyle/>
          <a:p>
            <a:pPr eaLnBrk="1" hangingPunct="1">
              <a:lnSpc>
                <a:spcPct val="90000"/>
              </a:lnSpc>
              <a:buNone/>
            </a:pPr>
            <a:r>
              <a:rPr lang="en-US" sz="3200" dirty="0" err="1" smtClean="0"/>
              <a:t>Các</a:t>
            </a:r>
            <a:r>
              <a:rPr lang="en-US" sz="3200" dirty="0" smtClean="0"/>
              <a:t> </a:t>
            </a:r>
            <a:r>
              <a:rPr lang="en-US" sz="3200" dirty="0" err="1" smtClean="0"/>
              <a:t>nhân</a:t>
            </a:r>
            <a:r>
              <a:rPr lang="en-US" sz="3200" dirty="0" smtClean="0"/>
              <a:t> </a:t>
            </a:r>
            <a:r>
              <a:rPr lang="en-US" sz="3200" dirty="0" err="1" smtClean="0"/>
              <a:t>tố</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đến</a:t>
            </a:r>
            <a:r>
              <a:rPr lang="en-US" sz="3200" dirty="0" smtClean="0"/>
              <a:t> </a:t>
            </a:r>
            <a:r>
              <a:rPr lang="en-US" sz="3200" dirty="0" err="1" smtClean="0"/>
              <a:t>cung</a:t>
            </a:r>
            <a:r>
              <a:rPr lang="en-US" sz="3200" dirty="0" smtClean="0"/>
              <a:t>:</a:t>
            </a:r>
          </a:p>
          <a:p>
            <a:pPr lvl="1" eaLnBrk="1" hangingPunct="1">
              <a:lnSpc>
                <a:spcPct val="90000"/>
              </a:lnSpc>
            </a:pPr>
            <a:r>
              <a:rPr lang="en-US" sz="3200" dirty="0" err="1" smtClean="0"/>
              <a:t>Giá</a:t>
            </a:r>
            <a:r>
              <a:rPr lang="en-US" sz="3200" dirty="0" smtClean="0"/>
              <a:t> </a:t>
            </a:r>
            <a:r>
              <a:rPr lang="en-US" sz="3200" dirty="0" err="1" smtClean="0"/>
              <a:t>của</a:t>
            </a:r>
            <a:r>
              <a:rPr lang="en-US" sz="3200" dirty="0" smtClean="0"/>
              <a:t> </a:t>
            </a:r>
            <a:r>
              <a:rPr lang="en-US" sz="3200" dirty="0" err="1" smtClean="0"/>
              <a:t>bản</a:t>
            </a:r>
            <a:r>
              <a:rPr lang="en-US" sz="3200" dirty="0" smtClean="0"/>
              <a:t> </a:t>
            </a:r>
            <a:r>
              <a:rPr lang="en-US" sz="3200" dirty="0" err="1" smtClean="0"/>
              <a:t>thân</a:t>
            </a:r>
            <a:r>
              <a:rPr lang="en-US" sz="3200" dirty="0" smtClean="0"/>
              <a:t> </a:t>
            </a:r>
            <a:r>
              <a:rPr lang="en-US" sz="3200" dirty="0" err="1" smtClean="0"/>
              <a:t>hàng</a:t>
            </a:r>
            <a:r>
              <a:rPr lang="en-US" sz="3200" dirty="0" smtClean="0"/>
              <a:t> </a:t>
            </a:r>
            <a:r>
              <a:rPr lang="en-US" sz="3200" dirty="0" err="1" smtClean="0"/>
              <a:t>hóa</a:t>
            </a:r>
            <a:r>
              <a:rPr lang="en-US" sz="3200" dirty="0" smtClean="0"/>
              <a:t> </a:t>
            </a:r>
            <a:r>
              <a:rPr lang="en-US" sz="3200" dirty="0" err="1" smtClean="0"/>
              <a:t>đó</a:t>
            </a:r>
            <a:r>
              <a:rPr lang="en-US" sz="3200" dirty="0" smtClean="0"/>
              <a:t>.</a:t>
            </a:r>
          </a:p>
          <a:p>
            <a:pPr lvl="1" eaLnBrk="1" hangingPunct="1">
              <a:lnSpc>
                <a:spcPct val="90000"/>
              </a:lnSpc>
            </a:pPr>
            <a:r>
              <a:rPr lang="en-US" sz="3200" dirty="0" err="1" smtClean="0"/>
              <a:t>Giá</a:t>
            </a:r>
            <a:r>
              <a:rPr lang="en-US" sz="3200" dirty="0" smtClean="0"/>
              <a:t> </a:t>
            </a:r>
            <a:r>
              <a:rPr lang="en-US" sz="3200" dirty="0" err="1" smtClean="0"/>
              <a:t>của</a:t>
            </a:r>
            <a:r>
              <a:rPr lang="en-US" sz="3200" dirty="0" smtClean="0"/>
              <a:t> </a:t>
            </a:r>
            <a:r>
              <a:rPr lang="en-US" sz="3200" dirty="0" err="1" smtClean="0"/>
              <a:t>các</a:t>
            </a:r>
            <a:r>
              <a:rPr lang="en-US" sz="3200" dirty="0" smtClean="0"/>
              <a:t> </a:t>
            </a:r>
            <a:r>
              <a:rPr lang="en-US" sz="3200" dirty="0" err="1" smtClean="0"/>
              <a:t>yếu</a:t>
            </a:r>
            <a:r>
              <a:rPr lang="en-US" sz="3200" dirty="0" smtClean="0"/>
              <a:t> </a:t>
            </a:r>
            <a:r>
              <a:rPr lang="en-US" sz="3200" dirty="0" err="1" smtClean="0"/>
              <a:t>tố</a:t>
            </a:r>
            <a:r>
              <a:rPr lang="en-US" sz="3200" dirty="0" smtClean="0"/>
              <a:t> </a:t>
            </a:r>
            <a:r>
              <a:rPr lang="en-US" sz="3200" dirty="0" err="1" smtClean="0"/>
              <a:t>sản</a:t>
            </a:r>
            <a:r>
              <a:rPr lang="en-US" sz="3200" dirty="0" smtClean="0"/>
              <a:t> </a:t>
            </a:r>
            <a:r>
              <a:rPr lang="en-US" sz="3200" dirty="0" err="1" smtClean="0"/>
              <a:t>xuất</a:t>
            </a:r>
            <a:r>
              <a:rPr lang="en-US" sz="3200" dirty="0" smtClean="0"/>
              <a:t>.</a:t>
            </a:r>
          </a:p>
          <a:p>
            <a:pPr lvl="1" eaLnBrk="1" hangingPunct="1">
              <a:lnSpc>
                <a:spcPct val="90000"/>
              </a:lnSpc>
            </a:pPr>
            <a:r>
              <a:rPr lang="en-US" sz="3200" dirty="0" err="1" smtClean="0"/>
              <a:t>Công</a:t>
            </a:r>
            <a:r>
              <a:rPr lang="en-US" sz="3200" dirty="0" smtClean="0"/>
              <a:t> </a:t>
            </a:r>
            <a:r>
              <a:rPr lang="en-US" sz="3200" dirty="0" err="1" smtClean="0"/>
              <a:t>nghệ</a:t>
            </a:r>
            <a:r>
              <a:rPr lang="en-US" sz="3200" dirty="0" smtClean="0"/>
              <a:t> </a:t>
            </a:r>
            <a:r>
              <a:rPr lang="en-US" sz="3200" dirty="0" err="1" smtClean="0"/>
              <a:t>sản</a:t>
            </a:r>
            <a:r>
              <a:rPr lang="en-US" sz="3200" dirty="0" smtClean="0"/>
              <a:t> </a:t>
            </a:r>
            <a:r>
              <a:rPr lang="en-US" sz="3200" dirty="0" err="1" smtClean="0"/>
              <a:t>xuất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áp</a:t>
            </a:r>
            <a:r>
              <a:rPr lang="en-US" sz="3200" dirty="0" smtClean="0"/>
              <a:t> </a:t>
            </a:r>
            <a:r>
              <a:rPr lang="en-US" sz="3200" dirty="0" err="1" smtClean="0"/>
              <a:t>dụng</a:t>
            </a:r>
            <a:r>
              <a:rPr lang="en-US" sz="3200" dirty="0" smtClean="0"/>
              <a:t>.</a:t>
            </a:r>
          </a:p>
          <a:p>
            <a:pPr lvl="1" eaLnBrk="1" hangingPunct="1">
              <a:lnSpc>
                <a:spcPct val="90000"/>
              </a:lnSpc>
            </a:pPr>
            <a:r>
              <a:rPr lang="en-US" sz="3200" dirty="0" err="1" smtClean="0"/>
              <a:t>Chính</a:t>
            </a:r>
            <a:r>
              <a:rPr lang="en-US" sz="3200" dirty="0" smtClean="0"/>
              <a:t> </a:t>
            </a:r>
            <a:r>
              <a:rPr lang="en-US" sz="3200" dirty="0" err="1" smtClean="0"/>
              <a:t>sách</a:t>
            </a:r>
            <a:r>
              <a:rPr lang="en-US" sz="3200" dirty="0" smtClean="0"/>
              <a:t> </a:t>
            </a:r>
            <a:r>
              <a:rPr lang="en-US" sz="3200" dirty="0" err="1" smtClean="0"/>
              <a:t>thuế</a:t>
            </a:r>
            <a:r>
              <a:rPr lang="en-US" sz="3200" dirty="0" smtClean="0"/>
              <a:t> </a:t>
            </a:r>
            <a:r>
              <a:rPr lang="en-US" sz="3200" dirty="0" err="1" smtClean="0"/>
              <a:t>và</a:t>
            </a:r>
            <a:r>
              <a:rPr lang="en-US" sz="3200" dirty="0" smtClean="0"/>
              <a:t> </a:t>
            </a:r>
            <a:r>
              <a:rPr lang="en-US" sz="3200" dirty="0" err="1" smtClean="0"/>
              <a:t>các</a:t>
            </a:r>
            <a:r>
              <a:rPr lang="en-US" sz="3200" dirty="0" smtClean="0"/>
              <a:t> qui </a:t>
            </a:r>
            <a:r>
              <a:rPr lang="en-US" sz="3200" dirty="0" err="1" smtClean="0"/>
              <a:t>định</a:t>
            </a:r>
            <a:r>
              <a:rPr lang="en-US" sz="3200" dirty="0" smtClean="0"/>
              <a:t> </a:t>
            </a:r>
            <a:r>
              <a:rPr lang="en-US" sz="3200" dirty="0" err="1" smtClean="0"/>
              <a:t>của</a:t>
            </a:r>
            <a:r>
              <a:rPr lang="en-US" sz="3200" dirty="0" smtClean="0"/>
              <a:t> </a:t>
            </a:r>
            <a:r>
              <a:rPr lang="en-US" sz="3200" dirty="0" err="1" smtClean="0"/>
              <a:t>chính</a:t>
            </a:r>
            <a:r>
              <a:rPr lang="en-US" sz="3200" dirty="0" smtClean="0"/>
              <a:t> </a:t>
            </a:r>
            <a:r>
              <a:rPr lang="en-US" sz="3200" dirty="0" err="1" smtClean="0"/>
              <a:t>phủ</a:t>
            </a:r>
            <a:r>
              <a:rPr lang="en-US" sz="3200" dirty="0" smtClean="0"/>
              <a:t>.</a:t>
            </a:r>
          </a:p>
          <a:p>
            <a:pPr lvl="1" eaLnBrk="1" hangingPunct="1">
              <a:lnSpc>
                <a:spcPct val="90000"/>
              </a:lnSpc>
            </a:pPr>
            <a:r>
              <a:rPr lang="en-US" sz="3200" dirty="0" err="1" smtClean="0"/>
              <a:t>Số</a:t>
            </a:r>
            <a:r>
              <a:rPr lang="en-US" sz="3200" dirty="0" smtClean="0"/>
              <a:t> </a:t>
            </a:r>
            <a:r>
              <a:rPr lang="en-US" sz="3200" dirty="0" err="1" smtClean="0"/>
              <a:t>lượng</a:t>
            </a:r>
            <a:r>
              <a:rPr lang="en-US" sz="3200" dirty="0" smtClean="0"/>
              <a:t> </a:t>
            </a:r>
            <a:r>
              <a:rPr lang="en-US" sz="3200" dirty="0" err="1" smtClean="0"/>
              <a:t>người</a:t>
            </a:r>
            <a:r>
              <a:rPr lang="en-US" sz="3200" dirty="0" smtClean="0"/>
              <a:t> </a:t>
            </a:r>
            <a:r>
              <a:rPr lang="en-US" sz="3200" dirty="0" err="1" smtClean="0"/>
              <a:t>sản</a:t>
            </a:r>
            <a:r>
              <a:rPr lang="en-US" sz="3200" dirty="0" smtClean="0"/>
              <a:t> </a:t>
            </a:r>
            <a:r>
              <a:rPr lang="en-US" sz="3200" dirty="0" err="1" smtClean="0"/>
              <a:t>xuất</a:t>
            </a:r>
            <a:r>
              <a:rPr lang="en-US" sz="3200" dirty="0" smtClean="0"/>
              <a:t>.</a:t>
            </a:r>
          </a:p>
          <a:p>
            <a:pPr lvl="1" eaLnBrk="1" hangingPunct="1">
              <a:lnSpc>
                <a:spcPct val="90000"/>
              </a:lnSpc>
            </a:pPr>
            <a:r>
              <a:rPr lang="en-US" sz="3200" dirty="0" err="1" smtClean="0"/>
              <a:t>Các</a:t>
            </a:r>
            <a:r>
              <a:rPr lang="en-US" sz="3200" dirty="0" smtClean="0"/>
              <a:t> </a:t>
            </a:r>
            <a:r>
              <a:rPr lang="en-US" sz="3200" dirty="0" err="1" smtClean="0"/>
              <a:t>kỳ</a:t>
            </a:r>
            <a:r>
              <a:rPr lang="en-US" sz="3200" dirty="0" smtClean="0"/>
              <a:t> </a:t>
            </a:r>
            <a:r>
              <a:rPr lang="en-US" sz="3200" dirty="0" err="1" smtClean="0"/>
              <a:t>vọng</a:t>
            </a:r>
            <a:r>
              <a:rPr lang="en-US" sz="3200" dirty="0" smtClean="0"/>
              <a:t> </a:t>
            </a:r>
            <a:r>
              <a:rPr lang="en-US" sz="3200" dirty="0" err="1" smtClean="0"/>
              <a:t>của</a:t>
            </a:r>
            <a:r>
              <a:rPr lang="en-US" sz="3200" dirty="0" smtClean="0"/>
              <a:t> </a:t>
            </a:r>
            <a:r>
              <a:rPr lang="en-US" sz="3200" dirty="0" err="1" smtClean="0"/>
              <a:t>người</a:t>
            </a:r>
            <a:r>
              <a:rPr lang="en-US" sz="3200" dirty="0" smtClean="0"/>
              <a:t> </a:t>
            </a:r>
            <a:r>
              <a:rPr lang="en-US" sz="3200" dirty="0" err="1" smtClean="0"/>
              <a:t>sản</a:t>
            </a:r>
            <a:r>
              <a:rPr lang="en-US" sz="3200" dirty="0" smtClean="0"/>
              <a:t> </a:t>
            </a:r>
            <a:r>
              <a:rPr lang="en-US" sz="3200" dirty="0" err="1" smtClean="0"/>
              <a:t>xuất</a:t>
            </a:r>
            <a:r>
              <a:rPr lang="en-US" sz="3200" dirty="0" smtClean="0"/>
              <a:t> </a:t>
            </a:r>
            <a:r>
              <a:rPr lang="en-US" sz="3200" dirty="0" err="1" smtClean="0"/>
              <a:t>trong</a:t>
            </a:r>
            <a:r>
              <a:rPr lang="en-US" sz="3200" dirty="0" smtClean="0"/>
              <a:t> </a:t>
            </a:r>
            <a:r>
              <a:rPr lang="en-US" sz="3200" dirty="0" err="1" smtClean="0"/>
              <a:t>tương</a:t>
            </a:r>
            <a:r>
              <a:rPr lang="en-US" sz="3200" dirty="0" smtClean="0"/>
              <a:t> </a:t>
            </a:r>
            <a:r>
              <a:rPr lang="en-US" sz="3200" dirty="0" err="1" smtClean="0"/>
              <a:t>lai</a:t>
            </a:r>
            <a:endParaRPr lang="en-US" sz="3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274638"/>
            <a:ext cx="8229600" cy="1143000"/>
          </a:xfrm>
        </p:spPr>
        <p:txBody>
          <a:bodyPr anchor="b"/>
          <a:lstStyle/>
          <a:p>
            <a:pPr eaLnBrk="1" hangingPunct="1"/>
            <a:r>
              <a:rPr lang="en-US" smtClean="0"/>
              <a:t>Cung hàng hóa</a:t>
            </a:r>
          </a:p>
        </p:txBody>
      </p:sp>
      <p:sp>
        <p:nvSpPr>
          <p:cNvPr id="73731" name="Rectangle 3"/>
          <p:cNvSpPr>
            <a:spLocks noGrp="1" noChangeArrowheads="1"/>
          </p:cNvSpPr>
          <p:nvPr>
            <p:ph type="body" idx="4294967295"/>
          </p:nvPr>
        </p:nvSpPr>
        <p:spPr>
          <a:xfrm>
            <a:off x="0" y="1600200"/>
            <a:ext cx="8229600" cy="4525963"/>
          </a:xfrm>
        </p:spPr>
        <p:txBody>
          <a:bodyPr/>
          <a:lstStyle/>
          <a:p>
            <a:pPr eaLnBrk="1" hangingPunct="1"/>
            <a:r>
              <a:rPr lang="en-US" b="1" smtClean="0"/>
              <a:t>Quy luật cung:</a:t>
            </a:r>
          </a:p>
          <a:p>
            <a:pPr lvl="1" eaLnBrk="1" hangingPunct="1"/>
            <a:r>
              <a:rPr lang="en-US" b="1" smtClean="0"/>
              <a:t>Khi giá của một hàng hóa thay đổi sẽ làm thay đổi lượng cung của hàng hóa đó (hiện tượng di chuyển dọc theo đường cung)</a:t>
            </a:r>
          </a:p>
          <a:p>
            <a:pPr lvl="1" eaLnBrk="1" hangingPunct="1"/>
            <a:r>
              <a:rPr lang="en-US" b="1" smtClean="0"/>
              <a:t>Khi có sự thay đổi của các yếu tố ngoại sinh sẽ làm thay đổi trong cung hàng hóa (hiện tượng dịch chuyển đường cung)</a:t>
            </a:r>
          </a:p>
          <a:p>
            <a:pPr lvl="1" eaLnBrk="1" hangingPunct="1"/>
            <a:endParaRPr lang="en-US" b="1" smtClean="0"/>
          </a:p>
          <a:p>
            <a:pPr lvl="1" eaLnBrk="1" hangingPunct="1"/>
            <a:endParaRPr lang="en-US" b="1"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274638"/>
            <a:ext cx="8229600" cy="1143000"/>
          </a:xfrm>
        </p:spPr>
        <p:txBody>
          <a:bodyPr anchor="b"/>
          <a:lstStyle/>
          <a:p>
            <a:pPr eaLnBrk="1" hangingPunct="1"/>
            <a:r>
              <a:rPr lang="en-US" smtClean="0"/>
              <a:t>Cung hàng hóa</a:t>
            </a:r>
          </a:p>
        </p:txBody>
      </p:sp>
      <p:sp>
        <p:nvSpPr>
          <p:cNvPr id="74755" name="Line 5"/>
          <p:cNvSpPr>
            <a:spLocks noChangeShapeType="1"/>
          </p:cNvSpPr>
          <p:nvPr/>
        </p:nvSpPr>
        <p:spPr bwMode="auto">
          <a:xfrm>
            <a:off x="914400" y="2819400"/>
            <a:ext cx="0" cy="3048000"/>
          </a:xfrm>
          <a:prstGeom prst="line">
            <a:avLst/>
          </a:prstGeom>
          <a:noFill/>
          <a:ln w="9525">
            <a:solidFill>
              <a:schemeClr val="tx1"/>
            </a:solidFill>
            <a:round/>
            <a:headEnd/>
            <a:tailEnd/>
          </a:ln>
        </p:spPr>
        <p:txBody>
          <a:bodyPr/>
          <a:lstStyle/>
          <a:p>
            <a:endParaRPr lang="vi-VN"/>
          </a:p>
        </p:txBody>
      </p:sp>
      <p:sp>
        <p:nvSpPr>
          <p:cNvPr id="74756" name="Line 6"/>
          <p:cNvSpPr>
            <a:spLocks noChangeShapeType="1"/>
          </p:cNvSpPr>
          <p:nvPr/>
        </p:nvSpPr>
        <p:spPr bwMode="auto">
          <a:xfrm>
            <a:off x="914400" y="5867400"/>
            <a:ext cx="3124200" cy="0"/>
          </a:xfrm>
          <a:prstGeom prst="line">
            <a:avLst/>
          </a:prstGeom>
          <a:noFill/>
          <a:ln w="9525">
            <a:solidFill>
              <a:schemeClr val="tx1"/>
            </a:solidFill>
            <a:round/>
            <a:headEnd/>
            <a:tailEnd/>
          </a:ln>
        </p:spPr>
        <p:txBody>
          <a:bodyPr/>
          <a:lstStyle/>
          <a:p>
            <a:endParaRPr lang="vi-VN"/>
          </a:p>
        </p:txBody>
      </p:sp>
      <p:sp>
        <p:nvSpPr>
          <p:cNvPr id="74757" name="Text Box 9"/>
          <p:cNvSpPr txBox="1">
            <a:spLocks noChangeArrowheads="1"/>
          </p:cNvSpPr>
          <p:nvPr/>
        </p:nvSpPr>
        <p:spPr bwMode="auto">
          <a:xfrm>
            <a:off x="490538" y="3594100"/>
            <a:ext cx="533400" cy="1054100"/>
          </a:xfrm>
          <a:prstGeom prst="rect">
            <a:avLst/>
          </a:prstGeom>
          <a:noFill/>
          <a:ln w="9525">
            <a:noFill/>
            <a:miter lim="800000"/>
            <a:headEnd/>
            <a:tailEnd/>
          </a:ln>
        </p:spPr>
        <p:txBody>
          <a:bodyPr>
            <a:spAutoFit/>
          </a:bodyPr>
          <a:lstStyle/>
          <a:p>
            <a:pPr>
              <a:spcBef>
                <a:spcPct val="50000"/>
              </a:spcBef>
            </a:pPr>
            <a:r>
              <a:rPr lang="en-US"/>
              <a:t>P</a:t>
            </a:r>
            <a:r>
              <a:rPr lang="en-US" baseline="-25000"/>
              <a:t>2</a:t>
            </a:r>
          </a:p>
          <a:p>
            <a:pPr>
              <a:spcBef>
                <a:spcPct val="50000"/>
              </a:spcBef>
            </a:pPr>
            <a:endParaRPr lang="en-US" baseline="-25000"/>
          </a:p>
          <a:p>
            <a:pPr>
              <a:spcBef>
                <a:spcPct val="50000"/>
              </a:spcBef>
            </a:pPr>
            <a:r>
              <a:rPr lang="en-US"/>
              <a:t>P</a:t>
            </a:r>
            <a:r>
              <a:rPr lang="en-US" baseline="-25000"/>
              <a:t>1</a:t>
            </a:r>
            <a:endParaRPr lang="en-US"/>
          </a:p>
        </p:txBody>
      </p:sp>
      <p:sp>
        <p:nvSpPr>
          <p:cNvPr id="74758" name="Text Box 10"/>
          <p:cNvSpPr txBox="1">
            <a:spLocks noChangeArrowheads="1"/>
          </p:cNvSpPr>
          <p:nvPr/>
        </p:nvSpPr>
        <p:spPr bwMode="auto">
          <a:xfrm>
            <a:off x="762000" y="5810250"/>
            <a:ext cx="2590800" cy="457200"/>
          </a:xfrm>
          <a:prstGeom prst="rect">
            <a:avLst/>
          </a:prstGeom>
          <a:noFill/>
          <a:ln w="9525">
            <a:noFill/>
            <a:miter lim="800000"/>
            <a:headEnd/>
            <a:tailEnd/>
          </a:ln>
        </p:spPr>
        <p:txBody>
          <a:bodyPr>
            <a:spAutoFit/>
          </a:bodyPr>
          <a:lstStyle/>
          <a:p>
            <a:pPr>
              <a:spcBef>
                <a:spcPct val="50000"/>
              </a:spcBef>
            </a:pPr>
            <a:r>
              <a:rPr lang="en-US"/>
              <a:t>0</a:t>
            </a:r>
            <a:r>
              <a:rPr lang="en-US" sz="2400"/>
              <a:t>               </a:t>
            </a:r>
            <a:r>
              <a:rPr lang="en-US"/>
              <a:t>Q</a:t>
            </a:r>
            <a:r>
              <a:rPr lang="en-US" baseline="-25000"/>
              <a:t>1       </a:t>
            </a:r>
            <a:r>
              <a:rPr lang="en-US"/>
              <a:t>Q</a:t>
            </a:r>
            <a:r>
              <a:rPr lang="en-US" baseline="-25000"/>
              <a:t>2</a:t>
            </a:r>
            <a:endParaRPr lang="en-US"/>
          </a:p>
        </p:txBody>
      </p:sp>
      <p:sp>
        <p:nvSpPr>
          <p:cNvPr id="74759" name="Line 11"/>
          <p:cNvSpPr>
            <a:spLocks noChangeShapeType="1"/>
          </p:cNvSpPr>
          <p:nvPr/>
        </p:nvSpPr>
        <p:spPr bwMode="auto">
          <a:xfrm>
            <a:off x="957263" y="4495800"/>
            <a:ext cx="1524000" cy="0"/>
          </a:xfrm>
          <a:prstGeom prst="line">
            <a:avLst/>
          </a:prstGeom>
          <a:noFill/>
          <a:ln w="9525">
            <a:solidFill>
              <a:schemeClr val="tx2"/>
            </a:solidFill>
            <a:prstDash val="dash"/>
            <a:round/>
            <a:headEnd/>
            <a:tailEnd/>
          </a:ln>
        </p:spPr>
        <p:txBody>
          <a:bodyPr/>
          <a:lstStyle/>
          <a:p>
            <a:endParaRPr lang="vi-VN"/>
          </a:p>
        </p:txBody>
      </p:sp>
      <p:sp>
        <p:nvSpPr>
          <p:cNvPr id="74760" name="Line 12"/>
          <p:cNvSpPr>
            <a:spLocks noChangeShapeType="1"/>
          </p:cNvSpPr>
          <p:nvPr/>
        </p:nvSpPr>
        <p:spPr bwMode="auto">
          <a:xfrm>
            <a:off x="960438" y="3810000"/>
            <a:ext cx="2163762" cy="0"/>
          </a:xfrm>
          <a:prstGeom prst="line">
            <a:avLst/>
          </a:prstGeom>
          <a:noFill/>
          <a:ln w="9525">
            <a:solidFill>
              <a:schemeClr val="hlink"/>
            </a:solidFill>
            <a:prstDash val="dash"/>
            <a:round/>
            <a:headEnd/>
            <a:tailEnd/>
          </a:ln>
        </p:spPr>
        <p:txBody>
          <a:bodyPr/>
          <a:lstStyle/>
          <a:p>
            <a:endParaRPr lang="vi-VN"/>
          </a:p>
        </p:txBody>
      </p:sp>
      <p:sp>
        <p:nvSpPr>
          <p:cNvPr id="74761" name="Freeform 13"/>
          <p:cNvSpPr>
            <a:spLocks/>
          </p:cNvSpPr>
          <p:nvPr/>
        </p:nvSpPr>
        <p:spPr bwMode="auto">
          <a:xfrm>
            <a:off x="914400" y="2971800"/>
            <a:ext cx="2743200" cy="24384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hlink"/>
            </a:solidFill>
            <a:round/>
            <a:headEnd/>
            <a:tailEnd/>
          </a:ln>
        </p:spPr>
        <p:txBody>
          <a:bodyPr/>
          <a:lstStyle/>
          <a:p>
            <a:endParaRPr lang="vi-VN"/>
          </a:p>
        </p:txBody>
      </p:sp>
      <p:sp>
        <p:nvSpPr>
          <p:cNvPr id="74762" name="Text Box 14"/>
          <p:cNvSpPr txBox="1">
            <a:spLocks noChangeArrowheads="1"/>
          </p:cNvSpPr>
          <p:nvPr/>
        </p:nvSpPr>
        <p:spPr bwMode="auto">
          <a:xfrm>
            <a:off x="4114800" y="5715000"/>
            <a:ext cx="609600" cy="366713"/>
          </a:xfrm>
          <a:prstGeom prst="rect">
            <a:avLst/>
          </a:prstGeom>
          <a:noFill/>
          <a:ln w="9525">
            <a:noFill/>
            <a:miter lim="800000"/>
            <a:headEnd/>
            <a:tailEnd/>
          </a:ln>
        </p:spPr>
        <p:txBody>
          <a:bodyPr>
            <a:spAutoFit/>
          </a:bodyPr>
          <a:lstStyle/>
          <a:p>
            <a:pPr>
              <a:spcBef>
                <a:spcPct val="50000"/>
              </a:spcBef>
            </a:pPr>
            <a:r>
              <a:rPr lang="en-US"/>
              <a:t>Qs</a:t>
            </a:r>
          </a:p>
        </p:txBody>
      </p:sp>
      <p:sp>
        <p:nvSpPr>
          <p:cNvPr id="74763" name="Text Box 15"/>
          <p:cNvSpPr txBox="1">
            <a:spLocks noChangeArrowheads="1"/>
          </p:cNvSpPr>
          <p:nvPr/>
        </p:nvSpPr>
        <p:spPr bwMode="auto">
          <a:xfrm>
            <a:off x="762000" y="2286000"/>
            <a:ext cx="457200" cy="366713"/>
          </a:xfrm>
          <a:prstGeom prst="rect">
            <a:avLst/>
          </a:prstGeom>
          <a:noFill/>
          <a:ln w="9525">
            <a:noFill/>
            <a:miter lim="800000"/>
            <a:headEnd/>
            <a:tailEnd/>
          </a:ln>
        </p:spPr>
        <p:txBody>
          <a:bodyPr>
            <a:spAutoFit/>
          </a:bodyPr>
          <a:lstStyle/>
          <a:p>
            <a:pPr>
              <a:spcBef>
                <a:spcPct val="50000"/>
              </a:spcBef>
            </a:pPr>
            <a:r>
              <a:rPr lang="en-US"/>
              <a:t>P</a:t>
            </a:r>
          </a:p>
        </p:txBody>
      </p:sp>
      <p:sp>
        <p:nvSpPr>
          <p:cNvPr id="74764" name="Line 16"/>
          <p:cNvSpPr>
            <a:spLocks noChangeShapeType="1"/>
          </p:cNvSpPr>
          <p:nvPr/>
        </p:nvSpPr>
        <p:spPr bwMode="auto">
          <a:xfrm>
            <a:off x="3124200" y="3810000"/>
            <a:ext cx="0" cy="2057400"/>
          </a:xfrm>
          <a:prstGeom prst="line">
            <a:avLst/>
          </a:prstGeom>
          <a:noFill/>
          <a:ln w="9525">
            <a:solidFill>
              <a:schemeClr val="hlink"/>
            </a:solidFill>
            <a:prstDash val="dash"/>
            <a:round/>
            <a:headEnd/>
            <a:tailEnd/>
          </a:ln>
        </p:spPr>
        <p:txBody>
          <a:bodyPr/>
          <a:lstStyle/>
          <a:p>
            <a:endParaRPr lang="vi-VN"/>
          </a:p>
        </p:txBody>
      </p:sp>
      <p:sp>
        <p:nvSpPr>
          <p:cNvPr id="74765" name="Line 17"/>
          <p:cNvSpPr>
            <a:spLocks noChangeShapeType="1"/>
          </p:cNvSpPr>
          <p:nvPr/>
        </p:nvSpPr>
        <p:spPr bwMode="auto">
          <a:xfrm>
            <a:off x="2481263" y="4495800"/>
            <a:ext cx="0" cy="1371600"/>
          </a:xfrm>
          <a:prstGeom prst="line">
            <a:avLst/>
          </a:prstGeom>
          <a:noFill/>
          <a:ln w="9525">
            <a:solidFill>
              <a:schemeClr val="tx2"/>
            </a:solidFill>
            <a:prstDash val="dash"/>
            <a:round/>
            <a:headEnd/>
            <a:tailEnd/>
          </a:ln>
        </p:spPr>
        <p:txBody>
          <a:bodyPr/>
          <a:lstStyle/>
          <a:p>
            <a:endParaRPr lang="vi-VN"/>
          </a:p>
        </p:txBody>
      </p:sp>
      <p:sp>
        <p:nvSpPr>
          <p:cNvPr id="74766" name="Text Box 18"/>
          <p:cNvSpPr txBox="1">
            <a:spLocks noChangeArrowheads="1"/>
          </p:cNvSpPr>
          <p:nvPr/>
        </p:nvSpPr>
        <p:spPr bwMode="auto">
          <a:xfrm>
            <a:off x="2243138" y="4114800"/>
            <a:ext cx="457200" cy="366713"/>
          </a:xfrm>
          <a:prstGeom prst="rect">
            <a:avLst/>
          </a:prstGeom>
          <a:noFill/>
          <a:ln w="9525">
            <a:noFill/>
            <a:miter lim="800000"/>
            <a:headEnd/>
            <a:tailEnd/>
          </a:ln>
        </p:spPr>
        <p:txBody>
          <a:bodyPr>
            <a:spAutoFit/>
          </a:bodyPr>
          <a:lstStyle/>
          <a:p>
            <a:pPr>
              <a:spcBef>
                <a:spcPct val="50000"/>
              </a:spcBef>
            </a:pPr>
            <a:r>
              <a:rPr lang="en-US"/>
              <a:t>A</a:t>
            </a:r>
          </a:p>
        </p:txBody>
      </p:sp>
      <p:sp>
        <p:nvSpPr>
          <p:cNvPr id="74767" name="Text Box 19"/>
          <p:cNvSpPr txBox="1">
            <a:spLocks noChangeArrowheads="1"/>
          </p:cNvSpPr>
          <p:nvPr/>
        </p:nvSpPr>
        <p:spPr bwMode="auto">
          <a:xfrm>
            <a:off x="2895600" y="3429000"/>
            <a:ext cx="457200" cy="366713"/>
          </a:xfrm>
          <a:prstGeom prst="rect">
            <a:avLst/>
          </a:prstGeom>
          <a:noFill/>
          <a:ln w="9525">
            <a:noFill/>
            <a:miter lim="800000"/>
            <a:headEnd/>
            <a:tailEnd/>
          </a:ln>
        </p:spPr>
        <p:txBody>
          <a:bodyPr>
            <a:spAutoFit/>
          </a:bodyPr>
          <a:lstStyle/>
          <a:p>
            <a:pPr>
              <a:spcBef>
                <a:spcPct val="50000"/>
              </a:spcBef>
            </a:pPr>
            <a:r>
              <a:rPr lang="en-US"/>
              <a:t>B</a:t>
            </a:r>
          </a:p>
        </p:txBody>
      </p:sp>
      <p:sp>
        <p:nvSpPr>
          <p:cNvPr id="74768" name="Oval 20"/>
          <p:cNvSpPr>
            <a:spLocks noChangeArrowheads="1"/>
          </p:cNvSpPr>
          <p:nvPr/>
        </p:nvSpPr>
        <p:spPr bwMode="auto">
          <a:xfrm>
            <a:off x="2424113" y="4448175"/>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74769" name="Oval 21"/>
          <p:cNvSpPr>
            <a:spLocks noChangeArrowheads="1"/>
          </p:cNvSpPr>
          <p:nvPr/>
        </p:nvSpPr>
        <p:spPr bwMode="auto">
          <a:xfrm>
            <a:off x="3081338" y="3781425"/>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74770" name="Line 22"/>
          <p:cNvSpPr>
            <a:spLocks noChangeShapeType="1"/>
          </p:cNvSpPr>
          <p:nvPr/>
        </p:nvSpPr>
        <p:spPr bwMode="auto">
          <a:xfrm>
            <a:off x="1066800" y="3886200"/>
            <a:ext cx="0" cy="533400"/>
          </a:xfrm>
          <a:prstGeom prst="line">
            <a:avLst/>
          </a:prstGeom>
          <a:noFill/>
          <a:ln w="9525">
            <a:solidFill>
              <a:schemeClr val="tx1"/>
            </a:solidFill>
            <a:round/>
            <a:headEnd type="triangle" w="med" len="med"/>
            <a:tailEnd/>
          </a:ln>
        </p:spPr>
        <p:txBody>
          <a:bodyPr/>
          <a:lstStyle/>
          <a:p>
            <a:endParaRPr lang="vi-VN"/>
          </a:p>
        </p:txBody>
      </p:sp>
      <p:sp>
        <p:nvSpPr>
          <p:cNvPr id="74771" name="Line 23"/>
          <p:cNvSpPr>
            <a:spLocks noChangeShapeType="1"/>
          </p:cNvSpPr>
          <p:nvPr/>
        </p:nvSpPr>
        <p:spPr bwMode="auto">
          <a:xfrm>
            <a:off x="2514600" y="5715000"/>
            <a:ext cx="533400" cy="0"/>
          </a:xfrm>
          <a:prstGeom prst="line">
            <a:avLst/>
          </a:prstGeom>
          <a:noFill/>
          <a:ln w="9525">
            <a:solidFill>
              <a:schemeClr val="tx1"/>
            </a:solidFill>
            <a:round/>
            <a:headEnd/>
            <a:tailEnd type="triangle" w="med" len="med"/>
          </a:ln>
        </p:spPr>
        <p:txBody>
          <a:bodyPr/>
          <a:lstStyle/>
          <a:p>
            <a:endParaRPr lang="vi-VN"/>
          </a:p>
        </p:txBody>
      </p:sp>
      <p:sp>
        <p:nvSpPr>
          <p:cNvPr id="74772" name="Line 26"/>
          <p:cNvSpPr>
            <a:spLocks noChangeShapeType="1"/>
          </p:cNvSpPr>
          <p:nvPr/>
        </p:nvSpPr>
        <p:spPr bwMode="auto">
          <a:xfrm>
            <a:off x="5105400" y="2819400"/>
            <a:ext cx="0" cy="3048000"/>
          </a:xfrm>
          <a:prstGeom prst="line">
            <a:avLst/>
          </a:prstGeom>
          <a:noFill/>
          <a:ln w="9525">
            <a:solidFill>
              <a:schemeClr val="tx1"/>
            </a:solidFill>
            <a:round/>
            <a:headEnd/>
            <a:tailEnd/>
          </a:ln>
        </p:spPr>
        <p:txBody>
          <a:bodyPr/>
          <a:lstStyle/>
          <a:p>
            <a:endParaRPr lang="vi-VN"/>
          </a:p>
        </p:txBody>
      </p:sp>
      <p:sp>
        <p:nvSpPr>
          <p:cNvPr id="74773" name="Line 27"/>
          <p:cNvSpPr>
            <a:spLocks noChangeShapeType="1"/>
          </p:cNvSpPr>
          <p:nvPr/>
        </p:nvSpPr>
        <p:spPr bwMode="auto">
          <a:xfrm>
            <a:off x="5105400" y="5867400"/>
            <a:ext cx="3124200" cy="0"/>
          </a:xfrm>
          <a:prstGeom prst="line">
            <a:avLst/>
          </a:prstGeom>
          <a:noFill/>
          <a:ln w="9525">
            <a:solidFill>
              <a:schemeClr val="tx1"/>
            </a:solidFill>
            <a:round/>
            <a:headEnd/>
            <a:tailEnd/>
          </a:ln>
        </p:spPr>
        <p:txBody>
          <a:bodyPr/>
          <a:lstStyle/>
          <a:p>
            <a:endParaRPr lang="vi-VN"/>
          </a:p>
        </p:txBody>
      </p:sp>
      <p:sp>
        <p:nvSpPr>
          <p:cNvPr id="74774" name="Text Box 28"/>
          <p:cNvSpPr txBox="1">
            <a:spLocks noChangeArrowheads="1"/>
          </p:cNvSpPr>
          <p:nvPr/>
        </p:nvSpPr>
        <p:spPr bwMode="auto">
          <a:xfrm>
            <a:off x="4681538" y="3594100"/>
            <a:ext cx="533400" cy="1054100"/>
          </a:xfrm>
          <a:prstGeom prst="rect">
            <a:avLst/>
          </a:prstGeom>
          <a:noFill/>
          <a:ln w="9525">
            <a:noFill/>
            <a:miter lim="800000"/>
            <a:headEnd/>
            <a:tailEnd/>
          </a:ln>
        </p:spPr>
        <p:txBody>
          <a:bodyPr>
            <a:spAutoFit/>
          </a:bodyPr>
          <a:lstStyle/>
          <a:p>
            <a:pPr>
              <a:spcBef>
                <a:spcPct val="50000"/>
              </a:spcBef>
            </a:pPr>
            <a:r>
              <a:rPr lang="en-US"/>
              <a:t>P</a:t>
            </a:r>
            <a:r>
              <a:rPr lang="en-US" baseline="-25000"/>
              <a:t>2</a:t>
            </a:r>
          </a:p>
          <a:p>
            <a:pPr>
              <a:spcBef>
                <a:spcPct val="50000"/>
              </a:spcBef>
            </a:pPr>
            <a:endParaRPr lang="en-US" baseline="-25000"/>
          </a:p>
          <a:p>
            <a:pPr>
              <a:spcBef>
                <a:spcPct val="50000"/>
              </a:spcBef>
            </a:pPr>
            <a:endParaRPr lang="en-US"/>
          </a:p>
        </p:txBody>
      </p:sp>
      <p:sp>
        <p:nvSpPr>
          <p:cNvPr id="74775" name="Text Box 29"/>
          <p:cNvSpPr txBox="1">
            <a:spLocks noChangeArrowheads="1"/>
          </p:cNvSpPr>
          <p:nvPr/>
        </p:nvSpPr>
        <p:spPr bwMode="auto">
          <a:xfrm>
            <a:off x="4953000" y="5810250"/>
            <a:ext cx="2743200" cy="457200"/>
          </a:xfrm>
          <a:prstGeom prst="rect">
            <a:avLst/>
          </a:prstGeom>
          <a:noFill/>
          <a:ln w="9525">
            <a:noFill/>
            <a:miter lim="800000"/>
            <a:headEnd/>
            <a:tailEnd/>
          </a:ln>
        </p:spPr>
        <p:txBody>
          <a:bodyPr>
            <a:spAutoFit/>
          </a:bodyPr>
          <a:lstStyle/>
          <a:p>
            <a:pPr>
              <a:spcBef>
                <a:spcPct val="50000"/>
              </a:spcBef>
            </a:pPr>
            <a:r>
              <a:rPr lang="en-US"/>
              <a:t>0</a:t>
            </a:r>
            <a:r>
              <a:rPr lang="en-US" sz="2400"/>
              <a:t>             </a:t>
            </a:r>
            <a:r>
              <a:rPr lang="en-US"/>
              <a:t>Q</a:t>
            </a:r>
            <a:r>
              <a:rPr lang="en-US" baseline="-25000"/>
              <a:t>2</a:t>
            </a:r>
            <a:r>
              <a:rPr lang="en-US"/>
              <a:t>’</a:t>
            </a:r>
            <a:r>
              <a:rPr lang="en-US" baseline="-25000"/>
              <a:t>           </a:t>
            </a:r>
            <a:r>
              <a:rPr lang="en-US"/>
              <a:t>Q</a:t>
            </a:r>
            <a:r>
              <a:rPr lang="en-US" baseline="-25000"/>
              <a:t>2</a:t>
            </a:r>
            <a:endParaRPr lang="en-US"/>
          </a:p>
        </p:txBody>
      </p:sp>
      <p:sp>
        <p:nvSpPr>
          <p:cNvPr id="74776" name="Line 31"/>
          <p:cNvSpPr>
            <a:spLocks noChangeShapeType="1"/>
          </p:cNvSpPr>
          <p:nvPr/>
        </p:nvSpPr>
        <p:spPr bwMode="auto">
          <a:xfrm>
            <a:off x="5151438" y="3810000"/>
            <a:ext cx="2163762" cy="0"/>
          </a:xfrm>
          <a:prstGeom prst="line">
            <a:avLst/>
          </a:prstGeom>
          <a:noFill/>
          <a:ln w="9525">
            <a:solidFill>
              <a:schemeClr val="tx1"/>
            </a:solidFill>
            <a:prstDash val="dash"/>
            <a:round/>
            <a:headEnd/>
            <a:tailEnd/>
          </a:ln>
        </p:spPr>
        <p:txBody>
          <a:bodyPr/>
          <a:lstStyle/>
          <a:p>
            <a:endParaRPr lang="vi-VN"/>
          </a:p>
        </p:txBody>
      </p:sp>
      <p:sp>
        <p:nvSpPr>
          <p:cNvPr id="74777" name="Freeform 32"/>
          <p:cNvSpPr>
            <a:spLocks/>
          </p:cNvSpPr>
          <p:nvPr/>
        </p:nvSpPr>
        <p:spPr bwMode="auto">
          <a:xfrm>
            <a:off x="5105400" y="2971800"/>
            <a:ext cx="2743200" cy="24384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hlink"/>
            </a:solidFill>
            <a:round/>
            <a:headEnd/>
            <a:tailEnd/>
          </a:ln>
        </p:spPr>
        <p:txBody>
          <a:bodyPr/>
          <a:lstStyle/>
          <a:p>
            <a:endParaRPr lang="vi-VN"/>
          </a:p>
        </p:txBody>
      </p:sp>
      <p:sp>
        <p:nvSpPr>
          <p:cNvPr id="74778" name="Text Box 33"/>
          <p:cNvSpPr txBox="1">
            <a:spLocks noChangeArrowheads="1"/>
          </p:cNvSpPr>
          <p:nvPr/>
        </p:nvSpPr>
        <p:spPr bwMode="auto">
          <a:xfrm>
            <a:off x="8305800" y="5715000"/>
            <a:ext cx="609600" cy="366713"/>
          </a:xfrm>
          <a:prstGeom prst="rect">
            <a:avLst/>
          </a:prstGeom>
          <a:noFill/>
          <a:ln w="9525">
            <a:noFill/>
            <a:miter lim="800000"/>
            <a:headEnd/>
            <a:tailEnd/>
          </a:ln>
        </p:spPr>
        <p:txBody>
          <a:bodyPr>
            <a:spAutoFit/>
          </a:bodyPr>
          <a:lstStyle/>
          <a:p>
            <a:pPr>
              <a:spcBef>
                <a:spcPct val="50000"/>
              </a:spcBef>
            </a:pPr>
            <a:r>
              <a:rPr lang="en-US"/>
              <a:t>Qs</a:t>
            </a:r>
          </a:p>
        </p:txBody>
      </p:sp>
      <p:sp>
        <p:nvSpPr>
          <p:cNvPr id="74779" name="Text Box 34"/>
          <p:cNvSpPr txBox="1">
            <a:spLocks noChangeArrowheads="1"/>
          </p:cNvSpPr>
          <p:nvPr/>
        </p:nvSpPr>
        <p:spPr bwMode="auto">
          <a:xfrm>
            <a:off x="4953000" y="2286000"/>
            <a:ext cx="457200" cy="366713"/>
          </a:xfrm>
          <a:prstGeom prst="rect">
            <a:avLst/>
          </a:prstGeom>
          <a:noFill/>
          <a:ln w="9525">
            <a:noFill/>
            <a:miter lim="800000"/>
            <a:headEnd/>
            <a:tailEnd/>
          </a:ln>
        </p:spPr>
        <p:txBody>
          <a:bodyPr>
            <a:spAutoFit/>
          </a:bodyPr>
          <a:lstStyle/>
          <a:p>
            <a:pPr>
              <a:spcBef>
                <a:spcPct val="50000"/>
              </a:spcBef>
            </a:pPr>
            <a:r>
              <a:rPr lang="en-US"/>
              <a:t>P</a:t>
            </a:r>
          </a:p>
        </p:txBody>
      </p:sp>
      <p:sp>
        <p:nvSpPr>
          <p:cNvPr id="74780" name="Line 35"/>
          <p:cNvSpPr>
            <a:spLocks noChangeShapeType="1"/>
          </p:cNvSpPr>
          <p:nvPr/>
        </p:nvSpPr>
        <p:spPr bwMode="auto">
          <a:xfrm>
            <a:off x="7315200" y="3810000"/>
            <a:ext cx="0" cy="2057400"/>
          </a:xfrm>
          <a:prstGeom prst="line">
            <a:avLst/>
          </a:prstGeom>
          <a:noFill/>
          <a:ln w="9525">
            <a:solidFill>
              <a:schemeClr val="hlink"/>
            </a:solidFill>
            <a:prstDash val="dash"/>
            <a:round/>
            <a:headEnd/>
            <a:tailEnd/>
          </a:ln>
        </p:spPr>
        <p:txBody>
          <a:bodyPr/>
          <a:lstStyle/>
          <a:p>
            <a:endParaRPr lang="vi-VN"/>
          </a:p>
        </p:txBody>
      </p:sp>
      <p:sp>
        <p:nvSpPr>
          <p:cNvPr id="74781" name="Text Box 37"/>
          <p:cNvSpPr txBox="1">
            <a:spLocks noChangeArrowheads="1"/>
          </p:cNvSpPr>
          <p:nvPr/>
        </p:nvSpPr>
        <p:spPr bwMode="auto">
          <a:xfrm>
            <a:off x="6296025" y="3443288"/>
            <a:ext cx="457200" cy="366712"/>
          </a:xfrm>
          <a:prstGeom prst="rect">
            <a:avLst/>
          </a:prstGeom>
          <a:noFill/>
          <a:ln w="9525">
            <a:noFill/>
            <a:miter lim="800000"/>
            <a:headEnd/>
            <a:tailEnd/>
          </a:ln>
        </p:spPr>
        <p:txBody>
          <a:bodyPr>
            <a:spAutoFit/>
          </a:bodyPr>
          <a:lstStyle/>
          <a:p>
            <a:pPr>
              <a:spcBef>
                <a:spcPct val="50000"/>
              </a:spcBef>
            </a:pPr>
            <a:r>
              <a:rPr lang="en-US"/>
              <a:t>A’</a:t>
            </a:r>
          </a:p>
        </p:txBody>
      </p:sp>
      <p:sp>
        <p:nvSpPr>
          <p:cNvPr id="74782" name="Text Box 38"/>
          <p:cNvSpPr txBox="1">
            <a:spLocks noChangeArrowheads="1"/>
          </p:cNvSpPr>
          <p:nvPr/>
        </p:nvSpPr>
        <p:spPr bwMode="auto">
          <a:xfrm>
            <a:off x="7086600" y="3429000"/>
            <a:ext cx="457200" cy="366713"/>
          </a:xfrm>
          <a:prstGeom prst="rect">
            <a:avLst/>
          </a:prstGeom>
          <a:noFill/>
          <a:ln w="9525">
            <a:noFill/>
            <a:miter lim="800000"/>
            <a:headEnd/>
            <a:tailEnd/>
          </a:ln>
        </p:spPr>
        <p:txBody>
          <a:bodyPr>
            <a:spAutoFit/>
          </a:bodyPr>
          <a:lstStyle/>
          <a:p>
            <a:pPr>
              <a:spcBef>
                <a:spcPct val="50000"/>
              </a:spcBef>
            </a:pPr>
            <a:r>
              <a:rPr lang="en-US"/>
              <a:t>A</a:t>
            </a:r>
          </a:p>
        </p:txBody>
      </p:sp>
      <p:sp>
        <p:nvSpPr>
          <p:cNvPr id="74783" name="Oval 40"/>
          <p:cNvSpPr>
            <a:spLocks noChangeArrowheads="1"/>
          </p:cNvSpPr>
          <p:nvPr/>
        </p:nvSpPr>
        <p:spPr bwMode="auto">
          <a:xfrm>
            <a:off x="7272338" y="3781425"/>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74784" name="Freeform 41"/>
          <p:cNvSpPr>
            <a:spLocks/>
          </p:cNvSpPr>
          <p:nvPr/>
        </p:nvSpPr>
        <p:spPr bwMode="auto">
          <a:xfrm>
            <a:off x="5105400" y="2743200"/>
            <a:ext cx="2362200" cy="18288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rgbClr val="660066"/>
            </a:solidFill>
            <a:round/>
            <a:headEnd/>
            <a:tailEnd/>
          </a:ln>
        </p:spPr>
        <p:txBody>
          <a:bodyPr/>
          <a:lstStyle/>
          <a:p>
            <a:endParaRPr lang="vi-VN"/>
          </a:p>
        </p:txBody>
      </p:sp>
      <p:sp>
        <p:nvSpPr>
          <p:cNvPr id="74785" name="Line 42"/>
          <p:cNvSpPr>
            <a:spLocks noChangeShapeType="1"/>
          </p:cNvSpPr>
          <p:nvPr/>
        </p:nvSpPr>
        <p:spPr bwMode="auto">
          <a:xfrm>
            <a:off x="6553200" y="3810000"/>
            <a:ext cx="0" cy="2057400"/>
          </a:xfrm>
          <a:prstGeom prst="line">
            <a:avLst/>
          </a:prstGeom>
          <a:noFill/>
          <a:ln w="9525">
            <a:solidFill>
              <a:srgbClr val="660066"/>
            </a:solidFill>
            <a:prstDash val="dash"/>
            <a:round/>
            <a:headEnd/>
            <a:tailEnd/>
          </a:ln>
        </p:spPr>
        <p:txBody>
          <a:bodyPr/>
          <a:lstStyle/>
          <a:p>
            <a:endParaRPr lang="vi-VN"/>
          </a:p>
        </p:txBody>
      </p:sp>
      <p:sp>
        <p:nvSpPr>
          <p:cNvPr id="74786" name="Oval 43"/>
          <p:cNvSpPr>
            <a:spLocks noChangeArrowheads="1"/>
          </p:cNvSpPr>
          <p:nvPr/>
        </p:nvSpPr>
        <p:spPr bwMode="auto">
          <a:xfrm>
            <a:off x="6505575" y="3776663"/>
            <a:ext cx="76200" cy="7620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74787" name="Text Box 46"/>
          <p:cNvSpPr txBox="1">
            <a:spLocks noChangeArrowheads="1"/>
          </p:cNvSpPr>
          <p:nvPr/>
        </p:nvSpPr>
        <p:spPr bwMode="auto">
          <a:xfrm>
            <a:off x="7620000" y="3505200"/>
            <a:ext cx="1524000" cy="641350"/>
          </a:xfrm>
          <a:prstGeom prst="rect">
            <a:avLst/>
          </a:prstGeom>
          <a:noFill/>
          <a:ln w="9525">
            <a:noFill/>
            <a:miter lim="800000"/>
            <a:headEnd/>
            <a:tailEnd/>
          </a:ln>
        </p:spPr>
        <p:txBody>
          <a:bodyPr>
            <a:spAutoFit/>
          </a:bodyPr>
          <a:lstStyle/>
          <a:p>
            <a:pPr>
              <a:spcBef>
                <a:spcPct val="50000"/>
              </a:spcBef>
            </a:pPr>
            <a:r>
              <a:rPr lang="en-US"/>
              <a:t>Dịch chuyển đường cung</a:t>
            </a:r>
          </a:p>
        </p:txBody>
      </p:sp>
      <p:sp>
        <p:nvSpPr>
          <p:cNvPr id="74788" name="Text Box 48"/>
          <p:cNvSpPr txBox="1">
            <a:spLocks noChangeArrowheads="1"/>
          </p:cNvSpPr>
          <p:nvPr/>
        </p:nvSpPr>
        <p:spPr bwMode="auto">
          <a:xfrm>
            <a:off x="1066800" y="2667000"/>
            <a:ext cx="2057400" cy="641350"/>
          </a:xfrm>
          <a:prstGeom prst="rect">
            <a:avLst/>
          </a:prstGeom>
          <a:noFill/>
          <a:ln w="9525">
            <a:noFill/>
            <a:miter lim="800000"/>
            <a:headEnd/>
            <a:tailEnd/>
          </a:ln>
        </p:spPr>
        <p:txBody>
          <a:bodyPr>
            <a:spAutoFit/>
          </a:bodyPr>
          <a:lstStyle/>
          <a:p>
            <a:pPr>
              <a:spcBef>
                <a:spcPct val="50000"/>
              </a:spcBef>
            </a:pPr>
            <a:r>
              <a:rPr lang="en-US"/>
              <a:t>Di chuyển dọc theo đường cung</a:t>
            </a:r>
          </a:p>
        </p:txBody>
      </p:sp>
      <p:sp>
        <p:nvSpPr>
          <p:cNvPr id="74789" name="Line 49"/>
          <p:cNvSpPr>
            <a:spLocks noChangeShapeType="1"/>
          </p:cNvSpPr>
          <p:nvPr/>
        </p:nvSpPr>
        <p:spPr bwMode="auto">
          <a:xfrm flipH="1" flipV="1">
            <a:off x="2209800" y="3352800"/>
            <a:ext cx="533400" cy="762000"/>
          </a:xfrm>
          <a:prstGeom prst="line">
            <a:avLst/>
          </a:prstGeom>
          <a:noFill/>
          <a:ln w="9525">
            <a:solidFill>
              <a:schemeClr val="tx1"/>
            </a:solidFill>
            <a:round/>
            <a:headEnd/>
            <a:tailEnd/>
          </a:ln>
        </p:spPr>
        <p:txBody>
          <a:bodyPr/>
          <a:lstStyle/>
          <a:p>
            <a:endParaRPr lang="vi-VN"/>
          </a:p>
        </p:txBody>
      </p:sp>
      <p:sp>
        <p:nvSpPr>
          <p:cNvPr id="74790" name="Line 50"/>
          <p:cNvSpPr>
            <a:spLocks noChangeShapeType="1"/>
          </p:cNvSpPr>
          <p:nvPr/>
        </p:nvSpPr>
        <p:spPr bwMode="auto">
          <a:xfrm flipH="1">
            <a:off x="7300913" y="3109913"/>
            <a:ext cx="381000" cy="0"/>
          </a:xfrm>
          <a:prstGeom prst="line">
            <a:avLst/>
          </a:prstGeom>
          <a:noFill/>
          <a:ln w="9525">
            <a:solidFill>
              <a:schemeClr val="tx1"/>
            </a:solidFill>
            <a:round/>
            <a:headEnd/>
            <a:tailEnd type="triangle" w="med" len="med"/>
          </a:ln>
        </p:spPr>
        <p:txBody>
          <a:bodyPr/>
          <a:lstStyle/>
          <a:p>
            <a:endParaRPr lang="vi-VN"/>
          </a:p>
        </p:txBody>
      </p:sp>
      <p:sp>
        <p:nvSpPr>
          <p:cNvPr id="74791" name="Line 51"/>
          <p:cNvSpPr>
            <a:spLocks noChangeShapeType="1"/>
          </p:cNvSpPr>
          <p:nvPr/>
        </p:nvSpPr>
        <p:spPr bwMode="auto">
          <a:xfrm flipH="1">
            <a:off x="6629400" y="5715000"/>
            <a:ext cx="609600" cy="0"/>
          </a:xfrm>
          <a:prstGeom prst="line">
            <a:avLst/>
          </a:prstGeom>
          <a:noFill/>
          <a:ln w="9525">
            <a:solidFill>
              <a:schemeClr val="tx1"/>
            </a:solidFill>
            <a:round/>
            <a:headEnd/>
            <a:tailEnd type="triangle" w="med" len="med"/>
          </a:ln>
        </p:spPr>
        <p:txBody>
          <a:bodyPr/>
          <a:lstStyle/>
          <a:p>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274638"/>
            <a:ext cx="8229600" cy="1143000"/>
          </a:xfrm>
        </p:spPr>
        <p:txBody>
          <a:bodyPr anchor="b"/>
          <a:lstStyle/>
          <a:p>
            <a:pPr eaLnBrk="1" hangingPunct="1"/>
            <a:r>
              <a:rPr lang="en-US" sz="3600" dirty="0" smtClean="0"/>
              <a:t>2.2.3. </a:t>
            </a:r>
            <a:r>
              <a:rPr lang="en-US" sz="3600" dirty="0" err="1" smtClean="0"/>
              <a:t>Độ</a:t>
            </a:r>
            <a:r>
              <a:rPr lang="en-US" sz="3600" dirty="0" smtClean="0"/>
              <a:t> co </a:t>
            </a:r>
            <a:r>
              <a:rPr lang="en-US" sz="3600" dirty="0" err="1" smtClean="0"/>
              <a:t>giãn</a:t>
            </a:r>
            <a:r>
              <a:rPr lang="en-US" sz="3600" dirty="0" smtClean="0"/>
              <a:t> </a:t>
            </a:r>
            <a:r>
              <a:rPr lang="en-US" sz="3600" dirty="0" err="1" smtClean="0"/>
              <a:t>của</a:t>
            </a:r>
            <a:r>
              <a:rPr lang="en-US" sz="3600" dirty="0" smtClean="0"/>
              <a:t> </a:t>
            </a:r>
            <a:r>
              <a:rPr lang="en-US" sz="3600" dirty="0" err="1" smtClean="0"/>
              <a:t>cầu</a:t>
            </a:r>
            <a:r>
              <a:rPr lang="en-US" sz="3600" dirty="0" smtClean="0"/>
              <a:t>, </a:t>
            </a:r>
            <a:r>
              <a:rPr lang="en-US" sz="3600" dirty="0" err="1" smtClean="0"/>
              <a:t>cung</a:t>
            </a:r>
            <a:endParaRPr lang="en-US" sz="3600" dirty="0" smtClean="0"/>
          </a:p>
        </p:txBody>
      </p:sp>
      <p:sp>
        <p:nvSpPr>
          <p:cNvPr id="54275" name="Rectangle 3"/>
          <p:cNvSpPr>
            <a:spLocks noGrp="1" noChangeArrowheads="1"/>
          </p:cNvSpPr>
          <p:nvPr>
            <p:ph type="body" idx="4294967295"/>
          </p:nvPr>
        </p:nvSpPr>
        <p:spPr>
          <a:xfrm>
            <a:off x="0" y="1600200"/>
            <a:ext cx="8229600" cy="4525963"/>
          </a:xfrm>
        </p:spPr>
        <p:txBody>
          <a:bodyPr/>
          <a:lstStyle/>
          <a:p>
            <a:pPr eaLnBrk="1" hangingPunct="1"/>
            <a:r>
              <a:rPr lang="en-US" dirty="0" err="1" smtClean="0"/>
              <a:t>Độ</a:t>
            </a:r>
            <a:r>
              <a:rPr lang="en-US" dirty="0" smtClean="0"/>
              <a:t> co </a:t>
            </a:r>
            <a:r>
              <a:rPr lang="en-US" dirty="0" err="1" smtClean="0"/>
              <a:t>giãn</a:t>
            </a:r>
            <a:r>
              <a:rPr lang="en-US" dirty="0" smtClean="0"/>
              <a:t> </a:t>
            </a:r>
            <a:r>
              <a:rPr lang="en-US" dirty="0" err="1" smtClean="0"/>
              <a:t>đo</a:t>
            </a:r>
            <a:r>
              <a:rPr lang="en-US" dirty="0" smtClean="0"/>
              <a:t> </a:t>
            </a:r>
            <a:r>
              <a:rPr lang="en-US" dirty="0" err="1" smtClean="0"/>
              <a:t>lường</a:t>
            </a:r>
            <a:r>
              <a:rPr lang="en-US" dirty="0" smtClean="0"/>
              <a:t> </a:t>
            </a:r>
            <a:r>
              <a:rPr lang="en-US" dirty="0" err="1" smtClean="0"/>
              <a:t>độ</a:t>
            </a:r>
            <a:r>
              <a:rPr lang="en-US" dirty="0" smtClean="0"/>
              <a:t> </a:t>
            </a:r>
            <a:r>
              <a:rPr lang="en-US" dirty="0" err="1" smtClean="0"/>
              <a:t>nhạy</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số</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số</a:t>
            </a:r>
            <a:r>
              <a:rPr lang="en-US" dirty="0" smtClean="0"/>
              <a:t> </a:t>
            </a:r>
            <a:r>
              <a:rPr lang="en-US" dirty="0" err="1" smtClean="0"/>
              <a:t>khác</a:t>
            </a:r>
            <a:r>
              <a:rPr lang="en-US" dirty="0" smtClean="0"/>
              <a:t>.</a:t>
            </a:r>
          </a:p>
          <a:p>
            <a:pPr eaLnBrk="1" hangingPunct="1"/>
            <a:r>
              <a:rPr lang="en-US" dirty="0" err="1" smtClean="0"/>
              <a:t>Độ</a:t>
            </a:r>
            <a:r>
              <a:rPr lang="en-US" dirty="0" smtClean="0"/>
              <a:t> co </a:t>
            </a:r>
            <a:r>
              <a:rPr lang="en-US" dirty="0" err="1" smtClean="0"/>
              <a:t>giãn</a:t>
            </a:r>
            <a:r>
              <a:rPr lang="en-US" dirty="0" smtClean="0"/>
              <a:t> </a:t>
            </a:r>
            <a:r>
              <a:rPr lang="en-US" dirty="0" err="1" smtClean="0"/>
              <a:t>là</a:t>
            </a:r>
            <a:r>
              <a:rPr lang="en-US" dirty="0" smtClean="0"/>
              <a:t> </a:t>
            </a:r>
            <a:r>
              <a:rPr lang="en-US" dirty="0" err="1" smtClean="0"/>
              <a:t>tỷ</a:t>
            </a:r>
            <a:r>
              <a:rPr lang="en-US" dirty="0" smtClean="0"/>
              <a:t> </a:t>
            </a:r>
            <a:r>
              <a:rPr lang="en-US" dirty="0" err="1" smtClean="0"/>
              <a:t>lệ</a:t>
            </a:r>
            <a:r>
              <a:rPr lang="en-US" dirty="0" smtClean="0"/>
              <a:t> %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số</a:t>
            </a:r>
            <a:r>
              <a:rPr lang="en-US" dirty="0" smtClean="0"/>
              <a:t> </a:t>
            </a:r>
            <a:r>
              <a:rPr lang="en-US" dirty="0" err="1" smtClean="0"/>
              <a:t>này</a:t>
            </a:r>
            <a:r>
              <a:rPr lang="en-US" dirty="0" smtClean="0"/>
              <a:t> </a:t>
            </a:r>
            <a:r>
              <a:rPr lang="en-US" dirty="0" err="1" smtClean="0"/>
              <a:t>đối</a:t>
            </a:r>
            <a:r>
              <a:rPr lang="en-US" dirty="0" smtClean="0"/>
              <a:t> </a:t>
            </a:r>
            <a:r>
              <a:rPr lang="en-US" dirty="0" err="1" smtClean="0"/>
              <a:t>với</a:t>
            </a:r>
            <a:r>
              <a:rPr lang="en-US" dirty="0" smtClean="0"/>
              <a:t> 1%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số</a:t>
            </a:r>
            <a:r>
              <a:rPr lang="en-US" dirty="0" smtClean="0"/>
              <a:t> </a:t>
            </a:r>
            <a:r>
              <a:rPr lang="en-US" dirty="0" err="1" smtClean="0"/>
              <a:t>khác</a:t>
            </a:r>
            <a:r>
              <a:rPr lang="en-US"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55299" name="Rectangle 3"/>
          <p:cNvSpPr>
            <a:spLocks noGrp="1" noChangeArrowheads="1"/>
          </p:cNvSpPr>
          <p:nvPr>
            <p:ph type="body" idx="4294967295"/>
          </p:nvPr>
        </p:nvSpPr>
        <p:spPr>
          <a:xfrm>
            <a:off x="0" y="1600200"/>
            <a:ext cx="8229600" cy="4525963"/>
          </a:xfrm>
        </p:spPr>
        <p:txBody>
          <a:bodyPr/>
          <a:lstStyle/>
          <a:p>
            <a:pPr eaLnBrk="1" hangingPunct="1"/>
            <a:r>
              <a:rPr lang="en-US" smtClean="0"/>
              <a:t>Biểu thị tính nhạy cảm của lượng cầu khi giá thay đổi.</a:t>
            </a:r>
          </a:p>
          <a:p>
            <a:pPr eaLnBrk="1" hangingPunct="1"/>
            <a:r>
              <a:rPr lang="en-US" smtClean="0"/>
              <a:t>Là phần trăm thay đổi trong lượng cầu của một hàng hóa hoặc dịch vụ khi giá của nó thay đổi 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274638"/>
            <a:ext cx="8229600" cy="1143000"/>
          </a:xfrm>
        </p:spPr>
        <p:txBody>
          <a:bodyPr anchor="b"/>
          <a:lstStyle/>
          <a:p>
            <a:pPr eaLnBrk="1" hangingPunct="1"/>
            <a:r>
              <a:rPr lang="en-US" sz="4000" dirty="0" smtClean="0"/>
              <a:t>2.2.3.1.Độ co </a:t>
            </a:r>
            <a:r>
              <a:rPr lang="en-US" sz="4000" dirty="0" err="1" smtClean="0"/>
              <a:t>giãn</a:t>
            </a:r>
            <a:r>
              <a:rPr lang="en-US" sz="4000" dirty="0" smtClean="0"/>
              <a:t> </a:t>
            </a:r>
            <a:r>
              <a:rPr lang="en-US" sz="4000" dirty="0" err="1" smtClean="0"/>
              <a:t>của</a:t>
            </a:r>
            <a:r>
              <a:rPr lang="en-US" sz="4000" dirty="0" smtClean="0"/>
              <a:t> </a:t>
            </a:r>
            <a:r>
              <a:rPr lang="en-US" sz="4000" dirty="0" err="1" smtClean="0"/>
              <a:t>cầu</a:t>
            </a:r>
            <a:r>
              <a:rPr lang="en-US" sz="4000" dirty="0" smtClean="0"/>
              <a:t> </a:t>
            </a:r>
            <a:r>
              <a:rPr lang="en-US" sz="4000" dirty="0" err="1" smtClean="0"/>
              <a:t>theo</a:t>
            </a:r>
            <a:r>
              <a:rPr lang="en-US" sz="4000" dirty="0" smtClean="0"/>
              <a:t> </a:t>
            </a:r>
            <a:r>
              <a:rPr lang="en-US" sz="4000" dirty="0" err="1" smtClean="0"/>
              <a:t>giá</a:t>
            </a:r>
            <a:endParaRPr lang="en-US" sz="4000" dirty="0" smtClean="0"/>
          </a:p>
        </p:txBody>
      </p:sp>
      <p:sp>
        <p:nvSpPr>
          <p:cNvPr id="56323" name="Rectangle 3"/>
          <p:cNvSpPr>
            <a:spLocks noGrp="1" noChangeArrowheads="1"/>
          </p:cNvSpPr>
          <p:nvPr>
            <p:ph type="body" sz="half" idx="4294967295"/>
          </p:nvPr>
        </p:nvSpPr>
        <p:spPr>
          <a:xfrm>
            <a:off x="0" y="1628801"/>
            <a:ext cx="8820472" cy="3384376"/>
          </a:xfrm>
        </p:spPr>
        <p:txBody>
          <a:bodyPr/>
          <a:lstStyle/>
          <a:p>
            <a:pPr eaLnBrk="1" hangingPunct="1"/>
            <a:r>
              <a:rPr lang="en-US" sz="2600" dirty="0" err="1" smtClean="0"/>
              <a:t>Công</a:t>
            </a:r>
            <a:r>
              <a:rPr lang="en-US" sz="2600" dirty="0" smtClean="0"/>
              <a:t> </a:t>
            </a:r>
            <a:r>
              <a:rPr lang="en-US" sz="2600" dirty="0" err="1" smtClean="0"/>
              <a:t>thức</a:t>
            </a:r>
            <a:r>
              <a:rPr lang="en-US" sz="2600" dirty="0" smtClean="0"/>
              <a:t> </a:t>
            </a:r>
            <a:r>
              <a:rPr lang="en-US" sz="2600" dirty="0" err="1" smtClean="0"/>
              <a:t>tính</a:t>
            </a:r>
            <a:r>
              <a:rPr lang="en-US" sz="2600" dirty="0" smtClean="0"/>
              <a:t> </a:t>
            </a:r>
            <a:r>
              <a:rPr lang="en-US" sz="2600" dirty="0" err="1" smtClean="0"/>
              <a:t>độ</a:t>
            </a:r>
            <a:r>
              <a:rPr lang="en-US" sz="2600" dirty="0" smtClean="0"/>
              <a:t> co </a:t>
            </a:r>
            <a:r>
              <a:rPr lang="en-US" sz="2600" dirty="0" err="1" smtClean="0"/>
              <a:t>giãn</a:t>
            </a:r>
            <a:r>
              <a:rPr lang="en-US" sz="2600" dirty="0" smtClean="0"/>
              <a:t> </a:t>
            </a:r>
            <a:r>
              <a:rPr lang="en-US" sz="2600" dirty="0" err="1" smtClean="0"/>
              <a:t>của</a:t>
            </a:r>
            <a:r>
              <a:rPr lang="en-US" sz="2600" dirty="0" smtClean="0"/>
              <a:t> </a:t>
            </a:r>
            <a:r>
              <a:rPr lang="en-US" sz="2600" dirty="0" err="1" smtClean="0"/>
              <a:t>cầu</a:t>
            </a:r>
            <a:r>
              <a:rPr lang="en-US" sz="2600" dirty="0" smtClean="0"/>
              <a:t> </a:t>
            </a:r>
            <a:r>
              <a:rPr lang="en-US" sz="2600" dirty="0" err="1" smtClean="0"/>
              <a:t>theo</a:t>
            </a:r>
            <a:r>
              <a:rPr lang="en-US" sz="2600" dirty="0" smtClean="0"/>
              <a:t> </a:t>
            </a:r>
            <a:r>
              <a:rPr lang="en-US" sz="2600" dirty="0" err="1" smtClean="0"/>
              <a:t>giá</a:t>
            </a:r>
            <a:r>
              <a:rPr lang="en-US" sz="2600" dirty="0" smtClean="0"/>
              <a:t> </a:t>
            </a:r>
            <a:r>
              <a:rPr lang="en-US" sz="2600" dirty="0" err="1" smtClean="0"/>
              <a:t>tại</a:t>
            </a:r>
            <a:r>
              <a:rPr lang="en-US" sz="2600" dirty="0" smtClean="0"/>
              <a:t> </a:t>
            </a:r>
            <a:r>
              <a:rPr lang="en-US" sz="2600" dirty="0" err="1" smtClean="0"/>
              <a:t>một</a:t>
            </a:r>
            <a:r>
              <a:rPr lang="en-US" sz="2600" dirty="0" smtClean="0"/>
              <a:t> </a:t>
            </a:r>
            <a:r>
              <a:rPr lang="en-US" sz="2600" dirty="0" err="1" smtClean="0"/>
              <a:t>điểm</a:t>
            </a:r>
            <a:r>
              <a:rPr lang="en-US" sz="2600" dirty="0" smtClean="0"/>
              <a:t> </a:t>
            </a:r>
            <a:r>
              <a:rPr lang="en-US" sz="2600" dirty="0" err="1" smtClean="0"/>
              <a:t>trên</a:t>
            </a:r>
            <a:r>
              <a:rPr lang="en-US" sz="2600" dirty="0" smtClean="0"/>
              <a:t> </a:t>
            </a:r>
            <a:r>
              <a:rPr lang="en-US" sz="2600" dirty="0" err="1" smtClean="0"/>
              <a:t>đường</a:t>
            </a:r>
            <a:r>
              <a:rPr lang="en-US" sz="2600" dirty="0" smtClean="0"/>
              <a:t> </a:t>
            </a:r>
            <a:r>
              <a:rPr lang="en-US" sz="2600" dirty="0" err="1" smtClean="0"/>
              <a:t>cầu</a:t>
            </a:r>
            <a:endParaRPr lang="en-US" sz="2600" dirty="0" smtClean="0"/>
          </a:p>
          <a:p>
            <a:pPr eaLnBrk="1" hangingPunct="1">
              <a:buFont typeface="Wingdings" pitchFamily="2" charset="2"/>
              <a:buNone/>
            </a:pPr>
            <a:r>
              <a:rPr lang="en-US" sz="2600" dirty="0" smtClean="0"/>
              <a:t>		</a:t>
            </a:r>
          </a:p>
          <a:p>
            <a:pPr eaLnBrk="1" hangingPunct="1">
              <a:buFont typeface="Wingdings" pitchFamily="2" charset="2"/>
              <a:buNone/>
            </a:pPr>
            <a:endParaRPr lang="en-US" sz="2600" dirty="0" smtClean="0"/>
          </a:p>
        </p:txBody>
      </p:sp>
      <p:graphicFrame>
        <p:nvGraphicFramePr>
          <p:cNvPr id="49173" name="Group 21"/>
          <p:cNvGraphicFramePr>
            <a:graphicFrameLocks noGrp="1"/>
          </p:cNvGraphicFramePr>
          <p:nvPr>
            <p:ph sz="half" idx="4294967295"/>
          </p:nvPr>
        </p:nvGraphicFramePr>
        <p:xfrm>
          <a:off x="1752601" y="3733800"/>
          <a:ext cx="4331568" cy="1536701"/>
        </p:xfrm>
        <a:graphic>
          <a:graphicData uri="http://schemas.openxmlformats.org/drawingml/2006/table">
            <a:tbl>
              <a:tblPr/>
              <a:tblGrid>
                <a:gridCol w="1012589">
                  <a:extLst>
                    <a:ext uri="{9D8B030D-6E8A-4147-A177-3AD203B41FA5}">
                      <a16:colId xmlns:a16="http://schemas.microsoft.com/office/drawing/2014/main" val="20000"/>
                    </a:ext>
                  </a:extLst>
                </a:gridCol>
                <a:gridCol w="1089186">
                  <a:extLst>
                    <a:ext uri="{9D8B030D-6E8A-4147-A177-3AD203B41FA5}">
                      <a16:colId xmlns:a16="http://schemas.microsoft.com/office/drawing/2014/main" val="20001"/>
                    </a:ext>
                  </a:extLst>
                </a:gridCol>
                <a:gridCol w="545359">
                  <a:extLst>
                    <a:ext uri="{9D8B030D-6E8A-4147-A177-3AD203B41FA5}">
                      <a16:colId xmlns:a16="http://schemas.microsoft.com/office/drawing/2014/main" val="20002"/>
                    </a:ext>
                  </a:extLst>
                </a:gridCol>
                <a:gridCol w="779740">
                  <a:extLst>
                    <a:ext uri="{9D8B030D-6E8A-4147-A177-3AD203B41FA5}">
                      <a16:colId xmlns:a16="http://schemas.microsoft.com/office/drawing/2014/main" val="20003"/>
                    </a:ext>
                  </a:extLst>
                </a:gridCol>
                <a:gridCol w="387573">
                  <a:extLst>
                    <a:ext uri="{9D8B030D-6E8A-4147-A177-3AD203B41FA5}">
                      <a16:colId xmlns:a16="http://schemas.microsoft.com/office/drawing/2014/main" val="20004"/>
                    </a:ext>
                  </a:extLst>
                </a:gridCol>
                <a:gridCol w="517121">
                  <a:extLst>
                    <a:ext uri="{9D8B030D-6E8A-4147-A177-3AD203B41FA5}">
                      <a16:colId xmlns:a16="http://schemas.microsoft.com/office/drawing/2014/main" val="20005"/>
                    </a:ext>
                  </a:extLst>
                </a:gridCol>
              </a:tblGrid>
              <a:tr h="677863">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E</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D</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ΔQ/Q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8838">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ΔP/P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Q</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6337" name="Text Box 83"/>
          <p:cNvSpPr txBox="1">
            <a:spLocks noChangeArrowheads="1"/>
          </p:cNvSpPr>
          <p:nvPr/>
        </p:nvSpPr>
        <p:spPr bwMode="auto">
          <a:xfrm>
            <a:off x="1981200" y="3124200"/>
            <a:ext cx="5181600" cy="1160463"/>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lang="en-US" sz="2800">
                <a:latin typeface="Times New Roman" pitchFamily="18" charset="0"/>
              </a:rPr>
              <a:t>E</a:t>
            </a:r>
            <a:r>
              <a:rPr lang="en-US" sz="2800" baseline="-25000">
                <a:latin typeface="Times New Roman" pitchFamily="18" charset="0"/>
              </a:rPr>
              <a:t>D</a:t>
            </a:r>
            <a:r>
              <a:rPr lang="en-US" sz="2800">
                <a:latin typeface="Times New Roman" pitchFamily="18" charset="0"/>
              </a:rPr>
              <a:t> = (% Δ Q)/(% Δ P)</a:t>
            </a:r>
          </a:p>
          <a:p>
            <a:pPr>
              <a:spcBef>
                <a:spcPct val="50000"/>
              </a:spcBef>
            </a:pPr>
            <a:endParaRPr lang="en-US" sz="2800">
              <a:latin typeface="Times New Roman" pitchFamily="18" charset="0"/>
            </a:endParaRPr>
          </a:p>
        </p:txBody>
      </p:sp>
      <p:sp>
        <p:nvSpPr>
          <p:cNvPr id="6" name="Rectangle 2"/>
          <p:cNvSpPr txBox="1">
            <a:spLocks noChangeArrowheads="1"/>
          </p:cNvSpPr>
          <p:nvPr/>
        </p:nvSpPr>
        <p:spPr>
          <a:xfrm>
            <a:off x="395536" y="4941168"/>
            <a:ext cx="82296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effectLst/>
                <a:uLnTx/>
                <a:uFillTx/>
                <a:latin typeface="Times New Roman" pitchFamily="18" charset="0"/>
                <a:ea typeface="+mj-ea"/>
                <a:cs typeface="+mj-cs"/>
              </a:rPr>
              <a:t>Cho </a:t>
            </a:r>
            <a:r>
              <a:rPr kumimoji="0" lang="en-US" sz="2800" b="0" i="1" u="none" strike="noStrike" kern="1200" cap="none" spc="0" normalizeH="0" baseline="0" noProof="0" dirty="0" err="1" smtClean="0">
                <a:ln>
                  <a:noFill/>
                </a:ln>
                <a:effectLst/>
                <a:uLnTx/>
                <a:uFillTx/>
                <a:latin typeface="Times New Roman" pitchFamily="18" charset="0"/>
                <a:ea typeface="+mj-ea"/>
                <a:cs typeface="+mj-cs"/>
              </a:rPr>
              <a:t>hs</a:t>
            </a:r>
            <a:r>
              <a:rPr kumimoji="0" lang="en-US" sz="2800" b="0" i="1" u="none" strike="noStrike" kern="1200" cap="none" spc="0" normalizeH="0" baseline="0" noProof="0" dirty="0" smtClean="0">
                <a:ln>
                  <a:noFill/>
                </a:ln>
                <a:effectLst/>
                <a:uLnTx/>
                <a:uFillTx/>
                <a:latin typeface="Times New Roman" pitchFamily="18" charset="0"/>
                <a:ea typeface="+mj-ea"/>
                <a:cs typeface="+mj-cs"/>
              </a:rPr>
              <a:t> </a:t>
            </a:r>
            <a:r>
              <a:rPr kumimoji="0" lang="en-US" sz="2800" b="0" i="1" u="none" strike="noStrike" kern="1200" cap="none" spc="0" normalizeH="0" baseline="0" noProof="0" dirty="0" err="1" smtClean="0">
                <a:ln>
                  <a:noFill/>
                </a:ln>
                <a:effectLst/>
                <a:uLnTx/>
                <a:uFillTx/>
                <a:latin typeface="Times New Roman" pitchFamily="18" charset="0"/>
                <a:ea typeface="+mj-ea"/>
                <a:cs typeface="+mj-cs"/>
              </a:rPr>
              <a:t>cầu</a:t>
            </a:r>
            <a:r>
              <a:rPr kumimoji="0" lang="en-US" sz="2800" b="0" i="1" u="none" strike="noStrike" kern="1200" cap="none" spc="0" normalizeH="0" noProof="0" dirty="0" smtClean="0">
                <a:ln>
                  <a:noFill/>
                </a:ln>
                <a:effectLst/>
                <a:uLnTx/>
                <a:uFillTx/>
                <a:latin typeface="Times New Roman" pitchFamily="18" charset="0"/>
                <a:ea typeface="+mj-ea"/>
                <a:cs typeface="+mj-cs"/>
              </a:rPr>
              <a:t> Q = </a:t>
            </a:r>
            <a:r>
              <a:rPr kumimoji="0" lang="en-US" sz="2800" b="0" i="1" u="none" strike="noStrike" kern="1200" cap="none" spc="0" normalizeH="0" noProof="0" dirty="0" err="1" smtClean="0">
                <a:ln>
                  <a:noFill/>
                </a:ln>
                <a:effectLst/>
                <a:uLnTx/>
                <a:uFillTx/>
                <a:latin typeface="Times New Roman" pitchFamily="18" charset="0"/>
                <a:ea typeface="+mj-ea"/>
                <a:cs typeface="+mj-cs"/>
              </a:rPr>
              <a:t>aP</a:t>
            </a:r>
            <a:r>
              <a:rPr kumimoji="0" lang="en-US" sz="2800" b="0" i="1" u="none" strike="noStrike" kern="1200" cap="none" spc="0" normalizeH="0" noProof="0" dirty="0" smtClean="0">
                <a:ln>
                  <a:noFill/>
                </a:ln>
                <a:effectLst/>
                <a:uLnTx/>
                <a:uFillTx/>
                <a:latin typeface="Times New Roman" pitchFamily="18" charset="0"/>
                <a:ea typeface="+mj-ea"/>
                <a:cs typeface="+mj-cs"/>
              </a:rPr>
              <a:t> +b </a:t>
            </a:r>
            <a:r>
              <a:rPr kumimoji="0" lang="en-US" sz="2800" b="0" i="1" u="none" strike="noStrike" kern="1200" cap="none" spc="0" normalizeH="0" noProof="0" dirty="0" err="1" smtClean="0">
                <a:ln>
                  <a:noFill/>
                </a:ln>
                <a:effectLst/>
                <a:uLnTx/>
                <a:uFillTx/>
                <a:latin typeface="Times New Roman" pitchFamily="18" charset="0"/>
                <a:ea typeface="+mj-ea"/>
                <a:cs typeface="+mj-cs"/>
              </a:rPr>
              <a:t>thì</a:t>
            </a:r>
            <a:r>
              <a:rPr kumimoji="0" lang="en-US" sz="2800" b="0" i="1" u="none" strike="noStrike" kern="1200" cap="none" spc="0" normalizeH="0" noProof="0" dirty="0" smtClean="0">
                <a:ln>
                  <a:noFill/>
                </a:ln>
                <a:effectLst/>
                <a:uLnTx/>
                <a:uFillTx/>
                <a:latin typeface="Times New Roman" pitchFamily="18" charset="0"/>
                <a:ea typeface="+mj-ea"/>
                <a:cs typeface="+mj-cs"/>
              </a:rPr>
              <a:t> Ed = a.(P/Q) (a </a:t>
            </a:r>
            <a:r>
              <a:rPr kumimoji="0" lang="en-US" sz="2800" b="0" i="1" u="none" strike="noStrike" kern="1200" cap="none" spc="0" normalizeH="0" noProof="0" dirty="0" err="1" smtClean="0">
                <a:ln>
                  <a:noFill/>
                </a:ln>
                <a:effectLst/>
                <a:uLnTx/>
                <a:uFillTx/>
                <a:latin typeface="Times New Roman" pitchFamily="18" charset="0"/>
                <a:ea typeface="+mj-ea"/>
                <a:cs typeface="+mj-cs"/>
              </a:rPr>
              <a:t>là</a:t>
            </a:r>
            <a:r>
              <a:rPr kumimoji="0" lang="en-US" sz="2800" b="0" i="1" u="none" strike="noStrike" kern="1200" cap="none" spc="0" normalizeH="0" noProof="0" dirty="0" smtClean="0">
                <a:ln>
                  <a:noFill/>
                </a:ln>
                <a:effectLst/>
                <a:uLnTx/>
                <a:uFillTx/>
                <a:latin typeface="Times New Roman" pitchFamily="18" charset="0"/>
                <a:ea typeface="+mj-ea"/>
                <a:cs typeface="+mj-cs"/>
              </a:rPr>
              <a:t> </a:t>
            </a:r>
            <a:r>
              <a:rPr kumimoji="0" lang="en-US" sz="2800" b="0" i="1" u="none" strike="noStrike" kern="1200" cap="none" spc="0" normalizeH="0" noProof="0" dirty="0" err="1" smtClean="0">
                <a:ln>
                  <a:noFill/>
                </a:ln>
                <a:effectLst/>
                <a:uLnTx/>
                <a:uFillTx/>
                <a:latin typeface="Times New Roman" pitchFamily="18" charset="0"/>
                <a:ea typeface="+mj-ea"/>
                <a:cs typeface="+mj-cs"/>
              </a:rPr>
              <a:t>hệ</a:t>
            </a:r>
            <a:r>
              <a:rPr kumimoji="0" lang="en-US" sz="2800" b="0" i="1" u="none" strike="noStrike" kern="1200" cap="none" spc="0" normalizeH="0" noProof="0" dirty="0" smtClean="0">
                <a:ln>
                  <a:noFill/>
                </a:ln>
                <a:effectLst/>
                <a:uLnTx/>
                <a:uFillTx/>
                <a:latin typeface="Times New Roman" pitchFamily="18" charset="0"/>
                <a:ea typeface="+mj-ea"/>
                <a:cs typeface="+mj-cs"/>
              </a:rPr>
              <a:t> </a:t>
            </a:r>
            <a:r>
              <a:rPr kumimoji="0" lang="en-US" sz="2800" b="0" i="1" u="none" strike="noStrike" kern="1200" cap="none" spc="0" normalizeH="0" noProof="0" dirty="0" err="1" smtClean="0">
                <a:ln>
                  <a:noFill/>
                </a:ln>
                <a:effectLst/>
                <a:uLnTx/>
                <a:uFillTx/>
                <a:latin typeface="Times New Roman" pitchFamily="18" charset="0"/>
                <a:ea typeface="+mj-ea"/>
                <a:cs typeface="+mj-cs"/>
              </a:rPr>
              <a:t>số</a:t>
            </a:r>
            <a:r>
              <a:rPr kumimoji="0" lang="en-US" sz="2800" b="0" i="1" u="none" strike="noStrike" kern="1200" cap="none" spc="0" normalizeH="0" noProof="0" dirty="0" smtClean="0">
                <a:ln>
                  <a:noFill/>
                </a:ln>
                <a:effectLst/>
                <a:uLnTx/>
                <a:uFillTx/>
                <a:latin typeface="Times New Roman" pitchFamily="18" charset="0"/>
                <a:ea typeface="+mj-ea"/>
                <a:cs typeface="+mj-cs"/>
              </a:rPr>
              <a:t> </a:t>
            </a:r>
            <a:r>
              <a:rPr kumimoji="0" lang="en-US" sz="2800" b="0" i="1" u="none" strike="noStrike" kern="1200" cap="none" spc="0" normalizeH="0" noProof="0" dirty="0" err="1" smtClean="0">
                <a:ln>
                  <a:noFill/>
                </a:ln>
                <a:effectLst/>
                <a:uLnTx/>
                <a:uFillTx/>
                <a:latin typeface="Times New Roman" pitchFamily="18" charset="0"/>
                <a:ea typeface="+mj-ea"/>
                <a:cs typeface="+mj-cs"/>
              </a:rPr>
              <a:t>góc</a:t>
            </a:r>
            <a:r>
              <a:rPr kumimoji="0" lang="en-US" sz="2800" b="0" i="1" u="none" strike="noStrike" kern="1200" cap="none" spc="0" normalizeH="0" noProof="0" dirty="0" smtClean="0">
                <a:ln>
                  <a:noFill/>
                </a:ln>
                <a:effectLst/>
                <a:uLnTx/>
                <a:uFillTx/>
                <a:latin typeface="Times New Roman" pitchFamily="18" charset="0"/>
                <a:ea typeface="+mj-ea"/>
                <a:cs typeface="+mj-cs"/>
              </a:rPr>
              <a:t> </a:t>
            </a:r>
            <a:r>
              <a:rPr kumimoji="0" lang="en-US" sz="2800" b="0" i="1" u="none" strike="noStrike" kern="1200" cap="none" spc="0" normalizeH="0" noProof="0" dirty="0" err="1" smtClean="0">
                <a:ln>
                  <a:noFill/>
                </a:ln>
                <a:effectLst/>
                <a:uLnTx/>
                <a:uFillTx/>
                <a:latin typeface="Times New Roman" pitchFamily="18" charset="0"/>
                <a:ea typeface="+mj-ea"/>
                <a:cs typeface="+mj-cs"/>
              </a:rPr>
              <a:t>trong</a:t>
            </a:r>
            <a:r>
              <a:rPr kumimoji="0" lang="en-US" sz="2800" b="0" i="1" u="none" strike="noStrike" kern="1200" cap="none" spc="0" normalizeH="0" noProof="0" dirty="0" smtClean="0">
                <a:ln>
                  <a:noFill/>
                </a:ln>
                <a:effectLst/>
                <a:uLnTx/>
                <a:uFillTx/>
                <a:latin typeface="Times New Roman" pitchFamily="18" charset="0"/>
                <a:ea typeface="+mj-ea"/>
                <a:cs typeface="+mj-cs"/>
              </a:rPr>
              <a:t> </a:t>
            </a:r>
            <a:r>
              <a:rPr kumimoji="0" lang="en-US" sz="2800" b="0" i="1" u="none" strike="noStrike" kern="1200" cap="none" spc="0" normalizeH="0" noProof="0" dirty="0" err="1" smtClean="0">
                <a:ln>
                  <a:noFill/>
                </a:ln>
                <a:effectLst/>
                <a:uLnTx/>
                <a:uFillTx/>
                <a:latin typeface="Times New Roman" pitchFamily="18" charset="0"/>
                <a:ea typeface="+mj-ea"/>
                <a:cs typeface="+mj-cs"/>
              </a:rPr>
              <a:t>hàm</a:t>
            </a:r>
            <a:r>
              <a:rPr kumimoji="0" lang="en-US" sz="2800" b="0" i="1" u="none" strike="noStrike" kern="1200" cap="none" spc="0" normalizeH="0" noProof="0" dirty="0" smtClean="0">
                <a:ln>
                  <a:noFill/>
                </a:ln>
                <a:effectLst/>
                <a:uLnTx/>
                <a:uFillTx/>
                <a:latin typeface="Times New Roman" pitchFamily="18" charset="0"/>
                <a:ea typeface="+mj-ea"/>
                <a:cs typeface="+mj-cs"/>
              </a:rPr>
              <a:t> </a:t>
            </a:r>
            <a:r>
              <a:rPr kumimoji="0" lang="en-US" sz="2800" b="0" i="1" u="none" strike="noStrike" kern="1200" cap="none" spc="0" normalizeH="0" noProof="0" dirty="0" err="1" smtClean="0">
                <a:ln>
                  <a:noFill/>
                </a:ln>
                <a:effectLst/>
                <a:uLnTx/>
                <a:uFillTx/>
                <a:latin typeface="Times New Roman" pitchFamily="18" charset="0"/>
                <a:ea typeface="+mj-ea"/>
                <a:cs typeface="+mj-cs"/>
              </a:rPr>
              <a:t>cầu</a:t>
            </a:r>
            <a:r>
              <a:rPr lang="en-US" sz="2800" i="1" dirty="0" smtClean="0">
                <a:latin typeface="Times New Roman" pitchFamily="18" charset="0"/>
                <a:ea typeface="+mj-ea"/>
                <a:cs typeface="+mj-cs"/>
              </a:rPr>
              <a:t>)</a:t>
            </a:r>
            <a:r>
              <a:rPr kumimoji="0" lang="en-US" sz="2800" b="0" i="1" u="none" strike="noStrike" kern="1200" cap="none" spc="0" normalizeH="0" noProof="0" dirty="0" smtClean="0">
                <a:ln>
                  <a:noFill/>
                </a:ln>
                <a:effectLst/>
                <a:uLnTx/>
                <a:uFillTx/>
                <a:latin typeface="Times New Roman" pitchFamily="18" charset="0"/>
                <a:ea typeface="+mj-ea"/>
                <a:cs typeface="+mj-cs"/>
              </a:rPr>
              <a:t> </a:t>
            </a:r>
            <a:endParaRPr kumimoji="0" lang="en-US" sz="2800" b="0" i="1" u="none" strike="noStrike" kern="1200" cap="none" spc="0" normalizeH="0" baseline="0" noProof="0" dirty="0" smtClean="0">
              <a:ln>
                <a:noFill/>
              </a:ln>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228600"/>
            <a:ext cx="8229600" cy="1143000"/>
          </a:xfrm>
        </p:spPr>
        <p:txBody>
          <a:bodyPr anchor="b"/>
          <a:lstStyle/>
          <a:p>
            <a:pPr eaLnBrk="1" hangingPunct="1"/>
            <a:r>
              <a:rPr lang="en-US" sz="3600" smtClean="0"/>
              <a:t>2.2.3.1.Độ co giãn của cầu theo giá</a:t>
            </a:r>
          </a:p>
        </p:txBody>
      </p:sp>
      <p:sp>
        <p:nvSpPr>
          <p:cNvPr id="57347" name="Rectangle 3"/>
          <p:cNvSpPr>
            <a:spLocks noGrp="1" noChangeArrowheads="1"/>
          </p:cNvSpPr>
          <p:nvPr>
            <p:ph type="body" sz="half" idx="4294967295"/>
          </p:nvPr>
        </p:nvSpPr>
        <p:spPr>
          <a:xfrm>
            <a:off x="0" y="1600200"/>
            <a:ext cx="7380288" cy="1301750"/>
          </a:xfrm>
        </p:spPr>
        <p:txBody>
          <a:bodyPr/>
          <a:lstStyle/>
          <a:p>
            <a:pPr eaLnBrk="1" hangingPunct="1"/>
            <a:r>
              <a:rPr lang="en-US" sz="2600" smtClean="0"/>
              <a:t>Công thức tính độ co giãn của cầu theo giá giữa hai điểm trên đường cầu</a:t>
            </a:r>
          </a:p>
          <a:p>
            <a:pPr eaLnBrk="1" hangingPunct="1">
              <a:buFont typeface="Wingdings" pitchFamily="2" charset="2"/>
              <a:buNone/>
            </a:pPr>
            <a:endParaRPr lang="en-US" sz="2600" smtClean="0"/>
          </a:p>
        </p:txBody>
      </p:sp>
      <p:graphicFrame>
        <p:nvGraphicFramePr>
          <p:cNvPr id="50195" name="Group 19"/>
          <p:cNvGraphicFramePr>
            <a:graphicFrameLocks noGrp="1"/>
          </p:cNvGraphicFramePr>
          <p:nvPr>
            <p:ph sz="half" idx="4294967295"/>
          </p:nvPr>
        </p:nvGraphicFramePr>
        <p:xfrm>
          <a:off x="0" y="3154363"/>
          <a:ext cx="7504113" cy="1677988"/>
        </p:xfrm>
        <a:graphic>
          <a:graphicData uri="http://schemas.openxmlformats.org/drawingml/2006/table">
            <a:tbl>
              <a:tblPr/>
              <a:tblGrid>
                <a:gridCol w="1130300">
                  <a:extLst>
                    <a:ext uri="{9D8B030D-6E8A-4147-A177-3AD203B41FA5}">
                      <a16:colId xmlns:a16="http://schemas.microsoft.com/office/drawing/2014/main" val="20000"/>
                    </a:ext>
                  </a:extLst>
                </a:gridCol>
                <a:gridCol w="2581275">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484188">
                  <a:extLst>
                    <a:ext uri="{9D8B030D-6E8A-4147-A177-3AD203B41FA5}">
                      <a16:colId xmlns:a16="http://schemas.microsoft.com/office/drawing/2014/main" val="20004"/>
                    </a:ext>
                  </a:extLst>
                </a:gridCol>
                <a:gridCol w="1936750">
                  <a:extLst>
                    <a:ext uri="{9D8B030D-6E8A-4147-A177-3AD203B41FA5}">
                      <a16:colId xmlns:a16="http://schemas.microsoft.com/office/drawing/2014/main" val="20005"/>
                    </a:ext>
                  </a:extLst>
                </a:gridCol>
              </a:tblGrid>
              <a:tr h="80803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E</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D</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ΔQ/(Q</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 Q</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 P</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9950">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ΔP/(P</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 P</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 Q</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58371" name="Rectangle 3"/>
          <p:cNvSpPr>
            <a:spLocks noGrp="1" noChangeArrowheads="1"/>
          </p:cNvSpPr>
          <p:nvPr>
            <p:ph type="body" idx="4294967295"/>
          </p:nvPr>
        </p:nvSpPr>
        <p:spPr>
          <a:xfrm>
            <a:off x="0" y="1600200"/>
            <a:ext cx="8229600" cy="4525963"/>
          </a:xfrm>
        </p:spPr>
        <p:txBody>
          <a:bodyPr/>
          <a:lstStyle/>
          <a:p>
            <a:pPr eaLnBrk="1" hangingPunct="1"/>
            <a:r>
              <a:rPr lang="en-US" smtClean="0"/>
              <a:t>Nhận xét</a:t>
            </a:r>
          </a:p>
          <a:p>
            <a:pPr lvl="1" eaLnBrk="1" hangingPunct="1"/>
            <a:r>
              <a:rPr lang="en-US" smtClean="0"/>
              <a:t>Do mối quan hệ giữa P và Q là nghịch biến nên E</a:t>
            </a:r>
            <a:r>
              <a:rPr lang="en-US" baseline="-25000" smtClean="0"/>
              <a:t>D</a:t>
            </a:r>
            <a:r>
              <a:rPr lang="en-US" smtClean="0"/>
              <a:t> &lt; 0.</a:t>
            </a:r>
          </a:p>
          <a:p>
            <a:pPr lvl="1" eaLnBrk="1" hangingPunct="1"/>
            <a:r>
              <a:rPr lang="en-US" smtClean="0"/>
              <a:t>E</a:t>
            </a:r>
            <a:r>
              <a:rPr lang="en-US" baseline="-25000" smtClean="0"/>
              <a:t>D</a:t>
            </a:r>
            <a:r>
              <a:rPr lang="en-US" smtClean="0"/>
              <a:t> không có đơn vị tính.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1028" name="Rectangle 3"/>
          <p:cNvSpPr>
            <a:spLocks noGrp="1" noChangeArrowheads="1"/>
          </p:cNvSpPr>
          <p:nvPr>
            <p:ph type="body" idx="4294967295"/>
          </p:nvPr>
        </p:nvSpPr>
        <p:spPr>
          <a:xfrm>
            <a:off x="0" y="1600200"/>
            <a:ext cx="8229600" cy="4525963"/>
          </a:xfrm>
        </p:spPr>
        <p:txBody>
          <a:bodyPr/>
          <a:lstStyle/>
          <a:p>
            <a:pPr eaLnBrk="1" hangingPunct="1"/>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co </a:t>
            </a:r>
            <a:r>
              <a:rPr lang="en-US" dirty="0" err="1" smtClean="0"/>
              <a:t>giãn</a:t>
            </a:r>
            <a:r>
              <a:rPr lang="en-US" dirty="0" smtClean="0"/>
              <a:t> </a:t>
            </a:r>
            <a:r>
              <a:rPr lang="en-US" dirty="0" err="1" smtClean="0"/>
              <a:t>của</a:t>
            </a:r>
            <a:r>
              <a:rPr lang="en-US" dirty="0" smtClean="0"/>
              <a:t> </a:t>
            </a:r>
            <a:r>
              <a:rPr lang="en-US" dirty="0" err="1" smtClean="0"/>
              <a:t>cầu</a:t>
            </a:r>
            <a:r>
              <a:rPr lang="en-US" dirty="0" smtClean="0"/>
              <a:t> </a:t>
            </a:r>
            <a:r>
              <a:rPr lang="en-US" dirty="0" err="1" smtClean="0"/>
              <a:t>theo</a:t>
            </a:r>
            <a:r>
              <a:rPr lang="en-US" dirty="0" smtClean="0"/>
              <a:t> </a:t>
            </a:r>
            <a:r>
              <a:rPr lang="en-US" dirty="0" err="1" smtClean="0"/>
              <a:t>giá</a:t>
            </a:r>
            <a:endParaRPr lang="en-US" dirty="0" smtClean="0"/>
          </a:p>
          <a:p>
            <a:pPr lvl="1" eaLnBrk="1" hangingPunct="1"/>
            <a:r>
              <a:rPr lang="en-US" dirty="0" err="1" smtClean="0"/>
              <a:t>Nếu</a:t>
            </a:r>
            <a:r>
              <a:rPr lang="en-US" dirty="0" smtClean="0"/>
              <a:t> |E</a:t>
            </a:r>
            <a:r>
              <a:rPr lang="en-US" baseline="-25000" dirty="0" smtClean="0"/>
              <a:t>D</a:t>
            </a:r>
            <a:r>
              <a:rPr lang="en-US" dirty="0" smtClean="0"/>
              <a:t>| &lt; 1 : </a:t>
            </a:r>
            <a:r>
              <a:rPr lang="en-US" dirty="0" err="1" smtClean="0"/>
              <a:t>cầu</a:t>
            </a:r>
            <a:r>
              <a:rPr lang="en-US" dirty="0" smtClean="0"/>
              <a:t> co </a:t>
            </a:r>
            <a:r>
              <a:rPr lang="en-US" dirty="0" err="1" smtClean="0"/>
              <a:t>giãn</a:t>
            </a:r>
            <a:r>
              <a:rPr lang="en-US" dirty="0" smtClean="0"/>
              <a:t> </a:t>
            </a:r>
            <a:r>
              <a:rPr lang="en-US" dirty="0" err="1" smtClean="0"/>
              <a:t>ít</a:t>
            </a:r>
            <a:r>
              <a:rPr lang="en-US" dirty="0" smtClean="0"/>
              <a:t> </a:t>
            </a:r>
            <a:r>
              <a:rPr lang="en-US" dirty="0" err="1" smtClean="0"/>
              <a:t>hoặc</a:t>
            </a:r>
            <a:r>
              <a:rPr lang="en-US" dirty="0" smtClean="0"/>
              <a:t> </a:t>
            </a:r>
            <a:r>
              <a:rPr lang="en-US" dirty="0" err="1" smtClean="0"/>
              <a:t>cầu</a:t>
            </a:r>
            <a:r>
              <a:rPr lang="en-US" dirty="0" smtClean="0"/>
              <a:t> </a:t>
            </a:r>
            <a:r>
              <a:rPr lang="en-US" dirty="0" err="1" smtClean="0"/>
              <a:t>không</a:t>
            </a:r>
            <a:r>
              <a:rPr lang="en-US" dirty="0" smtClean="0"/>
              <a:t> co </a:t>
            </a:r>
            <a:r>
              <a:rPr lang="en-US" dirty="0" err="1" smtClean="0"/>
              <a:t>giãn</a:t>
            </a:r>
            <a:r>
              <a:rPr lang="en-US" dirty="0" smtClean="0"/>
              <a:t>.</a:t>
            </a:r>
          </a:p>
          <a:p>
            <a:pPr lvl="1" eaLnBrk="1" hangingPunct="1"/>
            <a:r>
              <a:rPr lang="en-US" dirty="0" err="1" smtClean="0"/>
              <a:t>Nếu</a:t>
            </a:r>
            <a:r>
              <a:rPr lang="en-US" dirty="0" smtClean="0"/>
              <a:t> |E</a:t>
            </a:r>
            <a:r>
              <a:rPr lang="en-US" baseline="-25000" dirty="0" smtClean="0"/>
              <a:t>D</a:t>
            </a:r>
            <a:r>
              <a:rPr lang="en-US" dirty="0" smtClean="0"/>
              <a:t>| &gt; 1 : </a:t>
            </a:r>
            <a:r>
              <a:rPr lang="en-US" dirty="0" err="1" smtClean="0"/>
              <a:t>cầu</a:t>
            </a:r>
            <a:r>
              <a:rPr lang="en-US" dirty="0" smtClean="0"/>
              <a:t> co </a:t>
            </a:r>
            <a:r>
              <a:rPr lang="en-US" dirty="0" err="1" smtClean="0"/>
              <a:t>giãn</a:t>
            </a:r>
            <a:r>
              <a:rPr lang="en-US" dirty="0" smtClean="0"/>
              <a:t> </a:t>
            </a:r>
            <a:r>
              <a:rPr lang="en-US" dirty="0" err="1" smtClean="0"/>
              <a:t>nhiều</a:t>
            </a:r>
            <a:r>
              <a:rPr lang="en-US" dirty="0" smtClean="0"/>
              <a:t> </a:t>
            </a:r>
            <a:r>
              <a:rPr lang="en-US" dirty="0" err="1" smtClean="0"/>
              <a:t>hoặc</a:t>
            </a:r>
            <a:r>
              <a:rPr lang="en-US" dirty="0" smtClean="0"/>
              <a:t> </a:t>
            </a:r>
            <a:r>
              <a:rPr lang="en-US" dirty="0" err="1" smtClean="0"/>
              <a:t>cầu</a:t>
            </a:r>
            <a:r>
              <a:rPr lang="en-US" dirty="0" smtClean="0"/>
              <a:t> co </a:t>
            </a:r>
            <a:r>
              <a:rPr lang="en-US" dirty="0" err="1" smtClean="0"/>
              <a:t>giãn</a:t>
            </a:r>
            <a:r>
              <a:rPr lang="en-US" dirty="0" smtClean="0"/>
              <a:t> .</a:t>
            </a:r>
          </a:p>
          <a:p>
            <a:pPr lvl="1" eaLnBrk="1" hangingPunct="1"/>
            <a:r>
              <a:rPr lang="en-US" dirty="0" err="1" smtClean="0"/>
              <a:t>Nếu</a:t>
            </a:r>
            <a:r>
              <a:rPr lang="en-US" dirty="0" smtClean="0"/>
              <a:t> |E</a:t>
            </a:r>
            <a:r>
              <a:rPr lang="en-US" baseline="-25000" dirty="0" smtClean="0"/>
              <a:t>D</a:t>
            </a:r>
            <a:r>
              <a:rPr lang="en-US" dirty="0" smtClean="0"/>
              <a:t>| = 1 : </a:t>
            </a:r>
            <a:r>
              <a:rPr lang="en-US" dirty="0" err="1" smtClean="0"/>
              <a:t>cầu</a:t>
            </a:r>
            <a:r>
              <a:rPr lang="en-US" dirty="0" smtClean="0"/>
              <a:t> co </a:t>
            </a:r>
            <a:r>
              <a:rPr lang="en-US" dirty="0" err="1" smtClean="0"/>
              <a:t>giãn</a:t>
            </a:r>
            <a:r>
              <a:rPr lang="en-US" dirty="0" smtClean="0"/>
              <a:t> (</a:t>
            </a:r>
            <a:r>
              <a:rPr lang="en-US" dirty="0" err="1" smtClean="0"/>
              <a:t>một</a:t>
            </a:r>
            <a:r>
              <a:rPr lang="en-US" dirty="0" smtClean="0"/>
              <a:t>) </a:t>
            </a:r>
            <a:r>
              <a:rPr lang="en-US" dirty="0" err="1" smtClean="0"/>
              <a:t>đơn</a:t>
            </a:r>
            <a:r>
              <a:rPr lang="en-US" dirty="0" smtClean="0"/>
              <a:t> </a:t>
            </a:r>
            <a:r>
              <a:rPr lang="en-US" dirty="0" err="1" smtClean="0"/>
              <a:t>vị</a:t>
            </a:r>
            <a:r>
              <a:rPr lang="en-US" dirty="0" smtClean="0"/>
              <a:t>.</a:t>
            </a:r>
          </a:p>
          <a:p>
            <a:pPr lvl="1" eaLnBrk="1" hangingPunct="1">
              <a:buFont typeface="Wingdings" pitchFamily="2" charset="2"/>
              <a:buNone/>
            </a:pPr>
            <a:endParaRPr lang="en-US" dirty="0" smtClean="0"/>
          </a:p>
          <a:p>
            <a:pPr lvl="1" eaLnBrk="1" hangingPunct="1"/>
            <a:endParaRPr lang="en-US" dirty="0" smtClean="0"/>
          </a:p>
        </p:txBody>
      </p:sp>
      <p:graphicFrame>
        <p:nvGraphicFramePr>
          <p:cNvPr id="102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8916" name="Equation" r:id="rId3" imgW="0" imgH="0" progId="Equation.3">
                  <p:embed/>
                </p:oleObj>
              </mc:Choice>
              <mc:Fallback>
                <p:oleObj name="Equation"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59395" name="Line 6"/>
          <p:cNvSpPr>
            <a:spLocks noChangeShapeType="1"/>
          </p:cNvSpPr>
          <p:nvPr/>
        </p:nvSpPr>
        <p:spPr bwMode="auto">
          <a:xfrm>
            <a:off x="1905000" y="2133600"/>
            <a:ext cx="0" cy="3810000"/>
          </a:xfrm>
          <a:prstGeom prst="line">
            <a:avLst/>
          </a:prstGeom>
          <a:noFill/>
          <a:ln w="9525">
            <a:solidFill>
              <a:schemeClr val="tx1"/>
            </a:solidFill>
            <a:round/>
            <a:headEnd/>
            <a:tailEnd/>
          </a:ln>
        </p:spPr>
        <p:txBody>
          <a:bodyPr/>
          <a:lstStyle/>
          <a:p>
            <a:endParaRPr lang="vi-VN"/>
          </a:p>
        </p:txBody>
      </p:sp>
      <p:sp>
        <p:nvSpPr>
          <p:cNvPr id="59396" name="Line 10"/>
          <p:cNvSpPr>
            <a:spLocks noChangeShapeType="1"/>
          </p:cNvSpPr>
          <p:nvPr/>
        </p:nvSpPr>
        <p:spPr bwMode="auto">
          <a:xfrm>
            <a:off x="1905000" y="5943600"/>
            <a:ext cx="5638800" cy="0"/>
          </a:xfrm>
          <a:prstGeom prst="line">
            <a:avLst/>
          </a:prstGeom>
          <a:noFill/>
          <a:ln w="9525">
            <a:solidFill>
              <a:schemeClr val="tx1"/>
            </a:solidFill>
            <a:round/>
            <a:headEnd/>
            <a:tailEnd/>
          </a:ln>
        </p:spPr>
        <p:txBody>
          <a:bodyPr/>
          <a:lstStyle/>
          <a:p>
            <a:endParaRPr lang="vi-VN"/>
          </a:p>
        </p:txBody>
      </p:sp>
      <p:sp>
        <p:nvSpPr>
          <p:cNvPr id="59397" name="Line 11"/>
          <p:cNvSpPr>
            <a:spLocks noChangeShapeType="1"/>
          </p:cNvSpPr>
          <p:nvPr/>
        </p:nvSpPr>
        <p:spPr bwMode="auto">
          <a:xfrm>
            <a:off x="1905000" y="2819400"/>
            <a:ext cx="3124200" cy="3124200"/>
          </a:xfrm>
          <a:prstGeom prst="line">
            <a:avLst/>
          </a:prstGeom>
          <a:noFill/>
          <a:ln w="9525">
            <a:solidFill>
              <a:schemeClr val="tx1"/>
            </a:solidFill>
            <a:round/>
            <a:headEnd/>
            <a:tailEnd/>
          </a:ln>
        </p:spPr>
        <p:txBody>
          <a:bodyPr/>
          <a:lstStyle/>
          <a:p>
            <a:endParaRPr lang="vi-VN"/>
          </a:p>
        </p:txBody>
      </p:sp>
      <p:sp>
        <p:nvSpPr>
          <p:cNvPr id="59398" name="Line 12"/>
          <p:cNvSpPr>
            <a:spLocks noChangeShapeType="1"/>
          </p:cNvSpPr>
          <p:nvPr/>
        </p:nvSpPr>
        <p:spPr bwMode="auto">
          <a:xfrm>
            <a:off x="1905000" y="4343400"/>
            <a:ext cx="1524000" cy="0"/>
          </a:xfrm>
          <a:prstGeom prst="line">
            <a:avLst/>
          </a:prstGeom>
          <a:noFill/>
          <a:ln w="9525">
            <a:solidFill>
              <a:schemeClr val="tx1"/>
            </a:solidFill>
            <a:prstDash val="dash"/>
            <a:round/>
            <a:headEnd/>
            <a:tailEnd/>
          </a:ln>
        </p:spPr>
        <p:txBody>
          <a:bodyPr/>
          <a:lstStyle/>
          <a:p>
            <a:endParaRPr lang="vi-VN"/>
          </a:p>
        </p:txBody>
      </p:sp>
      <p:sp>
        <p:nvSpPr>
          <p:cNvPr id="59399" name="Line 13"/>
          <p:cNvSpPr>
            <a:spLocks noChangeShapeType="1"/>
          </p:cNvSpPr>
          <p:nvPr/>
        </p:nvSpPr>
        <p:spPr bwMode="auto">
          <a:xfrm>
            <a:off x="3429000" y="4343400"/>
            <a:ext cx="0" cy="1600200"/>
          </a:xfrm>
          <a:prstGeom prst="line">
            <a:avLst/>
          </a:prstGeom>
          <a:noFill/>
          <a:ln w="9525">
            <a:solidFill>
              <a:schemeClr val="tx1"/>
            </a:solidFill>
            <a:prstDash val="dash"/>
            <a:round/>
            <a:headEnd/>
            <a:tailEnd/>
          </a:ln>
        </p:spPr>
        <p:txBody>
          <a:bodyPr/>
          <a:lstStyle/>
          <a:p>
            <a:endParaRPr lang="vi-VN"/>
          </a:p>
        </p:txBody>
      </p:sp>
      <p:sp>
        <p:nvSpPr>
          <p:cNvPr id="59400" name="Text Box 14"/>
          <p:cNvSpPr txBox="1">
            <a:spLocks noChangeArrowheads="1"/>
          </p:cNvSpPr>
          <p:nvPr/>
        </p:nvSpPr>
        <p:spPr bwMode="auto">
          <a:xfrm>
            <a:off x="1371600" y="1981200"/>
            <a:ext cx="533400" cy="2678113"/>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P</a:t>
            </a:r>
          </a:p>
          <a:p>
            <a:pPr>
              <a:spcBef>
                <a:spcPct val="50000"/>
              </a:spcBef>
            </a:pPr>
            <a:r>
              <a:rPr lang="en-US" sz="2400">
                <a:latin typeface="Times New Roman" pitchFamily="18" charset="0"/>
              </a:rPr>
              <a:t>4</a:t>
            </a: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r>
              <a:rPr lang="en-US" sz="2400">
                <a:latin typeface="Times New Roman" pitchFamily="18" charset="0"/>
              </a:rPr>
              <a:t>2</a:t>
            </a:r>
          </a:p>
        </p:txBody>
      </p:sp>
      <p:sp>
        <p:nvSpPr>
          <p:cNvPr id="59401" name="Text Box 15"/>
          <p:cNvSpPr txBox="1">
            <a:spLocks noChangeArrowheads="1"/>
          </p:cNvSpPr>
          <p:nvPr/>
        </p:nvSpPr>
        <p:spPr bwMode="auto">
          <a:xfrm>
            <a:off x="2286000" y="6096000"/>
            <a:ext cx="5562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          4                8                      Q     </a:t>
            </a:r>
          </a:p>
        </p:txBody>
      </p:sp>
      <p:sp>
        <p:nvSpPr>
          <p:cNvPr id="59402" name="Text Box 16"/>
          <p:cNvSpPr txBox="1">
            <a:spLocks noChangeArrowheads="1"/>
          </p:cNvSpPr>
          <p:nvPr/>
        </p:nvSpPr>
        <p:spPr bwMode="auto">
          <a:xfrm>
            <a:off x="2743200" y="2438400"/>
            <a:ext cx="1828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|E</a:t>
            </a:r>
            <a:r>
              <a:rPr lang="en-US" sz="2400" baseline="-25000">
                <a:latin typeface="Times New Roman" pitchFamily="18" charset="0"/>
              </a:rPr>
              <a:t>D</a:t>
            </a:r>
            <a:r>
              <a:rPr lang="en-US" sz="2400">
                <a:latin typeface="Times New Roman" pitchFamily="18" charset="0"/>
              </a:rPr>
              <a:t>| = ∞</a:t>
            </a:r>
          </a:p>
        </p:txBody>
      </p:sp>
      <p:sp>
        <p:nvSpPr>
          <p:cNvPr id="59403" name="Text Box 17"/>
          <p:cNvSpPr txBox="1">
            <a:spLocks noChangeArrowheads="1"/>
          </p:cNvSpPr>
          <p:nvPr/>
        </p:nvSpPr>
        <p:spPr bwMode="auto">
          <a:xfrm>
            <a:off x="3505200" y="3124200"/>
            <a:ext cx="1524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|E</a:t>
            </a:r>
            <a:r>
              <a:rPr lang="en-US" sz="2400" baseline="-25000">
                <a:latin typeface="Times New Roman" pitchFamily="18" charset="0"/>
              </a:rPr>
              <a:t>D</a:t>
            </a:r>
            <a:r>
              <a:rPr lang="en-US" sz="2400">
                <a:latin typeface="Times New Roman" pitchFamily="18" charset="0"/>
              </a:rPr>
              <a:t>| &gt; 1</a:t>
            </a:r>
          </a:p>
        </p:txBody>
      </p:sp>
      <p:sp>
        <p:nvSpPr>
          <p:cNvPr id="59404" name="Text Box 18"/>
          <p:cNvSpPr txBox="1">
            <a:spLocks noChangeArrowheads="1"/>
          </p:cNvSpPr>
          <p:nvPr/>
        </p:nvSpPr>
        <p:spPr bwMode="auto">
          <a:xfrm>
            <a:off x="4343400" y="3962400"/>
            <a:ext cx="1524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|E</a:t>
            </a:r>
            <a:r>
              <a:rPr lang="en-US" sz="2400" baseline="-25000">
                <a:latin typeface="Times New Roman" pitchFamily="18" charset="0"/>
              </a:rPr>
              <a:t>D</a:t>
            </a:r>
            <a:r>
              <a:rPr lang="en-US" sz="2400">
                <a:latin typeface="Times New Roman" pitchFamily="18" charset="0"/>
              </a:rPr>
              <a:t>| = 1</a:t>
            </a:r>
          </a:p>
        </p:txBody>
      </p:sp>
      <p:sp>
        <p:nvSpPr>
          <p:cNvPr id="59405" name="Text Box 19"/>
          <p:cNvSpPr txBox="1">
            <a:spLocks noChangeArrowheads="1"/>
          </p:cNvSpPr>
          <p:nvPr/>
        </p:nvSpPr>
        <p:spPr bwMode="auto">
          <a:xfrm>
            <a:off x="4876800" y="4648200"/>
            <a:ext cx="1524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|E</a:t>
            </a:r>
            <a:r>
              <a:rPr lang="en-US" sz="2400" baseline="-25000">
                <a:latin typeface="Times New Roman" pitchFamily="18" charset="0"/>
              </a:rPr>
              <a:t>D</a:t>
            </a:r>
            <a:r>
              <a:rPr lang="en-US" sz="2400">
                <a:latin typeface="Times New Roman" pitchFamily="18" charset="0"/>
              </a:rPr>
              <a:t>| &lt; 1</a:t>
            </a:r>
          </a:p>
        </p:txBody>
      </p:sp>
      <p:sp>
        <p:nvSpPr>
          <p:cNvPr id="59406" name="Text Box 20"/>
          <p:cNvSpPr txBox="1">
            <a:spLocks noChangeArrowheads="1"/>
          </p:cNvSpPr>
          <p:nvPr/>
        </p:nvSpPr>
        <p:spPr bwMode="auto">
          <a:xfrm>
            <a:off x="5715000" y="5410200"/>
            <a:ext cx="1524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E</a:t>
            </a:r>
            <a:r>
              <a:rPr lang="en-US" sz="2400" baseline="-25000">
                <a:latin typeface="Times New Roman" pitchFamily="18" charset="0"/>
              </a:rPr>
              <a:t>D</a:t>
            </a:r>
            <a:r>
              <a:rPr lang="en-US" sz="2400">
                <a:latin typeface="Times New Roman" pitchFamily="18" charset="0"/>
              </a:rPr>
              <a:t> = 0</a:t>
            </a:r>
          </a:p>
        </p:txBody>
      </p:sp>
      <p:sp>
        <p:nvSpPr>
          <p:cNvPr id="59407" name="AutoShape 21"/>
          <p:cNvSpPr>
            <a:spLocks noChangeArrowheads="1"/>
          </p:cNvSpPr>
          <p:nvPr/>
        </p:nvSpPr>
        <p:spPr bwMode="auto">
          <a:xfrm>
            <a:off x="2057400" y="25908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59408" name="AutoShape 22"/>
          <p:cNvSpPr>
            <a:spLocks noChangeArrowheads="1"/>
          </p:cNvSpPr>
          <p:nvPr/>
        </p:nvSpPr>
        <p:spPr bwMode="auto">
          <a:xfrm>
            <a:off x="2743200" y="32766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59409" name="AutoShape 23"/>
          <p:cNvSpPr>
            <a:spLocks noChangeArrowheads="1"/>
          </p:cNvSpPr>
          <p:nvPr/>
        </p:nvSpPr>
        <p:spPr bwMode="auto">
          <a:xfrm>
            <a:off x="3657600" y="41910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59410" name="AutoShape 24"/>
          <p:cNvSpPr>
            <a:spLocks noChangeArrowheads="1"/>
          </p:cNvSpPr>
          <p:nvPr/>
        </p:nvSpPr>
        <p:spPr bwMode="auto">
          <a:xfrm>
            <a:off x="4191000" y="4724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59411" name="AutoShape 25"/>
          <p:cNvSpPr>
            <a:spLocks noChangeArrowheads="1"/>
          </p:cNvSpPr>
          <p:nvPr/>
        </p:nvSpPr>
        <p:spPr bwMode="auto">
          <a:xfrm>
            <a:off x="5105400" y="57150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36884" name="AutoShape 26"/>
          <p:cNvSpPr>
            <a:spLocks noChangeArrowheads="1"/>
          </p:cNvSpPr>
          <p:nvPr/>
        </p:nvSpPr>
        <p:spPr bwMode="auto">
          <a:xfrm>
            <a:off x="5715000" y="2133600"/>
            <a:ext cx="3048000" cy="1752600"/>
          </a:xfrm>
          <a:prstGeom prst="wedgeRoundRectCallout">
            <a:avLst>
              <a:gd name="adj1" fmla="val -44060"/>
              <a:gd name="adj2" fmla="val 75181"/>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a:defRPr/>
            </a:pP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di</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xuống</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co </a:t>
            </a:r>
            <a:r>
              <a:rPr lang="en-US" sz="2400" dirty="0" err="1">
                <a:latin typeface="Times New Roman" pitchFamily="18" charset="0"/>
              </a:rPr>
              <a:t>giãn</a:t>
            </a:r>
            <a:r>
              <a:rPr lang="en-US" sz="2400" dirty="0">
                <a:latin typeface="Times New Roman" pitchFamily="18" charset="0"/>
              </a:rPr>
              <a:t> </a:t>
            </a:r>
            <a:r>
              <a:rPr lang="en-US" sz="2400" dirty="0" err="1">
                <a:latin typeface="Times New Roman" pitchFamily="18" charset="0"/>
              </a:rPr>
              <a:t>càng</a:t>
            </a:r>
            <a:r>
              <a:rPr lang="en-US" sz="2400" dirty="0">
                <a:latin typeface="Times New Roman" pitchFamily="18" charset="0"/>
              </a:rPr>
              <a:t> </a:t>
            </a:r>
            <a:r>
              <a:rPr lang="en-US" sz="2400" dirty="0" err="1">
                <a:latin typeface="Times New Roman" pitchFamily="18" charset="0"/>
              </a:rPr>
              <a:t>giảm</a:t>
            </a:r>
            <a:r>
              <a:rPr lang="en-US" sz="2400" dirty="0">
                <a:latin typeface="Times New Roman"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304800"/>
            <a:ext cx="8001000" cy="519113"/>
          </a:xfrm>
          <a:prstGeom prst="rect">
            <a:avLst/>
          </a:prstGeom>
          <a:noFill/>
          <a:ln w="9525">
            <a:noFill/>
            <a:miter lim="800000"/>
            <a:headEnd/>
            <a:tailEnd/>
          </a:ln>
        </p:spPr>
        <p:txBody>
          <a:bodyPr>
            <a:spAutoFit/>
          </a:bodyPr>
          <a:lstStyle/>
          <a:p>
            <a:pPr algn="ctr">
              <a:spcBef>
                <a:spcPct val="50000"/>
              </a:spcBef>
            </a:pPr>
            <a:r>
              <a:rPr lang="en-US" sz="2800" b="1">
                <a:latin typeface="Times New Roman" pitchFamily="18" charset="0"/>
              </a:rPr>
              <a:t>1.1. Thị trường và một số khái niệm</a:t>
            </a:r>
          </a:p>
        </p:txBody>
      </p:sp>
      <p:sp>
        <p:nvSpPr>
          <p:cNvPr id="40963" name="Text Box 3"/>
          <p:cNvSpPr txBox="1">
            <a:spLocks noChangeArrowheads="1"/>
          </p:cNvSpPr>
          <p:nvPr/>
        </p:nvSpPr>
        <p:spPr bwMode="auto">
          <a:xfrm>
            <a:off x="457200" y="1066800"/>
            <a:ext cx="8305800" cy="4800600"/>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en-US" sz="2400">
                <a:latin typeface="Times New Roman" pitchFamily="18" charset="0"/>
              </a:rPr>
              <a:t> Thị trường là một nhóm người bán và người mua một hàng hoá hoặc dịch vụ nhất định (Mankiw).</a:t>
            </a:r>
          </a:p>
          <a:p>
            <a:pPr algn="just">
              <a:lnSpc>
                <a:spcPct val="150000"/>
              </a:lnSpc>
              <a:spcBef>
                <a:spcPct val="50000"/>
              </a:spcBef>
              <a:buFont typeface="Wingdings" pitchFamily="2" charset="2"/>
              <a:buChar char="v"/>
            </a:pPr>
            <a:r>
              <a:rPr lang="en-US" sz="2400">
                <a:latin typeface="Times New Roman" pitchFamily="18" charset="0"/>
              </a:rPr>
              <a:t> Thị trường là sự biểu hiện thu gọn của quá trình mà thông qua đó các quyết định của hộ gia đình về tiêu dùng hàng hoá (hàng nào), quyết định của công ty về sản xuất (cái gì và như thế nào) và quyết định của công nhân về việc bán sức lao động (cho ai, trong bao </a:t>
            </a:r>
            <a:r>
              <a:rPr lang="en-US" altLang="ja-JP" sz="2400">
                <a:latin typeface="Times New Roman" pitchFamily="18" charset="0"/>
              </a:rPr>
              <a:t>nhiêu</a:t>
            </a:r>
            <a:r>
              <a:rPr lang="en-US" sz="2400">
                <a:latin typeface="Times New Roman" pitchFamily="18" charset="0"/>
              </a:rPr>
              <a:t>) đều được dung hoà bằng sự điều chỉnh giá cả (</a:t>
            </a:r>
            <a:r>
              <a:rPr lang="en-US" sz="2400" i="1">
                <a:latin typeface="Times New Roman" pitchFamily="18" charset="0"/>
              </a:rPr>
              <a:t>Divid Begg &amp; Rudiger Dornbusch)</a:t>
            </a:r>
          </a:p>
        </p:txBody>
      </p:sp>
      <p:sp>
        <p:nvSpPr>
          <p:cNvPr id="40964" name="Line 4"/>
          <p:cNvSpPr>
            <a:spLocks noChangeShapeType="1"/>
          </p:cNvSpPr>
          <p:nvPr/>
        </p:nvSpPr>
        <p:spPr bwMode="auto">
          <a:xfrm>
            <a:off x="838200" y="914400"/>
            <a:ext cx="7315200" cy="0"/>
          </a:xfrm>
          <a:prstGeom prst="line">
            <a:avLst/>
          </a:prstGeom>
          <a:noFill/>
          <a:ln w="57150" cmpd="thickThin">
            <a:pattFill prst="solidDmnd">
              <a:fgClr>
                <a:srgbClr val="00FF00"/>
              </a:fgClr>
              <a:bgClr>
                <a:srgbClr val="FFFFFF"/>
              </a:bgClr>
            </a:pattFill>
            <a:round/>
            <a:headEnd/>
            <a:tailEnd/>
          </a:ln>
        </p:spPr>
        <p:txBody>
          <a:bodyPr/>
          <a:lstStyle/>
          <a:p>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60419" name="Line 4"/>
          <p:cNvSpPr>
            <a:spLocks noChangeShapeType="1"/>
          </p:cNvSpPr>
          <p:nvPr/>
        </p:nvSpPr>
        <p:spPr bwMode="auto">
          <a:xfrm>
            <a:off x="1905000" y="2133600"/>
            <a:ext cx="0" cy="3810000"/>
          </a:xfrm>
          <a:prstGeom prst="line">
            <a:avLst/>
          </a:prstGeom>
          <a:noFill/>
          <a:ln w="9525">
            <a:solidFill>
              <a:schemeClr val="tx1"/>
            </a:solidFill>
            <a:round/>
            <a:headEnd/>
            <a:tailEnd/>
          </a:ln>
        </p:spPr>
        <p:txBody>
          <a:bodyPr/>
          <a:lstStyle/>
          <a:p>
            <a:endParaRPr lang="vi-VN"/>
          </a:p>
        </p:txBody>
      </p:sp>
      <p:sp>
        <p:nvSpPr>
          <p:cNvPr id="60420" name="Line 5"/>
          <p:cNvSpPr>
            <a:spLocks noChangeShapeType="1"/>
          </p:cNvSpPr>
          <p:nvPr/>
        </p:nvSpPr>
        <p:spPr bwMode="auto">
          <a:xfrm>
            <a:off x="1905000" y="5943600"/>
            <a:ext cx="5638800" cy="0"/>
          </a:xfrm>
          <a:prstGeom prst="line">
            <a:avLst/>
          </a:prstGeom>
          <a:noFill/>
          <a:ln w="9525">
            <a:solidFill>
              <a:schemeClr val="tx1"/>
            </a:solidFill>
            <a:round/>
            <a:headEnd/>
            <a:tailEnd/>
          </a:ln>
        </p:spPr>
        <p:txBody>
          <a:bodyPr/>
          <a:lstStyle/>
          <a:p>
            <a:endParaRPr lang="vi-VN"/>
          </a:p>
        </p:txBody>
      </p:sp>
      <p:sp>
        <p:nvSpPr>
          <p:cNvPr id="60421" name="Text Box 6"/>
          <p:cNvSpPr txBox="1">
            <a:spLocks noChangeArrowheads="1"/>
          </p:cNvSpPr>
          <p:nvPr/>
        </p:nvSpPr>
        <p:spPr bwMode="auto">
          <a:xfrm>
            <a:off x="1371600" y="1981200"/>
            <a:ext cx="533400" cy="37861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P</a:t>
            </a: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r>
              <a:rPr lang="en-US" sz="2400">
                <a:latin typeface="Times New Roman" pitchFamily="18" charset="0"/>
              </a:rPr>
              <a:t>P</a:t>
            </a:r>
            <a:r>
              <a:rPr lang="en-US" sz="2400" baseline="30000">
                <a:latin typeface="Times New Roman" pitchFamily="18" charset="0"/>
              </a:rPr>
              <a:t>*</a:t>
            </a: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p:txBody>
      </p:sp>
      <p:sp>
        <p:nvSpPr>
          <p:cNvPr id="60422" name="Text Box 7"/>
          <p:cNvSpPr txBox="1">
            <a:spLocks noChangeArrowheads="1"/>
          </p:cNvSpPr>
          <p:nvPr/>
        </p:nvSpPr>
        <p:spPr bwMode="auto">
          <a:xfrm>
            <a:off x="2286000" y="6096000"/>
            <a:ext cx="5562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                                                    Q     </a:t>
            </a:r>
          </a:p>
        </p:txBody>
      </p:sp>
      <p:sp>
        <p:nvSpPr>
          <p:cNvPr id="60423" name="Line 8"/>
          <p:cNvSpPr>
            <a:spLocks noChangeShapeType="1"/>
          </p:cNvSpPr>
          <p:nvPr/>
        </p:nvSpPr>
        <p:spPr bwMode="auto">
          <a:xfrm>
            <a:off x="1905000" y="3962400"/>
            <a:ext cx="5562600" cy="0"/>
          </a:xfrm>
          <a:prstGeom prst="line">
            <a:avLst/>
          </a:prstGeom>
          <a:noFill/>
          <a:ln w="9525">
            <a:solidFill>
              <a:schemeClr val="tx1"/>
            </a:solidFill>
            <a:round/>
            <a:headEnd/>
            <a:tailEnd/>
          </a:ln>
        </p:spPr>
        <p:txBody>
          <a:bodyPr/>
          <a:lstStyle/>
          <a:p>
            <a:endParaRPr lang="vi-VN"/>
          </a:p>
        </p:txBody>
      </p:sp>
      <p:sp>
        <p:nvSpPr>
          <p:cNvPr id="60424" name="Text Box 9"/>
          <p:cNvSpPr txBox="1">
            <a:spLocks noChangeArrowheads="1"/>
          </p:cNvSpPr>
          <p:nvPr/>
        </p:nvSpPr>
        <p:spPr bwMode="auto">
          <a:xfrm>
            <a:off x="7696200" y="37338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D</a:t>
            </a:r>
          </a:p>
        </p:txBody>
      </p:sp>
      <p:sp>
        <p:nvSpPr>
          <p:cNvPr id="37897" name="AutoShape 10"/>
          <p:cNvSpPr>
            <a:spLocks noChangeArrowheads="1"/>
          </p:cNvSpPr>
          <p:nvPr/>
        </p:nvSpPr>
        <p:spPr bwMode="auto">
          <a:xfrm>
            <a:off x="3962400" y="2133600"/>
            <a:ext cx="4267200" cy="1295400"/>
          </a:xfrm>
          <a:prstGeom prst="wedgeRoundRectCallout">
            <a:avLst>
              <a:gd name="adj1" fmla="val -44194"/>
              <a:gd name="adj2" fmla="val 69977"/>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err="1">
                <a:latin typeface="Times New Roman" pitchFamily="18" charset="0"/>
              </a:rPr>
              <a:t>Cầu</a:t>
            </a:r>
            <a:r>
              <a:rPr lang="en-US" sz="2800" dirty="0">
                <a:latin typeface="Times New Roman" pitchFamily="18" charset="0"/>
              </a:rPr>
              <a:t> co </a:t>
            </a:r>
            <a:r>
              <a:rPr lang="en-US" sz="2800" dirty="0" err="1">
                <a:latin typeface="Times New Roman" pitchFamily="18" charset="0"/>
              </a:rPr>
              <a:t>giãn</a:t>
            </a:r>
            <a:r>
              <a:rPr lang="en-US" sz="2800" dirty="0">
                <a:latin typeface="Times New Roman" pitchFamily="18" charset="0"/>
              </a:rPr>
              <a:t> </a:t>
            </a:r>
            <a:r>
              <a:rPr lang="en-US" sz="2800" dirty="0" err="1">
                <a:latin typeface="Times New Roman" pitchFamily="18" charset="0"/>
              </a:rPr>
              <a:t>hoàn</a:t>
            </a:r>
            <a:r>
              <a:rPr lang="en-US" sz="2800" dirty="0">
                <a:latin typeface="Times New Roman" pitchFamily="18" charset="0"/>
              </a:rPr>
              <a:t> </a:t>
            </a:r>
            <a:r>
              <a:rPr lang="en-US" sz="2800" dirty="0" err="1">
                <a:latin typeface="Times New Roman" pitchFamily="18" charset="0"/>
              </a:rPr>
              <a:t>toàn</a:t>
            </a:r>
            <a:endParaRPr lang="en-US" sz="2800" dirty="0">
              <a:latin typeface="Times New Roman" pitchFamily="18" charset="0"/>
            </a:endParaRPr>
          </a:p>
          <a:p>
            <a:pPr algn="ctr">
              <a:defRPr/>
            </a:pPr>
            <a:r>
              <a:rPr lang="en-US" sz="2800" dirty="0">
                <a:latin typeface="Times New Roman" pitchFamily="18" charset="0"/>
              </a:rPr>
              <a:t>|E</a:t>
            </a:r>
            <a:r>
              <a:rPr lang="en-US" sz="2800" baseline="-25000" dirty="0">
                <a:latin typeface="Times New Roman" pitchFamily="18" charset="0"/>
              </a:rPr>
              <a:t>D</a:t>
            </a:r>
            <a:r>
              <a:rPr lang="en-US" sz="2800" dirty="0">
                <a:latin typeface="Times New Roman" pitchFamily="18" charset="0"/>
              </a:rPr>
              <a:t>|</a:t>
            </a:r>
            <a:r>
              <a:rPr lang="en-US" sz="2800" baseline="-25000" dirty="0">
                <a:latin typeface="Times New Roman" pitchFamily="18" charset="0"/>
              </a:rPr>
              <a:t> </a:t>
            </a:r>
            <a:r>
              <a:rPr lang="en-US" sz="2800" dirty="0">
                <a:latin typeface="Times New Roman" pitchFamily="18" charset="0"/>
              </a:rPr>
              <a:t>= ∞</a:t>
            </a:r>
          </a:p>
          <a:p>
            <a:pPr algn="ctr">
              <a:defRPr/>
            </a:pPr>
            <a:endParaRPr 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61443" name="Line 4"/>
          <p:cNvSpPr>
            <a:spLocks noChangeShapeType="1"/>
          </p:cNvSpPr>
          <p:nvPr/>
        </p:nvSpPr>
        <p:spPr bwMode="auto">
          <a:xfrm>
            <a:off x="1905000" y="5943600"/>
            <a:ext cx="5638800" cy="0"/>
          </a:xfrm>
          <a:prstGeom prst="line">
            <a:avLst/>
          </a:prstGeom>
          <a:noFill/>
          <a:ln w="9525">
            <a:solidFill>
              <a:schemeClr val="tx1"/>
            </a:solidFill>
            <a:round/>
            <a:headEnd/>
            <a:tailEnd/>
          </a:ln>
        </p:spPr>
        <p:txBody>
          <a:bodyPr/>
          <a:lstStyle/>
          <a:p>
            <a:endParaRPr lang="vi-VN"/>
          </a:p>
        </p:txBody>
      </p:sp>
      <p:sp>
        <p:nvSpPr>
          <p:cNvPr id="61444" name="Text Box 5"/>
          <p:cNvSpPr txBox="1">
            <a:spLocks noChangeArrowheads="1"/>
          </p:cNvSpPr>
          <p:nvPr/>
        </p:nvSpPr>
        <p:spPr bwMode="auto">
          <a:xfrm>
            <a:off x="1371600" y="1981200"/>
            <a:ext cx="533400" cy="37861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P</a:t>
            </a: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a:p>
            <a:pPr>
              <a:spcBef>
                <a:spcPct val="50000"/>
              </a:spcBef>
            </a:pPr>
            <a:endParaRPr lang="en-US" sz="2400">
              <a:latin typeface="Times New Roman" pitchFamily="18" charset="0"/>
            </a:endParaRPr>
          </a:p>
        </p:txBody>
      </p:sp>
      <p:sp>
        <p:nvSpPr>
          <p:cNvPr id="61445" name="Text Box 6"/>
          <p:cNvSpPr txBox="1">
            <a:spLocks noChangeArrowheads="1"/>
          </p:cNvSpPr>
          <p:nvPr/>
        </p:nvSpPr>
        <p:spPr bwMode="auto">
          <a:xfrm>
            <a:off x="2286000" y="6096000"/>
            <a:ext cx="5562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                    Q</a:t>
            </a:r>
            <a:r>
              <a:rPr lang="en-US" sz="2400" baseline="30000">
                <a:latin typeface="Times New Roman" pitchFamily="18" charset="0"/>
              </a:rPr>
              <a:t>*</a:t>
            </a:r>
            <a:r>
              <a:rPr lang="en-US" sz="2400">
                <a:latin typeface="Times New Roman" pitchFamily="18" charset="0"/>
              </a:rPr>
              <a:t>                              Q     </a:t>
            </a:r>
          </a:p>
        </p:txBody>
      </p:sp>
      <p:sp>
        <p:nvSpPr>
          <p:cNvPr id="38918" name="AutoShape 7"/>
          <p:cNvSpPr>
            <a:spLocks noChangeArrowheads="1"/>
          </p:cNvSpPr>
          <p:nvPr/>
        </p:nvSpPr>
        <p:spPr bwMode="auto">
          <a:xfrm>
            <a:off x="5257800" y="2133600"/>
            <a:ext cx="3352800" cy="1905000"/>
          </a:xfrm>
          <a:prstGeom prst="wedgeRoundRectCallout">
            <a:avLst>
              <a:gd name="adj1" fmla="val -55398"/>
              <a:gd name="adj2" fmla="val 76333"/>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err="1">
                <a:latin typeface="Times New Roman" pitchFamily="18" charset="0"/>
              </a:rPr>
              <a:t>Cầu</a:t>
            </a:r>
            <a:r>
              <a:rPr lang="en-US" sz="2800" dirty="0">
                <a:latin typeface="Times New Roman" pitchFamily="18" charset="0"/>
              </a:rPr>
              <a:t> </a:t>
            </a:r>
            <a:r>
              <a:rPr lang="en-US" sz="2800" dirty="0" err="1">
                <a:latin typeface="Times New Roman" pitchFamily="18" charset="0"/>
              </a:rPr>
              <a:t>hoàn</a:t>
            </a:r>
            <a:r>
              <a:rPr lang="en-US" sz="2800" dirty="0">
                <a:latin typeface="Times New Roman" pitchFamily="18" charset="0"/>
              </a:rPr>
              <a:t> </a:t>
            </a:r>
            <a:r>
              <a:rPr lang="en-US" sz="2800" dirty="0" err="1">
                <a:latin typeface="Times New Roman" pitchFamily="18" charset="0"/>
              </a:rPr>
              <a:t>toàn</a:t>
            </a:r>
            <a:r>
              <a:rPr lang="en-US" sz="2800" dirty="0">
                <a:latin typeface="Times New Roman" pitchFamily="18" charset="0"/>
              </a:rPr>
              <a:t> </a:t>
            </a:r>
            <a:r>
              <a:rPr lang="en-US" sz="2800" dirty="0" err="1">
                <a:latin typeface="Times New Roman" pitchFamily="18" charset="0"/>
              </a:rPr>
              <a:t>không</a:t>
            </a:r>
            <a:r>
              <a:rPr lang="en-US" sz="2800" dirty="0">
                <a:latin typeface="Times New Roman" pitchFamily="18" charset="0"/>
              </a:rPr>
              <a:t> co </a:t>
            </a:r>
            <a:r>
              <a:rPr lang="en-US" sz="2800" dirty="0" err="1">
                <a:latin typeface="Times New Roman" pitchFamily="18" charset="0"/>
              </a:rPr>
              <a:t>giãn</a:t>
            </a:r>
            <a:r>
              <a:rPr lang="en-US" dirty="0">
                <a:latin typeface="Times New Roman" pitchFamily="18" charset="0"/>
              </a:rPr>
              <a:t> </a:t>
            </a:r>
            <a:endParaRPr lang="en-US" sz="2800" dirty="0">
              <a:latin typeface="Times New Roman" pitchFamily="18" charset="0"/>
            </a:endParaRPr>
          </a:p>
          <a:p>
            <a:pPr algn="ctr">
              <a:defRPr/>
            </a:pPr>
            <a:r>
              <a:rPr lang="en-US" sz="2800" dirty="0">
                <a:latin typeface="Times New Roman" pitchFamily="18" charset="0"/>
              </a:rPr>
              <a:t>E</a:t>
            </a:r>
            <a:r>
              <a:rPr lang="en-US" sz="2800" baseline="-25000" dirty="0">
                <a:latin typeface="Times New Roman" pitchFamily="18" charset="0"/>
              </a:rPr>
              <a:t>D </a:t>
            </a:r>
            <a:r>
              <a:rPr lang="en-US" sz="2800" dirty="0">
                <a:latin typeface="Times New Roman" pitchFamily="18" charset="0"/>
              </a:rPr>
              <a:t>= 0</a:t>
            </a:r>
          </a:p>
          <a:p>
            <a:pPr algn="ctr">
              <a:defRPr/>
            </a:pPr>
            <a:endParaRPr lang="en-US" sz="2800" dirty="0">
              <a:latin typeface="Times New Roman" pitchFamily="18" charset="0"/>
            </a:endParaRPr>
          </a:p>
        </p:txBody>
      </p:sp>
      <p:sp>
        <p:nvSpPr>
          <p:cNvPr id="61447" name="Line 8"/>
          <p:cNvSpPr>
            <a:spLocks noChangeShapeType="1"/>
          </p:cNvSpPr>
          <p:nvPr/>
        </p:nvSpPr>
        <p:spPr bwMode="auto">
          <a:xfrm>
            <a:off x="1905000" y="2057400"/>
            <a:ext cx="0" cy="3886200"/>
          </a:xfrm>
          <a:prstGeom prst="line">
            <a:avLst/>
          </a:prstGeom>
          <a:noFill/>
          <a:ln w="9525">
            <a:solidFill>
              <a:schemeClr val="tx1"/>
            </a:solidFill>
            <a:round/>
            <a:headEnd/>
            <a:tailEnd/>
          </a:ln>
        </p:spPr>
        <p:txBody>
          <a:bodyPr/>
          <a:lstStyle/>
          <a:p>
            <a:endParaRPr lang="vi-VN"/>
          </a:p>
        </p:txBody>
      </p:sp>
      <p:sp>
        <p:nvSpPr>
          <p:cNvPr id="61448" name="Line 9"/>
          <p:cNvSpPr>
            <a:spLocks noChangeShapeType="1"/>
          </p:cNvSpPr>
          <p:nvPr/>
        </p:nvSpPr>
        <p:spPr bwMode="auto">
          <a:xfrm>
            <a:off x="4419600" y="2209800"/>
            <a:ext cx="0" cy="3733800"/>
          </a:xfrm>
          <a:prstGeom prst="line">
            <a:avLst/>
          </a:prstGeom>
          <a:noFill/>
          <a:ln w="9525">
            <a:solidFill>
              <a:schemeClr val="tx1"/>
            </a:solidFill>
            <a:round/>
            <a:headEnd/>
            <a:tailEnd/>
          </a:ln>
        </p:spPr>
        <p:txBody>
          <a:bodyPr/>
          <a:lstStyle/>
          <a:p>
            <a:endParaRPr lang="vi-VN"/>
          </a:p>
        </p:txBody>
      </p:sp>
      <p:sp>
        <p:nvSpPr>
          <p:cNvPr id="61449" name="Text Box 10"/>
          <p:cNvSpPr txBox="1">
            <a:spLocks noChangeArrowheads="1"/>
          </p:cNvSpPr>
          <p:nvPr/>
        </p:nvSpPr>
        <p:spPr bwMode="auto">
          <a:xfrm>
            <a:off x="4038600" y="1981200"/>
            <a:ext cx="5334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4294967295"/>
          </p:nvPr>
        </p:nvSpPr>
        <p:spPr>
          <a:xfrm>
            <a:off x="0" y="1981200"/>
            <a:ext cx="8229600" cy="4530725"/>
          </a:xfrm>
        </p:spPr>
        <p:txBody>
          <a:bodyPr/>
          <a:lstStyle/>
          <a:p>
            <a:pPr eaLnBrk="1" hangingPunct="1"/>
            <a:r>
              <a:rPr lang="en-US" smtClean="0"/>
              <a:t>Những nhân tố chính ảnh hưởng đến độ co giãn của cầu theo giá</a:t>
            </a:r>
          </a:p>
          <a:p>
            <a:pPr lvl="1" eaLnBrk="1" hangingPunct="1"/>
            <a:r>
              <a:rPr lang="en-US" smtClean="0"/>
              <a:t>Tính chất thay thế của hàng hóa</a:t>
            </a:r>
          </a:p>
          <a:p>
            <a:pPr lvl="1" eaLnBrk="1" hangingPunct="1"/>
            <a:r>
              <a:rPr lang="en-US" smtClean="0"/>
              <a:t>Tỷ lệ chi tiêu của mặt hàng trong tổng mức chi tiêu</a:t>
            </a:r>
          </a:p>
          <a:p>
            <a:pPr lvl="1" eaLnBrk="1" hangingPunct="1"/>
            <a:r>
              <a:rPr lang="en-US" smtClean="0"/>
              <a:t>Thời gian</a:t>
            </a:r>
          </a:p>
        </p:txBody>
      </p:sp>
      <p:sp>
        <p:nvSpPr>
          <p:cNvPr id="4" name="Rectangle 2"/>
          <p:cNvSpPr txBox="1">
            <a:spLocks noChangeArrowheads="1"/>
          </p:cNvSpPr>
          <p:nvPr/>
        </p:nvSpPr>
        <p:spPr bwMode="auto">
          <a:xfrm>
            <a:off x="457200" y="304800"/>
            <a:ext cx="8686800" cy="1246188"/>
          </a:xfrm>
          <a:prstGeom prst="rect">
            <a:avLst/>
          </a:prstGeom>
          <a:noFill/>
          <a:ln w="9525">
            <a:noFill/>
            <a:miter lim="800000"/>
            <a:headEnd/>
            <a:tailEnd/>
          </a:ln>
        </p:spPr>
        <p:txBody>
          <a:bodyPr anchor="b"/>
          <a:lstStyle/>
          <a:p>
            <a:pPr eaLnBrk="1" hangingPunct="1">
              <a:defRPr/>
            </a:pPr>
            <a:r>
              <a:rPr lang="en-US" sz="4000" dirty="0">
                <a:latin typeface="Times New Roman" pitchFamily="18" charset="0"/>
              </a:rPr>
              <a:t>2.2.3.1.Độ co </a:t>
            </a:r>
            <a:r>
              <a:rPr lang="en-US" sz="4000" dirty="0" err="1">
                <a:latin typeface="Times New Roman" pitchFamily="18" charset="0"/>
              </a:rPr>
              <a:t>giãn</a:t>
            </a:r>
            <a:r>
              <a:rPr lang="en-US" sz="4000" dirty="0">
                <a:latin typeface="Times New Roman" pitchFamily="18" charset="0"/>
              </a:rPr>
              <a:t> </a:t>
            </a:r>
            <a:r>
              <a:rPr lang="en-US" sz="4000" dirty="0" err="1">
                <a:latin typeface="Times New Roman" pitchFamily="18" charset="0"/>
              </a:rPr>
              <a:t>của</a:t>
            </a:r>
            <a:r>
              <a:rPr lang="en-US" sz="4000" dirty="0">
                <a:latin typeface="Times New Roman" pitchFamily="18" charset="0"/>
              </a:rPr>
              <a:t> </a:t>
            </a:r>
            <a:r>
              <a:rPr lang="en-US" sz="4000" dirty="0" err="1">
                <a:latin typeface="Times New Roman" pitchFamily="18" charset="0"/>
              </a:rPr>
              <a:t>cầu</a:t>
            </a:r>
            <a:r>
              <a:rPr lang="en-US" sz="4000" dirty="0">
                <a:latin typeface="Times New Roman" pitchFamily="18" charset="0"/>
              </a:rPr>
              <a:t> </a:t>
            </a:r>
            <a:r>
              <a:rPr lang="en-US" sz="4000" dirty="0" err="1">
                <a:latin typeface="Times New Roman" pitchFamily="18" charset="0"/>
              </a:rPr>
              <a:t>theo</a:t>
            </a:r>
            <a:r>
              <a:rPr lang="en-US" sz="4000" dirty="0">
                <a:latin typeface="Times New Roman" pitchFamily="18" charset="0"/>
              </a:rPr>
              <a:t> </a:t>
            </a:r>
            <a:r>
              <a:rPr lang="en-US" sz="4000" dirty="0" err="1">
                <a:latin typeface="Times New Roman" pitchFamily="18" charset="0"/>
              </a:rPr>
              <a:t>giá</a:t>
            </a:r>
            <a:endParaRPr lang="en-US" sz="4000" kern="0" dirty="0">
              <a:solidFill>
                <a:schemeClr val="tx2"/>
              </a:solidFill>
              <a:latin typeface="Times New Roman" pitchFamily="18" charset="0"/>
              <a:ea typeface="+mj-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2.2.3.1.Độ co giãn của cầu theo giá</a:t>
            </a:r>
          </a:p>
        </p:txBody>
      </p:sp>
      <p:sp>
        <p:nvSpPr>
          <p:cNvPr id="63491" name="Rectangle 3"/>
          <p:cNvSpPr>
            <a:spLocks noGrp="1" noChangeArrowheads="1"/>
          </p:cNvSpPr>
          <p:nvPr>
            <p:ph type="body" idx="4294967295"/>
          </p:nvPr>
        </p:nvSpPr>
        <p:spPr>
          <a:xfrm>
            <a:off x="0" y="1600200"/>
            <a:ext cx="8229600" cy="4525963"/>
          </a:xfrm>
        </p:spPr>
        <p:txBody>
          <a:bodyPr/>
          <a:lstStyle/>
          <a:p>
            <a:pPr eaLnBrk="1" hangingPunct="1"/>
            <a:r>
              <a:rPr lang="en-US" smtClean="0"/>
              <a:t>Mối quan hệ giữa doanh thu và giá bán</a:t>
            </a:r>
          </a:p>
          <a:p>
            <a:pPr lvl="1" eaLnBrk="1" hangingPunct="1"/>
            <a:r>
              <a:rPr lang="en-US" smtClean="0"/>
              <a:t>|E</a:t>
            </a:r>
            <a:r>
              <a:rPr lang="en-US" baseline="-25000" smtClean="0"/>
              <a:t>D</a:t>
            </a:r>
            <a:r>
              <a:rPr lang="en-US" smtClean="0"/>
              <a:t>| &gt; 1 : TR nghịch biến với P</a:t>
            </a:r>
          </a:p>
          <a:p>
            <a:pPr lvl="1" eaLnBrk="1" hangingPunct="1"/>
            <a:r>
              <a:rPr lang="en-US" smtClean="0"/>
              <a:t>|E</a:t>
            </a:r>
            <a:r>
              <a:rPr lang="en-US" baseline="-25000" smtClean="0"/>
              <a:t>D</a:t>
            </a:r>
            <a:r>
              <a:rPr lang="en-US" smtClean="0"/>
              <a:t>| &lt; 1 : TR đồng biến với P</a:t>
            </a:r>
          </a:p>
          <a:p>
            <a:pPr lvl="1" eaLnBrk="1" hangingPunct="1"/>
            <a:r>
              <a:rPr lang="en-US" smtClean="0"/>
              <a:t>Tại mức giá và lựơng bán có |E</a:t>
            </a:r>
            <a:r>
              <a:rPr lang="en-US" baseline="-25000" smtClean="0"/>
              <a:t>D</a:t>
            </a:r>
            <a:r>
              <a:rPr lang="en-US" smtClean="0"/>
              <a:t>| = 1 thì TR như thế nào?</a:t>
            </a:r>
          </a:p>
          <a:p>
            <a:pPr lvl="1" eaLnBrk="1" hangingPunct="1"/>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274638"/>
            <a:ext cx="8229600" cy="1143000"/>
          </a:xfrm>
        </p:spPr>
        <p:txBody>
          <a:bodyPr anchor="b"/>
          <a:lstStyle/>
          <a:p>
            <a:pPr eaLnBrk="1" hangingPunct="1"/>
            <a:r>
              <a:rPr lang="en-US" smtClean="0"/>
              <a:t>Độ co giãn của cầu theo thu nhập</a:t>
            </a:r>
          </a:p>
        </p:txBody>
      </p:sp>
      <p:sp>
        <p:nvSpPr>
          <p:cNvPr id="64515" name="Rectangle 3"/>
          <p:cNvSpPr>
            <a:spLocks noGrp="1" noChangeArrowheads="1"/>
          </p:cNvSpPr>
          <p:nvPr>
            <p:ph type="body" sz="half" idx="4294967295"/>
          </p:nvPr>
        </p:nvSpPr>
        <p:spPr>
          <a:xfrm>
            <a:off x="807720" y="2133600"/>
            <a:ext cx="8084760" cy="2362200"/>
          </a:xfrm>
        </p:spPr>
        <p:txBody>
          <a:bodyPr>
            <a:normAutofit/>
          </a:bodyPr>
          <a:lstStyle/>
          <a:p>
            <a:pPr eaLnBrk="1" hangingPunct="1">
              <a:lnSpc>
                <a:spcPct val="90000"/>
              </a:lnSpc>
            </a:pPr>
            <a:r>
              <a:rPr lang="en-US" sz="2800" dirty="0" err="1" smtClean="0"/>
              <a:t>Độ</a:t>
            </a:r>
            <a:r>
              <a:rPr lang="en-US" sz="2800" dirty="0" smtClean="0"/>
              <a:t> co </a:t>
            </a:r>
            <a:r>
              <a:rPr lang="en-US" sz="2800" dirty="0" err="1" smtClean="0"/>
              <a:t>giãn</a:t>
            </a:r>
            <a:r>
              <a:rPr lang="en-US" sz="2800" dirty="0" smtClean="0"/>
              <a:t> </a:t>
            </a:r>
            <a:r>
              <a:rPr lang="en-US" sz="2800" dirty="0" err="1" smtClean="0"/>
              <a:t>của</a:t>
            </a:r>
            <a:r>
              <a:rPr lang="en-US" sz="2800" dirty="0" smtClean="0"/>
              <a:t> </a:t>
            </a:r>
            <a:r>
              <a:rPr lang="en-US" sz="2800" dirty="0" err="1" smtClean="0"/>
              <a:t>cầu</a:t>
            </a:r>
            <a:r>
              <a:rPr lang="en-US" sz="2800" dirty="0" smtClean="0"/>
              <a:t> </a:t>
            </a:r>
            <a:r>
              <a:rPr lang="en-US" sz="2800" dirty="0" err="1" smtClean="0"/>
              <a:t>theo</a:t>
            </a:r>
            <a:r>
              <a:rPr lang="en-US" sz="2800" dirty="0" smtClean="0"/>
              <a:t> </a:t>
            </a:r>
            <a:r>
              <a:rPr lang="en-US" sz="2800" dirty="0" err="1" smtClean="0"/>
              <a:t>thu</a:t>
            </a:r>
            <a:r>
              <a:rPr lang="en-US" sz="2800" dirty="0" smtClean="0"/>
              <a:t> </a:t>
            </a:r>
            <a:r>
              <a:rPr lang="en-US" sz="2800" dirty="0" err="1" smtClean="0"/>
              <a:t>nhập</a:t>
            </a:r>
            <a:r>
              <a:rPr lang="en-US" sz="2800" dirty="0" smtClean="0"/>
              <a:t> </a:t>
            </a:r>
            <a:r>
              <a:rPr lang="en-US" sz="2800" dirty="0" err="1" smtClean="0"/>
              <a:t>là</a:t>
            </a:r>
            <a:r>
              <a:rPr lang="en-US" sz="2800" dirty="0" smtClean="0"/>
              <a:t> </a:t>
            </a:r>
            <a:r>
              <a:rPr lang="en-US" sz="2800" dirty="0" err="1" smtClean="0"/>
              <a:t>phần</a:t>
            </a:r>
            <a:r>
              <a:rPr lang="en-US" sz="2800" dirty="0" smtClean="0"/>
              <a:t> </a:t>
            </a:r>
            <a:r>
              <a:rPr lang="en-US" sz="2800" dirty="0" err="1" smtClean="0"/>
              <a:t>trăm</a:t>
            </a:r>
            <a:r>
              <a:rPr lang="en-US" sz="2800" dirty="0" smtClean="0"/>
              <a:t> </a:t>
            </a:r>
            <a:r>
              <a:rPr lang="en-US" sz="2800" dirty="0" err="1" smtClean="0"/>
              <a:t>biến</a:t>
            </a:r>
            <a:r>
              <a:rPr lang="en-US" sz="2800" dirty="0" smtClean="0"/>
              <a:t> </a:t>
            </a:r>
            <a:r>
              <a:rPr lang="en-US" sz="2800" dirty="0" err="1" smtClean="0"/>
              <a:t>đổi</a:t>
            </a:r>
            <a:r>
              <a:rPr lang="en-US" sz="2800" dirty="0" smtClean="0"/>
              <a:t> </a:t>
            </a:r>
            <a:r>
              <a:rPr lang="en-US" sz="2800" dirty="0" err="1" smtClean="0"/>
              <a:t>của</a:t>
            </a:r>
            <a:r>
              <a:rPr lang="en-US" sz="2800" dirty="0" smtClean="0"/>
              <a:t> </a:t>
            </a:r>
            <a:r>
              <a:rPr lang="en-US" sz="2800" dirty="0" err="1" smtClean="0"/>
              <a:t>lượng</a:t>
            </a:r>
            <a:r>
              <a:rPr lang="en-US" sz="2800" dirty="0" smtClean="0"/>
              <a:t> </a:t>
            </a:r>
            <a:r>
              <a:rPr lang="en-US" sz="2800" dirty="0" err="1" smtClean="0"/>
              <a:t>cầu</a:t>
            </a:r>
            <a:r>
              <a:rPr lang="en-US" sz="2800" dirty="0" smtClean="0"/>
              <a:t> </a:t>
            </a:r>
            <a:r>
              <a:rPr lang="en-US" sz="2800" dirty="0" err="1" smtClean="0"/>
              <a:t>khi</a:t>
            </a:r>
            <a:r>
              <a:rPr lang="en-US" sz="2800" dirty="0" smtClean="0"/>
              <a:t> </a:t>
            </a:r>
            <a:r>
              <a:rPr lang="en-US" sz="2800" dirty="0" err="1" smtClean="0"/>
              <a:t>thu</a:t>
            </a:r>
            <a:r>
              <a:rPr lang="en-US" sz="2800" dirty="0" smtClean="0"/>
              <a:t> </a:t>
            </a:r>
            <a:r>
              <a:rPr lang="en-US" sz="2800" dirty="0" err="1" smtClean="0"/>
              <a:t>nhập</a:t>
            </a:r>
            <a:r>
              <a:rPr lang="en-US" sz="2800" dirty="0" smtClean="0"/>
              <a:t> </a:t>
            </a:r>
            <a:r>
              <a:rPr lang="en-US" sz="2800" dirty="0" err="1" smtClean="0"/>
              <a:t>thay</a:t>
            </a:r>
            <a:r>
              <a:rPr lang="en-US" sz="2800" dirty="0" smtClean="0"/>
              <a:t> </a:t>
            </a:r>
            <a:r>
              <a:rPr lang="en-US" sz="2800" dirty="0" err="1" smtClean="0"/>
              <a:t>đổi</a:t>
            </a:r>
            <a:r>
              <a:rPr lang="en-US" sz="2800" dirty="0" smtClean="0"/>
              <a:t> 1%.</a:t>
            </a:r>
          </a:p>
          <a:p>
            <a:pPr eaLnBrk="1" hangingPunct="1">
              <a:lnSpc>
                <a:spcPct val="90000"/>
              </a:lnSpc>
              <a:buFont typeface="Wingdings" pitchFamily="2" charset="2"/>
              <a:buNone/>
            </a:pPr>
            <a:r>
              <a:rPr lang="en-US" sz="2800" dirty="0" smtClean="0"/>
              <a:t>			E</a:t>
            </a:r>
            <a:r>
              <a:rPr lang="en-US" sz="2800" baseline="-25000" dirty="0" smtClean="0"/>
              <a:t>I</a:t>
            </a:r>
            <a:r>
              <a:rPr lang="en-US" sz="2800" dirty="0" smtClean="0"/>
              <a:t> = (%ΔQ)/(%ΔI )</a:t>
            </a:r>
            <a:endParaRPr lang="en-US" sz="2400" dirty="0" smtClean="0"/>
          </a:p>
        </p:txBody>
      </p:sp>
      <p:graphicFrame>
        <p:nvGraphicFramePr>
          <p:cNvPr id="58387" name="Group 19"/>
          <p:cNvGraphicFramePr>
            <a:graphicFrameLocks noGrp="1"/>
          </p:cNvGraphicFramePr>
          <p:nvPr>
            <p:ph sz="half" idx="4294967295"/>
          </p:nvPr>
        </p:nvGraphicFramePr>
        <p:xfrm>
          <a:off x="2503200" y="3784848"/>
          <a:ext cx="4224338" cy="1371601"/>
        </p:xfrm>
        <a:graphic>
          <a:graphicData uri="http://schemas.openxmlformats.org/drawingml/2006/table">
            <a:tbl>
              <a:tblPr/>
              <a:tblGrid>
                <a:gridCol w="981075">
                  <a:extLst>
                    <a:ext uri="{9D8B030D-6E8A-4147-A177-3AD203B41FA5}">
                      <a16:colId xmlns:a16="http://schemas.microsoft.com/office/drawing/2014/main" val="20000"/>
                    </a:ext>
                  </a:extLst>
                </a:gridCol>
                <a:gridCol w="1055688">
                  <a:extLst>
                    <a:ext uri="{9D8B030D-6E8A-4147-A177-3AD203B41FA5}">
                      <a16:colId xmlns:a16="http://schemas.microsoft.com/office/drawing/2014/main" val="20001"/>
                    </a:ext>
                  </a:extLst>
                </a:gridCol>
                <a:gridCol w="528637">
                  <a:extLst>
                    <a:ext uri="{9D8B030D-6E8A-4147-A177-3AD203B41FA5}">
                      <a16:colId xmlns:a16="http://schemas.microsoft.com/office/drawing/2014/main" val="20002"/>
                    </a:ext>
                  </a:extLst>
                </a:gridCol>
                <a:gridCol w="754063">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528638">
                  <a:extLst>
                    <a:ext uri="{9D8B030D-6E8A-4147-A177-3AD203B41FA5}">
                      <a16:colId xmlns:a16="http://schemas.microsoft.com/office/drawing/2014/main" val="20005"/>
                    </a:ext>
                  </a:extLst>
                </a:gridCol>
              </a:tblGrid>
              <a:tr h="677863">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dirty="0" smtClean="0">
                          <a:ln>
                            <a:noFill/>
                          </a:ln>
                          <a:solidFill>
                            <a:schemeClr val="tx1"/>
                          </a:solidFill>
                          <a:effectLst/>
                          <a:latin typeface="Times New Roman" pitchFamily="18" charset="0"/>
                          <a:cs typeface="Times New Roman" pitchFamily="18" charset="0"/>
                        </a:rPr>
                        <a:t>E</a:t>
                      </a:r>
                      <a:r>
                        <a:rPr kumimoji="0" lang="en-US" sz="2600" b="1" i="0" u="none" strike="noStrike" cap="none" normalizeH="0" baseline="-25000" dirty="0" smtClean="0">
                          <a:ln>
                            <a:noFill/>
                          </a:ln>
                          <a:solidFill>
                            <a:schemeClr val="tx1"/>
                          </a:solidFill>
                          <a:effectLst/>
                          <a:latin typeface="Times New Roman" pitchFamily="18" charset="0"/>
                          <a:cs typeface="Times New Roman" pitchFamily="18" charset="0"/>
                        </a:rPr>
                        <a:t>I</a:t>
                      </a:r>
                      <a:r>
                        <a:rPr kumimoji="0" lang="en-US" sz="26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600" b="1" i="0" u="none" strike="noStrike" cap="none" normalizeH="0" baseline="-2500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ΔQ/Q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ΔQ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I</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3738">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ΔI/I</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ΔI</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dirty="0" smtClean="0">
                          <a:ln>
                            <a:noFill/>
                          </a:ln>
                          <a:solidFill>
                            <a:schemeClr val="tx1"/>
                          </a:solidFill>
                          <a:effectLst/>
                          <a:latin typeface="Times New Roman" pitchFamily="18" charset="0"/>
                          <a:cs typeface="Times New Roman" pitchFamily="18" charset="0"/>
                        </a:rPr>
                        <a:t>Q</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274638"/>
            <a:ext cx="8229600" cy="1143000"/>
          </a:xfrm>
        </p:spPr>
        <p:txBody>
          <a:bodyPr anchor="b"/>
          <a:lstStyle/>
          <a:p>
            <a:pPr eaLnBrk="1" hangingPunct="1"/>
            <a:r>
              <a:rPr lang="en-US" smtClean="0"/>
              <a:t>Độ co giãn của cầu theo thu nhập</a:t>
            </a:r>
          </a:p>
        </p:txBody>
      </p:sp>
      <p:sp>
        <p:nvSpPr>
          <p:cNvPr id="65539" name="Rectangle 3"/>
          <p:cNvSpPr>
            <a:spLocks noGrp="1" noChangeArrowheads="1"/>
          </p:cNvSpPr>
          <p:nvPr>
            <p:ph type="body" idx="4294967295"/>
          </p:nvPr>
        </p:nvSpPr>
        <p:spPr>
          <a:xfrm>
            <a:off x="0" y="1600200"/>
            <a:ext cx="8229600" cy="4525963"/>
          </a:xfrm>
        </p:spPr>
        <p:txBody>
          <a:bodyPr/>
          <a:lstStyle/>
          <a:p>
            <a:pPr eaLnBrk="1" hangingPunct="1"/>
            <a:r>
              <a:rPr lang="en-US" smtClean="0"/>
              <a:t>E</a:t>
            </a:r>
            <a:r>
              <a:rPr lang="en-US" baseline="-25000" smtClean="0"/>
              <a:t>I</a:t>
            </a:r>
            <a:r>
              <a:rPr lang="en-US" smtClean="0"/>
              <a:t> &lt; 0 : hàng cấp thấp (hàng thứ cấp)</a:t>
            </a:r>
          </a:p>
          <a:p>
            <a:pPr eaLnBrk="1" hangingPunct="1"/>
            <a:r>
              <a:rPr lang="en-US" smtClean="0"/>
              <a:t>E</a:t>
            </a:r>
            <a:r>
              <a:rPr lang="en-US" baseline="-25000" smtClean="0"/>
              <a:t>I</a:t>
            </a:r>
            <a:r>
              <a:rPr lang="en-US" smtClean="0"/>
              <a:t> &gt; 0 : hàng thông thường</a:t>
            </a:r>
          </a:p>
          <a:p>
            <a:pPr lvl="1" eaLnBrk="1" hangingPunct="1"/>
            <a:r>
              <a:rPr lang="en-US" smtClean="0"/>
              <a:t>E</a:t>
            </a:r>
            <a:r>
              <a:rPr lang="en-US" baseline="-25000" smtClean="0"/>
              <a:t>I</a:t>
            </a:r>
            <a:r>
              <a:rPr lang="en-US" smtClean="0"/>
              <a:t> &lt; 1 : hàng thiết yếu</a:t>
            </a:r>
          </a:p>
          <a:p>
            <a:pPr lvl="1" eaLnBrk="1" hangingPunct="1"/>
            <a:r>
              <a:rPr lang="en-US" smtClean="0"/>
              <a:t>E</a:t>
            </a:r>
            <a:r>
              <a:rPr lang="en-US" baseline="-25000" smtClean="0"/>
              <a:t>I</a:t>
            </a:r>
            <a:r>
              <a:rPr lang="en-US" smtClean="0"/>
              <a:t> &gt; 1 : hàng cao cấp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0" y="314325"/>
            <a:ext cx="8229600" cy="1143000"/>
          </a:xfrm>
        </p:spPr>
        <p:txBody>
          <a:bodyPr anchor="b"/>
          <a:lstStyle/>
          <a:p>
            <a:pPr eaLnBrk="1" hangingPunct="1"/>
            <a:r>
              <a:rPr lang="en-US" smtClean="0"/>
              <a:t>Độ co giãn chéo của cầu</a:t>
            </a:r>
          </a:p>
        </p:txBody>
      </p:sp>
      <p:sp>
        <p:nvSpPr>
          <p:cNvPr id="66563" name="Rectangle 3"/>
          <p:cNvSpPr>
            <a:spLocks noGrp="1" noChangeArrowheads="1"/>
          </p:cNvSpPr>
          <p:nvPr>
            <p:ph type="body" sz="half" idx="4294967295"/>
          </p:nvPr>
        </p:nvSpPr>
        <p:spPr>
          <a:xfrm>
            <a:off x="685800" y="2057400"/>
            <a:ext cx="8458200" cy="2554288"/>
          </a:xfrm>
        </p:spPr>
        <p:txBody>
          <a:bodyPr/>
          <a:lstStyle/>
          <a:p>
            <a:pPr eaLnBrk="1" hangingPunct="1"/>
            <a:r>
              <a:rPr lang="en-US" smtClean="0"/>
              <a:t>Độ co giãn chéo của cầu cho biết phần trăm biến đổi của lựơng cầu của mặt hàng này khi giá của mặt hàng kia biến đổi 1%.</a:t>
            </a:r>
          </a:p>
          <a:p>
            <a:pPr eaLnBrk="1" hangingPunct="1">
              <a:buFont typeface="Wingdings" pitchFamily="2" charset="2"/>
              <a:buNone/>
            </a:pPr>
            <a:r>
              <a:rPr lang="en-US" smtClean="0"/>
              <a:t>		E</a:t>
            </a:r>
            <a:r>
              <a:rPr lang="en-US" baseline="-25000" smtClean="0"/>
              <a:t>XY</a:t>
            </a:r>
            <a:r>
              <a:rPr lang="en-US" smtClean="0"/>
              <a:t> = (%ΔQ</a:t>
            </a:r>
            <a:r>
              <a:rPr lang="en-US" baseline="-25000" smtClean="0"/>
              <a:t>X</a:t>
            </a:r>
            <a:r>
              <a:rPr lang="en-US" smtClean="0"/>
              <a:t>)/(%ΔP</a:t>
            </a:r>
            <a:r>
              <a:rPr lang="en-US" baseline="-25000" smtClean="0"/>
              <a:t>Y</a:t>
            </a:r>
            <a:r>
              <a:rPr lang="en-US" smtClean="0"/>
              <a:t> )</a:t>
            </a:r>
          </a:p>
          <a:p>
            <a:pPr eaLnBrk="1" hangingPunct="1">
              <a:buFont typeface="Wingdings" pitchFamily="2" charset="2"/>
              <a:buNone/>
            </a:pPr>
            <a:endParaRPr lang="en-US" smtClean="0"/>
          </a:p>
        </p:txBody>
      </p:sp>
      <p:graphicFrame>
        <p:nvGraphicFramePr>
          <p:cNvPr id="60435" name="Group 19"/>
          <p:cNvGraphicFramePr>
            <a:graphicFrameLocks noGrp="1"/>
          </p:cNvGraphicFramePr>
          <p:nvPr>
            <p:ph sz="half" idx="4294967295"/>
          </p:nvPr>
        </p:nvGraphicFramePr>
        <p:xfrm>
          <a:off x="1447800" y="4495800"/>
          <a:ext cx="5943600" cy="1752601"/>
        </p:xfrm>
        <a:graphic>
          <a:graphicData uri="http://schemas.openxmlformats.org/drawingml/2006/table">
            <a:tbl>
              <a:tblPr/>
              <a:tblGrid>
                <a:gridCol w="1219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gridCol w="619125">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tblGrid>
              <a:tr h="86518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3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dirty="0" smtClean="0">
                          <a:ln>
                            <a:noFill/>
                          </a:ln>
                          <a:solidFill>
                            <a:schemeClr val="tx1"/>
                          </a:solidFill>
                          <a:effectLst/>
                          <a:latin typeface="Times New Roman" pitchFamily="18" charset="0"/>
                          <a:cs typeface="Times New Roman" pitchFamily="18" charset="0"/>
                        </a:rPr>
                        <a:t>E</a:t>
                      </a:r>
                      <a:r>
                        <a:rPr kumimoji="0" lang="en-US" sz="3000" b="1" i="0" u="none" strike="noStrike" cap="none" normalizeH="0" baseline="-25000" dirty="0" smtClean="0">
                          <a:ln>
                            <a:noFill/>
                          </a:ln>
                          <a:solidFill>
                            <a:schemeClr val="tx1"/>
                          </a:solidFill>
                          <a:effectLst/>
                          <a:latin typeface="Times New Roman" pitchFamily="18" charset="0"/>
                          <a:cs typeface="Times New Roman" pitchFamily="18" charset="0"/>
                        </a:rPr>
                        <a:t>XY</a:t>
                      </a:r>
                      <a:r>
                        <a:rPr kumimoji="0" lang="en-US" sz="30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3000" b="1" i="0" u="none" strike="noStrike" cap="none" normalizeH="0" baseline="-2500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dirty="0" smtClean="0">
                          <a:ln>
                            <a:noFill/>
                          </a:ln>
                          <a:solidFill>
                            <a:schemeClr val="tx1"/>
                          </a:solidFill>
                          <a:effectLst/>
                          <a:latin typeface="Times New Roman" pitchFamily="18" charset="0"/>
                          <a:cs typeface="Times New Roman" pitchFamily="18" charset="0"/>
                        </a:rPr>
                        <a:t>ΔQ</a:t>
                      </a:r>
                      <a:r>
                        <a:rPr kumimoji="0" lang="en-US" sz="3000" b="1" i="0" u="none" strike="noStrike" cap="none" normalizeH="0" baseline="-25000" dirty="0" smtClean="0">
                          <a:ln>
                            <a:noFill/>
                          </a:ln>
                          <a:solidFill>
                            <a:schemeClr val="tx1"/>
                          </a:solidFill>
                          <a:effectLst/>
                          <a:latin typeface="Times New Roman" pitchFamily="18" charset="0"/>
                          <a:cs typeface="Times New Roman" pitchFamily="18" charset="0"/>
                        </a:rPr>
                        <a:t>X</a:t>
                      </a:r>
                      <a:r>
                        <a:rPr kumimoji="0" lang="en-US" sz="3000" b="1" i="0"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3000" b="1" i="0" u="none" strike="noStrike" cap="none" normalizeH="0" baseline="-25000" dirty="0" smtClean="0">
                          <a:ln>
                            <a:noFill/>
                          </a:ln>
                          <a:solidFill>
                            <a:schemeClr val="tx1"/>
                          </a:solidFill>
                          <a:effectLst/>
                          <a:latin typeface="Times New Roman" pitchFamily="18" charset="0"/>
                          <a:cs typeface="Times New Roman" pitchFamily="18" charset="0"/>
                        </a:rPr>
                        <a:t>X</a:t>
                      </a:r>
                      <a:endParaRPr kumimoji="0" lang="en-US" sz="3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3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ΔQ</a:t>
                      </a:r>
                      <a:r>
                        <a:rPr kumimoji="0" lang="en-US" sz="3000" b="1" i="0" u="none" strike="noStrike" cap="none" normalizeH="0" baseline="-25000" smtClean="0">
                          <a:ln>
                            <a:noFill/>
                          </a:ln>
                          <a:solidFill>
                            <a:schemeClr val="tx1"/>
                          </a:solidFill>
                          <a:effectLst/>
                          <a:latin typeface="Times New Roman" pitchFamily="18" charset="0"/>
                          <a:cs typeface="Times New Roman" pitchFamily="18" charset="0"/>
                        </a:rPr>
                        <a:t>X</a:t>
                      </a:r>
                      <a:endParaRPr kumimoji="0" lang="en-US" sz="3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3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P</a:t>
                      </a:r>
                      <a:r>
                        <a:rPr kumimoji="0" lang="en-US" sz="3000" b="1" i="0" u="none" strike="noStrike" cap="none" normalizeH="0" baseline="-25000" smtClean="0">
                          <a:ln>
                            <a:noFill/>
                          </a:ln>
                          <a:solidFill>
                            <a:schemeClr val="tx1"/>
                          </a:solidFill>
                          <a:effectLst/>
                          <a:latin typeface="Times New Roman" pitchFamily="18" charset="0"/>
                          <a:cs typeface="Times New Roman" pitchFamily="18" charset="0"/>
                        </a:rPr>
                        <a:t>Y</a:t>
                      </a:r>
                      <a:endParaRPr kumimoji="0" lang="en-US" sz="3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7413">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ΔP</a:t>
                      </a:r>
                      <a:r>
                        <a:rPr kumimoji="0" lang="en-US" sz="3000" b="1" i="0" u="none" strike="noStrike" cap="none" normalizeH="0" baseline="-25000" smtClean="0">
                          <a:ln>
                            <a:noFill/>
                          </a:ln>
                          <a:solidFill>
                            <a:schemeClr val="tx1"/>
                          </a:solidFill>
                          <a:effectLst/>
                          <a:latin typeface="Times New Roman" pitchFamily="18" charset="0"/>
                          <a:cs typeface="Times New Roman" pitchFamily="18" charset="0"/>
                        </a:rPr>
                        <a:t>Y</a:t>
                      </a: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/P</a:t>
                      </a:r>
                      <a:r>
                        <a:rPr kumimoji="0" lang="en-US" sz="3000" b="1" i="0" u="none" strike="noStrike" cap="none" normalizeH="0" baseline="-25000" smtClean="0">
                          <a:ln>
                            <a:noFill/>
                          </a:ln>
                          <a:solidFill>
                            <a:schemeClr val="tx1"/>
                          </a:solidFill>
                          <a:effectLst/>
                          <a:latin typeface="Times New Roman" pitchFamily="18" charset="0"/>
                          <a:cs typeface="Times New Roman" pitchFamily="18" charset="0"/>
                        </a:rPr>
                        <a:t>Y</a:t>
                      </a:r>
                      <a:endParaRPr kumimoji="0" lang="en-US" sz="3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smtClean="0">
                          <a:ln>
                            <a:noFill/>
                          </a:ln>
                          <a:solidFill>
                            <a:schemeClr val="tx1"/>
                          </a:solidFill>
                          <a:effectLst/>
                          <a:latin typeface="Times New Roman" pitchFamily="18" charset="0"/>
                          <a:cs typeface="Times New Roman" pitchFamily="18" charset="0"/>
                        </a:rPr>
                        <a:t>ΔP</a:t>
                      </a:r>
                      <a:r>
                        <a:rPr kumimoji="0" lang="en-US" sz="3000" b="1" i="0" u="none" strike="noStrike" cap="none" normalizeH="0" baseline="-25000" smtClean="0">
                          <a:ln>
                            <a:noFill/>
                          </a:ln>
                          <a:solidFill>
                            <a:schemeClr val="tx1"/>
                          </a:solidFill>
                          <a:effectLst/>
                          <a:latin typeface="Times New Roman" pitchFamily="18" charset="0"/>
                          <a:cs typeface="Times New Roman" pitchFamily="18" charset="0"/>
                        </a:rPr>
                        <a:t>Y</a:t>
                      </a:r>
                      <a:endParaRPr kumimoji="0" lang="en-US" sz="3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000" b="1" i="0"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3000" b="1" i="0" u="none" strike="noStrike" cap="none" normalizeH="0" baseline="-25000" dirty="0" smtClean="0">
                          <a:ln>
                            <a:noFill/>
                          </a:ln>
                          <a:solidFill>
                            <a:schemeClr val="tx1"/>
                          </a:solidFill>
                          <a:effectLst/>
                          <a:latin typeface="Times New Roman" pitchFamily="18" charset="0"/>
                          <a:cs typeface="Times New Roman" pitchFamily="18" charset="0"/>
                        </a:rPr>
                        <a:t>X</a:t>
                      </a:r>
                      <a:endParaRPr kumimoji="0" lang="en-US" sz="3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274638"/>
            <a:ext cx="8229600" cy="1143000"/>
          </a:xfrm>
        </p:spPr>
        <p:txBody>
          <a:bodyPr anchor="b"/>
          <a:lstStyle/>
          <a:p>
            <a:pPr eaLnBrk="1" hangingPunct="1"/>
            <a:r>
              <a:rPr lang="en-US" smtClean="0"/>
              <a:t>Độ co giãn chéo của cầu</a:t>
            </a:r>
          </a:p>
        </p:txBody>
      </p:sp>
      <p:sp>
        <p:nvSpPr>
          <p:cNvPr id="67587" name="Rectangle 3"/>
          <p:cNvSpPr>
            <a:spLocks noGrp="1" noChangeArrowheads="1"/>
          </p:cNvSpPr>
          <p:nvPr>
            <p:ph type="body" idx="4294967295"/>
          </p:nvPr>
        </p:nvSpPr>
        <p:spPr>
          <a:xfrm>
            <a:off x="0" y="1600200"/>
            <a:ext cx="8229600" cy="4525963"/>
          </a:xfrm>
        </p:spPr>
        <p:txBody>
          <a:bodyPr/>
          <a:lstStyle/>
          <a:p>
            <a:pPr eaLnBrk="1" hangingPunct="1"/>
            <a:r>
              <a:rPr lang="en-US" sz="3400" smtClean="0"/>
              <a:t>E</a:t>
            </a:r>
            <a:r>
              <a:rPr lang="en-US" sz="3400" baseline="-25000" smtClean="0"/>
              <a:t>XY </a:t>
            </a:r>
            <a:r>
              <a:rPr lang="en-US" sz="3400" smtClean="0"/>
              <a:t>= 0 : X và Y là hai mặt hàng không liên quan</a:t>
            </a:r>
          </a:p>
          <a:p>
            <a:pPr eaLnBrk="1" hangingPunct="1"/>
            <a:r>
              <a:rPr lang="en-US" sz="3400" smtClean="0"/>
              <a:t>E</a:t>
            </a:r>
            <a:r>
              <a:rPr lang="en-US" sz="3400" baseline="-25000" smtClean="0"/>
              <a:t>XY</a:t>
            </a:r>
            <a:r>
              <a:rPr lang="en-US" sz="3400" smtClean="0"/>
              <a:t> &gt; 0 : X và Y là hai mặt hàng thay thế</a:t>
            </a:r>
          </a:p>
          <a:p>
            <a:pPr eaLnBrk="1" hangingPunct="1"/>
            <a:r>
              <a:rPr lang="en-US" sz="3400" smtClean="0"/>
              <a:t>E</a:t>
            </a:r>
            <a:r>
              <a:rPr lang="en-US" sz="3400" baseline="-25000" smtClean="0"/>
              <a:t>XY</a:t>
            </a:r>
            <a:r>
              <a:rPr lang="en-US" sz="3400" smtClean="0"/>
              <a:t> &lt; 0 : X và Y là hai mặt hàng bổ sung</a:t>
            </a:r>
            <a:endParaRPr lang="en-US" sz="3400" baseline="-25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251520" y="5301208"/>
            <a:ext cx="8445624" cy="1143000"/>
          </a:xfrm>
        </p:spPr>
        <p:txBody>
          <a:bodyPr anchor="b">
            <a:normAutofit/>
          </a:bodyPr>
          <a:lstStyle/>
          <a:p>
            <a:pPr eaLnBrk="1" hangingPunct="1"/>
            <a:r>
              <a:rPr lang="en-US" sz="2800" i="1" dirty="0" smtClean="0">
                <a:solidFill>
                  <a:schemeClr val="tx1"/>
                </a:solidFill>
              </a:rPr>
              <a:t>Cho </a:t>
            </a:r>
            <a:r>
              <a:rPr lang="en-US" sz="2800" i="1" dirty="0" err="1" smtClean="0">
                <a:solidFill>
                  <a:schemeClr val="tx1"/>
                </a:solidFill>
              </a:rPr>
              <a:t>hàm</a:t>
            </a:r>
            <a:r>
              <a:rPr lang="en-US" sz="2800" i="1" dirty="0" smtClean="0">
                <a:solidFill>
                  <a:schemeClr val="tx1"/>
                </a:solidFill>
              </a:rPr>
              <a:t> </a:t>
            </a:r>
            <a:r>
              <a:rPr lang="en-US" sz="2800" i="1" dirty="0" err="1" smtClean="0">
                <a:solidFill>
                  <a:schemeClr val="tx1"/>
                </a:solidFill>
              </a:rPr>
              <a:t>số</a:t>
            </a:r>
            <a:r>
              <a:rPr lang="en-US" sz="2800" i="1" dirty="0" smtClean="0">
                <a:solidFill>
                  <a:schemeClr val="tx1"/>
                </a:solidFill>
              </a:rPr>
              <a:t> </a:t>
            </a:r>
            <a:r>
              <a:rPr lang="en-US" sz="2800" i="1" dirty="0" err="1" smtClean="0">
                <a:solidFill>
                  <a:schemeClr val="tx1"/>
                </a:solidFill>
              </a:rPr>
              <a:t>cung</a:t>
            </a:r>
            <a:r>
              <a:rPr lang="en-US" sz="2800" i="1" dirty="0" smtClean="0">
                <a:solidFill>
                  <a:schemeClr val="tx1"/>
                </a:solidFill>
              </a:rPr>
              <a:t> </a:t>
            </a:r>
            <a:r>
              <a:rPr lang="en-US" sz="2800" i="1" dirty="0" err="1" smtClean="0">
                <a:solidFill>
                  <a:schemeClr val="tx1"/>
                </a:solidFill>
              </a:rPr>
              <a:t>có</a:t>
            </a:r>
            <a:r>
              <a:rPr lang="en-US" sz="2800" i="1" dirty="0" smtClean="0">
                <a:solidFill>
                  <a:schemeClr val="tx1"/>
                </a:solidFill>
              </a:rPr>
              <a:t> </a:t>
            </a:r>
            <a:r>
              <a:rPr lang="en-US" sz="2800" i="1" dirty="0" err="1" smtClean="0">
                <a:solidFill>
                  <a:schemeClr val="tx1"/>
                </a:solidFill>
              </a:rPr>
              <a:t>dạng</a:t>
            </a:r>
            <a:r>
              <a:rPr lang="en-US" sz="2800" i="1" dirty="0" smtClean="0">
                <a:solidFill>
                  <a:schemeClr val="tx1"/>
                </a:solidFill>
              </a:rPr>
              <a:t> Q = </a:t>
            </a:r>
            <a:r>
              <a:rPr lang="en-US" sz="2800" i="1" dirty="0" err="1" smtClean="0">
                <a:solidFill>
                  <a:schemeClr val="tx1"/>
                </a:solidFill>
              </a:rPr>
              <a:t>cP</a:t>
            </a:r>
            <a:r>
              <a:rPr lang="en-US" sz="2800" i="1" dirty="0" smtClean="0">
                <a:solidFill>
                  <a:schemeClr val="tx1"/>
                </a:solidFill>
              </a:rPr>
              <a:t> +d, </a:t>
            </a:r>
            <a:r>
              <a:rPr lang="en-US" sz="2800" i="1" dirty="0" err="1" smtClean="0">
                <a:solidFill>
                  <a:schemeClr val="tx1"/>
                </a:solidFill>
              </a:rPr>
              <a:t>thì</a:t>
            </a:r>
            <a:r>
              <a:rPr lang="en-US" sz="2800" i="1" dirty="0" smtClean="0">
                <a:solidFill>
                  <a:schemeClr val="tx1"/>
                </a:solidFill>
              </a:rPr>
              <a:t> Es = </a:t>
            </a:r>
            <a:r>
              <a:rPr lang="en-US" sz="2800" i="1" dirty="0" err="1" smtClean="0">
                <a:solidFill>
                  <a:schemeClr val="tx1"/>
                </a:solidFill>
              </a:rPr>
              <a:t>c.P</a:t>
            </a:r>
            <a:r>
              <a:rPr lang="en-US" sz="2800" i="1" dirty="0" smtClean="0">
                <a:solidFill>
                  <a:schemeClr val="tx1"/>
                </a:solidFill>
              </a:rPr>
              <a:t>/Q ( c </a:t>
            </a:r>
            <a:r>
              <a:rPr lang="en-US" sz="2800" i="1" dirty="0" err="1" smtClean="0">
                <a:solidFill>
                  <a:schemeClr val="tx1"/>
                </a:solidFill>
              </a:rPr>
              <a:t>là</a:t>
            </a:r>
            <a:r>
              <a:rPr lang="en-US" sz="2800" i="1" dirty="0" smtClean="0">
                <a:solidFill>
                  <a:schemeClr val="tx1"/>
                </a:solidFill>
              </a:rPr>
              <a:t> </a:t>
            </a:r>
            <a:r>
              <a:rPr lang="en-US" sz="2800" i="1" dirty="0" err="1" smtClean="0">
                <a:solidFill>
                  <a:schemeClr val="tx1"/>
                </a:solidFill>
              </a:rPr>
              <a:t>hệ</a:t>
            </a:r>
            <a:r>
              <a:rPr lang="en-US" sz="2800" i="1" dirty="0" smtClean="0">
                <a:solidFill>
                  <a:schemeClr val="tx1"/>
                </a:solidFill>
              </a:rPr>
              <a:t> </a:t>
            </a:r>
            <a:r>
              <a:rPr lang="en-US" sz="2800" i="1" dirty="0" err="1" smtClean="0">
                <a:solidFill>
                  <a:schemeClr val="tx1"/>
                </a:solidFill>
              </a:rPr>
              <a:t>số</a:t>
            </a:r>
            <a:r>
              <a:rPr lang="en-US" sz="2800" i="1" dirty="0" smtClean="0">
                <a:solidFill>
                  <a:schemeClr val="tx1"/>
                </a:solidFill>
              </a:rPr>
              <a:t> </a:t>
            </a:r>
            <a:r>
              <a:rPr lang="en-US" sz="2800" i="1" dirty="0" err="1" smtClean="0">
                <a:solidFill>
                  <a:schemeClr val="tx1"/>
                </a:solidFill>
              </a:rPr>
              <a:t>góc</a:t>
            </a:r>
            <a:r>
              <a:rPr lang="en-US" sz="2800" i="1" dirty="0" smtClean="0">
                <a:solidFill>
                  <a:schemeClr val="tx1"/>
                </a:solidFill>
              </a:rPr>
              <a:t> </a:t>
            </a:r>
            <a:r>
              <a:rPr lang="en-US" sz="2800" i="1" dirty="0" err="1" smtClean="0">
                <a:solidFill>
                  <a:schemeClr val="tx1"/>
                </a:solidFill>
              </a:rPr>
              <a:t>trong</a:t>
            </a:r>
            <a:r>
              <a:rPr lang="en-US" sz="2800" i="1" dirty="0" smtClean="0">
                <a:solidFill>
                  <a:schemeClr val="tx1"/>
                </a:solidFill>
              </a:rPr>
              <a:t> </a:t>
            </a:r>
            <a:r>
              <a:rPr lang="en-US" sz="2800" i="1" dirty="0" err="1" smtClean="0">
                <a:solidFill>
                  <a:schemeClr val="tx1"/>
                </a:solidFill>
              </a:rPr>
              <a:t>hàm</a:t>
            </a:r>
            <a:r>
              <a:rPr lang="en-US" sz="2800" i="1" dirty="0" smtClean="0">
                <a:solidFill>
                  <a:schemeClr val="tx1"/>
                </a:solidFill>
              </a:rPr>
              <a:t> </a:t>
            </a:r>
            <a:r>
              <a:rPr lang="en-US" sz="2800" i="1" dirty="0" err="1" smtClean="0">
                <a:solidFill>
                  <a:schemeClr val="tx1"/>
                </a:solidFill>
              </a:rPr>
              <a:t>số</a:t>
            </a:r>
            <a:r>
              <a:rPr lang="en-US" sz="2800" i="1" dirty="0" smtClean="0">
                <a:solidFill>
                  <a:schemeClr val="tx1"/>
                </a:solidFill>
              </a:rPr>
              <a:t> </a:t>
            </a:r>
            <a:r>
              <a:rPr lang="en-US" sz="2800" i="1" dirty="0" err="1" smtClean="0">
                <a:solidFill>
                  <a:schemeClr val="tx1"/>
                </a:solidFill>
              </a:rPr>
              <a:t>cung</a:t>
            </a:r>
            <a:r>
              <a:rPr lang="en-US" sz="2800" i="1" dirty="0" smtClean="0">
                <a:solidFill>
                  <a:schemeClr val="tx1"/>
                </a:solidFill>
              </a:rPr>
              <a:t>)</a:t>
            </a:r>
          </a:p>
        </p:txBody>
      </p:sp>
      <p:sp>
        <p:nvSpPr>
          <p:cNvPr id="75779" name="Rectangle 3"/>
          <p:cNvSpPr>
            <a:spLocks noGrp="1" noChangeArrowheads="1"/>
          </p:cNvSpPr>
          <p:nvPr>
            <p:ph type="body" sz="half" idx="4294967295"/>
          </p:nvPr>
        </p:nvSpPr>
        <p:spPr>
          <a:xfrm>
            <a:off x="0" y="1600200"/>
            <a:ext cx="8026400" cy="3314700"/>
          </a:xfrm>
        </p:spPr>
        <p:txBody>
          <a:bodyPr/>
          <a:lstStyle/>
          <a:p>
            <a:pPr eaLnBrk="1" hangingPunct="1"/>
            <a:r>
              <a:rPr lang="en-US" sz="2600" dirty="0" err="1" smtClean="0"/>
              <a:t>Độ</a:t>
            </a:r>
            <a:r>
              <a:rPr lang="en-US" sz="2600" dirty="0" smtClean="0"/>
              <a:t> co </a:t>
            </a:r>
            <a:r>
              <a:rPr lang="en-US" sz="2600" dirty="0" err="1" smtClean="0"/>
              <a:t>giãn</a:t>
            </a:r>
            <a:r>
              <a:rPr lang="en-US" sz="2600" dirty="0" smtClean="0"/>
              <a:t> </a:t>
            </a:r>
            <a:r>
              <a:rPr lang="en-US" sz="2600" dirty="0" err="1" smtClean="0"/>
              <a:t>của</a:t>
            </a:r>
            <a:r>
              <a:rPr lang="en-US" sz="2600" dirty="0" smtClean="0"/>
              <a:t> </a:t>
            </a:r>
            <a:r>
              <a:rPr lang="en-US" sz="2600" dirty="0" err="1" smtClean="0"/>
              <a:t>cung</a:t>
            </a:r>
            <a:r>
              <a:rPr lang="en-US" sz="2600" dirty="0" smtClean="0"/>
              <a:t> </a:t>
            </a:r>
            <a:r>
              <a:rPr lang="en-US" sz="2600" dirty="0" err="1" smtClean="0"/>
              <a:t>theo</a:t>
            </a:r>
            <a:r>
              <a:rPr lang="en-US" sz="2600" dirty="0" smtClean="0"/>
              <a:t> </a:t>
            </a:r>
            <a:r>
              <a:rPr lang="en-US" sz="2600" dirty="0" err="1" smtClean="0"/>
              <a:t>giá</a:t>
            </a:r>
            <a:r>
              <a:rPr lang="en-US" sz="2600" dirty="0" smtClean="0"/>
              <a:t> </a:t>
            </a:r>
            <a:r>
              <a:rPr lang="en-US" sz="2600" dirty="0" err="1" smtClean="0"/>
              <a:t>là</a:t>
            </a:r>
            <a:r>
              <a:rPr lang="en-US" sz="2600" dirty="0" smtClean="0"/>
              <a:t> </a:t>
            </a:r>
            <a:r>
              <a:rPr lang="en-US" sz="2600" dirty="0" err="1" smtClean="0"/>
              <a:t>phần</a:t>
            </a:r>
            <a:r>
              <a:rPr lang="en-US" sz="2600" dirty="0" smtClean="0"/>
              <a:t> </a:t>
            </a:r>
            <a:r>
              <a:rPr lang="en-US" sz="2600" dirty="0" err="1" smtClean="0"/>
              <a:t>trăm</a:t>
            </a:r>
            <a:r>
              <a:rPr lang="en-US" sz="2600" dirty="0" smtClean="0"/>
              <a:t> </a:t>
            </a:r>
            <a:r>
              <a:rPr lang="en-US" sz="2600" dirty="0" err="1" smtClean="0"/>
              <a:t>biến</a:t>
            </a:r>
            <a:r>
              <a:rPr lang="en-US" sz="2600" dirty="0" smtClean="0"/>
              <a:t> </a:t>
            </a:r>
            <a:r>
              <a:rPr lang="en-US" sz="2600" dirty="0" err="1" smtClean="0"/>
              <a:t>đổi</a:t>
            </a:r>
            <a:r>
              <a:rPr lang="en-US" sz="2600" dirty="0" smtClean="0"/>
              <a:t> </a:t>
            </a:r>
            <a:r>
              <a:rPr lang="en-US" sz="2600" dirty="0" err="1" smtClean="0"/>
              <a:t>của</a:t>
            </a:r>
            <a:r>
              <a:rPr lang="en-US" sz="2600" dirty="0" smtClean="0"/>
              <a:t> </a:t>
            </a:r>
            <a:r>
              <a:rPr lang="en-US" sz="2600" dirty="0" err="1" smtClean="0"/>
              <a:t>lượng</a:t>
            </a:r>
            <a:r>
              <a:rPr lang="en-US" sz="2600" dirty="0" smtClean="0"/>
              <a:t> </a:t>
            </a:r>
            <a:r>
              <a:rPr lang="en-US" sz="2600" dirty="0" err="1" smtClean="0"/>
              <a:t>cung</a:t>
            </a:r>
            <a:r>
              <a:rPr lang="en-US" sz="2600" dirty="0" smtClean="0"/>
              <a:t> </a:t>
            </a:r>
            <a:r>
              <a:rPr lang="en-US" sz="2600" dirty="0" err="1" smtClean="0"/>
              <a:t>khi</a:t>
            </a:r>
            <a:r>
              <a:rPr lang="en-US" sz="2600" dirty="0" smtClean="0"/>
              <a:t> </a:t>
            </a:r>
            <a:r>
              <a:rPr lang="en-US" sz="2600" dirty="0" err="1" smtClean="0"/>
              <a:t>giá</a:t>
            </a:r>
            <a:r>
              <a:rPr lang="en-US" sz="2600" dirty="0" smtClean="0"/>
              <a:t> </a:t>
            </a:r>
            <a:r>
              <a:rPr lang="en-US" sz="2600" dirty="0" err="1" smtClean="0"/>
              <a:t>thay</a:t>
            </a:r>
            <a:r>
              <a:rPr lang="en-US" sz="2600" dirty="0" smtClean="0"/>
              <a:t> </a:t>
            </a:r>
            <a:r>
              <a:rPr lang="en-US" sz="2600" dirty="0" err="1" smtClean="0"/>
              <a:t>đổi</a:t>
            </a:r>
            <a:r>
              <a:rPr lang="en-US" sz="2600" dirty="0" smtClean="0"/>
              <a:t> 1%.</a:t>
            </a:r>
          </a:p>
          <a:p>
            <a:pPr eaLnBrk="1" hangingPunct="1"/>
            <a:r>
              <a:rPr lang="en-US" sz="2600" dirty="0" err="1" smtClean="0"/>
              <a:t>Độ</a:t>
            </a:r>
            <a:r>
              <a:rPr lang="en-US" sz="2600" dirty="0" smtClean="0"/>
              <a:t> co </a:t>
            </a:r>
            <a:r>
              <a:rPr lang="en-US" sz="2600" dirty="0" err="1" smtClean="0"/>
              <a:t>giãn</a:t>
            </a:r>
            <a:r>
              <a:rPr lang="en-US" sz="2600" dirty="0" smtClean="0"/>
              <a:t> </a:t>
            </a:r>
            <a:r>
              <a:rPr lang="en-US" sz="2600" dirty="0" err="1" smtClean="0"/>
              <a:t>của</a:t>
            </a:r>
            <a:r>
              <a:rPr lang="en-US" sz="2600" dirty="0" smtClean="0"/>
              <a:t> </a:t>
            </a:r>
            <a:r>
              <a:rPr lang="en-US" sz="2600" dirty="0" err="1" smtClean="0"/>
              <a:t>cung</a:t>
            </a:r>
            <a:r>
              <a:rPr lang="en-US" sz="2600" dirty="0" smtClean="0"/>
              <a:t> </a:t>
            </a:r>
            <a:r>
              <a:rPr lang="en-US" sz="2600" dirty="0" err="1" smtClean="0"/>
              <a:t>có</a:t>
            </a:r>
            <a:r>
              <a:rPr lang="en-US" sz="2600" dirty="0" smtClean="0"/>
              <a:t> </a:t>
            </a:r>
            <a:r>
              <a:rPr lang="en-US" sz="2600" dirty="0" err="1" smtClean="0"/>
              <a:t>dấu</a:t>
            </a:r>
            <a:r>
              <a:rPr lang="en-US" sz="2600" dirty="0" smtClean="0"/>
              <a:t> </a:t>
            </a:r>
            <a:r>
              <a:rPr lang="en-US" sz="2600" dirty="0" err="1" smtClean="0"/>
              <a:t>dương</a:t>
            </a:r>
            <a:r>
              <a:rPr lang="en-US" sz="2600" dirty="0" smtClean="0"/>
              <a:t> do </a:t>
            </a:r>
            <a:r>
              <a:rPr lang="en-US" sz="2600" dirty="0" err="1" smtClean="0"/>
              <a:t>giá</a:t>
            </a:r>
            <a:r>
              <a:rPr lang="en-US" sz="2600" dirty="0" smtClean="0"/>
              <a:t> </a:t>
            </a:r>
            <a:r>
              <a:rPr lang="en-US" sz="2600" dirty="0" err="1" smtClean="0"/>
              <a:t>và</a:t>
            </a:r>
            <a:r>
              <a:rPr lang="en-US" sz="2600" dirty="0" smtClean="0"/>
              <a:t> </a:t>
            </a:r>
            <a:r>
              <a:rPr lang="en-US" sz="2600" dirty="0" err="1" smtClean="0"/>
              <a:t>lượng</a:t>
            </a:r>
            <a:r>
              <a:rPr lang="en-US" sz="2600" dirty="0" smtClean="0"/>
              <a:t> </a:t>
            </a:r>
            <a:r>
              <a:rPr lang="en-US" sz="2600" dirty="0" err="1" smtClean="0"/>
              <a:t>cung</a:t>
            </a:r>
            <a:r>
              <a:rPr lang="en-US" sz="2600" dirty="0" smtClean="0"/>
              <a:t> </a:t>
            </a:r>
            <a:r>
              <a:rPr lang="en-US" sz="2600" dirty="0" err="1" smtClean="0"/>
              <a:t>quan</a:t>
            </a:r>
            <a:r>
              <a:rPr lang="en-US" sz="2600" dirty="0" smtClean="0"/>
              <a:t> </a:t>
            </a:r>
            <a:r>
              <a:rPr lang="en-US" sz="2600" dirty="0" err="1" smtClean="0"/>
              <a:t>hệ</a:t>
            </a:r>
            <a:r>
              <a:rPr lang="en-US" sz="2600" dirty="0" smtClean="0"/>
              <a:t> </a:t>
            </a:r>
            <a:r>
              <a:rPr lang="en-US" sz="2600" dirty="0" err="1" smtClean="0"/>
              <a:t>đồng</a:t>
            </a:r>
            <a:r>
              <a:rPr lang="en-US" sz="2600" dirty="0" smtClean="0"/>
              <a:t> </a:t>
            </a:r>
            <a:r>
              <a:rPr lang="en-US" sz="2600" dirty="0" err="1" smtClean="0"/>
              <a:t>biến</a:t>
            </a:r>
            <a:r>
              <a:rPr lang="en-US" sz="2600" dirty="0" smtClean="0"/>
              <a:t>.</a:t>
            </a:r>
          </a:p>
          <a:p>
            <a:pPr eaLnBrk="1" hangingPunct="1">
              <a:buFont typeface="Wingdings" pitchFamily="2" charset="2"/>
              <a:buNone/>
            </a:pPr>
            <a:r>
              <a:rPr lang="en-US" dirty="0" smtClean="0"/>
              <a:t>       E</a:t>
            </a:r>
            <a:r>
              <a:rPr lang="en-US" baseline="-25000" dirty="0" smtClean="0"/>
              <a:t>s</a:t>
            </a:r>
            <a:r>
              <a:rPr lang="en-US" dirty="0" smtClean="0"/>
              <a:t> = (%ΔQ)/(%ΔP )</a:t>
            </a:r>
            <a:endParaRPr lang="en-US" sz="2000" dirty="0" smtClean="0"/>
          </a:p>
          <a:p>
            <a:pPr eaLnBrk="1" hangingPunct="1">
              <a:buFont typeface="Wingdings" pitchFamily="2" charset="2"/>
              <a:buNone/>
            </a:pPr>
            <a:endParaRPr lang="en-US" sz="2600" dirty="0" smtClean="0"/>
          </a:p>
        </p:txBody>
      </p:sp>
      <p:graphicFrame>
        <p:nvGraphicFramePr>
          <p:cNvPr id="62484" name="Group 20"/>
          <p:cNvGraphicFramePr>
            <a:graphicFrameLocks noGrp="1"/>
          </p:cNvGraphicFramePr>
          <p:nvPr>
            <p:ph sz="half" idx="4294967295"/>
          </p:nvPr>
        </p:nvGraphicFramePr>
        <p:xfrm>
          <a:off x="0" y="3962400"/>
          <a:ext cx="5029200" cy="1190625"/>
        </p:xfrm>
        <a:graphic>
          <a:graphicData uri="http://schemas.openxmlformats.org/drawingml/2006/table">
            <a:tbl>
              <a:tblPr/>
              <a:tblGrid>
                <a:gridCol w="1166813">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628650">
                  <a:extLst>
                    <a:ext uri="{9D8B030D-6E8A-4147-A177-3AD203B41FA5}">
                      <a16:colId xmlns:a16="http://schemas.microsoft.com/office/drawing/2014/main" val="20005"/>
                    </a:ext>
                  </a:extLst>
                </a:gridCol>
              </a:tblGrid>
              <a:tr h="6953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E</a:t>
                      </a:r>
                      <a:r>
                        <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rPr>
                        <a:t>s</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6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ΔQ/Q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ΔQ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ΔP/P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Q</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2"/>
          <p:cNvSpPr txBox="1">
            <a:spLocks noChangeArrowheads="1"/>
          </p:cNvSpPr>
          <p:nvPr/>
        </p:nvSpPr>
        <p:spPr>
          <a:xfrm>
            <a:off x="251520" y="260648"/>
            <a:ext cx="82296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Times New Roman" pitchFamily="18" charset="0"/>
                <a:ea typeface="+mj-ea"/>
                <a:cs typeface="+mj-cs"/>
              </a:rPr>
              <a:t>Độ co giãn của cung theo giá</a:t>
            </a:r>
            <a:endParaRPr kumimoji="0" lang="en-US" sz="4000" b="0" i="0" u="none" strike="noStrike" kern="1200" cap="none" spc="0" normalizeH="0" baseline="0" noProof="0" dirty="0" smtClean="0">
              <a:ln>
                <a:noFill/>
              </a:ln>
              <a:solidFill>
                <a:schemeClr val="tx2"/>
              </a:solidFill>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274638"/>
            <a:ext cx="8229600" cy="1143000"/>
          </a:xfrm>
        </p:spPr>
        <p:txBody>
          <a:bodyPr anchor="b"/>
          <a:lstStyle/>
          <a:p>
            <a:pPr eaLnBrk="1" hangingPunct="1"/>
            <a:r>
              <a:rPr lang="en-US" smtClean="0"/>
              <a:t>Độ co giãn của cung</a:t>
            </a:r>
          </a:p>
        </p:txBody>
      </p:sp>
      <p:sp>
        <p:nvSpPr>
          <p:cNvPr id="76803" name="Rectangle 3"/>
          <p:cNvSpPr>
            <a:spLocks noGrp="1" noChangeArrowheads="1"/>
          </p:cNvSpPr>
          <p:nvPr>
            <p:ph type="body" sz="half" idx="4294967295"/>
          </p:nvPr>
        </p:nvSpPr>
        <p:spPr>
          <a:xfrm>
            <a:off x="0" y="1600200"/>
            <a:ext cx="7542213" cy="1554163"/>
          </a:xfrm>
        </p:spPr>
        <p:txBody>
          <a:bodyPr/>
          <a:lstStyle/>
          <a:p>
            <a:pPr eaLnBrk="1" hangingPunct="1"/>
            <a:r>
              <a:rPr lang="en-US" sz="2600" smtClean="0"/>
              <a:t>Công thức tính độ co giãn của cung theo giá giữa hai điểm trên đường cung</a:t>
            </a:r>
          </a:p>
          <a:p>
            <a:pPr eaLnBrk="1" hangingPunct="1">
              <a:buFont typeface="Wingdings" pitchFamily="2" charset="2"/>
              <a:buNone/>
            </a:pPr>
            <a:endParaRPr lang="en-US" sz="2600" smtClean="0"/>
          </a:p>
        </p:txBody>
      </p:sp>
      <p:graphicFrame>
        <p:nvGraphicFramePr>
          <p:cNvPr id="63506" name="Group 18"/>
          <p:cNvGraphicFramePr>
            <a:graphicFrameLocks noGrp="1"/>
          </p:cNvGraphicFramePr>
          <p:nvPr>
            <p:ph sz="half" idx="4294967295"/>
          </p:nvPr>
        </p:nvGraphicFramePr>
        <p:xfrm>
          <a:off x="1103313" y="3276600"/>
          <a:ext cx="8040688" cy="1257300"/>
        </p:xfrm>
        <a:graphic>
          <a:graphicData uri="http://schemas.openxmlformats.org/drawingml/2006/table">
            <a:tbl>
              <a:tblPr/>
              <a:tblGrid>
                <a:gridCol w="1209675">
                  <a:extLst>
                    <a:ext uri="{9D8B030D-6E8A-4147-A177-3AD203B41FA5}">
                      <a16:colId xmlns:a16="http://schemas.microsoft.com/office/drawing/2014/main" val="20000"/>
                    </a:ext>
                  </a:extLst>
                </a:gridCol>
                <a:gridCol w="2767013">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gridCol w="519113">
                  <a:extLst>
                    <a:ext uri="{9D8B030D-6E8A-4147-A177-3AD203B41FA5}">
                      <a16:colId xmlns:a16="http://schemas.microsoft.com/office/drawing/2014/main" val="20004"/>
                    </a:ext>
                  </a:extLst>
                </a:gridCol>
                <a:gridCol w="2073275">
                  <a:extLst>
                    <a:ext uri="{9D8B030D-6E8A-4147-A177-3AD203B41FA5}">
                      <a16:colId xmlns:a16="http://schemas.microsoft.com/office/drawing/2014/main" val="20005"/>
                    </a:ext>
                  </a:extLst>
                </a:gridCol>
              </a:tblGrid>
              <a:tr h="6858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E</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S</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600" b="0" i="0" u="none" strike="noStrike" cap="none" normalizeH="0" baseline="-25000" smtClean="0">
                        <a:ln>
                          <a:noFill/>
                        </a:ln>
                        <a:solidFill>
                          <a:schemeClr val="tx1"/>
                        </a:solidFill>
                        <a:effectLst/>
                        <a:latin typeface="Times New Roman"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ΔQ/(Q</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 + Q</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(P</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 + P</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ΔP/(P</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 + P</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ΔP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(Q</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1</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 + Q</a:t>
                      </a:r>
                      <a:r>
                        <a:rPr kumimoji="0" lang="en-US" sz="2600" b="0" i="0" u="none" strike="noStrike" cap="none" normalizeH="0" baseline="-25000" smtClean="0">
                          <a:ln>
                            <a:noFill/>
                          </a:ln>
                          <a:solidFill>
                            <a:schemeClr val="tx1"/>
                          </a:solidFill>
                          <a:effectLst/>
                          <a:latin typeface="Times New Roman" pitchFamily="18" charset="0"/>
                          <a:cs typeface="Times New Roman" pitchFamily="18" charset="0"/>
                        </a:rPr>
                        <a:t>2</a:t>
                      </a:r>
                      <a:r>
                        <a:rPr kumimoji="0" lang="en-US" sz="2600" b="0" i="0" u="none" strike="noStrike" cap="none" normalizeH="0" baseline="0" smtClean="0">
                          <a:ln>
                            <a:noFill/>
                          </a:ln>
                          <a:solidFill>
                            <a:schemeClr val="tx1"/>
                          </a:solidFill>
                          <a:effectLst/>
                          <a:latin typeface="Times New Roman" pitchFamily="18" charset="0"/>
                          <a:cs typeface="Times New Roman" pitchFamily="18"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04800"/>
            <a:ext cx="8001000" cy="519113"/>
          </a:xfrm>
          <a:prstGeom prst="rect">
            <a:avLst/>
          </a:prstGeom>
          <a:noFill/>
          <a:ln w="9525">
            <a:noFill/>
            <a:miter lim="800000"/>
            <a:headEnd/>
            <a:tailEnd/>
          </a:ln>
        </p:spPr>
        <p:txBody>
          <a:bodyPr>
            <a:spAutoFit/>
          </a:bodyPr>
          <a:lstStyle/>
          <a:p>
            <a:pPr algn="ctr">
              <a:spcBef>
                <a:spcPct val="50000"/>
              </a:spcBef>
            </a:pPr>
            <a:r>
              <a:rPr lang="en-US" sz="2800" b="1">
                <a:latin typeface="Times New Roman" pitchFamily="18" charset="0"/>
              </a:rPr>
              <a:t>1.1. Thị trường và một số khái niệm (tiếp)</a:t>
            </a:r>
          </a:p>
        </p:txBody>
      </p:sp>
      <p:sp>
        <p:nvSpPr>
          <p:cNvPr id="41987" name="Line 3"/>
          <p:cNvSpPr>
            <a:spLocks noChangeShapeType="1"/>
          </p:cNvSpPr>
          <p:nvPr/>
        </p:nvSpPr>
        <p:spPr bwMode="auto">
          <a:xfrm>
            <a:off x="838200" y="914400"/>
            <a:ext cx="7315200" cy="0"/>
          </a:xfrm>
          <a:prstGeom prst="line">
            <a:avLst/>
          </a:prstGeom>
          <a:noFill/>
          <a:ln w="57150" cmpd="thickThin">
            <a:pattFill prst="solidDmnd">
              <a:fgClr>
                <a:srgbClr val="00FF00"/>
              </a:fgClr>
              <a:bgClr>
                <a:srgbClr val="FFFFFF"/>
              </a:bgClr>
            </a:pattFill>
            <a:round/>
            <a:headEnd/>
            <a:tailEnd/>
          </a:ln>
        </p:spPr>
        <p:txBody>
          <a:bodyPr/>
          <a:lstStyle/>
          <a:p>
            <a:endParaRPr lang="vi-VN"/>
          </a:p>
        </p:txBody>
      </p:sp>
      <p:sp>
        <p:nvSpPr>
          <p:cNvPr id="41988" name="Text Box 4"/>
          <p:cNvSpPr txBox="1">
            <a:spLocks noChangeArrowheads="1"/>
          </p:cNvSpPr>
          <p:nvPr/>
        </p:nvSpPr>
        <p:spPr bwMode="auto">
          <a:xfrm>
            <a:off x="304800" y="914400"/>
            <a:ext cx="8534400" cy="5557838"/>
          </a:xfrm>
          <a:prstGeom prst="rect">
            <a:avLst/>
          </a:prstGeom>
          <a:noFill/>
          <a:ln w="9525">
            <a:noFill/>
            <a:miter lim="800000"/>
            <a:headEnd/>
            <a:tailEnd/>
          </a:ln>
        </p:spPr>
        <p:txBody>
          <a:bodyPr>
            <a:spAutoFit/>
          </a:bodyPr>
          <a:lstStyle/>
          <a:p>
            <a:pPr algn="just">
              <a:lnSpc>
                <a:spcPct val="160000"/>
              </a:lnSpc>
              <a:spcBef>
                <a:spcPct val="50000"/>
              </a:spcBef>
              <a:buFont typeface="Wingdings" pitchFamily="2" charset="2"/>
              <a:buChar char="ü"/>
            </a:pPr>
            <a:r>
              <a:rPr lang="en-US" sz="2400">
                <a:latin typeface="Times New Roman" pitchFamily="18" charset="0"/>
              </a:rPr>
              <a:t> Thị trường là một tập hợp những người mua và người bán tác động qua lại lẫn nhau dẫn đến khả năng trao đổi (dựa trên sự thoả thuận về giá cả) (Pindyck).</a:t>
            </a:r>
          </a:p>
          <a:p>
            <a:pPr algn="just">
              <a:lnSpc>
                <a:spcPct val="160000"/>
              </a:lnSpc>
              <a:spcBef>
                <a:spcPct val="50000"/>
              </a:spcBef>
              <a:buFont typeface="Wingdings" pitchFamily="2" charset="2"/>
              <a:buChar char="ü"/>
            </a:pPr>
            <a:r>
              <a:rPr lang="en-US" sz="2400">
                <a:latin typeface="Times New Roman" pitchFamily="18" charset="0"/>
              </a:rPr>
              <a:t>Các khái niệm thị trường giống nhau ở điểm:</a:t>
            </a:r>
          </a:p>
          <a:p>
            <a:pPr lvl="1" algn="just">
              <a:lnSpc>
                <a:spcPct val="160000"/>
              </a:lnSpc>
              <a:spcBef>
                <a:spcPct val="50000"/>
              </a:spcBef>
              <a:buFont typeface="Wingdings" pitchFamily="2" charset="2"/>
              <a:buChar char="v"/>
            </a:pPr>
            <a:r>
              <a:rPr lang="en-US" sz="2400">
                <a:latin typeface="Times New Roman" pitchFamily="18" charset="0"/>
              </a:rPr>
              <a:t>Tập hợp người bán =&gt; lực lượng cung;</a:t>
            </a:r>
          </a:p>
          <a:p>
            <a:pPr lvl="1" algn="just">
              <a:lnSpc>
                <a:spcPct val="160000"/>
              </a:lnSpc>
              <a:spcBef>
                <a:spcPct val="50000"/>
              </a:spcBef>
              <a:buFont typeface="Wingdings" pitchFamily="2" charset="2"/>
              <a:buChar char="v"/>
            </a:pPr>
            <a:r>
              <a:rPr lang="en-US" sz="2400">
                <a:latin typeface="Times New Roman" pitchFamily="18" charset="0"/>
              </a:rPr>
              <a:t> Tập hợp người mua =&gt; lực lượng cầu;</a:t>
            </a:r>
          </a:p>
          <a:p>
            <a:pPr lvl="1" algn="just">
              <a:lnSpc>
                <a:spcPct val="160000"/>
              </a:lnSpc>
              <a:spcBef>
                <a:spcPct val="50000"/>
              </a:spcBef>
              <a:buFont typeface="Wingdings" pitchFamily="2" charset="2"/>
              <a:buChar char="v"/>
            </a:pPr>
            <a:r>
              <a:rPr lang="en-US" sz="2400">
                <a:latin typeface="Times New Roman" pitchFamily="18" charset="0"/>
              </a:rPr>
              <a:t> Sự tương tác giữa cung và cầu =&gt; xác định giá cả; Giá cả =&gt; phân bổ các nguồn lực khan hiếm.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274638"/>
            <a:ext cx="8229600" cy="1143000"/>
          </a:xfrm>
        </p:spPr>
        <p:txBody>
          <a:bodyPr anchor="b"/>
          <a:lstStyle/>
          <a:p>
            <a:pPr eaLnBrk="1" hangingPunct="1"/>
            <a:r>
              <a:rPr lang="en-US" smtClean="0"/>
              <a:t>Độ co giãn của cung</a:t>
            </a:r>
          </a:p>
        </p:txBody>
      </p:sp>
      <p:sp>
        <p:nvSpPr>
          <p:cNvPr id="77827" name="Rectangle 3"/>
          <p:cNvSpPr>
            <a:spLocks noGrp="1" noChangeArrowheads="1"/>
          </p:cNvSpPr>
          <p:nvPr>
            <p:ph type="body" idx="4294967295"/>
          </p:nvPr>
        </p:nvSpPr>
        <p:spPr>
          <a:xfrm>
            <a:off x="950913" y="2017713"/>
            <a:ext cx="8193087" cy="4114800"/>
          </a:xfrm>
        </p:spPr>
        <p:txBody>
          <a:bodyPr/>
          <a:lstStyle/>
          <a:p>
            <a:pPr eaLnBrk="1" hangingPunct="1"/>
            <a:r>
              <a:rPr lang="en-US" smtClean="0"/>
              <a:t>Es &gt; 1: cung co giãn nhiều</a:t>
            </a:r>
          </a:p>
          <a:p>
            <a:pPr eaLnBrk="1" hangingPunct="1"/>
            <a:r>
              <a:rPr lang="en-US" smtClean="0"/>
              <a:t>Es &lt; 1: cung co giãn ít</a:t>
            </a:r>
          </a:p>
          <a:p>
            <a:pPr eaLnBrk="1" hangingPunct="1"/>
            <a:r>
              <a:rPr lang="en-US" smtClean="0"/>
              <a:t>Es = 1: cung co giãn một đơn vị</a:t>
            </a:r>
          </a:p>
          <a:p>
            <a:pPr eaLnBrk="1" hangingPunct="1"/>
            <a:r>
              <a:rPr lang="en-US" smtClean="0"/>
              <a:t>Es = 0: cung hoàn toàn không co giãn</a:t>
            </a:r>
          </a:p>
          <a:p>
            <a:pPr eaLnBrk="1" hangingPunct="1"/>
            <a:r>
              <a:rPr lang="en-US" smtClean="0"/>
              <a:t>Es = ∞: cung co giãn hoàn toàn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350963" y="0"/>
            <a:ext cx="7793037" cy="1462088"/>
          </a:xfrm>
        </p:spPr>
        <p:txBody>
          <a:bodyPr anchor="b"/>
          <a:lstStyle/>
          <a:p>
            <a:pPr eaLnBrk="1" hangingPunct="1"/>
            <a:r>
              <a:rPr lang="en-US" smtClean="0"/>
              <a:t>2.4. Điểm cân bằng thị trường</a:t>
            </a:r>
          </a:p>
        </p:txBody>
      </p:sp>
      <p:graphicFrame>
        <p:nvGraphicFramePr>
          <p:cNvPr id="28697" name="Group 25"/>
          <p:cNvGraphicFramePr>
            <a:graphicFrameLocks noGrp="1"/>
          </p:cNvGraphicFramePr>
          <p:nvPr>
            <p:ph idx="4294967295"/>
          </p:nvPr>
        </p:nvGraphicFramePr>
        <p:xfrm>
          <a:off x="1339850" y="2057400"/>
          <a:ext cx="7804150" cy="4013200"/>
        </p:xfrm>
        <a:graphic>
          <a:graphicData uri="http://schemas.openxmlformats.org/drawingml/2006/table">
            <a:tbl>
              <a:tblPr/>
              <a:tblGrid>
                <a:gridCol w="1951037">
                  <a:extLst>
                    <a:ext uri="{9D8B030D-6E8A-4147-A177-3AD203B41FA5}">
                      <a16:colId xmlns:a16="http://schemas.microsoft.com/office/drawing/2014/main" val="20000"/>
                    </a:ext>
                  </a:extLst>
                </a:gridCol>
                <a:gridCol w="1951038">
                  <a:extLst>
                    <a:ext uri="{9D8B030D-6E8A-4147-A177-3AD203B41FA5}">
                      <a16:colId xmlns:a16="http://schemas.microsoft.com/office/drawing/2014/main" val="20001"/>
                    </a:ext>
                  </a:extLst>
                </a:gridCol>
                <a:gridCol w="1951037">
                  <a:extLst>
                    <a:ext uri="{9D8B030D-6E8A-4147-A177-3AD203B41FA5}">
                      <a16:colId xmlns:a16="http://schemas.microsoft.com/office/drawing/2014/main" val="20002"/>
                    </a:ext>
                  </a:extLst>
                </a:gridCol>
                <a:gridCol w="1951038">
                  <a:extLst>
                    <a:ext uri="{9D8B030D-6E8A-4147-A177-3AD203B41FA5}">
                      <a16:colId xmlns:a16="http://schemas.microsoft.com/office/drawing/2014/main" val="20003"/>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P</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(1000đ/</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Qd</a:t>
                      </a: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năm</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Qs</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năm</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Sức</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ép</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trên</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giá</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22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160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120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80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80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120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tăng</a:t>
                      </a: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Cân</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bằng</a:t>
                      </a: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giảm</a:t>
                      </a: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8868" name="AutoShape 30"/>
          <p:cNvSpPr>
            <a:spLocks noChangeArrowheads="1"/>
          </p:cNvSpPr>
          <p:nvPr/>
        </p:nvSpPr>
        <p:spPr bwMode="auto">
          <a:xfrm>
            <a:off x="7315200" y="3352800"/>
            <a:ext cx="304800" cy="1066800"/>
          </a:xfrm>
          <a:prstGeom prst="downArrow">
            <a:avLst>
              <a:gd name="adj1" fmla="val 50000"/>
              <a:gd name="adj2" fmla="val 87500"/>
            </a:avLst>
          </a:prstGeom>
          <a:solidFill>
            <a:schemeClr val="accent1"/>
          </a:solidFill>
          <a:ln w="9525">
            <a:solidFill>
              <a:schemeClr val="tx1"/>
            </a:solidFill>
            <a:miter lim="800000"/>
            <a:headEnd/>
            <a:tailEnd/>
          </a:ln>
        </p:spPr>
        <p:txBody>
          <a:bodyPr vert="eaVert" wrap="none" anchor="ctr"/>
          <a:lstStyle/>
          <a:p>
            <a:endParaRPr lang="vi-VN">
              <a:latin typeface="Times New Roman" pitchFamily="18" charset="0"/>
            </a:endParaRPr>
          </a:p>
        </p:txBody>
      </p:sp>
      <p:sp>
        <p:nvSpPr>
          <p:cNvPr id="78869" name="AutoShape 31"/>
          <p:cNvSpPr>
            <a:spLocks noChangeArrowheads="1"/>
          </p:cNvSpPr>
          <p:nvPr/>
        </p:nvSpPr>
        <p:spPr bwMode="auto">
          <a:xfrm>
            <a:off x="7315200" y="5181600"/>
            <a:ext cx="304800" cy="762000"/>
          </a:xfrm>
          <a:prstGeom prst="upArrow">
            <a:avLst>
              <a:gd name="adj1" fmla="val 50000"/>
              <a:gd name="adj2" fmla="val 62500"/>
            </a:avLst>
          </a:prstGeom>
          <a:solidFill>
            <a:schemeClr val="accent1"/>
          </a:solidFill>
          <a:ln w="9525">
            <a:solidFill>
              <a:schemeClr val="tx1"/>
            </a:solidFill>
            <a:miter lim="800000"/>
            <a:headEnd/>
            <a:tailEnd/>
          </a:ln>
        </p:spPr>
        <p:txBody>
          <a:bodyPr vert="eaVert" wrap="none" anchor="ctr"/>
          <a:lstStyle/>
          <a:p>
            <a:endParaRPr lang="vi-VN">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274638"/>
            <a:ext cx="8229600" cy="1143000"/>
          </a:xfrm>
        </p:spPr>
        <p:txBody>
          <a:bodyPr anchor="b"/>
          <a:lstStyle/>
          <a:p>
            <a:pPr eaLnBrk="1" hangingPunct="1"/>
            <a:r>
              <a:rPr lang="en-US" smtClean="0"/>
              <a:t>2.4. Điểm cân bằng thị trường</a:t>
            </a:r>
          </a:p>
        </p:txBody>
      </p:sp>
      <p:sp>
        <p:nvSpPr>
          <p:cNvPr id="79875" name="Line 8"/>
          <p:cNvSpPr>
            <a:spLocks noChangeShapeType="1"/>
          </p:cNvSpPr>
          <p:nvPr/>
        </p:nvSpPr>
        <p:spPr bwMode="auto">
          <a:xfrm>
            <a:off x="1295400" y="2133600"/>
            <a:ext cx="0" cy="3962400"/>
          </a:xfrm>
          <a:prstGeom prst="line">
            <a:avLst/>
          </a:prstGeom>
          <a:noFill/>
          <a:ln w="9525">
            <a:solidFill>
              <a:schemeClr val="tx1"/>
            </a:solidFill>
            <a:round/>
            <a:headEnd/>
            <a:tailEnd/>
          </a:ln>
        </p:spPr>
        <p:txBody>
          <a:bodyPr/>
          <a:lstStyle/>
          <a:p>
            <a:endParaRPr lang="vi-VN"/>
          </a:p>
        </p:txBody>
      </p:sp>
      <p:sp>
        <p:nvSpPr>
          <p:cNvPr id="79876" name="Line 9"/>
          <p:cNvSpPr>
            <a:spLocks noChangeShapeType="1"/>
          </p:cNvSpPr>
          <p:nvPr/>
        </p:nvSpPr>
        <p:spPr bwMode="auto">
          <a:xfrm>
            <a:off x="1295400" y="6096000"/>
            <a:ext cx="5638800" cy="0"/>
          </a:xfrm>
          <a:prstGeom prst="line">
            <a:avLst/>
          </a:prstGeom>
          <a:noFill/>
          <a:ln w="9525">
            <a:solidFill>
              <a:schemeClr val="tx1"/>
            </a:solidFill>
            <a:round/>
            <a:headEnd/>
            <a:tailEnd/>
          </a:ln>
        </p:spPr>
        <p:txBody>
          <a:bodyPr/>
          <a:lstStyle/>
          <a:p>
            <a:endParaRPr lang="vi-VN"/>
          </a:p>
        </p:txBody>
      </p:sp>
      <p:sp>
        <p:nvSpPr>
          <p:cNvPr id="79877" name="Text Box 12"/>
          <p:cNvSpPr txBox="1">
            <a:spLocks noChangeArrowheads="1"/>
          </p:cNvSpPr>
          <p:nvPr/>
        </p:nvSpPr>
        <p:spPr bwMode="auto">
          <a:xfrm>
            <a:off x="685800" y="2362200"/>
            <a:ext cx="762000" cy="3065463"/>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P</a:t>
            </a:r>
          </a:p>
          <a:p>
            <a:pPr>
              <a:spcBef>
                <a:spcPct val="50000"/>
              </a:spcBef>
            </a:pPr>
            <a:endParaRPr lang="en-US" sz="2400" baseline="-25000">
              <a:latin typeface="Times New Roman" pitchFamily="18" charset="0"/>
            </a:endParaRPr>
          </a:p>
          <a:p>
            <a:pPr>
              <a:spcBef>
                <a:spcPct val="50000"/>
              </a:spcBef>
            </a:pPr>
            <a:endParaRPr lang="en-US" sz="2400" baseline="-25000">
              <a:latin typeface="Times New Roman" pitchFamily="18" charset="0"/>
            </a:endParaRPr>
          </a:p>
          <a:p>
            <a:pPr>
              <a:spcBef>
                <a:spcPct val="50000"/>
              </a:spcBef>
            </a:pPr>
            <a:endParaRPr lang="en-US" sz="2400">
              <a:latin typeface="Times New Roman" pitchFamily="18" charset="0"/>
            </a:endParaRPr>
          </a:p>
          <a:p>
            <a:pPr>
              <a:spcBef>
                <a:spcPct val="50000"/>
              </a:spcBef>
            </a:pPr>
            <a:r>
              <a:rPr lang="en-US" sz="2400">
                <a:latin typeface="Times New Roman" pitchFamily="18" charset="0"/>
              </a:rPr>
              <a:t>Po</a:t>
            </a:r>
          </a:p>
          <a:p>
            <a:pPr>
              <a:spcBef>
                <a:spcPct val="50000"/>
              </a:spcBef>
            </a:pPr>
            <a:endParaRPr lang="en-US" sz="2400" baseline="30000">
              <a:latin typeface="Times New Roman" pitchFamily="18" charset="0"/>
            </a:endParaRPr>
          </a:p>
          <a:p>
            <a:pPr>
              <a:spcBef>
                <a:spcPct val="50000"/>
              </a:spcBef>
            </a:pPr>
            <a:endParaRPr lang="en-US">
              <a:latin typeface="Times New Roman" pitchFamily="18" charset="0"/>
            </a:endParaRPr>
          </a:p>
        </p:txBody>
      </p:sp>
      <p:sp>
        <p:nvSpPr>
          <p:cNvPr id="79878" name="Text Box 13"/>
          <p:cNvSpPr txBox="1">
            <a:spLocks noChangeArrowheads="1"/>
          </p:cNvSpPr>
          <p:nvPr/>
        </p:nvSpPr>
        <p:spPr bwMode="auto">
          <a:xfrm>
            <a:off x="838200" y="6172200"/>
            <a:ext cx="6553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	            Qo</a:t>
            </a:r>
            <a:r>
              <a:rPr lang="en-US" sz="2400" baseline="-25000">
                <a:latin typeface="Times New Roman" pitchFamily="18" charset="0"/>
              </a:rPr>
              <a:t>         </a:t>
            </a:r>
            <a:r>
              <a:rPr lang="en-US" sz="2400">
                <a:latin typeface="Times New Roman" pitchFamily="18" charset="0"/>
              </a:rPr>
              <a:t> 		            Q</a:t>
            </a:r>
          </a:p>
        </p:txBody>
      </p:sp>
      <p:sp>
        <p:nvSpPr>
          <p:cNvPr id="79879" name="Freeform 16"/>
          <p:cNvSpPr>
            <a:spLocks/>
          </p:cNvSpPr>
          <p:nvPr/>
        </p:nvSpPr>
        <p:spPr bwMode="auto">
          <a:xfrm>
            <a:off x="1295400" y="3048000"/>
            <a:ext cx="2895600" cy="25908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tx2"/>
            </a:solidFill>
            <a:round/>
            <a:headEnd/>
            <a:tailEnd/>
          </a:ln>
        </p:spPr>
        <p:txBody>
          <a:bodyPr/>
          <a:lstStyle/>
          <a:p>
            <a:endParaRPr lang="vi-VN"/>
          </a:p>
        </p:txBody>
      </p:sp>
      <p:sp>
        <p:nvSpPr>
          <p:cNvPr id="74760" name="Freeform 18"/>
          <p:cNvSpPr>
            <a:spLocks/>
          </p:cNvSpPr>
          <p:nvPr/>
        </p:nvSpPr>
        <p:spPr bwMode="auto">
          <a:xfrm>
            <a:off x="2057400" y="2362200"/>
            <a:ext cx="4724400" cy="3200400"/>
          </a:xfrm>
          <a:custGeom>
            <a:avLst/>
            <a:gdLst>
              <a:gd name="T0" fmla="*/ 0 w 2976"/>
              <a:gd name="T1" fmla="*/ 0 h 2016"/>
              <a:gd name="T2" fmla="*/ 2147483647 w 2976"/>
              <a:gd name="T3" fmla="*/ 2147483647 h 2016"/>
              <a:gd name="T4" fmla="*/ 2147483647 w 2976"/>
              <a:gd name="T5" fmla="*/ 2147483647 h 2016"/>
              <a:gd name="T6" fmla="*/ 2147483647 w 2976"/>
              <a:gd name="T7" fmla="*/ 2147483647 h 2016"/>
              <a:gd name="T8" fmla="*/ 2147483647 w 2976"/>
              <a:gd name="T9" fmla="*/ 2147483647 h 2016"/>
              <a:gd name="T10" fmla="*/ 0 60000 65536"/>
              <a:gd name="T11" fmla="*/ 0 60000 65536"/>
              <a:gd name="T12" fmla="*/ 0 60000 65536"/>
              <a:gd name="T13" fmla="*/ 0 60000 65536"/>
              <a:gd name="T14" fmla="*/ 0 60000 65536"/>
              <a:gd name="T15" fmla="*/ 0 w 2976"/>
              <a:gd name="T16" fmla="*/ 0 h 2016"/>
              <a:gd name="T17" fmla="*/ 2976 w 2976"/>
              <a:gd name="T18" fmla="*/ 2016 h 2016"/>
            </a:gdLst>
            <a:ahLst/>
            <a:cxnLst>
              <a:cxn ang="T10">
                <a:pos x="T0" y="T1"/>
              </a:cxn>
              <a:cxn ang="T11">
                <a:pos x="T2" y="T3"/>
              </a:cxn>
              <a:cxn ang="T12">
                <a:pos x="T4" y="T5"/>
              </a:cxn>
              <a:cxn ang="T13">
                <a:pos x="T6" y="T7"/>
              </a:cxn>
              <a:cxn ang="T14">
                <a:pos x="T8" y="T9"/>
              </a:cxn>
            </a:cxnLst>
            <a:rect l="T15" t="T16" r="T17" b="T18"/>
            <a:pathLst>
              <a:path w="2976" h="2016">
                <a:moveTo>
                  <a:pt x="0" y="0"/>
                </a:moveTo>
                <a:cubicBezTo>
                  <a:pt x="92" y="256"/>
                  <a:pt x="184" y="512"/>
                  <a:pt x="288" y="720"/>
                </a:cubicBezTo>
                <a:cubicBezTo>
                  <a:pt x="392" y="928"/>
                  <a:pt x="456" y="1088"/>
                  <a:pt x="624" y="1248"/>
                </a:cubicBezTo>
                <a:cubicBezTo>
                  <a:pt x="792" y="1408"/>
                  <a:pt x="904" y="1552"/>
                  <a:pt x="1296" y="1680"/>
                </a:cubicBezTo>
                <a:cubicBezTo>
                  <a:pt x="1688" y="1808"/>
                  <a:pt x="2696" y="1960"/>
                  <a:pt x="2976" y="2016"/>
                </a:cubicBezTo>
              </a:path>
            </a:pathLst>
          </a:custGeom>
          <a:noFill/>
          <a:ln w="28575">
            <a:solidFill>
              <a:schemeClr val="accent6">
                <a:lumMod val="50000"/>
              </a:schemeClr>
            </a:solidFill>
            <a:round/>
            <a:headEnd/>
            <a:tailEnd/>
          </a:ln>
        </p:spPr>
        <p:txBody>
          <a:bodyPr/>
          <a:lstStyle/>
          <a:p>
            <a:pPr>
              <a:defRPr/>
            </a:pPr>
            <a:endParaRPr lang="vi-VN" dirty="0">
              <a:latin typeface="Times New Roman" pitchFamily="18" charset="0"/>
            </a:endParaRPr>
          </a:p>
        </p:txBody>
      </p:sp>
      <p:sp>
        <p:nvSpPr>
          <p:cNvPr id="79881" name="Line 19"/>
          <p:cNvSpPr>
            <a:spLocks noChangeShapeType="1"/>
          </p:cNvSpPr>
          <p:nvPr/>
        </p:nvSpPr>
        <p:spPr bwMode="auto">
          <a:xfrm>
            <a:off x="3184525" y="4419600"/>
            <a:ext cx="0" cy="1676400"/>
          </a:xfrm>
          <a:prstGeom prst="line">
            <a:avLst/>
          </a:prstGeom>
          <a:noFill/>
          <a:ln w="9525">
            <a:solidFill>
              <a:schemeClr val="tx1"/>
            </a:solidFill>
            <a:round/>
            <a:headEnd/>
            <a:tailEnd/>
          </a:ln>
        </p:spPr>
        <p:txBody>
          <a:bodyPr/>
          <a:lstStyle/>
          <a:p>
            <a:endParaRPr lang="vi-VN"/>
          </a:p>
        </p:txBody>
      </p:sp>
      <p:sp>
        <p:nvSpPr>
          <p:cNvPr id="79882" name="Line 20"/>
          <p:cNvSpPr>
            <a:spLocks noChangeShapeType="1"/>
          </p:cNvSpPr>
          <p:nvPr/>
        </p:nvSpPr>
        <p:spPr bwMode="auto">
          <a:xfrm flipH="1">
            <a:off x="1295400" y="4449763"/>
            <a:ext cx="1828800" cy="0"/>
          </a:xfrm>
          <a:prstGeom prst="line">
            <a:avLst/>
          </a:prstGeom>
          <a:noFill/>
          <a:ln w="9525">
            <a:solidFill>
              <a:schemeClr val="tx1"/>
            </a:solidFill>
            <a:round/>
            <a:headEnd/>
            <a:tailEnd/>
          </a:ln>
        </p:spPr>
        <p:txBody>
          <a:bodyPr/>
          <a:lstStyle/>
          <a:p>
            <a:endParaRPr lang="vi-VN"/>
          </a:p>
        </p:txBody>
      </p:sp>
      <p:sp>
        <p:nvSpPr>
          <p:cNvPr id="79883" name="Text Box 21"/>
          <p:cNvSpPr txBox="1">
            <a:spLocks noChangeArrowheads="1"/>
          </p:cNvSpPr>
          <p:nvPr/>
        </p:nvSpPr>
        <p:spPr bwMode="auto">
          <a:xfrm>
            <a:off x="6934200" y="51816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D</a:t>
            </a:r>
          </a:p>
        </p:txBody>
      </p:sp>
      <p:sp>
        <p:nvSpPr>
          <p:cNvPr id="79884" name="Text Box 22"/>
          <p:cNvSpPr txBox="1">
            <a:spLocks noChangeArrowheads="1"/>
          </p:cNvSpPr>
          <p:nvPr/>
        </p:nvSpPr>
        <p:spPr bwMode="auto">
          <a:xfrm>
            <a:off x="4343400" y="25146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S</a:t>
            </a:r>
          </a:p>
        </p:txBody>
      </p:sp>
      <p:sp>
        <p:nvSpPr>
          <p:cNvPr id="74765" name="AutoShape 25"/>
          <p:cNvSpPr>
            <a:spLocks noChangeArrowheads="1"/>
          </p:cNvSpPr>
          <p:nvPr/>
        </p:nvSpPr>
        <p:spPr bwMode="auto">
          <a:xfrm>
            <a:off x="4981575" y="2057400"/>
            <a:ext cx="3962400" cy="2514600"/>
          </a:xfrm>
          <a:prstGeom prst="wedgeRoundRectCallout">
            <a:avLst>
              <a:gd name="adj1" fmla="val -89903"/>
              <a:gd name="adj2" fmla="val 45769"/>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a:defRPr/>
            </a:pPr>
            <a:r>
              <a:rPr lang="en-US" dirty="0">
                <a:latin typeface="Times New Roman" pitchFamily="18" charset="0"/>
              </a:rPr>
              <a:t>-</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cân</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thị</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nơi</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cung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a:t>
            </a:r>
          </a:p>
          <a:p>
            <a:pPr algn="just">
              <a:defRPr/>
            </a:pPr>
            <a:r>
              <a:rPr lang="en-US" sz="2400" dirty="0">
                <a:latin typeface="Times New Roman" pitchFamily="18" charset="0"/>
              </a:rPr>
              <a:t>-</a:t>
            </a:r>
            <a:r>
              <a:rPr lang="en-US" sz="2400" dirty="0" err="1">
                <a:latin typeface="Times New Roman" pitchFamily="18" charset="0"/>
              </a:rPr>
              <a:t>Tại</a:t>
            </a:r>
            <a:r>
              <a:rPr lang="en-US" sz="2400" dirty="0">
                <a:latin typeface="Times New Roman" pitchFamily="18" charset="0"/>
              </a:rPr>
              <a:t> Po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cung</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Qo</a:t>
            </a:r>
            <a:r>
              <a:rPr lang="en-US" sz="2400" dirty="0">
                <a:latin typeface="Times New Roman" pitchFamily="18"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274638"/>
            <a:ext cx="8229600" cy="1143000"/>
          </a:xfrm>
        </p:spPr>
        <p:txBody>
          <a:bodyPr anchor="b"/>
          <a:lstStyle/>
          <a:p>
            <a:pPr eaLnBrk="1" hangingPunct="1"/>
            <a:r>
              <a:rPr lang="en-US" smtClean="0"/>
              <a:t>2.4. Điểm cân bằng thị trường</a:t>
            </a:r>
          </a:p>
        </p:txBody>
      </p:sp>
      <p:sp>
        <p:nvSpPr>
          <p:cNvPr id="80899" name="Rectangle 3"/>
          <p:cNvSpPr>
            <a:spLocks noGrp="1" noChangeArrowheads="1"/>
          </p:cNvSpPr>
          <p:nvPr>
            <p:ph type="body" idx="4294967295"/>
          </p:nvPr>
        </p:nvSpPr>
        <p:spPr>
          <a:xfrm>
            <a:off x="1027113" y="2017713"/>
            <a:ext cx="8116887" cy="4114800"/>
          </a:xfrm>
        </p:spPr>
        <p:txBody>
          <a:bodyPr/>
          <a:lstStyle/>
          <a:p>
            <a:pPr eaLnBrk="1" hangingPunct="1">
              <a:buFont typeface="Wingdings" pitchFamily="2" charset="2"/>
              <a:buNone/>
            </a:pPr>
            <a:r>
              <a:rPr lang="en-US" sz="3400" smtClean="0"/>
              <a:t>Các đặc điểm của giá cân bằng thị trường</a:t>
            </a:r>
          </a:p>
          <a:p>
            <a:pPr eaLnBrk="1" hangingPunct="1">
              <a:buFont typeface="Wingdings" pitchFamily="2" charset="2"/>
              <a:buNone/>
            </a:pPr>
            <a:r>
              <a:rPr lang="en-US" smtClean="0"/>
              <a:t>	- Qd = Qs</a:t>
            </a:r>
          </a:p>
          <a:p>
            <a:pPr eaLnBrk="1" hangingPunct="1">
              <a:buFont typeface="Wingdings" pitchFamily="2" charset="2"/>
              <a:buNone/>
            </a:pPr>
            <a:r>
              <a:rPr lang="en-US" smtClean="0"/>
              <a:t>	- Không thiếu hụt hàng hóa</a:t>
            </a:r>
          </a:p>
          <a:p>
            <a:pPr eaLnBrk="1" hangingPunct="1">
              <a:buFont typeface="Wingdings" pitchFamily="2" charset="2"/>
              <a:buNone/>
            </a:pPr>
            <a:r>
              <a:rPr lang="en-US" smtClean="0"/>
              <a:t>	- Không có dư cung</a:t>
            </a:r>
          </a:p>
          <a:p>
            <a:pPr eaLnBrk="1" hangingPunct="1">
              <a:buFont typeface="Wingdings" pitchFamily="2" charset="2"/>
              <a:buNone/>
            </a:pPr>
            <a:r>
              <a:rPr lang="en-US" smtClean="0"/>
              <a:t>	- Không có áp lực làm thay đổi giá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274638"/>
            <a:ext cx="8916988" cy="1143000"/>
          </a:xfrm>
        </p:spPr>
        <p:txBody>
          <a:bodyPr anchor="b">
            <a:normAutofit fontScale="90000"/>
          </a:bodyPr>
          <a:lstStyle/>
          <a:p>
            <a:pPr eaLnBrk="1" hangingPunct="1"/>
            <a:r>
              <a:rPr lang="en-US" smtClean="0"/>
              <a:t>Thay đổi cung và cầu (Thay đổi trạng thái cân bằng)</a:t>
            </a:r>
          </a:p>
        </p:txBody>
      </p:sp>
      <p:sp>
        <p:nvSpPr>
          <p:cNvPr id="81923" name="Rectangle 3"/>
          <p:cNvSpPr>
            <a:spLocks noGrp="1" noChangeArrowheads="1"/>
          </p:cNvSpPr>
          <p:nvPr>
            <p:ph type="body" idx="4294967295"/>
          </p:nvPr>
        </p:nvSpPr>
        <p:spPr>
          <a:xfrm>
            <a:off x="722313" y="2017713"/>
            <a:ext cx="8421687" cy="4459287"/>
          </a:xfrm>
        </p:spPr>
        <p:txBody>
          <a:bodyPr/>
          <a:lstStyle/>
          <a:p>
            <a:pPr algn="just" eaLnBrk="1" hangingPunct="1">
              <a:lnSpc>
                <a:spcPct val="90000"/>
              </a:lnSpc>
              <a:buNone/>
            </a:pPr>
            <a:r>
              <a:rPr lang="en-US" dirty="0" err="1" smtClean="0"/>
              <a:t>Ba</a:t>
            </a:r>
            <a:r>
              <a:rPr lang="en-US" dirty="0" smtClean="0"/>
              <a:t> </a:t>
            </a:r>
            <a:r>
              <a:rPr lang="en-US" dirty="0" err="1" smtClean="0"/>
              <a:t>bước</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những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trong</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a:t>
            </a:r>
          </a:p>
          <a:p>
            <a:pPr lvl="1" algn="just" eaLnBrk="1" hangingPunct="1">
              <a:lnSpc>
                <a:spcPct val="90000"/>
              </a:lnSpc>
            </a:pP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xảy</a:t>
            </a:r>
            <a:r>
              <a:rPr lang="en-US" dirty="0" smtClean="0"/>
              <a:t> </a:t>
            </a:r>
            <a:r>
              <a:rPr lang="en-US" dirty="0" err="1" smtClean="0"/>
              <a:t>ra</a:t>
            </a:r>
            <a:r>
              <a:rPr lang="en-US" dirty="0" smtClean="0"/>
              <a:t> </a:t>
            </a:r>
            <a:r>
              <a:rPr lang="en-US" dirty="0" err="1" smtClean="0"/>
              <a:t>tác</a:t>
            </a:r>
            <a:r>
              <a:rPr lang="en-US" dirty="0" smtClean="0"/>
              <a:t> </a:t>
            </a:r>
            <a:r>
              <a:rPr lang="en-US" dirty="0" err="1" smtClean="0"/>
              <a:t>động</a:t>
            </a:r>
            <a:r>
              <a:rPr lang="en-US" dirty="0" smtClean="0"/>
              <a:t> </a:t>
            </a:r>
            <a:r>
              <a:rPr lang="en-US" dirty="0" err="1" smtClean="0"/>
              <a:t>tới</a:t>
            </a:r>
            <a:r>
              <a:rPr lang="en-US" dirty="0" smtClean="0"/>
              <a:t> </a:t>
            </a:r>
            <a:r>
              <a:rPr lang="en-US" dirty="0" err="1" smtClean="0"/>
              <a:t>đường</a:t>
            </a:r>
            <a:r>
              <a:rPr lang="en-US" dirty="0" smtClean="0"/>
              <a:t> </a:t>
            </a:r>
            <a:r>
              <a:rPr lang="en-US" dirty="0" err="1" smtClean="0"/>
              <a:t>cung</a:t>
            </a:r>
            <a:r>
              <a:rPr lang="en-US" dirty="0" smtClean="0"/>
              <a:t>, </a:t>
            </a:r>
            <a:r>
              <a:rPr lang="en-US" dirty="0" err="1" smtClean="0"/>
              <a:t>đường</a:t>
            </a:r>
            <a:r>
              <a:rPr lang="en-US" dirty="0" smtClean="0"/>
              <a:t> </a:t>
            </a:r>
            <a:r>
              <a:rPr lang="en-US" dirty="0" err="1" smtClean="0"/>
              <a:t>cầu</a:t>
            </a:r>
            <a:r>
              <a:rPr lang="en-US" dirty="0" smtClean="0"/>
              <a:t> (</a:t>
            </a:r>
            <a:r>
              <a:rPr lang="en-US" dirty="0" err="1" smtClean="0"/>
              <a:t>hoặc</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cả</a:t>
            </a:r>
            <a:r>
              <a:rPr lang="en-US" dirty="0" smtClean="0"/>
              <a:t> </a:t>
            </a:r>
            <a:r>
              <a:rPr lang="en-US" dirty="0" err="1" smtClean="0"/>
              <a:t>hai</a:t>
            </a:r>
            <a:r>
              <a:rPr lang="en-US" dirty="0" smtClean="0"/>
              <a:t>).</a:t>
            </a:r>
          </a:p>
          <a:p>
            <a:pPr lvl="1" algn="just" eaLnBrk="1" hangingPunct="1">
              <a:lnSpc>
                <a:spcPct val="90000"/>
              </a:lnSpc>
            </a:pPr>
            <a:r>
              <a:rPr lang="en-US" dirty="0" err="1" smtClean="0"/>
              <a:t>Xác</a:t>
            </a:r>
            <a:r>
              <a:rPr lang="en-US" dirty="0" smtClean="0"/>
              <a:t> </a:t>
            </a:r>
            <a:r>
              <a:rPr lang="en-US" dirty="0" err="1" smtClean="0"/>
              <a:t>định</a:t>
            </a:r>
            <a:r>
              <a:rPr lang="en-US" dirty="0" smtClean="0"/>
              <a:t> </a:t>
            </a:r>
            <a:r>
              <a:rPr lang="en-US" dirty="0" err="1" smtClean="0"/>
              <a:t>hướng</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đường</a:t>
            </a:r>
            <a:r>
              <a:rPr lang="en-US" dirty="0" smtClean="0"/>
              <a:t>.</a:t>
            </a:r>
          </a:p>
          <a:p>
            <a:pPr lvl="1" algn="just" eaLnBrk="1" hangingPunct="1">
              <a:lnSpc>
                <a:spcPct val="90000"/>
              </a:lnSpc>
            </a:pP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cung</a:t>
            </a:r>
            <a:r>
              <a:rPr lang="en-US" dirty="0" smtClean="0"/>
              <a:t> </a:t>
            </a:r>
            <a:r>
              <a:rPr lang="en-US" dirty="0" err="1" smtClean="0"/>
              <a:t>cầu</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a:t>
            </a:r>
            <a:r>
              <a:rPr lang="en-US" dirty="0" err="1" smtClean="0"/>
              <a:t>sự</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tác</a:t>
            </a:r>
            <a:r>
              <a:rPr lang="en-US" dirty="0" smtClean="0"/>
              <a:t> </a:t>
            </a:r>
            <a:r>
              <a:rPr lang="en-US" dirty="0" err="1" smtClean="0"/>
              <a:t>động</a:t>
            </a:r>
            <a:r>
              <a:rPr lang="en-US" dirty="0" smtClean="0"/>
              <a:t> </a:t>
            </a:r>
            <a:r>
              <a:rPr lang="en-US" dirty="0" err="1" smtClean="0"/>
              <a:t>tới</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274638"/>
            <a:ext cx="8229600" cy="1143000"/>
          </a:xfrm>
        </p:spPr>
        <p:txBody>
          <a:bodyPr anchor="b">
            <a:normAutofit fontScale="90000"/>
          </a:bodyPr>
          <a:lstStyle/>
          <a:p>
            <a:pPr eaLnBrk="1" hangingPunct="1"/>
            <a:r>
              <a:rPr lang="en-US" smtClean="0"/>
              <a:t>Thay đổi cung và cầu (Thay đổi trạng thái cân bằng)</a:t>
            </a:r>
          </a:p>
        </p:txBody>
      </p:sp>
      <p:sp>
        <p:nvSpPr>
          <p:cNvPr id="82947" name="Text Box 6"/>
          <p:cNvSpPr txBox="1">
            <a:spLocks noChangeArrowheads="1"/>
          </p:cNvSpPr>
          <p:nvPr/>
        </p:nvSpPr>
        <p:spPr bwMode="auto">
          <a:xfrm>
            <a:off x="1371600" y="2133600"/>
            <a:ext cx="762000" cy="3246438"/>
          </a:xfrm>
          <a:prstGeom prst="rect">
            <a:avLst/>
          </a:prstGeom>
          <a:noFill/>
          <a:ln w="9525">
            <a:noFill/>
            <a:miter lim="800000"/>
            <a:headEnd/>
            <a:tailEnd/>
          </a:ln>
        </p:spPr>
        <p:txBody>
          <a:bodyPr>
            <a:spAutoFit/>
          </a:bodyPr>
          <a:lstStyle/>
          <a:p>
            <a:pPr>
              <a:spcBef>
                <a:spcPct val="50000"/>
              </a:spcBef>
            </a:pPr>
            <a:r>
              <a:rPr lang="en-US" sz="2400"/>
              <a:t>P</a:t>
            </a:r>
          </a:p>
          <a:p>
            <a:pPr>
              <a:spcBef>
                <a:spcPct val="50000"/>
              </a:spcBef>
            </a:pPr>
            <a:endParaRPr lang="en-US" sz="2400" baseline="-25000"/>
          </a:p>
          <a:p>
            <a:pPr>
              <a:spcBef>
                <a:spcPct val="50000"/>
              </a:spcBef>
            </a:pPr>
            <a:r>
              <a:rPr lang="en-US" sz="2400"/>
              <a:t>P</a:t>
            </a:r>
            <a:r>
              <a:rPr lang="en-US" sz="2400" baseline="-25000"/>
              <a:t>o</a:t>
            </a:r>
            <a:endParaRPr lang="en-US" sz="2400"/>
          </a:p>
          <a:p>
            <a:pPr>
              <a:spcBef>
                <a:spcPct val="50000"/>
              </a:spcBef>
            </a:pPr>
            <a:endParaRPr lang="en-US" sz="2400"/>
          </a:p>
          <a:p>
            <a:pPr>
              <a:spcBef>
                <a:spcPct val="50000"/>
              </a:spcBef>
            </a:pPr>
            <a:r>
              <a:rPr lang="en-US" sz="2400"/>
              <a:t>P</a:t>
            </a:r>
            <a:r>
              <a:rPr lang="en-US" sz="2400" baseline="-25000"/>
              <a:t>1</a:t>
            </a:r>
            <a:endParaRPr lang="en-US" sz="2400"/>
          </a:p>
          <a:p>
            <a:pPr>
              <a:spcBef>
                <a:spcPct val="50000"/>
              </a:spcBef>
            </a:pPr>
            <a:endParaRPr lang="en-US" sz="2400" baseline="30000"/>
          </a:p>
          <a:p>
            <a:pPr>
              <a:spcBef>
                <a:spcPct val="50000"/>
              </a:spcBef>
            </a:pPr>
            <a:endParaRPr lang="en-US"/>
          </a:p>
        </p:txBody>
      </p:sp>
      <p:sp>
        <p:nvSpPr>
          <p:cNvPr id="82948" name="Text Box 7"/>
          <p:cNvSpPr txBox="1">
            <a:spLocks noChangeArrowheads="1"/>
          </p:cNvSpPr>
          <p:nvPr/>
        </p:nvSpPr>
        <p:spPr bwMode="auto">
          <a:xfrm>
            <a:off x="1524000" y="6172200"/>
            <a:ext cx="6553200" cy="457200"/>
          </a:xfrm>
          <a:prstGeom prst="rect">
            <a:avLst/>
          </a:prstGeom>
          <a:noFill/>
          <a:ln w="9525">
            <a:noFill/>
            <a:miter lim="800000"/>
            <a:headEnd/>
            <a:tailEnd/>
          </a:ln>
        </p:spPr>
        <p:txBody>
          <a:bodyPr>
            <a:spAutoFit/>
          </a:bodyPr>
          <a:lstStyle/>
          <a:p>
            <a:pPr>
              <a:spcBef>
                <a:spcPct val="50000"/>
              </a:spcBef>
            </a:pPr>
            <a:r>
              <a:rPr lang="en-US" sz="2400" dirty="0"/>
              <a:t>                              </a:t>
            </a:r>
            <a:r>
              <a:rPr lang="en-US" sz="2400" dirty="0" smtClean="0"/>
              <a:t>               </a:t>
            </a:r>
            <a:r>
              <a:rPr lang="en-US" sz="2400" dirty="0" err="1"/>
              <a:t>Q</a:t>
            </a:r>
            <a:r>
              <a:rPr lang="en-US" sz="2400" baseline="-25000" dirty="0" err="1"/>
              <a:t>o</a:t>
            </a:r>
            <a:r>
              <a:rPr lang="en-US" sz="2400" baseline="-25000" dirty="0"/>
              <a:t>       </a:t>
            </a:r>
            <a:r>
              <a:rPr lang="en-US" sz="2400" dirty="0"/>
              <a:t>Q</a:t>
            </a:r>
            <a:r>
              <a:rPr lang="en-US" sz="2400" baseline="-25000" dirty="0"/>
              <a:t>1</a:t>
            </a:r>
            <a:r>
              <a:rPr lang="en-US" sz="2400" dirty="0"/>
              <a:t>	            Q</a:t>
            </a:r>
          </a:p>
        </p:txBody>
      </p:sp>
      <p:sp>
        <p:nvSpPr>
          <p:cNvPr id="82949" name="Text Box 18"/>
          <p:cNvSpPr txBox="1">
            <a:spLocks noChangeArrowheads="1"/>
          </p:cNvSpPr>
          <p:nvPr/>
        </p:nvSpPr>
        <p:spPr bwMode="auto">
          <a:xfrm>
            <a:off x="7315200" y="5029200"/>
            <a:ext cx="6096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2950" name="Text Box 19"/>
          <p:cNvSpPr txBox="1">
            <a:spLocks noChangeArrowheads="1"/>
          </p:cNvSpPr>
          <p:nvPr/>
        </p:nvSpPr>
        <p:spPr bwMode="auto">
          <a:xfrm>
            <a:off x="7162800" y="1905000"/>
            <a:ext cx="5334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2951" name="Text Box 20"/>
          <p:cNvSpPr txBox="1">
            <a:spLocks noChangeArrowheads="1"/>
          </p:cNvSpPr>
          <p:nvPr/>
        </p:nvSpPr>
        <p:spPr bwMode="auto">
          <a:xfrm>
            <a:off x="5867400" y="1905000"/>
            <a:ext cx="5334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2952" name="AutoShape 22"/>
          <p:cNvSpPr>
            <a:spLocks noChangeArrowheads="1"/>
          </p:cNvSpPr>
          <p:nvPr/>
        </p:nvSpPr>
        <p:spPr bwMode="auto">
          <a:xfrm>
            <a:off x="4784725" y="5638800"/>
            <a:ext cx="685800" cy="304800"/>
          </a:xfrm>
          <a:prstGeom prst="rightArrow">
            <a:avLst>
              <a:gd name="adj1" fmla="val 50000"/>
              <a:gd name="adj2" fmla="val 56250"/>
            </a:avLst>
          </a:prstGeom>
          <a:solidFill>
            <a:schemeClr val="accent1"/>
          </a:solidFill>
          <a:ln w="9525">
            <a:solidFill>
              <a:schemeClr val="tx1"/>
            </a:solidFill>
            <a:miter lim="800000"/>
            <a:headEnd/>
            <a:tailEnd/>
          </a:ln>
        </p:spPr>
        <p:txBody>
          <a:bodyPr wrap="none" anchor="ctr"/>
          <a:lstStyle/>
          <a:p>
            <a:endParaRPr lang="vi-VN"/>
          </a:p>
        </p:txBody>
      </p:sp>
      <p:sp>
        <p:nvSpPr>
          <p:cNvPr id="82953" name="AutoShape 23"/>
          <p:cNvSpPr>
            <a:spLocks noChangeArrowheads="1"/>
          </p:cNvSpPr>
          <p:nvPr/>
        </p:nvSpPr>
        <p:spPr bwMode="auto">
          <a:xfrm>
            <a:off x="2133600" y="3505200"/>
            <a:ext cx="304800" cy="685800"/>
          </a:xfrm>
          <a:prstGeom prst="downArrow">
            <a:avLst>
              <a:gd name="adj1" fmla="val 50000"/>
              <a:gd name="adj2" fmla="val 56250"/>
            </a:avLst>
          </a:prstGeom>
          <a:solidFill>
            <a:schemeClr val="accent1"/>
          </a:solidFill>
          <a:ln w="9525">
            <a:solidFill>
              <a:schemeClr val="tx1"/>
            </a:solidFill>
            <a:miter lim="800000"/>
            <a:headEnd/>
            <a:tailEnd/>
          </a:ln>
        </p:spPr>
        <p:txBody>
          <a:bodyPr vert="eaVert" wrap="none" anchor="ctr"/>
          <a:lstStyle/>
          <a:p>
            <a:endParaRPr lang="vi-VN"/>
          </a:p>
        </p:txBody>
      </p:sp>
      <p:grpSp>
        <p:nvGrpSpPr>
          <p:cNvPr id="2" name="Group 26"/>
          <p:cNvGrpSpPr>
            <a:grpSpLocks/>
          </p:cNvGrpSpPr>
          <p:nvPr/>
        </p:nvGrpSpPr>
        <p:grpSpPr bwMode="auto">
          <a:xfrm>
            <a:off x="1981200" y="1905000"/>
            <a:ext cx="6705600" cy="4191000"/>
            <a:chOff x="1248" y="1200"/>
            <a:chExt cx="4224" cy="2640"/>
          </a:xfrm>
        </p:grpSpPr>
        <p:sp>
          <p:nvSpPr>
            <p:cNvPr id="82955" name="Line 8"/>
            <p:cNvSpPr>
              <a:spLocks noChangeShapeType="1"/>
            </p:cNvSpPr>
            <p:nvPr/>
          </p:nvSpPr>
          <p:spPr bwMode="auto">
            <a:xfrm>
              <a:off x="1248" y="1344"/>
              <a:ext cx="0" cy="2496"/>
            </a:xfrm>
            <a:prstGeom prst="line">
              <a:avLst/>
            </a:prstGeom>
            <a:noFill/>
            <a:ln w="9525">
              <a:solidFill>
                <a:schemeClr val="tx1"/>
              </a:solidFill>
              <a:round/>
              <a:headEnd/>
              <a:tailEnd/>
            </a:ln>
          </p:spPr>
          <p:txBody>
            <a:bodyPr/>
            <a:lstStyle/>
            <a:p>
              <a:endParaRPr lang="vi-VN"/>
            </a:p>
          </p:txBody>
        </p:sp>
        <p:sp>
          <p:nvSpPr>
            <p:cNvPr id="82956" name="Line 9"/>
            <p:cNvSpPr>
              <a:spLocks noChangeShapeType="1"/>
            </p:cNvSpPr>
            <p:nvPr/>
          </p:nvSpPr>
          <p:spPr bwMode="auto">
            <a:xfrm>
              <a:off x="1248" y="3840"/>
              <a:ext cx="3552" cy="0"/>
            </a:xfrm>
            <a:prstGeom prst="line">
              <a:avLst/>
            </a:prstGeom>
            <a:noFill/>
            <a:ln w="9525">
              <a:solidFill>
                <a:schemeClr val="tx1"/>
              </a:solidFill>
              <a:round/>
              <a:headEnd/>
              <a:tailEnd/>
            </a:ln>
          </p:spPr>
          <p:txBody>
            <a:bodyPr/>
            <a:lstStyle/>
            <a:p>
              <a:endParaRPr lang="vi-VN"/>
            </a:p>
          </p:txBody>
        </p:sp>
        <p:sp>
          <p:nvSpPr>
            <p:cNvPr id="82957" name="Freeform 10"/>
            <p:cNvSpPr>
              <a:spLocks/>
            </p:cNvSpPr>
            <p:nvPr/>
          </p:nvSpPr>
          <p:spPr bwMode="auto">
            <a:xfrm>
              <a:off x="1267" y="1296"/>
              <a:ext cx="2400" cy="1728"/>
            </a:xfrm>
            <a:custGeom>
              <a:avLst/>
              <a:gdLst>
                <a:gd name="T0" fmla="*/ 0 w 1824"/>
                <a:gd name="T1" fmla="*/ 8570 h 1632"/>
                <a:gd name="T2" fmla="*/ 2608849 w 1824"/>
                <a:gd name="T3" fmla="*/ 5798 h 1632"/>
                <a:gd name="T4" fmla="*/ 3705095 w 1824"/>
                <a:gd name="T5" fmla="*/ 4035 h 1632"/>
                <a:gd name="T6" fmla="*/ 4667568 w 1824"/>
                <a:gd name="T7" fmla="*/ 1756 h 1632"/>
                <a:gd name="T8" fmla="*/ 5216808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tx1"/>
              </a:solidFill>
              <a:round/>
              <a:headEnd/>
              <a:tailEnd/>
            </a:ln>
          </p:spPr>
          <p:txBody>
            <a:bodyPr/>
            <a:lstStyle/>
            <a:p>
              <a:endParaRPr lang="vi-VN"/>
            </a:p>
          </p:txBody>
        </p:sp>
        <p:sp>
          <p:nvSpPr>
            <p:cNvPr id="82958" name="Freeform 11"/>
            <p:cNvSpPr>
              <a:spLocks/>
            </p:cNvSpPr>
            <p:nvPr/>
          </p:nvSpPr>
          <p:spPr bwMode="auto">
            <a:xfrm>
              <a:off x="2544" y="1296"/>
              <a:ext cx="1920" cy="1968"/>
            </a:xfrm>
            <a:custGeom>
              <a:avLst/>
              <a:gdLst>
                <a:gd name="T0" fmla="*/ 0 w 1920"/>
                <a:gd name="T1" fmla="*/ 0 h 1968"/>
                <a:gd name="T2" fmla="*/ 144 w 1920"/>
                <a:gd name="T3" fmla="*/ 432 h 1968"/>
                <a:gd name="T4" fmla="*/ 384 w 1920"/>
                <a:gd name="T5" fmla="*/ 816 h 1968"/>
                <a:gd name="T6" fmla="*/ 768 w 1920"/>
                <a:gd name="T7" fmla="*/ 1296 h 1968"/>
                <a:gd name="T8" fmla="*/ 1200 w 1920"/>
                <a:gd name="T9" fmla="*/ 1632 h 1968"/>
                <a:gd name="T10" fmla="*/ 1920 w 1920"/>
                <a:gd name="T11" fmla="*/ 1968 h 1968"/>
                <a:gd name="T12" fmla="*/ 0 60000 65536"/>
                <a:gd name="T13" fmla="*/ 0 60000 65536"/>
                <a:gd name="T14" fmla="*/ 0 60000 65536"/>
                <a:gd name="T15" fmla="*/ 0 60000 65536"/>
                <a:gd name="T16" fmla="*/ 0 60000 65536"/>
                <a:gd name="T17" fmla="*/ 0 60000 65536"/>
                <a:gd name="T18" fmla="*/ 0 w 1920"/>
                <a:gd name="T19" fmla="*/ 0 h 1968"/>
                <a:gd name="T20" fmla="*/ 1920 w 1920"/>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1920" h="1968">
                  <a:moveTo>
                    <a:pt x="0" y="0"/>
                  </a:moveTo>
                  <a:cubicBezTo>
                    <a:pt x="40" y="148"/>
                    <a:pt x="80" y="296"/>
                    <a:pt x="144" y="432"/>
                  </a:cubicBezTo>
                  <a:cubicBezTo>
                    <a:pt x="208" y="568"/>
                    <a:pt x="280" y="672"/>
                    <a:pt x="384" y="816"/>
                  </a:cubicBezTo>
                  <a:cubicBezTo>
                    <a:pt x="488" y="960"/>
                    <a:pt x="632" y="1160"/>
                    <a:pt x="768" y="1296"/>
                  </a:cubicBezTo>
                  <a:cubicBezTo>
                    <a:pt x="904" y="1432"/>
                    <a:pt x="1008" y="1520"/>
                    <a:pt x="1200" y="1632"/>
                  </a:cubicBezTo>
                  <a:cubicBezTo>
                    <a:pt x="1392" y="1744"/>
                    <a:pt x="1800" y="1912"/>
                    <a:pt x="1920" y="1968"/>
                  </a:cubicBezTo>
                </a:path>
              </a:pathLst>
            </a:custGeom>
            <a:noFill/>
            <a:ln w="19050">
              <a:solidFill>
                <a:schemeClr val="tx1"/>
              </a:solidFill>
              <a:round/>
              <a:headEnd/>
              <a:tailEnd/>
            </a:ln>
          </p:spPr>
          <p:txBody>
            <a:bodyPr/>
            <a:lstStyle/>
            <a:p>
              <a:endParaRPr lang="vi-VN"/>
            </a:p>
          </p:txBody>
        </p:sp>
        <p:sp>
          <p:nvSpPr>
            <p:cNvPr id="82959" name="Line 12"/>
            <p:cNvSpPr>
              <a:spLocks noChangeShapeType="1"/>
            </p:cNvSpPr>
            <p:nvPr/>
          </p:nvSpPr>
          <p:spPr bwMode="auto">
            <a:xfrm>
              <a:off x="2947" y="2112"/>
              <a:ext cx="0" cy="1728"/>
            </a:xfrm>
            <a:prstGeom prst="line">
              <a:avLst/>
            </a:prstGeom>
            <a:noFill/>
            <a:ln w="9525">
              <a:solidFill>
                <a:schemeClr val="tx1"/>
              </a:solidFill>
              <a:prstDash val="dash"/>
              <a:round/>
              <a:headEnd/>
              <a:tailEnd/>
            </a:ln>
          </p:spPr>
          <p:txBody>
            <a:bodyPr/>
            <a:lstStyle/>
            <a:p>
              <a:endParaRPr lang="vi-VN"/>
            </a:p>
          </p:txBody>
        </p:sp>
        <p:sp>
          <p:nvSpPr>
            <p:cNvPr id="82960" name="Line 13"/>
            <p:cNvSpPr>
              <a:spLocks noChangeShapeType="1"/>
            </p:cNvSpPr>
            <p:nvPr/>
          </p:nvSpPr>
          <p:spPr bwMode="auto">
            <a:xfrm flipH="1">
              <a:off x="1248" y="2150"/>
              <a:ext cx="1680" cy="0"/>
            </a:xfrm>
            <a:prstGeom prst="line">
              <a:avLst/>
            </a:prstGeom>
            <a:noFill/>
            <a:ln w="9525">
              <a:solidFill>
                <a:schemeClr val="tx1"/>
              </a:solidFill>
              <a:prstDash val="dash"/>
              <a:round/>
              <a:headEnd/>
              <a:tailEnd/>
            </a:ln>
          </p:spPr>
          <p:txBody>
            <a:bodyPr/>
            <a:lstStyle/>
            <a:p>
              <a:endParaRPr lang="vi-VN"/>
            </a:p>
          </p:txBody>
        </p:sp>
        <p:sp>
          <p:nvSpPr>
            <p:cNvPr id="82961" name="Freeform 14"/>
            <p:cNvSpPr>
              <a:spLocks/>
            </p:cNvSpPr>
            <p:nvPr/>
          </p:nvSpPr>
          <p:spPr bwMode="auto">
            <a:xfrm>
              <a:off x="2256" y="1392"/>
              <a:ext cx="2112" cy="2016"/>
            </a:xfrm>
            <a:custGeom>
              <a:avLst/>
              <a:gdLst>
                <a:gd name="T0" fmla="*/ 0 w 2112"/>
                <a:gd name="T1" fmla="*/ 2016 h 2016"/>
                <a:gd name="T2" fmla="*/ 576 w 2112"/>
                <a:gd name="T3" fmla="*/ 1776 h 2016"/>
                <a:gd name="T4" fmla="*/ 1056 w 2112"/>
                <a:gd name="T5" fmla="*/ 1488 h 2016"/>
                <a:gd name="T6" fmla="*/ 1584 w 2112"/>
                <a:gd name="T7" fmla="*/ 912 h 2016"/>
                <a:gd name="T8" fmla="*/ 2016 w 2112"/>
                <a:gd name="T9" fmla="*/ 240 h 2016"/>
                <a:gd name="T10" fmla="*/ 2112 w 2112"/>
                <a:gd name="T11" fmla="*/ 0 h 2016"/>
                <a:gd name="T12" fmla="*/ 0 60000 65536"/>
                <a:gd name="T13" fmla="*/ 0 60000 65536"/>
                <a:gd name="T14" fmla="*/ 0 60000 65536"/>
                <a:gd name="T15" fmla="*/ 0 60000 65536"/>
                <a:gd name="T16" fmla="*/ 0 60000 65536"/>
                <a:gd name="T17" fmla="*/ 0 60000 65536"/>
                <a:gd name="T18" fmla="*/ 0 w 2112"/>
                <a:gd name="T19" fmla="*/ 0 h 2016"/>
                <a:gd name="T20" fmla="*/ 2112 w 2112"/>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2112" h="2016">
                  <a:moveTo>
                    <a:pt x="0" y="2016"/>
                  </a:moveTo>
                  <a:cubicBezTo>
                    <a:pt x="200" y="1940"/>
                    <a:pt x="400" y="1864"/>
                    <a:pt x="576" y="1776"/>
                  </a:cubicBezTo>
                  <a:cubicBezTo>
                    <a:pt x="752" y="1688"/>
                    <a:pt x="888" y="1632"/>
                    <a:pt x="1056" y="1488"/>
                  </a:cubicBezTo>
                  <a:cubicBezTo>
                    <a:pt x="1224" y="1344"/>
                    <a:pt x="1424" y="1120"/>
                    <a:pt x="1584" y="912"/>
                  </a:cubicBezTo>
                  <a:cubicBezTo>
                    <a:pt x="1744" y="704"/>
                    <a:pt x="1928" y="392"/>
                    <a:pt x="2016" y="240"/>
                  </a:cubicBezTo>
                  <a:cubicBezTo>
                    <a:pt x="2104" y="88"/>
                    <a:pt x="2096" y="32"/>
                    <a:pt x="2112" y="0"/>
                  </a:cubicBezTo>
                </a:path>
              </a:pathLst>
            </a:custGeom>
            <a:noFill/>
            <a:ln w="38100">
              <a:solidFill>
                <a:srgbClr val="0070C0"/>
              </a:solidFill>
              <a:round/>
              <a:headEnd/>
              <a:tailEnd/>
            </a:ln>
          </p:spPr>
          <p:txBody>
            <a:bodyPr/>
            <a:lstStyle/>
            <a:p>
              <a:endParaRPr lang="vi-VN"/>
            </a:p>
          </p:txBody>
        </p:sp>
        <p:sp>
          <p:nvSpPr>
            <p:cNvPr id="82962" name="Line 16"/>
            <p:cNvSpPr>
              <a:spLocks noChangeShapeType="1"/>
            </p:cNvSpPr>
            <p:nvPr/>
          </p:nvSpPr>
          <p:spPr bwMode="auto">
            <a:xfrm>
              <a:off x="3456" y="2688"/>
              <a:ext cx="0" cy="1152"/>
            </a:xfrm>
            <a:prstGeom prst="line">
              <a:avLst/>
            </a:prstGeom>
            <a:noFill/>
            <a:ln w="9525">
              <a:solidFill>
                <a:schemeClr val="tx1"/>
              </a:solidFill>
              <a:prstDash val="dash"/>
              <a:round/>
              <a:headEnd/>
              <a:tailEnd/>
            </a:ln>
          </p:spPr>
          <p:txBody>
            <a:bodyPr/>
            <a:lstStyle/>
            <a:p>
              <a:endParaRPr lang="vi-VN"/>
            </a:p>
          </p:txBody>
        </p:sp>
        <p:sp>
          <p:nvSpPr>
            <p:cNvPr id="82963" name="Line 17"/>
            <p:cNvSpPr>
              <a:spLocks noChangeShapeType="1"/>
            </p:cNvSpPr>
            <p:nvPr/>
          </p:nvSpPr>
          <p:spPr bwMode="auto">
            <a:xfrm flipH="1">
              <a:off x="1248" y="2726"/>
              <a:ext cx="2208" cy="0"/>
            </a:xfrm>
            <a:prstGeom prst="line">
              <a:avLst/>
            </a:prstGeom>
            <a:noFill/>
            <a:ln w="9525">
              <a:solidFill>
                <a:schemeClr val="tx1"/>
              </a:solidFill>
              <a:prstDash val="dash"/>
              <a:round/>
              <a:headEnd/>
              <a:tailEnd/>
            </a:ln>
          </p:spPr>
          <p:txBody>
            <a:bodyPr/>
            <a:lstStyle/>
            <a:p>
              <a:endParaRPr lang="vi-VN"/>
            </a:p>
          </p:txBody>
        </p:sp>
        <p:sp>
          <p:nvSpPr>
            <p:cNvPr id="82964" name="AutoShape 21"/>
            <p:cNvSpPr>
              <a:spLocks noChangeArrowheads="1"/>
            </p:cNvSpPr>
            <p:nvPr/>
          </p:nvSpPr>
          <p:spPr bwMode="auto">
            <a:xfrm>
              <a:off x="3552" y="1536"/>
              <a:ext cx="576" cy="192"/>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vi-VN"/>
            </a:p>
          </p:txBody>
        </p:sp>
        <p:sp>
          <p:nvSpPr>
            <p:cNvPr id="82965" name="AutoShape 24"/>
            <p:cNvSpPr>
              <a:spLocks noChangeArrowheads="1"/>
            </p:cNvSpPr>
            <p:nvPr/>
          </p:nvSpPr>
          <p:spPr bwMode="auto">
            <a:xfrm>
              <a:off x="4224" y="1776"/>
              <a:ext cx="1248" cy="816"/>
            </a:xfrm>
            <a:prstGeom prst="wedgeRoundRectCallout">
              <a:avLst>
                <a:gd name="adj1" fmla="val -100162"/>
                <a:gd name="adj2" fmla="val 62991"/>
                <a:gd name="adj3" fmla="val 16667"/>
              </a:avLst>
            </a:prstGeom>
            <a:solidFill>
              <a:schemeClr val="accent1"/>
            </a:solidFill>
            <a:ln w="9525">
              <a:solidFill>
                <a:schemeClr val="tx1"/>
              </a:solidFill>
              <a:miter lim="800000"/>
              <a:headEnd/>
              <a:tailEnd/>
            </a:ln>
          </p:spPr>
          <p:txBody>
            <a:bodyPr/>
            <a:lstStyle/>
            <a:p>
              <a:pPr algn="ctr"/>
              <a:r>
                <a:rPr lang="en-US" sz="2400"/>
                <a:t>Trạng thái cân bằng mới</a:t>
              </a:r>
            </a:p>
          </p:txBody>
        </p:sp>
        <p:sp>
          <p:nvSpPr>
            <p:cNvPr id="82966" name="AutoShape 25"/>
            <p:cNvSpPr>
              <a:spLocks noChangeArrowheads="1"/>
            </p:cNvSpPr>
            <p:nvPr/>
          </p:nvSpPr>
          <p:spPr bwMode="auto">
            <a:xfrm>
              <a:off x="1296" y="1200"/>
              <a:ext cx="1248" cy="816"/>
            </a:xfrm>
            <a:prstGeom prst="wedgeRoundRectCallout">
              <a:avLst>
                <a:gd name="adj1" fmla="val 70593"/>
                <a:gd name="adj2" fmla="val 53431"/>
                <a:gd name="adj3" fmla="val 16667"/>
              </a:avLst>
            </a:prstGeom>
            <a:solidFill>
              <a:schemeClr val="accent1"/>
            </a:solidFill>
            <a:ln w="9525">
              <a:solidFill>
                <a:schemeClr val="tx1"/>
              </a:solidFill>
              <a:miter lim="800000"/>
              <a:headEnd/>
              <a:tailEnd/>
            </a:ln>
          </p:spPr>
          <p:txBody>
            <a:bodyPr/>
            <a:lstStyle/>
            <a:p>
              <a:pPr algn="ctr"/>
              <a:r>
                <a:rPr lang="en-US" sz="2400"/>
                <a:t>Trạng thái cân bằng ban đầu</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274638"/>
            <a:ext cx="8229600" cy="1143000"/>
          </a:xfrm>
        </p:spPr>
        <p:txBody>
          <a:bodyPr anchor="b">
            <a:normAutofit fontScale="90000"/>
          </a:bodyPr>
          <a:lstStyle/>
          <a:p>
            <a:pPr eaLnBrk="1" hangingPunct="1"/>
            <a:r>
              <a:rPr lang="en-US" smtClean="0"/>
              <a:t>Thay đổi cung và cầu (Thay đổi trạng thái cân bằng)</a:t>
            </a:r>
          </a:p>
        </p:txBody>
      </p:sp>
      <p:sp>
        <p:nvSpPr>
          <p:cNvPr id="83971" name="Text Box 5"/>
          <p:cNvSpPr txBox="1">
            <a:spLocks noChangeArrowheads="1"/>
          </p:cNvSpPr>
          <p:nvPr/>
        </p:nvSpPr>
        <p:spPr bwMode="auto">
          <a:xfrm>
            <a:off x="1371600" y="2193925"/>
            <a:ext cx="762000" cy="2698750"/>
          </a:xfrm>
          <a:prstGeom prst="rect">
            <a:avLst/>
          </a:prstGeom>
          <a:noFill/>
          <a:ln w="9525">
            <a:noFill/>
            <a:miter lim="800000"/>
            <a:headEnd/>
            <a:tailEnd/>
          </a:ln>
        </p:spPr>
        <p:txBody>
          <a:bodyPr>
            <a:spAutoFit/>
          </a:bodyPr>
          <a:lstStyle/>
          <a:p>
            <a:pPr>
              <a:spcBef>
                <a:spcPct val="50000"/>
              </a:spcBef>
            </a:pPr>
            <a:r>
              <a:rPr lang="en-US" sz="2400"/>
              <a:t>P</a:t>
            </a:r>
          </a:p>
          <a:p>
            <a:pPr>
              <a:spcBef>
                <a:spcPct val="50000"/>
              </a:spcBef>
            </a:pPr>
            <a:endParaRPr lang="en-US" sz="2400" baseline="-25000"/>
          </a:p>
          <a:p>
            <a:pPr>
              <a:spcBef>
                <a:spcPct val="50000"/>
              </a:spcBef>
            </a:pPr>
            <a:r>
              <a:rPr lang="en-US" sz="2400"/>
              <a:t>P</a:t>
            </a:r>
            <a:r>
              <a:rPr lang="en-US" sz="2400" baseline="-25000"/>
              <a:t>2</a:t>
            </a:r>
            <a:endParaRPr lang="en-US" sz="2400"/>
          </a:p>
          <a:p>
            <a:pPr>
              <a:spcBef>
                <a:spcPct val="50000"/>
              </a:spcBef>
            </a:pPr>
            <a:r>
              <a:rPr lang="en-US" sz="2400"/>
              <a:t>P</a:t>
            </a:r>
            <a:r>
              <a:rPr lang="en-US" sz="2400" baseline="-25000"/>
              <a:t>1</a:t>
            </a:r>
            <a:endParaRPr lang="en-US" sz="2400"/>
          </a:p>
          <a:p>
            <a:pPr>
              <a:spcBef>
                <a:spcPct val="50000"/>
              </a:spcBef>
            </a:pPr>
            <a:endParaRPr lang="en-US" sz="2400" baseline="30000"/>
          </a:p>
          <a:p>
            <a:pPr>
              <a:spcBef>
                <a:spcPct val="50000"/>
              </a:spcBef>
            </a:pPr>
            <a:endParaRPr lang="en-US"/>
          </a:p>
        </p:txBody>
      </p:sp>
      <p:sp>
        <p:nvSpPr>
          <p:cNvPr id="83972" name="Text Box 6"/>
          <p:cNvSpPr txBox="1">
            <a:spLocks noChangeArrowheads="1"/>
          </p:cNvSpPr>
          <p:nvPr/>
        </p:nvSpPr>
        <p:spPr bwMode="auto">
          <a:xfrm>
            <a:off x="1524000" y="6172200"/>
            <a:ext cx="6553200" cy="461665"/>
          </a:xfrm>
          <a:prstGeom prst="rect">
            <a:avLst/>
          </a:prstGeom>
          <a:noFill/>
          <a:ln w="9525">
            <a:noFill/>
            <a:miter lim="800000"/>
            <a:headEnd/>
            <a:tailEnd/>
          </a:ln>
        </p:spPr>
        <p:txBody>
          <a:bodyPr>
            <a:spAutoFit/>
          </a:bodyPr>
          <a:lstStyle/>
          <a:p>
            <a:pPr>
              <a:spcBef>
                <a:spcPct val="50000"/>
              </a:spcBef>
            </a:pPr>
            <a:r>
              <a:rPr lang="en-US" sz="2400" dirty="0"/>
              <a:t>                     </a:t>
            </a:r>
            <a:r>
              <a:rPr lang="en-US" sz="2400" dirty="0" smtClean="0"/>
              <a:t>          Q</a:t>
            </a:r>
            <a:r>
              <a:rPr lang="en-US" sz="2400" baseline="-25000" dirty="0" smtClean="0"/>
              <a:t>1</a:t>
            </a:r>
            <a:r>
              <a:rPr lang="en-US" sz="2400" dirty="0" smtClean="0"/>
              <a:t>       </a:t>
            </a:r>
            <a:r>
              <a:rPr lang="en-US" sz="2400" dirty="0"/>
              <a:t>Q</a:t>
            </a:r>
            <a:r>
              <a:rPr lang="en-US" sz="2400" baseline="-25000" dirty="0"/>
              <a:t>2      </a:t>
            </a:r>
            <a:r>
              <a:rPr lang="en-US" sz="2400" dirty="0"/>
              <a:t>	          </a:t>
            </a:r>
            <a:r>
              <a:rPr lang="en-US" sz="2400" dirty="0" smtClean="0"/>
              <a:t>                        </a:t>
            </a:r>
            <a:r>
              <a:rPr lang="en-US" sz="2400" dirty="0"/>
              <a:t>Q</a:t>
            </a:r>
          </a:p>
        </p:txBody>
      </p:sp>
      <p:sp>
        <p:nvSpPr>
          <p:cNvPr id="83973" name="Line 7"/>
          <p:cNvSpPr>
            <a:spLocks noChangeShapeType="1"/>
          </p:cNvSpPr>
          <p:nvPr/>
        </p:nvSpPr>
        <p:spPr bwMode="auto">
          <a:xfrm>
            <a:off x="1981200" y="2133600"/>
            <a:ext cx="0" cy="3962400"/>
          </a:xfrm>
          <a:prstGeom prst="line">
            <a:avLst/>
          </a:prstGeom>
          <a:noFill/>
          <a:ln w="9525">
            <a:solidFill>
              <a:schemeClr val="tx1"/>
            </a:solidFill>
            <a:round/>
            <a:headEnd/>
            <a:tailEnd/>
          </a:ln>
        </p:spPr>
        <p:txBody>
          <a:bodyPr/>
          <a:lstStyle/>
          <a:p>
            <a:endParaRPr lang="vi-VN"/>
          </a:p>
        </p:txBody>
      </p:sp>
      <p:sp>
        <p:nvSpPr>
          <p:cNvPr id="83974" name="Line 8"/>
          <p:cNvSpPr>
            <a:spLocks noChangeShapeType="1"/>
          </p:cNvSpPr>
          <p:nvPr/>
        </p:nvSpPr>
        <p:spPr bwMode="auto">
          <a:xfrm>
            <a:off x="1981200" y="6096000"/>
            <a:ext cx="5638800" cy="0"/>
          </a:xfrm>
          <a:prstGeom prst="line">
            <a:avLst/>
          </a:prstGeom>
          <a:noFill/>
          <a:ln w="9525">
            <a:solidFill>
              <a:schemeClr val="tx1"/>
            </a:solidFill>
            <a:round/>
            <a:headEnd/>
            <a:tailEnd/>
          </a:ln>
        </p:spPr>
        <p:txBody>
          <a:bodyPr/>
          <a:lstStyle/>
          <a:p>
            <a:endParaRPr lang="vi-VN"/>
          </a:p>
        </p:txBody>
      </p:sp>
      <p:sp>
        <p:nvSpPr>
          <p:cNvPr id="83975" name="Freeform 9"/>
          <p:cNvSpPr>
            <a:spLocks/>
          </p:cNvSpPr>
          <p:nvPr/>
        </p:nvSpPr>
        <p:spPr bwMode="auto">
          <a:xfrm>
            <a:off x="1981200" y="2057400"/>
            <a:ext cx="3810000" cy="27432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tx1"/>
            </a:solidFill>
            <a:round/>
            <a:headEnd/>
            <a:tailEnd/>
          </a:ln>
        </p:spPr>
        <p:txBody>
          <a:bodyPr/>
          <a:lstStyle/>
          <a:p>
            <a:endParaRPr lang="vi-VN"/>
          </a:p>
        </p:txBody>
      </p:sp>
      <p:sp>
        <p:nvSpPr>
          <p:cNvPr id="83976" name="Freeform 10"/>
          <p:cNvSpPr>
            <a:spLocks/>
          </p:cNvSpPr>
          <p:nvPr/>
        </p:nvSpPr>
        <p:spPr bwMode="auto">
          <a:xfrm>
            <a:off x="4038600" y="2057400"/>
            <a:ext cx="3048000" cy="3124200"/>
          </a:xfrm>
          <a:custGeom>
            <a:avLst/>
            <a:gdLst>
              <a:gd name="T0" fmla="*/ 0 w 1920"/>
              <a:gd name="T1" fmla="*/ 0 h 1968"/>
              <a:gd name="T2" fmla="*/ 2147483647 w 1920"/>
              <a:gd name="T3" fmla="*/ 2147483647 h 1968"/>
              <a:gd name="T4" fmla="*/ 2147483647 w 1920"/>
              <a:gd name="T5" fmla="*/ 2147483647 h 1968"/>
              <a:gd name="T6" fmla="*/ 2147483647 w 1920"/>
              <a:gd name="T7" fmla="*/ 2147483647 h 1968"/>
              <a:gd name="T8" fmla="*/ 2147483647 w 1920"/>
              <a:gd name="T9" fmla="*/ 2147483647 h 1968"/>
              <a:gd name="T10" fmla="*/ 2147483647 w 1920"/>
              <a:gd name="T11" fmla="*/ 2147483647 h 1968"/>
              <a:gd name="T12" fmla="*/ 0 60000 65536"/>
              <a:gd name="T13" fmla="*/ 0 60000 65536"/>
              <a:gd name="T14" fmla="*/ 0 60000 65536"/>
              <a:gd name="T15" fmla="*/ 0 60000 65536"/>
              <a:gd name="T16" fmla="*/ 0 60000 65536"/>
              <a:gd name="T17" fmla="*/ 0 60000 65536"/>
              <a:gd name="T18" fmla="*/ 0 w 1920"/>
              <a:gd name="T19" fmla="*/ 0 h 1968"/>
              <a:gd name="T20" fmla="*/ 1920 w 1920"/>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1920" h="1968">
                <a:moveTo>
                  <a:pt x="0" y="0"/>
                </a:moveTo>
                <a:cubicBezTo>
                  <a:pt x="40" y="148"/>
                  <a:pt x="80" y="296"/>
                  <a:pt x="144" y="432"/>
                </a:cubicBezTo>
                <a:cubicBezTo>
                  <a:pt x="208" y="568"/>
                  <a:pt x="280" y="672"/>
                  <a:pt x="384" y="816"/>
                </a:cubicBezTo>
                <a:cubicBezTo>
                  <a:pt x="488" y="960"/>
                  <a:pt x="632" y="1160"/>
                  <a:pt x="768" y="1296"/>
                </a:cubicBezTo>
                <a:cubicBezTo>
                  <a:pt x="904" y="1432"/>
                  <a:pt x="1008" y="1520"/>
                  <a:pt x="1200" y="1632"/>
                </a:cubicBezTo>
                <a:cubicBezTo>
                  <a:pt x="1392" y="1744"/>
                  <a:pt x="1800" y="1912"/>
                  <a:pt x="1920" y="1968"/>
                </a:cubicBezTo>
              </a:path>
            </a:pathLst>
          </a:custGeom>
          <a:noFill/>
          <a:ln w="38100">
            <a:solidFill>
              <a:srgbClr val="0070C0"/>
            </a:solidFill>
            <a:round/>
            <a:headEnd/>
            <a:tailEnd/>
          </a:ln>
        </p:spPr>
        <p:txBody>
          <a:bodyPr/>
          <a:lstStyle/>
          <a:p>
            <a:endParaRPr lang="vi-VN"/>
          </a:p>
        </p:txBody>
      </p:sp>
      <p:sp>
        <p:nvSpPr>
          <p:cNvPr id="83977" name="Line 11"/>
          <p:cNvSpPr>
            <a:spLocks noChangeShapeType="1"/>
          </p:cNvSpPr>
          <p:nvPr/>
        </p:nvSpPr>
        <p:spPr bwMode="auto">
          <a:xfrm>
            <a:off x="4678363" y="3352800"/>
            <a:ext cx="0" cy="2743200"/>
          </a:xfrm>
          <a:prstGeom prst="line">
            <a:avLst/>
          </a:prstGeom>
          <a:noFill/>
          <a:ln w="9525">
            <a:solidFill>
              <a:schemeClr val="tx1"/>
            </a:solidFill>
            <a:prstDash val="dash"/>
            <a:round/>
            <a:headEnd/>
            <a:tailEnd/>
          </a:ln>
        </p:spPr>
        <p:txBody>
          <a:bodyPr/>
          <a:lstStyle/>
          <a:p>
            <a:endParaRPr lang="vi-VN"/>
          </a:p>
        </p:txBody>
      </p:sp>
      <p:sp>
        <p:nvSpPr>
          <p:cNvPr id="83978" name="Line 12"/>
          <p:cNvSpPr>
            <a:spLocks noChangeShapeType="1"/>
          </p:cNvSpPr>
          <p:nvPr/>
        </p:nvSpPr>
        <p:spPr bwMode="auto">
          <a:xfrm flipH="1">
            <a:off x="1981200" y="3352800"/>
            <a:ext cx="2667000" cy="0"/>
          </a:xfrm>
          <a:prstGeom prst="line">
            <a:avLst/>
          </a:prstGeom>
          <a:noFill/>
          <a:ln w="9525">
            <a:solidFill>
              <a:schemeClr val="tx1"/>
            </a:solidFill>
            <a:prstDash val="dash"/>
            <a:round/>
            <a:headEnd/>
            <a:tailEnd/>
          </a:ln>
        </p:spPr>
        <p:txBody>
          <a:bodyPr/>
          <a:lstStyle/>
          <a:p>
            <a:endParaRPr lang="vi-VN"/>
          </a:p>
        </p:txBody>
      </p:sp>
      <p:sp>
        <p:nvSpPr>
          <p:cNvPr id="83979" name="Freeform 13"/>
          <p:cNvSpPr>
            <a:spLocks/>
          </p:cNvSpPr>
          <p:nvPr/>
        </p:nvSpPr>
        <p:spPr bwMode="auto">
          <a:xfrm>
            <a:off x="2987824" y="2132856"/>
            <a:ext cx="3456384" cy="3816424"/>
          </a:xfrm>
          <a:custGeom>
            <a:avLst/>
            <a:gdLst>
              <a:gd name="T0" fmla="*/ 0 w 2784"/>
              <a:gd name="T1" fmla="*/ 0 h 2016"/>
              <a:gd name="T2" fmla="*/ 2147483647 w 2784"/>
              <a:gd name="T3" fmla="*/ 2147483647 h 2016"/>
              <a:gd name="T4" fmla="*/ 2147483647 w 2784"/>
              <a:gd name="T5" fmla="*/ 2147483647 h 2016"/>
              <a:gd name="T6" fmla="*/ 2147483647 w 2784"/>
              <a:gd name="T7" fmla="*/ 2147483647 h 2016"/>
              <a:gd name="T8" fmla="*/ 2147483647 w 2784"/>
              <a:gd name="T9" fmla="*/ 2147483647 h 2016"/>
              <a:gd name="T10" fmla="*/ 2147483647 w 2784"/>
              <a:gd name="T11" fmla="*/ 2147483647 h 2016"/>
              <a:gd name="T12" fmla="*/ 2147483647 w 2784"/>
              <a:gd name="T13" fmla="*/ 2147483647 h 2016"/>
              <a:gd name="T14" fmla="*/ 2147483647 w 2784"/>
              <a:gd name="T15" fmla="*/ 2147483647 h 2016"/>
              <a:gd name="T16" fmla="*/ 2147483647 w 2784"/>
              <a:gd name="T17" fmla="*/ 2147483647 h 20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4"/>
              <a:gd name="T28" fmla="*/ 0 h 2016"/>
              <a:gd name="T29" fmla="*/ 2784 w 2784"/>
              <a:gd name="T30" fmla="*/ 2016 h 20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4" h="2016">
                <a:moveTo>
                  <a:pt x="0" y="0"/>
                </a:moveTo>
                <a:cubicBezTo>
                  <a:pt x="24" y="92"/>
                  <a:pt x="48" y="184"/>
                  <a:pt x="96" y="288"/>
                </a:cubicBezTo>
                <a:cubicBezTo>
                  <a:pt x="144" y="392"/>
                  <a:pt x="200" y="504"/>
                  <a:pt x="288" y="624"/>
                </a:cubicBezTo>
                <a:cubicBezTo>
                  <a:pt x="376" y="744"/>
                  <a:pt x="504" y="896"/>
                  <a:pt x="624" y="1008"/>
                </a:cubicBezTo>
                <a:cubicBezTo>
                  <a:pt x="744" y="1120"/>
                  <a:pt x="824" y="1184"/>
                  <a:pt x="1008" y="1296"/>
                </a:cubicBezTo>
                <a:cubicBezTo>
                  <a:pt x="1192" y="1408"/>
                  <a:pt x="1528" y="1584"/>
                  <a:pt x="1728" y="1680"/>
                </a:cubicBezTo>
                <a:cubicBezTo>
                  <a:pt x="1928" y="1776"/>
                  <a:pt x="2064" y="1824"/>
                  <a:pt x="2208" y="1872"/>
                </a:cubicBezTo>
                <a:cubicBezTo>
                  <a:pt x="2352" y="1920"/>
                  <a:pt x="2496" y="1944"/>
                  <a:pt x="2592" y="1968"/>
                </a:cubicBezTo>
                <a:cubicBezTo>
                  <a:pt x="2688" y="1992"/>
                  <a:pt x="2736" y="2004"/>
                  <a:pt x="2784" y="2016"/>
                </a:cubicBezTo>
              </a:path>
            </a:pathLst>
          </a:custGeom>
          <a:noFill/>
          <a:ln w="28575">
            <a:solidFill>
              <a:schemeClr val="tx1"/>
            </a:solidFill>
            <a:round/>
            <a:headEnd/>
            <a:tailEnd/>
          </a:ln>
        </p:spPr>
        <p:txBody>
          <a:bodyPr/>
          <a:lstStyle/>
          <a:p>
            <a:endParaRPr lang="vi-VN"/>
          </a:p>
        </p:txBody>
      </p:sp>
      <p:sp>
        <p:nvSpPr>
          <p:cNvPr id="83980" name="Line 14"/>
          <p:cNvSpPr>
            <a:spLocks noChangeShapeType="1"/>
          </p:cNvSpPr>
          <p:nvPr/>
        </p:nvSpPr>
        <p:spPr bwMode="auto">
          <a:xfrm>
            <a:off x="3733800" y="3962400"/>
            <a:ext cx="0" cy="2133600"/>
          </a:xfrm>
          <a:prstGeom prst="line">
            <a:avLst/>
          </a:prstGeom>
          <a:noFill/>
          <a:ln w="9525">
            <a:solidFill>
              <a:schemeClr val="tx1"/>
            </a:solidFill>
            <a:prstDash val="dash"/>
            <a:round/>
            <a:headEnd/>
            <a:tailEnd/>
          </a:ln>
        </p:spPr>
        <p:txBody>
          <a:bodyPr/>
          <a:lstStyle/>
          <a:p>
            <a:endParaRPr lang="vi-VN"/>
          </a:p>
        </p:txBody>
      </p:sp>
      <p:sp>
        <p:nvSpPr>
          <p:cNvPr id="83981" name="Line 15"/>
          <p:cNvSpPr>
            <a:spLocks noChangeShapeType="1"/>
          </p:cNvSpPr>
          <p:nvPr/>
        </p:nvSpPr>
        <p:spPr bwMode="auto">
          <a:xfrm flipH="1">
            <a:off x="1981200" y="3962400"/>
            <a:ext cx="1752600" cy="0"/>
          </a:xfrm>
          <a:prstGeom prst="line">
            <a:avLst/>
          </a:prstGeom>
          <a:noFill/>
          <a:ln w="9525">
            <a:solidFill>
              <a:schemeClr val="tx1"/>
            </a:solidFill>
            <a:prstDash val="dash"/>
            <a:round/>
            <a:headEnd/>
            <a:tailEnd/>
          </a:ln>
        </p:spPr>
        <p:txBody>
          <a:bodyPr/>
          <a:lstStyle/>
          <a:p>
            <a:endParaRPr lang="vi-VN"/>
          </a:p>
        </p:txBody>
      </p:sp>
      <p:sp>
        <p:nvSpPr>
          <p:cNvPr id="83982" name="Text Box 16"/>
          <p:cNvSpPr txBox="1">
            <a:spLocks noChangeArrowheads="1"/>
          </p:cNvSpPr>
          <p:nvPr/>
        </p:nvSpPr>
        <p:spPr bwMode="auto">
          <a:xfrm>
            <a:off x="2438400" y="1752600"/>
            <a:ext cx="5334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3983" name="Text Box 17"/>
          <p:cNvSpPr txBox="1">
            <a:spLocks noChangeArrowheads="1"/>
          </p:cNvSpPr>
          <p:nvPr/>
        </p:nvSpPr>
        <p:spPr bwMode="auto">
          <a:xfrm>
            <a:off x="4114800" y="1752600"/>
            <a:ext cx="5334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3984" name="AutoShape 18"/>
          <p:cNvSpPr>
            <a:spLocks noChangeArrowheads="1"/>
          </p:cNvSpPr>
          <p:nvPr/>
        </p:nvSpPr>
        <p:spPr bwMode="auto">
          <a:xfrm>
            <a:off x="3275856" y="2276872"/>
            <a:ext cx="854968" cy="216024"/>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vi-VN"/>
          </a:p>
        </p:txBody>
      </p:sp>
      <p:sp>
        <p:nvSpPr>
          <p:cNvPr id="83985" name="AutoShape 19"/>
          <p:cNvSpPr>
            <a:spLocks noChangeArrowheads="1"/>
          </p:cNvSpPr>
          <p:nvPr/>
        </p:nvSpPr>
        <p:spPr bwMode="auto">
          <a:xfrm>
            <a:off x="3870325" y="57150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vi-VN"/>
          </a:p>
        </p:txBody>
      </p:sp>
      <p:sp>
        <p:nvSpPr>
          <p:cNvPr id="83986" name="AutoShape 20"/>
          <p:cNvSpPr>
            <a:spLocks noChangeArrowheads="1"/>
          </p:cNvSpPr>
          <p:nvPr/>
        </p:nvSpPr>
        <p:spPr bwMode="auto">
          <a:xfrm>
            <a:off x="2133600" y="3429000"/>
            <a:ext cx="304800" cy="457200"/>
          </a:xfrm>
          <a:prstGeom prst="upArrow">
            <a:avLst>
              <a:gd name="adj1" fmla="val 50000"/>
              <a:gd name="adj2" fmla="val 37500"/>
            </a:avLst>
          </a:prstGeom>
          <a:solidFill>
            <a:schemeClr val="accent1"/>
          </a:solidFill>
          <a:ln w="9525">
            <a:solidFill>
              <a:schemeClr val="tx1"/>
            </a:solidFill>
            <a:miter lim="800000"/>
            <a:headEnd/>
            <a:tailEnd/>
          </a:ln>
        </p:spPr>
        <p:txBody>
          <a:bodyPr vert="eaVert" wrap="none" anchor="ctr"/>
          <a:lstStyle/>
          <a:p>
            <a:endParaRPr lang="vi-VN"/>
          </a:p>
        </p:txBody>
      </p:sp>
      <p:sp>
        <p:nvSpPr>
          <p:cNvPr id="83987" name="AutoShape 21"/>
          <p:cNvSpPr>
            <a:spLocks noChangeArrowheads="1"/>
          </p:cNvSpPr>
          <p:nvPr/>
        </p:nvSpPr>
        <p:spPr bwMode="auto">
          <a:xfrm>
            <a:off x="381000" y="4572000"/>
            <a:ext cx="1981200" cy="1295400"/>
          </a:xfrm>
          <a:prstGeom prst="wedgeRoundRectCallout">
            <a:avLst>
              <a:gd name="adj1" fmla="val 109056"/>
              <a:gd name="adj2" fmla="val -73653"/>
              <a:gd name="adj3" fmla="val 16667"/>
            </a:avLst>
          </a:prstGeom>
          <a:solidFill>
            <a:schemeClr val="accent1"/>
          </a:solidFill>
          <a:ln w="9525">
            <a:solidFill>
              <a:schemeClr val="tx1"/>
            </a:solidFill>
            <a:miter lim="800000"/>
            <a:headEnd/>
            <a:tailEnd/>
          </a:ln>
        </p:spPr>
        <p:txBody>
          <a:bodyPr/>
          <a:lstStyle/>
          <a:p>
            <a:pPr algn="ctr"/>
            <a:r>
              <a:rPr lang="en-US" sz="2400"/>
              <a:t>Trạng thái cân bằng ban đầu</a:t>
            </a:r>
          </a:p>
        </p:txBody>
      </p:sp>
      <p:sp>
        <p:nvSpPr>
          <p:cNvPr id="83988" name="AutoShape 22"/>
          <p:cNvSpPr>
            <a:spLocks noChangeArrowheads="1"/>
          </p:cNvSpPr>
          <p:nvPr/>
        </p:nvSpPr>
        <p:spPr bwMode="auto">
          <a:xfrm>
            <a:off x="6400800" y="2057400"/>
            <a:ext cx="1981200" cy="1295400"/>
          </a:xfrm>
          <a:prstGeom prst="wedgeRoundRectCallout">
            <a:avLst>
              <a:gd name="adj1" fmla="val -127806"/>
              <a:gd name="adj2" fmla="val 48898"/>
              <a:gd name="adj3" fmla="val 16667"/>
            </a:avLst>
          </a:prstGeom>
          <a:solidFill>
            <a:schemeClr val="accent1"/>
          </a:solidFill>
          <a:ln w="9525">
            <a:solidFill>
              <a:schemeClr val="tx1"/>
            </a:solidFill>
            <a:miter lim="800000"/>
            <a:headEnd/>
            <a:tailEnd/>
          </a:ln>
        </p:spPr>
        <p:txBody>
          <a:bodyPr/>
          <a:lstStyle/>
          <a:p>
            <a:pPr algn="ctr"/>
            <a:r>
              <a:rPr lang="en-US" sz="2400"/>
              <a:t>Trạng thái cân bằng mới</a:t>
            </a:r>
          </a:p>
        </p:txBody>
      </p:sp>
      <p:sp>
        <p:nvSpPr>
          <p:cNvPr id="83989" name="Text Box 23"/>
          <p:cNvSpPr txBox="1">
            <a:spLocks noChangeArrowheads="1"/>
          </p:cNvSpPr>
          <p:nvPr/>
        </p:nvSpPr>
        <p:spPr bwMode="auto">
          <a:xfrm>
            <a:off x="5334000" y="1752600"/>
            <a:ext cx="533400" cy="457200"/>
          </a:xfrm>
          <a:prstGeom prst="rect">
            <a:avLst/>
          </a:prstGeom>
          <a:noFill/>
          <a:ln w="9525">
            <a:noFill/>
            <a:miter lim="800000"/>
            <a:headEnd/>
            <a:tailEnd/>
          </a:ln>
        </p:spPr>
        <p:txBody>
          <a:bodyPr>
            <a:spAutoFit/>
          </a:bodyPr>
          <a:lstStyle/>
          <a:p>
            <a:pPr>
              <a:spcBef>
                <a:spcPct val="50000"/>
              </a:spcBef>
            </a:pPr>
            <a:r>
              <a:rPr lang="en-US" sz="2400"/>
              <a: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0" y="274638"/>
            <a:ext cx="8229600" cy="1143000"/>
          </a:xfrm>
        </p:spPr>
        <p:txBody>
          <a:bodyPr anchor="b">
            <a:normAutofit fontScale="90000"/>
          </a:bodyPr>
          <a:lstStyle/>
          <a:p>
            <a:pPr eaLnBrk="1" hangingPunct="1"/>
            <a:r>
              <a:rPr lang="en-US" dirty="0" err="1" smtClean="0"/>
              <a:t>Thay</a:t>
            </a:r>
            <a:r>
              <a:rPr lang="en-US" dirty="0" smtClean="0"/>
              <a:t> </a:t>
            </a:r>
            <a:r>
              <a:rPr lang="en-US" dirty="0" err="1" smtClean="0"/>
              <a:t>đổi</a:t>
            </a:r>
            <a:r>
              <a:rPr lang="en-US" dirty="0" smtClean="0"/>
              <a:t> </a:t>
            </a:r>
            <a:r>
              <a:rPr lang="en-US" dirty="0" err="1" smtClean="0"/>
              <a:t>cung</a:t>
            </a:r>
            <a:r>
              <a:rPr lang="en-US" dirty="0" smtClean="0"/>
              <a:t> </a:t>
            </a:r>
            <a:r>
              <a:rPr lang="en-US" dirty="0" err="1" smtClean="0"/>
              <a:t>và</a:t>
            </a:r>
            <a:r>
              <a:rPr lang="en-US" dirty="0" smtClean="0"/>
              <a:t> </a:t>
            </a:r>
            <a:r>
              <a:rPr lang="en-US" dirty="0" err="1" smtClean="0"/>
              <a:t>cầu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a:t>
            </a:r>
          </a:p>
        </p:txBody>
      </p:sp>
      <p:grpSp>
        <p:nvGrpSpPr>
          <p:cNvPr id="2" name="Group 24"/>
          <p:cNvGrpSpPr>
            <a:grpSpLocks/>
          </p:cNvGrpSpPr>
          <p:nvPr/>
        </p:nvGrpSpPr>
        <p:grpSpPr bwMode="auto">
          <a:xfrm>
            <a:off x="1371600" y="836712"/>
            <a:ext cx="7315200" cy="5792688"/>
            <a:chOff x="1371600" y="836712"/>
            <a:chExt cx="7315200" cy="5792688"/>
          </a:xfrm>
        </p:grpSpPr>
        <p:sp>
          <p:nvSpPr>
            <p:cNvPr id="84996" name="Line 5"/>
            <p:cNvSpPr>
              <a:spLocks noChangeShapeType="1"/>
            </p:cNvSpPr>
            <p:nvPr/>
          </p:nvSpPr>
          <p:spPr bwMode="auto">
            <a:xfrm>
              <a:off x="1981200" y="2133600"/>
              <a:ext cx="0" cy="3962400"/>
            </a:xfrm>
            <a:prstGeom prst="line">
              <a:avLst/>
            </a:prstGeom>
            <a:noFill/>
            <a:ln w="9525">
              <a:solidFill>
                <a:schemeClr val="tx1"/>
              </a:solidFill>
              <a:round/>
              <a:headEnd/>
              <a:tailEnd/>
            </a:ln>
          </p:spPr>
          <p:txBody>
            <a:bodyPr/>
            <a:lstStyle/>
            <a:p>
              <a:endParaRPr lang="vi-VN"/>
            </a:p>
          </p:txBody>
        </p:sp>
        <p:sp>
          <p:nvSpPr>
            <p:cNvPr id="84997" name="Line 6"/>
            <p:cNvSpPr>
              <a:spLocks noChangeShapeType="1"/>
            </p:cNvSpPr>
            <p:nvPr/>
          </p:nvSpPr>
          <p:spPr bwMode="auto">
            <a:xfrm>
              <a:off x="1981200" y="6096000"/>
              <a:ext cx="5638800" cy="0"/>
            </a:xfrm>
            <a:prstGeom prst="line">
              <a:avLst/>
            </a:prstGeom>
            <a:noFill/>
            <a:ln w="9525">
              <a:solidFill>
                <a:schemeClr val="tx1"/>
              </a:solidFill>
              <a:round/>
              <a:headEnd/>
              <a:tailEnd/>
            </a:ln>
          </p:spPr>
          <p:txBody>
            <a:bodyPr/>
            <a:lstStyle/>
            <a:p>
              <a:endParaRPr lang="vi-VN"/>
            </a:p>
          </p:txBody>
        </p:sp>
        <p:sp>
          <p:nvSpPr>
            <p:cNvPr id="84998" name="Freeform 7"/>
            <p:cNvSpPr>
              <a:spLocks/>
            </p:cNvSpPr>
            <p:nvPr/>
          </p:nvSpPr>
          <p:spPr bwMode="auto">
            <a:xfrm>
              <a:off x="2011363" y="2057400"/>
              <a:ext cx="3810000" cy="27432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tx1"/>
              </a:solidFill>
              <a:round/>
              <a:headEnd/>
              <a:tailEnd/>
            </a:ln>
          </p:spPr>
          <p:txBody>
            <a:bodyPr/>
            <a:lstStyle/>
            <a:p>
              <a:endParaRPr lang="vi-VN"/>
            </a:p>
          </p:txBody>
        </p:sp>
        <p:sp>
          <p:nvSpPr>
            <p:cNvPr id="84999" name="Freeform 8"/>
            <p:cNvSpPr>
              <a:spLocks/>
            </p:cNvSpPr>
            <p:nvPr/>
          </p:nvSpPr>
          <p:spPr bwMode="auto">
            <a:xfrm>
              <a:off x="4724400" y="1905000"/>
              <a:ext cx="2743200" cy="2514600"/>
            </a:xfrm>
            <a:custGeom>
              <a:avLst/>
              <a:gdLst>
                <a:gd name="T0" fmla="*/ 0 w 1920"/>
                <a:gd name="T1" fmla="*/ 0 h 1968"/>
                <a:gd name="T2" fmla="*/ 2147483647 w 1920"/>
                <a:gd name="T3" fmla="*/ 2147483647 h 1968"/>
                <a:gd name="T4" fmla="*/ 2147483647 w 1920"/>
                <a:gd name="T5" fmla="*/ 2147483647 h 1968"/>
                <a:gd name="T6" fmla="*/ 2147483647 w 1920"/>
                <a:gd name="T7" fmla="*/ 2147483647 h 1968"/>
                <a:gd name="T8" fmla="*/ 2147483647 w 1920"/>
                <a:gd name="T9" fmla="*/ 2147483647 h 1968"/>
                <a:gd name="T10" fmla="*/ 2147483647 w 1920"/>
                <a:gd name="T11" fmla="*/ 2147483647 h 1968"/>
                <a:gd name="T12" fmla="*/ 0 60000 65536"/>
                <a:gd name="T13" fmla="*/ 0 60000 65536"/>
                <a:gd name="T14" fmla="*/ 0 60000 65536"/>
                <a:gd name="T15" fmla="*/ 0 60000 65536"/>
                <a:gd name="T16" fmla="*/ 0 60000 65536"/>
                <a:gd name="T17" fmla="*/ 0 60000 65536"/>
                <a:gd name="T18" fmla="*/ 0 w 1920"/>
                <a:gd name="T19" fmla="*/ 0 h 1968"/>
                <a:gd name="T20" fmla="*/ 1920 w 1920"/>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1920" h="1968">
                  <a:moveTo>
                    <a:pt x="0" y="0"/>
                  </a:moveTo>
                  <a:cubicBezTo>
                    <a:pt x="40" y="148"/>
                    <a:pt x="80" y="296"/>
                    <a:pt x="144" y="432"/>
                  </a:cubicBezTo>
                  <a:cubicBezTo>
                    <a:pt x="208" y="568"/>
                    <a:pt x="280" y="672"/>
                    <a:pt x="384" y="816"/>
                  </a:cubicBezTo>
                  <a:cubicBezTo>
                    <a:pt x="488" y="960"/>
                    <a:pt x="632" y="1160"/>
                    <a:pt x="768" y="1296"/>
                  </a:cubicBezTo>
                  <a:cubicBezTo>
                    <a:pt x="904" y="1432"/>
                    <a:pt x="1008" y="1520"/>
                    <a:pt x="1200" y="1632"/>
                  </a:cubicBezTo>
                  <a:cubicBezTo>
                    <a:pt x="1392" y="1744"/>
                    <a:pt x="1800" y="1912"/>
                    <a:pt x="1920" y="1968"/>
                  </a:cubicBezTo>
                </a:path>
              </a:pathLst>
            </a:custGeom>
            <a:noFill/>
            <a:ln w="38100">
              <a:solidFill>
                <a:srgbClr val="0070C0"/>
              </a:solidFill>
              <a:round/>
              <a:headEnd/>
              <a:tailEnd/>
            </a:ln>
          </p:spPr>
          <p:txBody>
            <a:bodyPr/>
            <a:lstStyle/>
            <a:p>
              <a:endParaRPr lang="vi-VN"/>
            </a:p>
          </p:txBody>
        </p:sp>
        <p:sp>
          <p:nvSpPr>
            <p:cNvPr id="85000" name="Freeform 11"/>
            <p:cNvSpPr>
              <a:spLocks/>
            </p:cNvSpPr>
            <p:nvPr/>
          </p:nvSpPr>
          <p:spPr bwMode="auto">
            <a:xfrm>
              <a:off x="3352800" y="2209800"/>
              <a:ext cx="3200400" cy="2819400"/>
            </a:xfrm>
            <a:custGeom>
              <a:avLst/>
              <a:gdLst>
                <a:gd name="T0" fmla="*/ 0 w 2112"/>
                <a:gd name="T1" fmla="*/ 2147483647 h 2016"/>
                <a:gd name="T2" fmla="*/ 2147483647 w 2112"/>
                <a:gd name="T3" fmla="*/ 2147483647 h 2016"/>
                <a:gd name="T4" fmla="*/ 2147483647 w 2112"/>
                <a:gd name="T5" fmla="*/ 2147483647 h 2016"/>
                <a:gd name="T6" fmla="*/ 2147483647 w 2112"/>
                <a:gd name="T7" fmla="*/ 2147483647 h 2016"/>
                <a:gd name="T8" fmla="*/ 2147483647 w 2112"/>
                <a:gd name="T9" fmla="*/ 2147483647 h 2016"/>
                <a:gd name="T10" fmla="*/ 2147483647 w 2112"/>
                <a:gd name="T11" fmla="*/ 0 h 2016"/>
                <a:gd name="T12" fmla="*/ 0 60000 65536"/>
                <a:gd name="T13" fmla="*/ 0 60000 65536"/>
                <a:gd name="T14" fmla="*/ 0 60000 65536"/>
                <a:gd name="T15" fmla="*/ 0 60000 65536"/>
                <a:gd name="T16" fmla="*/ 0 60000 65536"/>
                <a:gd name="T17" fmla="*/ 0 60000 65536"/>
                <a:gd name="T18" fmla="*/ 0 w 2112"/>
                <a:gd name="T19" fmla="*/ 0 h 2016"/>
                <a:gd name="T20" fmla="*/ 2112 w 2112"/>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2112" h="2016">
                  <a:moveTo>
                    <a:pt x="0" y="2016"/>
                  </a:moveTo>
                  <a:cubicBezTo>
                    <a:pt x="200" y="1940"/>
                    <a:pt x="400" y="1864"/>
                    <a:pt x="576" y="1776"/>
                  </a:cubicBezTo>
                  <a:cubicBezTo>
                    <a:pt x="752" y="1688"/>
                    <a:pt x="888" y="1632"/>
                    <a:pt x="1056" y="1488"/>
                  </a:cubicBezTo>
                  <a:cubicBezTo>
                    <a:pt x="1224" y="1344"/>
                    <a:pt x="1424" y="1120"/>
                    <a:pt x="1584" y="912"/>
                  </a:cubicBezTo>
                  <a:cubicBezTo>
                    <a:pt x="1744" y="704"/>
                    <a:pt x="1928" y="392"/>
                    <a:pt x="2016" y="240"/>
                  </a:cubicBezTo>
                  <a:cubicBezTo>
                    <a:pt x="2104" y="88"/>
                    <a:pt x="2096" y="32"/>
                    <a:pt x="2112" y="0"/>
                  </a:cubicBezTo>
                </a:path>
              </a:pathLst>
            </a:custGeom>
            <a:noFill/>
            <a:ln w="28575">
              <a:solidFill>
                <a:srgbClr val="0070C0"/>
              </a:solidFill>
              <a:round/>
              <a:headEnd/>
              <a:tailEnd/>
            </a:ln>
          </p:spPr>
          <p:txBody>
            <a:bodyPr/>
            <a:lstStyle/>
            <a:p>
              <a:endParaRPr lang="vi-VN"/>
            </a:p>
          </p:txBody>
        </p:sp>
        <p:sp>
          <p:nvSpPr>
            <p:cNvPr id="85001" name="AutoShape 15"/>
            <p:cNvSpPr>
              <a:spLocks noChangeArrowheads="1"/>
            </p:cNvSpPr>
            <p:nvPr/>
          </p:nvSpPr>
          <p:spPr bwMode="auto">
            <a:xfrm>
              <a:off x="6705600" y="2819400"/>
              <a:ext cx="1981200" cy="1295400"/>
            </a:xfrm>
            <a:prstGeom prst="wedgeRoundRectCallout">
              <a:avLst>
                <a:gd name="adj1" fmla="val -92468"/>
                <a:gd name="adj2" fmla="val -2819"/>
                <a:gd name="adj3" fmla="val 16667"/>
              </a:avLst>
            </a:prstGeom>
            <a:solidFill>
              <a:schemeClr val="accent1"/>
            </a:solidFill>
            <a:ln w="9525">
              <a:solidFill>
                <a:schemeClr val="tx1"/>
              </a:solidFill>
              <a:miter lim="800000"/>
              <a:headEnd/>
              <a:tailEnd/>
            </a:ln>
          </p:spPr>
          <p:txBody>
            <a:bodyPr/>
            <a:lstStyle/>
            <a:p>
              <a:pPr algn="ctr"/>
              <a:r>
                <a:rPr lang="en-US" sz="2400"/>
                <a:t>Trạng thái cân bằng mới</a:t>
              </a:r>
            </a:p>
          </p:txBody>
        </p:sp>
        <p:sp>
          <p:nvSpPr>
            <p:cNvPr id="85002" name="Freeform 17"/>
            <p:cNvSpPr>
              <a:spLocks/>
            </p:cNvSpPr>
            <p:nvPr/>
          </p:nvSpPr>
          <p:spPr bwMode="auto">
            <a:xfrm>
              <a:off x="2667000" y="2514600"/>
              <a:ext cx="4495800" cy="3124200"/>
            </a:xfrm>
            <a:custGeom>
              <a:avLst/>
              <a:gdLst>
                <a:gd name="T0" fmla="*/ 0 w 2832"/>
                <a:gd name="T1" fmla="*/ 0 h 1968"/>
                <a:gd name="T2" fmla="*/ 2147483647 w 2832"/>
                <a:gd name="T3" fmla="*/ 2147483647 h 1968"/>
                <a:gd name="T4" fmla="*/ 2147483647 w 2832"/>
                <a:gd name="T5" fmla="*/ 2147483647 h 1968"/>
                <a:gd name="T6" fmla="*/ 2147483647 w 2832"/>
                <a:gd name="T7" fmla="*/ 2147483647 h 1968"/>
                <a:gd name="T8" fmla="*/ 2147483647 w 2832"/>
                <a:gd name="T9" fmla="*/ 2147483647 h 1968"/>
                <a:gd name="T10" fmla="*/ 2147483647 w 2832"/>
                <a:gd name="T11" fmla="*/ 2147483647 h 1968"/>
                <a:gd name="T12" fmla="*/ 2147483647 w 2832"/>
                <a:gd name="T13" fmla="*/ 2147483647 h 1968"/>
                <a:gd name="T14" fmla="*/ 2147483647 w 2832"/>
                <a:gd name="T15" fmla="*/ 2147483647 h 1968"/>
                <a:gd name="T16" fmla="*/ 2147483647 w 2832"/>
                <a:gd name="T17" fmla="*/ 2147483647 h 1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2"/>
                <a:gd name="T28" fmla="*/ 0 h 1968"/>
                <a:gd name="T29" fmla="*/ 2832 w 2832"/>
                <a:gd name="T30" fmla="*/ 1968 h 19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2" h="1968">
                  <a:moveTo>
                    <a:pt x="0" y="0"/>
                  </a:moveTo>
                  <a:cubicBezTo>
                    <a:pt x="52" y="120"/>
                    <a:pt x="104" y="240"/>
                    <a:pt x="192" y="384"/>
                  </a:cubicBezTo>
                  <a:cubicBezTo>
                    <a:pt x="280" y="528"/>
                    <a:pt x="424" y="728"/>
                    <a:pt x="528" y="864"/>
                  </a:cubicBezTo>
                  <a:cubicBezTo>
                    <a:pt x="632" y="1000"/>
                    <a:pt x="704" y="1096"/>
                    <a:pt x="816" y="1200"/>
                  </a:cubicBezTo>
                  <a:cubicBezTo>
                    <a:pt x="928" y="1304"/>
                    <a:pt x="1048" y="1400"/>
                    <a:pt x="1200" y="1488"/>
                  </a:cubicBezTo>
                  <a:cubicBezTo>
                    <a:pt x="1352" y="1576"/>
                    <a:pt x="1560" y="1664"/>
                    <a:pt x="1728" y="1728"/>
                  </a:cubicBezTo>
                  <a:cubicBezTo>
                    <a:pt x="1896" y="1792"/>
                    <a:pt x="2072" y="1840"/>
                    <a:pt x="2208" y="1872"/>
                  </a:cubicBezTo>
                  <a:cubicBezTo>
                    <a:pt x="2344" y="1904"/>
                    <a:pt x="2440" y="1904"/>
                    <a:pt x="2544" y="1920"/>
                  </a:cubicBezTo>
                  <a:cubicBezTo>
                    <a:pt x="2648" y="1936"/>
                    <a:pt x="2740" y="1952"/>
                    <a:pt x="2832" y="1968"/>
                  </a:cubicBezTo>
                </a:path>
              </a:pathLst>
            </a:custGeom>
            <a:noFill/>
            <a:ln w="28575">
              <a:solidFill>
                <a:schemeClr val="tx1"/>
              </a:solidFill>
              <a:round/>
              <a:headEnd/>
              <a:tailEnd/>
            </a:ln>
          </p:spPr>
          <p:txBody>
            <a:bodyPr/>
            <a:lstStyle/>
            <a:p>
              <a:endParaRPr lang="vi-VN"/>
            </a:p>
          </p:txBody>
        </p:sp>
        <p:sp>
          <p:nvSpPr>
            <p:cNvPr id="85003" name="Line 18"/>
            <p:cNvSpPr>
              <a:spLocks noChangeShapeType="1"/>
            </p:cNvSpPr>
            <p:nvPr/>
          </p:nvSpPr>
          <p:spPr bwMode="auto">
            <a:xfrm>
              <a:off x="3627438" y="4068763"/>
              <a:ext cx="0" cy="1981200"/>
            </a:xfrm>
            <a:prstGeom prst="line">
              <a:avLst/>
            </a:prstGeom>
            <a:noFill/>
            <a:ln w="9525">
              <a:solidFill>
                <a:schemeClr val="tx1"/>
              </a:solidFill>
              <a:prstDash val="dash"/>
              <a:round/>
              <a:headEnd/>
              <a:tailEnd/>
            </a:ln>
          </p:spPr>
          <p:txBody>
            <a:bodyPr/>
            <a:lstStyle/>
            <a:p>
              <a:endParaRPr lang="vi-VN"/>
            </a:p>
          </p:txBody>
        </p:sp>
        <p:sp>
          <p:nvSpPr>
            <p:cNvPr id="85004" name="Line 19"/>
            <p:cNvSpPr>
              <a:spLocks noChangeShapeType="1"/>
            </p:cNvSpPr>
            <p:nvPr/>
          </p:nvSpPr>
          <p:spPr bwMode="auto">
            <a:xfrm flipH="1">
              <a:off x="1981200" y="4038600"/>
              <a:ext cx="1676400" cy="0"/>
            </a:xfrm>
            <a:prstGeom prst="line">
              <a:avLst/>
            </a:prstGeom>
            <a:noFill/>
            <a:ln w="9525">
              <a:solidFill>
                <a:schemeClr val="tx1"/>
              </a:solidFill>
              <a:prstDash val="dash"/>
              <a:round/>
              <a:headEnd/>
              <a:tailEnd/>
            </a:ln>
          </p:spPr>
          <p:txBody>
            <a:bodyPr/>
            <a:lstStyle/>
            <a:p>
              <a:endParaRPr lang="vi-VN"/>
            </a:p>
          </p:txBody>
        </p:sp>
        <p:sp>
          <p:nvSpPr>
            <p:cNvPr id="85005" name="Line 21"/>
            <p:cNvSpPr>
              <a:spLocks noChangeShapeType="1"/>
            </p:cNvSpPr>
            <p:nvPr/>
          </p:nvSpPr>
          <p:spPr bwMode="auto">
            <a:xfrm>
              <a:off x="5715000" y="3505200"/>
              <a:ext cx="0" cy="2590800"/>
            </a:xfrm>
            <a:prstGeom prst="line">
              <a:avLst/>
            </a:prstGeom>
            <a:noFill/>
            <a:ln w="9525">
              <a:solidFill>
                <a:schemeClr val="hlink"/>
              </a:solidFill>
              <a:prstDash val="dash"/>
              <a:round/>
              <a:headEnd/>
              <a:tailEnd/>
            </a:ln>
          </p:spPr>
          <p:txBody>
            <a:bodyPr/>
            <a:lstStyle/>
            <a:p>
              <a:endParaRPr lang="vi-VN"/>
            </a:p>
          </p:txBody>
        </p:sp>
        <p:sp>
          <p:nvSpPr>
            <p:cNvPr id="85006" name="Line 22"/>
            <p:cNvSpPr>
              <a:spLocks noChangeShapeType="1"/>
            </p:cNvSpPr>
            <p:nvPr/>
          </p:nvSpPr>
          <p:spPr bwMode="auto">
            <a:xfrm flipH="1">
              <a:off x="1981200" y="3505200"/>
              <a:ext cx="3733800" cy="0"/>
            </a:xfrm>
            <a:prstGeom prst="line">
              <a:avLst/>
            </a:prstGeom>
            <a:noFill/>
            <a:ln w="9525">
              <a:solidFill>
                <a:schemeClr val="hlink"/>
              </a:solidFill>
              <a:prstDash val="dash"/>
              <a:round/>
              <a:headEnd/>
              <a:tailEnd/>
            </a:ln>
          </p:spPr>
          <p:txBody>
            <a:bodyPr/>
            <a:lstStyle/>
            <a:p>
              <a:endParaRPr lang="vi-VN"/>
            </a:p>
          </p:txBody>
        </p:sp>
        <p:sp>
          <p:nvSpPr>
            <p:cNvPr id="85008" name="Text Box 24"/>
            <p:cNvSpPr txBox="1">
              <a:spLocks noChangeArrowheads="1"/>
            </p:cNvSpPr>
            <p:nvPr/>
          </p:nvSpPr>
          <p:spPr bwMode="auto">
            <a:xfrm>
              <a:off x="7239000" y="5410200"/>
              <a:ext cx="5334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5009" name="Text Box 25"/>
            <p:cNvSpPr txBox="1">
              <a:spLocks noChangeArrowheads="1"/>
            </p:cNvSpPr>
            <p:nvPr/>
          </p:nvSpPr>
          <p:spPr bwMode="auto">
            <a:xfrm>
              <a:off x="7543800" y="4267200"/>
              <a:ext cx="5334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5010" name="Text Box 26"/>
            <p:cNvSpPr txBox="1">
              <a:spLocks noChangeArrowheads="1"/>
            </p:cNvSpPr>
            <p:nvPr/>
          </p:nvSpPr>
          <p:spPr bwMode="auto">
            <a:xfrm>
              <a:off x="5791200" y="1752600"/>
              <a:ext cx="3810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5011" name="Text Box 27"/>
            <p:cNvSpPr txBox="1">
              <a:spLocks noChangeArrowheads="1"/>
            </p:cNvSpPr>
            <p:nvPr/>
          </p:nvSpPr>
          <p:spPr bwMode="auto">
            <a:xfrm>
              <a:off x="6553200" y="1828800"/>
              <a:ext cx="6096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5012" name="Text Box 28"/>
            <p:cNvSpPr txBox="1">
              <a:spLocks noChangeArrowheads="1"/>
            </p:cNvSpPr>
            <p:nvPr/>
          </p:nvSpPr>
          <p:spPr bwMode="auto">
            <a:xfrm>
              <a:off x="1371600" y="2254250"/>
              <a:ext cx="762000" cy="2698750"/>
            </a:xfrm>
            <a:prstGeom prst="rect">
              <a:avLst/>
            </a:prstGeom>
            <a:noFill/>
            <a:ln w="9525">
              <a:noFill/>
              <a:miter lim="800000"/>
              <a:headEnd/>
              <a:tailEnd/>
            </a:ln>
          </p:spPr>
          <p:txBody>
            <a:bodyPr>
              <a:spAutoFit/>
            </a:bodyPr>
            <a:lstStyle/>
            <a:p>
              <a:pPr>
                <a:spcBef>
                  <a:spcPct val="50000"/>
                </a:spcBef>
              </a:pPr>
              <a:r>
                <a:rPr lang="en-US" sz="2400"/>
                <a:t>P</a:t>
              </a:r>
            </a:p>
            <a:p>
              <a:pPr>
                <a:spcBef>
                  <a:spcPct val="50000"/>
                </a:spcBef>
              </a:pPr>
              <a:endParaRPr lang="en-US" sz="2400" baseline="-25000"/>
            </a:p>
            <a:p>
              <a:pPr>
                <a:spcBef>
                  <a:spcPct val="50000"/>
                </a:spcBef>
              </a:pPr>
              <a:r>
                <a:rPr lang="en-US" sz="2400"/>
                <a:t>P</a:t>
              </a:r>
              <a:r>
                <a:rPr lang="en-US" sz="2400" baseline="-25000"/>
                <a:t>2</a:t>
              </a:r>
              <a:endParaRPr lang="en-US" sz="2400"/>
            </a:p>
            <a:p>
              <a:pPr>
                <a:spcBef>
                  <a:spcPct val="50000"/>
                </a:spcBef>
              </a:pPr>
              <a:r>
                <a:rPr lang="en-US" sz="2400"/>
                <a:t>P</a:t>
              </a:r>
              <a:r>
                <a:rPr lang="en-US" sz="2400" baseline="-25000"/>
                <a:t>1</a:t>
              </a:r>
              <a:endParaRPr lang="en-US" sz="2400"/>
            </a:p>
            <a:p>
              <a:pPr>
                <a:spcBef>
                  <a:spcPct val="50000"/>
                </a:spcBef>
              </a:pPr>
              <a:endParaRPr lang="en-US" sz="2400" baseline="30000"/>
            </a:p>
            <a:p>
              <a:pPr>
                <a:spcBef>
                  <a:spcPct val="50000"/>
                </a:spcBef>
              </a:pPr>
              <a:endParaRPr lang="en-US"/>
            </a:p>
          </p:txBody>
        </p:sp>
        <p:sp>
          <p:nvSpPr>
            <p:cNvPr id="85013" name="Text Box 29"/>
            <p:cNvSpPr txBox="1">
              <a:spLocks noChangeArrowheads="1"/>
            </p:cNvSpPr>
            <p:nvPr/>
          </p:nvSpPr>
          <p:spPr bwMode="auto">
            <a:xfrm>
              <a:off x="1524000" y="6172200"/>
              <a:ext cx="6553200" cy="457200"/>
            </a:xfrm>
            <a:prstGeom prst="rect">
              <a:avLst/>
            </a:prstGeom>
            <a:noFill/>
            <a:ln w="9525">
              <a:noFill/>
              <a:miter lim="800000"/>
              <a:headEnd/>
              <a:tailEnd/>
            </a:ln>
          </p:spPr>
          <p:txBody>
            <a:bodyPr>
              <a:spAutoFit/>
            </a:bodyPr>
            <a:lstStyle/>
            <a:p>
              <a:pPr>
                <a:spcBef>
                  <a:spcPct val="50000"/>
                </a:spcBef>
              </a:pPr>
              <a:r>
                <a:rPr lang="en-US" sz="2400" dirty="0"/>
                <a:t>                    </a:t>
              </a:r>
              <a:r>
                <a:rPr lang="en-US" sz="2400" dirty="0" smtClean="0"/>
                <a:t>        Q</a:t>
              </a:r>
              <a:r>
                <a:rPr lang="en-US" sz="2400" baseline="-25000" dirty="0" smtClean="0"/>
                <a:t>1</a:t>
              </a:r>
              <a:r>
                <a:rPr lang="en-US" sz="2400" dirty="0" smtClean="0"/>
                <a:t>                         </a:t>
              </a:r>
              <a:r>
                <a:rPr lang="en-US" sz="2400" dirty="0"/>
                <a:t>Q</a:t>
              </a:r>
              <a:r>
                <a:rPr lang="en-US" sz="2400" baseline="-25000" dirty="0"/>
                <a:t>2      </a:t>
              </a:r>
              <a:r>
                <a:rPr lang="en-US" sz="2400" dirty="0"/>
                <a:t>	    </a:t>
              </a:r>
              <a:r>
                <a:rPr lang="en-US" sz="2400" dirty="0" smtClean="0"/>
                <a:t>         </a:t>
              </a:r>
              <a:r>
                <a:rPr lang="en-US" sz="2400" dirty="0"/>
                <a:t>Q</a:t>
              </a:r>
            </a:p>
          </p:txBody>
        </p:sp>
        <p:sp>
          <p:nvSpPr>
            <p:cNvPr id="85014" name="AutoShape 30"/>
            <p:cNvSpPr>
              <a:spLocks noChangeArrowheads="1"/>
            </p:cNvSpPr>
            <p:nvPr/>
          </p:nvSpPr>
          <p:spPr bwMode="auto">
            <a:xfrm>
              <a:off x="3810000" y="5715000"/>
              <a:ext cx="1752600" cy="228600"/>
            </a:xfrm>
            <a:prstGeom prst="rightArrow">
              <a:avLst>
                <a:gd name="adj1" fmla="val 50000"/>
                <a:gd name="adj2" fmla="val 191667"/>
              </a:avLst>
            </a:prstGeom>
            <a:solidFill>
              <a:schemeClr val="accent1"/>
            </a:solidFill>
            <a:ln w="9525">
              <a:solidFill>
                <a:schemeClr val="tx1"/>
              </a:solidFill>
              <a:miter lim="800000"/>
              <a:headEnd/>
              <a:tailEnd/>
            </a:ln>
          </p:spPr>
          <p:txBody>
            <a:bodyPr wrap="none" anchor="ctr"/>
            <a:lstStyle/>
            <a:p>
              <a:endParaRPr lang="vi-VN"/>
            </a:p>
          </p:txBody>
        </p:sp>
        <p:sp>
          <p:nvSpPr>
            <p:cNvPr id="85015" name="AutoShape 32"/>
            <p:cNvSpPr>
              <a:spLocks noChangeArrowheads="1"/>
            </p:cNvSpPr>
            <p:nvPr/>
          </p:nvSpPr>
          <p:spPr bwMode="auto">
            <a:xfrm>
              <a:off x="2135188" y="3611563"/>
              <a:ext cx="228600" cy="304800"/>
            </a:xfrm>
            <a:prstGeom prst="upArrow">
              <a:avLst>
                <a:gd name="adj1" fmla="val 50000"/>
                <a:gd name="adj2" fmla="val 33333"/>
              </a:avLst>
            </a:prstGeom>
            <a:solidFill>
              <a:schemeClr val="accent1"/>
            </a:solidFill>
            <a:ln w="9525">
              <a:solidFill>
                <a:schemeClr val="tx1"/>
              </a:solidFill>
              <a:miter lim="800000"/>
              <a:headEnd/>
              <a:tailEnd/>
            </a:ln>
          </p:spPr>
          <p:txBody>
            <a:bodyPr vert="eaVert" wrap="none" anchor="ctr"/>
            <a:lstStyle/>
            <a:p>
              <a:endParaRPr lang="vi-VN"/>
            </a:p>
          </p:txBody>
        </p:sp>
        <p:sp>
          <p:nvSpPr>
            <p:cNvPr id="85016" name="AutoShape 33"/>
            <p:cNvSpPr>
              <a:spLocks noChangeArrowheads="1"/>
            </p:cNvSpPr>
            <p:nvPr/>
          </p:nvSpPr>
          <p:spPr bwMode="auto">
            <a:xfrm>
              <a:off x="5943600" y="2209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vi-VN"/>
            </a:p>
          </p:txBody>
        </p:sp>
        <p:sp>
          <p:nvSpPr>
            <p:cNvPr id="85017" name="AutoShape 34"/>
            <p:cNvSpPr>
              <a:spLocks noChangeArrowheads="1"/>
            </p:cNvSpPr>
            <p:nvPr/>
          </p:nvSpPr>
          <p:spPr bwMode="auto">
            <a:xfrm rot="16200000">
              <a:off x="6553200" y="4876800"/>
              <a:ext cx="1143000" cy="2286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vi-VN"/>
            </a:p>
          </p:txBody>
        </p:sp>
        <p:sp>
          <p:nvSpPr>
            <p:cNvPr id="26" name="AutoShape 23"/>
            <p:cNvSpPr>
              <a:spLocks noChangeArrowheads="1"/>
            </p:cNvSpPr>
            <p:nvPr/>
          </p:nvSpPr>
          <p:spPr bwMode="auto">
            <a:xfrm>
              <a:off x="2267744" y="836712"/>
              <a:ext cx="1981200" cy="1295400"/>
            </a:xfrm>
            <a:prstGeom prst="wedgeRoundRectCallout">
              <a:avLst>
                <a:gd name="adj1" fmla="val 17564"/>
                <a:gd name="adj2" fmla="val 194681"/>
                <a:gd name="adj3" fmla="val 16667"/>
              </a:avLst>
            </a:prstGeom>
            <a:solidFill>
              <a:schemeClr val="accent1"/>
            </a:solidFill>
            <a:ln w="9525">
              <a:solidFill>
                <a:schemeClr val="tx1"/>
              </a:solidFill>
              <a:miter lim="800000"/>
              <a:headEnd/>
              <a:tailEnd/>
            </a:ln>
          </p:spPr>
          <p:txBody>
            <a:bodyPr/>
            <a:lstStyle/>
            <a:p>
              <a:pPr algn="ctr"/>
              <a:r>
                <a:rPr lang="en-US" sz="2400" dirty="0" err="1"/>
                <a:t>Trạng</a:t>
              </a:r>
              <a:r>
                <a:rPr lang="en-US" sz="2400" dirty="0"/>
                <a:t> </a:t>
              </a:r>
              <a:r>
                <a:rPr lang="en-US" sz="2400" dirty="0" err="1"/>
                <a:t>thái</a:t>
              </a:r>
              <a:r>
                <a:rPr lang="en-US" sz="2400" dirty="0"/>
                <a:t> </a:t>
              </a:r>
              <a:r>
                <a:rPr lang="en-US" sz="2400" dirty="0" err="1"/>
                <a:t>cân</a:t>
              </a:r>
              <a:r>
                <a:rPr lang="en-US" sz="2400" dirty="0"/>
                <a:t> </a:t>
              </a:r>
              <a:r>
                <a:rPr lang="en-US" sz="2400" dirty="0" err="1"/>
                <a:t>bằng</a:t>
              </a:r>
              <a:r>
                <a:rPr lang="en-US" sz="2400" dirty="0"/>
                <a:t> ban </a:t>
              </a:r>
              <a:r>
                <a:rPr lang="en-US" sz="2400" dirty="0" err="1"/>
                <a:t>đầu</a:t>
              </a:r>
              <a:endParaRPr lang="en-US" sz="2400"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0" y="274638"/>
            <a:ext cx="8229600" cy="1143000"/>
          </a:xfrm>
        </p:spPr>
        <p:txBody>
          <a:bodyPr anchor="b">
            <a:normAutofit fontScale="90000"/>
          </a:bodyPr>
          <a:lstStyle/>
          <a:p>
            <a:pPr eaLnBrk="1" hangingPunct="1"/>
            <a:r>
              <a:rPr lang="en-US" smtClean="0"/>
              <a:t>Thay đổi cung và cầu (Thay đổi trạng thái cân bằng)</a:t>
            </a:r>
          </a:p>
        </p:txBody>
      </p:sp>
      <p:grpSp>
        <p:nvGrpSpPr>
          <p:cNvPr id="2" name="Group 24"/>
          <p:cNvGrpSpPr>
            <a:grpSpLocks/>
          </p:cNvGrpSpPr>
          <p:nvPr/>
        </p:nvGrpSpPr>
        <p:grpSpPr bwMode="auto">
          <a:xfrm>
            <a:off x="1187624" y="764704"/>
            <a:ext cx="7309792" cy="5812904"/>
            <a:chOff x="1371600" y="816496"/>
            <a:chExt cx="7309792" cy="5812904"/>
          </a:xfrm>
        </p:grpSpPr>
        <p:sp>
          <p:nvSpPr>
            <p:cNvPr id="84996" name="Line 5"/>
            <p:cNvSpPr>
              <a:spLocks noChangeShapeType="1"/>
            </p:cNvSpPr>
            <p:nvPr/>
          </p:nvSpPr>
          <p:spPr bwMode="auto">
            <a:xfrm>
              <a:off x="1981200" y="2133600"/>
              <a:ext cx="0" cy="3962400"/>
            </a:xfrm>
            <a:prstGeom prst="line">
              <a:avLst/>
            </a:prstGeom>
            <a:noFill/>
            <a:ln w="9525">
              <a:solidFill>
                <a:schemeClr val="tx1"/>
              </a:solidFill>
              <a:round/>
              <a:headEnd/>
              <a:tailEnd/>
            </a:ln>
          </p:spPr>
          <p:txBody>
            <a:bodyPr/>
            <a:lstStyle/>
            <a:p>
              <a:endParaRPr lang="vi-VN"/>
            </a:p>
          </p:txBody>
        </p:sp>
        <p:sp>
          <p:nvSpPr>
            <p:cNvPr id="84997" name="Line 6"/>
            <p:cNvSpPr>
              <a:spLocks noChangeShapeType="1"/>
            </p:cNvSpPr>
            <p:nvPr/>
          </p:nvSpPr>
          <p:spPr bwMode="auto">
            <a:xfrm>
              <a:off x="1981200" y="6096000"/>
              <a:ext cx="5638800" cy="0"/>
            </a:xfrm>
            <a:prstGeom prst="line">
              <a:avLst/>
            </a:prstGeom>
            <a:noFill/>
            <a:ln w="9525">
              <a:solidFill>
                <a:schemeClr val="tx1"/>
              </a:solidFill>
              <a:round/>
              <a:headEnd/>
              <a:tailEnd/>
            </a:ln>
          </p:spPr>
          <p:txBody>
            <a:bodyPr/>
            <a:lstStyle/>
            <a:p>
              <a:endParaRPr lang="vi-VN"/>
            </a:p>
          </p:txBody>
        </p:sp>
        <p:sp>
          <p:nvSpPr>
            <p:cNvPr id="84998" name="Freeform 7"/>
            <p:cNvSpPr>
              <a:spLocks/>
            </p:cNvSpPr>
            <p:nvPr/>
          </p:nvSpPr>
          <p:spPr bwMode="auto">
            <a:xfrm>
              <a:off x="2011363" y="2057400"/>
              <a:ext cx="3810000" cy="27432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tx1"/>
              </a:solidFill>
              <a:round/>
              <a:headEnd/>
              <a:tailEnd/>
            </a:ln>
          </p:spPr>
          <p:txBody>
            <a:bodyPr/>
            <a:lstStyle/>
            <a:p>
              <a:endParaRPr lang="vi-VN"/>
            </a:p>
          </p:txBody>
        </p:sp>
        <p:sp>
          <p:nvSpPr>
            <p:cNvPr id="84999" name="Freeform 8"/>
            <p:cNvSpPr>
              <a:spLocks/>
            </p:cNvSpPr>
            <p:nvPr/>
          </p:nvSpPr>
          <p:spPr bwMode="auto">
            <a:xfrm>
              <a:off x="3923928" y="2636912"/>
              <a:ext cx="2808312" cy="2376264"/>
            </a:xfrm>
            <a:custGeom>
              <a:avLst/>
              <a:gdLst>
                <a:gd name="T0" fmla="*/ 0 w 1920"/>
                <a:gd name="T1" fmla="*/ 0 h 1968"/>
                <a:gd name="T2" fmla="*/ 2147483647 w 1920"/>
                <a:gd name="T3" fmla="*/ 2147483647 h 1968"/>
                <a:gd name="T4" fmla="*/ 2147483647 w 1920"/>
                <a:gd name="T5" fmla="*/ 2147483647 h 1968"/>
                <a:gd name="T6" fmla="*/ 2147483647 w 1920"/>
                <a:gd name="T7" fmla="*/ 2147483647 h 1968"/>
                <a:gd name="T8" fmla="*/ 2147483647 w 1920"/>
                <a:gd name="T9" fmla="*/ 2147483647 h 1968"/>
                <a:gd name="T10" fmla="*/ 2147483647 w 1920"/>
                <a:gd name="T11" fmla="*/ 2147483647 h 1968"/>
                <a:gd name="T12" fmla="*/ 0 60000 65536"/>
                <a:gd name="T13" fmla="*/ 0 60000 65536"/>
                <a:gd name="T14" fmla="*/ 0 60000 65536"/>
                <a:gd name="T15" fmla="*/ 0 60000 65536"/>
                <a:gd name="T16" fmla="*/ 0 60000 65536"/>
                <a:gd name="T17" fmla="*/ 0 60000 65536"/>
                <a:gd name="T18" fmla="*/ 0 w 1920"/>
                <a:gd name="T19" fmla="*/ 0 h 1968"/>
                <a:gd name="T20" fmla="*/ 1920 w 1920"/>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1920" h="1968">
                  <a:moveTo>
                    <a:pt x="0" y="0"/>
                  </a:moveTo>
                  <a:cubicBezTo>
                    <a:pt x="40" y="148"/>
                    <a:pt x="80" y="296"/>
                    <a:pt x="144" y="432"/>
                  </a:cubicBezTo>
                  <a:cubicBezTo>
                    <a:pt x="208" y="568"/>
                    <a:pt x="280" y="672"/>
                    <a:pt x="384" y="816"/>
                  </a:cubicBezTo>
                  <a:cubicBezTo>
                    <a:pt x="488" y="960"/>
                    <a:pt x="632" y="1160"/>
                    <a:pt x="768" y="1296"/>
                  </a:cubicBezTo>
                  <a:cubicBezTo>
                    <a:pt x="904" y="1432"/>
                    <a:pt x="1008" y="1520"/>
                    <a:pt x="1200" y="1632"/>
                  </a:cubicBezTo>
                  <a:cubicBezTo>
                    <a:pt x="1392" y="1744"/>
                    <a:pt x="1800" y="1912"/>
                    <a:pt x="1920" y="1968"/>
                  </a:cubicBezTo>
                </a:path>
              </a:pathLst>
            </a:custGeom>
            <a:noFill/>
            <a:ln w="38100">
              <a:solidFill>
                <a:srgbClr val="0070C0"/>
              </a:solidFill>
              <a:round/>
              <a:headEnd/>
              <a:tailEnd/>
            </a:ln>
          </p:spPr>
          <p:txBody>
            <a:bodyPr/>
            <a:lstStyle/>
            <a:p>
              <a:endParaRPr lang="vi-VN"/>
            </a:p>
          </p:txBody>
        </p:sp>
        <p:sp>
          <p:nvSpPr>
            <p:cNvPr id="85000" name="Freeform 11"/>
            <p:cNvSpPr>
              <a:spLocks/>
            </p:cNvSpPr>
            <p:nvPr/>
          </p:nvSpPr>
          <p:spPr bwMode="auto">
            <a:xfrm>
              <a:off x="3851920" y="2420888"/>
              <a:ext cx="3200400" cy="2819400"/>
            </a:xfrm>
            <a:custGeom>
              <a:avLst/>
              <a:gdLst>
                <a:gd name="T0" fmla="*/ 0 w 2112"/>
                <a:gd name="T1" fmla="*/ 2147483647 h 2016"/>
                <a:gd name="T2" fmla="*/ 2147483647 w 2112"/>
                <a:gd name="T3" fmla="*/ 2147483647 h 2016"/>
                <a:gd name="T4" fmla="*/ 2147483647 w 2112"/>
                <a:gd name="T5" fmla="*/ 2147483647 h 2016"/>
                <a:gd name="T6" fmla="*/ 2147483647 w 2112"/>
                <a:gd name="T7" fmla="*/ 2147483647 h 2016"/>
                <a:gd name="T8" fmla="*/ 2147483647 w 2112"/>
                <a:gd name="T9" fmla="*/ 2147483647 h 2016"/>
                <a:gd name="T10" fmla="*/ 2147483647 w 2112"/>
                <a:gd name="T11" fmla="*/ 0 h 2016"/>
                <a:gd name="T12" fmla="*/ 0 60000 65536"/>
                <a:gd name="T13" fmla="*/ 0 60000 65536"/>
                <a:gd name="T14" fmla="*/ 0 60000 65536"/>
                <a:gd name="T15" fmla="*/ 0 60000 65536"/>
                <a:gd name="T16" fmla="*/ 0 60000 65536"/>
                <a:gd name="T17" fmla="*/ 0 60000 65536"/>
                <a:gd name="T18" fmla="*/ 0 w 2112"/>
                <a:gd name="T19" fmla="*/ 0 h 2016"/>
                <a:gd name="T20" fmla="*/ 2112 w 2112"/>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2112" h="2016">
                  <a:moveTo>
                    <a:pt x="0" y="2016"/>
                  </a:moveTo>
                  <a:cubicBezTo>
                    <a:pt x="200" y="1940"/>
                    <a:pt x="400" y="1864"/>
                    <a:pt x="576" y="1776"/>
                  </a:cubicBezTo>
                  <a:cubicBezTo>
                    <a:pt x="752" y="1688"/>
                    <a:pt x="888" y="1632"/>
                    <a:pt x="1056" y="1488"/>
                  </a:cubicBezTo>
                  <a:cubicBezTo>
                    <a:pt x="1224" y="1344"/>
                    <a:pt x="1424" y="1120"/>
                    <a:pt x="1584" y="912"/>
                  </a:cubicBezTo>
                  <a:cubicBezTo>
                    <a:pt x="1744" y="704"/>
                    <a:pt x="1928" y="392"/>
                    <a:pt x="2016" y="240"/>
                  </a:cubicBezTo>
                  <a:cubicBezTo>
                    <a:pt x="2104" y="88"/>
                    <a:pt x="2096" y="32"/>
                    <a:pt x="2112" y="0"/>
                  </a:cubicBezTo>
                </a:path>
              </a:pathLst>
            </a:custGeom>
            <a:noFill/>
            <a:ln w="28575">
              <a:solidFill>
                <a:srgbClr val="0070C0"/>
              </a:solidFill>
              <a:round/>
              <a:headEnd/>
              <a:tailEnd/>
            </a:ln>
          </p:spPr>
          <p:txBody>
            <a:bodyPr/>
            <a:lstStyle/>
            <a:p>
              <a:endParaRPr lang="vi-VN"/>
            </a:p>
          </p:txBody>
        </p:sp>
        <p:sp>
          <p:nvSpPr>
            <p:cNvPr id="85001" name="AutoShape 15"/>
            <p:cNvSpPr>
              <a:spLocks noChangeArrowheads="1"/>
            </p:cNvSpPr>
            <p:nvPr/>
          </p:nvSpPr>
          <p:spPr bwMode="auto">
            <a:xfrm>
              <a:off x="6700192" y="3408784"/>
              <a:ext cx="1981200" cy="1295400"/>
            </a:xfrm>
            <a:prstGeom prst="wedgeRoundRectCallout">
              <a:avLst>
                <a:gd name="adj1" fmla="val -115545"/>
                <a:gd name="adj2" fmla="val 32475"/>
                <a:gd name="adj3" fmla="val 16667"/>
              </a:avLst>
            </a:prstGeom>
            <a:solidFill>
              <a:schemeClr val="accent1"/>
            </a:solidFill>
            <a:ln w="9525">
              <a:solidFill>
                <a:schemeClr val="tx1"/>
              </a:solidFill>
              <a:miter lim="800000"/>
              <a:headEnd/>
              <a:tailEnd/>
            </a:ln>
          </p:spPr>
          <p:txBody>
            <a:bodyPr/>
            <a:lstStyle/>
            <a:p>
              <a:pPr algn="ctr"/>
              <a:r>
                <a:rPr lang="en-US" sz="2400" dirty="0" err="1"/>
                <a:t>Trạng</a:t>
              </a:r>
              <a:r>
                <a:rPr lang="en-US" sz="2400" dirty="0"/>
                <a:t> </a:t>
              </a:r>
              <a:r>
                <a:rPr lang="en-US" sz="2400" dirty="0" err="1"/>
                <a:t>thái</a:t>
              </a:r>
              <a:r>
                <a:rPr lang="en-US" sz="2400" dirty="0"/>
                <a:t> </a:t>
              </a:r>
              <a:r>
                <a:rPr lang="en-US" sz="2400" dirty="0" err="1"/>
                <a:t>cân</a:t>
              </a:r>
              <a:r>
                <a:rPr lang="en-US" sz="2400" dirty="0"/>
                <a:t> </a:t>
              </a:r>
              <a:r>
                <a:rPr lang="en-US" sz="2400" dirty="0" err="1"/>
                <a:t>bằng</a:t>
              </a:r>
              <a:r>
                <a:rPr lang="en-US" sz="2400" dirty="0"/>
                <a:t> </a:t>
              </a:r>
              <a:r>
                <a:rPr lang="en-US" sz="2400" dirty="0" err="1"/>
                <a:t>mới</a:t>
              </a:r>
              <a:endParaRPr lang="en-US" sz="2400" dirty="0"/>
            </a:p>
          </p:txBody>
        </p:sp>
        <p:sp>
          <p:nvSpPr>
            <p:cNvPr id="85002" name="Freeform 17"/>
            <p:cNvSpPr>
              <a:spLocks/>
            </p:cNvSpPr>
            <p:nvPr/>
          </p:nvSpPr>
          <p:spPr bwMode="auto">
            <a:xfrm>
              <a:off x="2804159" y="2514600"/>
              <a:ext cx="3745161" cy="3126432"/>
            </a:xfrm>
            <a:custGeom>
              <a:avLst/>
              <a:gdLst>
                <a:gd name="T0" fmla="*/ 0 w 2832"/>
                <a:gd name="T1" fmla="*/ 0 h 1968"/>
                <a:gd name="T2" fmla="*/ 2147483647 w 2832"/>
                <a:gd name="T3" fmla="*/ 2147483647 h 1968"/>
                <a:gd name="T4" fmla="*/ 2147483647 w 2832"/>
                <a:gd name="T5" fmla="*/ 2147483647 h 1968"/>
                <a:gd name="T6" fmla="*/ 2147483647 w 2832"/>
                <a:gd name="T7" fmla="*/ 2147483647 h 1968"/>
                <a:gd name="T8" fmla="*/ 2147483647 w 2832"/>
                <a:gd name="T9" fmla="*/ 2147483647 h 1968"/>
                <a:gd name="T10" fmla="*/ 2147483647 w 2832"/>
                <a:gd name="T11" fmla="*/ 2147483647 h 1968"/>
                <a:gd name="T12" fmla="*/ 2147483647 w 2832"/>
                <a:gd name="T13" fmla="*/ 2147483647 h 1968"/>
                <a:gd name="T14" fmla="*/ 2147483647 w 2832"/>
                <a:gd name="T15" fmla="*/ 2147483647 h 1968"/>
                <a:gd name="T16" fmla="*/ 2147483647 w 2832"/>
                <a:gd name="T17" fmla="*/ 2147483647 h 1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2"/>
                <a:gd name="T28" fmla="*/ 0 h 1968"/>
                <a:gd name="T29" fmla="*/ 2832 w 2832"/>
                <a:gd name="T30" fmla="*/ 1968 h 19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2" h="1968">
                  <a:moveTo>
                    <a:pt x="0" y="0"/>
                  </a:moveTo>
                  <a:cubicBezTo>
                    <a:pt x="52" y="120"/>
                    <a:pt x="104" y="240"/>
                    <a:pt x="192" y="384"/>
                  </a:cubicBezTo>
                  <a:cubicBezTo>
                    <a:pt x="280" y="528"/>
                    <a:pt x="424" y="728"/>
                    <a:pt x="528" y="864"/>
                  </a:cubicBezTo>
                  <a:cubicBezTo>
                    <a:pt x="632" y="1000"/>
                    <a:pt x="704" y="1096"/>
                    <a:pt x="816" y="1200"/>
                  </a:cubicBezTo>
                  <a:cubicBezTo>
                    <a:pt x="928" y="1304"/>
                    <a:pt x="1048" y="1400"/>
                    <a:pt x="1200" y="1488"/>
                  </a:cubicBezTo>
                  <a:cubicBezTo>
                    <a:pt x="1352" y="1576"/>
                    <a:pt x="1560" y="1664"/>
                    <a:pt x="1728" y="1728"/>
                  </a:cubicBezTo>
                  <a:cubicBezTo>
                    <a:pt x="1896" y="1792"/>
                    <a:pt x="2072" y="1840"/>
                    <a:pt x="2208" y="1872"/>
                  </a:cubicBezTo>
                  <a:cubicBezTo>
                    <a:pt x="2344" y="1904"/>
                    <a:pt x="2440" y="1904"/>
                    <a:pt x="2544" y="1920"/>
                  </a:cubicBezTo>
                  <a:cubicBezTo>
                    <a:pt x="2648" y="1936"/>
                    <a:pt x="2740" y="1952"/>
                    <a:pt x="2832" y="1968"/>
                  </a:cubicBezTo>
                </a:path>
              </a:pathLst>
            </a:custGeom>
            <a:noFill/>
            <a:ln w="28575">
              <a:solidFill>
                <a:schemeClr val="tx1"/>
              </a:solidFill>
              <a:round/>
              <a:headEnd/>
              <a:tailEnd/>
            </a:ln>
          </p:spPr>
          <p:txBody>
            <a:bodyPr/>
            <a:lstStyle/>
            <a:p>
              <a:endParaRPr lang="vi-VN"/>
            </a:p>
          </p:txBody>
        </p:sp>
        <p:sp>
          <p:nvSpPr>
            <p:cNvPr id="85003" name="Line 18"/>
            <p:cNvSpPr>
              <a:spLocks noChangeShapeType="1"/>
            </p:cNvSpPr>
            <p:nvPr/>
          </p:nvSpPr>
          <p:spPr bwMode="auto">
            <a:xfrm>
              <a:off x="3627438" y="4068763"/>
              <a:ext cx="0" cy="1981200"/>
            </a:xfrm>
            <a:prstGeom prst="line">
              <a:avLst/>
            </a:prstGeom>
            <a:noFill/>
            <a:ln w="9525">
              <a:solidFill>
                <a:schemeClr val="tx1"/>
              </a:solidFill>
              <a:prstDash val="dash"/>
              <a:round/>
              <a:headEnd/>
              <a:tailEnd/>
            </a:ln>
          </p:spPr>
          <p:txBody>
            <a:bodyPr/>
            <a:lstStyle/>
            <a:p>
              <a:endParaRPr lang="vi-VN"/>
            </a:p>
          </p:txBody>
        </p:sp>
        <p:sp>
          <p:nvSpPr>
            <p:cNvPr id="85004" name="Line 19"/>
            <p:cNvSpPr>
              <a:spLocks noChangeShapeType="1"/>
            </p:cNvSpPr>
            <p:nvPr/>
          </p:nvSpPr>
          <p:spPr bwMode="auto">
            <a:xfrm flipH="1">
              <a:off x="1981200" y="4038600"/>
              <a:ext cx="1676400" cy="0"/>
            </a:xfrm>
            <a:prstGeom prst="line">
              <a:avLst/>
            </a:prstGeom>
            <a:noFill/>
            <a:ln w="9525">
              <a:solidFill>
                <a:schemeClr val="tx1"/>
              </a:solidFill>
              <a:prstDash val="dash"/>
              <a:round/>
              <a:headEnd/>
              <a:tailEnd/>
            </a:ln>
          </p:spPr>
          <p:txBody>
            <a:bodyPr/>
            <a:lstStyle/>
            <a:p>
              <a:endParaRPr lang="vi-VN"/>
            </a:p>
          </p:txBody>
        </p:sp>
        <p:sp>
          <p:nvSpPr>
            <p:cNvPr id="85005" name="Line 21"/>
            <p:cNvSpPr>
              <a:spLocks noChangeShapeType="1"/>
            </p:cNvSpPr>
            <p:nvPr/>
          </p:nvSpPr>
          <p:spPr bwMode="auto">
            <a:xfrm>
              <a:off x="5436096" y="4509120"/>
              <a:ext cx="0" cy="1586880"/>
            </a:xfrm>
            <a:prstGeom prst="line">
              <a:avLst/>
            </a:prstGeom>
            <a:noFill/>
            <a:ln w="9525">
              <a:solidFill>
                <a:schemeClr val="hlink"/>
              </a:solidFill>
              <a:prstDash val="dash"/>
              <a:round/>
              <a:headEnd/>
              <a:tailEnd/>
            </a:ln>
          </p:spPr>
          <p:txBody>
            <a:bodyPr/>
            <a:lstStyle/>
            <a:p>
              <a:endParaRPr lang="vi-VN"/>
            </a:p>
          </p:txBody>
        </p:sp>
        <p:sp>
          <p:nvSpPr>
            <p:cNvPr id="85006" name="Line 22"/>
            <p:cNvSpPr>
              <a:spLocks noChangeShapeType="1"/>
            </p:cNvSpPr>
            <p:nvPr/>
          </p:nvSpPr>
          <p:spPr bwMode="auto">
            <a:xfrm flipH="1">
              <a:off x="1979712" y="4509120"/>
              <a:ext cx="3445768" cy="0"/>
            </a:xfrm>
            <a:prstGeom prst="line">
              <a:avLst/>
            </a:prstGeom>
            <a:noFill/>
            <a:ln w="9525">
              <a:solidFill>
                <a:schemeClr val="hlink"/>
              </a:solidFill>
              <a:prstDash val="dash"/>
              <a:round/>
              <a:headEnd/>
              <a:tailEnd/>
            </a:ln>
          </p:spPr>
          <p:txBody>
            <a:bodyPr/>
            <a:lstStyle/>
            <a:p>
              <a:endParaRPr lang="vi-VN"/>
            </a:p>
          </p:txBody>
        </p:sp>
        <p:sp>
          <p:nvSpPr>
            <p:cNvPr id="85007" name="AutoShape 23"/>
            <p:cNvSpPr>
              <a:spLocks noChangeArrowheads="1"/>
            </p:cNvSpPr>
            <p:nvPr/>
          </p:nvSpPr>
          <p:spPr bwMode="auto">
            <a:xfrm>
              <a:off x="2451720" y="816496"/>
              <a:ext cx="2080592" cy="1011560"/>
            </a:xfrm>
            <a:prstGeom prst="wedgeRoundRectCallout">
              <a:avLst>
                <a:gd name="adj1" fmla="val 6681"/>
                <a:gd name="adj2" fmla="val 266473"/>
                <a:gd name="adj3" fmla="val 16667"/>
              </a:avLst>
            </a:prstGeom>
            <a:solidFill>
              <a:schemeClr val="accent1"/>
            </a:solidFill>
            <a:ln w="9525">
              <a:solidFill>
                <a:schemeClr val="tx1"/>
              </a:solidFill>
              <a:miter lim="800000"/>
              <a:headEnd/>
              <a:tailEnd/>
            </a:ln>
          </p:spPr>
          <p:txBody>
            <a:bodyPr/>
            <a:lstStyle/>
            <a:p>
              <a:pPr algn="ctr"/>
              <a:r>
                <a:rPr lang="en-US" sz="2400" dirty="0" err="1"/>
                <a:t>Trạng</a:t>
              </a:r>
              <a:r>
                <a:rPr lang="en-US" sz="2400" dirty="0"/>
                <a:t> </a:t>
              </a:r>
              <a:r>
                <a:rPr lang="en-US" sz="2400" dirty="0" err="1"/>
                <a:t>thái</a:t>
              </a:r>
              <a:r>
                <a:rPr lang="en-US" sz="2400" dirty="0"/>
                <a:t> </a:t>
              </a:r>
              <a:r>
                <a:rPr lang="en-US" sz="2400" dirty="0" err="1"/>
                <a:t>cân</a:t>
              </a:r>
              <a:r>
                <a:rPr lang="en-US" sz="2400" dirty="0"/>
                <a:t> </a:t>
              </a:r>
              <a:r>
                <a:rPr lang="en-US" sz="2400" dirty="0" err="1"/>
                <a:t>bằng</a:t>
              </a:r>
              <a:r>
                <a:rPr lang="en-US" sz="2400" dirty="0"/>
                <a:t> ban </a:t>
              </a:r>
              <a:r>
                <a:rPr lang="en-US" sz="2400" dirty="0" err="1"/>
                <a:t>đầu</a:t>
              </a:r>
              <a:endParaRPr lang="en-US" sz="2400" dirty="0"/>
            </a:p>
          </p:txBody>
        </p:sp>
        <p:sp>
          <p:nvSpPr>
            <p:cNvPr id="85008" name="Text Box 24"/>
            <p:cNvSpPr txBox="1">
              <a:spLocks noChangeArrowheads="1"/>
            </p:cNvSpPr>
            <p:nvPr/>
          </p:nvSpPr>
          <p:spPr bwMode="auto">
            <a:xfrm>
              <a:off x="7239000" y="5410200"/>
              <a:ext cx="5334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5009" name="Text Box 25"/>
            <p:cNvSpPr txBox="1">
              <a:spLocks noChangeArrowheads="1"/>
            </p:cNvSpPr>
            <p:nvPr/>
          </p:nvSpPr>
          <p:spPr bwMode="auto">
            <a:xfrm>
              <a:off x="5548064" y="4560912"/>
              <a:ext cx="800944" cy="461665"/>
            </a:xfrm>
            <a:prstGeom prst="rect">
              <a:avLst/>
            </a:prstGeom>
            <a:noFill/>
            <a:ln w="9525">
              <a:noFill/>
              <a:miter lim="800000"/>
              <a:headEnd/>
              <a:tailEnd/>
            </a:ln>
          </p:spPr>
          <p:txBody>
            <a:bodyPr wrap="square">
              <a:spAutoFit/>
            </a:bodyPr>
            <a:lstStyle/>
            <a:p>
              <a:pPr>
                <a:spcBef>
                  <a:spcPct val="50000"/>
                </a:spcBef>
              </a:pPr>
              <a:r>
                <a:rPr lang="en-US" sz="2400" dirty="0"/>
                <a:t>D’</a:t>
              </a:r>
            </a:p>
          </p:txBody>
        </p:sp>
        <p:sp>
          <p:nvSpPr>
            <p:cNvPr id="85010" name="Text Box 26"/>
            <p:cNvSpPr txBox="1">
              <a:spLocks noChangeArrowheads="1"/>
            </p:cNvSpPr>
            <p:nvPr/>
          </p:nvSpPr>
          <p:spPr bwMode="auto">
            <a:xfrm>
              <a:off x="5791200" y="1752600"/>
              <a:ext cx="3810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5011" name="Text Box 27"/>
            <p:cNvSpPr txBox="1">
              <a:spLocks noChangeArrowheads="1"/>
            </p:cNvSpPr>
            <p:nvPr/>
          </p:nvSpPr>
          <p:spPr bwMode="auto">
            <a:xfrm>
              <a:off x="6553200" y="1828800"/>
              <a:ext cx="6096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5012" name="Text Box 28"/>
            <p:cNvSpPr txBox="1">
              <a:spLocks noChangeArrowheads="1"/>
            </p:cNvSpPr>
            <p:nvPr/>
          </p:nvSpPr>
          <p:spPr bwMode="auto">
            <a:xfrm>
              <a:off x="1371600" y="2254250"/>
              <a:ext cx="762000" cy="2954655"/>
            </a:xfrm>
            <a:prstGeom prst="rect">
              <a:avLst/>
            </a:prstGeom>
            <a:noFill/>
            <a:ln w="9525">
              <a:noFill/>
              <a:miter lim="800000"/>
              <a:headEnd/>
              <a:tailEnd/>
            </a:ln>
          </p:spPr>
          <p:txBody>
            <a:bodyPr>
              <a:spAutoFit/>
            </a:bodyPr>
            <a:lstStyle/>
            <a:p>
              <a:pPr>
                <a:spcBef>
                  <a:spcPct val="50000"/>
                </a:spcBef>
              </a:pPr>
              <a:r>
                <a:rPr lang="en-US" sz="2400" dirty="0"/>
                <a:t>P</a:t>
              </a:r>
            </a:p>
            <a:p>
              <a:pPr>
                <a:spcBef>
                  <a:spcPct val="50000"/>
                </a:spcBef>
              </a:pPr>
              <a:endParaRPr lang="en-US" sz="2400" baseline="-25000" dirty="0" smtClean="0"/>
            </a:p>
            <a:p>
              <a:pPr>
                <a:spcBef>
                  <a:spcPct val="50000"/>
                </a:spcBef>
              </a:pPr>
              <a:endParaRPr lang="en-US" sz="2400" baseline="-25000" dirty="0" smtClean="0"/>
            </a:p>
            <a:p>
              <a:pPr>
                <a:spcBef>
                  <a:spcPct val="50000"/>
                </a:spcBef>
              </a:pPr>
              <a:endParaRPr lang="en-US" sz="2400" baseline="-25000" dirty="0"/>
            </a:p>
            <a:p>
              <a:pPr>
                <a:spcBef>
                  <a:spcPct val="50000"/>
                </a:spcBef>
              </a:pPr>
              <a:r>
                <a:rPr lang="en-US" sz="2400" dirty="0" smtClean="0"/>
                <a:t>P</a:t>
              </a:r>
              <a:r>
                <a:rPr lang="en-US" sz="2400" baseline="-25000" dirty="0" smtClean="0"/>
                <a:t>1</a:t>
              </a:r>
              <a:endParaRPr lang="en-US" sz="2400" dirty="0"/>
            </a:p>
            <a:p>
              <a:pPr>
                <a:spcBef>
                  <a:spcPct val="50000"/>
                </a:spcBef>
              </a:pPr>
              <a:r>
                <a:rPr lang="en-US" dirty="0" smtClean="0"/>
                <a:t>P</a:t>
              </a:r>
              <a:r>
                <a:rPr lang="en-US" baseline="-25000" dirty="0" smtClean="0"/>
                <a:t>2</a:t>
              </a:r>
              <a:endParaRPr lang="en-US" dirty="0" smtClean="0"/>
            </a:p>
            <a:p>
              <a:pPr>
                <a:spcBef>
                  <a:spcPct val="50000"/>
                </a:spcBef>
              </a:pPr>
              <a:endParaRPr lang="en-US" dirty="0"/>
            </a:p>
          </p:txBody>
        </p:sp>
        <p:sp>
          <p:nvSpPr>
            <p:cNvPr id="85013" name="Text Box 29"/>
            <p:cNvSpPr txBox="1">
              <a:spLocks noChangeArrowheads="1"/>
            </p:cNvSpPr>
            <p:nvPr/>
          </p:nvSpPr>
          <p:spPr bwMode="auto">
            <a:xfrm>
              <a:off x="1524000" y="6172200"/>
              <a:ext cx="6553200" cy="457200"/>
            </a:xfrm>
            <a:prstGeom prst="rect">
              <a:avLst/>
            </a:prstGeom>
            <a:noFill/>
            <a:ln w="9525">
              <a:noFill/>
              <a:miter lim="800000"/>
              <a:headEnd/>
              <a:tailEnd/>
            </a:ln>
          </p:spPr>
          <p:txBody>
            <a:bodyPr>
              <a:spAutoFit/>
            </a:bodyPr>
            <a:lstStyle/>
            <a:p>
              <a:pPr>
                <a:spcBef>
                  <a:spcPct val="50000"/>
                </a:spcBef>
              </a:pPr>
              <a:r>
                <a:rPr lang="en-US" sz="2400" dirty="0"/>
                <a:t>                    </a:t>
              </a:r>
              <a:r>
                <a:rPr lang="en-US" sz="2400" dirty="0" smtClean="0"/>
                <a:t>        Q</a:t>
              </a:r>
              <a:r>
                <a:rPr lang="en-US" sz="2400" baseline="-25000" dirty="0" smtClean="0"/>
                <a:t>1</a:t>
              </a:r>
              <a:r>
                <a:rPr lang="en-US" sz="2400" dirty="0" smtClean="0"/>
                <a:t>                         </a:t>
              </a:r>
              <a:r>
                <a:rPr lang="en-US" sz="2400" dirty="0"/>
                <a:t>Q</a:t>
              </a:r>
              <a:r>
                <a:rPr lang="en-US" sz="2400" baseline="-25000" dirty="0"/>
                <a:t>2      </a:t>
              </a:r>
              <a:r>
                <a:rPr lang="en-US" sz="2400" dirty="0"/>
                <a:t>	    </a:t>
              </a:r>
              <a:r>
                <a:rPr lang="en-US" sz="2400" dirty="0" smtClean="0"/>
                <a:t>         </a:t>
              </a:r>
              <a:r>
                <a:rPr lang="en-US" sz="2400" dirty="0"/>
                <a:t>Q</a:t>
              </a:r>
            </a:p>
          </p:txBody>
        </p:sp>
        <p:sp>
          <p:nvSpPr>
            <p:cNvPr id="85014" name="AutoShape 30"/>
            <p:cNvSpPr>
              <a:spLocks noChangeArrowheads="1"/>
            </p:cNvSpPr>
            <p:nvPr/>
          </p:nvSpPr>
          <p:spPr bwMode="auto">
            <a:xfrm>
              <a:off x="3810000" y="5715000"/>
              <a:ext cx="1410072" cy="183922"/>
            </a:xfrm>
            <a:prstGeom prst="rightArrow">
              <a:avLst>
                <a:gd name="adj1" fmla="val 50000"/>
                <a:gd name="adj2" fmla="val 191667"/>
              </a:avLst>
            </a:prstGeom>
            <a:solidFill>
              <a:schemeClr val="accent1"/>
            </a:solidFill>
            <a:ln w="9525">
              <a:solidFill>
                <a:schemeClr val="tx1"/>
              </a:solidFill>
              <a:miter lim="800000"/>
              <a:headEnd/>
              <a:tailEnd/>
            </a:ln>
          </p:spPr>
          <p:txBody>
            <a:bodyPr wrap="none" anchor="ctr"/>
            <a:lstStyle/>
            <a:p>
              <a:endParaRPr lang="vi-VN"/>
            </a:p>
          </p:txBody>
        </p:sp>
        <p:sp>
          <p:nvSpPr>
            <p:cNvPr id="85015" name="AutoShape 32"/>
            <p:cNvSpPr>
              <a:spLocks noChangeArrowheads="1"/>
            </p:cNvSpPr>
            <p:nvPr/>
          </p:nvSpPr>
          <p:spPr bwMode="auto">
            <a:xfrm flipV="1">
              <a:off x="2135188" y="4128863"/>
              <a:ext cx="172516" cy="288031"/>
            </a:xfrm>
            <a:prstGeom prst="upArrow">
              <a:avLst>
                <a:gd name="adj1" fmla="val 50000"/>
                <a:gd name="adj2" fmla="val 33333"/>
              </a:avLst>
            </a:prstGeom>
            <a:solidFill>
              <a:schemeClr val="accent1"/>
            </a:solidFill>
            <a:ln w="9525">
              <a:solidFill>
                <a:schemeClr val="tx1"/>
              </a:solidFill>
              <a:miter lim="800000"/>
              <a:headEnd/>
              <a:tailEnd/>
            </a:ln>
          </p:spPr>
          <p:txBody>
            <a:bodyPr vert="eaVert" wrap="none" anchor="ctr"/>
            <a:lstStyle/>
            <a:p>
              <a:endParaRPr lang="vi-VN"/>
            </a:p>
          </p:txBody>
        </p:sp>
        <p:sp>
          <p:nvSpPr>
            <p:cNvPr id="85016" name="AutoShape 33"/>
            <p:cNvSpPr>
              <a:spLocks noChangeArrowheads="1"/>
            </p:cNvSpPr>
            <p:nvPr/>
          </p:nvSpPr>
          <p:spPr bwMode="auto">
            <a:xfrm>
              <a:off x="5620072" y="2400672"/>
              <a:ext cx="972616" cy="26288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vi-VN"/>
            </a:p>
          </p:txBody>
        </p:sp>
        <p:sp>
          <p:nvSpPr>
            <p:cNvPr id="85017" name="AutoShape 34"/>
            <p:cNvSpPr>
              <a:spLocks noChangeArrowheads="1"/>
            </p:cNvSpPr>
            <p:nvPr/>
          </p:nvSpPr>
          <p:spPr bwMode="auto">
            <a:xfrm rot="16200000">
              <a:off x="5928692" y="5044380"/>
              <a:ext cx="641648" cy="250776"/>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vi-VN"/>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0" y="274638"/>
            <a:ext cx="8229600" cy="1143000"/>
          </a:xfrm>
        </p:spPr>
        <p:txBody>
          <a:bodyPr anchor="b">
            <a:normAutofit fontScale="90000"/>
          </a:bodyPr>
          <a:lstStyle/>
          <a:p>
            <a:pPr eaLnBrk="1" hangingPunct="1"/>
            <a:r>
              <a:rPr lang="en-US" smtClean="0"/>
              <a:t>Thay đổi cung và cầu (Thay đổi trạng thái cân bằng)</a:t>
            </a:r>
          </a:p>
        </p:txBody>
      </p:sp>
      <p:grpSp>
        <p:nvGrpSpPr>
          <p:cNvPr id="2" name="Group 24"/>
          <p:cNvGrpSpPr>
            <a:grpSpLocks/>
          </p:cNvGrpSpPr>
          <p:nvPr/>
        </p:nvGrpSpPr>
        <p:grpSpPr bwMode="auto">
          <a:xfrm>
            <a:off x="1331640" y="764704"/>
            <a:ext cx="7315200" cy="5812904"/>
            <a:chOff x="1371600" y="816496"/>
            <a:chExt cx="7315200" cy="5812904"/>
          </a:xfrm>
        </p:grpSpPr>
        <p:sp>
          <p:nvSpPr>
            <p:cNvPr id="84996" name="Line 5"/>
            <p:cNvSpPr>
              <a:spLocks noChangeShapeType="1"/>
            </p:cNvSpPr>
            <p:nvPr/>
          </p:nvSpPr>
          <p:spPr bwMode="auto">
            <a:xfrm>
              <a:off x="1981200" y="2133600"/>
              <a:ext cx="0" cy="3962400"/>
            </a:xfrm>
            <a:prstGeom prst="line">
              <a:avLst/>
            </a:prstGeom>
            <a:noFill/>
            <a:ln w="9525">
              <a:solidFill>
                <a:schemeClr val="tx1"/>
              </a:solidFill>
              <a:round/>
              <a:headEnd/>
              <a:tailEnd/>
            </a:ln>
          </p:spPr>
          <p:txBody>
            <a:bodyPr/>
            <a:lstStyle/>
            <a:p>
              <a:endParaRPr lang="vi-VN"/>
            </a:p>
          </p:txBody>
        </p:sp>
        <p:sp>
          <p:nvSpPr>
            <p:cNvPr id="84997" name="Line 6"/>
            <p:cNvSpPr>
              <a:spLocks noChangeShapeType="1"/>
            </p:cNvSpPr>
            <p:nvPr/>
          </p:nvSpPr>
          <p:spPr bwMode="auto">
            <a:xfrm>
              <a:off x="1981200" y="6096000"/>
              <a:ext cx="5638800" cy="0"/>
            </a:xfrm>
            <a:prstGeom prst="line">
              <a:avLst/>
            </a:prstGeom>
            <a:noFill/>
            <a:ln w="9525">
              <a:solidFill>
                <a:schemeClr val="tx1"/>
              </a:solidFill>
              <a:round/>
              <a:headEnd/>
              <a:tailEnd/>
            </a:ln>
          </p:spPr>
          <p:txBody>
            <a:bodyPr/>
            <a:lstStyle/>
            <a:p>
              <a:endParaRPr lang="vi-VN"/>
            </a:p>
          </p:txBody>
        </p:sp>
        <p:sp>
          <p:nvSpPr>
            <p:cNvPr id="84998" name="Freeform 7"/>
            <p:cNvSpPr>
              <a:spLocks/>
            </p:cNvSpPr>
            <p:nvPr/>
          </p:nvSpPr>
          <p:spPr bwMode="auto">
            <a:xfrm>
              <a:off x="2011363" y="2057400"/>
              <a:ext cx="3810000" cy="2743200"/>
            </a:xfrm>
            <a:custGeom>
              <a:avLst/>
              <a:gdLst>
                <a:gd name="T0" fmla="*/ 0 w 1824"/>
                <a:gd name="T1" fmla="*/ 2147483647 h 1632"/>
                <a:gd name="T2" fmla="*/ 2147483647 w 1824"/>
                <a:gd name="T3" fmla="*/ 2147483647 h 1632"/>
                <a:gd name="T4" fmla="*/ 2147483647 w 1824"/>
                <a:gd name="T5" fmla="*/ 2147483647 h 1632"/>
                <a:gd name="T6" fmla="*/ 2147483647 w 1824"/>
                <a:gd name="T7" fmla="*/ 2147483647 h 1632"/>
                <a:gd name="T8" fmla="*/ 2147483647 w 1824"/>
                <a:gd name="T9" fmla="*/ 0 h 1632"/>
                <a:gd name="T10" fmla="*/ 0 60000 65536"/>
                <a:gd name="T11" fmla="*/ 0 60000 65536"/>
                <a:gd name="T12" fmla="*/ 0 60000 65536"/>
                <a:gd name="T13" fmla="*/ 0 60000 65536"/>
                <a:gd name="T14" fmla="*/ 0 60000 65536"/>
                <a:gd name="T15" fmla="*/ 0 w 1824"/>
                <a:gd name="T16" fmla="*/ 0 h 1632"/>
                <a:gd name="T17" fmla="*/ 1824 w 1824"/>
                <a:gd name="T18" fmla="*/ 1632 h 1632"/>
              </a:gdLst>
              <a:ahLst/>
              <a:cxnLst>
                <a:cxn ang="T10">
                  <a:pos x="T0" y="T1"/>
                </a:cxn>
                <a:cxn ang="T11">
                  <a:pos x="T2" y="T3"/>
                </a:cxn>
                <a:cxn ang="T12">
                  <a:pos x="T4" y="T5"/>
                </a:cxn>
                <a:cxn ang="T13">
                  <a:pos x="T6" y="T7"/>
                </a:cxn>
                <a:cxn ang="T14">
                  <a:pos x="T8" y="T9"/>
                </a:cxn>
              </a:cxnLst>
              <a:rect l="T15" t="T16" r="T17" b="T18"/>
              <a:pathLst>
                <a:path w="1824" h="1632">
                  <a:moveTo>
                    <a:pt x="0" y="1632"/>
                  </a:moveTo>
                  <a:cubicBezTo>
                    <a:pt x="348" y="1440"/>
                    <a:pt x="696" y="1248"/>
                    <a:pt x="912" y="1104"/>
                  </a:cubicBezTo>
                  <a:cubicBezTo>
                    <a:pt x="1128" y="960"/>
                    <a:pt x="1176" y="896"/>
                    <a:pt x="1296" y="768"/>
                  </a:cubicBezTo>
                  <a:cubicBezTo>
                    <a:pt x="1416" y="640"/>
                    <a:pt x="1544" y="464"/>
                    <a:pt x="1632" y="336"/>
                  </a:cubicBezTo>
                  <a:cubicBezTo>
                    <a:pt x="1720" y="208"/>
                    <a:pt x="1792" y="56"/>
                    <a:pt x="1824" y="0"/>
                  </a:cubicBezTo>
                </a:path>
              </a:pathLst>
            </a:custGeom>
            <a:noFill/>
            <a:ln w="28575">
              <a:solidFill>
                <a:schemeClr val="tx1"/>
              </a:solidFill>
              <a:round/>
              <a:headEnd/>
              <a:tailEnd/>
            </a:ln>
          </p:spPr>
          <p:txBody>
            <a:bodyPr/>
            <a:lstStyle/>
            <a:p>
              <a:endParaRPr lang="vi-VN"/>
            </a:p>
          </p:txBody>
        </p:sp>
        <p:sp>
          <p:nvSpPr>
            <p:cNvPr id="84999" name="Freeform 8"/>
            <p:cNvSpPr>
              <a:spLocks/>
            </p:cNvSpPr>
            <p:nvPr/>
          </p:nvSpPr>
          <p:spPr bwMode="auto">
            <a:xfrm>
              <a:off x="3741008" y="2256656"/>
              <a:ext cx="3384376" cy="2736304"/>
            </a:xfrm>
            <a:custGeom>
              <a:avLst/>
              <a:gdLst>
                <a:gd name="T0" fmla="*/ 0 w 1920"/>
                <a:gd name="T1" fmla="*/ 0 h 1968"/>
                <a:gd name="T2" fmla="*/ 2147483647 w 1920"/>
                <a:gd name="T3" fmla="*/ 2147483647 h 1968"/>
                <a:gd name="T4" fmla="*/ 2147483647 w 1920"/>
                <a:gd name="T5" fmla="*/ 2147483647 h 1968"/>
                <a:gd name="T6" fmla="*/ 2147483647 w 1920"/>
                <a:gd name="T7" fmla="*/ 2147483647 h 1968"/>
                <a:gd name="T8" fmla="*/ 2147483647 w 1920"/>
                <a:gd name="T9" fmla="*/ 2147483647 h 1968"/>
                <a:gd name="T10" fmla="*/ 2147483647 w 1920"/>
                <a:gd name="T11" fmla="*/ 2147483647 h 1968"/>
                <a:gd name="T12" fmla="*/ 0 60000 65536"/>
                <a:gd name="T13" fmla="*/ 0 60000 65536"/>
                <a:gd name="T14" fmla="*/ 0 60000 65536"/>
                <a:gd name="T15" fmla="*/ 0 60000 65536"/>
                <a:gd name="T16" fmla="*/ 0 60000 65536"/>
                <a:gd name="T17" fmla="*/ 0 60000 65536"/>
                <a:gd name="T18" fmla="*/ 0 w 1920"/>
                <a:gd name="T19" fmla="*/ 0 h 1968"/>
                <a:gd name="T20" fmla="*/ 1920 w 1920"/>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1920" h="1968">
                  <a:moveTo>
                    <a:pt x="0" y="0"/>
                  </a:moveTo>
                  <a:cubicBezTo>
                    <a:pt x="40" y="148"/>
                    <a:pt x="80" y="296"/>
                    <a:pt x="144" y="432"/>
                  </a:cubicBezTo>
                  <a:cubicBezTo>
                    <a:pt x="208" y="568"/>
                    <a:pt x="280" y="672"/>
                    <a:pt x="384" y="816"/>
                  </a:cubicBezTo>
                  <a:cubicBezTo>
                    <a:pt x="488" y="960"/>
                    <a:pt x="632" y="1160"/>
                    <a:pt x="768" y="1296"/>
                  </a:cubicBezTo>
                  <a:cubicBezTo>
                    <a:pt x="904" y="1432"/>
                    <a:pt x="1008" y="1520"/>
                    <a:pt x="1200" y="1632"/>
                  </a:cubicBezTo>
                  <a:cubicBezTo>
                    <a:pt x="1392" y="1744"/>
                    <a:pt x="1800" y="1912"/>
                    <a:pt x="1920" y="1968"/>
                  </a:cubicBezTo>
                </a:path>
              </a:pathLst>
            </a:custGeom>
            <a:noFill/>
            <a:ln w="38100">
              <a:solidFill>
                <a:srgbClr val="0070C0"/>
              </a:solidFill>
              <a:round/>
              <a:headEnd/>
              <a:tailEnd/>
            </a:ln>
          </p:spPr>
          <p:txBody>
            <a:bodyPr/>
            <a:lstStyle/>
            <a:p>
              <a:endParaRPr lang="vi-VN"/>
            </a:p>
          </p:txBody>
        </p:sp>
        <p:sp>
          <p:nvSpPr>
            <p:cNvPr id="85000" name="Freeform 11"/>
            <p:cNvSpPr>
              <a:spLocks/>
            </p:cNvSpPr>
            <p:nvPr/>
          </p:nvSpPr>
          <p:spPr bwMode="auto">
            <a:xfrm>
              <a:off x="3322320" y="2209800"/>
              <a:ext cx="3200400" cy="2819400"/>
            </a:xfrm>
            <a:custGeom>
              <a:avLst/>
              <a:gdLst>
                <a:gd name="T0" fmla="*/ 0 w 2112"/>
                <a:gd name="T1" fmla="*/ 2147483647 h 2016"/>
                <a:gd name="T2" fmla="*/ 2147483647 w 2112"/>
                <a:gd name="T3" fmla="*/ 2147483647 h 2016"/>
                <a:gd name="T4" fmla="*/ 2147483647 w 2112"/>
                <a:gd name="T5" fmla="*/ 2147483647 h 2016"/>
                <a:gd name="T6" fmla="*/ 2147483647 w 2112"/>
                <a:gd name="T7" fmla="*/ 2147483647 h 2016"/>
                <a:gd name="T8" fmla="*/ 2147483647 w 2112"/>
                <a:gd name="T9" fmla="*/ 2147483647 h 2016"/>
                <a:gd name="T10" fmla="*/ 2147483647 w 2112"/>
                <a:gd name="T11" fmla="*/ 0 h 2016"/>
                <a:gd name="T12" fmla="*/ 0 60000 65536"/>
                <a:gd name="T13" fmla="*/ 0 60000 65536"/>
                <a:gd name="T14" fmla="*/ 0 60000 65536"/>
                <a:gd name="T15" fmla="*/ 0 60000 65536"/>
                <a:gd name="T16" fmla="*/ 0 60000 65536"/>
                <a:gd name="T17" fmla="*/ 0 60000 65536"/>
                <a:gd name="T18" fmla="*/ 0 w 2112"/>
                <a:gd name="T19" fmla="*/ 0 h 2016"/>
                <a:gd name="T20" fmla="*/ 2112 w 2112"/>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2112" h="2016">
                  <a:moveTo>
                    <a:pt x="0" y="2016"/>
                  </a:moveTo>
                  <a:cubicBezTo>
                    <a:pt x="200" y="1940"/>
                    <a:pt x="400" y="1864"/>
                    <a:pt x="576" y="1776"/>
                  </a:cubicBezTo>
                  <a:cubicBezTo>
                    <a:pt x="752" y="1688"/>
                    <a:pt x="888" y="1632"/>
                    <a:pt x="1056" y="1488"/>
                  </a:cubicBezTo>
                  <a:cubicBezTo>
                    <a:pt x="1224" y="1344"/>
                    <a:pt x="1424" y="1120"/>
                    <a:pt x="1584" y="912"/>
                  </a:cubicBezTo>
                  <a:cubicBezTo>
                    <a:pt x="1744" y="704"/>
                    <a:pt x="1928" y="392"/>
                    <a:pt x="2016" y="240"/>
                  </a:cubicBezTo>
                  <a:cubicBezTo>
                    <a:pt x="2104" y="88"/>
                    <a:pt x="2096" y="32"/>
                    <a:pt x="2112" y="0"/>
                  </a:cubicBezTo>
                </a:path>
              </a:pathLst>
            </a:custGeom>
            <a:noFill/>
            <a:ln w="28575">
              <a:solidFill>
                <a:srgbClr val="0070C0"/>
              </a:solidFill>
              <a:round/>
              <a:headEnd/>
              <a:tailEnd/>
            </a:ln>
          </p:spPr>
          <p:txBody>
            <a:bodyPr/>
            <a:lstStyle/>
            <a:p>
              <a:endParaRPr lang="vi-VN"/>
            </a:p>
          </p:txBody>
        </p:sp>
        <p:sp>
          <p:nvSpPr>
            <p:cNvPr id="85001" name="AutoShape 15"/>
            <p:cNvSpPr>
              <a:spLocks noChangeArrowheads="1"/>
            </p:cNvSpPr>
            <p:nvPr/>
          </p:nvSpPr>
          <p:spPr bwMode="auto">
            <a:xfrm>
              <a:off x="6705600" y="2819400"/>
              <a:ext cx="1981200" cy="1295400"/>
            </a:xfrm>
            <a:prstGeom prst="wedgeRoundRectCallout">
              <a:avLst>
                <a:gd name="adj1" fmla="val -120930"/>
                <a:gd name="adj2" fmla="val 48946"/>
                <a:gd name="adj3" fmla="val 16667"/>
              </a:avLst>
            </a:prstGeom>
            <a:solidFill>
              <a:schemeClr val="accent1"/>
            </a:solidFill>
            <a:ln w="9525">
              <a:solidFill>
                <a:schemeClr val="tx1"/>
              </a:solidFill>
              <a:miter lim="800000"/>
              <a:headEnd/>
              <a:tailEnd/>
            </a:ln>
          </p:spPr>
          <p:txBody>
            <a:bodyPr/>
            <a:lstStyle/>
            <a:p>
              <a:pPr algn="ctr"/>
              <a:r>
                <a:rPr lang="en-US" sz="2400" dirty="0" err="1"/>
                <a:t>Trạng</a:t>
              </a:r>
              <a:r>
                <a:rPr lang="en-US" sz="2400" dirty="0"/>
                <a:t> </a:t>
              </a:r>
              <a:r>
                <a:rPr lang="en-US" sz="2400" dirty="0" err="1"/>
                <a:t>thái</a:t>
              </a:r>
              <a:r>
                <a:rPr lang="en-US" sz="2400" dirty="0"/>
                <a:t> </a:t>
              </a:r>
              <a:r>
                <a:rPr lang="en-US" sz="2400" dirty="0" err="1"/>
                <a:t>cân</a:t>
              </a:r>
              <a:r>
                <a:rPr lang="en-US" sz="2400" dirty="0"/>
                <a:t> </a:t>
              </a:r>
              <a:r>
                <a:rPr lang="en-US" sz="2400" dirty="0" err="1"/>
                <a:t>bằng</a:t>
              </a:r>
              <a:r>
                <a:rPr lang="en-US" sz="2400" dirty="0"/>
                <a:t> </a:t>
              </a:r>
              <a:r>
                <a:rPr lang="en-US" sz="2400" dirty="0" err="1"/>
                <a:t>mới</a:t>
              </a:r>
              <a:endParaRPr lang="en-US" sz="2400" dirty="0"/>
            </a:p>
          </p:txBody>
        </p:sp>
        <p:sp>
          <p:nvSpPr>
            <p:cNvPr id="85002" name="Freeform 17"/>
            <p:cNvSpPr>
              <a:spLocks/>
            </p:cNvSpPr>
            <p:nvPr/>
          </p:nvSpPr>
          <p:spPr bwMode="auto">
            <a:xfrm>
              <a:off x="2667000" y="2514600"/>
              <a:ext cx="4105200" cy="3054424"/>
            </a:xfrm>
            <a:custGeom>
              <a:avLst/>
              <a:gdLst>
                <a:gd name="T0" fmla="*/ 0 w 2832"/>
                <a:gd name="T1" fmla="*/ 0 h 1968"/>
                <a:gd name="T2" fmla="*/ 2147483647 w 2832"/>
                <a:gd name="T3" fmla="*/ 2147483647 h 1968"/>
                <a:gd name="T4" fmla="*/ 2147483647 w 2832"/>
                <a:gd name="T5" fmla="*/ 2147483647 h 1968"/>
                <a:gd name="T6" fmla="*/ 2147483647 w 2832"/>
                <a:gd name="T7" fmla="*/ 2147483647 h 1968"/>
                <a:gd name="T8" fmla="*/ 2147483647 w 2832"/>
                <a:gd name="T9" fmla="*/ 2147483647 h 1968"/>
                <a:gd name="T10" fmla="*/ 2147483647 w 2832"/>
                <a:gd name="T11" fmla="*/ 2147483647 h 1968"/>
                <a:gd name="T12" fmla="*/ 2147483647 w 2832"/>
                <a:gd name="T13" fmla="*/ 2147483647 h 1968"/>
                <a:gd name="T14" fmla="*/ 2147483647 w 2832"/>
                <a:gd name="T15" fmla="*/ 2147483647 h 1968"/>
                <a:gd name="T16" fmla="*/ 2147483647 w 2832"/>
                <a:gd name="T17" fmla="*/ 2147483647 h 1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2"/>
                <a:gd name="T28" fmla="*/ 0 h 1968"/>
                <a:gd name="T29" fmla="*/ 2832 w 2832"/>
                <a:gd name="T30" fmla="*/ 1968 h 19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2" h="1968">
                  <a:moveTo>
                    <a:pt x="0" y="0"/>
                  </a:moveTo>
                  <a:cubicBezTo>
                    <a:pt x="52" y="120"/>
                    <a:pt x="104" y="240"/>
                    <a:pt x="192" y="384"/>
                  </a:cubicBezTo>
                  <a:cubicBezTo>
                    <a:pt x="280" y="528"/>
                    <a:pt x="424" y="728"/>
                    <a:pt x="528" y="864"/>
                  </a:cubicBezTo>
                  <a:cubicBezTo>
                    <a:pt x="632" y="1000"/>
                    <a:pt x="704" y="1096"/>
                    <a:pt x="816" y="1200"/>
                  </a:cubicBezTo>
                  <a:cubicBezTo>
                    <a:pt x="928" y="1304"/>
                    <a:pt x="1048" y="1400"/>
                    <a:pt x="1200" y="1488"/>
                  </a:cubicBezTo>
                  <a:cubicBezTo>
                    <a:pt x="1352" y="1576"/>
                    <a:pt x="1560" y="1664"/>
                    <a:pt x="1728" y="1728"/>
                  </a:cubicBezTo>
                  <a:cubicBezTo>
                    <a:pt x="1896" y="1792"/>
                    <a:pt x="2072" y="1840"/>
                    <a:pt x="2208" y="1872"/>
                  </a:cubicBezTo>
                  <a:cubicBezTo>
                    <a:pt x="2344" y="1904"/>
                    <a:pt x="2440" y="1904"/>
                    <a:pt x="2544" y="1920"/>
                  </a:cubicBezTo>
                  <a:cubicBezTo>
                    <a:pt x="2648" y="1936"/>
                    <a:pt x="2740" y="1952"/>
                    <a:pt x="2832" y="1968"/>
                  </a:cubicBezTo>
                </a:path>
              </a:pathLst>
            </a:custGeom>
            <a:noFill/>
            <a:ln w="9525">
              <a:solidFill>
                <a:schemeClr val="tx1"/>
              </a:solidFill>
              <a:round/>
              <a:headEnd/>
              <a:tailEnd/>
            </a:ln>
          </p:spPr>
          <p:txBody>
            <a:bodyPr/>
            <a:lstStyle/>
            <a:p>
              <a:endParaRPr lang="vi-VN"/>
            </a:p>
          </p:txBody>
        </p:sp>
        <p:sp>
          <p:nvSpPr>
            <p:cNvPr id="85003" name="Line 18"/>
            <p:cNvSpPr>
              <a:spLocks noChangeShapeType="1"/>
            </p:cNvSpPr>
            <p:nvPr/>
          </p:nvSpPr>
          <p:spPr bwMode="auto">
            <a:xfrm>
              <a:off x="3627438" y="4068763"/>
              <a:ext cx="0" cy="1981200"/>
            </a:xfrm>
            <a:prstGeom prst="line">
              <a:avLst/>
            </a:prstGeom>
            <a:noFill/>
            <a:ln w="9525">
              <a:solidFill>
                <a:schemeClr val="tx1"/>
              </a:solidFill>
              <a:prstDash val="dash"/>
              <a:round/>
              <a:headEnd/>
              <a:tailEnd/>
            </a:ln>
          </p:spPr>
          <p:txBody>
            <a:bodyPr/>
            <a:lstStyle/>
            <a:p>
              <a:endParaRPr lang="vi-VN"/>
            </a:p>
          </p:txBody>
        </p:sp>
        <p:sp>
          <p:nvSpPr>
            <p:cNvPr id="85004" name="Line 19"/>
            <p:cNvSpPr>
              <a:spLocks noChangeShapeType="1"/>
            </p:cNvSpPr>
            <p:nvPr/>
          </p:nvSpPr>
          <p:spPr bwMode="auto">
            <a:xfrm flipH="1">
              <a:off x="1981200" y="4069080"/>
              <a:ext cx="1676400" cy="0"/>
            </a:xfrm>
            <a:prstGeom prst="line">
              <a:avLst/>
            </a:prstGeom>
            <a:noFill/>
            <a:ln w="9525">
              <a:solidFill>
                <a:schemeClr val="tx1"/>
              </a:solidFill>
              <a:prstDash val="dash"/>
              <a:round/>
              <a:headEnd/>
              <a:tailEnd/>
            </a:ln>
          </p:spPr>
          <p:txBody>
            <a:bodyPr/>
            <a:lstStyle/>
            <a:p>
              <a:endParaRPr lang="vi-VN"/>
            </a:p>
          </p:txBody>
        </p:sp>
        <p:sp>
          <p:nvSpPr>
            <p:cNvPr id="85005" name="Line 21"/>
            <p:cNvSpPr>
              <a:spLocks noChangeShapeType="1"/>
            </p:cNvSpPr>
            <p:nvPr/>
          </p:nvSpPr>
          <p:spPr bwMode="auto">
            <a:xfrm flipH="1">
              <a:off x="5127064" y="4002792"/>
              <a:ext cx="22096" cy="2161728"/>
            </a:xfrm>
            <a:prstGeom prst="line">
              <a:avLst/>
            </a:prstGeom>
            <a:noFill/>
            <a:ln w="9525">
              <a:solidFill>
                <a:schemeClr val="hlink"/>
              </a:solidFill>
              <a:prstDash val="dash"/>
              <a:round/>
              <a:headEnd/>
              <a:tailEnd/>
            </a:ln>
          </p:spPr>
          <p:txBody>
            <a:bodyPr/>
            <a:lstStyle/>
            <a:p>
              <a:endParaRPr lang="vi-VN"/>
            </a:p>
          </p:txBody>
        </p:sp>
        <p:sp>
          <p:nvSpPr>
            <p:cNvPr id="85006" name="Line 22"/>
            <p:cNvSpPr>
              <a:spLocks noChangeShapeType="1"/>
            </p:cNvSpPr>
            <p:nvPr/>
          </p:nvSpPr>
          <p:spPr bwMode="auto">
            <a:xfrm flipH="1">
              <a:off x="1947664" y="4072096"/>
              <a:ext cx="3240360" cy="0"/>
            </a:xfrm>
            <a:prstGeom prst="line">
              <a:avLst/>
            </a:prstGeom>
            <a:noFill/>
            <a:ln w="9525">
              <a:solidFill>
                <a:schemeClr val="hlink"/>
              </a:solidFill>
              <a:prstDash val="dash"/>
              <a:round/>
              <a:headEnd/>
              <a:tailEnd/>
            </a:ln>
          </p:spPr>
          <p:txBody>
            <a:bodyPr/>
            <a:lstStyle/>
            <a:p>
              <a:endParaRPr lang="vi-VN"/>
            </a:p>
          </p:txBody>
        </p:sp>
        <p:sp>
          <p:nvSpPr>
            <p:cNvPr id="85007" name="AutoShape 23"/>
            <p:cNvSpPr>
              <a:spLocks noChangeArrowheads="1"/>
            </p:cNvSpPr>
            <p:nvPr/>
          </p:nvSpPr>
          <p:spPr bwMode="auto">
            <a:xfrm>
              <a:off x="2739752" y="816496"/>
              <a:ext cx="1981200" cy="1295400"/>
            </a:xfrm>
            <a:prstGeom prst="wedgeRoundRectCallout">
              <a:avLst>
                <a:gd name="adj1" fmla="val -7052"/>
                <a:gd name="adj2" fmla="val 195857"/>
                <a:gd name="adj3" fmla="val 16667"/>
              </a:avLst>
            </a:prstGeom>
            <a:solidFill>
              <a:schemeClr val="accent1"/>
            </a:solidFill>
            <a:ln w="9525">
              <a:solidFill>
                <a:schemeClr val="tx1"/>
              </a:solidFill>
              <a:miter lim="800000"/>
              <a:headEnd/>
              <a:tailEnd/>
            </a:ln>
          </p:spPr>
          <p:txBody>
            <a:bodyPr/>
            <a:lstStyle/>
            <a:p>
              <a:pPr algn="ctr"/>
              <a:r>
                <a:rPr lang="en-US" sz="2400" dirty="0" err="1"/>
                <a:t>Trạng</a:t>
              </a:r>
              <a:r>
                <a:rPr lang="en-US" sz="2400" dirty="0"/>
                <a:t> </a:t>
              </a:r>
              <a:r>
                <a:rPr lang="en-US" sz="2400" dirty="0" err="1"/>
                <a:t>thái</a:t>
              </a:r>
              <a:r>
                <a:rPr lang="en-US" sz="2400" dirty="0"/>
                <a:t> </a:t>
              </a:r>
              <a:r>
                <a:rPr lang="en-US" sz="2400" dirty="0" err="1"/>
                <a:t>cân</a:t>
              </a:r>
              <a:r>
                <a:rPr lang="en-US" sz="2400" dirty="0"/>
                <a:t> </a:t>
              </a:r>
              <a:r>
                <a:rPr lang="en-US" sz="2400" dirty="0" err="1"/>
                <a:t>bằng</a:t>
              </a:r>
              <a:r>
                <a:rPr lang="en-US" sz="2400" dirty="0"/>
                <a:t> ban </a:t>
              </a:r>
              <a:r>
                <a:rPr lang="en-US" sz="2400" dirty="0" err="1"/>
                <a:t>đầu</a:t>
              </a:r>
              <a:endParaRPr lang="en-US" sz="2400" dirty="0"/>
            </a:p>
          </p:txBody>
        </p:sp>
        <p:sp>
          <p:nvSpPr>
            <p:cNvPr id="85008" name="Text Box 24"/>
            <p:cNvSpPr txBox="1">
              <a:spLocks noChangeArrowheads="1"/>
            </p:cNvSpPr>
            <p:nvPr/>
          </p:nvSpPr>
          <p:spPr bwMode="auto">
            <a:xfrm>
              <a:off x="6844208" y="5425008"/>
              <a:ext cx="533400" cy="457200"/>
            </a:xfrm>
            <a:prstGeom prst="rect">
              <a:avLst/>
            </a:prstGeom>
            <a:noFill/>
            <a:ln w="9525">
              <a:noFill/>
              <a:miter lim="800000"/>
              <a:headEnd/>
              <a:tailEnd/>
            </a:ln>
          </p:spPr>
          <p:txBody>
            <a:bodyPr>
              <a:spAutoFit/>
            </a:bodyPr>
            <a:lstStyle/>
            <a:p>
              <a:pPr>
                <a:spcBef>
                  <a:spcPct val="50000"/>
                </a:spcBef>
              </a:pPr>
              <a:r>
                <a:rPr lang="en-US" sz="2400"/>
                <a:t>D</a:t>
              </a:r>
            </a:p>
          </p:txBody>
        </p:sp>
        <p:sp>
          <p:nvSpPr>
            <p:cNvPr id="85009" name="Text Box 25"/>
            <p:cNvSpPr txBox="1">
              <a:spLocks noChangeArrowheads="1"/>
            </p:cNvSpPr>
            <p:nvPr/>
          </p:nvSpPr>
          <p:spPr bwMode="auto">
            <a:xfrm>
              <a:off x="6916216" y="4488904"/>
              <a:ext cx="533400" cy="457200"/>
            </a:xfrm>
            <a:prstGeom prst="rect">
              <a:avLst/>
            </a:prstGeom>
            <a:noFill/>
            <a:ln w="9525">
              <a:noFill/>
              <a:miter lim="800000"/>
              <a:headEnd/>
              <a:tailEnd/>
            </a:ln>
          </p:spPr>
          <p:txBody>
            <a:bodyPr>
              <a:spAutoFit/>
            </a:bodyPr>
            <a:lstStyle/>
            <a:p>
              <a:pPr>
                <a:spcBef>
                  <a:spcPct val="50000"/>
                </a:spcBef>
              </a:pPr>
              <a:r>
                <a:rPr lang="en-US" sz="2400" dirty="0"/>
                <a:t>D’</a:t>
              </a:r>
            </a:p>
          </p:txBody>
        </p:sp>
        <p:sp>
          <p:nvSpPr>
            <p:cNvPr id="85010" name="Text Box 26"/>
            <p:cNvSpPr txBox="1">
              <a:spLocks noChangeArrowheads="1"/>
            </p:cNvSpPr>
            <p:nvPr/>
          </p:nvSpPr>
          <p:spPr bwMode="auto">
            <a:xfrm>
              <a:off x="5791200" y="1752600"/>
              <a:ext cx="3810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5011" name="Text Box 27"/>
            <p:cNvSpPr txBox="1">
              <a:spLocks noChangeArrowheads="1"/>
            </p:cNvSpPr>
            <p:nvPr/>
          </p:nvSpPr>
          <p:spPr bwMode="auto">
            <a:xfrm>
              <a:off x="6553200" y="1828800"/>
              <a:ext cx="609600" cy="457200"/>
            </a:xfrm>
            <a:prstGeom prst="rect">
              <a:avLst/>
            </a:prstGeom>
            <a:noFill/>
            <a:ln w="9525">
              <a:noFill/>
              <a:miter lim="800000"/>
              <a:headEnd/>
              <a:tailEnd/>
            </a:ln>
          </p:spPr>
          <p:txBody>
            <a:bodyPr>
              <a:spAutoFit/>
            </a:bodyPr>
            <a:lstStyle/>
            <a:p>
              <a:pPr>
                <a:spcBef>
                  <a:spcPct val="50000"/>
                </a:spcBef>
              </a:pPr>
              <a:r>
                <a:rPr lang="en-US" sz="2400"/>
                <a:t>S’</a:t>
              </a:r>
            </a:p>
          </p:txBody>
        </p:sp>
        <p:sp>
          <p:nvSpPr>
            <p:cNvPr id="85012" name="Text Box 28"/>
            <p:cNvSpPr txBox="1">
              <a:spLocks noChangeArrowheads="1"/>
            </p:cNvSpPr>
            <p:nvPr/>
          </p:nvSpPr>
          <p:spPr bwMode="auto">
            <a:xfrm>
              <a:off x="1371600" y="2254250"/>
              <a:ext cx="762000" cy="3647152"/>
            </a:xfrm>
            <a:prstGeom prst="rect">
              <a:avLst/>
            </a:prstGeom>
            <a:noFill/>
            <a:ln w="9525">
              <a:noFill/>
              <a:miter lim="800000"/>
              <a:headEnd/>
              <a:tailEnd/>
            </a:ln>
          </p:spPr>
          <p:txBody>
            <a:bodyPr>
              <a:spAutoFit/>
            </a:bodyPr>
            <a:lstStyle/>
            <a:p>
              <a:pPr>
                <a:spcBef>
                  <a:spcPct val="50000"/>
                </a:spcBef>
              </a:pPr>
              <a:r>
                <a:rPr lang="en-US" sz="2400" dirty="0"/>
                <a:t>P</a:t>
              </a:r>
            </a:p>
            <a:p>
              <a:pPr>
                <a:spcBef>
                  <a:spcPct val="50000"/>
                </a:spcBef>
              </a:pPr>
              <a:endParaRPr lang="en-US" sz="2400" baseline="-25000" dirty="0"/>
            </a:p>
            <a:p>
              <a:pPr>
                <a:spcBef>
                  <a:spcPct val="50000"/>
                </a:spcBef>
              </a:pPr>
              <a:endParaRPr lang="en-US" sz="2400" dirty="0" smtClean="0"/>
            </a:p>
            <a:p>
              <a:pPr>
                <a:spcBef>
                  <a:spcPct val="50000"/>
                </a:spcBef>
              </a:pPr>
              <a:r>
                <a:rPr lang="en-US" sz="2400" dirty="0" smtClean="0"/>
                <a:t>P</a:t>
              </a:r>
              <a:r>
                <a:rPr lang="en-US" sz="2400" baseline="-25000" dirty="0" smtClean="0"/>
                <a:t>1 = </a:t>
              </a:r>
              <a:r>
                <a:rPr lang="en-US" sz="2400" dirty="0" smtClean="0"/>
                <a:t>P</a:t>
              </a:r>
              <a:r>
                <a:rPr lang="en-US" sz="2400" baseline="-25000" dirty="0" smtClean="0"/>
                <a:t>2</a:t>
              </a:r>
              <a:endParaRPr lang="en-US" sz="2400" dirty="0" smtClean="0"/>
            </a:p>
            <a:p>
              <a:pPr>
                <a:spcBef>
                  <a:spcPct val="50000"/>
                </a:spcBef>
              </a:pPr>
              <a:endParaRPr lang="en-US" sz="2400" dirty="0"/>
            </a:p>
            <a:p>
              <a:pPr>
                <a:spcBef>
                  <a:spcPct val="50000"/>
                </a:spcBef>
              </a:pPr>
              <a:endParaRPr lang="en-US" sz="2400" baseline="30000" dirty="0"/>
            </a:p>
            <a:p>
              <a:pPr>
                <a:spcBef>
                  <a:spcPct val="50000"/>
                </a:spcBef>
              </a:pPr>
              <a:endParaRPr lang="en-US" dirty="0"/>
            </a:p>
          </p:txBody>
        </p:sp>
        <p:sp>
          <p:nvSpPr>
            <p:cNvPr id="85013" name="Text Box 29"/>
            <p:cNvSpPr txBox="1">
              <a:spLocks noChangeArrowheads="1"/>
            </p:cNvSpPr>
            <p:nvPr/>
          </p:nvSpPr>
          <p:spPr bwMode="auto">
            <a:xfrm>
              <a:off x="1524000" y="6172200"/>
              <a:ext cx="6553200" cy="457200"/>
            </a:xfrm>
            <a:prstGeom prst="rect">
              <a:avLst/>
            </a:prstGeom>
            <a:noFill/>
            <a:ln w="9525">
              <a:noFill/>
              <a:miter lim="800000"/>
              <a:headEnd/>
              <a:tailEnd/>
            </a:ln>
          </p:spPr>
          <p:txBody>
            <a:bodyPr>
              <a:spAutoFit/>
            </a:bodyPr>
            <a:lstStyle/>
            <a:p>
              <a:pPr>
                <a:spcBef>
                  <a:spcPct val="50000"/>
                </a:spcBef>
              </a:pPr>
              <a:r>
                <a:rPr lang="en-US" sz="2400" dirty="0"/>
                <a:t>                    </a:t>
              </a:r>
              <a:r>
                <a:rPr lang="en-US" sz="2400" dirty="0" smtClean="0"/>
                <a:t>        Q</a:t>
              </a:r>
              <a:r>
                <a:rPr lang="en-US" sz="2400" baseline="-25000" dirty="0" smtClean="0"/>
                <a:t>1</a:t>
              </a:r>
              <a:r>
                <a:rPr lang="en-US" sz="2400" dirty="0" smtClean="0"/>
                <a:t>                    Q</a:t>
              </a:r>
              <a:r>
                <a:rPr lang="en-US" sz="2400" baseline="-25000" dirty="0" smtClean="0"/>
                <a:t>2      </a:t>
              </a:r>
              <a:r>
                <a:rPr lang="en-US" sz="2400" dirty="0"/>
                <a:t>	    </a:t>
              </a:r>
              <a:r>
                <a:rPr lang="en-US" sz="2400" dirty="0" smtClean="0"/>
                <a:t>         </a:t>
              </a:r>
              <a:r>
                <a:rPr lang="en-US" sz="2400" dirty="0"/>
                <a:t>Q</a:t>
              </a:r>
            </a:p>
          </p:txBody>
        </p:sp>
        <p:sp>
          <p:nvSpPr>
            <p:cNvPr id="85014" name="AutoShape 30"/>
            <p:cNvSpPr>
              <a:spLocks noChangeArrowheads="1"/>
            </p:cNvSpPr>
            <p:nvPr/>
          </p:nvSpPr>
          <p:spPr bwMode="auto">
            <a:xfrm>
              <a:off x="3810000" y="5715000"/>
              <a:ext cx="1017984" cy="214064"/>
            </a:xfrm>
            <a:prstGeom prst="rightArrow">
              <a:avLst>
                <a:gd name="adj1" fmla="val 50000"/>
                <a:gd name="adj2" fmla="val 191667"/>
              </a:avLst>
            </a:prstGeom>
            <a:solidFill>
              <a:schemeClr val="accent1"/>
            </a:solidFill>
            <a:ln w="9525">
              <a:solidFill>
                <a:schemeClr val="tx1"/>
              </a:solidFill>
              <a:miter lim="800000"/>
              <a:headEnd/>
              <a:tailEnd/>
            </a:ln>
          </p:spPr>
          <p:txBody>
            <a:bodyPr wrap="none" anchor="ctr"/>
            <a:lstStyle/>
            <a:p>
              <a:endParaRPr lang="vi-VN"/>
            </a:p>
          </p:txBody>
        </p:sp>
        <p:sp>
          <p:nvSpPr>
            <p:cNvPr id="85016" name="AutoShape 33"/>
            <p:cNvSpPr>
              <a:spLocks noChangeArrowheads="1"/>
            </p:cNvSpPr>
            <p:nvPr/>
          </p:nvSpPr>
          <p:spPr bwMode="auto">
            <a:xfrm>
              <a:off x="5943600" y="2209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vi-VN"/>
            </a:p>
          </p:txBody>
        </p:sp>
        <p:sp>
          <p:nvSpPr>
            <p:cNvPr id="85017" name="AutoShape 34"/>
            <p:cNvSpPr>
              <a:spLocks noChangeArrowheads="1"/>
            </p:cNvSpPr>
            <p:nvPr/>
          </p:nvSpPr>
          <p:spPr bwMode="auto">
            <a:xfrm rot="16200000">
              <a:off x="5990964" y="5054116"/>
              <a:ext cx="710952" cy="300608"/>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838200" y="0"/>
            <a:ext cx="8305800" cy="1017588"/>
          </a:xfrm>
        </p:spPr>
        <p:txBody>
          <a:bodyPr anchor="b"/>
          <a:lstStyle/>
          <a:p>
            <a:pPr eaLnBrk="1" hangingPunct="1"/>
            <a:r>
              <a:rPr lang="en-US" sz="3600" smtClean="0"/>
              <a:t>2.2. Cầu hàng hóa</a:t>
            </a:r>
          </a:p>
        </p:txBody>
      </p:sp>
      <p:sp>
        <p:nvSpPr>
          <p:cNvPr id="43011" name="Rectangle 3"/>
          <p:cNvSpPr>
            <a:spLocks noGrp="1" noChangeArrowheads="1"/>
          </p:cNvSpPr>
          <p:nvPr>
            <p:ph type="body" idx="4294967295"/>
          </p:nvPr>
        </p:nvSpPr>
        <p:spPr>
          <a:xfrm>
            <a:off x="914400" y="1600200"/>
            <a:ext cx="8229600" cy="4530725"/>
          </a:xfrm>
        </p:spPr>
        <p:txBody>
          <a:bodyPr/>
          <a:lstStyle/>
          <a:p>
            <a:pPr algn="just" eaLnBrk="1" hangingPunct="1">
              <a:buFont typeface="Wingdings" pitchFamily="2" charset="2"/>
              <a:buNone/>
            </a:pPr>
            <a:r>
              <a:rPr lang="en-US" smtClean="0"/>
              <a:t>2.2.1. Cầu hàng hóa mô tả số lượng 1 loại hàng hóa hay dịch vụ mà người tiêu dùng sẵn lòng mua ở các mức giá khác nhau trong một khoảng thời gian xác định, trong điều kiện các yếu tố khác không đổi.</a:t>
            </a:r>
          </a:p>
          <a:p>
            <a:pPr algn="just" eaLnBrk="1" hangingPunct="1">
              <a:buFont typeface="Wingdings" pitchFamily="2" charset="2"/>
              <a:buNone/>
            </a:pPr>
            <a:endParaRPr lang="en-US" smtClean="0"/>
          </a:p>
        </p:txBody>
      </p:sp>
      <p:sp>
        <p:nvSpPr>
          <p:cNvPr id="43012" name="Line 4"/>
          <p:cNvSpPr>
            <a:spLocks noChangeShapeType="1"/>
          </p:cNvSpPr>
          <p:nvPr/>
        </p:nvSpPr>
        <p:spPr bwMode="auto">
          <a:xfrm>
            <a:off x="1066800" y="1143000"/>
            <a:ext cx="7315200" cy="0"/>
          </a:xfrm>
          <a:prstGeom prst="line">
            <a:avLst/>
          </a:prstGeom>
          <a:noFill/>
          <a:ln w="57150" cmpd="thickThin">
            <a:pattFill prst="solidDmnd">
              <a:fgClr>
                <a:srgbClr val="00FF00"/>
              </a:fgClr>
              <a:bgClr>
                <a:srgbClr val="FFFFFF"/>
              </a:bgClr>
            </a:pattFill>
            <a:round/>
            <a:headEnd/>
            <a:tailEnd/>
          </a:ln>
        </p:spPr>
        <p:txBody>
          <a:bodyPr/>
          <a:lstStyle/>
          <a:p>
            <a:endParaRPr lang="vi-V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274638"/>
            <a:ext cx="8229600" cy="1143000"/>
          </a:xfrm>
        </p:spPr>
        <p:txBody>
          <a:bodyPr anchor="b">
            <a:normAutofit fontScale="90000"/>
          </a:bodyPr>
          <a:lstStyle/>
          <a:p>
            <a:pPr eaLnBrk="1" hangingPunct="1"/>
            <a:r>
              <a:rPr lang="en-US" smtClean="0"/>
              <a:t>Thay đổi cung và cầu (Thay đổi trạng thái cân bằng)</a:t>
            </a:r>
          </a:p>
        </p:txBody>
      </p:sp>
      <p:graphicFrame>
        <p:nvGraphicFramePr>
          <p:cNvPr id="45090" name="Group 34"/>
          <p:cNvGraphicFramePr>
            <a:graphicFrameLocks noGrp="1"/>
          </p:cNvGraphicFramePr>
          <p:nvPr>
            <p:ph sz="half" idx="4294967295"/>
          </p:nvPr>
        </p:nvGraphicFramePr>
        <p:xfrm>
          <a:off x="188913" y="2209800"/>
          <a:ext cx="8955087" cy="4309110"/>
        </p:xfrm>
        <a:graphic>
          <a:graphicData uri="http://schemas.openxmlformats.org/drawingml/2006/table">
            <a:tbl>
              <a:tblPr/>
              <a:tblGrid>
                <a:gridCol w="1982787">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552700">
                  <a:extLst>
                    <a:ext uri="{9D8B030D-6E8A-4147-A177-3AD203B41FA5}">
                      <a16:colId xmlns:a16="http://schemas.microsoft.com/office/drawing/2014/main" val="20003"/>
                    </a:ext>
                  </a:extLst>
                </a:gridCol>
              </a:tblGrid>
              <a:tr h="1047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dirty="0" err="1" smtClean="0">
                          <a:ln>
                            <a:noFill/>
                          </a:ln>
                          <a:solidFill>
                            <a:schemeClr val="hlink"/>
                          </a:solidFill>
                          <a:effectLst/>
                          <a:latin typeface="Times New Roman" pitchFamily="18" charset="0"/>
                          <a:cs typeface="Times New Roman" pitchFamily="18" charset="0"/>
                        </a:rPr>
                        <a:t>Kết</a:t>
                      </a:r>
                      <a:r>
                        <a:rPr kumimoji="0" lang="en-US" sz="2600" b="1" i="0" u="none" strike="noStrike" cap="none" normalizeH="0" baseline="0" dirty="0" smtClean="0">
                          <a:ln>
                            <a:noFill/>
                          </a:ln>
                          <a:solidFill>
                            <a:schemeClr val="hlink"/>
                          </a:solidFill>
                          <a:effectLst/>
                          <a:latin typeface="Times New Roman" pitchFamily="18" charset="0"/>
                          <a:cs typeface="Times New Roman" pitchFamily="18" charset="0"/>
                        </a:rPr>
                        <a:t> </a:t>
                      </a:r>
                      <a:r>
                        <a:rPr kumimoji="0" lang="en-US" sz="2600" b="1" i="0" u="none" strike="noStrike" cap="none" normalizeH="0" baseline="0" dirty="0" err="1" smtClean="0">
                          <a:ln>
                            <a:noFill/>
                          </a:ln>
                          <a:solidFill>
                            <a:schemeClr val="hlink"/>
                          </a:solidFill>
                          <a:effectLst/>
                          <a:latin typeface="Times New Roman" pitchFamily="18" charset="0"/>
                          <a:cs typeface="Times New Roman" pitchFamily="18" charset="0"/>
                        </a:rPr>
                        <a:t>luận</a:t>
                      </a:r>
                      <a:r>
                        <a:rPr kumimoji="0" lang="en-US" sz="2600" b="1" i="0" u="none" strike="noStrike" cap="none" normalizeH="0" baseline="0" dirty="0" smtClean="0">
                          <a:ln>
                            <a:noFill/>
                          </a:ln>
                          <a:solidFill>
                            <a:schemeClr val="hlink"/>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sự</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thay</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đổi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cung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Sự gia tăng của cung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Sự giảm sút của cung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Không có sự thay đổi của cầu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P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như</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cũ</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như</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cũ</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P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giảm</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tăng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P tăng</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Q giảm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Sự gia tăng của cầu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P tăng</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Q tăng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P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rõ</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ràng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tăng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P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tăng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rõ</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ràng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1047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Sự giảm sút của cầu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P giảm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Q giảm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P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giảm</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rõ</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ràng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P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rõ</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ràng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giảm</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NHỮNG VẤN ĐỀ CƠ BẢN</a:t>
            </a:r>
            <a:endParaRPr lang="vi-VN" dirty="0">
              <a:solidFill>
                <a:srgbClr val="FF0000"/>
              </a:solidFill>
            </a:endParaRPr>
          </a:p>
        </p:txBody>
      </p:sp>
      <p:sp>
        <p:nvSpPr>
          <p:cNvPr id="3" name="Content Placeholder 2"/>
          <p:cNvSpPr>
            <a:spLocks noGrp="1"/>
          </p:cNvSpPr>
          <p:nvPr>
            <p:ph sz="quarter" idx="1"/>
          </p:nvPr>
        </p:nvSpPr>
        <p:spPr>
          <a:xfrm>
            <a:off x="323528" y="1556792"/>
            <a:ext cx="8820472" cy="4789512"/>
          </a:xfrm>
        </p:spPr>
        <p:txBody>
          <a:bodyPr>
            <a:normAutofit/>
          </a:bodyPr>
          <a:lstStyle/>
          <a:p>
            <a:r>
              <a:rPr lang="en-US" sz="3200" dirty="0" smtClean="0"/>
              <a:t> </a:t>
            </a:r>
            <a:r>
              <a:rPr lang="en-US" sz="3200" dirty="0" err="1" smtClean="0"/>
              <a:t>Thặng</a:t>
            </a:r>
            <a:r>
              <a:rPr lang="en-US" sz="3200" dirty="0" smtClean="0"/>
              <a:t> </a:t>
            </a:r>
            <a:r>
              <a:rPr lang="en-US" sz="3200" dirty="0" err="1" smtClean="0"/>
              <a:t>dư</a:t>
            </a:r>
            <a:r>
              <a:rPr lang="en-US" sz="3200" dirty="0" smtClean="0"/>
              <a:t> </a:t>
            </a:r>
            <a:r>
              <a:rPr lang="en-US" sz="3200" dirty="0" err="1" smtClean="0"/>
              <a:t>của</a:t>
            </a:r>
            <a:r>
              <a:rPr lang="en-US" sz="3200" dirty="0" smtClean="0"/>
              <a:t> </a:t>
            </a:r>
            <a:r>
              <a:rPr lang="en-US" sz="3200" dirty="0" err="1" smtClean="0"/>
              <a:t>người</a:t>
            </a:r>
            <a:r>
              <a:rPr lang="en-US" sz="3200" dirty="0" smtClean="0"/>
              <a:t> </a:t>
            </a:r>
            <a:r>
              <a:rPr lang="en-US" sz="3200" dirty="0" err="1" smtClean="0"/>
              <a:t>tiêu</a:t>
            </a:r>
            <a:r>
              <a:rPr lang="en-US" sz="3200" dirty="0" smtClean="0"/>
              <a:t> </a:t>
            </a:r>
            <a:r>
              <a:rPr lang="en-US" sz="3200" dirty="0" err="1" smtClean="0"/>
              <a:t>dùng</a:t>
            </a:r>
            <a:r>
              <a:rPr lang="en-US" sz="3200" dirty="0" smtClean="0"/>
              <a:t> </a:t>
            </a:r>
            <a:r>
              <a:rPr lang="en-US" sz="3200" dirty="0" err="1" smtClean="0"/>
              <a:t>và</a:t>
            </a:r>
            <a:r>
              <a:rPr lang="en-US" sz="3200" dirty="0" smtClean="0"/>
              <a:t> </a:t>
            </a:r>
            <a:r>
              <a:rPr lang="en-US" sz="3200" dirty="0" err="1" smtClean="0"/>
              <a:t>thặng</a:t>
            </a:r>
            <a:r>
              <a:rPr lang="en-US" sz="3200" dirty="0" smtClean="0"/>
              <a:t> </a:t>
            </a:r>
            <a:r>
              <a:rPr lang="en-US" sz="3200" dirty="0" err="1" smtClean="0"/>
              <a:t>dư</a:t>
            </a:r>
            <a:r>
              <a:rPr lang="en-US" sz="3200" dirty="0" smtClean="0"/>
              <a:t> </a:t>
            </a:r>
            <a:r>
              <a:rPr lang="en-US" sz="3200" dirty="0" err="1" smtClean="0"/>
              <a:t>của</a:t>
            </a:r>
            <a:r>
              <a:rPr lang="en-US" sz="3200" dirty="0" smtClean="0"/>
              <a:t> </a:t>
            </a:r>
            <a:r>
              <a:rPr lang="en-US" sz="3200" dirty="0" err="1" smtClean="0"/>
              <a:t>nhà</a:t>
            </a:r>
            <a:r>
              <a:rPr lang="en-US" sz="3200" dirty="0" smtClean="0"/>
              <a:t> </a:t>
            </a:r>
            <a:r>
              <a:rPr lang="en-US" sz="3200" dirty="0" err="1" smtClean="0"/>
              <a:t>sản</a:t>
            </a:r>
            <a:r>
              <a:rPr lang="en-US" sz="3200" dirty="0" smtClean="0"/>
              <a:t>               </a:t>
            </a:r>
            <a:endParaRPr lang="vi-VN" sz="3200" dirty="0" smtClean="0"/>
          </a:p>
          <a:p>
            <a:r>
              <a:rPr lang="en-US" sz="3200" dirty="0" smtClean="0"/>
              <a:t> </a:t>
            </a:r>
            <a:r>
              <a:rPr lang="en-US" sz="3200" dirty="0" err="1" smtClean="0"/>
              <a:t>Phân</a:t>
            </a:r>
            <a:r>
              <a:rPr lang="en-US" sz="3200" dirty="0" smtClean="0"/>
              <a:t> </a:t>
            </a:r>
            <a:r>
              <a:rPr lang="en-US" sz="3200" dirty="0" err="1" smtClean="0"/>
              <a:t>tích</a:t>
            </a:r>
            <a:r>
              <a:rPr lang="en-US" sz="3200" dirty="0" smtClean="0"/>
              <a:t> </a:t>
            </a:r>
            <a:r>
              <a:rPr lang="en-US" sz="3200" dirty="0" err="1" smtClean="0"/>
              <a:t>chính</a:t>
            </a:r>
            <a:r>
              <a:rPr lang="en-US" sz="3200" dirty="0" smtClean="0"/>
              <a:t> </a:t>
            </a:r>
            <a:r>
              <a:rPr lang="en-US" sz="3200" dirty="0" err="1" smtClean="0"/>
              <a:t>sách</a:t>
            </a:r>
            <a:r>
              <a:rPr lang="en-US" sz="3200" dirty="0" smtClean="0"/>
              <a:t> </a:t>
            </a:r>
            <a:r>
              <a:rPr lang="en-US" sz="3200" dirty="0" err="1" smtClean="0"/>
              <a:t>giá</a:t>
            </a:r>
            <a:r>
              <a:rPr lang="en-US" sz="3200" dirty="0" smtClean="0"/>
              <a:t> </a:t>
            </a:r>
            <a:r>
              <a:rPr lang="en-US" sz="3200" dirty="0" err="1" smtClean="0"/>
              <a:t>tối</a:t>
            </a:r>
            <a:r>
              <a:rPr lang="en-US" sz="3200" dirty="0" smtClean="0"/>
              <a:t> </a:t>
            </a:r>
            <a:r>
              <a:rPr lang="en-US" sz="3200" dirty="0" err="1" smtClean="0"/>
              <a:t>đa</a:t>
            </a:r>
            <a:r>
              <a:rPr lang="en-US" sz="3200" dirty="0" smtClean="0"/>
              <a:t> </a:t>
            </a:r>
            <a:r>
              <a:rPr lang="en-US" sz="3200" dirty="0" err="1" smtClean="0"/>
              <a:t>và</a:t>
            </a:r>
            <a:r>
              <a:rPr lang="en-US" sz="3200" dirty="0" smtClean="0"/>
              <a:t> </a:t>
            </a:r>
            <a:r>
              <a:rPr lang="en-US" sz="3200" dirty="0" err="1" smtClean="0"/>
              <a:t>giá</a:t>
            </a:r>
            <a:r>
              <a:rPr lang="en-US" sz="3200" dirty="0" smtClean="0"/>
              <a:t> </a:t>
            </a:r>
            <a:r>
              <a:rPr lang="en-US" sz="3200" dirty="0" err="1" smtClean="0"/>
              <a:t>tối</a:t>
            </a:r>
            <a:r>
              <a:rPr lang="en-US" sz="3200" dirty="0" smtClean="0"/>
              <a:t> </a:t>
            </a:r>
            <a:r>
              <a:rPr lang="en-US" sz="3200" dirty="0" err="1" smtClean="0"/>
              <a:t>thiểu</a:t>
            </a:r>
            <a:endParaRPr lang="vi-VN" sz="3200" dirty="0" smtClean="0"/>
          </a:p>
          <a:p>
            <a:r>
              <a:rPr lang="en-US" sz="3200" dirty="0" smtClean="0"/>
              <a:t> </a:t>
            </a:r>
            <a:r>
              <a:rPr lang="en-US" sz="3200" dirty="0" err="1" smtClean="0"/>
              <a:t>Phân</a:t>
            </a:r>
            <a:r>
              <a:rPr lang="en-US" sz="3200" dirty="0" smtClean="0"/>
              <a:t> </a:t>
            </a:r>
            <a:r>
              <a:rPr lang="en-US" sz="3200" dirty="0" err="1" smtClean="0"/>
              <a:t>tích</a:t>
            </a:r>
            <a:r>
              <a:rPr lang="en-US" sz="3200" dirty="0" smtClean="0"/>
              <a:t> </a:t>
            </a:r>
            <a:r>
              <a:rPr lang="en-US" sz="3200" dirty="0" err="1" smtClean="0"/>
              <a:t>chính</a:t>
            </a:r>
            <a:r>
              <a:rPr lang="en-US" sz="3200" dirty="0" smtClean="0"/>
              <a:t> </a:t>
            </a:r>
            <a:r>
              <a:rPr lang="en-US" sz="3200" dirty="0" err="1" smtClean="0"/>
              <a:t>sách</a:t>
            </a:r>
            <a:r>
              <a:rPr lang="en-US" sz="3200" dirty="0" smtClean="0"/>
              <a:t> </a:t>
            </a:r>
            <a:r>
              <a:rPr lang="en-US" sz="3200" dirty="0" err="1" smtClean="0"/>
              <a:t>thuế</a:t>
            </a:r>
            <a:r>
              <a:rPr lang="en-US" sz="3200" dirty="0" smtClean="0"/>
              <a:t> </a:t>
            </a:r>
            <a:r>
              <a:rPr lang="en-US" sz="3200" dirty="0" err="1" smtClean="0"/>
              <a:t>và</a:t>
            </a:r>
            <a:r>
              <a:rPr lang="en-US" sz="3200" dirty="0" smtClean="0"/>
              <a:t> </a:t>
            </a:r>
            <a:r>
              <a:rPr lang="en-US" sz="3200" dirty="0" err="1" smtClean="0"/>
              <a:t>trợ</a:t>
            </a:r>
            <a:r>
              <a:rPr lang="en-US" sz="3200" dirty="0" smtClean="0"/>
              <a:t> </a:t>
            </a:r>
            <a:r>
              <a:rPr lang="en-US" sz="3200" dirty="0" err="1" smtClean="0"/>
              <a:t>cấp</a:t>
            </a:r>
            <a:endParaRPr lang="vi-VN" sz="3200" dirty="0" smtClean="0"/>
          </a:p>
          <a:p>
            <a:endParaRPr lang="vi-VN" sz="3200" dirty="0" smtClean="0"/>
          </a:p>
          <a:p>
            <a:pPr>
              <a:buNone/>
            </a:pPr>
            <a:endParaRPr lang="vi-V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755576" y="548680"/>
            <a:ext cx="7762056" cy="1210146"/>
          </a:xfrm>
        </p:spPr>
        <p:txBody>
          <a:bodyPr anchor="b">
            <a:noAutofit/>
          </a:bodyPr>
          <a:lstStyle/>
          <a:p>
            <a:pPr algn="ctr" eaLnBrk="1" hangingPunct="1"/>
            <a:r>
              <a:rPr lang="en-US" sz="4800" dirty="0" err="1" smtClean="0">
                <a:solidFill>
                  <a:srgbClr val="FF0000"/>
                </a:solidFill>
              </a:rPr>
              <a:t>Thặng</a:t>
            </a:r>
            <a:r>
              <a:rPr lang="en-US" sz="4800" dirty="0" smtClean="0">
                <a:solidFill>
                  <a:srgbClr val="FF0000"/>
                </a:solidFill>
              </a:rPr>
              <a:t> </a:t>
            </a:r>
            <a:r>
              <a:rPr lang="en-US" sz="4800" dirty="0" err="1" smtClean="0">
                <a:solidFill>
                  <a:srgbClr val="FF0000"/>
                </a:solidFill>
              </a:rPr>
              <a:t>dư</a:t>
            </a:r>
            <a:r>
              <a:rPr lang="en-US" sz="4800" dirty="0" smtClean="0">
                <a:solidFill>
                  <a:srgbClr val="FF0000"/>
                </a:solidFill>
              </a:rPr>
              <a:t> </a:t>
            </a:r>
            <a:r>
              <a:rPr lang="en-US" sz="4800" dirty="0" err="1" smtClean="0">
                <a:solidFill>
                  <a:srgbClr val="FF0000"/>
                </a:solidFill>
              </a:rPr>
              <a:t>tiêu</a:t>
            </a:r>
            <a:r>
              <a:rPr lang="en-US" sz="4800" dirty="0" smtClean="0">
                <a:solidFill>
                  <a:srgbClr val="FF0000"/>
                </a:solidFill>
              </a:rPr>
              <a:t> </a:t>
            </a:r>
            <a:r>
              <a:rPr lang="en-US" sz="4800" dirty="0" err="1" smtClean="0">
                <a:solidFill>
                  <a:srgbClr val="FF0000"/>
                </a:solidFill>
              </a:rPr>
              <a:t>dùng</a:t>
            </a:r>
            <a:r>
              <a:rPr lang="en-US" sz="4800" dirty="0" smtClean="0">
                <a:solidFill>
                  <a:srgbClr val="FF0000"/>
                </a:solidFill>
              </a:rPr>
              <a:t> </a:t>
            </a:r>
            <a:r>
              <a:rPr lang="en-US" sz="4800" dirty="0" err="1" smtClean="0">
                <a:solidFill>
                  <a:srgbClr val="FF0000"/>
                </a:solidFill>
              </a:rPr>
              <a:t>và</a:t>
            </a:r>
            <a:r>
              <a:rPr lang="en-US" sz="4800" dirty="0" smtClean="0">
                <a:solidFill>
                  <a:srgbClr val="FF0000"/>
                </a:solidFill>
              </a:rPr>
              <a:t> </a:t>
            </a:r>
            <a:r>
              <a:rPr lang="en-US" sz="4800" dirty="0" err="1" smtClean="0">
                <a:solidFill>
                  <a:srgbClr val="FF0000"/>
                </a:solidFill>
              </a:rPr>
              <a:t>thặng</a:t>
            </a:r>
            <a:r>
              <a:rPr lang="en-US" sz="4800" dirty="0" smtClean="0">
                <a:solidFill>
                  <a:srgbClr val="FF0000"/>
                </a:solidFill>
              </a:rPr>
              <a:t> </a:t>
            </a:r>
            <a:r>
              <a:rPr lang="en-US" sz="4800" dirty="0" err="1" smtClean="0">
                <a:solidFill>
                  <a:srgbClr val="FF0000"/>
                </a:solidFill>
              </a:rPr>
              <a:t>dư</a:t>
            </a:r>
            <a:r>
              <a:rPr lang="en-US" sz="4800" dirty="0" smtClean="0">
                <a:solidFill>
                  <a:srgbClr val="FF0000"/>
                </a:solidFill>
              </a:rPr>
              <a:t> </a:t>
            </a:r>
            <a:r>
              <a:rPr lang="en-US" sz="4800" dirty="0" err="1" smtClean="0">
                <a:solidFill>
                  <a:srgbClr val="FF0000"/>
                </a:solidFill>
              </a:rPr>
              <a:t>sản</a:t>
            </a:r>
            <a:r>
              <a:rPr lang="en-US" sz="4800" dirty="0" smtClean="0">
                <a:solidFill>
                  <a:srgbClr val="FF0000"/>
                </a:solidFill>
              </a:rPr>
              <a:t> </a:t>
            </a:r>
            <a:r>
              <a:rPr lang="en-US" sz="4800" dirty="0" err="1" smtClean="0">
                <a:solidFill>
                  <a:srgbClr val="FF0000"/>
                </a:solidFill>
              </a:rPr>
              <a:t>xuất</a:t>
            </a:r>
            <a:endParaRPr lang="en-US" sz="4800" dirty="0" smtClean="0">
              <a:solidFill>
                <a:srgbClr val="FF0000"/>
              </a:solidFill>
            </a:endParaRPr>
          </a:p>
        </p:txBody>
      </p:sp>
      <p:sp>
        <p:nvSpPr>
          <p:cNvPr id="68611" name="Rectangle 3"/>
          <p:cNvSpPr>
            <a:spLocks noGrp="1" noChangeArrowheads="1"/>
          </p:cNvSpPr>
          <p:nvPr>
            <p:ph type="body" idx="4294967295"/>
          </p:nvPr>
        </p:nvSpPr>
        <p:spPr>
          <a:xfrm>
            <a:off x="755576" y="2060848"/>
            <a:ext cx="3617913" cy="4114800"/>
          </a:xfrm>
        </p:spPr>
        <p:txBody>
          <a:bodyPr/>
          <a:lstStyle/>
          <a:p>
            <a:pPr eaLnBrk="1" hangingPunct="1">
              <a:lnSpc>
                <a:spcPct val="90000"/>
              </a:lnSpc>
            </a:pPr>
            <a:r>
              <a:rPr lang="en-US" dirty="0" err="1" smtClean="0"/>
              <a:t>Thặng</a:t>
            </a:r>
            <a:r>
              <a:rPr lang="en-US" dirty="0" smtClean="0"/>
              <a:t> </a:t>
            </a:r>
            <a:r>
              <a:rPr lang="en-US" dirty="0" err="1" smtClean="0"/>
              <a:t>dư</a:t>
            </a:r>
            <a:r>
              <a:rPr lang="en-US" dirty="0" smtClean="0"/>
              <a:t> </a:t>
            </a:r>
            <a:r>
              <a:rPr lang="en-US" dirty="0" err="1" smtClean="0"/>
              <a:t>tiêu</a:t>
            </a:r>
            <a:r>
              <a:rPr lang="en-US" dirty="0" smtClean="0"/>
              <a:t> </a:t>
            </a:r>
            <a:r>
              <a:rPr lang="en-US" dirty="0" err="1" smtClean="0"/>
              <a:t>dùng</a:t>
            </a:r>
            <a:r>
              <a:rPr lang="en-US" dirty="0" smtClean="0"/>
              <a:t>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tam </a:t>
            </a:r>
            <a:r>
              <a:rPr lang="en-US" dirty="0" err="1" smtClean="0"/>
              <a:t>giác</a:t>
            </a:r>
            <a:r>
              <a:rPr lang="en-US" dirty="0" smtClean="0"/>
              <a:t> </a:t>
            </a:r>
            <a:r>
              <a:rPr lang="en-US" dirty="0" err="1" smtClean="0"/>
              <a:t>P</a:t>
            </a:r>
            <a:r>
              <a:rPr lang="en-US" baseline="-25000" dirty="0" err="1" smtClean="0"/>
              <a:t>o</a:t>
            </a:r>
            <a:r>
              <a:rPr lang="en-US" dirty="0" err="1" smtClean="0"/>
              <a:t>P</a:t>
            </a:r>
            <a:r>
              <a:rPr lang="en-US" baseline="30000" dirty="0" err="1" smtClean="0"/>
              <a:t>N</a:t>
            </a:r>
            <a:r>
              <a:rPr lang="en-US" dirty="0" err="1" smtClean="0"/>
              <a:t>E</a:t>
            </a:r>
            <a:endParaRPr lang="en-US" dirty="0" smtClean="0"/>
          </a:p>
          <a:p>
            <a:pPr eaLnBrk="1" hangingPunct="1">
              <a:lnSpc>
                <a:spcPct val="90000"/>
              </a:lnSpc>
            </a:pPr>
            <a:r>
              <a:rPr lang="en-US" dirty="0" err="1" smtClean="0"/>
              <a:t>Thặng</a:t>
            </a:r>
            <a:r>
              <a:rPr lang="en-US" dirty="0" smtClean="0"/>
              <a:t> </a:t>
            </a:r>
            <a:r>
              <a:rPr lang="en-US" dirty="0" err="1" smtClean="0"/>
              <a:t>dư</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tam </a:t>
            </a:r>
            <a:r>
              <a:rPr lang="en-US" dirty="0" err="1" smtClean="0"/>
              <a:t>giác</a:t>
            </a:r>
            <a:r>
              <a:rPr lang="en-US" dirty="0" smtClean="0"/>
              <a:t> </a:t>
            </a:r>
            <a:r>
              <a:rPr lang="en-US" dirty="0" err="1" smtClean="0"/>
              <a:t>P</a:t>
            </a:r>
            <a:r>
              <a:rPr lang="en-US" baseline="-25000" dirty="0" err="1" smtClean="0"/>
              <a:t>o</a:t>
            </a:r>
            <a:r>
              <a:rPr lang="en-US" dirty="0" err="1" smtClean="0"/>
              <a:t>P</a:t>
            </a:r>
            <a:r>
              <a:rPr lang="en-US" baseline="30000" dirty="0" err="1" smtClean="0"/>
              <a:t>M</a:t>
            </a:r>
            <a:r>
              <a:rPr lang="en-US" dirty="0" err="1" smtClean="0"/>
              <a:t>E</a:t>
            </a:r>
            <a:endParaRPr lang="en-US" dirty="0" smtClean="0"/>
          </a:p>
          <a:p>
            <a:pPr eaLnBrk="1" hangingPunct="1">
              <a:lnSpc>
                <a:spcPct val="90000"/>
              </a:lnSpc>
            </a:pPr>
            <a:r>
              <a:rPr lang="en-US" dirty="0" err="1" smtClean="0"/>
              <a:t>Tổng</a:t>
            </a:r>
            <a:r>
              <a:rPr lang="en-US" dirty="0" smtClean="0"/>
              <a:t> </a:t>
            </a:r>
            <a:r>
              <a:rPr lang="en-US" dirty="0" err="1" smtClean="0"/>
              <a:t>thặng</a:t>
            </a:r>
            <a:r>
              <a:rPr lang="en-US" dirty="0" smtClean="0"/>
              <a:t> </a:t>
            </a:r>
            <a:r>
              <a:rPr lang="en-US" dirty="0" err="1" smtClean="0"/>
              <a:t>dư</a:t>
            </a:r>
            <a:r>
              <a:rPr lang="en-US" dirty="0" smtClean="0"/>
              <a:t>:</a:t>
            </a:r>
          </a:p>
          <a:p>
            <a:pPr eaLnBrk="1" hangingPunct="1">
              <a:lnSpc>
                <a:spcPct val="90000"/>
              </a:lnSpc>
              <a:buFont typeface="Wingdings" pitchFamily="2" charset="2"/>
              <a:buNone/>
            </a:pPr>
            <a:r>
              <a:rPr lang="en-US" dirty="0" smtClean="0"/>
              <a:t>	TS = CS + PS</a:t>
            </a:r>
          </a:p>
        </p:txBody>
      </p:sp>
      <p:sp>
        <p:nvSpPr>
          <p:cNvPr id="68612" name="Line 4"/>
          <p:cNvSpPr>
            <a:spLocks noChangeShapeType="1"/>
          </p:cNvSpPr>
          <p:nvPr/>
        </p:nvSpPr>
        <p:spPr bwMode="auto">
          <a:xfrm>
            <a:off x="5181600" y="2270125"/>
            <a:ext cx="0" cy="3810000"/>
          </a:xfrm>
          <a:prstGeom prst="line">
            <a:avLst/>
          </a:prstGeom>
          <a:noFill/>
          <a:ln w="9525">
            <a:solidFill>
              <a:schemeClr val="tx1"/>
            </a:solidFill>
            <a:round/>
            <a:headEnd/>
            <a:tailEnd/>
          </a:ln>
        </p:spPr>
        <p:txBody>
          <a:bodyPr/>
          <a:lstStyle/>
          <a:p>
            <a:endParaRPr lang="vi-VN"/>
          </a:p>
        </p:txBody>
      </p:sp>
      <p:sp>
        <p:nvSpPr>
          <p:cNvPr id="68613" name="Line 5"/>
          <p:cNvSpPr>
            <a:spLocks noChangeShapeType="1"/>
          </p:cNvSpPr>
          <p:nvPr/>
        </p:nvSpPr>
        <p:spPr bwMode="auto">
          <a:xfrm>
            <a:off x="5181600" y="6080125"/>
            <a:ext cx="3657600" cy="0"/>
          </a:xfrm>
          <a:prstGeom prst="line">
            <a:avLst/>
          </a:prstGeom>
          <a:noFill/>
          <a:ln w="9525">
            <a:solidFill>
              <a:schemeClr val="tx1"/>
            </a:solidFill>
            <a:round/>
            <a:headEnd/>
            <a:tailEnd/>
          </a:ln>
        </p:spPr>
        <p:txBody>
          <a:bodyPr/>
          <a:lstStyle/>
          <a:p>
            <a:endParaRPr lang="vi-VN"/>
          </a:p>
        </p:txBody>
      </p:sp>
      <p:sp>
        <p:nvSpPr>
          <p:cNvPr id="68614" name="Line 6"/>
          <p:cNvSpPr>
            <a:spLocks noChangeShapeType="1"/>
          </p:cNvSpPr>
          <p:nvPr/>
        </p:nvSpPr>
        <p:spPr bwMode="auto">
          <a:xfrm>
            <a:off x="5181600" y="2651125"/>
            <a:ext cx="3429000" cy="2514600"/>
          </a:xfrm>
          <a:prstGeom prst="line">
            <a:avLst/>
          </a:prstGeom>
          <a:noFill/>
          <a:ln w="28575">
            <a:solidFill>
              <a:schemeClr val="tx1"/>
            </a:solidFill>
            <a:round/>
            <a:headEnd/>
            <a:tailEnd/>
          </a:ln>
        </p:spPr>
        <p:txBody>
          <a:bodyPr/>
          <a:lstStyle/>
          <a:p>
            <a:endParaRPr lang="vi-VN"/>
          </a:p>
        </p:txBody>
      </p:sp>
      <p:sp>
        <p:nvSpPr>
          <p:cNvPr id="68615" name="Line 7"/>
          <p:cNvSpPr>
            <a:spLocks noChangeShapeType="1"/>
          </p:cNvSpPr>
          <p:nvPr/>
        </p:nvSpPr>
        <p:spPr bwMode="auto">
          <a:xfrm flipV="1">
            <a:off x="5181600" y="2760663"/>
            <a:ext cx="3200400" cy="2590800"/>
          </a:xfrm>
          <a:prstGeom prst="line">
            <a:avLst/>
          </a:prstGeom>
          <a:noFill/>
          <a:ln w="28575">
            <a:solidFill>
              <a:schemeClr val="tx1"/>
            </a:solidFill>
            <a:round/>
            <a:headEnd/>
            <a:tailEnd/>
          </a:ln>
        </p:spPr>
        <p:txBody>
          <a:bodyPr/>
          <a:lstStyle/>
          <a:p>
            <a:endParaRPr lang="vi-VN"/>
          </a:p>
        </p:txBody>
      </p:sp>
      <p:sp>
        <p:nvSpPr>
          <p:cNvPr id="68616" name="Line 8"/>
          <p:cNvSpPr>
            <a:spLocks noChangeShapeType="1"/>
          </p:cNvSpPr>
          <p:nvPr/>
        </p:nvSpPr>
        <p:spPr bwMode="auto">
          <a:xfrm flipH="1">
            <a:off x="5181600" y="3946525"/>
            <a:ext cx="1752600" cy="0"/>
          </a:xfrm>
          <a:prstGeom prst="line">
            <a:avLst/>
          </a:prstGeom>
          <a:noFill/>
          <a:ln w="9525">
            <a:solidFill>
              <a:schemeClr val="tx1"/>
            </a:solidFill>
            <a:prstDash val="dash"/>
            <a:round/>
            <a:headEnd/>
            <a:tailEnd/>
          </a:ln>
        </p:spPr>
        <p:txBody>
          <a:bodyPr/>
          <a:lstStyle/>
          <a:p>
            <a:endParaRPr lang="vi-VN"/>
          </a:p>
        </p:txBody>
      </p:sp>
      <p:sp>
        <p:nvSpPr>
          <p:cNvPr id="68617" name="Line 9"/>
          <p:cNvSpPr>
            <a:spLocks noChangeShapeType="1"/>
          </p:cNvSpPr>
          <p:nvPr/>
        </p:nvSpPr>
        <p:spPr bwMode="auto">
          <a:xfrm>
            <a:off x="6934200" y="3946525"/>
            <a:ext cx="0" cy="2133600"/>
          </a:xfrm>
          <a:prstGeom prst="line">
            <a:avLst/>
          </a:prstGeom>
          <a:noFill/>
          <a:ln w="9525">
            <a:solidFill>
              <a:schemeClr val="tx1"/>
            </a:solidFill>
            <a:prstDash val="dash"/>
            <a:round/>
            <a:headEnd/>
            <a:tailEnd/>
          </a:ln>
        </p:spPr>
        <p:txBody>
          <a:bodyPr/>
          <a:lstStyle/>
          <a:p>
            <a:endParaRPr lang="vi-VN"/>
          </a:p>
        </p:txBody>
      </p:sp>
      <p:sp>
        <p:nvSpPr>
          <p:cNvPr id="68618" name="Text Box 10"/>
          <p:cNvSpPr txBox="1">
            <a:spLocks noChangeArrowheads="1"/>
          </p:cNvSpPr>
          <p:nvPr/>
        </p:nvSpPr>
        <p:spPr bwMode="auto">
          <a:xfrm>
            <a:off x="4648200" y="1965325"/>
            <a:ext cx="609600" cy="3597275"/>
          </a:xfrm>
          <a:prstGeom prst="rect">
            <a:avLst/>
          </a:prstGeom>
          <a:noFill/>
          <a:ln w="9525">
            <a:noFill/>
            <a:miter lim="800000"/>
            <a:headEnd/>
            <a:tailEnd/>
          </a:ln>
        </p:spPr>
        <p:txBody>
          <a:bodyPr>
            <a:spAutoFit/>
          </a:bodyPr>
          <a:lstStyle/>
          <a:p>
            <a:pPr>
              <a:spcBef>
                <a:spcPct val="50000"/>
              </a:spcBef>
            </a:pPr>
            <a:r>
              <a:rPr lang="en-US" sz="2000"/>
              <a:t>P</a:t>
            </a:r>
          </a:p>
          <a:p>
            <a:pPr>
              <a:spcBef>
                <a:spcPct val="50000"/>
              </a:spcBef>
            </a:pPr>
            <a:r>
              <a:rPr lang="en-US" sz="2000"/>
              <a:t>P</a:t>
            </a:r>
            <a:r>
              <a:rPr lang="en-US" sz="2000" baseline="30000"/>
              <a:t>N</a:t>
            </a:r>
            <a:endParaRPr lang="en-US" sz="2000"/>
          </a:p>
          <a:p>
            <a:pPr>
              <a:spcBef>
                <a:spcPct val="50000"/>
              </a:spcBef>
            </a:pPr>
            <a:endParaRPr lang="en-US" sz="2000"/>
          </a:p>
          <a:p>
            <a:pPr>
              <a:spcBef>
                <a:spcPct val="50000"/>
              </a:spcBef>
            </a:pPr>
            <a:endParaRPr lang="en-US" sz="2000"/>
          </a:p>
          <a:p>
            <a:pPr>
              <a:spcBef>
                <a:spcPct val="50000"/>
              </a:spcBef>
            </a:pPr>
            <a:r>
              <a:rPr lang="en-US" sz="2000"/>
              <a:t>P</a:t>
            </a:r>
            <a:r>
              <a:rPr lang="en-US" sz="2000" baseline="-25000"/>
              <a:t>o</a:t>
            </a:r>
            <a:endParaRPr lang="en-US" sz="2000"/>
          </a:p>
          <a:p>
            <a:pPr>
              <a:spcBef>
                <a:spcPct val="50000"/>
              </a:spcBef>
            </a:pPr>
            <a:endParaRPr lang="en-US" sz="2000"/>
          </a:p>
          <a:p>
            <a:pPr>
              <a:spcBef>
                <a:spcPct val="50000"/>
              </a:spcBef>
            </a:pPr>
            <a:endParaRPr lang="en-US" sz="2000"/>
          </a:p>
          <a:p>
            <a:pPr>
              <a:spcBef>
                <a:spcPct val="50000"/>
              </a:spcBef>
            </a:pPr>
            <a:r>
              <a:rPr lang="en-US" sz="2000"/>
              <a:t>P</a:t>
            </a:r>
            <a:r>
              <a:rPr lang="en-US" sz="2000" baseline="30000"/>
              <a:t>M</a:t>
            </a:r>
            <a:endParaRPr lang="en-US" sz="2000"/>
          </a:p>
        </p:txBody>
      </p:sp>
      <p:sp>
        <p:nvSpPr>
          <p:cNvPr id="68619" name="Text Box 11"/>
          <p:cNvSpPr txBox="1">
            <a:spLocks noChangeArrowheads="1"/>
          </p:cNvSpPr>
          <p:nvPr/>
        </p:nvSpPr>
        <p:spPr bwMode="auto">
          <a:xfrm>
            <a:off x="5257800" y="6156325"/>
            <a:ext cx="3657600" cy="396875"/>
          </a:xfrm>
          <a:prstGeom prst="rect">
            <a:avLst/>
          </a:prstGeom>
          <a:noFill/>
          <a:ln w="9525">
            <a:noFill/>
            <a:miter lim="800000"/>
            <a:headEnd/>
            <a:tailEnd/>
          </a:ln>
        </p:spPr>
        <p:txBody>
          <a:bodyPr>
            <a:spAutoFit/>
          </a:bodyPr>
          <a:lstStyle/>
          <a:p>
            <a:pPr>
              <a:spcBef>
                <a:spcPct val="50000"/>
              </a:spcBef>
            </a:pPr>
            <a:r>
              <a:rPr lang="en-US" sz="2000"/>
              <a:t>                   Q</a:t>
            </a:r>
            <a:r>
              <a:rPr lang="en-US" sz="2000" baseline="-25000"/>
              <a:t>o                            </a:t>
            </a:r>
            <a:r>
              <a:rPr lang="en-US" sz="2000"/>
              <a:t>Q</a:t>
            </a:r>
          </a:p>
        </p:txBody>
      </p:sp>
      <p:sp>
        <p:nvSpPr>
          <p:cNvPr id="68620" name="Text Box 12"/>
          <p:cNvSpPr txBox="1">
            <a:spLocks noChangeArrowheads="1"/>
          </p:cNvSpPr>
          <p:nvPr/>
        </p:nvSpPr>
        <p:spPr bwMode="auto">
          <a:xfrm>
            <a:off x="8534400" y="4632325"/>
            <a:ext cx="304800" cy="396875"/>
          </a:xfrm>
          <a:prstGeom prst="rect">
            <a:avLst/>
          </a:prstGeom>
          <a:noFill/>
          <a:ln w="9525">
            <a:noFill/>
            <a:miter lim="800000"/>
            <a:headEnd/>
            <a:tailEnd/>
          </a:ln>
        </p:spPr>
        <p:txBody>
          <a:bodyPr>
            <a:spAutoFit/>
          </a:bodyPr>
          <a:lstStyle/>
          <a:p>
            <a:pPr>
              <a:spcBef>
                <a:spcPct val="50000"/>
              </a:spcBef>
            </a:pPr>
            <a:r>
              <a:rPr lang="en-US" sz="2000"/>
              <a:t>D</a:t>
            </a:r>
          </a:p>
        </p:txBody>
      </p:sp>
      <p:sp>
        <p:nvSpPr>
          <p:cNvPr id="68621" name="Text Box 13"/>
          <p:cNvSpPr txBox="1">
            <a:spLocks noChangeArrowheads="1"/>
          </p:cNvSpPr>
          <p:nvPr/>
        </p:nvSpPr>
        <p:spPr bwMode="auto">
          <a:xfrm>
            <a:off x="8458200" y="2422525"/>
            <a:ext cx="304800" cy="396875"/>
          </a:xfrm>
          <a:prstGeom prst="rect">
            <a:avLst/>
          </a:prstGeom>
          <a:noFill/>
          <a:ln w="9525">
            <a:noFill/>
            <a:miter lim="800000"/>
            <a:headEnd/>
            <a:tailEnd/>
          </a:ln>
        </p:spPr>
        <p:txBody>
          <a:bodyPr>
            <a:spAutoFit/>
          </a:bodyPr>
          <a:lstStyle/>
          <a:p>
            <a:pPr>
              <a:spcBef>
                <a:spcPct val="50000"/>
              </a:spcBef>
            </a:pPr>
            <a:r>
              <a:rPr lang="en-US" sz="2000"/>
              <a:t>S</a:t>
            </a:r>
          </a:p>
        </p:txBody>
      </p:sp>
      <p:sp>
        <p:nvSpPr>
          <p:cNvPr id="68622" name="Text Box 14"/>
          <p:cNvSpPr txBox="1">
            <a:spLocks noChangeArrowheads="1"/>
          </p:cNvSpPr>
          <p:nvPr/>
        </p:nvSpPr>
        <p:spPr bwMode="auto">
          <a:xfrm>
            <a:off x="7086600" y="3741738"/>
            <a:ext cx="457200" cy="396875"/>
          </a:xfrm>
          <a:prstGeom prst="rect">
            <a:avLst/>
          </a:prstGeom>
          <a:noFill/>
          <a:ln w="9525">
            <a:noFill/>
            <a:miter lim="800000"/>
            <a:headEnd/>
            <a:tailEnd/>
          </a:ln>
        </p:spPr>
        <p:txBody>
          <a:bodyPr>
            <a:spAutoFit/>
          </a:bodyPr>
          <a:lstStyle/>
          <a:p>
            <a:pPr>
              <a:spcBef>
                <a:spcPct val="50000"/>
              </a:spcBef>
            </a:pPr>
            <a:r>
              <a:rPr lang="en-US" sz="2000"/>
              <a:t>E</a:t>
            </a:r>
          </a:p>
        </p:txBody>
      </p:sp>
      <p:sp>
        <p:nvSpPr>
          <p:cNvPr id="68623" name="Text Box 15"/>
          <p:cNvSpPr txBox="1">
            <a:spLocks noChangeArrowheads="1"/>
          </p:cNvSpPr>
          <p:nvPr/>
        </p:nvSpPr>
        <p:spPr bwMode="auto">
          <a:xfrm>
            <a:off x="5410200" y="3321050"/>
            <a:ext cx="762000" cy="396875"/>
          </a:xfrm>
          <a:prstGeom prst="rect">
            <a:avLst/>
          </a:prstGeom>
          <a:noFill/>
          <a:ln w="9525">
            <a:noFill/>
            <a:miter lim="800000"/>
            <a:headEnd/>
            <a:tailEnd/>
          </a:ln>
        </p:spPr>
        <p:txBody>
          <a:bodyPr>
            <a:spAutoFit/>
          </a:bodyPr>
          <a:lstStyle/>
          <a:p>
            <a:pPr>
              <a:spcBef>
                <a:spcPct val="50000"/>
              </a:spcBef>
            </a:pPr>
            <a:r>
              <a:rPr lang="en-US" sz="2000"/>
              <a:t>CS</a:t>
            </a:r>
          </a:p>
        </p:txBody>
      </p:sp>
      <p:sp>
        <p:nvSpPr>
          <p:cNvPr id="68624" name="Text Box 16"/>
          <p:cNvSpPr txBox="1">
            <a:spLocks noChangeArrowheads="1"/>
          </p:cNvSpPr>
          <p:nvPr/>
        </p:nvSpPr>
        <p:spPr bwMode="auto">
          <a:xfrm>
            <a:off x="5410200" y="4083050"/>
            <a:ext cx="762000" cy="396875"/>
          </a:xfrm>
          <a:prstGeom prst="rect">
            <a:avLst/>
          </a:prstGeom>
          <a:noFill/>
          <a:ln w="9525">
            <a:noFill/>
            <a:miter lim="800000"/>
            <a:headEnd/>
            <a:tailEnd/>
          </a:ln>
        </p:spPr>
        <p:txBody>
          <a:bodyPr>
            <a:spAutoFit/>
          </a:bodyPr>
          <a:lstStyle/>
          <a:p>
            <a:pPr>
              <a:spcBef>
                <a:spcPct val="50000"/>
              </a:spcBef>
            </a:pPr>
            <a:r>
              <a:rPr lang="en-US" sz="2000"/>
              <a:t>PS</a:t>
            </a:r>
          </a:p>
        </p:txBody>
      </p:sp>
      <p:sp>
        <p:nvSpPr>
          <p:cNvPr id="68625" name="Text Box 17"/>
          <p:cNvSpPr txBox="1">
            <a:spLocks noChangeArrowheads="1"/>
          </p:cNvSpPr>
          <p:nvPr/>
        </p:nvSpPr>
        <p:spPr bwMode="auto">
          <a:xfrm>
            <a:off x="6324600" y="2574925"/>
            <a:ext cx="1371600" cy="701675"/>
          </a:xfrm>
          <a:prstGeom prst="rect">
            <a:avLst/>
          </a:prstGeom>
          <a:noFill/>
          <a:ln w="9525">
            <a:noFill/>
            <a:miter lim="800000"/>
            <a:headEnd/>
            <a:tailEnd/>
          </a:ln>
        </p:spPr>
        <p:txBody>
          <a:bodyPr>
            <a:spAutoFit/>
          </a:bodyPr>
          <a:lstStyle/>
          <a:p>
            <a:pPr>
              <a:spcBef>
                <a:spcPct val="50000"/>
              </a:spcBef>
            </a:pPr>
            <a:r>
              <a:rPr lang="en-US" sz="2000"/>
              <a:t>Thặng dư tiêu dùng</a:t>
            </a:r>
          </a:p>
        </p:txBody>
      </p:sp>
      <p:sp>
        <p:nvSpPr>
          <p:cNvPr id="68626" name="Text Box 18"/>
          <p:cNvSpPr txBox="1">
            <a:spLocks noChangeArrowheads="1"/>
          </p:cNvSpPr>
          <p:nvPr/>
        </p:nvSpPr>
        <p:spPr bwMode="auto">
          <a:xfrm>
            <a:off x="5638800" y="5013325"/>
            <a:ext cx="1371600" cy="701675"/>
          </a:xfrm>
          <a:prstGeom prst="rect">
            <a:avLst/>
          </a:prstGeom>
          <a:noFill/>
          <a:ln w="9525">
            <a:noFill/>
            <a:miter lim="800000"/>
            <a:headEnd/>
            <a:tailEnd/>
          </a:ln>
        </p:spPr>
        <p:txBody>
          <a:bodyPr>
            <a:spAutoFit/>
          </a:bodyPr>
          <a:lstStyle/>
          <a:p>
            <a:pPr>
              <a:spcBef>
                <a:spcPct val="50000"/>
              </a:spcBef>
            </a:pPr>
            <a:r>
              <a:rPr lang="en-US" sz="2000"/>
              <a:t>Thặng dư sản xuất</a:t>
            </a:r>
          </a:p>
        </p:txBody>
      </p:sp>
      <p:sp>
        <p:nvSpPr>
          <p:cNvPr id="68627" name="Line 23"/>
          <p:cNvSpPr>
            <a:spLocks noChangeShapeType="1"/>
          </p:cNvSpPr>
          <p:nvPr/>
        </p:nvSpPr>
        <p:spPr bwMode="auto">
          <a:xfrm flipH="1">
            <a:off x="5638800" y="2819400"/>
            <a:ext cx="609600" cy="381000"/>
          </a:xfrm>
          <a:prstGeom prst="line">
            <a:avLst/>
          </a:prstGeom>
          <a:noFill/>
          <a:ln w="38100">
            <a:solidFill>
              <a:schemeClr val="tx2"/>
            </a:solidFill>
            <a:round/>
            <a:headEnd/>
            <a:tailEnd type="triangle" w="med" len="med"/>
          </a:ln>
        </p:spPr>
        <p:txBody>
          <a:bodyPr/>
          <a:lstStyle/>
          <a:p>
            <a:endParaRPr lang="vi-VN"/>
          </a:p>
        </p:txBody>
      </p:sp>
      <p:sp>
        <p:nvSpPr>
          <p:cNvPr id="68628" name="Line 24"/>
          <p:cNvSpPr>
            <a:spLocks noChangeShapeType="1"/>
          </p:cNvSpPr>
          <p:nvPr/>
        </p:nvSpPr>
        <p:spPr bwMode="auto">
          <a:xfrm flipH="1" flipV="1">
            <a:off x="5791200" y="4448175"/>
            <a:ext cx="381000" cy="533400"/>
          </a:xfrm>
          <a:prstGeom prst="line">
            <a:avLst/>
          </a:prstGeom>
          <a:noFill/>
          <a:ln w="38100">
            <a:solidFill>
              <a:schemeClr val="accent1"/>
            </a:solidFill>
            <a:round/>
            <a:headEnd/>
            <a:tailEnd type="triangle" w="med" len="med"/>
          </a:ln>
        </p:spPr>
        <p:txBody>
          <a:bodyPr/>
          <a:lstStyle/>
          <a:p>
            <a:endParaRPr lang="vi-V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827584" y="548680"/>
            <a:ext cx="7772400" cy="1143000"/>
          </a:xfrm>
        </p:spPr>
        <p:txBody>
          <a:bodyPr anchor="b">
            <a:noAutofit/>
          </a:bodyPr>
          <a:lstStyle/>
          <a:p>
            <a:pPr algn="ctr" eaLnBrk="1" hangingPunct="1"/>
            <a:r>
              <a:rPr lang="en-US" sz="4800" dirty="0" err="1" smtClean="0">
                <a:solidFill>
                  <a:srgbClr val="FF0000"/>
                </a:solidFill>
              </a:rPr>
              <a:t>Thặng</a:t>
            </a:r>
            <a:r>
              <a:rPr lang="en-US" sz="4800" dirty="0" smtClean="0">
                <a:solidFill>
                  <a:srgbClr val="FF0000"/>
                </a:solidFill>
              </a:rPr>
              <a:t> </a:t>
            </a:r>
            <a:r>
              <a:rPr lang="en-US" sz="4800" dirty="0" err="1" smtClean="0">
                <a:solidFill>
                  <a:srgbClr val="FF0000"/>
                </a:solidFill>
              </a:rPr>
              <a:t>dư</a:t>
            </a:r>
            <a:r>
              <a:rPr lang="en-US" sz="4800" dirty="0" smtClean="0">
                <a:solidFill>
                  <a:srgbClr val="FF0000"/>
                </a:solidFill>
              </a:rPr>
              <a:t> </a:t>
            </a:r>
            <a:r>
              <a:rPr lang="en-US" sz="4800" dirty="0" err="1" smtClean="0">
                <a:solidFill>
                  <a:srgbClr val="FF0000"/>
                </a:solidFill>
              </a:rPr>
              <a:t>tiêu</a:t>
            </a:r>
            <a:r>
              <a:rPr lang="en-US" sz="4800" dirty="0" smtClean="0">
                <a:solidFill>
                  <a:srgbClr val="FF0000"/>
                </a:solidFill>
              </a:rPr>
              <a:t> </a:t>
            </a:r>
            <a:r>
              <a:rPr lang="en-US" sz="4800" dirty="0" err="1" smtClean="0">
                <a:solidFill>
                  <a:srgbClr val="FF0000"/>
                </a:solidFill>
              </a:rPr>
              <a:t>dùng</a:t>
            </a:r>
            <a:r>
              <a:rPr lang="en-US" sz="4800" dirty="0" smtClean="0">
                <a:solidFill>
                  <a:srgbClr val="FF0000"/>
                </a:solidFill>
              </a:rPr>
              <a:t> </a:t>
            </a:r>
            <a:r>
              <a:rPr lang="en-US" sz="4800" dirty="0" err="1" smtClean="0">
                <a:solidFill>
                  <a:srgbClr val="FF0000"/>
                </a:solidFill>
              </a:rPr>
              <a:t>và</a:t>
            </a:r>
            <a:r>
              <a:rPr lang="en-US" sz="4800" dirty="0" smtClean="0">
                <a:solidFill>
                  <a:srgbClr val="FF0000"/>
                </a:solidFill>
              </a:rPr>
              <a:t> </a:t>
            </a:r>
            <a:r>
              <a:rPr lang="en-US" sz="4800" dirty="0" err="1" smtClean="0">
                <a:solidFill>
                  <a:srgbClr val="FF0000"/>
                </a:solidFill>
              </a:rPr>
              <a:t>thặng</a:t>
            </a:r>
            <a:r>
              <a:rPr lang="en-US" sz="4800" dirty="0" smtClean="0">
                <a:solidFill>
                  <a:srgbClr val="FF0000"/>
                </a:solidFill>
              </a:rPr>
              <a:t> </a:t>
            </a:r>
            <a:r>
              <a:rPr lang="en-US" sz="4800" dirty="0" err="1" smtClean="0">
                <a:solidFill>
                  <a:srgbClr val="FF0000"/>
                </a:solidFill>
              </a:rPr>
              <a:t>dư</a:t>
            </a:r>
            <a:r>
              <a:rPr lang="en-US" sz="4800" dirty="0" smtClean="0">
                <a:solidFill>
                  <a:srgbClr val="FF0000"/>
                </a:solidFill>
              </a:rPr>
              <a:t> </a:t>
            </a:r>
            <a:r>
              <a:rPr lang="en-US" sz="4800" dirty="0" err="1" smtClean="0">
                <a:solidFill>
                  <a:srgbClr val="FF0000"/>
                </a:solidFill>
              </a:rPr>
              <a:t>sản</a:t>
            </a:r>
            <a:r>
              <a:rPr lang="en-US" sz="4800" dirty="0" smtClean="0">
                <a:solidFill>
                  <a:srgbClr val="FF0000"/>
                </a:solidFill>
              </a:rPr>
              <a:t> </a:t>
            </a:r>
            <a:r>
              <a:rPr lang="en-US" sz="4800" dirty="0" err="1" smtClean="0">
                <a:solidFill>
                  <a:srgbClr val="FF0000"/>
                </a:solidFill>
              </a:rPr>
              <a:t>xuất</a:t>
            </a:r>
            <a:endParaRPr lang="en-US" sz="4800" dirty="0" smtClean="0">
              <a:solidFill>
                <a:srgbClr val="FF0000"/>
              </a:solidFill>
            </a:endParaRPr>
          </a:p>
        </p:txBody>
      </p:sp>
      <p:sp>
        <p:nvSpPr>
          <p:cNvPr id="69635" name="Rectangle 3"/>
          <p:cNvSpPr>
            <a:spLocks noGrp="1" noChangeArrowheads="1"/>
          </p:cNvSpPr>
          <p:nvPr>
            <p:ph type="body" idx="4294967295"/>
          </p:nvPr>
        </p:nvSpPr>
        <p:spPr>
          <a:xfrm>
            <a:off x="683568" y="1916832"/>
            <a:ext cx="8064896" cy="4536504"/>
          </a:xfrm>
        </p:spPr>
        <p:txBody>
          <a:bodyPr>
            <a:normAutofit/>
          </a:bodyPr>
          <a:lstStyle/>
          <a:p>
            <a:pPr eaLnBrk="1" hangingPunct="1"/>
            <a:r>
              <a:rPr lang="en-US" sz="3200" dirty="0" err="1" smtClean="0"/>
              <a:t>Thặng</a:t>
            </a:r>
            <a:r>
              <a:rPr lang="en-US" sz="3200" dirty="0" smtClean="0"/>
              <a:t> </a:t>
            </a:r>
            <a:r>
              <a:rPr lang="en-US" sz="3200" dirty="0" err="1" smtClean="0"/>
              <a:t>dư</a:t>
            </a:r>
            <a:r>
              <a:rPr lang="en-US" sz="3200" dirty="0" smtClean="0"/>
              <a:t> </a:t>
            </a:r>
            <a:r>
              <a:rPr lang="en-US" sz="3200" dirty="0" err="1" smtClean="0"/>
              <a:t>tiêu</a:t>
            </a:r>
            <a:r>
              <a:rPr lang="en-US" sz="3200" dirty="0" smtClean="0"/>
              <a:t> </a:t>
            </a:r>
            <a:r>
              <a:rPr lang="en-US" sz="3200" dirty="0" err="1" smtClean="0"/>
              <a:t>dùng</a:t>
            </a:r>
            <a:r>
              <a:rPr lang="en-US" sz="3200" dirty="0" smtClean="0"/>
              <a:t> </a:t>
            </a:r>
            <a:r>
              <a:rPr lang="en-US" sz="3200" dirty="0" err="1" smtClean="0"/>
              <a:t>là</a:t>
            </a:r>
            <a:r>
              <a:rPr lang="en-US" sz="3200" dirty="0" smtClean="0"/>
              <a:t> </a:t>
            </a:r>
            <a:r>
              <a:rPr lang="en-US" sz="3200" dirty="0" err="1" smtClean="0"/>
              <a:t>tổng</a:t>
            </a:r>
            <a:r>
              <a:rPr lang="en-US" sz="3200" dirty="0" smtClean="0"/>
              <a:t> </a:t>
            </a:r>
            <a:r>
              <a:rPr lang="en-US" sz="3200" dirty="0" err="1" smtClean="0"/>
              <a:t>phần</a:t>
            </a:r>
            <a:r>
              <a:rPr lang="en-US" sz="3200" dirty="0" smtClean="0"/>
              <a:t> </a:t>
            </a:r>
            <a:r>
              <a:rPr lang="en-US" sz="3200" dirty="0" err="1" smtClean="0"/>
              <a:t>chênh</a:t>
            </a:r>
            <a:r>
              <a:rPr lang="en-US" sz="3200" dirty="0" smtClean="0"/>
              <a:t> </a:t>
            </a:r>
            <a:r>
              <a:rPr lang="en-US" sz="3200" dirty="0" err="1" smtClean="0"/>
              <a:t>lệch</a:t>
            </a:r>
            <a:r>
              <a:rPr lang="en-US" sz="3200" dirty="0" smtClean="0"/>
              <a:t> </a:t>
            </a:r>
            <a:r>
              <a:rPr lang="en-US" sz="3200" dirty="0" err="1" smtClean="0"/>
              <a:t>giữa</a:t>
            </a:r>
            <a:r>
              <a:rPr lang="en-US" sz="3200" dirty="0" smtClean="0"/>
              <a:t> </a:t>
            </a:r>
            <a:r>
              <a:rPr lang="en-US" sz="3200" dirty="0" err="1" smtClean="0"/>
              <a:t>mức</a:t>
            </a:r>
            <a:r>
              <a:rPr lang="en-US" sz="3200" dirty="0" smtClean="0"/>
              <a:t> </a:t>
            </a:r>
            <a:r>
              <a:rPr lang="en-US" sz="3200" dirty="0" err="1" smtClean="0"/>
              <a:t>giá</a:t>
            </a:r>
            <a:r>
              <a:rPr lang="en-US" sz="3200" dirty="0" smtClean="0"/>
              <a:t> </a:t>
            </a:r>
            <a:r>
              <a:rPr lang="en-US" sz="3200" dirty="0" err="1" smtClean="0"/>
              <a:t>mà</a:t>
            </a:r>
            <a:r>
              <a:rPr lang="en-US" sz="3200" dirty="0" smtClean="0"/>
              <a:t> </a:t>
            </a:r>
            <a:r>
              <a:rPr lang="en-US" sz="3200" dirty="0" err="1" smtClean="0"/>
              <a:t>những</a:t>
            </a:r>
            <a:r>
              <a:rPr lang="en-US" sz="3200" dirty="0" smtClean="0"/>
              <a:t> </a:t>
            </a:r>
            <a:r>
              <a:rPr lang="en-US" sz="3200" dirty="0" err="1" smtClean="0"/>
              <a:t>người</a:t>
            </a:r>
            <a:r>
              <a:rPr lang="en-US" sz="3200" dirty="0" smtClean="0"/>
              <a:t> </a:t>
            </a:r>
            <a:r>
              <a:rPr lang="en-US" sz="3200" dirty="0" err="1" smtClean="0"/>
              <a:t>tiêu</a:t>
            </a:r>
            <a:r>
              <a:rPr lang="en-US" sz="3200" dirty="0" smtClean="0"/>
              <a:t> </a:t>
            </a:r>
            <a:r>
              <a:rPr lang="en-US" sz="3200" dirty="0" err="1" smtClean="0"/>
              <a:t>dùng</a:t>
            </a:r>
            <a:r>
              <a:rPr lang="en-US" sz="3200" dirty="0" smtClean="0"/>
              <a:t> </a:t>
            </a:r>
            <a:r>
              <a:rPr lang="en-US" sz="3200" dirty="0" err="1" smtClean="0"/>
              <a:t>sẵn</a:t>
            </a:r>
            <a:r>
              <a:rPr lang="en-US" sz="3200" dirty="0" smtClean="0"/>
              <a:t> </a:t>
            </a:r>
            <a:r>
              <a:rPr lang="en-US" sz="3200" dirty="0" err="1" smtClean="0"/>
              <a:t>lòng</a:t>
            </a:r>
            <a:r>
              <a:rPr lang="en-US" sz="3200" dirty="0" smtClean="0"/>
              <a:t> </a:t>
            </a:r>
            <a:r>
              <a:rPr lang="en-US" sz="3200" dirty="0" err="1" smtClean="0"/>
              <a:t>trả</a:t>
            </a:r>
            <a:r>
              <a:rPr lang="en-US" sz="3200" dirty="0" smtClean="0"/>
              <a:t> </a:t>
            </a:r>
            <a:r>
              <a:rPr lang="en-US" sz="3200" dirty="0" err="1" smtClean="0"/>
              <a:t>và</a:t>
            </a:r>
            <a:r>
              <a:rPr lang="en-US" sz="3200" dirty="0" smtClean="0"/>
              <a:t> </a:t>
            </a:r>
            <a:r>
              <a:rPr lang="en-US" sz="3200" dirty="0" err="1" smtClean="0"/>
              <a:t>mức</a:t>
            </a:r>
            <a:r>
              <a:rPr lang="en-US" sz="3200" dirty="0" smtClean="0"/>
              <a:t> </a:t>
            </a:r>
            <a:r>
              <a:rPr lang="en-US" sz="3200" dirty="0" err="1" smtClean="0"/>
              <a:t>giá</a:t>
            </a:r>
            <a:r>
              <a:rPr lang="en-US" sz="3200" dirty="0" smtClean="0"/>
              <a:t> </a:t>
            </a:r>
            <a:r>
              <a:rPr lang="en-US" sz="3200" dirty="0" err="1" smtClean="0"/>
              <a:t>thực</a:t>
            </a:r>
            <a:r>
              <a:rPr lang="en-US" sz="3200" dirty="0" smtClean="0"/>
              <a:t> </a:t>
            </a:r>
            <a:r>
              <a:rPr lang="en-US" sz="3200" dirty="0" err="1" smtClean="0"/>
              <a:t>tế</a:t>
            </a:r>
            <a:r>
              <a:rPr lang="en-US" sz="3200" dirty="0" smtClean="0"/>
              <a:t> </a:t>
            </a:r>
            <a:r>
              <a:rPr lang="en-US" sz="3200" dirty="0" err="1" smtClean="0"/>
              <a:t>họ</a:t>
            </a:r>
            <a:r>
              <a:rPr lang="en-US" sz="3200" dirty="0" smtClean="0"/>
              <a:t> </a:t>
            </a:r>
            <a:r>
              <a:rPr lang="en-US" sz="3200" dirty="0" err="1" smtClean="0"/>
              <a:t>phải</a:t>
            </a:r>
            <a:r>
              <a:rPr lang="en-US" sz="3200" dirty="0" smtClean="0"/>
              <a:t> </a:t>
            </a:r>
            <a:r>
              <a:rPr lang="en-US" sz="3200" dirty="0" err="1" smtClean="0"/>
              <a:t>trả</a:t>
            </a:r>
            <a:r>
              <a:rPr lang="en-US" sz="3200" dirty="0" smtClean="0"/>
              <a:t>.</a:t>
            </a:r>
          </a:p>
          <a:p>
            <a:pPr eaLnBrk="1" hangingPunct="1"/>
            <a:r>
              <a:rPr lang="en-US" sz="3200" dirty="0" err="1" smtClean="0"/>
              <a:t>Thặng</a:t>
            </a:r>
            <a:r>
              <a:rPr lang="en-US" sz="3200" dirty="0" smtClean="0"/>
              <a:t> </a:t>
            </a:r>
            <a:r>
              <a:rPr lang="en-US" sz="3200" dirty="0" err="1" smtClean="0"/>
              <a:t>dư</a:t>
            </a:r>
            <a:r>
              <a:rPr lang="en-US" sz="3200" dirty="0" smtClean="0"/>
              <a:t> </a:t>
            </a:r>
            <a:r>
              <a:rPr lang="en-US" sz="3200" dirty="0" err="1" smtClean="0"/>
              <a:t>sản</a:t>
            </a:r>
            <a:r>
              <a:rPr lang="en-US" sz="3200" dirty="0" smtClean="0"/>
              <a:t> </a:t>
            </a:r>
            <a:r>
              <a:rPr lang="en-US" sz="3200" dirty="0" err="1" smtClean="0"/>
              <a:t>xuất</a:t>
            </a:r>
            <a:r>
              <a:rPr lang="en-US" sz="3200" dirty="0" smtClean="0"/>
              <a:t> </a:t>
            </a:r>
            <a:r>
              <a:rPr lang="en-US" sz="3200" dirty="0" err="1" smtClean="0"/>
              <a:t>là</a:t>
            </a:r>
            <a:r>
              <a:rPr lang="en-US" sz="3200" dirty="0" smtClean="0"/>
              <a:t> </a:t>
            </a:r>
            <a:r>
              <a:rPr lang="en-US" sz="3200" dirty="0" err="1" smtClean="0"/>
              <a:t>tổng</a:t>
            </a:r>
            <a:r>
              <a:rPr lang="en-US" sz="3200" dirty="0" smtClean="0"/>
              <a:t> </a:t>
            </a:r>
            <a:r>
              <a:rPr lang="en-US" sz="3200" dirty="0" err="1" smtClean="0"/>
              <a:t>phần</a:t>
            </a:r>
            <a:r>
              <a:rPr lang="en-US" sz="3200" dirty="0" smtClean="0"/>
              <a:t> </a:t>
            </a:r>
            <a:r>
              <a:rPr lang="en-US" sz="3200" dirty="0" err="1" smtClean="0"/>
              <a:t>chênh</a:t>
            </a:r>
            <a:r>
              <a:rPr lang="en-US" sz="3200" dirty="0" smtClean="0"/>
              <a:t> </a:t>
            </a:r>
            <a:r>
              <a:rPr lang="en-US" sz="3200" dirty="0" err="1" smtClean="0"/>
              <a:t>lệch</a:t>
            </a:r>
            <a:r>
              <a:rPr lang="en-US" sz="3200" dirty="0" smtClean="0"/>
              <a:t> </a:t>
            </a:r>
            <a:r>
              <a:rPr lang="en-US" sz="3200" dirty="0" err="1" smtClean="0"/>
              <a:t>giữa</a:t>
            </a:r>
            <a:r>
              <a:rPr lang="en-US" sz="3200" dirty="0" smtClean="0"/>
              <a:t> </a:t>
            </a:r>
            <a:r>
              <a:rPr lang="en-US" sz="3200" dirty="0" err="1" smtClean="0"/>
              <a:t>mức</a:t>
            </a:r>
            <a:r>
              <a:rPr lang="en-US" sz="3200" dirty="0" smtClean="0"/>
              <a:t> </a:t>
            </a:r>
            <a:r>
              <a:rPr lang="en-US" sz="3200" dirty="0" err="1" smtClean="0"/>
              <a:t>giá</a:t>
            </a:r>
            <a:r>
              <a:rPr lang="en-US" sz="3200" dirty="0" smtClean="0"/>
              <a:t> </a:t>
            </a:r>
            <a:r>
              <a:rPr lang="en-US" sz="3200" dirty="0" err="1" smtClean="0"/>
              <a:t>mà</a:t>
            </a:r>
            <a:r>
              <a:rPr lang="en-US" sz="3200" dirty="0" smtClean="0"/>
              <a:t> </a:t>
            </a:r>
            <a:r>
              <a:rPr lang="en-US" sz="3200" dirty="0" err="1" smtClean="0"/>
              <a:t>những</a:t>
            </a:r>
            <a:r>
              <a:rPr lang="en-US" sz="3200" dirty="0" smtClean="0"/>
              <a:t> </a:t>
            </a:r>
            <a:r>
              <a:rPr lang="en-US" sz="3200" dirty="0" err="1" smtClean="0"/>
              <a:t>nhà</a:t>
            </a:r>
            <a:r>
              <a:rPr lang="en-US" sz="3200" dirty="0" smtClean="0"/>
              <a:t> </a:t>
            </a:r>
            <a:r>
              <a:rPr lang="en-US" sz="3200" dirty="0" err="1" smtClean="0"/>
              <a:t>sản</a:t>
            </a:r>
            <a:r>
              <a:rPr lang="en-US" sz="3200" dirty="0" smtClean="0"/>
              <a:t> </a:t>
            </a:r>
            <a:r>
              <a:rPr lang="en-US" sz="3200" dirty="0" err="1" smtClean="0"/>
              <a:t>xuất</a:t>
            </a:r>
            <a:r>
              <a:rPr lang="en-US" sz="3200" dirty="0" smtClean="0"/>
              <a:t> </a:t>
            </a:r>
            <a:r>
              <a:rPr lang="en-US" sz="3200" dirty="0" err="1" smtClean="0"/>
              <a:t>bán</a:t>
            </a:r>
            <a:r>
              <a:rPr lang="en-US" sz="3200" dirty="0" smtClean="0"/>
              <a:t> </a:t>
            </a:r>
            <a:r>
              <a:rPr lang="en-US" sz="3200" dirty="0" err="1" smtClean="0"/>
              <a:t>được</a:t>
            </a:r>
            <a:r>
              <a:rPr lang="en-US" sz="3200" dirty="0" smtClean="0"/>
              <a:t> </a:t>
            </a:r>
            <a:r>
              <a:rPr lang="en-US" sz="3200" dirty="0" err="1" smtClean="0"/>
              <a:t>và</a:t>
            </a:r>
            <a:r>
              <a:rPr lang="en-US" sz="3200" dirty="0" smtClean="0"/>
              <a:t> </a:t>
            </a:r>
            <a:r>
              <a:rPr lang="en-US" sz="3200" dirty="0" err="1" smtClean="0"/>
              <a:t>mức</a:t>
            </a:r>
            <a:r>
              <a:rPr lang="en-US" sz="3200" dirty="0" smtClean="0"/>
              <a:t> </a:t>
            </a:r>
            <a:r>
              <a:rPr lang="en-US" sz="3200" dirty="0" err="1" smtClean="0"/>
              <a:t>giá</a:t>
            </a:r>
            <a:r>
              <a:rPr lang="en-US" sz="3200" dirty="0" smtClean="0"/>
              <a:t> </a:t>
            </a:r>
            <a:r>
              <a:rPr lang="en-US" sz="3200" dirty="0" err="1" smtClean="0"/>
              <a:t>họ</a:t>
            </a:r>
            <a:r>
              <a:rPr lang="en-US" sz="3200" dirty="0" smtClean="0"/>
              <a:t> </a:t>
            </a:r>
            <a:r>
              <a:rPr lang="en-US" sz="3200" dirty="0" err="1" smtClean="0"/>
              <a:t>sẵn</a:t>
            </a:r>
            <a:r>
              <a:rPr lang="en-US" sz="3200" dirty="0" smtClean="0"/>
              <a:t> </a:t>
            </a:r>
            <a:r>
              <a:rPr lang="en-US" sz="3200" dirty="0" err="1" smtClean="0"/>
              <a:t>lòng</a:t>
            </a:r>
            <a:r>
              <a:rPr lang="en-US" sz="3200" dirty="0" smtClean="0"/>
              <a:t> </a:t>
            </a:r>
            <a:r>
              <a:rPr lang="en-US" sz="3200" dirty="0" err="1" smtClean="0"/>
              <a:t>bán</a:t>
            </a:r>
            <a:r>
              <a:rPr lang="en-US" sz="32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277813"/>
            <a:ext cx="8229600" cy="1093787"/>
          </a:xfrm>
        </p:spPr>
        <p:txBody>
          <a:bodyPr anchor="b"/>
          <a:lstStyle/>
          <a:p>
            <a:pPr eaLnBrk="1" hangingPunct="1"/>
            <a:r>
              <a:rPr lang="en-US" sz="3600" smtClean="0"/>
              <a:t>2.2.1. Cầu hàng hóa</a:t>
            </a:r>
          </a:p>
        </p:txBody>
      </p:sp>
      <p:sp>
        <p:nvSpPr>
          <p:cNvPr id="44035" name="Rectangle 3"/>
          <p:cNvSpPr>
            <a:spLocks noGrp="1" noChangeArrowheads="1"/>
          </p:cNvSpPr>
          <p:nvPr>
            <p:ph type="body" idx="4294967295"/>
          </p:nvPr>
        </p:nvSpPr>
        <p:spPr>
          <a:xfrm>
            <a:off x="0" y="1600200"/>
            <a:ext cx="8229600" cy="4525963"/>
          </a:xfrm>
        </p:spPr>
        <p:txBody>
          <a:bodyPr/>
          <a:lstStyle/>
          <a:p>
            <a:pPr algn="just" eaLnBrk="1" hangingPunct="1"/>
            <a:r>
              <a:rPr lang="en-US" smtClean="0"/>
              <a:t>Lượng cầu mô tả số lượng 1 loại hàng hóa hay dịch vụ mà người tiêu dùng sẵn lòng mua ở mức giá đã cho trong một khoảng thời gian xác định</a:t>
            </a:r>
          </a:p>
          <a:p>
            <a:pPr algn="just" eaLnBrk="1" hangingPunct="1"/>
            <a:r>
              <a:rPr lang="en-US" smtClean="0"/>
              <a:t>Nhu cầu là những mong muốn và nguyện vọng vô hạn của con người. Sự khan hiếm làm cho hầu hết các nhu cầu không được thỏa mãn.</a:t>
            </a:r>
          </a:p>
          <a:p>
            <a:pPr algn="just"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2.2.1.Cầu hàng hóa</a:t>
            </a:r>
          </a:p>
        </p:txBody>
      </p:sp>
      <p:sp>
        <p:nvSpPr>
          <p:cNvPr id="45059" name="Rectangle 4"/>
          <p:cNvSpPr>
            <a:spLocks noGrp="1" noChangeArrowheads="1"/>
          </p:cNvSpPr>
          <p:nvPr>
            <p:ph type="body" sz="half" idx="4294967295"/>
          </p:nvPr>
        </p:nvSpPr>
        <p:spPr>
          <a:xfrm>
            <a:off x="0" y="2590800"/>
            <a:ext cx="2895600" cy="2667000"/>
          </a:xfrm>
        </p:spPr>
        <p:txBody>
          <a:bodyPr/>
          <a:lstStyle/>
          <a:p>
            <a:pPr eaLnBrk="1" hangingPunct="1"/>
            <a:r>
              <a:rPr lang="en-US" sz="2600" smtClean="0"/>
              <a:t>Cách biểu diễn thứ nhất: Biểu cầu về Chocolate</a:t>
            </a:r>
          </a:p>
          <a:p>
            <a:pPr eaLnBrk="1" hangingPunct="1">
              <a:buFont typeface="Wingdings" pitchFamily="2" charset="2"/>
              <a:buNone/>
            </a:pPr>
            <a:endParaRPr lang="en-US" sz="2600" smtClean="0"/>
          </a:p>
        </p:txBody>
      </p:sp>
      <p:graphicFrame>
        <p:nvGraphicFramePr>
          <p:cNvPr id="9250" name="Group 34"/>
          <p:cNvGraphicFramePr>
            <a:graphicFrameLocks noGrp="1"/>
          </p:cNvGraphicFramePr>
          <p:nvPr>
            <p:ph sz="quarter" idx="4294967295"/>
          </p:nvPr>
        </p:nvGraphicFramePr>
        <p:xfrm>
          <a:off x="3694113" y="2017713"/>
          <a:ext cx="5449888" cy="3889248"/>
        </p:xfrm>
        <a:graphic>
          <a:graphicData uri="http://schemas.openxmlformats.org/drawingml/2006/table">
            <a:tbl>
              <a:tblPr/>
              <a:tblGrid>
                <a:gridCol w="2667000">
                  <a:extLst>
                    <a:ext uri="{9D8B030D-6E8A-4147-A177-3AD203B41FA5}">
                      <a16:colId xmlns:a16="http://schemas.microsoft.com/office/drawing/2014/main" val="20000"/>
                    </a:ext>
                  </a:extLst>
                </a:gridCol>
                <a:gridCol w="2782888">
                  <a:extLst>
                    <a:ext uri="{9D8B030D-6E8A-4147-A177-3AD203B41FA5}">
                      <a16:colId xmlns:a16="http://schemas.microsoft.com/office/drawing/2014/main" val="20001"/>
                    </a:ext>
                  </a:extLst>
                </a:gridCol>
              </a:tblGrid>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P</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ngđ</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Qd</a:t>
                      </a: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tr</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thanh</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năm</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381000"/>
            <a:ext cx="8229600" cy="1139825"/>
          </a:xfrm>
        </p:spPr>
        <p:txBody>
          <a:bodyPr rtlCol="0" anchor="b">
            <a:normAutofit fontScale="90000"/>
          </a:bodyPr>
          <a:lstStyle/>
          <a:p>
            <a:pPr eaLnBrk="1" fontAlgn="auto" hangingPunct="1">
              <a:spcAft>
                <a:spcPts val="0"/>
              </a:spcAft>
              <a:defRPr/>
            </a:pPr>
            <a:r>
              <a:rPr lang="en-US" sz="3600" dirty="0" smtClean="0">
                <a:effectLst>
                  <a:outerShdw blurRad="38100" dist="38100" dir="2700000" algn="tl">
                    <a:srgbClr val="000000">
                      <a:alpha val="43137"/>
                    </a:srgbClr>
                  </a:outerShdw>
                </a:effectLst>
              </a:rPr>
              <a:t>2.2.1.Cầu </a:t>
            </a:r>
            <a:r>
              <a:rPr lang="en-US" sz="3600" dirty="0" err="1" smtClean="0">
                <a:effectLst>
                  <a:outerShdw blurRad="38100" dist="38100" dir="2700000" algn="tl">
                    <a:srgbClr val="000000">
                      <a:alpha val="43137"/>
                    </a:srgbClr>
                  </a:outerShdw>
                </a:effectLst>
              </a:rPr>
              <a:t>hàng</a:t>
            </a:r>
            <a:r>
              <a:rPr lang="en-US" sz="3600" dirty="0" smtClean="0">
                <a:effectLst>
                  <a:outerShdw blurRad="38100" dist="38100" dir="2700000" algn="tl">
                    <a:srgbClr val="000000">
                      <a:alpha val="43137"/>
                    </a:srgbClr>
                  </a:outerShdw>
                </a:effectLst>
              </a:rPr>
              <a:t> </a:t>
            </a:r>
            <a:r>
              <a:rPr lang="en-US" sz="3600" dirty="0" err="1" smtClean="0">
                <a:effectLst>
                  <a:outerShdw blurRad="38100" dist="38100" dir="2700000" algn="tl">
                    <a:srgbClr val="000000">
                      <a:alpha val="43137"/>
                    </a:srgbClr>
                  </a:outerShdw>
                </a:effectLst>
              </a:rPr>
              <a:t>hóa</a:t>
            </a: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endParaRPr lang="en-US" sz="3600" dirty="0" smtClean="0">
              <a:effectLst>
                <a:outerShdw blurRad="38100" dist="38100" dir="2700000" algn="tl">
                  <a:srgbClr val="000000">
                    <a:alpha val="43137"/>
                  </a:srgbClr>
                </a:outerShdw>
              </a:effectLst>
            </a:endParaRPr>
          </a:p>
        </p:txBody>
      </p:sp>
      <p:sp>
        <p:nvSpPr>
          <p:cNvPr id="46083" name="Rectangle 3"/>
          <p:cNvSpPr>
            <a:spLocks noGrp="1" noChangeArrowheads="1"/>
          </p:cNvSpPr>
          <p:nvPr>
            <p:ph type="body" idx="4294967295"/>
          </p:nvPr>
        </p:nvSpPr>
        <p:spPr>
          <a:xfrm>
            <a:off x="1371600" y="1905000"/>
            <a:ext cx="7772400" cy="4840288"/>
          </a:xfrm>
        </p:spPr>
        <p:txBody>
          <a:bodyPr/>
          <a:lstStyle/>
          <a:p>
            <a:pPr eaLnBrk="1" hangingPunct="1"/>
            <a:r>
              <a:rPr lang="en-US" smtClean="0"/>
              <a:t>Cách biểu diến thứ hai: Đường cầu</a:t>
            </a:r>
          </a:p>
        </p:txBody>
      </p:sp>
      <p:sp>
        <p:nvSpPr>
          <p:cNvPr id="46084" name="Text Box 16"/>
          <p:cNvSpPr txBox="1">
            <a:spLocks noChangeArrowheads="1"/>
          </p:cNvSpPr>
          <p:nvPr/>
        </p:nvSpPr>
        <p:spPr bwMode="auto">
          <a:xfrm>
            <a:off x="7467600" y="4586288"/>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D</a:t>
            </a:r>
          </a:p>
        </p:txBody>
      </p:sp>
      <p:sp>
        <p:nvSpPr>
          <p:cNvPr id="46085" name="Line 6"/>
          <p:cNvSpPr>
            <a:spLocks noChangeShapeType="1"/>
          </p:cNvSpPr>
          <p:nvPr/>
        </p:nvSpPr>
        <p:spPr bwMode="auto">
          <a:xfrm>
            <a:off x="2438400" y="4419600"/>
            <a:ext cx="3276600" cy="0"/>
          </a:xfrm>
          <a:prstGeom prst="line">
            <a:avLst/>
          </a:prstGeom>
          <a:noFill/>
          <a:ln w="9525">
            <a:solidFill>
              <a:schemeClr val="tx1"/>
            </a:solidFill>
            <a:round/>
            <a:headEnd/>
            <a:tailEnd/>
          </a:ln>
        </p:spPr>
        <p:txBody>
          <a:bodyPr/>
          <a:lstStyle/>
          <a:p>
            <a:endParaRPr lang="vi-VN"/>
          </a:p>
        </p:txBody>
      </p:sp>
      <p:sp>
        <p:nvSpPr>
          <p:cNvPr id="46086" name="Line 7"/>
          <p:cNvSpPr>
            <a:spLocks noChangeShapeType="1"/>
          </p:cNvSpPr>
          <p:nvPr/>
        </p:nvSpPr>
        <p:spPr bwMode="auto">
          <a:xfrm>
            <a:off x="5715000" y="4419600"/>
            <a:ext cx="0" cy="1219200"/>
          </a:xfrm>
          <a:prstGeom prst="line">
            <a:avLst/>
          </a:prstGeom>
          <a:noFill/>
          <a:ln w="9525">
            <a:solidFill>
              <a:schemeClr val="tx1"/>
            </a:solidFill>
            <a:round/>
            <a:headEnd/>
            <a:tailEnd/>
          </a:ln>
        </p:spPr>
        <p:txBody>
          <a:bodyPr/>
          <a:lstStyle/>
          <a:p>
            <a:endParaRPr lang="vi-VN"/>
          </a:p>
        </p:txBody>
      </p:sp>
      <p:sp>
        <p:nvSpPr>
          <p:cNvPr id="46087" name="Line 8"/>
          <p:cNvSpPr>
            <a:spLocks noChangeShapeType="1"/>
          </p:cNvSpPr>
          <p:nvPr/>
        </p:nvSpPr>
        <p:spPr bwMode="auto">
          <a:xfrm>
            <a:off x="2438400" y="3429000"/>
            <a:ext cx="1981200" cy="0"/>
          </a:xfrm>
          <a:prstGeom prst="line">
            <a:avLst/>
          </a:prstGeom>
          <a:noFill/>
          <a:ln w="9525">
            <a:solidFill>
              <a:schemeClr val="tx1"/>
            </a:solidFill>
            <a:round/>
            <a:headEnd/>
            <a:tailEnd/>
          </a:ln>
        </p:spPr>
        <p:txBody>
          <a:bodyPr/>
          <a:lstStyle/>
          <a:p>
            <a:endParaRPr lang="vi-VN"/>
          </a:p>
        </p:txBody>
      </p:sp>
      <p:sp>
        <p:nvSpPr>
          <p:cNvPr id="46088" name="Line 9"/>
          <p:cNvSpPr>
            <a:spLocks noChangeShapeType="1"/>
          </p:cNvSpPr>
          <p:nvPr/>
        </p:nvSpPr>
        <p:spPr bwMode="auto">
          <a:xfrm>
            <a:off x="4419600" y="3429000"/>
            <a:ext cx="0" cy="2209800"/>
          </a:xfrm>
          <a:prstGeom prst="line">
            <a:avLst/>
          </a:prstGeom>
          <a:noFill/>
          <a:ln w="9525">
            <a:solidFill>
              <a:schemeClr val="tx1"/>
            </a:solidFill>
            <a:round/>
            <a:headEnd/>
            <a:tailEnd/>
          </a:ln>
        </p:spPr>
        <p:txBody>
          <a:bodyPr/>
          <a:lstStyle/>
          <a:p>
            <a:endParaRPr lang="vi-VN"/>
          </a:p>
        </p:txBody>
      </p:sp>
      <p:grpSp>
        <p:nvGrpSpPr>
          <p:cNvPr id="2" name="Group 22"/>
          <p:cNvGrpSpPr>
            <a:grpSpLocks/>
          </p:cNvGrpSpPr>
          <p:nvPr/>
        </p:nvGrpSpPr>
        <p:grpSpPr bwMode="auto">
          <a:xfrm>
            <a:off x="1600200" y="2559050"/>
            <a:ext cx="6934200" cy="3841750"/>
            <a:chOff x="1008" y="1612"/>
            <a:chExt cx="4368" cy="2420"/>
          </a:xfrm>
        </p:grpSpPr>
        <p:sp>
          <p:nvSpPr>
            <p:cNvPr id="46094" name="Line 4"/>
            <p:cNvSpPr>
              <a:spLocks noChangeShapeType="1"/>
            </p:cNvSpPr>
            <p:nvPr/>
          </p:nvSpPr>
          <p:spPr bwMode="auto">
            <a:xfrm>
              <a:off x="1536" y="1632"/>
              <a:ext cx="0" cy="1920"/>
            </a:xfrm>
            <a:prstGeom prst="line">
              <a:avLst/>
            </a:prstGeom>
            <a:noFill/>
            <a:ln w="9525">
              <a:solidFill>
                <a:schemeClr val="tx1"/>
              </a:solidFill>
              <a:round/>
              <a:headEnd/>
              <a:tailEnd/>
            </a:ln>
          </p:spPr>
          <p:txBody>
            <a:bodyPr/>
            <a:lstStyle/>
            <a:p>
              <a:endParaRPr lang="vi-VN"/>
            </a:p>
          </p:txBody>
        </p:sp>
        <p:sp>
          <p:nvSpPr>
            <p:cNvPr id="46095" name="Line 5"/>
            <p:cNvSpPr>
              <a:spLocks noChangeShapeType="1"/>
            </p:cNvSpPr>
            <p:nvPr/>
          </p:nvSpPr>
          <p:spPr bwMode="auto">
            <a:xfrm>
              <a:off x="1536" y="3552"/>
              <a:ext cx="3552" cy="0"/>
            </a:xfrm>
            <a:prstGeom prst="line">
              <a:avLst/>
            </a:prstGeom>
            <a:noFill/>
            <a:ln w="9525">
              <a:solidFill>
                <a:schemeClr val="tx1"/>
              </a:solidFill>
              <a:round/>
              <a:headEnd/>
              <a:tailEnd/>
            </a:ln>
          </p:spPr>
          <p:txBody>
            <a:bodyPr/>
            <a:lstStyle/>
            <a:p>
              <a:endParaRPr lang="vi-VN"/>
            </a:p>
          </p:txBody>
        </p:sp>
        <p:sp>
          <p:nvSpPr>
            <p:cNvPr id="46096" name="Text Box 12"/>
            <p:cNvSpPr txBox="1">
              <a:spLocks noChangeArrowheads="1"/>
            </p:cNvSpPr>
            <p:nvPr/>
          </p:nvSpPr>
          <p:spPr bwMode="auto">
            <a:xfrm>
              <a:off x="1008" y="1612"/>
              <a:ext cx="432" cy="17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P</a:t>
              </a:r>
            </a:p>
            <a:p>
              <a:pPr>
                <a:spcBef>
                  <a:spcPct val="50000"/>
                </a:spcBef>
              </a:pPr>
              <a:r>
                <a:rPr lang="en-US" sz="2400">
                  <a:latin typeface="Times New Roman" pitchFamily="18" charset="0"/>
                </a:rPr>
                <a:t>P</a:t>
              </a:r>
              <a:r>
                <a:rPr lang="en-US" sz="2400" baseline="-25000">
                  <a:latin typeface="Times New Roman" pitchFamily="18" charset="0"/>
                </a:rPr>
                <a:t>1</a:t>
              </a:r>
            </a:p>
            <a:p>
              <a:pPr>
                <a:spcBef>
                  <a:spcPct val="50000"/>
                </a:spcBef>
              </a:pPr>
              <a:endParaRPr lang="en-US" sz="2400" baseline="-25000">
                <a:latin typeface="Times New Roman" pitchFamily="18" charset="0"/>
              </a:endParaRPr>
            </a:p>
            <a:p>
              <a:pPr>
                <a:spcBef>
                  <a:spcPct val="50000"/>
                </a:spcBef>
              </a:pPr>
              <a:r>
                <a:rPr lang="en-US" sz="2400">
                  <a:latin typeface="Times New Roman" pitchFamily="18" charset="0"/>
                </a:rPr>
                <a:t>P</a:t>
              </a:r>
              <a:r>
                <a:rPr lang="en-US" sz="2400" baseline="-25000">
                  <a:latin typeface="Times New Roman" pitchFamily="18" charset="0"/>
                </a:rPr>
                <a:t>2</a:t>
              </a:r>
              <a:endParaRPr lang="en-US" sz="2400">
                <a:latin typeface="Times New Roman" pitchFamily="18" charset="0"/>
              </a:endParaRPr>
            </a:p>
            <a:p>
              <a:pPr>
                <a:spcBef>
                  <a:spcPct val="50000"/>
                </a:spcBef>
              </a:pPr>
              <a:endParaRPr lang="en-US" sz="2400" baseline="30000">
                <a:latin typeface="Times New Roman" pitchFamily="18" charset="0"/>
              </a:endParaRPr>
            </a:p>
            <a:p>
              <a:pPr>
                <a:spcBef>
                  <a:spcPct val="50000"/>
                </a:spcBef>
              </a:pPr>
              <a:endParaRPr lang="en-US">
                <a:latin typeface="Times New Roman" pitchFamily="18" charset="0"/>
              </a:endParaRPr>
            </a:p>
          </p:txBody>
        </p:sp>
        <p:sp>
          <p:nvSpPr>
            <p:cNvPr id="46097" name="Text Box 13"/>
            <p:cNvSpPr txBox="1">
              <a:spLocks noChangeArrowheads="1"/>
            </p:cNvSpPr>
            <p:nvPr/>
          </p:nvSpPr>
          <p:spPr bwMode="auto">
            <a:xfrm>
              <a:off x="1248" y="3744"/>
              <a:ext cx="4128" cy="2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		      Q</a:t>
              </a:r>
              <a:r>
                <a:rPr lang="en-US" sz="2400" baseline="-25000">
                  <a:latin typeface="Times New Roman" pitchFamily="18" charset="0"/>
                </a:rPr>
                <a:t>1                      </a:t>
              </a:r>
              <a:r>
                <a:rPr lang="en-US" sz="2400">
                  <a:latin typeface="Times New Roman" pitchFamily="18" charset="0"/>
                </a:rPr>
                <a:t>Q</a:t>
              </a:r>
              <a:r>
                <a:rPr lang="en-US" sz="2400" baseline="-25000">
                  <a:latin typeface="Times New Roman" pitchFamily="18" charset="0"/>
                </a:rPr>
                <a:t>2</a:t>
              </a:r>
              <a:r>
                <a:rPr lang="en-US" sz="2400">
                  <a:latin typeface="Times New Roman" pitchFamily="18" charset="0"/>
                </a:rPr>
                <a:t> 		    Qd</a:t>
              </a:r>
            </a:p>
          </p:txBody>
        </p:sp>
      </p:grpSp>
      <p:sp>
        <p:nvSpPr>
          <p:cNvPr id="46090" name="AutoShape 19"/>
          <p:cNvSpPr>
            <a:spLocks noChangeArrowheads="1"/>
          </p:cNvSpPr>
          <p:nvPr/>
        </p:nvSpPr>
        <p:spPr bwMode="auto">
          <a:xfrm>
            <a:off x="5791200" y="2743200"/>
            <a:ext cx="3048000" cy="1066800"/>
          </a:xfrm>
          <a:prstGeom prst="wedgeRoundRectCallout">
            <a:avLst>
              <a:gd name="adj1" fmla="val -14324"/>
              <a:gd name="adj2" fmla="val 112796"/>
              <a:gd name="adj3" fmla="val 16667"/>
            </a:avLst>
          </a:prstGeom>
          <a:solidFill>
            <a:schemeClr val="bg1"/>
          </a:solidFill>
          <a:ln w="9525">
            <a:solidFill>
              <a:schemeClr val="tx1"/>
            </a:solidFill>
            <a:miter lim="800000"/>
            <a:headEnd/>
            <a:tailEnd/>
          </a:ln>
        </p:spPr>
        <p:txBody>
          <a:bodyPr/>
          <a:lstStyle/>
          <a:p>
            <a:pPr>
              <a:spcBef>
                <a:spcPct val="50000"/>
              </a:spcBef>
            </a:pP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lại</a:t>
            </a:r>
            <a:r>
              <a:rPr lang="en-US" sz="2400" dirty="0">
                <a:latin typeface="Times New Roman" pitchFamily="18" charset="0"/>
              </a:rPr>
              <a:t> </a:t>
            </a:r>
            <a:r>
              <a:rPr lang="en-US" sz="2400" dirty="0" err="1">
                <a:latin typeface="Times New Roman" pitchFamily="18" charset="0"/>
              </a:rPr>
              <a:t>dốc</a:t>
            </a:r>
            <a:r>
              <a:rPr lang="en-US" sz="2400" dirty="0">
                <a:latin typeface="Times New Roman" pitchFamily="18" charset="0"/>
              </a:rPr>
              <a:t> </a:t>
            </a:r>
            <a:r>
              <a:rPr lang="en-US" sz="2400" dirty="0" err="1">
                <a:latin typeface="Times New Roman" pitchFamily="18" charset="0"/>
              </a:rPr>
              <a:t>xuống</a:t>
            </a:r>
            <a:r>
              <a:rPr lang="en-US" sz="2400" dirty="0">
                <a:latin typeface="Times New Roman" pitchFamily="18" charset="0"/>
              </a:rPr>
              <a:t>?</a:t>
            </a:r>
          </a:p>
          <a:p>
            <a:pPr algn="ctr"/>
            <a:endParaRPr lang="en-US" sz="2400" dirty="0">
              <a:latin typeface="Times New Roman" pitchFamily="18" charset="0"/>
            </a:endParaRPr>
          </a:p>
        </p:txBody>
      </p:sp>
      <p:sp>
        <p:nvSpPr>
          <p:cNvPr id="46091" name="AutoShape 20"/>
          <p:cNvSpPr>
            <a:spLocks noChangeArrowheads="1"/>
          </p:cNvSpPr>
          <p:nvPr/>
        </p:nvSpPr>
        <p:spPr bwMode="auto">
          <a:xfrm>
            <a:off x="2590800" y="3581400"/>
            <a:ext cx="304800" cy="762000"/>
          </a:xfrm>
          <a:prstGeom prst="downArrow">
            <a:avLst>
              <a:gd name="adj1" fmla="val 50000"/>
              <a:gd name="adj2" fmla="val 62500"/>
            </a:avLst>
          </a:prstGeom>
          <a:solidFill>
            <a:schemeClr val="accent1"/>
          </a:solidFill>
          <a:ln w="9525">
            <a:solidFill>
              <a:schemeClr val="tx1"/>
            </a:solidFill>
            <a:miter lim="800000"/>
            <a:headEnd/>
            <a:tailEnd/>
          </a:ln>
        </p:spPr>
        <p:txBody>
          <a:bodyPr vert="eaVert" wrap="none" anchor="ctr"/>
          <a:lstStyle/>
          <a:p>
            <a:endParaRPr lang="vi-VN">
              <a:latin typeface="Times New Roman" pitchFamily="18" charset="0"/>
            </a:endParaRPr>
          </a:p>
        </p:txBody>
      </p:sp>
      <p:sp>
        <p:nvSpPr>
          <p:cNvPr id="46092" name="AutoShape 21"/>
          <p:cNvSpPr>
            <a:spLocks noChangeArrowheads="1"/>
          </p:cNvSpPr>
          <p:nvPr/>
        </p:nvSpPr>
        <p:spPr bwMode="auto">
          <a:xfrm>
            <a:off x="4648200" y="5257800"/>
            <a:ext cx="914400" cy="3048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vi-VN">
              <a:latin typeface="Times New Roman" pitchFamily="18" charset="0"/>
            </a:endParaRPr>
          </a:p>
        </p:txBody>
      </p:sp>
      <p:sp>
        <p:nvSpPr>
          <p:cNvPr id="46093" name="Line 23"/>
          <p:cNvSpPr>
            <a:spLocks noChangeShapeType="1"/>
          </p:cNvSpPr>
          <p:nvPr/>
        </p:nvSpPr>
        <p:spPr bwMode="auto">
          <a:xfrm>
            <a:off x="3533775" y="2714625"/>
            <a:ext cx="3124200" cy="2438400"/>
          </a:xfrm>
          <a:prstGeom prst="line">
            <a:avLst/>
          </a:prstGeom>
          <a:noFill/>
          <a:ln w="28575">
            <a:solidFill>
              <a:schemeClr val="hlink"/>
            </a:solidFill>
            <a:round/>
            <a:headEnd/>
            <a:tailEnd/>
          </a:ln>
        </p:spPr>
        <p:txBody>
          <a:bodyPr/>
          <a:lstStyle/>
          <a:p>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274638"/>
            <a:ext cx="8229600" cy="1143000"/>
          </a:xfrm>
        </p:spPr>
        <p:txBody>
          <a:bodyPr anchor="b"/>
          <a:lstStyle/>
          <a:p>
            <a:pPr eaLnBrk="1" hangingPunct="1"/>
            <a:r>
              <a:rPr lang="en-US" sz="3600" smtClean="0"/>
              <a:t>2.2.1.Cầu hàng hóa</a:t>
            </a:r>
          </a:p>
        </p:txBody>
      </p:sp>
      <p:sp>
        <p:nvSpPr>
          <p:cNvPr id="47107" name="Rectangle 3"/>
          <p:cNvSpPr>
            <a:spLocks noGrp="1" noChangeArrowheads="1"/>
          </p:cNvSpPr>
          <p:nvPr>
            <p:ph type="body" idx="4294967295"/>
          </p:nvPr>
        </p:nvSpPr>
        <p:spPr>
          <a:xfrm>
            <a:off x="0" y="1600200"/>
            <a:ext cx="8229600" cy="798513"/>
          </a:xfrm>
        </p:spPr>
        <p:txBody>
          <a:bodyPr/>
          <a:lstStyle/>
          <a:p>
            <a:pPr eaLnBrk="1" hangingPunct="1"/>
            <a:r>
              <a:rPr lang="en-US" smtClean="0"/>
              <a:t>Các dạng đường cầu:</a:t>
            </a:r>
          </a:p>
        </p:txBody>
      </p:sp>
      <p:sp>
        <p:nvSpPr>
          <p:cNvPr id="47108" name="Line 27"/>
          <p:cNvSpPr>
            <a:spLocks noChangeShapeType="1"/>
          </p:cNvSpPr>
          <p:nvPr/>
        </p:nvSpPr>
        <p:spPr bwMode="auto">
          <a:xfrm>
            <a:off x="1981200" y="2971800"/>
            <a:ext cx="0" cy="3124200"/>
          </a:xfrm>
          <a:prstGeom prst="line">
            <a:avLst/>
          </a:prstGeom>
          <a:noFill/>
          <a:ln w="9525">
            <a:solidFill>
              <a:schemeClr val="tx1"/>
            </a:solidFill>
            <a:round/>
            <a:headEnd/>
            <a:tailEnd/>
          </a:ln>
        </p:spPr>
        <p:txBody>
          <a:bodyPr/>
          <a:lstStyle/>
          <a:p>
            <a:endParaRPr lang="vi-VN"/>
          </a:p>
        </p:txBody>
      </p:sp>
      <p:sp>
        <p:nvSpPr>
          <p:cNvPr id="47109" name="Line 28"/>
          <p:cNvSpPr>
            <a:spLocks noChangeShapeType="1"/>
          </p:cNvSpPr>
          <p:nvPr/>
        </p:nvSpPr>
        <p:spPr bwMode="auto">
          <a:xfrm>
            <a:off x="1981200" y="6096000"/>
            <a:ext cx="5638800" cy="0"/>
          </a:xfrm>
          <a:prstGeom prst="line">
            <a:avLst/>
          </a:prstGeom>
          <a:noFill/>
          <a:ln w="9525">
            <a:solidFill>
              <a:schemeClr val="tx1"/>
            </a:solidFill>
            <a:round/>
            <a:headEnd/>
            <a:tailEnd/>
          </a:ln>
        </p:spPr>
        <p:txBody>
          <a:bodyPr/>
          <a:lstStyle/>
          <a:p>
            <a:endParaRPr lang="vi-VN"/>
          </a:p>
        </p:txBody>
      </p:sp>
      <p:sp>
        <p:nvSpPr>
          <p:cNvPr id="47110" name="Line 29"/>
          <p:cNvSpPr>
            <a:spLocks noChangeShapeType="1"/>
          </p:cNvSpPr>
          <p:nvPr/>
        </p:nvSpPr>
        <p:spPr bwMode="auto">
          <a:xfrm>
            <a:off x="2362200" y="3276600"/>
            <a:ext cx="3124200" cy="2514600"/>
          </a:xfrm>
          <a:prstGeom prst="line">
            <a:avLst/>
          </a:prstGeom>
          <a:noFill/>
          <a:ln w="28575">
            <a:solidFill>
              <a:schemeClr val="tx1"/>
            </a:solidFill>
            <a:round/>
            <a:headEnd/>
            <a:tailEnd/>
          </a:ln>
        </p:spPr>
        <p:txBody>
          <a:bodyPr/>
          <a:lstStyle/>
          <a:p>
            <a:endParaRPr lang="vi-VN"/>
          </a:p>
        </p:txBody>
      </p:sp>
      <p:sp>
        <p:nvSpPr>
          <p:cNvPr id="47111" name="Arc 31"/>
          <p:cNvSpPr>
            <a:spLocks/>
          </p:cNvSpPr>
          <p:nvPr/>
        </p:nvSpPr>
        <p:spPr bwMode="auto">
          <a:xfrm flipH="1" flipV="1">
            <a:off x="2209800" y="3429000"/>
            <a:ext cx="2895600" cy="2362200"/>
          </a:xfrm>
          <a:custGeom>
            <a:avLst/>
            <a:gdLst>
              <a:gd name="T0" fmla="*/ 2147483647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43" y="0"/>
                </a:moveTo>
                <a:cubicBezTo>
                  <a:pt x="12016" y="79"/>
                  <a:pt x="21600" y="9726"/>
                  <a:pt x="21600" y="21600"/>
                </a:cubicBezTo>
              </a:path>
              <a:path w="21600" h="21600" stroke="0" extrusionOk="0">
                <a:moveTo>
                  <a:pt x="143" y="0"/>
                </a:moveTo>
                <a:cubicBezTo>
                  <a:pt x="12016" y="79"/>
                  <a:pt x="21600" y="9726"/>
                  <a:pt x="21600" y="21600"/>
                </a:cubicBezTo>
                <a:lnTo>
                  <a:pt x="0" y="21600"/>
                </a:lnTo>
                <a:close/>
              </a:path>
            </a:pathLst>
          </a:custGeom>
          <a:noFill/>
          <a:ln w="28575">
            <a:solidFill>
              <a:schemeClr val="tx1"/>
            </a:solidFill>
            <a:round/>
            <a:headEnd/>
            <a:tailEnd/>
          </a:ln>
        </p:spPr>
        <p:txBody>
          <a:bodyPr wrap="none" anchor="ctr"/>
          <a:lstStyle/>
          <a:p>
            <a:endParaRPr lang="vi-VN"/>
          </a:p>
        </p:txBody>
      </p:sp>
      <p:sp>
        <p:nvSpPr>
          <p:cNvPr id="47112" name="Line 32"/>
          <p:cNvSpPr>
            <a:spLocks noChangeShapeType="1"/>
          </p:cNvSpPr>
          <p:nvPr/>
        </p:nvSpPr>
        <p:spPr bwMode="auto">
          <a:xfrm>
            <a:off x="3048000" y="3124200"/>
            <a:ext cx="990600" cy="381000"/>
          </a:xfrm>
          <a:prstGeom prst="line">
            <a:avLst/>
          </a:prstGeom>
          <a:noFill/>
          <a:ln w="28575">
            <a:solidFill>
              <a:schemeClr val="tx1"/>
            </a:solidFill>
            <a:round/>
            <a:headEnd/>
            <a:tailEnd/>
          </a:ln>
        </p:spPr>
        <p:txBody>
          <a:bodyPr/>
          <a:lstStyle/>
          <a:p>
            <a:endParaRPr lang="vi-VN"/>
          </a:p>
        </p:txBody>
      </p:sp>
      <p:sp>
        <p:nvSpPr>
          <p:cNvPr id="47113" name="Line 33"/>
          <p:cNvSpPr>
            <a:spLocks noChangeShapeType="1"/>
          </p:cNvSpPr>
          <p:nvPr/>
        </p:nvSpPr>
        <p:spPr bwMode="auto">
          <a:xfrm>
            <a:off x="4038600" y="3505200"/>
            <a:ext cx="1447800" cy="1905000"/>
          </a:xfrm>
          <a:prstGeom prst="line">
            <a:avLst/>
          </a:prstGeom>
          <a:noFill/>
          <a:ln w="28575">
            <a:solidFill>
              <a:schemeClr val="tx1"/>
            </a:solidFill>
            <a:round/>
            <a:headEnd/>
            <a:tailEnd/>
          </a:ln>
        </p:spPr>
        <p:txBody>
          <a:bodyPr/>
          <a:lstStyle/>
          <a:p>
            <a:endParaRPr lang="vi-VN"/>
          </a:p>
        </p:txBody>
      </p:sp>
      <p:sp>
        <p:nvSpPr>
          <p:cNvPr id="47114" name="Line 34"/>
          <p:cNvSpPr>
            <a:spLocks noChangeShapeType="1"/>
          </p:cNvSpPr>
          <p:nvPr/>
        </p:nvSpPr>
        <p:spPr bwMode="auto">
          <a:xfrm>
            <a:off x="3962400" y="2819400"/>
            <a:ext cx="762000" cy="990600"/>
          </a:xfrm>
          <a:prstGeom prst="line">
            <a:avLst/>
          </a:prstGeom>
          <a:noFill/>
          <a:ln w="28575">
            <a:solidFill>
              <a:schemeClr val="tx1"/>
            </a:solidFill>
            <a:round/>
            <a:headEnd/>
            <a:tailEnd/>
          </a:ln>
        </p:spPr>
        <p:txBody>
          <a:bodyPr/>
          <a:lstStyle/>
          <a:p>
            <a:endParaRPr lang="vi-VN"/>
          </a:p>
        </p:txBody>
      </p:sp>
      <p:sp>
        <p:nvSpPr>
          <p:cNvPr id="47115" name="Line 35"/>
          <p:cNvSpPr>
            <a:spLocks noChangeShapeType="1"/>
          </p:cNvSpPr>
          <p:nvPr/>
        </p:nvSpPr>
        <p:spPr bwMode="auto">
          <a:xfrm>
            <a:off x="4724400" y="3810000"/>
            <a:ext cx="2133600" cy="1447800"/>
          </a:xfrm>
          <a:prstGeom prst="line">
            <a:avLst/>
          </a:prstGeom>
          <a:noFill/>
          <a:ln w="28575">
            <a:solidFill>
              <a:schemeClr val="tx1"/>
            </a:solidFill>
            <a:round/>
            <a:headEnd/>
            <a:tailEnd/>
          </a:ln>
        </p:spPr>
        <p:txBody>
          <a:bodyPr/>
          <a:lstStyle/>
          <a:p>
            <a:endParaRPr lang="vi-VN"/>
          </a:p>
        </p:txBody>
      </p:sp>
      <p:sp>
        <p:nvSpPr>
          <p:cNvPr id="47116" name="Text Box 36"/>
          <p:cNvSpPr txBox="1">
            <a:spLocks noChangeArrowheads="1"/>
          </p:cNvSpPr>
          <p:nvPr/>
        </p:nvSpPr>
        <p:spPr bwMode="auto">
          <a:xfrm>
            <a:off x="1828800" y="2590800"/>
            <a:ext cx="4572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P</a:t>
            </a:r>
          </a:p>
        </p:txBody>
      </p:sp>
      <p:sp>
        <p:nvSpPr>
          <p:cNvPr id="47117" name="Text Box 37"/>
          <p:cNvSpPr txBox="1">
            <a:spLocks noChangeArrowheads="1"/>
          </p:cNvSpPr>
          <p:nvPr/>
        </p:nvSpPr>
        <p:spPr bwMode="auto">
          <a:xfrm>
            <a:off x="7772400" y="5876925"/>
            <a:ext cx="4572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Q</a:t>
            </a:r>
          </a:p>
        </p:txBody>
      </p:sp>
      <p:sp>
        <p:nvSpPr>
          <p:cNvPr id="47118" name="Text Box 38"/>
          <p:cNvSpPr txBox="1">
            <a:spLocks noChangeArrowheads="1"/>
          </p:cNvSpPr>
          <p:nvPr/>
        </p:nvSpPr>
        <p:spPr bwMode="auto">
          <a:xfrm>
            <a:off x="7162800" y="5195888"/>
            <a:ext cx="6858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1055</TotalTime>
  <Words>2468</Words>
  <Application>Microsoft Office PowerPoint</Application>
  <PresentationFormat>On-screen Show (4:3)</PresentationFormat>
  <Paragraphs>506</Paragraphs>
  <Slides>53</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3" baseType="lpstr">
      <vt:lpstr>Arial</vt:lpstr>
      <vt:lpstr>Calibri</vt:lpstr>
      <vt:lpstr>HG創英ﾌﾟﾚｾﾞﾝｽEB</vt:lpstr>
      <vt:lpstr>Perpetua</vt:lpstr>
      <vt:lpstr>Tahoma</vt:lpstr>
      <vt:lpstr>Times New Roman</vt:lpstr>
      <vt:lpstr>Wingdings</vt:lpstr>
      <vt:lpstr>Wingdings 2</vt:lpstr>
      <vt:lpstr>Equity</vt:lpstr>
      <vt:lpstr>Equation</vt:lpstr>
      <vt:lpstr>CHƯƠNG 2</vt:lpstr>
      <vt:lpstr>CÁC CHỦ ĐỀ CHÍNH</vt:lpstr>
      <vt:lpstr>PowerPoint Presentation</vt:lpstr>
      <vt:lpstr>PowerPoint Presentation</vt:lpstr>
      <vt:lpstr>2.2. Cầu hàng hóa</vt:lpstr>
      <vt:lpstr>2.2.1. Cầu hàng hóa</vt:lpstr>
      <vt:lpstr>2.2.1.Cầu hàng hóa</vt:lpstr>
      <vt:lpstr>2.2.1.Cầu hàng hóa </vt:lpstr>
      <vt:lpstr>2.2.1.Cầu hàng hóa</vt:lpstr>
      <vt:lpstr>2.2.1.Cầu hàng hóa</vt:lpstr>
      <vt:lpstr>2.2.2. Các nhân tố ảnh hưởng đến cầu</vt:lpstr>
      <vt:lpstr>Cầu hàng hóa</vt:lpstr>
      <vt:lpstr>Cầu hàng hóa</vt:lpstr>
      <vt:lpstr>Cầu hàng hóa</vt:lpstr>
      <vt:lpstr>Tình huống 1</vt:lpstr>
      <vt:lpstr>2.3. Cung hàng hóa</vt:lpstr>
      <vt:lpstr>2.3.1. Cung hàng hóa</vt:lpstr>
      <vt:lpstr>2.3.1. Cung hàng hóa</vt:lpstr>
      <vt:lpstr>2.3.1. Cung hàng hóa</vt:lpstr>
      <vt:lpstr>2.3.1. Cung hàng hóa</vt:lpstr>
      <vt:lpstr>Cung hàng hóa</vt:lpstr>
      <vt:lpstr>Cung hàng hóa</vt:lpstr>
      <vt:lpstr>2.2.3. Độ co giãn của cầu, cung</vt:lpstr>
      <vt:lpstr>2.2.3.1.Độ co giãn của cầu theo giá</vt:lpstr>
      <vt:lpstr>2.2.3.1.Độ co giãn của cầu theo giá</vt:lpstr>
      <vt:lpstr>2.2.3.1.Độ co giãn của cầu theo giá</vt:lpstr>
      <vt:lpstr>2.2.3.1.Độ co giãn của cầu theo giá</vt:lpstr>
      <vt:lpstr>2.2.3.1.Độ co giãn của cầu theo giá</vt:lpstr>
      <vt:lpstr>2.2.3.1.Độ co giãn của cầu theo giá</vt:lpstr>
      <vt:lpstr>2.2.3.1.Độ co giãn của cầu theo giá</vt:lpstr>
      <vt:lpstr>2.2.3.1.Độ co giãn của cầu theo giá</vt:lpstr>
      <vt:lpstr>PowerPoint Presentation</vt:lpstr>
      <vt:lpstr>2.2.3.1.Độ co giãn của cầu theo giá</vt:lpstr>
      <vt:lpstr>Độ co giãn của cầu theo thu nhập</vt:lpstr>
      <vt:lpstr>Độ co giãn của cầu theo thu nhập</vt:lpstr>
      <vt:lpstr>Độ co giãn chéo của cầu</vt:lpstr>
      <vt:lpstr>Độ co giãn chéo của cầu</vt:lpstr>
      <vt:lpstr>Cho hàm số cung có dạng Q = cP +d, thì Es = c.P/Q ( c là hệ số góc trong hàm số cung)</vt:lpstr>
      <vt:lpstr>Độ co giãn của cung</vt:lpstr>
      <vt:lpstr>Độ co giãn của cung</vt:lpstr>
      <vt:lpstr>2.4. Điểm cân bằng thị trường</vt:lpstr>
      <vt:lpstr>2.4. Điểm cân bằng thị trường</vt:lpstr>
      <vt:lpstr>2.4. Điểm cân bằng thị trường</vt:lpstr>
      <vt:lpstr>Thay đổi cung và cầu (Thay đổi trạng thái cân bằng)</vt:lpstr>
      <vt:lpstr>Thay đổi cung và cầu (Thay đổi trạng thái cân bằng)</vt:lpstr>
      <vt:lpstr>Thay đổi cung và cầu (Thay đổi trạng thái cân bằng)</vt:lpstr>
      <vt:lpstr>Thay đổi cung và cầu (Thay đổi trạng thái cân bằng)</vt:lpstr>
      <vt:lpstr>Thay đổi cung và cầu (Thay đổi trạng thái cân bằng)</vt:lpstr>
      <vt:lpstr>Thay đổi cung và cầu (Thay đổi trạng thái cân bằng)</vt:lpstr>
      <vt:lpstr>Thay đổi cung và cầu (Thay đổi trạng thái cân bằng)</vt:lpstr>
      <vt:lpstr>NHỮNG VẤN ĐỀ CƠ BẢN</vt:lpstr>
      <vt:lpstr>Thặng dư tiêu dùng và thặng dư sản xuất</vt:lpstr>
      <vt:lpstr>Thặng dư tiêu dùng và thặng dư sản xuất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dc:title>
  <dc:creator>THAIPHUC</dc:creator>
  <cp:lastModifiedBy>An Phat</cp:lastModifiedBy>
  <cp:revision>63</cp:revision>
  <dcterms:created xsi:type="dcterms:W3CDTF">2013-10-15T09:19:01Z</dcterms:created>
  <dcterms:modified xsi:type="dcterms:W3CDTF">2021-09-18T10:30:23Z</dcterms:modified>
</cp:coreProperties>
</file>