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4" autoAdjust="0"/>
    <p:restoredTop sz="94660"/>
  </p:normalViewPr>
  <p:slideViewPr>
    <p:cSldViewPr snapToGrid="0">
      <p:cViewPr varScale="1">
        <p:scale>
          <a:sx n="73" d="100"/>
          <a:sy n="73" d="100"/>
        </p:scale>
        <p:origin x="42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B5397C-6F7D-4D45-8487-C3E84262370A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304D83-BF50-48CB-9BC3-44B733E95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6880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ABDD863-2753-479E-B100-CE7B25C6FD18}" type="slidenum">
              <a:rPr lang="en-US" smtClean="0">
                <a:latin typeface="Times New Roman" panose="02020603050405020304" pitchFamily="18" charset="0"/>
              </a:rPr>
              <a:pPr/>
              <a:t>3</a:t>
            </a:fld>
            <a:endParaRPr lang="en-US" dirty="0" smtClean="0">
              <a:latin typeface="Times New Roman" panose="02020603050405020304" pitchFamily="18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vi-VN" dirty="0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00403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87C9D85-5707-4D24-8F0D-495F06EB0E96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vi-VN" dirty="0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55837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D68F7F-91DD-44B2-97AC-774E6633E1BB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vi-VN" dirty="0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93393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9E2A6F0-D90A-4153-B15D-AD7109E99915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vi-VN" dirty="0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88369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143BF33-0995-49EA-84B2-15C54B7A434A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vi-VN" dirty="0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22743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77AC8A-3F75-447B-BFB2-E81C124BBB80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vi-VN" dirty="0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55844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302750-345B-44EE-BA51-85980BEED4F5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vi-VN" dirty="0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47123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vi-VN" dirty="0">
              <a:latin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DA994E-665B-4913-A683-4F0A981D655D}" type="slidenum">
              <a:rPr lang="vi-VN" smtClean="0">
                <a:latin typeface="Times New Roman" panose="02020603050405020304" pitchFamily="18" charset="0"/>
              </a:rPr>
              <a:pPr/>
              <a:t>25</a:t>
            </a:fld>
            <a:endParaRPr lang="vi-VN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6755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BD832F-6105-4349-A02C-CAE9D5F02A85}" type="slidenum">
              <a:rPr lang="en-US" smtClean="0">
                <a:latin typeface="Times New Roman" panose="02020603050405020304" pitchFamily="18" charset="0"/>
              </a:rPr>
              <a:pPr/>
              <a:t>5</a:t>
            </a:fld>
            <a:endParaRPr lang="en-US" dirty="0" smtClean="0">
              <a:latin typeface="Times New Roman" panose="02020603050405020304" pitchFamily="18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vi-VN" dirty="0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28358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964BB90-25A9-41A1-9BF3-3AB1AA9DDE92}" type="slidenum">
              <a:rPr lang="en-US" smtClean="0">
                <a:latin typeface="Times New Roman" panose="02020603050405020304" pitchFamily="18" charset="0"/>
              </a:rPr>
              <a:pPr/>
              <a:t>6</a:t>
            </a:fld>
            <a:endParaRPr lang="en-US" dirty="0" smtClean="0">
              <a:latin typeface="Times New Roman" panose="02020603050405020304" pitchFamily="18" charset="0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vi-VN" dirty="0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33076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4DA56C8-D7B0-4E33-BC7D-023F81485D23}" type="slidenum">
              <a:rPr lang="en-US" smtClean="0">
                <a:latin typeface="Times New Roman" panose="02020603050405020304" pitchFamily="18" charset="0"/>
              </a:rPr>
              <a:pPr/>
              <a:t>7</a:t>
            </a:fld>
            <a:endParaRPr lang="en-US" dirty="0" smtClean="0">
              <a:latin typeface="Times New Roman" panose="02020603050405020304" pitchFamily="18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vi-VN" dirty="0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5656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1FAA5B5-931C-4C7A-9003-09F676DCC697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vi-VN" dirty="0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49986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FB48E4F-1679-4BCB-810C-4D512F4E9610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vi-VN" dirty="0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08487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828B12F-8ED4-4C65-A24E-BBCC906224B8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vi-VN" dirty="0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69641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1513B42-8F0D-4FFE-AB9C-72AB79B96DB1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vi-VN" dirty="0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56256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43EC0A0-172D-4C86-8F1B-001E00138D16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vi-VN" dirty="0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25545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FA08D-F12C-40AD-8371-02F94644CAAB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E9944-F19B-4D23-861C-BDA46E481B4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2971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FA08D-F12C-40AD-8371-02F94644CAAB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E9944-F19B-4D23-861C-BDA46E481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722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FA08D-F12C-40AD-8371-02F94644CAAB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E9944-F19B-4D23-861C-BDA46E481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639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FA08D-F12C-40AD-8371-02F94644CAAB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E9944-F19B-4D23-861C-BDA46E481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827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FA08D-F12C-40AD-8371-02F94644CAAB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E9944-F19B-4D23-861C-BDA46E481B4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6638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FA08D-F12C-40AD-8371-02F94644CAAB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E9944-F19B-4D23-861C-BDA46E481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316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FA08D-F12C-40AD-8371-02F94644CAAB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E9944-F19B-4D23-861C-BDA46E481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747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FA08D-F12C-40AD-8371-02F94644CAAB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E9944-F19B-4D23-861C-BDA46E481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822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FA08D-F12C-40AD-8371-02F94644CAAB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E9944-F19B-4D23-861C-BDA46E481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418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37FA08D-F12C-40AD-8371-02F94644CAAB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ADE9944-F19B-4D23-861C-BDA46E481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303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FA08D-F12C-40AD-8371-02F94644CAAB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E9944-F19B-4D23-861C-BDA46E481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665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37FA08D-F12C-40AD-8371-02F94644CAAB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ADE9944-F19B-4D23-861C-BDA46E481B4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2912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03701"/>
            <a:ext cx="9144000" cy="1340919"/>
          </a:xfrm>
        </p:spPr>
        <p:txBody>
          <a:bodyPr>
            <a:normAutofit/>
          </a:bodyPr>
          <a:lstStyle/>
          <a:p>
            <a:r>
              <a:rPr lang="en-US" b="1" cap="al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b="1" cap="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3. </a:t>
            </a:r>
            <a:endParaRPr lang="en-US" cap="al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1788" y="2782810"/>
            <a:ext cx="8608423" cy="1655762"/>
          </a:xfrm>
        </p:spPr>
        <p:txBody>
          <a:bodyPr>
            <a:noAutofit/>
          </a:bodyPr>
          <a:lstStyle/>
          <a:p>
            <a:r>
              <a:rPr lang="en-US" sz="4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can </a:t>
            </a:r>
            <a:r>
              <a:rPr lang="en-US" sz="4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thiệp</a:t>
            </a:r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phủ</a:t>
            </a:r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07127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1752600" y="100013"/>
            <a:ext cx="8915400" cy="997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</a:pPr>
            <a:r>
              <a:rPr lang="en-US" sz="2800" b="1" dirty="0" err="1">
                <a:solidFill>
                  <a:srgbClr val="0070C0"/>
                </a:solidFill>
                <a:latin typeface="Times New Roman" pitchFamily="18" charset="0"/>
              </a:rPr>
              <a:t>Tác</a:t>
            </a:r>
            <a:r>
              <a:rPr lang="en-US" sz="2800" b="1" dirty="0">
                <a:solidFill>
                  <a:srgbClr val="0070C0"/>
                </a:solidFill>
                <a:latin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70C0"/>
                </a:solidFill>
                <a:latin typeface="Times New Roman" pitchFamily="18" charset="0"/>
              </a:rPr>
              <a:t>động</a:t>
            </a:r>
            <a:r>
              <a:rPr lang="en-US" sz="2800" b="1" dirty="0">
                <a:solidFill>
                  <a:srgbClr val="0070C0"/>
                </a:solidFill>
                <a:latin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70C0"/>
                </a:solidFill>
                <a:latin typeface="Times New Roman" pitchFamily="18" charset="0"/>
              </a:rPr>
              <a:t>của</a:t>
            </a:r>
            <a:r>
              <a:rPr lang="en-US" sz="2800" b="1" dirty="0">
                <a:solidFill>
                  <a:srgbClr val="0070C0"/>
                </a:solidFill>
                <a:latin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70C0"/>
                </a:solidFill>
                <a:latin typeface="Times New Roman" pitchFamily="18" charset="0"/>
              </a:rPr>
              <a:t>giá</a:t>
            </a:r>
            <a:r>
              <a:rPr lang="en-US" sz="2800" b="1" dirty="0">
                <a:solidFill>
                  <a:srgbClr val="0070C0"/>
                </a:solidFill>
                <a:latin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70C0"/>
                </a:solidFill>
                <a:latin typeface="Times New Roman" pitchFamily="18" charset="0"/>
              </a:rPr>
              <a:t>sàn</a:t>
            </a:r>
            <a:r>
              <a:rPr lang="en-US" sz="2800" b="1" dirty="0">
                <a:solidFill>
                  <a:srgbClr val="0070C0"/>
                </a:solidFill>
                <a:latin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70C0"/>
                </a:solidFill>
                <a:latin typeface="Times New Roman" pitchFamily="18" charset="0"/>
              </a:rPr>
              <a:t>tới</a:t>
            </a:r>
            <a:r>
              <a:rPr lang="en-US" sz="2800" b="1" dirty="0">
                <a:solidFill>
                  <a:srgbClr val="0070C0"/>
                </a:solidFill>
                <a:latin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70C0"/>
                </a:solidFill>
                <a:latin typeface="Times New Roman" pitchFamily="18" charset="0"/>
              </a:rPr>
              <a:t>kết</a:t>
            </a:r>
            <a:r>
              <a:rPr lang="en-US" sz="2800" b="1" dirty="0">
                <a:solidFill>
                  <a:srgbClr val="0070C0"/>
                </a:solidFill>
                <a:latin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70C0"/>
                </a:solidFill>
                <a:latin typeface="Times New Roman" pitchFamily="18" charset="0"/>
              </a:rPr>
              <a:t>quả</a:t>
            </a:r>
            <a:r>
              <a:rPr lang="en-US" sz="2800" b="1" dirty="0">
                <a:solidFill>
                  <a:srgbClr val="0070C0"/>
                </a:solidFill>
                <a:latin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70C0"/>
                </a:solidFill>
                <a:latin typeface="Times New Roman" pitchFamily="18" charset="0"/>
              </a:rPr>
              <a:t>hoạt</a:t>
            </a:r>
            <a:r>
              <a:rPr lang="en-US" sz="2800" b="1" dirty="0">
                <a:solidFill>
                  <a:srgbClr val="0070C0"/>
                </a:solidFill>
                <a:latin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70C0"/>
                </a:solidFill>
                <a:latin typeface="Times New Roman" pitchFamily="18" charset="0"/>
              </a:rPr>
              <a:t>động</a:t>
            </a:r>
            <a:endParaRPr lang="en-US" sz="2800" b="1" dirty="0">
              <a:solidFill>
                <a:srgbClr val="0070C0"/>
              </a:solidFill>
              <a:latin typeface="Times New Roman" pitchFamily="18" charset="0"/>
            </a:endParaRPr>
          </a:p>
          <a:p>
            <a:pPr algn="ctr">
              <a:lnSpc>
                <a:spcPct val="80000"/>
              </a:lnSpc>
              <a:spcBef>
                <a:spcPct val="50000"/>
              </a:spcBef>
            </a:pPr>
            <a:r>
              <a:rPr lang="en-US" sz="2800" b="1" dirty="0">
                <a:solidFill>
                  <a:srgbClr val="0070C0"/>
                </a:solidFill>
                <a:latin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70C0"/>
                </a:solidFill>
                <a:latin typeface="Times New Roman" pitchFamily="18" charset="0"/>
              </a:rPr>
              <a:t>của</a:t>
            </a:r>
            <a:r>
              <a:rPr lang="en-US" sz="2800" b="1" dirty="0">
                <a:solidFill>
                  <a:srgbClr val="0070C0"/>
                </a:solidFill>
                <a:latin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70C0"/>
                </a:solidFill>
                <a:latin typeface="Times New Roman" pitchFamily="18" charset="0"/>
              </a:rPr>
              <a:t>thị</a:t>
            </a:r>
            <a:r>
              <a:rPr lang="en-US" sz="2800" b="1" dirty="0">
                <a:solidFill>
                  <a:srgbClr val="0070C0"/>
                </a:solidFill>
                <a:latin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70C0"/>
                </a:solidFill>
                <a:latin typeface="Times New Roman" pitchFamily="18" charset="0"/>
              </a:rPr>
              <a:t>trường</a:t>
            </a:r>
            <a:r>
              <a:rPr lang="en-US" sz="2800" b="1" dirty="0">
                <a:solidFill>
                  <a:srgbClr val="0070C0"/>
                </a:solidFill>
                <a:latin typeface="Times New Roman" pitchFamily="18" charset="0"/>
              </a:rPr>
              <a:t> (</a:t>
            </a:r>
            <a:r>
              <a:rPr lang="en-US" sz="2800" b="1" dirty="0" err="1">
                <a:solidFill>
                  <a:srgbClr val="0070C0"/>
                </a:solidFill>
                <a:latin typeface="Times New Roman" pitchFamily="18" charset="0"/>
              </a:rPr>
              <a:t>tiếp</a:t>
            </a:r>
            <a:r>
              <a:rPr lang="en-US" sz="2800" b="1" dirty="0">
                <a:solidFill>
                  <a:srgbClr val="0070C0"/>
                </a:solidFill>
                <a:latin typeface="Times New Roman" pitchFamily="18" charset="0"/>
              </a:rPr>
              <a:t>)</a:t>
            </a:r>
          </a:p>
        </p:txBody>
      </p:sp>
      <p:sp>
        <p:nvSpPr>
          <p:cNvPr id="19459" name="Line 3"/>
          <p:cNvSpPr>
            <a:spLocks noChangeShapeType="1"/>
          </p:cNvSpPr>
          <p:nvPr/>
        </p:nvSpPr>
        <p:spPr bwMode="auto">
          <a:xfrm>
            <a:off x="2209801" y="1143000"/>
            <a:ext cx="7743825" cy="0"/>
          </a:xfrm>
          <a:prstGeom prst="line">
            <a:avLst/>
          </a:prstGeom>
          <a:noFill/>
          <a:ln w="76200" cmpd="tri">
            <a:pattFill prst="wdDnDiag">
              <a:fgClr>
                <a:srgbClr val="00FF00"/>
              </a:fgClr>
              <a:bgClr>
                <a:srgbClr val="FFFFFF"/>
              </a:bgClr>
            </a:pattFill>
            <a:round/>
            <a:headEnd/>
            <a:tailEnd/>
          </a:ln>
        </p:spPr>
        <p:txBody>
          <a:bodyPr/>
          <a:lstStyle/>
          <a:p>
            <a:endParaRPr lang="vi-VN" dirty="0">
              <a:latin typeface="Times New Roman" panose="02020603050405020304" pitchFamily="18" charset="0"/>
            </a:endParaRPr>
          </a:p>
        </p:txBody>
      </p:sp>
      <p:sp>
        <p:nvSpPr>
          <p:cNvPr id="19460" name="Freeform 4"/>
          <p:cNvSpPr>
            <a:spLocks/>
          </p:cNvSpPr>
          <p:nvPr/>
        </p:nvSpPr>
        <p:spPr bwMode="auto">
          <a:xfrm>
            <a:off x="2362200" y="1905000"/>
            <a:ext cx="3657600" cy="3733800"/>
          </a:xfrm>
          <a:custGeom>
            <a:avLst/>
            <a:gdLst>
              <a:gd name="T0" fmla="*/ 0 w 2304"/>
              <a:gd name="T1" fmla="*/ 0 h 2640"/>
              <a:gd name="T2" fmla="*/ 0 w 2304"/>
              <a:gd name="T3" fmla="*/ 2147483647 h 2640"/>
              <a:gd name="T4" fmla="*/ 2147483647 w 2304"/>
              <a:gd name="T5" fmla="*/ 2147483647 h 2640"/>
              <a:gd name="T6" fmla="*/ 0 60000 65536"/>
              <a:gd name="T7" fmla="*/ 0 60000 65536"/>
              <a:gd name="T8" fmla="*/ 0 60000 65536"/>
              <a:gd name="T9" fmla="*/ 0 w 2304"/>
              <a:gd name="T10" fmla="*/ 0 h 2640"/>
              <a:gd name="T11" fmla="*/ 2304 w 2304"/>
              <a:gd name="T12" fmla="*/ 2640 h 264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04" h="2640">
                <a:moveTo>
                  <a:pt x="0" y="0"/>
                </a:moveTo>
                <a:lnTo>
                  <a:pt x="0" y="2640"/>
                </a:lnTo>
                <a:lnTo>
                  <a:pt x="2304" y="2640"/>
                </a:lnTo>
              </a:path>
            </a:pathLst>
          </a:custGeom>
          <a:noFill/>
          <a:ln w="28575" cmpd="sng">
            <a:solidFill>
              <a:schemeClr val="accent1">
                <a:lumMod val="75000"/>
              </a:schemeClr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vi-VN" dirty="0">
              <a:latin typeface="Times New Roman" panose="02020603050405020304" pitchFamily="18" charset="0"/>
            </a:endParaRPr>
          </a:p>
        </p:txBody>
      </p:sp>
      <p:sp>
        <p:nvSpPr>
          <p:cNvPr id="19461" name="Freeform 5"/>
          <p:cNvSpPr>
            <a:spLocks/>
          </p:cNvSpPr>
          <p:nvPr/>
        </p:nvSpPr>
        <p:spPr bwMode="auto">
          <a:xfrm>
            <a:off x="2362201" y="3648076"/>
            <a:ext cx="1262063" cy="1990725"/>
          </a:xfrm>
          <a:custGeom>
            <a:avLst/>
            <a:gdLst>
              <a:gd name="T0" fmla="*/ 0 w 768"/>
              <a:gd name="T1" fmla="*/ 0 h 1152"/>
              <a:gd name="T2" fmla="*/ 2073962423 w 768"/>
              <a:gd name="T3" fmla="*/ 0 h 1152"/>
              <a:gd name="T4" fmla="*/ 2073962423 w 768"/>
              <a:gd name="T5" fmla="*/ 2147483647 h 1152"/>
              <a:gd name="T6" fmla="*/ 0 60000 65536"/>
              <a:gd name="T7" fmla="*/ 0 60000 65536"/>
              <a:gd name="T8" fmla="*/ 0 60000 65536"/>
              <a:gd name="T9" fmla="*/ 0 w 768"/>
              <a:gd name="T10" fmla="*/ 0 h 1152"/>
              <a:gd name="T11" fmla="*/ 768 w 768"/>
              <a:gd name="T12" fmla="*/ 1152 h 115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68" h="1152">
                <a:moveTo>
                  <a:pt x="0" y="0"/>
                </a:moveTo>
                <a:lnTo>
                  <a:pt x="768" y="0"/>
                </a:lnTo>
                <a:lnTo>
                  <a:pt x="768" y="1152"/>
                </a:lnTo>
              </a:path>
            </a:pathLst>
          </a:custGeom>
          <a:noFill/>
          <a:ln w="12700" cap="flat" cmpd="sng">
            <a:solidFill>
              <a:schemeClr val="accent1">
                <a:lumMod val="75000"/>
              </a:schemeClr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vi-VN" dirty="0">
              <a:latin typeface="Times New Roman" panose="02020603050405020304" pitchFamily="18" charset="0"/>
            </a:endParaRPr>
          </a:p>
        </p:txBody>
      </p:sp>
      <p:sp>
        <p:nvSpPr>
          <p:cNvPr id="19462" name="Freeform 6"/>
          <p:cNvSpPr>
            <a:spLocks/>
          </p:cNvSpPr>
          <p:nvPr/>
        </p:nvSpPr>
        <p:spPr bwMode="auto">
          <a:xfrm>
            <a:off x="2362200" y="3071814"/>
            <a:ext cx="1690688" cy="2566987"/>
          </a:xfrm>
          <a:custGeom>
            <a:avLst/>
            <a:gdLst>
              <a:gd name="T0" fmla="*/ 0 w 1104"/>
              <a:gd name="T1" fmla="*/ 0 h 1488"/>
              <a:gd name="T2" fmla="*/ 2147483647 w 1104"/>
              <a:gd name="T3" fmla="*/ 0 h 1488"/>
              <a:gd name="T4" fmla="*/ 2147483647 w 1104"/>
              <a:gd name="T5" fmla="*/ 2147483647 h 1488"/>
              <a:gd name="T6" fmla="*/ 0 60000 65536"/>
              <a:gd name="T7" fmla="*/ 0 60000 65536"/>
              <a:gd name="T8" fmla="*/ 0 60000 65536"/>
              <a:gd name="T9" fmla="*/ 0 w 1104"/>
              <a:gd name="T10" fmla="*/ 0 h 1488"/>
              <a:gd name="T11" fmla="*/ 1104 w 1104"/>
              <a:gd name="T12" fmla="*/ 1488 h 14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04" h="1488">
                <a:moveTo>
                  <a:pt x="0" y="0"/>
                </a:moveTo>
                <a:lnTo>
                  <a:pt x="1104" y="0"/>
                </a:lnTo>
                <a:lnTo>
                  <a:pt x="1104" y="1488"/>
                </a:lnTo>
              </a:path>
            </a:pathLst>
          </a:custGeom>
          <a:noFill/>
          <a:ln w="9525" cap="flat">
            <a:solidFill>
              <a:schemeClr val="accent1">
                <a:lumMod val="75000"/>
              </a:schemeClr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vi-VN" dirty="0">
              <a:latin typeface="Times New Roman" panose="02020603050405020304" pitchFamily="18" charset="0"/>
            </a:endParaRPr>
          </a:p>
        </p:txBody>
      </p:sp>
      <p:sp>
        <p:nvSpPr>
          <p:cNvPr id="19463" name="Line 7"/>
          <p:cNvSpPr>
            <a:spLocks noChangeShapeType="1"/>
          </p:cNvSpPr>
          <p:nvPr/>
        </p:nvSpPr>
        <p:spPr bwMode="auto">
          <a:xfrm flipH="1">
            <a:off x="2881314" y="3124200"/>
            <a:ext cx="14287" cy="2528888"/>
          </a:xfrm>
          <a:prstGeom prst="line">
            <a:avLst/>
          </a:prstGeom>
          <a:noFill/>
          <a:ln w="9525">
            <a:solidFill>
              <a:schemeClr val="accent1">
                <a:lumMod val="75000"/>
              </a:schemeClr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vi-VN" dirty="0">
              <a:latin typeface="Times New Roman" panose="02020603050405020304" pitchFamily="18" charset="0"/>
            </a:endParaRPr>
          </a:p>
        </p:txBody>
      </p:sp>
      <p:sp>
        <p:nvSpPr>
          <p:cNvPr id="19464" name="Line 8"/>
          <p:cNvSpPr>
            <a:spLocks noChangeShapeType="1"/>
          </p:cNvSpPr>
          <p:nvPr/>
        </p:nvSpPr>
        <p:spPr bwMode="auto">
          <a:xfrm flipV="1">
            <a:off x="2362200" y="2662238"/>
            <a:ext cx="2033588" cy="2595562"/>
          </a:xfrm>
          <a:prstGeom prst="line">
            <a:avLst/>
          </a:prstGeom>
          <a:noFill/>
          <a:ln w="38100">
            <a:solidFill>
              <a:schemeClr val="accent1">
                <a:lumMod val="7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vi-VN" dirty="0">
              <a:latin typeface="Times New Roman" panose="02020603050405020304" pitchFamily="18" charset="0"/>
            </a:endParaRPr>
          </a:p>
        </p:txBody>
      </p:sp>
      <p:sp>
        <p:nvSpPr>
          <p:cNvPr id="19465" name="Line 9"/>
          <p:cNvSpPr>
            <a:spLocks noChangeShapeType="1"/>
          </p:cNvSpPr>
          <p:nvPr/>
        </p:nvSpPr>
        <p:spPr bwMode="auto">
          <a:xfrm>
            <a:off x="2999656" y="3081338"/>
            <a:ext cx="1066800" cy="0"/>
          </a:xfrm>
          <a:prstGeom prst="line">
            <a:avLst/>
          </a:prstGeom>
          <a:noFill/>
          <a:ln w="9525">
            <a:solidFill>
              <a:schemeClr val="accent1">
                <a:lumMod val="7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vi-VN" dirty="0">
              <a:latin typeface="Times New Roman" panose="02020603050405020304" pitchFamily="18" charset="0"/>
            </a:endParaRPr>
          </a:p>
        </p:txBody>
      </p:sp>
      <p:sp>
        <p:nvSpPr>
          <p:cNvPr id="19466" name="Text Box 10"/>
          <p:cNvSpPr txBox="1">
            <a:spLocks noChangeArrowheads="1"/>
          </p:cNvSpPr>
          <p:nvPr/>
        </p:nvSpPr>
        <p:spPr bwMode="auto">
          <a:xfrm>
            <a:off x="2062163" y="2366963"/>
            <a:ext cx="457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latin typeface="Times New Roman" pitchFamily="18" charset="0"/>
              </a:rPr>
              <a:t>8</a:t>
            </a:r>
          </a:p>
        </p:txBody>
      </p:sp>
      <p:sp>
        <p:nvSpPr>
          <p:cNvPr id="19467" name="Line 11"/>
          <p:cNvSpPr>
            <a:spLocks noChangeShapeType="1"/>
          </p:cNvSpPr>
          <p:nvPr/>
        </p:nvSpPr>
        <p:spPr bwMode="auto">
          <a:xfrm>
            <a:off x="2466257" y="2333625"/>
            <a:ext cx="3000375" cy="3309938"/>
          </a:xfrm>
          <a:prstGeom prst="line">
            <a:avLst/>
          </a:prstGeom>
          <a:noFill/>
          <a:ln w="28575">
            <a:solidFill>
              <a:schemeClr val="accent1">
                <a:lumMod val="7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vi-VN" dirty="0">
              <a:latin typeface="Times New Roman" panose="02020603050405020304" pitchFamily="18" charset="0"/>
            </a:endParaRPr>
          </a:p>
        </p:txBody>
      </p:sp>
      <p:sp>
        <p:nvSpPr>
          <p:cNvPr id="19468" name="Text Box 12"/>
          <p:cNvSpPr txBox="1">
            <a:spLocks noChangeArrowheads="1"/>
          </p:cNvSpPr>
          <p:nvPr/>
        </p:nvSpPr>
        <p:spPr bwMode="auto">
          <a:xfrm>
            <a:off x="2062163" y="2819401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latin typeface="Times New Roman" pitchFamily="18" charset="0"/>
              </a:rPr>
              <a:t>7</a:t>
            </a:r>
          </a:p>
        </p:txBody>
      </p:sp>
      <p:sp>
        <p:nvSpPr>
          <p:cNvPr id="19469" name="Text Box 13"/>
          <p:cNvSpPr txBox="1">
            <a:spLocks noChangeArrowheads="1"/>
          </p:cNvSpPr>
          <p:nvPr/>
        </p:nvSpPr>
        <p:spPr bwMode="auto">
          <a:xfrm>
            <a:off x="2062163" y="3429001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latin typeface="Times New Roman" pitchFamily="18" charset="0"/>
              </a:rPr>
              <a:t>5</a:t>
            </a:r>
          </a:p>
        </p:txBody>
      </p:sp>
      <p:sp>
        <p:nvSpPr>
          <p:cNvPr id="19470" name="Text Box 14"/>
          <p:cNvSpPr txBox="1">
            <a:spLocks noChangeArrowheads="1"/>
          </p:cNvSpPr>
          <p:nvPr/>
        </p:nvSpPr>
        <p:spPr bwMode="auto">
          <a:xfrm>
            <a:off x="2162175" y="5562601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latin typeface="Times New Roman" pitchFamily="18" charset="0"/>
              </a:rPr>
              <a:t>0</a:t>
            </a:r>
          </a:p>
        </p:txBody>
      </p:sp>
      <p:sp>
        <p:nvSpPr>
          <p:cNvPr id="19471" name="Text Box 15"/>
          <p:cNvSpPr txBox="1">
            <a:spLocks noChangeArrowheads="1"/>
          </p:cNvSpPr>
          <p:nvPr/>
        </p:nvSpPr>
        <p:spPr bwMode="auto">
          <a:xfrm>
            <a:off x="2667000" y="5562601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latin typeface="Times New Roman" pitchFamily="18" charset="0"/>
              </a:rPr>
              <a:t>6</a:t>
            </a:r>
          </a:p>
        </p:txBody>
      </p:sp>
      <p:sp>
        <p:nvSpPr>
          <p:cNvPr id="19472" name="Text Box 16"/>
          <p:cNvSpPr txBox="1">
            <a:spLocks noChangeArrowheads="1"/>
          </p:cNvSpPr>
          <p:nvPr/>
        </p:nvSpPr>
        <p:spPr bwMode="auto">
          <a:xfrm>
            <a:off x="3286125" y="5562601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latin typeface="Times New Roman" pitchFamily="18" charset="0"/>
              </a:rPr>
              <a:t>16</a:t>
            </a:r>
          </a:p>
        </p:txBody>
      </p:sp>
      <p:sp>
        <p:nvSpPr>
          <p:cNvPr id="19473" name="Text Box 17"/>
          <p:cNvSpPr txBox="1">
            <a:spLocks noChangeArrowheads="1"/>
          </p:cNvSpPr>
          <p:nvPr/>
        </p:nvSpPr>
        <p:spPr bwMode="auto">
          <a:xfrm>
            <a:off x="3810000" y="5562601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latin typeface="Times New Roman" pitchFamily="18" charset="0"/>
              </a:rPr>
              <a:t>24</a:t>
            </a:r>
          </a:p>
        </p:txBody>
      </p:sp>
      <p:sp>
        <p:nvSpPr>
          <p:cNvPr id="19474" name="Text Box 18"/>
          <p:cNvSpPr txBox="1">
            <a:spLocks noChangeArrowheads="1"/>
          </p:cNvSpPr>
          <p:nvPr/>
        </p:nvSpPr>
        <p:spPr bwMode="auto">
          <a:xfrm>
            <a:off x="5029200" y="5562601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latin typeface="Times New Roman" pitchFamily="18" charset="0"/>
              </a:rPr>
              <a:t>41</a:t>
            </a:r>
          </a:p>
        </p:txBody>
      </p:sp>
      <p:sp>
        <p:nvSpPr>
          <p:cNvPr id="19475" name="Text Box 19"/>
          <p:cNvSpPr txBox="1">
            <a:spLocks noChangeArrowheads="1"/>
          </p:cNvSpPr>
          <p:nvPr/>
        </p:nvSpPr>
        <p:spPr bwMode="auto">
          <a:xfrm>
            <a:off x="5638800" y="5562601"/>
            <a:ext cx="1066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latin typeface="Times New Roman" pitchFamily="18" charset="0"/>
              </a:rPr>
              <a:t>Lượng</a:t>
            </a:r>
          </a:p>
        </p:txBody>
      </p:sp>
      <p:sp>
        <p:nvSpPr>
          <p:cNvPr id="19476" name="Text Box 20"/>
          <p:cNvSpPr txBox="1">
            <a:spLocks noChangeArrowheads="1"/>
          </p:cNvSpPr>
          <p:nvPr/>
        </p:nvSpPr>
        <p:spPr bwMode="auto">
          <a:xfrm>
            <a:off x="1752600" y="1752601"/>
            <a:ext cx="1066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latin typeface="Times New Roman" pitchFamily="18" charset="0"/>
              </a:rPr>
              <a:t>Giá</a:t>
            </a:r>
          </a:p>
        </p:txBody>
      </p:sp>
      <p:sp>
        <p:nvSpPr>
          <p:cNvPr id="19477" name="Text Box 21"/>
          <p:cNvSpPr txBox="1">
            <a:spLocks noChangeArrowheads="1"/>
          </p:cNvSpPr>
          <p:nvPr/>
        </p:nvSpPr>
        <p:spPr bwMode="auto">
          <a:xfrm>
            <a:off x="4348163" y="2600326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latin typeface="Times New Roman" pitchFamily="18" charset="0"/>
              </a:rPr>
              <a:t>S</a:t>
            </a:r>
          </a:p>
        </p:txBody>
      </p:sp>
      <p:sp>
        <p:nvSpPr>
          <p:cNvPr id="19478" name="Line 22"/>
          <p:cNvSpPr>
            <a:spLocks noChangeShapeType="1"/>
          </p:cNvSpPr>
          <p:nvPr/>
        </p:nvSpPr>
        <p:spPr bwMode="auto">
          <a:xfrm>
            <a:off x="3962400" y="3076575"/>
            <a:ext cx="1219200" cy="0"/>
          </a:xfrm>
          <a:prstGeom prst="line">
            <a:avLst/>
          </a:prstGeom>
          <a:noFill/>
          <a:ln w="19050">
            <a:solidFill>
              <a:schemeClr val="accent1">
                <a:lumMod val="7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vi-VN" dirty="0">
              <a:latin typeface="Times New Roman" panose="02020603050405020304" pitchFamily="18" charset="0"/>
            </a:endParaRPr>
          </a:p>
        </p:txBody>
      </p:sp>
      <p:sp>
        <p:nvSpPr>
          <p:cNvPr id="19479" name="Text Box 23"/>
          <p:cNvSpPr txBox="1">
            <a:spLocks noChangeArrowheads="1"/>
          </p:cNvSpPr>
          <p:nvPr/>
        </p:nvSpPr>
        <p:spPr bwMode="auto">
          <a:xfrm>
            <a:off x="4648200" y="3124201"/>
            <a:ext cx="1295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latin typeface="Times New Roman" pitchFamily="18" charset="0"/>
              </a:rPr>
              <a:t>Giá sàn</a:t>
            </a:r>
          </a:p>
        </p:txBody>
      </p:sp>
      <p:sp>
        <p:nvSpPr>
          <p:cNvPr id="19480" name="Text Box 24"/>
          <p:cNvSpPr txBox="1">
            <a:spLocks noChangeArrowheads="1"/>
          </p:cNvSpPr>
          <p:nvPr/>
        </p:nvSpPr>
        <p:spPr bwMode="auto">
          <a:xfrm>
            <a:off x="5334000" y="5257801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latin typeface="Times New Roman" pitchFamily="18" charset="0"/>
              </a:rPr>
              <a:t>D</a:t>
            </a:r>
          </a:p>
        </p:txBody>
      </p:sp>
      <p:sp>
        <p:nvSpPr>
          <p:cNvPr id="19481" name="AutoShape 25"/>
          <p:cNvSpPr>
            <a:spLocks noChangeArrowheads="1"/>
          </p:cNvSpPr>
          <p:nvPr/>
        </p:nvSpPr>
        <p:spPr bwMode="auto">
          <a:xfrm rot="-1228591">
            <a:off x="3276600" y="2133600"/>
            <a:ext cx="1371600" cy="533400"/>
          </a:xfrm>
          <a:prstGeom prst="wedgeRoundRectCallout">
            <a:avLst>
              <a:gd name="adj1" fmla="val -43750"/>
              <a:gd name="adj2" fmla="val 70000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b="1">
                <a:latin typeface="Times New Roman" pitchFamily="18" charset="0"/>
              </a:rPr>
              <a:t>Dư thừa</a:t>
            </a:r>
          </a:p>
        </p:txBody>
      </p:sp>
      <p:sp>
        <p:nvSpPr>
          <p:cNvPr id="19482" name="Text Box 26"/>
          <p:cNvSpPr txBox="1">
            <a:spLocks noChangeArrowheads="1"/>
          </p:cNvSpPr>
          <p:nvPr/>
        </p:nvSpPr>
        <p:spPr bwMode="auto">
          <a:xfrm>
            <a:off x="6381751" y="2123657"/>
            <a:ext cx="5188131" cy="3805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40000"/>
              </a:lnSpc>
              <a:spcBef>
                <a:spcPct val="50000"/>
              </a:spcBef>
            </a:pPr>
            <a:r>
              <a:rPr lang="en-US" sz="1900" b="1" dirty="0">
                <a:latin typeface="Times New Roman" pitchFamily="18" charset="0"/>
              </a:rPr>
              <a:t>- </a:t>
            </a:r>
            <a:r>
              <a:rPr lang="en-US" sz="1900" b="1" dirty="0" err="1">
                <a:latin typeface="Times New Roman" pitchFamily="18" charset="0"/>
              </a:rPr>
              <a:t>Giả</a:t>
            </a:r>
            <a:r>
              <a:rPr lang="en-US" sz="1900" b="1" dirty="0">
                <a:latin typeface="Times New Roman" pitchFamily="18" charset="0"/>
              </a:rPr>
              <a:t> </a:t>
            </a:r>
            <a:r>
              <a:rPr lang="en-US" sz="1900" b="1" dirty="0" err="1">
                <a:latin typeface="Times New Roman" pitchFamily="18" charset="0"/>
              </a:rPr>
              <a:t>sử</a:t>
            </a:r>
            <a:r>
              <a:rPr lang="en-US" sz="1900" b="1" dirty="0">
                <a:latin typeface="Times New Roman" pitchFamily="18" charset="0"/>
              </a:rPr>
              <a:t> </a:t>
            </a:r>
            <a:r>
              <a:rPr lang="en-US" sz="1900" b="1" dirty="0" err="1">
                <a:latin typeface="Times New Roman" pitchFamily="18" charset="0"/>
              </a:rPr>
              <a:t>chính</a:t>
            </a:r>
            <a:r>
              <a:rPr lang="en-US" sz="1900" b="1" dirty="0">
                <a:latin typeface="Times New Roman" pitchFamily="18" charset="0"/>
              </a:rPr>
              <a:t> </a:t>
            </a:r>
            <a:r>
              <a:rPr lang="en-US" sz="1900" b="1" dirty="0" err="1">
                <a:latin typeface="Times New Roman" pitchFamily="18" charset="0"/>
              </a:rPr>
              <a:t>phủ</a:t>
            </a:r>
            <a:r>
              <a:rPr lang="en-US" sz="1900" b="1" dirty="0">
                <a:latin typeface="Times New Roman" pitchFamily="18" charset="0"/>
              </a:rPr>
              <a:t> </a:t>
            </a:r>
            <a:r>
              <a:rPr lang="en-US" sz="1900" b="1" dirty="0" err="1">
                <a:latin typeface="Times New Roman" pitchFamily="18" charset="0"/>
              </a:rPr>
              <a:t>áp</a:t>
            </a:r>
            <a:r>
              <a:rPr lang="en-US" sz="1900" b="1" dirty="0">
                <a:latin typeface="Times New Roman" pitchFamily="18" charset="0"/>
              </a:rPr>
              <a:t> </a:t>
            </a:r>
            <a:r>
              <a:rPr lang="en-US" sz="1900" b="1" dirty="0" err="1">
                <a:latin typeface="Times New Roman" pitchFamily="18" charset="0"/>
              </a:rPr>
              <a:t>đặt</a:t>
            </a:r>
            <a:r>
              <a:rPr lang="en-US" sz="1900" b="1" dirty="0">
                <a:latin typeface="Times New Roman" pitchFamily="18" charset="0"/>
              </a:rPr>
              <a:t> </a:t>
            </a:r>
            <a:r>
              <a:rPr lang="en-US" sz="1900" b="1" dirty="0" err="1">
                <a:latin typeface="Times New Roman" pitchFamily="18" charset="0"/>
              </a:rPr>
              <a:t>mức</a:t>
            </a:r>
            <a:r>
              <a:rPr lang="en-US" sz="1900" b="1" dirty="0">
                <a:latin typeface="Times New Roman" pitchFamily="18" charset="0"/>
              </a:rPr>
              <a:t> </a:t>
            </a:r>
            <a:r>
              <a:rPr lang="en-US" sz="1900" b="1" dirty="0" err="1">
                <a:latin typeface="Times New Roman" pitchFamily="18" charset="0"/>
              </a:rPr>
              <a:t>giá</a:t>
            </a:r>
            <a:r>
              <a:rPr lang="en-US" sz="1900" b="1" dirty="0">
                <a:latin typeface="Times New Roman" pitchFamily="18" charset="0"/>
              </a:rPr>
              <a:t> </a:t>
            </a:r>
            <a:r>
              <a:rPr lang="en-US" sz="1900" b="1" dirty="0" err="1">
                <a:latin typeface="Times New Roman" pitchFamily="18" charset="0"/>
              </a:rPr>
              <a:t>sàn</a:t>
            </a:r>
            <a:r>
              <a:rPr lang="en-US" sz="1900" b="1" dirty="0">
                <a:latin typeface="Times New Roman" pitchFamily="18" charset="0"/>
              </a:rPr>
              <a:t> (7) </a:t>
            </a:r>
            <a:r>
              <a:rPr lang="en-US" sz="1900" b="1" dirty="0" err="1">
                <a:latin typeface="Times New Roman" pitchFamily="18" charset="0"/>
              </a:rPr>
              <a:t>cao</a:t>
            </a:r>
            <a:r>
              <a:rPr lang="en-US" sz="1900" b="1" dirty="0">
                <a:latin typeface="Times New Roman" pitchFamily="18" charset="0"/>
              </a:rPr>
              <a:t> </a:t>
            </a:r>
            <a:r>
              <a:rPr lang="en-US" sz="1900" b="1" dirty="0" err="1">
                <a:latin typeface="Times New Roman" pitchFamily="18" charset="0"/>
              </a:rPr>
              <a:t>hơn</a:t>
            </a:r>
            <a:r>
              <a:rPr lang="en-US" sz="1900" b="1" dirty="0">
                <a:latin typeface="Times New Roman" pitchFamily="18" charset="0"/>
              </a:rPr>
              <a:t> </a:t>
            </a:r>
            <a:r>
              <a:rPr lang="en-US" sz="1900" b="1" dirty="0" err="1">
                <a:latin typeface="Times New Roman" pitchFamily="18" charset="0"/>
              </a:rPr>
              <a:t>mức</a:t>
            </a:r>
            <a:r>
              <a:rPr lang="en-US" sz="1900" b="1" dirty="0">
                <a:latin typeface="Times New Roman" pitchFamily="18" charset="0"/>
              </a:rPr>
              <a:t> </a:t>
            </a:r>
            <a:r>
              <a:rPr lang="en-US" sz="1900" b="1" dirty="0" err="1">
                <a:latin typeface="Times New Roman" pitchFamily="18" charset="0"/>
              </a:rPr>
              <a:t>giá</a:t>
            </a:r>
            <a:r>
              <a:rPr lang="en-US" sz="1900" b="1" dirty="0">
                <a:latin typeface="Times New Roman" pitchFamily="18" charset="0"/>
              </a:rPr>
              <a:t> </a:t>
            </a:r>
            <a:r>
              <a:rPr lang="en-US" sz="1900" b="1" dirty="0" err="1">
                <a:latin typeface="Times New Roman" pitchFamily="18" charset="0"/>
              </a:rPr>
              <a:t>cân</a:t>
            </a:r>
            <a:r>
              <a:rPr lang="en-US" sz="1900" b="1" dirty="0">
                <a:latin typeface="Times New Roman" pitchFamily="18" charset="0"/>
              </a:rPr>
              <a:t> </a:t>
            </a:r>
            <a:r>
              <a:rPr lang="en-US" sz="1900" b="1" dirty="0" err="1">
                <a:latin typeface="Times New Roman" pitchFamily="18" charset="0"/>
              </a:rPr>
              <a:t>bàng</a:t>
            </a:r>
            <a:r>
              <a:rPr lang="en-US" sz="1900" b="1" dirty="0">
                <a:latin typeface="Times New Roman" pitchFamily="18" charset="0"/>
              </a:rPr>
              <a:t> </a:t>
            </a:r>
            <a:r>
              <a:rPr lang="en-US" sz="1900" b="1" dirty="0" err="1">
                <a:latin typeface="Times New Roman" pitchFamily="18" charset="0"/>
              </a:rPr>
              <a:t>của</a:t>
            </a:r>
            <a:r>
              <a:rPr lang="en-US" sz="1900" b="1" dirty="0">
                <a:latin typeface="Times New Roman" pitchFamily="18" charset="0"/>
              </a:rPr>
              <a:t> </a:t>
            </a:r>
            <a:r>
              <a:rPr lang="en-US" sz="1900" b="1" dirty="0" err="1">
                <a:latin typeface="Times New Roman" pitchFamily="18" charset="0"/>
              </a:rPr>
              <a:t>thị</a:t>
            </a:r>
            <a:r>
              <a:rPr lang="en-US" sz="1900" b="1" dirty="0">
                <a:latin typeface="Times New Roman" pitchFamily="18" charset="0"/>
              </a:rPr>
              <a:t> </a:t>
            </a:r>
            <a:r>
              <a:rPr lang="en-US" sz="1900" b="1" dirty="0" err="1">
                <a:latin typeface="Times New Roman" pitchFamily="18" charset="0"/>
              </a:rPr>
              <a:t>trường</a:t>
            </a:r>
            <a:r>
              <a:rPr lang="en-US" sz="1900" b="1" dirty="0">
                <a:latin typeface="Times New Roman" pitchFamily="18" charset="0"/>
              </a:rPr>
              <a:t>.</a:t>
            </a:r>
          </a:p>
          <a:p>
            <a:pPr algn="just">
              <a:lnSpc>
                <a:spcPct val="140000"/>
              </a:lnSpc>
              <a:spcBef>
                <a:spcPct val="50000"/>
              </a:spcBef>
              <a:buFontTx/>
              <a:buChar char="-"/>
            </a:pPr>
            <a:r>
              <a:rPr lang="en-US" sz="1900" b="1" dirty="0" err="1">
                <a:latin typeface="Times New Roman" pitchFamily="18" charset="0"/>
              </a:rPr>
              <a:t>Các</a:t>
            </a:r>
            <a:r>
              <a:rPr lang="en-US" sz="1900" b="1" dirty="0">
                <a:latin typeface="Times New Roman" pitchFamily="18" charset="0"/>
              </a:rPr>
              <a:t> </a:t>
            </a:r>
            <a:r>
              <a:rPr lang="en-US" sz="1900" b="1" dirty="0" err="1">
                <a:latin typeface="Times New Roman" pitchFamily="18" charset="0"/>
              </a:rPr>
              <a:t>lực</a:t>
            </a:r>
            <a:r>
              <a:rPr lang="en-US" sz="1900" b="1" dirty="0">
                <a:latin typeface="Times New Roman" pitchFamily="18" charset="0"/>
              </a:rPr>
              <a:t> </a:t>
            </a:r>
            <a:r>
              <a:rPr lang="en-US" sz="1900" b="1" dirty="0" err="1">
                <a:latin typeface="Times New Roman" pitchFamily="18" charset="0"/>
              </a:rPr>
              <a:t>lượng</a:t>
            </a:r>
            <a:r>
              <a:rPr lang="en-US" sz="1900" b="1" dirty="0">
                <a:latin typeface="Times New Roman" pitchFamily="18" charset="0"/>
              </a:rPr>
              <a:t> </a:t>
            </a:r>
            <a:r>
              <a:rPr lang="en-US" sz="1900" b="1" dirty="0" err="1">
                <a:latin typeface="Times New Roman" pitchFamily="18" charset="0"/>
              </a:rPr>
              <a:t>có</a:t>
            </a:r>
            <a:r>
              <a:rPr lang="en-US" sz="1900" b="1" dirty="0">
                <a:latin typeface="Times New Roman" pitchFamily="18" charset="0"/>
              </a:rPr>
              <a:t> </a:t>
            </a:r>
            <a:r>
              <a:rPr lang="en-US" sz="1900" b="1" dirty="0" err="1">
                <a:latin typeface="Times New Roman" pitchFamily="18" charset="0"/>
              </a:rPr>
              <a:t>xu</a:t>
            </a:r>
            <a:r>
              <a:rPr lang="en-US" sz="1900" b="1" dirty="0">
                <a:latin typeface="Times New Roman" pitchFamily="18" charset="0"/>
              </a:rPr>
              <a:t> </a:t>
            </a:r>
            <a:r>
              <a:rPr lang="en-US" sz="1900" b="1" dirty="0" err="1">
                <a:latin typeface="Times New Roman" pitchFamily="18" charset="0"/>
              </a:rPr>
              <a:t>hướng</a:t>
            </a:r>
            <a:r>
              <a:rPr lang="en-US" sz="1900" b="1" dirty="0">
                <a:latin typeface="Times New Roman" pitchFamily="18" charset="0"/>
              </a:rPr>
              <a:t> </a:t>
            </a:r>
            <a:r>
              <a:rPr lang="en-US" sz="1900" b="1" dirty="0" err="1">
                <a:latin typeface="Times New Roman" pitchFamily="18" charset="0"/>
              </a:rPr>
              <a:t>đẩy</a:t>
            </a:r>
            <a:r>
              <a:rPr lang="en-US" sz="1900" b="1" dirty="0">
                <a:latin typeface="Times New Roman" pitchFamily="18" charset="0"/>
              </a:rPr>
              <a:t> </a:t>
            </a:r>
            <a:r>
              <a:rPr lang="en-US" sz="1900" b="1" dirty="0" err="1">
                <a:latin typeface="Times New Roman" pitchFamily="18" charset="0"/>
              </a:rPr>
              <a:t>giá</a:t>
            </a:r>
            <a:r>
              <a:rPr lang="en-US" sz="1900" b="1" dirty="0">
                <a:latin typeface="Times New Roman" pitchFamily="18" charset="0"/>
              </a:rPr>
              <a:t> </a:t>
            </a:r>
            <a:r>
              <a:rPr lang="en-US" sz="1900" b="1" dirty="0" err="1">
                <a:latin typeface="Times New Roman" pitchFamily="18" charset="0"/>
              </a:rPr>
              <a:t>về</a:t>
            </a:r>
            <a:r>
              <a:rPr lang="en-US" sz="1900" b="1" dirty="0">
                <a:latin typeface="Times New Roman" pitchFamily="18" charset="0"/>
              </a:rPr>
              <a:t> </a:t>
            </a:r>
            <a:r>
              <a:rPr lang="en-US" sz="1900" b="1" dirty="0" err="1">
                <a:latin typeface="Times New Roman" pitchFamily="18" charset="0"/>
              </a:rPr>
              <a:t>mức</a:t>
            </a:r>
            <a:r>
              <a:rPr lang="en-US" sz="1900" b="1" dirty="0">
                <a:latin typeface="Times New Roman" pitchFamily="18" charset="0"/>
              </a:rPr>
              <a:t> </a:t>
            </a:r>
            <a:r>
              <a:rPr lang="en-US" sz="1900" b="1" dirty="0" err="1">
                <a:latin typeface="Times New Roman" pitchFamily="18" charset="0"/>
              </a:rPr>
              <a:t>cân</a:t>
            </a:r>
            <a:r>
              <a:rPr lang="en-US" sz="1900" b="1" dirty="0">
                <a:latin typeface="Times New Roman" pitchFamily="18" charset="0"/>
              </a:rPr>
              <a:t> </a:t>
            </a:r>
            <a:r>
              <a:rPr lang="en-US" sz="1900" b="1" dirty="0" err="1">
                <a:latin typeface="Times New Roman" pitchFamily="18" charset="0"/>
              </a:rPr>
              <a:t>bằng</a:t>
            </a:r>
            <a:r>
              <a:rPr lang="en-US" sz="1900" b="1" dirty="0">
                <a:latin typeface="Times New Roman" pitchFamily="18" charset="0"/>
              </a:rPr>
              <a:t>. </a:t>
            </a:r>
            <a:r>
              <a:rPr lang="en-US" sz="1900" b="1" dirty="0" err="1">
                <a:latin typeface="Times New Roman" pitchFamily="18" charset="0"/>
              </a:rPr>
              <a:t>Gặp</a:t>
            </a:r>
            <a:r>
              <a:rPr lang="en-US" sz="1900" b="1" dirty="0">
                <a:latin typeface="Times New Roman" pitchFamily="18" charset="0"/>
              </a:rPr>
              <a:t> </a:t>
            </a:r>
            <a:r>
              <a:rPr lang="en-US" sz="1900" b="1" dirty="0" err="1">
                <a:latin typeface="Times New Roman" pitchFamily="18" charset="0"/>
              </a:rPr>
              <a:t>giá</a:t>
            </a:r>
            <a:r>
              <a:rPr lang="en-US" sz="1900" b="1" dirty="0">
                <a:latin typeface="Times New Roman" pitchFamily="18" charset="0"/>
              </a:rPr>
              <a:t> </a:t>
            </a:r>
            <a:r>
              <a:rPr lang="en-US" sz="1900" b="1" dirty="0" err="1">
                <a:latin typeface="Times New Roman" pitchFamily="18" charset="0"/>
              </a:rPr>
              <a:t>sàn</a:t>
            </a:r>
            <a:r>
              <a:rPr lang="en-US" sz="1900" b="1" dirty="0">
                <a:latin typeface="Times New Roman" pitchFamily="18" charset="0"/>
              </a:rPr>
              <a:t> =&gt; </a:t>
            </a:r>
            <a:r>
              <a:rPr lang="en-US" sz="1900" b="1" dirty="0" err="1">
                <a:latin typeface="Times New Roman" pitchFamily="18" charset="0"/>
              </a:rPr>
              <a:t>Không</a:t>
            </a:r>
            <a:r>
              <a:rPr lang="en-US" sz="1900" b="1" dirty="0">
                <a:latin typeface="Times New Roman" pitchFamily="18" charset="0"/>
              </a:rPr>
              <a:t> </a:t>
            </a:r>
            <a:r>
              <a:rPr lang="en-US" sz="1900" b="1" dirty="0" err="1">
                <a:latin typeface="Times New Roman" pitchFamily="18" charset="0"/>
              </a:rPr>
              <a:t>thể</a:t>
            </a:r>
            <a:r>
              <a:rPr lang="en-US" sz="1900" b="1" dirty="0">
                <a:latin typeface="Times New Roman" pitchFamily="18" charset="0"/>
              </a:rPr>
              <a:t> </a:t>
            </a:r>
            <a:r>
              <a:rPr lang="en-US" sz="1900" b="1" dirty="0" err="1">
                <a:latin typeface="Times New Roman" pitchFamily="18" charset="0"/>
              </a:rPr>
              <a:t>thấp</a:t>
            </a:r>
            <a:r>
              <a:rPr lang="en-US" sz="1900" b="1" dirty="0">
                <a:latin typeface="Times New Roman" pitchFamily="18" charset="0"/>
              </a:rPr>
              <a:t> </a:t>
            </a:r>
            <a:r>
              <a:rPr lang="en-US" sz="1900" b="1" dirty="0" err="1">
                <a:latin typeface="Times New Roman" pitchFamily="18" charset="0"/>
              </a:rPr>
              <a:t>hơn</a:t>
            </a:r>
            <a:r>
              <a:rPr lang="en-US" sz="1900" b="1" dirty="0">
                <a:latin typeface="Times New Roman" pitchFamily="18" charset="0"/>
              </a:rPr>
              <a:t> </a:t>
            </a:r>
            <a:r>
              <a:rPr lang="en-US" sz="1900" b="1" dirty="0" err="1">
                <a:latin typeface="Times New Roman" pitchFamily="18" charset="0"/>
              </a:rPr>
              <a:t>được</a:t>
            </a:r>
            <a:r>
              <a:rPr lang="en-US" sz="1900" b="1" dirty="0">
                <a:latin typeface="Times New Roman" pitchFamily="18" charset="0"/>
              </a:rPr>
              <a:t> </a:t>
            </a:r>
            <a:r>
              <a:rPr lang="en-US" sz="1900" b="1" dirty="0" err="1">
                <a:latin typeface="Times New Roman" pitchFamily="18" charset="0"/>
              </a:rPr>
              <a:t>nữa</a:t>
            </a:r>
            <a:r>
              <a:rPr lang="en-US" sz="1900" b="1" dirty="0">
                <a:latin typeface="Times New Roman" pitchFamily="18" charset="0"/>
              </a:rPr>
              <a:t>.</a:t>
            </a:r>
          </a:p>
          <a:p>
            <a:pPr algn="just">
              <a:lnSpc>
                <a:spcPct val="140000"/>
              </a:lnSpc>
              <a:spcBef>
                <a:spcPct val="50000"/>
              </a:spcBef>
              <a:buFontTx/>
              <a:buChar char="-"/>
            </a:pPr>
            <a:r>
              <a:rPr lang="en-US" sz="1900" b="1" dirty="0">
                <a:latin typeface="Times New Roman" pitchFamily="18" charset="0"/>
              </a:rPr>
              <a:t>=&gt; </a:t>
            </a:r>
            <a:r>
              <a:rPr lang="en-US" sz="1900" b="1" dirty="0" err="1">
                <a:latin typeface="Times New Roman" pitchFamily="18" charset="0"/>
              </a:rPr>
              <a:t>Giá</a:t>
            </a:r>
            <a:r>
              <a:rPr lang="en-US" sz="1900" b="1" dirty="0">
                <a:latin typeface="Times New Roman" pitchFamily="18" charset="0"/>
              </a:rPr>
              <a:t> </a:t>
            </a:r>
            <a:r>
              <a:rPr lang="en-US" sz="1900" b="1" dirty="0" err="1">
                <a:latin typeface="Times New Roman" pitchFamily="18" charset="0"/>
              </a:rPr>
              <a:t>thị</a:t>
            </a:r>
            <a:r>
              <a:rPr lang="en-US" sz="1900" b="1" dirty="0">
                <a:latin typeface="Times New Roman" pitchFamily="18" charset="0"/>
              </a:rPr>
              <a:t> </a:t>
            </a:r>
            <a:r>
              <a:rPr lang="en-US" sz="1900" b="1" dirty="0" err="1">
                <a:latin typeface="Times New Roman" pitchFamily="18" charset="0"/>
              </a:rPr>
              <a:t>trường</a:t>
            </a:r>
            <a:r>
              <a:rPr lang="en-US" sz="1900" b="1" dirty="0">
                <a:latin typeface="Times New Roman" pitchFamily="18" charset="0"/>
              </a:rPr>
              <a:t> </a:t>
            </a:r>
            <a:r>
              <a:rPr lang="en-US" sz="1900" b="1" dirty="0" err="1">
                <a:latin typeface="Times New Roman" pitchFamily="18" charset="0"/>
              </a:rPr>
              <a:t>phải</a:t>
            </a:r>
            <a:r>
              <a:rPr lang="en-US" sz="1900" b="1" dirty="0">
                <a:latin typeface="Times New Roman" pitchFamily="18" charset="0"/>
              </a:rPr>
              <a:t> </a:t>
            </a:r>
            <a:r>
              <a:rPr lang="en-US" sz="1900" b="1" dirty="0" err="1">
                <a:latin typeface="Times New Roman" pitchFamily="18" charset="0"/>
              </a:rPr>
              <a:t>bằng</a:t>
            </a:r>
            <a:r>
              <a:rPr lang="en-US" sz="1900" b="1" dirty="0">
                <a:latin typeface="Times New Roman" pitchFamily="18" charset="0"/>
              </a:rPr>
              <a:t> </a:t>
            </a:r>
            <a:r>
              <a:rPr lang="en-US" sz="1900" b="1" dirty="0" err="1">
                <a:latin typeface="Times New Roman" pitchFamily="18" charset="0"/>
              </a:rPr>
              <a:t>giá</a:t>
            </a:r>
            <a:r>
              <a:rPr lang="en-US" sz="1900" b="1" dirty="0">
                <a:latin typeface="Times New Roman" pitchFamily="18" charset="0"/>
              </a:rPr>
              <a:t> </a:t>
            </a:r>
            <a:r>
              <a:rPr lang="en-US" sz="1900" b="1" dirty="0" err="1">
                <a:latin typeface="Times New Roman" pitchFamily="18" charset="0"/>
              </a:rPr>
              <a:t>sàn</a:t>
            </a:r>
            <a:r>
              <a:rPr lang="en-US" sz="1900" b="1" dirty="0">
                <a:latin typeface="Times New Roman" pitchFamily="18" charset="0"/>
              </a:rPr>
              <a:t>.</a:t>
            </a:r>
          </a:p>
          <a:p>
            <a:pPr algn="just">
              <a:lnSpc>
                <a:spcPct val="140000"/>
              </a:lnSpc>
              <a:spcBef>
                <a:spcPct val="50000"/>
              </a:spcBef>
              <a:buFontTx/>
              <a:buChar char="-"/>
            </a:pPr>
            <a:r>
              <a:rPr lang="en-US" sz="1900" b="1" dirty="0">
                <a:latin typeface="Times New Roman" pitchFamily="18" charset="0"/>
              </a:rPr>
              <a:t> </a:t>
            </a:r>
            <a:r>
              <a:rPr lang="en-US" sz="1900" b="1" dirty="0" err="1">
                <a:latin typeface="Times New Roman" pitchFamily="18" charset="0"/>
              </a:rPr>
              <a:t>Giá</a:t>
            </a:r>
            <a:r>
              <a:rPr lang="en-US" sz="1900" b="1" dirty="0">
                <a:latin typeface="Times New Roman" pitchFamily="18" charset="0"/>
              </a:rPr>
              <a:t> </a:t>
            </a:r>
            <a:r>
              <a:rPr lang="en-US" sz="1900" b="1" dirty="0" err="1">
                <a:latin typeface="Times New Roman" pitchFamily="18" charset="0"/>
              </a:rPr>
              <a:t>sàn</a:t>
            </a:r>
            <a:r>
              <a:rPr lang="en-US" sz="1900" b="1" dirty="0">
                <a:latin typeface="Times New Roman" pitchFamily="18" charset="0"/>
              </a:rPr>
              <a:t> (</a:t>
            </a:r>
            <a:r>
              <a:rPr lang="en-US" sz="1900" b="1" dirty="0" err="1">
                <a:latin typeface="Times New Roman" pitchFamily="18" charset="0"/>
              </a:rPr>
              <a:t>trường</a:t>
            </a:r>
            <a:r>
              <a:rPr lang="en-US" sz="1900" b="1" dirty="0">
                <a:latin typeface="Times New Roman" pitchFamily="18" charset="0"/>
              </a:rPr>
              <a:t> </a:t>
            </a:r>
            <a:r>
              <a:rPr lang="en-US" sz="1900" b="1" dirty="0" err="1">
                <a:latin typeface="Times New Roman" pitchFamily="18" charset="0"/>
              </a:rPr>
              <a:t>hợp</a:t>
            </a:r>
            <a:r>
              <a:rPr lang="en-US" sz="1900" b="1" dirty="0">
                <a:latin typeface="Times New Roman" pitchFamily="18" charset="0"/>
              </a:rPr>
              <a:t> </a:t>
            </a:r>
            <a:r>
              <a:rPr lang="en-US" sz="1900" b="1" dirty="0" err="1">
                <a:latin typeface="Times New Roman" pitchFamily="18" charset="0"/>
              </a:rPr>
              <a:t>này</a:t>
            </a:r>
            <a:r>
              <a:rPr lang="en-US" sz="1900" b="1" dirty="0">
                <a:latin typeface="Times New Roman" pitchFamily="18" charset="0"/>
              </a:rPr>
              <a:t>) </a:t>
            </a:r>
            <a:r>
              <a:rPr lang="en-US" sz="1900" b="1" dirty="0" err="1">
                <a:latin typeface="Times New Roman" pitchFamily="18" charset="0"/>
              </a:rPr>
              <a:t>là</a:t>
            </a:r>
            <a:r>
              <a:rPr lang="en-US" sz="1900" b="1" dirty="0">
                <a:latin typeface="Times New Roman" pitchFamily="18" charset="0"/>
              </a:rPr>
              <a:t> </a:t>
            </a:r>
            <a:r>
              <a:rPr lang="en-US" sz="1900" b="1" dirty="0" err="1">
                <a:latin typeface="Times New Roman" pitchFamily="18" charset="0"/>
              </a:rPr>
              <a:t>một</a:t>
            </a:r>
            <a:r>
              <a:rPr lang="en-US" sz="1900" b="1" dirty="0">
                <a:latin typeface="Times New Roman" pitchFamily="18" charset="0"/>
              </a:rPr>
              <a:t> </a:t>
            </a:r>
            <a:r>
              <a:rPr lang="en-US" sz="1900" b="1" dirty="0" err="1">
                <a:latin typeface="Times New Roman" pitchFamily="18" charset="0"/>
              </a:rPr>
              <a:t>điều</a:t>
            </a:r>
            <a:r>
              <a:rPr lang="en-US" sz="1900" b="1" dirty="0">
                <a:latin typeface="Times New Roman" pitchFamily="18" charset="0"/>
              </a:rPr>
              <a:t> </a:t>
            </a:r>
            <a:r>
              <a:rPr lang="en-US" sz="1900" b="1" dirty="0" err="1">
                <a:latin typeface="Times New Roman" pitchFamily="18" charset="0"/>
              </a:rPr>
              <a:t>kiện</a:t>
            </a:r>
            <a:r>
              <a:rPr lang="en-US" sz="1900" b="1" dirty="0">
                <a:latin typeface="Times New Roman" pitchFamily="18" charset="0"/>
              </a:rPr>
              <a:t> </a:t>
            </a:r>
            <a:r>
              <a:rPr lang="en-US" sz="1900" b="1" dirty="0" err="1">
                <a:latin typeface="Times New Roman" pitchFamily="18" charset="0"/>
              </a:rPr>
              <a:t>buộc</a:t>
            </a:r>
            <a:r>
              <a:rPr lang="en-US" sz="1900" b="1" dirty="0">
                <a:latin typeface="Times New Roman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52132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1752600" y="100013"/>
            <a:ext cx="8915400" cy="781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</a:pPr>
            <a:r>
              <a:rPr lang="en-US" sz="2800" b="1" dirty="0" err="1">
                <a:solidFill>
                  <a:srgbClr val="0070C0"/>
                </a:solidFill>
                <a:latin typeface="Times New Roman" pitchFamily="18" charset="0"/>
              </a:rPr>
              <a:t>Tác</a:t>
            </a:r>
            <a:r>
              <a:rPr lang="en-US" sz="2800" b="1" dirty="0">
                <a:solidFill>
                  <a:srgbClr val="0070C0"/>
                </a:solidFill>
                <a:latin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70C0"/>
                </a:solidFill>
                <a:latin typeface="Times New Roman" pitchFamily="18" charset="0"/>
              </a:rPr>
              <a:t>động</a:t>
            </a:r>
            <a:r>
              <a:rPr lang="en-US" sz="2800" b="1" dirty="0">
                <a:solidFill>
                  <a:srgbClr val="0070C0"/>
                </a:solidFill>
                <a:latin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70C0"/>
                </a:solidFill>
                <a:latin typeface="Times New Roman" pitchFamily="18" charset="0"/>
              </a:rPr>
              <a:t>của</a:t>
            </a:r>
            <a:r>
              <a:rPr lang="en-US" sz="2800" b="1" dirty="0">
                <a:solidFill>
                  <a:srgbClr val="0070C0"/>
                </a:solidFill>
                <a:latin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70C0"/>
                </a:solidFill>
                <a:latin typeface="Times New Roman" pitchFamily="18" charset="0"/>
              </a:rPr>
              <a:t>giá</a:t>
            </a:r>
            <a:r>
              <a:rPr lang="en-US" sz="2800" b="1" dirty="0">
                <a:solidFill>
                  <a:srgbClr val="0070C0"/>
                </a:solidFill>
                <a:latin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70C0"/>
                </a:solidFill>
                <a:latin typeface="Times New Roman" pitchFamily="18" charset="0"/>
              </a:rPr>
              <a:t>sàn</a:t>
            </a:r>
            <a:r>
              <a:rPr lang="en-US" sz="2800" b="1" dirty="0">
                <a:solidFill>
                  <a:srgbClr val="0070C0"/>
                </a:solidFill>
                <a:latin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70C0"/>
                </a:solidFill>
                <a:latin typeface="Times New Roman" pitchFamily="18" charset="0"/>
              </a:rPr>
              <a:t>tới</a:t>
            </a:r>
            <a:r>
              <a:rPr lang="en-US" sz="2800" b="1" dirty="0">
                <a:solidFill>
                  <a:srgbClr val="0070C0"/>
                </a:solidFill>
                <a:latin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70C0"/>
                </a:solidFill>
                <a:latin typeface="Times New Roman" pitchFamily="18" charset="0"/>
              </a:rPr>
              <a:t>kết</a:t>
            </a:r>
            <a:r>
              <a:rPr lang="en-US" sz="2800" b="1" dirty="0">
                <a:solidFill>
                  <a:srgbClr val="0070C0"/>
                </a:solidFill>
                <a:latin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70C0"/>
                </a:solidFill>
                <a:latin typeface="Times New Roman" pitchFamily="18" charset="0"/>
              </a:rPr>
              <a:t>quả</a:t>
            </a:r>
            <a:r>
              <a:rPr lang="en-US" sz="2800" b="1" dirty="0">
                <a:solidFill>
                  <a:srgbClr val="0070C0"/>
                </a:solidFill>
                <a:latin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70C0"/>
                </a:solidFill>
                <a:latin typeface="Times New Roman" pitchFamily="18" charset="0"/>
              </a:rPr>
              <a:t>hoạt</a:t>
            </a:r>
            <a:r>
              <a:rPr lang="en-US" sz="2800" b="1" dirty="0">
                <a:solidFill>
                  <a:srgbClr val="0070C0"/>
                </a:solidFill>
                <a:latin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70C0"/>
                </a:solidFill>
                <a:latin typeface="Times New Roman" pitchFamily="18" charset="0"/>
              </a:rPr>
              <a:t>động</a:t>
            </a:r>
            <a:r>
              <a:rPr lang="en-US" sz="2800" b="1" dirty="0">
                <a:solidFill>
                  <a:srgbClr val="0070C0"/>
                </a:solidFill>
                <a:latin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70C0"/>
                </a:solidFill>
                <a:latin typeface="Times New Roman" pitchFamily="18" charset="0"/>
              </a:rPr>
              <a:t>của</a:t>
            </a:r>
            <a:r>
              <a:rPr lang="en-US" sz="2800" b="1" dirty="0">
                <a:solidFill>
                  <a:srgbClr val="0070C0"/>
                </a:solidFill>
                <a:latin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70C0"/>
                </a:solidFill>
                <a:latin typeface="Times New Roman" pitchFamily="18" charset="0"/>
              </a:rPr>
              <a:t>thị</a:t>
            </a:r>
            <a:r>
              <a:rPr lang="en-US" sz="2800" b="1" dirty="0">
                <a:solidFill>
                  <a:srgbClr val="0070C0"/>
                </a:solidFill>
                <a:latin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70C0"/>
                </a:solidFill>
                <a:latin typeface="Times New Roman" pitchFamily="18" charset="0"/>
              </a:rPr>
              <a:t>trường</a:t>
            </a:r>
            <a:r>
              <a:rPr lang="en-US" sz="2800" b="1" dirty="0">
                <a:solidFill>
                  <a:srgbClr val="0070C0"/>
                </a:solidFill>
                <a:latin typeface="Times New Roman" pitchFamily="18" charset="0"/>
              </a:rPr>
              <a:t> (</a:t>
            </a:r>
            <a:r>
              <a:rPr lang="en-US" sz="2800" b="1" dirty="0" err="1">
                <a:solidFill>
                  <a:srgbClr val="0070C0"/>
                </a:solidFill>
                <a:latin typeface="Times New Roman" pitchFamily="18" charset="0"/>
              </a:rPr>
              <a:t>tiếp</a:t>
            </a:r>
            <a:r>
              <a:rPr lang="en-US" sz="2800" b="1" dirty="0">
                <a:solidFill>
                  <a:srgbClr val="0070C0"/>
                </a:solidFill>
                <a:latin typeface="Times New Roman" pitchFamily="18" charset="0"/>
              </a:rPr>
              <a:t> – </a:t>
            </a:r>
            <a:r>
              <a:rPr lang="en-US" sz="2800" b="1" dirty="0" err="1">
                <a:solidFill>
                  <a:srgbClr val="0070C0"/>
                </a:solidFill>
                <a:latin typeface="Times New Roman" pitchFamily="18" charset="0"/>
              </a:rPr>
              <a:t>giá</a:t>
            </a:r>
            <a:r>
              <a:rPr lang="en-US" sz="2800" b="1" dirty="0">
                <a:solidFill>
                  <a:srgbClr val="0070C0"/>
                </a:solidFill>
                <a:latin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70C0"/>
                </a:solidFill>
                <a:latin typeface="Times New Roman" pitchFamily="18" charset="0"/>
              </a:rPr>
              <a:t>sàn</a:t>
            </a:r>
            <a:r>
              <a:rPr lang="en-US" sz="2800" b="1" dirty="0">
                <a:solidFill>
                  <a:srgbClr val="0070C0"/>
                </a:solidFill>
                <a:latin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70C0"/>
                </a:solidFill>
                <a:latin typeface="Times New Roman" pitchFamily="18" charset="0"/>
              </a:rPr>
              <a:t>ràng</a:t>
            </a:r>
            <a:r>
              <a:rPr lang="en-US" sz="2800" b="1" dirty="0">
                <a:solidFill>
                  <a:srgbClr val="0070C0"/>
                </a:solidFill>
                <a:latin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70C0"/>
                </a:solidFill>
                <a:latin typeface="Times New Roman" pitchFamily="18" charset="0"/>
              </a:rPr>
              <a:t>buộc</a:t>
            </a:r>
            <a:r>
              <a:rPr lang="en-US" sz="2800" b="1" dirty="0">
                <a:solidFill>
                  <a:srgbClr val="0070C0"/>
                </a:solidFill>
                <a:latin typeface="Times New Roman" pitchFamily="18" charset="0"/>
              </a:rPr>
              <a:t> - </a:t>
            </a:r>
            <a:r>
              <a:rPr lang="en-US" sz="2800" b="1" dirty="0" err="1">
                <a:solidFill>
                  <a:srgbClr val="0070C0"/>
                </a:solidFill>
                <a:latin typeface="Times New Roman" pitchFamily="18" charset="0"/>
              </a:rPr>
              <a:t>nhận</a:t>
            </a:r>
            <a:r>
              <a:rPr lang="en-US" sz="2800" b="1" dirty="0">
                <a:solidFill>
                  <a:srgbClr val="0070C0"/>
                </a:solidFill>
                <a:latin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70C0"/>
                </a:solidFill>
                <a:latin typeface="Times New Roman" pitchFamily="18" charset="0"/>
              </a:rPr>
              <a:t>xét</a:t>
            </a:r>
            <a:r>
              <a:rPr lang="en-US" sz="2800" b="1" dirty="0">
                <a:solidFill>
                  <a:srgbClr val="0070C0"/>
                </a:solidFill>
                <a:latin typeface="Times New Roman" pitchFamily="18" charset="0"/>
              </a:rPr>
              <a:t>)</a:t>
            </a:r>
          </a:p>
        </p:txBody>
      </p:sp>
      <p:sp>
        <p:nvSpPr>
          <p:cNvPr id="20483" name="Line 3"/>
          <p:cNvSpPr>
            <a:spLocks noChangeShapeType="1"/>
          </p:cNvSpPr>
          <p:nvPr/>
        </p:nvSpPr>
        <p:spPr bwMode="auto">
          <a:xfrm>
            <a:off x="2209801" y="1000125"/>
            <a:ext cx="7743825" cy="0"/>
          </a:xfrm>
          <a:prstGeom prst="line">
            <a:avLst/>
          </a:prstGeom>
          <a:noFill/>
          <a:ln w="76200" cmpd="tri">
            <a:pattFill prst="wdDnDiag">
              <a:fgClr>
                <a:srgbClr val="00FF00"/>
              </a:fgClr>
              <a:bgClr>
                <a:srgbClr val="FFFFFF"/>
              </a:bgClr>
            </a:pattFill>
            <a:round/>
            <a:headEnd/>
            <a:tailEnd/>
          </a:ln>
        </p:spPr>
        <p:txBody>
          <a:bodyPr/>
          <a:lstStyle/>
          <a:p>
            <a:endParaRPr lang="vi-VN" dirty="0">
              <a:latin typeface="Times New Roman" panose="02020603050405020304" pitchFamily="18" charset="0"/>
            </a:endParaRPr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166551" y="1601376"/>
            <a:ext cx="12087497" cy="4413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70000"/>
              </a:lnSpc>
              <a:spcBef>
                <a:spcPct val="50000"/>
              </a:spcBef>
              <a:buFontTx/>
              <a:buChar char="-"/>
            </a:pPr>
            <a:r>
              <a:rPr lang="en-US" sz="2400" dirty="0" err="1">
                <a:latin typeface="Times New Roman" pitchFamily="18" charset="0"/>
              </a:rPr>
              <a:t>Điều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gì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sẽ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xảy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ra</a:t>
            </a:r>
            <a:r>
              <a:rPr lang="en-US" sz="2400" dirty="0">
                <a:latin typeface="Times New Roman" pitchFamily="18" charset="0"/>
              </a:rPr>
              <a:t>??</a:t>
            </a:r>
          </a:p>
          <a:p>
            <a:pPr>
              <a:lnSpc>
                <a:spcPct val="170000"/>
              </a:lnSpc>
              <a:spcBef>
                <a:spcPct val="50000"/>
              </a:spcBef>
            </a:pPr>
            <a:r>
              <a:rPr lang="en-US" sz="2400" dirty="0">
                <a:latin typeface="Times New Roman" pitchFamily="18" charset="0"/>
              </a:rPr>
              <a:t>- </a:t>
            </a:r>
            <a:r>
              <a:rPr lang="en-US" sz="2400" dirty="0" err="1">
                <a:latin typeface="Times New Roman" pitchFamily="18" charset="0"/>
              </a:rPr>
              <a:t>Nguyên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tắc</a:t>
            </a:r>
            <a:r>
              <a:rPr lang="en-US" sz="2400" dirty="0">
                <a:latin typeface="Times New Roman" pitchFamily="18" charset="0"/>
              </a:rPr>
              <a:t>: </a:t>
            </a:r>
            <a:r>
              <a:rPr lang="en-US" sz="2400" dirty="0" err="1">
                <a:latin typeface="Times New Roman" pitchFamily="18" charset="0"/>
              </a:rPr>
              <a:t>Khi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chính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phủ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áp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đặt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một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mức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giá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sàn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ràng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buộc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trong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thị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trường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cạnh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tranh</a:t>
            </a:r>
            <a:r>
              <a:rPr lang="en-US" sz="2400" dirty="0">
                <a:latin typeface="Times New Roman" pitchFamily="18" charset="0"/>
              </a:rPr>
              <a:t>, </a:t>
            </a:r>
            <a:r>
              <a:rPr lang="en-US" sz="2400" dirty="0" err="1">
                <a:latin typeface="Times New Roman" pitchFamily="18" charset="0"/>
              </a:rPr>
              <a:t>tình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trạng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dư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thừa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hàng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hoá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sẽ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xảy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ra</a:t>
            </a:r>
            <a:r>
              <a:rPr lang="en-US" sz="2400" dirty="0">
                <a:latin typeface="Times New Roman" pitchFamily="18" charset="0"/>
              </a:rPr>
              <a:t>.</a:t>
            </a:r>
          </a:p>
          <a:p>
            <a:pPr algn="just">
              <a:lnSpc>
                <a:spcPct val="170000"/>
              </a:lnSpc>
              <a:spcBef>
                <a:spcPct val="50000"/>
              </a:spcBef>
            </a:pPr>
            <a:r>
              <a:rPr lang="en-US" sz="2400" dirty="0">
                <a:latin typeface="Times New Roman" pitchFamily="18" charset="0"/>
              </a:rPr>
              <a:t>=&gt; </a:t>
            </a:r>
            <a:r>
              <a:rPr lang="en-US" sz="2400" dirty="0" err="1">
                <a:latin typeface="Times New Roman" pitchFamily="18" charset="0"/>
              </a:rPr>
              <a:t>Thị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trường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phát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sinh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một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cơ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chế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để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phân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phối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lượng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hàng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dư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thừa</a:t>
            </a:r>
            <a:r>
              <a:rPr lang="en-US" sz="2400" dirty="0">
                <a:latin typeface="Times New Roman" pitchFamily="18" charset="0"/>
              </a:rPr>
              <a:t>: </a:t>
            </a:r>
            <a:r>
              <a:rPr lang="en-US" sz="2400" dirty="0" err="1">
                <a:latin typeface="Times New Roman" pitchFamily="18" charset="0"/>
              </a:rPr>
              <a:t>người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bán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sẽ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phải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dựa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trên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quan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hệ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thân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quen</a:t>
            </a:r>
            <a:r>
              <a:rPr lang="en-US" sz="2400" dirty="0">
                <a:latin typeface="Times New Roman" pitchFamily="18" charset="0"/>
              </a:rPr>
              <a:t>, </a:t>
            </a:r>
            <a:r>
              <a:rPr lang="en-US" sz="2400" dirty="0" err="1">
                <a:latin typeface="Times New Roman" pitchFamily="18" charset="0"/>
              </a:rPr>
              <a:t>gia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đình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để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bán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được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hàng</a:t>
            </a:r>
            <a:r>
              <a:rPr lang="en-US" sz="2400" dirty="0">
                <a:latin typeface="Times New Roman" pitchFamily="18" charset="0"/>
              </a:rPr>
              <a:t>.</a:t>
            </a:r>
          </a:p>
          <a:p>
            <a:pPr algn="just">
              <a:lnSpc>
                <a:spcPct val="170000"/>
              </a:lnSpc>
              <a:spcBef>
                <a:spcPct val="50000"/>
              </a:spcBef>
            </a:pPr>
            <a:r>
              <a:rPr lang="en-US" sz="2400" dirty="0">
                <a:latin typeface="Times New Roman" pitchFamily="18" charset="0"/>
              </a:rPr>
              <a:t>- </a:t>
            </a:r>
            <a:r>
              <a:rPr lang="en-US" sz="2400" dirty="0" err="1">
                <a:latin typeface="Times New Roman" pitchFamily="18" charset="0"/>
              </a:rPr>
              <a:t>Có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hiệu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quả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và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công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bằng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không</a:t>
            </a:r>
            <a:r>
              <a:rPr lang="en-US" sz="2400" dirty="0">
                <a:latin typeface="Times New Roman" pitchFamily="18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165115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1752600" y="100014"/>
            <a:ext cx="8915400" cy="72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</a:pPr>
            <a:r>
              <a:rPr lang="en-US" sz="2600" b="1" dirty="0" err="1">
                <a:solidFill>
                  <a:srgbClr val="0070C0"/>
                </a:solidFill>
                <a:latin typeface="Times New Roman" pitchFamily="18" charset="0"/>
              </a:rPr>
              <a:t>Tác</a:t>
            </a:r>
            <a:r>
              <a:rPr lang="en-US" sz="2600" b="1" dirty="0">
                <a:solidFill>
                  <a:srgbClr val="0070C0"/>
                </a:solidFill>
                <a:latin typeface="Times New Roman" pitchFamily="18" charset="0"/>
              </a:rPr>
              <a:t> </a:t>
            </a:r>
            <a:r>
              <a:rPr lang="en-US" sz="2600" b="1" dirty="0" err="1">
                <a:solidFill>
                  <a:srgbClr val="0070C0"/>
                </a:solidFill>
                <a:latin typeface="Times New Roman" pitchFamily="18" charset="0"/>
              </a:rPr>
              <a:t>động</a:t>
            </a:r>
            <a:r>
              <a:rPr lang="en-US" sz="2600" b="1" dirty="0">
                <a:solidFill>
                  <a:srgbClr val="0070C0"/>
                </a:solidFill>
                <a:latin typeface="Times New Roman" pitchFamily="18" charset="0"/>
              </a:rPr>
              <a:t> </a:t>
            </a:r>
            <a:r>
              <a:rPr lang="en-US" sz="2600" b="1" dirty="0" err="1">
                <a:solidFill>
                  <a:srgbClr val="0070C0"/>
                </a:solidFill>
                <a:latin typeface="Times New Roman" pitchFamily="18" charset="0"/>
              </a:rPr>
              <a:t>của</a:t>
            </a:r>
            <a:r>
              <a:rPr lang="en-US" sz="2600" b="1" dirty="0">
                <a:solidFill>
                  <a:srgbClr val="0070C0"/>
                </a:solidFill>
                <a:latin typeface="Times New Roman" pitchFamily="18" charset="0"/>
              </a:rPr>
              <a:t> </a:t>
            </a:r>
            <a:r>
              <a:rPr lang="en-US" sz="2600" b="1" dirty="0" err="1">
                <a:solidFill>
                  <a:srgbClr val="0070C0"/>
                </a:solidFill>
                <a:latin typeface="Times New Roman" pitchFamily="18" charset="0"/>
              </a:rPr>
              <a:t>giá</a:t>
            </a:r>
            <a:r>
              <a:rPr lang="en-US" sz="2600" b="1" dirty="0">
                <a:solidFill>
                  <a:srgbClr val="0070C0"/>
                </a:solidFill>
                <a:latin typeface="Times New Roman" pitchFamily="18" charset="0"/>
              </a:rPr>
              <a:t> </a:t>
            </a:r>
            <a:r>
              <a:rPr lang="en-US" sz="2600" b="1" dirty="0" err="1">
                <a:solidFill>
                  <a:srgbClr val="0070C0"/>
                </a:solidFill>
                <a:latin typeface="Times New Roman" pitchFamily="18" charset="0"/>
              </a:rPr>
              <a:t>sàn</a:t>
            </a:r>
            <a:r>
              <a:rPr lang="en-US" sz="2600" b="1" dirty="0">
                <a:solidFill>
                  <a:srgbClr val="0070C0"/>
                </a:solidFill>
                <a:latin typeface="Times New Roman" pitchFamily="18" charset="0"/>
              </a:rPr>
              <a:t> </a:t>
            </a:r>
            <a:r>
              <a:rPr lang="en-US" sz="2600" b="1" dirty="0" err="1">
                <a:solidFill>
                  <a:srgbClr val="0070C0"/>
                </a:solidFill>
                <a:latin typeface="Times New Roman" pitchFamily="18" charset="0"/>
              </a:rPr>
              <a:t>tới</a:t>
            </a:r>
            <a:r>
              <a:rPr lang="en-US" sz="2600" b="1" dirty="0">
                <a:solidFill>
                  <a:srgbClr val="0070C0"/>
                </a:solidFill>
                <a:latin typeface="Times New Roman" pitchFamily="18" charset="0"/>
              </a:rPr>
              <a:t> </a:t>
            </a:r>
            <a:r>
              <a:rPr lang="en-US" sz="2600" b="1" dirty="0" err="1">
                <a:solidFill>
                  <a:srgbClr val="0070C0"/>
                </a:solidFill>
                <a:latin typeface="Times New Roman" pitchFamily="18" charset="0"/>
              </a:rPr>
              <a:t>kết</a:t>
            </a:r>
            <a:r>
              <a:rPr lang="en-US" sz="2600" b="1" dirty="0">
                <a:solidFill>
                  <a:srgbClr val="0070C0"/>
                </a:solidFill>
                <a:latin typeface="Times New Roman" pitchFamily="18" charset="0"/>
              </a:rPr>
              <a:t> </a:t>
            </a:r>
            <a:r>
              <a:rPr lang="en-US" sz="2600" b="1" dirty="0" err="1">
                <a:solidFill>
                  <a:srgbClr val="0070C0"/>
                </a:solidFill>
                <a:latin typeface="Times New Roman" pitchFamily="18" charset="0"/>
              </a:rPr>
              <a:t>quả</a:t>
            </a:r>
            <a:r>
              <a:rPr lang="en-US" sz="2600" b="1" dirty="0">
                <a:solidFill>
                  <a:srgbClr val="0070C0"/>
                </a:solidFill>
                <a:latin typeface="Times New Roman" pitchFamily="18" charset="0"/>
              </a:rPr>
              <a:t> </a:t>
            </a:r>
            <a:r>
              <a:rPr lang="en-US" sz="2600" b="1" dirty="0" err="1">
                <a:solidFill>
                  <a:srgbClr val="0070C0"/>
                </a:solidFill>
                <a:latin typeface="Times New Roman" pitchFamily="18" charset="0"/>
              </a:rPr>
              <a:t>hoạt</a:t>
            </a:r>
            <a:r>
              <a:rPr lang="en-US" sz="2600" b="1" dirty="0">
                <a:solidFill>
                  <a:srgbClr val="0070C0"/>
                </a:solidFill>
                <a:latin typeface="Times New Roman" pitchFamily="18" charset="0"/>
              </a:rPr>
              <a:t> </a:t>
            </a:r>
            <a:r>
              <a:rPr lang="en-US" sz="2600" b="1" dirty="0" err="1">
                <a:solidFill>
                  <a:srgbClr val="0070C0"/>
                </a:solidFill>
                <a:latin typeface="Times New Roman" pitchFamily="18" charset="0"/>
              </a:rPr>
              <a:t>động</a:t>
            </a:r>
            <a:r>
              <a:rPr lang="en-US" sz="2600" b="1" dirty="0">
                <a:solidFill>
                  <a:srgbClr val="0070C0"/>
                </a:solidFill>
                <a:latin typeface="Times New Roman" pitchFamily="18" charset="0"/>
              </a:rPr>
              <a:t> </a:t>
            </a:r>
            <a:r>
              <a:rPr lang="en-US" sz="2600" b="1" dirty="0" err="1">
                <a:solidFill>
                  <a:srgbClr val="0070C0"/>
                </a:solidFill>
                <a:latin typeface="Times New Roman" pitchFamily="18" charset="0"/>
              </a:rPr>
              <a:t>của</a:t>
            </a:r>
            <a:r>
              <a:rPr lang="en-US" sz="2600" b="1" dirty="0">
                <a:solidFill>
                  <a:srgbClr val="0070C0"/>
                </a:solidFill>
                <a:latin typeface="Times New Roman" pitchFamily="18" charset="0"/>
              </a:rPr>
              <a:t> </a:t>
            </a:r>
            <a:r>
              <a:rPr lang="en-US" sz="2600" b="1" dirty="0" err="1">
                <a:solidFill>
                  <a:srgbClr val="0070C0"/>
                </a:solidFill>
                <a:latin typeface="Times New Roman" pitchFamily="18" charset="0"/>
              </a:rPr>
              <a:t>thị</a:t>
            </a:r>
            <a:r>
              <a:rPr lang="en-US" sz="2600" b="1" dirty="0">
                <a:solidFill>
                  <a:srgbClr val="0070C0"/>
                </a:solidFill>
                <a:latin typeface="Times New Roman" pitchFamily="18" charset="0"/>
              </a:rPr>
              <a:t> </a:t>
            </a:r>
            <a:r>
              <a:rPr lang="en-US" sz="2600" b="1" dirty="0" err="1">
                <a:solidFill>
                  <a:srgbClr val="0070C0"/>
                </a:solidFill>
                <a:latin typeface="Times New Roman" pitchFamily="18" charset="0"/>
              </a:rPr>
              <a:t>trường</a:t>
            </a:r>
            <a:r>
              <a:rPr lang="en-US" sz="2600" b="1" dirty="0">
                <a:solidFill>
                  <a:srgbClr val="0070C0"/>
                </a:solidFill>
                <a:latin typeface="Times New Roman" pitchFamily="18" charset="0"/>
              </a:rPr>
              <a:t> (</a:t>
            </a:r>
            <a:r>
              <a:rPr lang="en-US" sz="2600" b="1" dirty="0" err="1">
                <a:solidFill>
                  <a:srgbClr val="0070C0"/>
                </a:solidFill>
                <a:latin typeface="Times New Roman" pitchFamily="18" charset="0"/>
              </a:rPr>
              <a:t>tiếp</a:t>
            </a:r>
            <a:r>
              <a:rPr lang="en-US" sz="2600" b="1" dirty="0">
                <a:solidFill>
                  <a:srgbClr val="0070C0"/>
                </a:solidFill>
                <a:latin typeface="Times New Roman" pitchFamily="18" charset="0"/>
              </a:rPr>
              <a:t> – </a:t>
            </a:r>
            <a:r>
              <a:rPr lang="en-US" sz="2600" b="1" dirty="0" err="1">
                <a:solidFill>
                  <a:srgbClr val="0070C0"/>
                </a:solidFill>
                <a:latin typeface="Times New Roman" pitchFamily="18" charset="0"/>
              </a:rPr>
              <a:t>giá</a:t>
            </a:r>
            <a:r>
              <a:rPr lang="en-US" sz="2600" b="1" dirty="0">
                <a:solidFill>
                  <a:srgbClr val="0070C0"/>
                </a:solidFill>
                <a:latin typeface="Times New Roman" pitchFamily="18" charset="0"/>
              </a:rPr>
              <a:t> </a:t>
            </a:r>
            <a:r>
              <a:rPr lang="en-US" sz="2600" b="1" dirty="0" err="1">
                <a:solidFill>
                  <a:srgbClr val="0070C0"/>
                </a:solidFill>
                <a:latin typeface="Times New Roman" pitchFamily="18" charset="0"/>
              </a:rPr>
              <a:t>sàn</a:t>
            </a:r>
            <a:r>
              <a:rPr lang="en-US" sz="2600" b="1" dirty="0">
                <a:solidFill>
                  <a:srgbClr val="0070C0"/>
                </a:solidFill>
                <a:latin typeface="Times New Roman" pitchFamily="18" charset="0"/>
              </a:rPr>
              <a:t> </a:t>
            </a:r>
            <a:r>
              <a:rPr lang="en-US" sz="2600" b="1" dirty="0" err="1">
                <a:solidFill>
                  <a:srgbClr val="0070C0"/>
                </a:solidFill>
                <a:latin typeface="Times New Roman" pitchFamily="18" charset="0"/>
              </a:rPr>
              <a:t>ràng</a:t>
            </a:r>
            <a:r>
              <a:rPr lang="en-US" sz="2600" b="1" dirty="0">
                <a:solidFill>
                  <a:srgbClr val="0070C0"/>
                </a:solidFill>
                <a:latin typeface="Times New Roman" pitchFamily="18" charset="0"/>
              </a:rPr>
              <a:t> </a:t>
            </a:r>
            <a:r>
              <a:rPr lang="en-US" sz="2600" b="1" dirty="0" err="1">
                <a:solidFill>
                  <a:srgbClr val="0070C0"/>
                </a:solidFill>
                <a:latin typeface="Times New Roman" pitchFamily="18" charset="0"/>
              </a:rPr>
              <a:t>buộc</a:t>
            </a:r>
            <a:r>
              <a:rPr lang="en-US" sz="2600" b="1" dirty="0">
                <a:solidFill>
                  <a:srgbClr val="0070C0"/>
                </a:solidFill>
                <a:latin typeface="Times New Roman" pitchFamily="18" charset="0"/>
              </a:rPr>
              <a:t> - </a:t>
            </a:r>
            <a:r>
              <a:rPr lang="en-US" sz="2600" b="1" dirty="0" err="1">
                <a:solidFill>
                  <a:srgbClr val="0070C0"/>
                </a:solidFill>
                <a:latin typeface="Times New Roman" pitchFamily="18" charset="0"/>
              </a:rPr>
              <a:t>nhận</a:t>
            </a:r>
            <a:r>
              <a:rPr lang="en-US" sz="2600" b="1" dirty="0">
                <a:solidFill>
                  <a:srgbClr val="0070C0"/>
                </a:solidFill>
                <a:latin typeface="Times New Roman" pitchFamily="18" charset="0"/>
              </a:rPr>
              <a:t> </a:t>
            </a:r>
            <a:r>
              <a:rPr lang="en-US" sz="2600" b="1" dirty="0" err="1">
                <a:solidFill>
                  <a:srgbClr val="0070C0"/>
                </a:solidFill>
                <a:latin typeface="Times New Roman" pitchFamily="18" charset="0"/>
              </a:rPr>
              <a:t>xét</a:t>
            </a:r>
            <a:r>
              <a:rPr lang="en-US" sz="2600" b="1" dirty="0">
                <a:solidFill>
                  <a:srgbClr val="0070C0"/>
                </a:solidFill>
                <a:latin typeface="Times New Roman" pitchFamily="18" charset="0"/>
              </a:rPr>
              <a:t>)</a:t>
            </a:r>
          </a:p>
        </p:txBody>
      </p:sp>
      <p:sp>
        <p:nvSpPr>
          <p:cNvPr id="21507" name="Line 3"/>
          <p:cNvSpPr>
            <a:spLocks noChangeShapeType="1"/>
          </p:cNvSpPr>
          <p:nvPr/>
        </p:nvSpPr>
        <p:spPr bwMode="auto">
          <a:xfrm>
            <a:off x="2209801" y="1000125"/>
            <a:ext cx="7743825" cy="0"/>
          </a:xfrm>
          <a:prstGeom prst="line">
            <a:avLst/>
          </a:prstGeom>
          <a:noFill/>
          <a:ln w="76200" cmpd="tri">
            <a:pattFill prst="wdDnDiag">
              <a:fgClr>
                <a:srgbClr val="00FF00"/>
              </a:fgClr>
              <a:bgClr>
                <a:srgbClr val="FFFFFF"/>
              </a:bgClr>
            </a:pattFill>
            <a:round/>
            <a:headEnd/>
            <a:tailEnd/>
          </a:ln>
        </p:spPr>
        <p:txBody>
          <a:bodyPr/>
          <a:lstStyle/>
          <a:p>
            <a:endParaRPr lang="vi-VN" dirty="0">
              <a:latin typeface="Times New Roman" panose="02020603050405020304" pitchFamily="18" charset="0"/>
            </a:endParaRPr>
          </a:p>
        </p:txBody>
      </p:sp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0" y="1143001"/>
            <a:ext cx="11495314" cy="433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ct val="50000"/>
              </a:spcBef>
              <a:buFontTx/>
              <a:buChar char="-"/>
            </a:pP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Như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vậy</a:t>
            </a:r>
            <a:r>
              <a:rPr lang="en-US" sz="2400" dirty="0">
                <a:latin typeface="Times New Roman" pitchFamily="18" charset="0"/>
              </a:rPr>
              <a:t>,  </a:t>
            </a:r>
            <a:r>
              <a:rPr lang="en-US" sz="2400" dirty="0" err="1">
                <a:latin typeface="Times New Roman" pitchFamily="18" charset="0"/>
              </a:rPr>
              <a:t>giá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sàn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được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đưa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ra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nhằm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giúp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đỡ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những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người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bán</a:t>
            </a:r>
            <a:r>
              <a:rPr lang="en-US" sz="2400" dirty="0">
                <a:latin typeface="Times New Roman" pitchFamily="18" charset="0"/>
              </a:rPr>
              <a:t>, </a:t>
            </a:r>
            <a:r>
              <a:rPr lang="en-US" sz="2400" dirty="0" err="1">
                <a:latin typeface="Times New Roman" pitchFamily="18" charset="0"/>
              </a:rPr>
              <a:t>nhưng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không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phải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tất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cả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các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ngời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bán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đều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được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hưởng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lợi</a:t>
            </a:r>
            <a:r>
              <a:rPr lang="en-US" sz="2400" dirty="0">
                <a:latin typeface="Times New Roman" pitchFamily="18" charset="0"/>
              </a:rPr>
              <a:t>. </a:t>
            </a:r>
            <a:r>
              <a:rPr lang="en-US" sz="2400" dirty="0" err="1">
                <a:latin typeface="Times New Roman" pitchFamily="18" charset="0"/>
              </a:rPr>
              <a:t>Một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số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người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được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lợi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vì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bán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được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hàng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với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giá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cao</a:t>
            </a:r>
            <a:r>
              <a:rPr lang="en-US" sz="2400" dirty="0">
                <a:latin typeface="Times New Roman" pitchFamily="18" charset="0"/>
              </a:rPr>
              <a:t>. </a:t>
            </a:r>
            <a:r>
              <a:rPr lang="en-US" sz="2400" dirty="0" err="1">
                <a:latin typeface="Times New Roman" pitchFamily="18" charset="0"/>
              </a:rPr>
              <a:t>Một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số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người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khác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không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bán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được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bất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cứ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đơn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vị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hàng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hoá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nào</a:t>
            </a:r>
            <a:r>
              <a:rPr lang="en-US" sz="2400" dirty="0">
                <a:latin typeface="Times New Roman" pitchFamily="18" charset="0"/>
              </a:rPr>
              <a:t>.</a:t>
            </a:r>
          </a:p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lang="en-US" sz="2400" dirty="0">
                <a:latin typeface="Times New Roman" pitchFamily="18" charset="0"/>
              </a:rPr>
              <a:t>=&gt; </a:t>
            </a:r>
            <a:r>
              <a:rPr lang="en-US" sz="2400" dirty="0" err="1">
                <a:latin typeface="Times New Roman" pitchFamily="18" charset="0"/>
              </a:rPr>
              <a:t>Biện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pháp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kiểm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soát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giá</a:t>
            </a:r>
            <a:r>
              <a:rPr lang="en-US" sz="2400" dirty="0">
                <a:latin typeface="Times New Roman" pitchFamily="18" charset="0"/>
              </a:rPr>
              <a:t> (</a:t>
            </a:r>
            <a:r>
              <a:rPr lang="en-US" sz="2400" dirty="0" err="1">
                <a:latin typeface="Times New Roman" pitchFamily="18" charset="0"/>
              </a:rPr>
              <a:t>cả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giá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trần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và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giá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sàn</a:t>
            </a:r>
            <a:r>
              <a:rPr lang="en-US" sz="2400" dirty="0">
                <a:latin typeface="Times New Roman" pitchFamily="18" charset="0"/>
              </a:rPr>
              <a:t>) </a:t>
            </a:r>
            <a:r>
              <a:rPr lang="en-US" sz="2400" dirty="0" err="1">
                <a:latin typeface="Times New Roman" pitchFamily="18" charset="0"/>
              </a:rPr>
              <a:t>thường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gây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tổn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hại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cho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những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người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mà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nó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định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tìm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cách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trợ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giúp</a:t>
            </a:r>
            <a:r>
              <a:rPr lang="en-US" sz="2400" dirty="0">
                <a:latin typeface="Times New Roman" pitchFamily="18" charset="0"/>
              </a:rPr>
              <a:t>.</a:t>
            </a:r>
          </a:p>
          <a:p>
            <a:pPr algn="just">
              <a:lnSpc>
                <a:spcPct val="150000"/>
              </a:lnSpc>
              <a:spcBef>
                <a:spcPct val="50000"/>
              </a:spcBef>
              <a:buFontTx/>
              <a:buChar char="-"/>
            </a:pP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Phần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trên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đã</a:t>
            </a:r>
            <a:r>
              <a:rPr lang="en-US" sz="2400" dirty="0">
                <a:latin typeface="Times New Roman" pitchFamily="18" charset="0"/>
              </a:rPr>
              <a:t> minh </a:t>
            </a:r>
            <a:r>
              <a:rPr lang="en-US" sz="2400" dirty="0" err="1">
                <a:latin typeface="Times New Roman" pitchFamily="18" charset="0"/>
              </a:rPr>
              <a:t>hoạ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rõ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hơn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nguyên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lý</a:t>
            </a:r>
            <a:r>
              <a:rPr lang="en-US" sz="2400" dirty="0">
                <a:latin typeface="Times New Roman" pitchFamily="18" charset="0"/>
              </a:rPr>
              <a:t> “</a:t>
            </a:r>
            <a:r>
              <a:rPr lang="en-US" sz="2400" dirty="0" err="1">
                <a:latin typeface="Times New Roman" pitchFamily="18" charset="0"/>
              </a:rPr>
              <a:t>thị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trường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là</a:t>
            </a:r>
            <a:r>
              <a:rPr lang="en-US" sz="2400" dirty="0">
                <a:latin typeface="Times New Roman" pitchFamily="18" charset="0"/>
              </a:rPr>
              <a:t>...” </a:t>
            </a:r>
            <a:r>
              <a:rPr lang="en-US" sz="2400" dirty="0" err="1">
                <a:latin typeface="Times New Roman" pitchFamily="18" charset="0"/>
              </a:rPr>
              <a:t>và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giải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thích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vì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sao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các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nhà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kinh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tế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phản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đối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chính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sách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kiểm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soát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giá</a:t>
            </a:r>
            <a:r>
              <a:rPr lang="en-US" sz="2400" dirty="0">
                <a:latin typeface="Times New Roman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644030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1752600" y="260648"/>
            <a:ext cx="891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</a:pPr>
            <a:r>
              <a:rPr lang="en-US" sz="3000" b="1" dirty="0" err="1">
                <a:solidFill>
                  <a:srgbClr val="0070C0"/>
                </a:solidFill>
                <a:latin typeface="Times New Roman" pitchFamily="18" charset="0"/>
              </a:rPr>
              <a:t>Tình</a:t>
            </a:r>
            <a:r>
              <a:rPr lang="en-US" sz="3000" b="1" dirty="0">
                <a:solidFill>
                  <a:srgbClr val="0070C0"/>
                </a:solidFill>
                <a:latin typeface="Times New Roman" pitchFamily="18" charset="0"/>
              </a:rPr>
              <a:t> </a:t>
            </a:r>
            <a:r>
              <a:rPr lang="en-US" sz="3000" b="1" dirty="0" err="1">
                <a:solidFill>
                  <a:srgbClr val="0070C0"/>
                </a:solidFill>
                <a:latin typeface="Times New Roman" pitchFamily="18" charset="0"/>
              </a:rPr>
              <a:t>huống</a:t>
            </a:r>
            <a:r>
              <a:rPr lang="en-US" sz="3000" b="1" dirty="0">
                <a:solidFill>
                  <a:srgbClr val="0070C0"/>
                </a:solidFill>
                <a:latin typeface="Times New Roman" pitchFamily="18" charset="0"/>
              </a:rPr>
              <a:t> - </a:t>
            </a:r>
            <a:r>
              <a:rPr lang="en-US" sz="3000" b="1" dirty="0" err="1">
                <a:solidFill>
                  <a:srgbClr val="0070C0"/>
                </a:solidFill>
                <a:latin typeface="Times New Roman" pitchFamily="18" charset="0"/>
              </a:rPr>
              <a:t>Luật</a:t>
            </a:r>
            <a:r>
              <a:rPr lang="en-US" sz="3000" b="1" dirty="0">
                <a:solidFill>
                  <a:srgbClr val="0070C0"/>
                </a:solidFill>
                <a:latin typeface="Times New Roman" pitchFamily="18" charset="0"/>
              </a:rPr>
              <a:t> </a:t>
            </a:r>
            <a:r>
              <a:rPr lang="en-US" sz="3000" b="1" dirty="0" err="1">
                <a:solidFill>
                  <a:srgbClr val="0070C0"/>
                </a:solidFill>
                <a:latin typeface="Times New Roman" pitchFamily="18" charset="0"/>
              </a:rPr>
              <a:t>tiền</a:t>
            </a:r>
            <a:r>
              <a:rPr lang="en-US" sz="3000" b="1" dirty="0">
                <a:solidFill>
                  <a:srgbClr val="0070C0"/>
                </a:solidFill>
                <a:latin typeface="Times New Roman" pitchFamily="18" charset="0"/>
              </a:rPr>
              <a:t> </a:t>
            </a:r>
            <a:r>
              <a:rPr lang="en-US" sz="3000" b="1" dirty="0" err="1">
                <a:solidFill>
                  <a:srgbClr val="0070C0"/>
                </a:solidFill>
                <a:latin typeface="Times New Roman" pitchFamily="18" charset="0"/>
              </a:rPr>
              <a:t>lương</a:t>
            </a:r>
            <a:r>
              <a:rPr lang="en-US" sz="3000" b="1" dirty="0">
                <a:solidFill>
                  <a:srgbClr val="0070C0"/>
                </a:solidFill>
                <a:latin typeface="Times New Roman" pitchFamily="18" charset="0"/>
              </a:rPr>
              <a:t> </a:t>
            </a:r>
            <a:r>
              <a:rPr lang="en-US" sz="3000" b="1" dirty="0" err="1">
                <a:solidFill>
                  <a:srgbClr val="0070C0"/>
                </a:solidFill>
                <a:latin typeface="Times New Roman" pitchFamily="18" charset="0"/>
              </a:rPr>
              <a:t>tối</a:t>
            </a:r>
            <a:r>
              <a:rPr lang="en-US" sz="3000" b="1" dirty="0">
                <a:solidFill>
                  <a:srgbClr val="0070C0"/>
                </a:solidFill>
                <a:latin typeface="Times New Roman" pitchFamily="18" charset="0"/>
              </a:rPr>
              <a:t> </a:t>
            </a:r>
            <a:r>
              <a:rPr lang="en-US" sz="3000" b="1" dirty="0" err="1">
                <a:solidFill>
                  <a:srgbClr val="0070C0"/>
                </a:solidFill>
                <a:latin typeface="Times New Roman" pitchFamily="18" charset="0"/>
              </a:rPr>
              <a:t>thiểu</a:t>
            </a:r>
            <a:endParaRPr lang="en-US" sz="3000" b="1" dirty="0">
              <a:solidFill>
                <a:srgbClr val="0070C0"/>
              </a:solidFill>
              <a:latin typeface="Times New Roman" pitchFamily="18" charset="0"/>
            </a:endParaRPr>
          </a:p>
        </p:txBody>
      </p:sp>
      <p:sp>
        <p:nvSpPr>
          <p:cNvPr id="22531" name="Line 3"/>
          <p:cNvSpPr>
            <a:spLocks noChangeShapeType="1"/>
          </p:cNvSpPr>
          <p:nvPr/>
        </p:nvSpPr>
        <p:spPr bwMode="auto">
          <a:xfrm>
            <a:off x="2209801" y="762000"/>
            <a:ext cx="7743825" cy="0"/>
          </a:xfrm>
          <a:prstGeom prst="line">
            <a:avLst/>
          </a:prstGeom>
          <a:noFill/>
          <a:ln w="76200" cmpd="tri">
            <a:solidFill>
              <a:srgbClr val="002060"/>
            </a:solidFill>
            <a:round/>
            <a:headEnd/>
            <a:tailEnd/>
          </a:ln>
        </p:spPr>
        <p:txBody>
          <a:bodyPr/>
          <a:lstStyle/>
          <a:p>
            <a:endParaRPr lang="vi-VN" dirty="0">
              <a:latin typeface="Times New Roman" panose="02020603050405020304" pitchFamily="18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866900" y="1143001"/>
            <a:ext cx="3352800" cy="3490913"/>
            <a:chOff x="192" y="864"/>
            <a:chExt cx="2112" cy="2199"/>
          </a:xfrm>
        </p:grpSpPr>
        <p:sp>
          <p:nvSpPr>
            <p:cNvPr id="22556" name="Freeform 5"/>
            <p:cNvSpPr>
              <a:spLocks/>
            </p:cNvSpPr>
            <p:nvPr/>
          </p:nvSpPr>
          <p:spPr bwMode="auto">
            <a:xfrm>
              <a:off x="432" y="864"/>
              <a:ext cx="1728" cy="1968"/>
            </a:xfrm>
            <a:custGeom>
              <a:avLst/>
              <a:gdLst>
                <a:gd name="T0" fmla="*/ 0 w 1728"/>
                <a:gd name="T1" fmla="*/ 0 h 1968"/>
                <a:gd name="T2" fmla="*/ 0 w 1728"/>
                <a:gd name="T3" fmla="*/ 1968 h 1968"/>
                <a:gd name="T4" fmla="*/ 1728 w 1728"/>
                <a:gd name="T5" fmla="*/ 1968 h 1968"/>
                <a:gd name="T6" fmla="*/ 0 60000 65536"/>
                <a:gd name="T7" fmla="*/ 0 60000 65536"/>
                <a:gd name="T8" fmla="*/ 0 60000 65536"/>
                <a:gd name="T9" fmla="*/ 0 w 1728"/>
                <a:gd name="T10" fmla="*/ 0 h 1968"/>
                <a:gd name="T11" fmla="*/ 1728 w 1728"/>
                <a:gd name="T12" fmla="*/ 1968 h 19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28" h="1968">
                  <a:moveTo>
                    <a:pt x="0" y="0"/>
                  </a:moveTo>
                  <a:lnTo>
                    <a:pt x="0" y="1968"/>
                  </a:lnTo>
                  <a:lnTo>
                    <a:pt x="1728" y="1968"/>
                  </a:lnTo>
                </a:path>
              </a:pathLst>
            </a:custGeom>
            <a:noFill/>
            <a:ln w="38100" cmpd="sng">
              <a:solidFill>
                <a:schemeClr val="accent1">
                  <a:lumMod val="75000"/>
                </a:schemeClr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vi-VN" dirty="0">
                <a:latin typeface="Times New Roman" panose="02020603050405020304" pitchFamily="18" charset="0"/>
              </a:endParaRPr>
            </a:p>
          </p:txBody>
        </p:sp>
        <p:sp>
          <p:nvSpPr>
            <p:cNvPr id="22557" name="Freeform 6"/>
            <p:cNvSpPr>
              <a:spLocks/>
            </p:cNvSpPr>
            <p:nvPr/>
          </p:nvSpPr>
          <p:spPr bwMode="auto">
            <a:xfrm>
              <a:off x="432" y="1440"/>
              <a:ext cx="768" cy="1392"/>
            </a:xfrm>
            <a:custGeom>
              <a:avLst/>
              <a:gdLst>
                <a:gd name="T0" fmla="*/ 0 w 768"/>
                <a:gd name="T1" fmla="*/ 0 h 1392"/>
                <a:gd name="T2" fmla="*/ 768 w 768"/>
                <a:gd name="T3" fmla="*/ 0 h 1392"/>
                <a:gd name="T4" fmla="*/ 768 w 768"/>
                <a:gd name="T5" fmla="*/ 1392 h 1392"/>
                <a:gd name="T6" fmla="*/ 0 60000 65536"/>
                <a:gd name="T7" fmla="*/ 0 60000 65536"/>
                <a:gd name="T8" fmla="*/ 0 60000 65536"/>
                <a:gd name="T9" fmla="*/ 0 w 768"/>
                <a:gd name="T10" fmla="*/ 0 h 1392"/>
                <a:gd name="T11" fmla="*/ 768 w 768"/>
                <a:gd name="T12" fmla="*/ 1392 h 13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68" h="1392">
                  <a:moveTo>
                    <a:pt x="0" y="0"/>
                  </a:moveTo>
                  <a:lnTo>
                    <a:pt x="768" y="0"/>
                  </a:lnTo>
                  <a:lnTo>
                    <a:pt x="768" y="1392"/>
                  </a:lnTo>
                </a:path>
              </a:pathLst>
            </a:custGeom>
            <a:noFill/>
            <a:ln w="9525" cap="flat">
              <a:solidFill>
                <a:schemeClr val="accent1">
                  <a:lumMod val="75000"/>
                </a:schemeClr>
              </a:solidFill>
              <a:prstDash val="lgDash"/>
              <a:round/>
              <a:headEnd/>
              <a:tailEnd/>
            </a:ln>
          </p:spPr>
          <p:txBody>
            <a:bodyPr/>
            <a:lstStyle/>
            <a:p>
              <a:endParaRPr lang="vi-VN" dirty="0">
                <a:latin typeface="Times New Roman" panose="02020603050405020304" pitchFamily="18" charset="0"/>
              </a:endParaRPr>
            </a:p>
          </p:txBody>
        </p:sp>
        <p:sp>
          <p:nvSpPr>
            <p:cNvPr id="22558" name="Line 7"/>
            <p:cNvSpPr>
              <a:spLocks noChangeShapeType="1"/>
            </p:cNvSpPr>
            <p:nvPr/>
          </p:nvSpPr>
          <p:spPr bwMode="auto">
            <a:xfrm>
              <a:off x="432" y="1728"/>
              <a:ext cx="1632" cy="0"/>
            </a:xfrm>
            <a:prstGeom prst="line">
              <a:avLst/>
            </a:prstGeom>
            <a:noFill/>
            <a:ln w="28575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vi-VN" dirty="0">
                <a:latin typeface="Times New Roman" panose="02020603050405020304" pitchFamily="18" charset="0"/>
              </a:endParaRPr>
            </a:p>
          </p:txBody>
        </p:sp>
        <p:sp>
          <p:nvSpPr>
            <p:cNvPr id="22559" name="Text Box 8"/>
            <p:cNvSpPr txBox="1">
              <a:spLocks noChangeArrowheads="1"/>
            </p:cNvSpPr>
            <p:nvPr/>
          </p:nvSpPr>
          <p:spPr bwMode="auto">
            <a:xfrm>
              <a:off x="240" y="864"/>
              <a:ext cx="2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P</a:t>
              </a:r>
            </a:p>
          </p:txBody>
        </p:sp>
        <p:sp>
          <p:nvSpPr>
            <p:cNvPr id="22560" name="Text Box 9"/>
            <p:cNvSpPr txBox="1">
              <a:spLocks noChangeArrowheads="1"/>
            </p:cNvSpPr>
            <p:nvPr/>
          </p:nvSpPr>
          <p:spPr bwMode="auto">
            <a:xfrm>
              <a:off x="192" y="1344"/>
              <a:ext cx="33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P*</a:t>
              </a:r>
            </a:p>
          </p:txBody>
        </p:sp>
        <p:sp>
          <p:nvSpPr>
            <p:cNvPr id="22561" name="Text Box 10"/>
            <p:cNvSpPr txBox="1">
              <a:spLocks noChangeArrowheads="1"/>
            </p:cNvSpPr>
            <p:nvPr/>
          </p:nvSpPr>
          <p:spPr bwMode="auto">
            <a:xfrm>
              <a:off x="192" y="1632"/>
              <a:ext cx="33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P</a:t>
              </a:r>
              <a:r>
                <a:rPr lang="en-US" sz="1400" b="1"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22562" name="Line 11"/>
            <p:cNvSpPr>
              <a:spLocks noChangeShapeType="1"/>
            </p:cNvSpPr>
            <p:nvPr/>
          </p:nvSpPr>
          <p:spPr bwMode="auto">
            <a:xfrm flipV="1">
              <a:off x="560" y="960"/>
              <a:ext cx="1168" cy="1024"/>
            </a:xfrm>
            <a:prstGeom prst="line">
              <a:avLst/>
            </a:prstGeom>
            <a:noFill/>
            <a:ln w="28575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vi-VN" dirty="0">
                <a:latin typeface="Times New Roman" panose="02020603050405020304" pitchFamily="18" charset="0"/>
              </a:endParaRPr>
            </a:p>
          </p:txBody>
        </p:sp>
        <p:sp>
          <p:nvSpPr>
            <p:cNvPr id="22563" name="Line 12"/>
            <p:cNvSpPr>
              <a:spLocks noChangeShapeType="1"/>
            </p:cNvSpPr>
            <p:nvPr/>
          </p:nvSpPr>
          <p:spPr bwMode="auto">
            <a:xfrm>
              <a:off x="784" y="960"/>
              <a:ext cx="1120" cy="1280"/>
            </a:xfrm>
            <a:prstGeom prst="line">
              <a:avLst/>
            </a:prstGeom>
            <a:noFill/>
            <a:ln w="38100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vi-VN" dirty="0">
                <a:latin typeface="Times New Roman" panose="02020603050405020304" pitchFamily="18" charset="0"/>
              </a:endParaRPr>
            </a:p>
          </p:txBody>
        </p:sp>
        <p:sp>
          <p:nvSpPr>
            <p:cNvPr id="22564" name="Text Box 13"/>
            <p:cNvSpPr txBox="1">
              <a:spLocks noChangeArrowheads="1"/>
            </p:cNvSpPr>
            <p:nvPr/>
          </p:nvSpPr>
          <p:spPr bwMode="auto">
            <a:xfrm>
              <a:off x="1224" y="1296"/>
              <a:ext cx="2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22565" name="Text Box 14"/>
            <p:cNvSpPr txBox="1">
              <a:spLocks noChangeArrowheads="1"/>
            </p:cNvSpPr>
            <p:nvPr/>
          </p:nvSpPr>
          <p:spPr bwMode="auto">
            <a:xfrm>
              <a:off x="1680" y="864"/>
              <a:ext cx="2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S</a:t>
              </a:r>
            </a:p>
          </p:txBody>
        </p:sp>
        <p:sp>
          <p:nvSpPr>
            <p:cNvPr id="22566" name="Text Box 15"/>
            <p:cNvSpPr txBox="1">
              <a:spLocks noChangeArrowheads="1"/>
            </p:cNvSpPr>
            <p:nvPr/>
          </p:nvSpPr>
          <p:spPr bwMode="auto">
            <a:xfrm>
              <a:off x="1920" y="2112"/>
              <a:ext cx="2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 dirty="0"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22567" name="Text Box 16"/>
            <p:cNvSpPr txBox="1">
              <a:spLocks noChangeArrowheads="1"/>
            </p:cNvSpPr>
            <p:nvPr/>
          </p:nvSpPr>
          <p:spPr bwMode="auto">
            <a:xfrm>
              <a:off x="1488" y="1488"/>
              <a:ext cx="72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Giá sàn</a:t>
              </a:r>
            </a:p>
          </p:txBody>
        </p:sp>
        <p:sp>
          <p:nvSpPr>
            <p:cNvPr id="22568" name="Text Box 17"/>
            <p:cNvSpPr txBox="1">
              <a:spLocks noChangeArrowheads="1"/>
            </p:cNvSpPr>
            <p:nvPr/>
          </p:nvSpPr>
          <p:spPr bwMode="auto">
            <a:xfrm>
              <a:off x="1056" y="2832"/>
              <a:ext cx="33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Q*</a:t>
              </a:r>
            </a:p>
          </p:txBody>
        </p:sp>
        <p:sp>
          <p:nvSpPr>
            <p:cNvPr id="22569" name="Text Box 18"/>
            <p:cNvSpPr txBox="1">
              <a:spLocks noChangeArrowheads="1"/>
            </p:cNvSpPr>
            <p:nvPr/>
          </p:nvSpPr>
          <p:spPr bwMode="auto">
            <a:xfrm>
              <a:off x="1968" y="2832"/>
              <a:ext cx="33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Q</a:t>
              </a:r>
            </a:p>
          </p:txBody>
        </p:sp>
      </p:grpSp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6312024" y="1124745"/>
            <a:ext cx="3429000" cy="3490913"/>
            <a:chOff x="2784" y="720"/>
            <a:chExt cx="2160" cy="2199"/>
          </a:xfrm>
        </p:grpSpPr>
        <p:sp>
          <p:nvSpPr>
            <p:cNvPr id="22536" name="Freeform 20"/>
            <p:cNvSpPr>
              <a:spLocks/>
            </p:cNvSpPr>
            <p:nvPr/>
          </p:nvSpPr>
          <p:spPr bwMode="auto">
            <a:xfrm>
              <a:off x="3072" y="720"/>
              <a:ext cx="1728" cy="1968"/>
            </a:xfrm>
            <a:custGeom>
              <a:avLst/>
              <a:gdLst>
                <a:gd name="T0" fmla="*/ 0 w 1728"/>
                <a:gd name="T1" fmla="*/ 0 h 1968"/>
                <a:gd name="T2" fmla="*/ 0 w 1728"/>
                <a:gd name="T3" fmla="*/ 1968 h 1968"/>
                <a:gd name="T4" fmla="*/ 1728 w 1728"/>
                <a:gd name="T5" fmla="*/ 1968 h 1968"/>
                <a:gd name="T6" fmla="*/ 0 60000 65536"/>
                <a:gd name="T7" fmla="*/ 0 60000 65536"/>
                <a:gd name="T8" fmla="*/ 0 60000 65536"/>
                <a:gd name="T9" fmla="*/ 0 w 1728"/>
                <a:gd name="T10" fmla="*/ 0 h 1968"/>
                <a:gd name="T11" fmla="*/ 1728 w 1728"/>
                <a:gd name="T12" fmla="*/ 1968 h 19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28" h="1968">
                  <a:moveTo>
                    <a:pt x="0" y="0"/>
                  </a:moveTo>
                  <a:lnTo>
                    <a:pt x="0" y="1968"/>
                  </a:lnTo>
                  <a:lnTo>
                    <a:pt x="1728" y="1968"/>
                  </a:lnTo>
                </a:path>
              </a:pathLst>
            </a:custGeom>
            <a:noFill/>
            <a:ln w="38100" cmpd="sng">
              <a:solidFill>
                <a:schemeClr val="accent1">
                  <a:lumMod val="75000"/>
                </a:schemeClr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vi-VN" dirty="0">
                <a:latin typeface="Times New Roman" panose="02020603050405020304" pitchFamily="18" charset="0"/>
              </a:endParaRPr>
            </a:p>
          </p:txBody>
        </p:sp>
        <p:sp>
          <p:nvSpPr>
            <p:cNvPr id="22537" name="Freeform 21"/>
            <p:cNvSpPr>
              <a:spLocks/>
            </p:cNvSpPr>
            <p:nvPr/>
          </p:nvSpPr>
          <p:spPr bwMode="auto">
            <a:xfrm>
              <a:off x="3072" y="1608"/>
              <a:ext cx="1016" cy="1080"/>
            </a:xfrm>
            <a:custGeom>
              <a:avLst/>
              <a:gdLst>
                <a:gd name="T0" fmla="*/ 0 w 768"/>
                <a:gd name="T1" fmla="*/ 0 h 1392"/>
                <a:gd name="T2" fmla="*/ 1344 w 768"/>
                <a:gd name="T3" fmla="*/ 0 h 1392"/>
                <a:gd name="T4" fmla="*/ 1344 w 768"/>
                <a:gd name="T5" fmla="*/ 838 h 1392"/>
                <a:gd name="T6" fmla="*/ 0 60000 65536"/>
                <a:gd name="T7" fmla="*/ 0 60000 65536"/>
                <a:gd name="T8" fmla="*/ 0 60000 65536"/>
                <a:gd name="T9" fmla="*/ 0 w 768"/>
                <a:gd name="T10" fmla="*/ 0 h 1392"/>
                <a:gd name="T11" fmla="*/ 768 w 768"/>
                <a:gd name="T12" fmla="*/ 1392 h 13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68" h="1392">
                  <a:moveTo>
                    <a:pt x="0" y="0"/>
                  </a:moveTo>
                  <a:lnTo>
                    <a:pt x="768" y="0"/>
                  </a:lnTo>
                  <a:lnTo>
                    <a:pt x="768" y="1392"/>
                  </a:lnTo>
                </a:path>
              </a:pathLst>
            </a:custGeom>
            <a:noFill/>
            <a:ln w="9525" cap="flat">
              <a:solidFill>
                <a:schemeClr val="accent1">
                  <a:lumMod val="75000"/>
                </a:schemeClr>
              </a:solidFill>
              <a:prstDash val="lgDash"/>
              <a:round/>
              <a:headEnd/>
              <a:tailEnd/>
            </a:ln>
          </p:spPr>
          <p:txBody>
            <a:bodyPr/>
            <a:lstStyle/>
            <a:p>
              <a:endParaRPr lang="vi-VN" dirty="0">
                <a:latin typeface="Times New Roman" panose="02020603050405020304" pitchFamily="18" charset="0"/>
              </a:endParaRPr>
            </a:p>
          </p:txBody>
        </p:sp>
        <p:sp>
          <p:nvSpPr>
            <p:cNvPr id="22538" name="Text Box 22"/>
            <p:cNvSpPr txBox="1">
              <a:spLocks noChangeArrowheads="1"/>
            </p:cNvSpPr>
            <p:nvPr/>
          </p:nvSpPr>
          <p:spPr bwMode="auto">
            <a:xfrm>
              <a:off x="2880" y="720"/>
              <a:ext cx="2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P</a:t>
              </a:r>
            </a:p>
          </p:txBody>
        </p:sp>
        <p:sp>
          <p:nvSpPr>
            <p:cNvPr id="22539" name="Text Box 23"/>
            <p:cNvSpPr txBox="1">
              <a:spLocks noChangeArrowheads="1"/>
            </p:cNvSpPr>
            <p:nvPr/>
          </p:nvSpPr>
          <p:spPr bwMode="auto">
            <a:xfrm>
              <a:off x="2784" y="1752"/>
              <a:ext cx="33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P*</a:t>
              </a:r>
            </a:p>
          </p:txBody>
        </p:sp>
        <p:sp>
          <p:nvSpPr>
            <p:cNvPr id="22540" name="Text Box 24"/>
            <p:cNvSpPr txBox="1">
              <a:spLocks noChangeArrowheads="1"/>
            </p:cNvSpPr>
            <p:nvPr/>
          </p:nvSpPr>
          <p:spPr bwMode="auto">
            <a:xfrm>
              <a:off x="2832" y="1488"/>
              <a:ext cx="33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P</a:t>
              </a:r>
              <a:r>
                <a:rPr lang="en-US" sz="1400" b="1"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22541" name="Text Box 25"/>
            <p:cNvSpPr txBox="1">
              <a:spLocks noChangeArrowheads="1"/>
            </p:cNvSpPr>
            <p:nvPr/>
          </p:nvSpPr>
          <p:spPr bwMode="auto">
            <a:xfrm>
              <a:off x="3712" y="2656"/>
              <a:ext cx="33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Q*</a:t>
              </a:r>
            </a:p>
          </p:txBody>
        </p:sp>
        <p:sp>
          <p:nvSpPr>
            <p:cNvPr id="22542" name="Text Box 26"/>
            <p:cNvSpPr txBox="1">
              <a:spLocks noChangeArrowheads="1"/>
            </p:cNvSpPr>
            <p:nvPr/>
          </p:nvSpPr>
          <p:spPr bwMode="auto">
            <a:xfrm>
              <a:off x="4608" y="2688"/>
              <a:ext cx="33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Q</a:t>
              </a:r>
            </a:p>
          </p:txBody>
        </p:sp>
        <p:sp>
          <p:nvSpPr>
            <p:cNvPr id="22543" name="Freeform 27"/>
            <p:cNvSpPr>
              <a:spLocks/>
            </p:cNvSpPr>
            <p:nvPr/>
          </p:nvSpPr>
          <p:spPr bwMode="auto">
            <a:xfrm>
              <a:off x="3072" y="1848"/>
              <a:ext cx="800" cy="840"/>
            </a:xfrm>
            <a:custGeom>
              <a:avLst/>
              <a:gdLst>
                <a:gd name="T0" fmla="*/ 0 w 528"/>
                <a:gd name="T1" fmla="*/ 0 h 1008"/>
                <a:gd name="T2" fmla="*/ 1212 w 528"/>
                <a:gd name="T3" fmla="*/ 0 h 1008"/>
                <a:gd name="T4" fmla="*/ 1212 w 528"/>
                <a:gd name="T5" fmla="*/ 700 h 1008"/>
                <a:gd name="T6" fmla="*/ 0 60000 65536"/>
                <a:gd name="T7" fmla="*/ 0 60000 65536"/>
                <a:gd name="T8" fmla="*/ 0 60000 65536"/>
                <a:gd name="T9" fmla="*/ 0 w 528"/>
                <a:gd name="T10" fmla="*/ 0 h 1008"/>
                <a:gd name="T11" fmla="*/ 528 w 528"/>
                <a:gd name="T12" fmla="*/ 1008 h 100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28" h="1008">
                  <a:moveTo>
                    <a:pt x="0" y="0"/>
                  </a:moveTo>
                  <a:lnTo>
                    <a:pt x="528" y="0"/>
                  </a:lnTo>
                  <a:lnTo>
                    <a:pt x="528" y="1008"/>
                  </a:lnTo>
                </a:path>
              </a:pathLst>
            </a:custGeom>
            <a:noFill/>
            <a:ln w="9525" cap="flat">
              <a:solidFill>
                <a:schemeClr val="accent1">
                  <a:lumMod val="75000"/>
                </a:schemeClr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vi-VN" dirty="0">
                <a:latin typeface="Times New Roman" panose="02020603050405020304" pitchFamily="18" charset="0"/>
              </a:endParaRPr>
            </a:p>
          </p:txBody>
        </p:sp>
        <p:sp>
          <p:nvSpPr>
            <p:cNvPr id="22544" name="Line 28"/>
            <p:cNvSpPr>
              <a:spLocks noChangeShapeType="1"/>
            </p:cNvSpPr>
            <p:nvPr/>
          </p:nvSpPr>
          <p:spPr bwMode="auto">
            <a:xfrm>
              <a:off x="3648" y="1632"/>
              <a:ext cx="0" cy="1056"/>
            </a:xfrm>
            <a:prstGeom prst="line">
              <a:avLst/>
            </a:prstGeom>
            <a:noFill/>
            <a:ln w="9525">
              <a:solidFill>
                <a:schemeClr val="accent1">
                  <a:lumMod val="75000"/>
                </a:schemeClr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vi-VN" dirty="0">
                <a:latin typeface="Times New Roman" panose="02020603050405020304" pitchFamily="18" charset="0"/>
              </a:endParaRPr>
            </a:p>
          </p:txBody>
        </p:sp>
        <p:sp>
          <p:nvSpPr>
            <p:cNvPr id="22545" name="Line 29"/>
            <p:cNvSpPr>
              <a:spLocks noChangeShapeType="1"/>
            </p:cNvSpPr>
            <p:nvPr/>
          </p:nvSpPr>
          <p:spPr bwMode="auto">
            <a:xfrm>
              <a:off x="3360" y="1200"/>
              <a:ext cx="1008" cy="1248"/>
            </a:xfrm>
            <a:prstGeom prst="line">
              <a:avLst/>
            </a:prstGeom>
            <a:noFill/>
            <a:ln w="38100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vi-VN" dirty="0">
                <a:latin typeface="Times New Roman" panose="02020603050405020304" pitchFamily="18" charset="0"/>
              </a:endParaRPr>
            </a:p>
          </p:txBody>
        </p:sp>
        <p:sp>
          <p:nvSpPr>
            <p:cNvPr id="22546" name="Line 30"/>
            <p:cNvSpPr>
              <a:spLocks noChangeShapeType="1"/>
            </p:cNvSpPr>
            <p:nvPr/>
          </p:nvSpPr>
          <p:spPr bwMode="auto">
            <a:xfrm flipV="1">
              <a:off x="3456" y="1248"/>
              <a:ext cx="920" cy="1104"/>
            </a:xfrm>
            <a:prstGeom prst="line">
              <a:avLst/>
            </a:prstGeom>
            <a:noFill/>
            <a:ln w="28575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vi-VN" dirty="0">
                <a:latin typeface="Times New Roman" panose="02020603050405020304" pitchFamily="18" charset="0"/>
              </a:endParaRPr>
            </a:p>
          </p:txBody>
        </p:sp>
        <p:sp>
          <p:nvSpPr>
            <p:cNvPr id="22547" name="Text Box 31"/>
            <p:cNvSpPr txBox="1">
              <a:spLocks noChangeArrowheads="1"/>
            </p:cNvSpPr>
            <p:nvPr/>
          </p:nvSpPr>
          <p:spPr bwMode="auto">
            <a:xfrm>
              <a:off x="4128" y="1200"/>
              <a:ext cx="2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 dirty="0">
                  <a:latin typeface="Times New Roman" pitchFamily="18" charset="0"/>
                </a:rPr>
                <a:t>S</a:t>
              </a:r>
            </a:p>
          </p:txBody>
        </p:sp>
        <p:sp>
          <p:nvSpPr>
            <p:cNvPr id="22548" name="Text Box 32"/>
            <p:cNvSpPr txBox="1">
              <a:spLocks noChangeArrowheads="1"/>
            </p:cNvSpPr>
            <p:nvPr/>
          </p:nvSpPr>
          <p:spPr bwMode="auto">
            <a:xfrm>
              <a:off x="3552" y="1392"/>
              <a:ext cx="120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000" b="1">
                  <a:latin typeface="Times New Roman" pitchFamily="18" charset="0"/>
                </a:rPr>
                <a:t>Thất nghiệp</a:t>
              </a:r>
            </a:p>
          </p:txBody>
        </p:sp>
        <p:sp>
          <p:nvSpPr>
            <p:cNvPr id="22549" name="Line 33"/>
            <p:cNvSpPr>
              <a:spLocks noChangeShapeType="1"/>
            </p:cNvSpPr>
            <p:nvPr/>
          </p:nvSpPr>
          <p:spPr bwMode="auto">
            <a:xfrm>
              <a:off x="3072" y="1608"/>
              <a:ext cx="1008" cy="0"/>
            </a:xfrm>
            <a:prstGeom prst="line">
              <a:avLst/>
            </a:prstGeom>
            <a:noFill/>
            <a:ln w="9525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vi-VN" dirty="0">
                <a:latin typeface="Times New Roman" panose="02020603050405020304" pitchFamily="18" charset="0"/>
              </a:endParaRPr>
            </a:p>
          </p:txBody>
        </p:sp>
        <p:sp>
          <p:nvSpPr>
            <p:cNvPr id="22551" name="Text Box 35"/>
            <p:cNvSpPr txBox="1">
              <a:spLocks noChangeArrowheads="1"/>
            </p:cNvSpPr>
            <p:nvPr/>
          </p:nvSpPr>
          <p:spPr bwMode="auto">
            <a:xfrm>
              <a:off x="4080" y="1632"/>
              <a:ext cx="62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b="1">
                  <a:latin typeface="Times New Roman" pitchFamily="18" charset="0"/>
                </a:rPr>
                <a:t>Giá sàn</a:t>
              </a:r>
            </a:p>
          </p:txBody>
        </p:sp>
        <p:sp>
          <p:nvSpPr>
            <p:cNvPr id="22552" name="Text Box 36"/>
            <p:cNvSpPr txBox="1">
              <a:spLocks noChangeArrowheads="1"/>
            </p:cNvSpPr>
            <p:nvPr/>
          </p:nvSpPr>
          <p:spPr bwMode="auto">
            <a:xfrm>
              <a:off x="4320" y="2256"/>
              <a:ext cx="2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22553" name="Text Box 37"/>
            <p:cNvSpPr txBox="1">
              <a:spLocks noChangeArrowheads="1"/>
            </p:cNvSpPr>
            <p:nvPr/>
          </p:nvSpPr>
          <p:spPr bwMode="auto">
            <a:xfrm>
              <a:off x="3504" y="2648"/>
              <a:ext cx="33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Q</a:t>
              </a:r>
              <a:r>
                <a:rPr lang="en-US" sz="1000" b="1"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22554" name="Text Box 38"/>
            <p:cNvSpPr txBox="1">
              <a:spLocks noChangeArrowheads="1"/>
            </p:cNvSpPr>
            <p:nvPr/>
          </p:nvSpPr>
          <p:spPr bwMode="auto">
            <a:xfrm>
              <a:off x="3984" y="2648"/>
              <a:ext cx="33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Q</a:t>
              </a:r>
              <a:r>
                <a:rPr lang="en-US" sz="1000" b="1">
                  <a:latin typeface="Times New Roman" pitchFamily="18" charset="0"/>
                </a:rPr>
                <a:t>S</a:t>
              </a:r>
            </a:p>
          </p:txBody>
        </p:sp>
        <p:sp>
          <p:nvSpPr>
            <p:cNvPr id="22555" name="Text Box 39"/>
            <p:cNvSpPr txBox="1">
              <a:spLocks noChangeArrowheads="1"/>
            </p:cNvSpPr>
            <p:nvPr/>
          </p:nvSpPr>
          <p:spPr bwMode="auto">
            <a:xfrm>
              <a:off x="3888" y="1776"/>
              <a:ext cx="2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E</a:t>
              </a:r>
            </a:p>
          </p:txBody>
        </p:sp>
      </p:grpSp>
      <p:sp>
        <p:nvSpPr>
          <p:cNvPr id="22534" name="Text Box 40"/>
          <p:cNvSpPr txBox="1">
            <a:spLocks noChangeArrowheads="1"/>
          </p:cNvSpPr>
          <p:nvPr/>
        </p:nvSpPr>
        <p:spPr bwMode="auto">
          <a:xfrm>
            <a:off x="1828800" y="4724401"/>
            <a:ext cx="3429000" cy="1446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-"/>
            </a:pPr>
            <a:r>
              <a:rPr lang="en-US" sz="1600" b="1">
                <a:latin typeface="Times New Roman" pitchFamily="18" charset="0"/>
              </a:rPr>
              <a:t>Hầu hết các nước =&gt; quy định mức lương tối thiểu.</a:t>
            </a:r>
          </a:p>
          <a:p>
            <a:pPr>
              <a:spcBef>
                <a:spcPct val="50000"/>
              </a:spcBef>
              <a:buFontTx/>
              <a:buChar char="-"/>
            </a:pPr>
            <a:r>
              <a:rPr lang="en-US" sz="1600" b="1">
                <a:latin typeface="Times New Roman" pitchFamily="18" charset="0"/>
              </a:rPr>
              <a:t> Thị trường lao động có kỹ năng (lương cao) =&gt; luật tiền lương tối thiểu không có tính ràng buộc.</a:t>
            </a:r>
          </a:p>
        </p:txBody>
      </p:sp>
      <p:sp>
        <p:nvSpPr>
          <p:cNvPr id="22535" name="Text Box 41"/>
          <p:cNvSpPr txBox="1">
            <a:spLocks noChangeArrowheads="1"/>
          </p:cNvSpPr>
          <p:nvPr/>
        </p:nvSpPr>
        <p:spPr bwMode="auto">
          <a:xfrm>
            <a:off x="6248400" y="4724401"/>
            <a:ext cx="3429000" cy="136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30000"/>
              </a:lnSpc>
              <a:spcBef>
                <a:spcPct val="50000"/>
              </a:spcBef>
              <a:buFontTx/>
              <a:buChar char="-"/>
            </a:pPr>
            <a:r>
              <a:rPr lang="en-US" sz="1400" b="1">
                <a:latin typeface="Times New Roman" pitchFamily="18" charset="0"/>
              </a:rPr>
              <a:t> </a:t>
            </a:r>
            <a:r>
              <a:rPr lang="en-US" sz="1600" b="1">
                <a:latin typeface="Times New Roman" pitchFamily="18" charset="0"/>
              </a:rPr>
              <a:t>Thị trường lao động ít kỹ năng (lương thấp) =&gt; luật tiền lương tối thiểu có tính ràng buộc. =&gt; thất nghiệp.</a:t>
            </a:r>
          </a:p>
        </p:txBody>
      </p:sp>
    </p:spTree>
    <p:extLst>
      <p:ext uri="{BB962C8B-B14F-4D97-AF65-F5344CB8AC3E}">
        <p14:creationId xmlns:p14="http://schemas.microsoft.com/office/powerpoint/2010/main" val="5411174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1752600" y="100014"/>
            <a:ext cx="8915400" cy="122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en-US" sz="3200" b="1" dirty="0" err="1">
                <a:solidFill>
                  <a:srgbClr val="0070C0"/>
                </a:solidFill>
                <a:latin typeface="Times New Roman" pitchFamily="18" charset="0"/>
              </a:rPr>
              <a:t>Tình</a:t>
            </a:r>
            <a:r>
              <a:rPr lang="en-US" sz="3200" b="1" dirty="0">
                <a:solidFill>
                  <a:srgbClr val="0070C0"/>
                </a:solidFill>
                <a:latin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70C0"/>
                </a:solidFill>
                <a:latin typeface="Times New Roman" pitchFamily="18" charset="0"/>
              </a:rPr>
              <a:t>huống</a:t>
            </a:r>
            <a:r>
              <a:rPr lang="en-US" sz="3200" b="1" dirty="0">
                <a:solidFill>
                  <a:srgbClr val="0070C0"/>
                </a:solidFill>
                <a:latin typeface="Times New Roman" pitchFamily="18" charset="0"/>
              </a:rPr>
              <a:t> - </a:t>
            </a:r>
            <a:r>
              <a:rPr lang="en-US" sz="3200" b="1" dirty="0" err="1">
                <a:solidFill>
                  <a:srgbClr val="0070C0"/>
                </a:solidFill>
                <a:latin typeface="Times New Roman" pitchFamily="18" charset="0"/>
              </a:rPr>
              <a:t>Luật</a:t>
            </a:r>
            <a:r>
              <a:rPr lang="en-US" sz="3200" b="1" dirty="0">
                <a:solidFill>
                  <a:srgbClr val="0070C0"/>
                </a:solidFill>
                <a:latin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70C0"/>
                </a:solidFill>
                <a:latin typeface="Times New Roman" pitchFamily="18" charset="0"/>
              </a:rPr>
              <a:t>tiền</a:t>
            </a:r>
            <a:r>
              <a:rPr lang="en-US" sz="3200" b="1" dirty="0">
                <a:solidFill>
                  <a:srgbClr val="0070C0"/>
                </a:solidFill>
                <a:latin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70C0"/>
                </a:solidFill>
                <a:latin typeface="Times New Roman" pitchFamily="18" charset="0"/>
              </a:rPr>
              <a:t>lương</a:t>
            </a:r>
            <a:r>
              <a:rPr lang="en-US" sz="3200" b="1" dirty="0">
                <a:solidFill>
                  <a:srgbClr val="0070C0"/>
                </a:solidFill>
                <a:latin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70C0"/>
                </a:solidFill>
                <a:latin typeface="Times New Roman" pitchFamily="18" charset="0"/>
              </a:rPr>
              <a:t>tối</a:t>
            </a:r>
            <a:r>
              <a:rPr lang="en-US" sz="3200" b="1" dirty="0">
                <a:solidFill>
                  <a:srgbClr val="0070C0"/>
                </a:solidFill>
                <a:latin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70C0"/>
                </a:solidFill>
                <a:latin typeface="Times New Roman" pitchFamily="18" charset="0"/>
              </a:rPr>
              <a:t>thiểu</a:t>
            </a:r>
            <a:endParaRPr lang="en-US" sz="3200" b="1" dirty="0">
              <a:solidFill>
                <a:srgbClr val="0070C0"/>
              </a:solidFill>
              <a:latin typeface="Times New Roman" pitchFamily="18" charset="0"/>
            </a:endParaRPr>
          </a:p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en-US" sz="3200" b="1" dirty="0">
                <a:solidFill>
                  <a:srgbClr val="0070C0"/>
                </a:solidFill>
                <a:latin typeface="Times New Roman" pitchFamily="18" charset="0"/>
              </a:rPr>
              <a:t> (</a:t>
            </a:r>
            <a:r>
              <a:rPr lang="en-US" sz="3200" b="1" dirty="0" err="1">
                <a:solidFill>
                  <a:srgbClr val="0070C0"/>
                </a:solidFill>
                <a:latin typeface="Times New Roman" pitchFamily="18" charset="0"/>
              </a:rPr>
              <a:t>tiếp</a:t>
            </a:r>
            <a:r>
              <a:rPr lang="en-US" sz="3200" b="1" dirty="0">
                <a:solidFill>
                  <a:srgbClr val="0070C0"/>
                </a:solidFill>
                <a:latin typeface="Times New Roman" pitchFamily="18" charset="0"/>
              </a:rPr>
              <a:t> - </a:t>
            </a:r>
            <a:r>
              <a:rPr lang="en-US" sz="3200" b="1" dirty="0" err="1">
                <a:solidFill>
                  <a:srgbClr val="0070C0"/>
                </a:solidFill>
                <a:latin typeface="Times New Roman" pitchFamily="18" charset="0"/>
              </a:rPr>
              <a:t>một</a:t>
            </a:r>
            <a:r>
              <a:rPr lang="en-US" sz="3200" b="1" dirty="0">
                <a:solidFill>
                  <a:srgbClr val="0070C0"/>
                </a:solidFill>
                <a:latin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70C0"/>
                </a:solidFill>
                <a:latin typeface="Times New Roman" pitchFamily="18" charset="0"/>
              </a:rPr>
              <a:t>số</a:t>
            </a:r>
            <a:r>
              <a:rPr lang="en-US" sz="3200" b="1" dirty="0">
                <a:solidFill>
                  <a:srgbClr val="0070C0"/>
                </a:solidFill>
                <a:latin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70C0"/>
                </a:solidFill>
                <a:latin typeface="Times New Roman" pitchFamily="18" charset="0"/>
              </a:rPr>
              <a:t>quan</a:t>
            </a:r>
            <a:r>
              <a:rPr lang="en-US" sz="3200" b="1" dirty="0">
                <a:solidFill>
                  <a:srgbClr val="0070C0"/>
                </a:solidFill>
                <a:latin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70C0"/>
                </a:solidFill>
                <a:latin typeface="Times New Roman" pitchFamily="18" charset="0"/>
              </a:rPr>
              <a:t>điểm</a:t>
            </a:r>
            <a:r>
              <a:rPr lang="en-US" sz="3200" b="1" dirty="0">
                <a:solidFill>
                  <a:srgbClr val="0070C0"/>
                </a:solidFill>
                <a:latin typeface="Times New Roman" pitchFamily="18" charset="0"/>
              </a:rPr>
              <a:t>)</a:t>
            </a:r>
          </a:p>
        </p:txBody>
      </p:sp>
      <p:sp>
        <p:nvSpPr>
          <p:cNvPr id="23555" name="Line 3"/>
          <p:cNvSpPr>
            <a:spLocks noChangeShapeType="1"/>
          </p:cNvSpPr>
          <p:nvPr/>
        </p:nvSpPr>
        <p:spPr bwMode="auto">
          <a:xfrm>
            <a:off x="2209801" y="1295400"/>
            <a:ext cx="7743825" cy="0"/>
          </a:xfrm>
          <a:prstGeom prst="line">
            <a:avLst/>
          </a:prstGeom>
          <a:noFill/>
          <a:ln w="76200" cmpd="tri">
            <a:pattFill prst="wdDnDiag">
              <a:fgClr>
                <a:srgbClr val="00FF00"/>
              </a:fgClr>
              <a:bgClr>
                <a:srgbClr val="FFFFFF"/>
              </a:bgClr>
            </a:pattFill>
            <a:round/>
            <a:headEnd/>
            <a:tailEnd/>
          </a:ln>
        </p:spPr>
        <p:txBody>
          <a:bodyPr/>
          <a:lstStyle/>
          <a:p>
            <a:endParaRPr lang="vi-VN" dirty="0">
              <a:latin typeface="Times New Roman" panose="02020603050405020304" pitchFamily="18" charset="0"/>
            </a:endParaRPr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226422" y="1765252"/>
            <a:ext cx="11660778" cy="4376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Bef>
                <a:spcPct val="50000"/>
              </a:spcBef>
              <a:buFontTx/>
              <a:buChar char="-"/>
            </a:pPr>
            <a:r>
              <a:rPr lang="en-US" sz="2400" dirty="0" err="1">
                <a:latin typeface="Times New Roman" pitchFamily="18" charset="0"/>
              </a:rPr>
              <a:t>Ủng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hộ</a:t>
            </a:r>
            <a:r>
              <a:rPr lang="en-US" sz="2400" dirty="0">
                <a:latin typeface="Times New Roman" pitchFamily="18" charset="0"/>
              </a:rPr>
              <a:t>: </a:t>
            </a:r>
            <a:r>
              <a:rPr lang="en-US" sz="2400" dirty="0" err="1">
                <a:latin typeface="Times New Roman" pitchFamily="18" charset="0"/>
              </a:rPr>
              <a:t>tiền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lương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tối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thiểu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giúp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nâng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cao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thu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nhập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của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những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người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lao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động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nghèo</a:t>
            </a:r>
            <a:r>
              <a:rPr lang="en-US" sz="2400" dirty="0">
                <a:latin typeface="Times New Roman" pitchFamily="18" charset="0"/>
              </a:rPr>
              <a:t>.</a:t>
            </a:r>
          </a:p>
          <a:p>
            <a:pPr algn="just">
              <a:lnSpc>
                <a:spcPct val="120000"/>
              </a:lnSpc>
              <a:spcBef>
                <a:spcPct val="50000"/>
              </a:spcBef>
              <a:buFontTx/>
              <a:buChar char="-"/>
            </a:pP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Phản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đối</a:t>
            </a:r>
            <a:r>
              <a:rPr lang="en-US" sz="2400" dirty="0">
                <a:latin typeface="Times New Roman" pitchFamily="18" charset="0"/>
              </a:rPr>
              <a:t>:</a:t>
            </a:r>
          </a:p>
          <a:p>
            <a:pPr lvl="1" algn="just">
              <a:lnSpc>
                <a:spcPct val="120000"/>
              </a:lnSpc>
              <a:spcBef>
                <a:spcPct val="50000"/>
              </a:spcBef>
              <a:buFont typeface="Wingdings" pitchFamily="2" charset="2"/>
              <a:buChar char="ü"/>
            </a:pP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Tăng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thất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nghiệp</a:t>
            </a:r>
            <a:r>
              <a:rPr lang="en-US" sz="2400" dirty="0">
                <a:latin typeface="Times New Roman" pitchFamily="18" charset="0"/>
              </a:rPr>
              <a:t>;</a:t>
            </a:r>
          </a:p>
          <a:p>
            <a:pPr lvl="1" algn="just">
              <a:lnSpc>
                <a:spcPct val="120000"/>
              </a:lnSpc>
              <a:spcBef>
                <a:spcPct val="50000"/>
              </a:spcBef>
              <a:buFont typeface="Wingdings" pitchFamily="2" charset="2"/>
              <a:buChar char="ü"/>
            </a:pP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Khuyến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khích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thanh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niên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nghỉ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học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giữa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chừng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để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đi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làm</a:t>
            </a:r>
            <a:r>
              <a:rPr lang="en-US" sz="2400" dirty="0">
                <a:latin typeface="Times New Roman" pitchFamily="18" charset="0"/>
              </a:rPr>
              <a:t> =&gt; </a:t>
            </a:r>
            <a:r>
              <a:rPr lang="en-US" sz="2400" dirty="0" err="1">
                <a:latin typeface="Times New Roman" pitchFamily="18" charset="0"/>
              </a:rPr>
              <a:t>thế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chỗ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những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người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đang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có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việc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làm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mà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chưa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hề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được</a:t>
            </a:r>
            <a:r>
              <a:rPr lang="en-US" sz="2400" dirty="0">
                <a:latin typeface="Times New Roman" pitchFamily="18" charset="0"/>
              </a:rPr>
              <a:t> qua </a:t>
            </a:r>
            <a:r>
              <a:rPr lang="en-US" sz="2400" dirty="0" err="1">
                <a:latin typeface="Times New Roman" pitchFamily="18" charset="0"/>
              </a:rPr>
              <a:t>đào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tạo</a:t>
            </a:r>
            <a:r>
              <a:rPr lang="en-US" sz="2400" dirty="0">
                <a:latin typeface="Times New Roman" pitchFamily="18" charset="0"/>
              </a:rPr>
              <a:t>; </a:t>
            </a:r>
            <a:r>
              <a:rPr lang="en-US" sz="2400" dirty="0" err="1">
                <a:latin typeface="Times New Roman" pitchFamily="18" charset="0"/>
              </a:rPr>
              <a:t>làm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cho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những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người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này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mất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cơ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hội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được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đào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tạo</a:t>
            </a:r>
            <a:r>
              <a:rPr lang="en-US" sz="2400" dirty="0">
                <a:latin typeface="Times New Roman" pitchFamily="18" charset="0"/>
              </a:rPr>
              <a:t> qua </a:t>
            </a:r>
            <a:r>
              <a:rPr lang="en-US" sz="2400" dirty="0" err="1">
                <a:latin typeface="Times New Roman" pitchFamily="18" charset="0"/>
              </a:rPr>
              <a:t>công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việc</a:t>
            </a:r>
            <a:r>
              <a:rPr lang="en-US" sz="2400" dirty="0">
                <a:latin typeface="Times New Roman" pitchFamily="18" charset="0"/>
              </a:rPr>
              <a:t>;</a:t>
            </a:r>
          </a:p>
          <a:p>
            <a:pPr lvl="1" algn="just">
              <a:lnSpc>
                <a:spcPct val="120000"/>
              </a:lnSpc>
              <a:spcBef>
                <a:spcPct val="50000"/>
              </a:spcBef>
              <a:buFont typeface="Wingdings" pitchFamily="2" charset="2"/>
              <a:buChar char="ü"/>
            </a:pP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Không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đúng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đối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tượng</a:t>
            </a:r>
            <a:r>
              <a:rPr lang="en-US" sz="2400" dirty="0">
                <a:latin typeface="Times New Roman" pitchFamily="18" charset="0"/>
              </a:rPr>
              <a:t>; </a:t>
            </a:r>
            <a:r>
              <a:rPr lang="en-US" sz="2400" dirty="0" err="1">
                <a:latin typeface="Times New Roman" pitchFamily="18" charset="0"/>
              </a:rPr>
              <a:t>một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phần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những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người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được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lương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tối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thiểu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là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thanh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niên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tầng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lớp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trung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lưu</a:t>
            </a:r>
            <a:r>
              <a:rPr lang="en-US" sz="2400" dirty="0">
                <a:latin typeface="Times New Roman" pitchFamily="18" charset="0"/>
              </a:rPr>
              <a:t> =&gt; </a:t>
            </a:r>
            <a:r>
              <a:rPr lang="en-US" sz="2400" dirty="0" err="1">
                <a:latin typeface="Times New Roman" pitchFamily="18" charset="0"/>
              </a:rPr>
              <a:t>đi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làm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để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có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tiền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tiêu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vặt</a:t>
            </a:r>
            <a:r>
              <a:rPr lang="en-US" sz="2400" dirty="0">
                <a:latin typeface="Times New Roman" pitchFamily="18" charset="0"/>
              </a:rPr>
              <a:t> =&gt; </a:t>
            </a:r>
            <a:r>
              <a:rPr lang="en-US" sz="2400" dirty="0" err="1">
                <a:latin typeface="Times New Roman" pitchFamily="18" charset="0"/>
              </a:rPr>
              <a:t>không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đúng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mục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đích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giúp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người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nghèo</a:t>
            </a:r>
            <a:r>
              <a:rPr lang="en-US" sz="1900" b="1" dirty="0">
                <a:latin typeface="Times New Roman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560486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33375"/>
            <a:ext cx="7772400" cy="1143000"/>
          </a:xfrm>
        </p:spPr>
        <p:txBody>
          <a:bodyPr anchor="b">
            <a:normAutofit/>
          </a:bodyPr>
          <a:lstStyle/>
          <a:p>
            <a:pPr algn="ctr"/>
            <a:r>
              <a:rPr lang="en-US" sz="5400" dirty="0" err="1">
                <a:solidFill>
                  <a:srgbClr val="FF0000"/>
                </a:solidFill>
              </a:rPr>
              <a:t>Chính</a:t>
            </a:r>
            <a:r>
              <a:rPr lang="en-US" sz="5400" dirty="0">
                <a:solidFill>
                  <a:srgbClr val="FF0000"/>
                </a:solidFill>
              </a:rPr>
              <a:t> </a:t>
            </a:r>
            <a:r>
              <a:rPr lang="en-US" sz="5400" dirty="0" err="1">
                <a:solidFill>
                  <a:srgbClr val="FF0000"/>
                </a:solidFill>
              </a:rPr>
              <a:t>sách</a:t>
            </a:r>
            <a:r>
              <a:rPr lang="en-US" sz="5400" dirty="0">
                <a:solidFill>
                  <a:srgbClr val="FF0000"/>
                </a:solidFill>
              </a:rPr>
              <a:t> </a:t>
            </a:r>
            <a:r>
              <a:rPr lang="en-US" sz="5400" dirty="0" err="1">
                <a:solidFill>
                  <a:srgbClr val="FF0000"/>
                </a:solidFill>
              </a:rPr>
              <a:t>thuế</a:t>
            </a:r>
            <a:endParaRPr lang="en-US" sz="5400" dirty="0">
              <a:solidFill>
                <a:srgbClr val="FF0000"/>
              </a:solidFill>
            </a:endParaRP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773238"/>
            <a:ext cx="2736850" cy="482441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600" dirty="0" err="1">
                <a:solidFill>
                  <a:srgbClr val="0070C0"/>
                </a:solidFill>
              </a:rPr>
              <a:t>Chính</a:t>
            </a:r>
            <a:r>
              <a:rPr lang="en-US" sz="2600" dirty="0">
                <a:solidFill>
                  <a:srgbClr val="0070C0"/>
                </a:solidFill>
              </a:rPr>
              <a:t> </a:t>
            </a:r>
            <a:r>
              <a:rPr lang="en-US" sz="2600" dirty="0" err="1">
                <a:solidFill>
                  <a:srgbClr val="0070C0"/>
                </a:solidFill>
              </a:rPr>
              <a:t>sách</a:t>
            </a:r>
            <a:r>
              <a:rPr lang="en-US" sz="2600" dirty="0">
                <a:solidFill>
                  <a:srgbClr val="0070C0"/>
                </a:solidFill>
              </a:rPr>
              <a:t> </a:t>
            </a:r>
            <a:r>
              <a:rPr lang="en-US" sz="2600" dirty="0" err="1">
                <a:solidFill>
                  <a:srgbClr val="0070C0"/>
                </a:solidFill>
              </a:rPr>
              <a:t>thuế</a:t>
            </a:r>
            <a:r>
              <a:rPr lang="en-US" sz="2600" dirty="0">
                <a:solidFill>
                  <a:srgbClr val="0070C0"/>
                </a:solidFill>
              </a:rPr>
              <a:t>: </a:t>
            </a:r>
            <a:r>
              <a:rPr lang="en-US" sz="2600" dirty="0" err="1">
                <a:solidFill>
                  <a:srgbClr val="0070C0"/>
                </a:solidFill>
              </a:rPr>
              <a:t>Thuế</a:t>
            </a:r>
            <a:r>
              <a:rPr lang="en-US" sz="2600" dirty="0">
                <a:solidFill>
                  <a:srgbClr val="0070C0"/>
                </a:solidFill>
              </a:rPr>
              <a:t> </a:t>
            </a:r>
            <a:r>
              <a:rPr lang="en-US" sz="2600" dirty="0" err="1">
                <a:solidFill>
                  <a:srgbClr val="0070C0"/>
                </a:solidFill>
              </a:rPr>
              <a:t>đánh</a:t>
            </a:r>
            <a:r>
              <a:rPr lang="en-US" sz="2600" dirty="0">
                <a:solidFill>
                  <a:srgbClr val="0070C0"/>
                </a:solidFill>
              </a:rPr>
              <a:t> </a:t>
            </a:r>
            <a:r>
              <a:rPr lang="en-US" sz="2600" dirty="0" err="1">
                <a:solidFill>
                  <a:srgbClr val="0070C0"/>
                </a:solidFill>
              </a:rPr>
              <a:t>vào</a:t>
            </a:r>
            <a:r>
              <a:rPr lang="en-US" sz="2600" dirty="0">
                <a:solidFill>
                  <a:srgbClr val="0070C0"/>
                </a:solidFill>
              </a:rPr>
              <a:t> </a:t>
            </a:r>
            <a:r>
              <a:rPr lang="en-US" sz="2600" dirty="0" err="1">
                <a:solidFill>
                  <a:srgbClr val="0070C0"/>
                </a:solidFill>
              </a:rPr>
              <a:t>người</a:t>
            </a:r>
            <a:r>
              <a:rPr lang="en-US" sz="2600" dirty="0">
                <a:solidFill>
                  <a:srgbClr val="0070C0"/>
                </a:solidFill>
              </a:rPr>
              <a:t> </a:t>
            </a:r>
            <a:r>
              <a:rPr lang="en-US" sz="2600" dirty="0" err="1">
                <a:solidFill>
                  <a:srgbClr val="0070C0"/>
                </a:solidFill>
              </a:rPr>
              <a:t>bán</a:t>
            </a:r>
            <a:r>
              <a:rPr lang="en-US" sz="2600" dirty="0">
                <a:solidFill>
                  <a:srgbClr val="0070C0"/>
                </a:solidFill>
              </a:rPr>
              <a:t>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dirty="0"/>
              <a:t>Ai </a:t>
            </a:r>
            <a:r>
              <a:rPr lang="en-US" sz="2200" dirty="0" err="1"/>
              <a:t>là</a:t>
            </a:r>
            <a:r>
              <a:rPr lang="en-US" sz="2200" dirty="0"/>
              <a:t> </a:t>
            </a:r>
            <a:r>
              <a:rPr lang="en-US" sz="2200" dirty="0" err="1"/>
              <a:t>người</a:t>
            </a:r>
            <a:r>
              <a:rPr lang="en-US" sz="2200" dirty="0"/>
              <a:t> </a:t>
            </a:r>
            <a:r>
              <a:rPr lang="en-US" sz="2200" dirty="0" err="1"/>
              <a:t>thực</a:t>
            </a:r>
            <a:r>
              <a:rPr lang="en-US" sz="2200" dirty="0"/>
              <a:t> </a:t>
            </a:r>
            <a:r>
              <a:rPr lang="en-US" sz="2200" dirty="0" err="1"/>
              <a:t>sự</a:t>
            </a:r>
            <a:r>
              <a:rPr lang="en-US" sz="2200" dirty="0"/>
              <a:t> </a:t>
            </a:r>
            <a:r>
              <a:rPr lang="en-US" sz="2200" dirty="0" err="1"/>
              <a:t>nộp</a:t>
            </a:r>
            <a:r>
              <a:rPr lang="en-US" sz="2200" dirty="0"/>
              <a:t> </a:t>
            </a:r>
            <a:r>
              <a:rPr lang="en-US" sz="2200" dirty="0" err="1"/>
              <a:t>thuế</a:t>
            </a:r>
            <a:r>
              <a:rPr lang="en-US" sz="2200" dirty="0"/>
              <a:t>?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dirty="0" err="1"/>
              <a:t>Người</a:t>
            </a:r>
            <a:r>
              <a:rPr lang="en-US" sz="2200" dirty="0"/>
              <a:t> </a:t>
            </a:r>
            <a:r>
              <a:rPr lang="en-US" sz="2200" dirty="0" err="1"/>
              <a:t>sản</a:t>
            </a:r>
            <a:r>
              <a:rPr lang="en-US" sz="2200" dirty="0"/>
              <a:t> </a:t>
            </a:r>
            <a:r>
              <a:rPr lang="en-US" sz="2200" dirty="0" err="1"/>
              <a:t>xuất</a:t>
            </a:r>
            <a:r>
              <a:rPr lang="en-US" sz="2200" dirty="0"/>
              <a:t> hay </a:t>
            </a:r>
            <a:r>
              <a:rPr lang="en-US" sz="2200" dirty="0" err="1"/>
              <a:t>người</a:t>
            </a:r>
            <a:r>
              <a:rPr lang="en-US" sz="2200" dirty="0"/>
              <a:t> </a:t>
            </a:r>
            <a:r>
              <a:rPr lang="en-US" sz="2200" dirty="0" err="1"/>
              <a:t>tiêu</a:t>
            </a:r>
            <a:r>
              <a:rPr lang="en-US" sz="2200" dirty="0"/>
              <a:t> </a:t>
            </a:r>
            <a:r>
              <a:rPr lang="en-US" sz="2200" dirty="0" err="1"/>
              <a:t>dùng</a:t>
            </a:r>
            <a:r>
              <a:rPr lang="en-US" sz="2200" dirty="0"/>
              <a:t>?</a:t>
            </a:r>
          </a:p>
        </p:txBody>
      </p:sp>
      <p:sp>
        <p:nvSpPr>
          <p:cNvPr id="75780" name="Line 15"/>
          <p:cNvSpPr>
            <a:spLocks noChangeShapeType="1"/>
          </p:cNvSpPr>
          <p:nvPr/>
        </p:nvSpPr>
        <p:spPr bwMode="auto">
          <a:xfrm>
            <a:off x="6324600" y="33528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vi-VN" dirty="0">
              <a:latin typeface="Times New Roman" panose="02020603050405020304" pitchFamily="18" charset="0"/>
            </a:endParaRPr>
          </a:p>
        </p:txBody>
      </p:sp>
      <p:sp>
        <p:nvSpPr>
          <p:cNvPr id="75781" name="Line 6"/>
          <p:cNvSpPr>
            <a:spLocks noChangeShapeType="1"/>
          </p:cNvSpPr>
          <p:nvPr/>
        </p:nvSpPr>
        <p:spPr bwMode="auto">
          <a:xfrm>
            <a:off x="6324600" y="2422525"/>
            <a:ext cx="0" cy="3810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vi-VN" dirty="0">
              <a:latin typeface="Times New Roman" panose="02020603050405020304" pitchFamily="18" charset="0"/>
            </a:endParaRPr>
          </a:p>
        </p:txBody>
      </p:sp>
      <p:sp>
        <p:nvSpPr>
          <p:cNvPr id="75782" name="Line 7"/>
          <p:cNvSpPr>
            <a:spLocks noChangeShapeType="1"/>
          </p:cNvSpPr>
          <p:nvPr/>
        </p:nvSpPr>
        <p:spPr bwMode="auto">
          <a:xfrm>
            <a:off x="6324600" y="6232525"/>
            <a:ext cx="3657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vi-VN" dirty="0">
              <a:latin typeface="Times New Roman" panose="02020603050405020304" pitchFamily="18" charset="0"/>
            </a:endParaRPr>
          </a:p>
        </p:txBody>
      </p:sp>
      <p:sp>
        <p:nvSpPr>
          <p:cNvPr id="75783" name="Line 8"/>
          <p:cNvSpPr>
            <a:spLocks noChangeShapeType="1"/>
          </p:cNvSpPr>
          <p:nvPr/>
        </p:nvSpPr>
        <p:spPr bwMode="auto">
          <a:xfrm>
            <a:off x="6324600" y="2803525"/>
            <a:ext cx="3429000" cy="2514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vi-VN" dirty="0">
              <a:latin typeface="Times New Roman" panose="02020603050405020304" pitchFamily="18" charset="0"/>
            </a:endParaRPr>
          </a:p>
        </p:txBody>
      </p:sp>
      <p:sp>
        <p:nvSpPr>
          <p:cNvPr id="75784" name="Line 9"/>
          <p:cNvSpPr>
            <a:spLocks noChangeShapeType="1"/>
          </p:cNvSpPr>
          <p:nvPr/>
        </p:nvSpPr>
        <p:spPr bwMode="auto">
          <a:xfrm flipV="1">
            <a:off x="6324600" y="2955925"/>
            <a:ext cx="3200400" cy="2590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vi-VN" dirty="0">
              <a:latin typeface="Times New Roman" panose="02020603050405020304" pitchFamily="18" charset="0"/>
            </a:endParaRPr>
          </a:p>
        </p:txBody>
      </p:sp>
      <p:sp>
        <p:nvSpPr>
          <p:cNvPr id="75785" name="Line 10"/>
          <p:cNvSpPr>
            <a:spLocks noChangeShapeType="1"/>
          </p:cNvSpPr>
          <p:nvPr/>
        </p:nvSpPr>
        <p:spPr bwMode="auto">
          <a:xfrm flipH="1">
            <a:off x="6324600" y="4113213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vi-VN" dirty="0">
              <a:latin typeface="Times New Roman" panose="02020603050405020304" pitchFamily="18" charset="0"/>
            </a:endParaRPr>
          </a:p>
        </p:txBody>
      </p:sp>
      <p:sp>
        <p:nvSpPr>
          <p:cNvPr id="75786" name="Text Box 11"/>
          <p:cNvSpPr txBox="1">
            <a:spLocks noChangeArrowheads="1"/>
          </p:cNvSpPr>
          <p:nvPr/>
        </p:nvSpPr>
        <p:spPr bwMode="auto">
          <a:xfrm>
            <a:off x="5867400" y="3167063"/>
            <a:ext cx="457200" cy="190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40000"/>
              </a:spcBef>
            </a:pPr>
            <a:r>
              <a:rPr lang="en-US"/>
              <a:t>P</a:t>
            </a:r>
            <a:r>
              <a:rPr lang="en-US" baseline="-25000"/>
              <a:t>D</a:t>
            </a:r>
            <a:endParaRPr lang="en-US"/>
          </a:p>
          <a:p>
            <a:pPr>
              <a:spcBef>
                <a:spcPct val="40000"/>
              </a:spcBef>
            </a:pPr>
            <a:endParaRPr lang="en-US"/>
          </a:p>
          <a:p>
            <a:pPr>
              <a:spcBef>
                <a:spcPct val="40000"/>
              </a:spcBef>
            </a:pPr>
            <a:r>
              <a:rPr lang="en-US"/>
              <a:t>P</a:t>
            </a:r>
            <a:r>
              <a:rPr lang="en-US" baseline="-25000"/>
              <a:t>o</a:t>
            </a:r>
            <a:endParaRPr lang="en-US"/>
          </a:p>
          <a:p>
            <a:pPr>
              <a:spcBef>
                <a:spcPct val="40000"/>
              </a:spcBef>
            </a:pPr>
            <a:endParaRPr lang="en-US"/>
          </a:p>
          <a:p>
            <a:pPr>
              <a:spcBef>
                <a:spcPct val="40000"/>
              </a:spcBef>
            </a:pPr>
            <a:r>
              <a:rPr lang="en-US"/>
              <a:t>P</a:t>
            </a:r>
            <a:r>
              <a:rPr lang="en-US" baseline="-25000"/>
              <a:t>S</a:t>
            </a:r>
            <a:endParaRPr lang="en-US"/>
          </a:p>
        </p:txBody>
      </p:sp>
      <p:sp>
        <p:nvSpPr>
          <p:cNvPr id="75787" name="Text Box 12"/>
          <p:cNvSpPr txBox="1">
            <a:spLocks noChangeArrowheads="1"/>
          </p:cNvSpPr>
          <p:nvPr/>
        </p:nvSpPr>
        <p:spPr bwMode="auto">
          <a:xfrm>
            <a:off x="6400800" y="6308726"/>
            <a:ext cx="2514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      </a:t>
            </a:r>
            <a:r>
              <a:rPr lang="en-US"/>
              <a:t>Q</a:t>
            </a:r>
            <a:r>
              <a:rPr lang="en-US" baseline="-25000"/>
              <a:t>1</a:t>
            </a:r>
            <a:r>
              <a:rPr lang="en-US"/>
              <a:t>          Q</a:t>
            </a:r>
            <a:r>
              <a:rPr lang="en-US" baseline="-25000"/>
              <a:t>o</a:t>
            </a:r>
            <a:r>
              <a:rPr lang="en-US" sz="2000" baseline="-25000"/>
              <a:t>                            </a:t>
            </a:r>
            <a:endParaRPr lang="en-US" sz="2000"/>
          </a:p>
        </p:txBody>
      </p:sp>
      <p:sp>
        <p:nvSpPr>
          <p:cNvPr id="75788" name="Line 14"/>
          <p:cNvSpPr>
            <a:spLocks noChangeShapeType="1"/>
          </p:cNvSpPr>
          <p:nvPr/>
        </p:nvSpPr>
        <p:spPr bwMode="auto">
          <a:xfrm>
            <a:off x="8105775" y="4086225"/>
            <a:ext cx="0" cy="2133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vi-VN" dirty="0">
              <a:latin typeface="Times New Roman" panose="02020603050405020304" pitchFamily="18" charset="0"/>
            </a:endParaRPr>
          </a:p>
        </p:txBody>
      </p:sp>
      <p:sp>
        <p:nvSpPr>
          <p:cNvPr id="75789" name="Line 17"/>
          <p:cNvSpPr>
            <a:spLocks noChangeShapeType="1"/>
          </p:cNvSpPr>
          <p:nvPr/>
        </p:nvSpPr>
        <p:spPr bwMode="auto">
          <a:xfrm flipV="1">
            <a:off x="6477000" y="1947863"/>
            <a:ext cx="2362200" cy="19050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vi-VN" dirty="0">
              <a:latin typeface="Times New Roman" panose="02020603050405020304" pitchFamily="18" charset="0"/>
            </a:endParaRPr>
          </a:p>
        </p:txBody>
      </p:sp>
      <p:sp>
        <p:nvSpPr>
          <p:cNvPr id="75790" name="Text Box 18"/>
          <p:cNvSpPr txBox="1">
            <a:spLocks noChangeArrowheads="1"/>
          </p:cNvSpPr>
          <p:nvPr/>
        </p:nvSpPr>
        <p:spPr bwMode="auto">
          <a:xfrm>
            <a:off x="8839200" y="1676401"/>
            <a:ext cx="533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S</a:t>
            </a:r>
            <a:r>
              <a:rPr lang="en-US" baseline="-25000"/>
              <a:t>1</a:t>
            </a:r>
            <a:endParaRPr lang="en-US"/>
          </a:p>
        </p:txBody>
      </p:sp>
      <p:sp>
        <p:nvSpPr>
          <p:cNvPr id="75791" name="Text Box 19"/>
          <p:cNvSpPr txBox="1">
            <a:spLocks noChangeArrowheads="1"/>
          </p:cNvSpPr>
          <p:nvPr/>
        </p:nvSpPr>
        <p:spPr bwMode="auto">
          <a:xfrm>
            <a:off x="9525000" y="2651126"/>
            <a:ext cx="38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S</a:t>
            </a:r>
          </a:p>
        </p:txBody>
      </p:sp>
      <p:sp>
        <p:nvSpPr>
          <p:cNvPr id="75792" name="Text Box 20"/>
          <p:cNvSpPr txBox="1">
            <a:spLocks noChangeArrowheads="1"/>
          </p:cNvSpPr>
          <p:nvPr/>
        </p:nvSpPr>
        <p:spPr bwMode="auto">
          <a:xfrm>
            <a:off x="9753600" y="5241926"/>
            <a:ext cx="38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D</a:t>
            </a:r>
          </a:p>
        </p:txBody>
      </p:sp>
      <p:sp>
        <p:nvSpPr>
          <p:cNvPr id="75793" name="Line 23"/>
          <p:cNvSpPr>
            <a:spLocks noChangeShapeType="1"/>
          </p:cNvSpPr>
          <p:nvPr/>
        </p:nvSpPr>
        <p:spPr bwMode="auto">
          <a:xfrm>
            <a:off x="7086600" y="3352800"/>
            <a:ext cx="0" cy="7620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vi-VN" dirty="0">
              <a:latin typeface="Times New Roman" panose="02020603050405020304" pitchFamily="18" charset="0"/>
            </a:endParaRPr>
          </a:p>
        </p:txBody>
      </p:sp>
      <p:sp>
        <p:nvSpPr>
          <p:cNvPr id="75794" name="Line 24"/>
          <p:cNvSpPr>
            <a:spLocks noChangeShapeType="1"/>
          </p:cNvSpPr>
          <p:nvPr/>
        </p:nvSpPr>
        <p:spPr bwMode="auto">
          <a:xfrm>
            <a:off x="7086600" y="4114800"/>
            <a:ext cx="0" cy="7620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vi-VN" dirty="0">
              <a:latin typeface="Times New Roman" panose="02020603050405020304" pitchFamily="18" charset="0"/>
            </a:endParaRPr>
          </a:p>
        </p:txBody>
      </p:sp>
      <p:sp>
        <p:nvSpPr>
          <p:cNvPr id="75795" name="Line 25"/>
          <p:cNvSpPr>
            <a:spLocks noChangeShapeType="1"/>
          </p:cNvSpPr>
          <p:nvPr/>
        </p:nvSpPr>
        <p:spPr bwMode="auto">
          <a:xfrm>
            <a:off x="7086600" y="4876800"/>
            <a:ext cx="0" cy="1371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vi-VN" dirty="0">
              <a:latin typeface="Times New Roman" panose="02020603050405020304" pitchFamily="18" charset="0"/>
            </a:endParaRPr>
          </a:p>
        </p:txBody>
      </p:sp>
      <p:sp>
        <p:nvSpPr>
          <p:cNvPr id="75796" name="Text Box 28"/>
          <p:cNvSpPr txBox="1">
            <a:spLocks noChangeArrowheads="1"/>
          </p:cNvSpPr>
          <p:nvPr/>
        </p:nvSpPr>
        <p:spPr bwMode="auto">
          <a:xfrm>
            <a:off x="8763000" y="2605088"/>
            <a:ext cx="762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Thuế</a:t>
            </a:r>
          </a:p>
        </p:txBody>
      </p:sp>
      <p:sp>
        <p:nvSpPr>
          <p:cNvPr id="75797" name="AutoShape 30"/>
          <p:cNvSpPr>
            <a:spLocks noChangeArrowheads="1"/>
          </p:cNvSpPr>
          <p:nvPr/>
        </p:nvSpPr>
        <p:spPr bwMode="auto">
          <a:xfrm>
            <a:off x="7115175" y="5943600"/>
            <a:ext cx="914400" cy="76200"/>
          </a:xfrm>
          <a:prstGeom prst="leftArrow">
            <a:avLst>
              <a:gd name="adj1" fmla="val 50000"/>
              <a:gd name="adj2" fmla="val 30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vi-VN" dirty="0">
              <a:latin typeface="Times New Roman" panose="02020603050405020304" pitchFamily="18" charset="0"/>
            </a:endParaRPr>
          </a:p>
        </p:txBody>
      </p:sp>
      <p:sp>
        <p:nvSpPr>
          <p:cNvPr id="75798" name="AutoShape 33"/>
          <p:cNvSpPr>
            <a:spLocks noChangeArrowheads="1"/>
          </p:cNvSpPr>
          <p:nvPr/>
        </p:nvSpPr>
        <p:spPr bwMode="auto">
          <a:xfrm>
            <a:off x="8686800" y="2286000"/>
            <a:ext cx="76200" cy="1066800"/>
          </a:xfrm>
          <a:prstGeom prst="upArrow">
            <a:avLst>
              <a:gd name="adj1" fmla="val 50000"/>
              <a:gd name="adj2" fmla="val 3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vi-VN" dirty="0">
              <a:latin typeface="Times New Roman" panose="02020603050405020304" pitchFamily="18" charset="0"/>
            </a:endParaRPr>
          </a:p>
        </p:txBody>
      </p:sp>
      <p:sp>
        <p:nvSpPr>
          <p:cNvPr id="75799" name="Text Box 34"/>
          <p:cNvSpPr txBox="1">
            <a:spLocks noChangeArrowheads="1"/>
          </p:cNvSpPr>
          <p:nvPr/>
        </p:nvSpPr>
        <p:spPr bwMode="auto">
          <a:xfrm>
            <a:off x="8991600" y="3733800"/>
            <a:ext cx="1447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Cân bằng không thuế</a:t>
            </a:r>
          </a:p>
        </p:txBody>
      </p:sp>
      <p:sp>
        <p:nvSpPr>
          <p:cNvPr id="75800" name="Text Box 35"/>
          <p:cNvSpPr txBox="1">
            <a:spLocks noChangeArrowheads="1"/>
          </p:cNvSpPr>
          <p:nvPr/>
        </p:nvSpPr>
        <p:spPr bwMode="auto">
          <a:xfrm>
            <a:off x="6553200" y="2254250"/>
            <a:ext cx="1219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Cân bằng có thuế</a:t>
            </a:r>
          </a:p>
        </p:txBody>
      </p:sp>
      <p:sp>
        <p:nvSpPr>
          <p:cNvPr id="75801" name="Text Box 36"/>
          <p:cNvSpPr txBox="1">
            <a:spLocks noChangeArrowheads="1"/>
          </p:cNvSpPr>
          <p:nvPr/>
        </p:nvSpPr>
        <p:spPr bwMode="auto">
          <a:xfrm>
            <a:off x="4727848" y="2924944"/>
            <a:ext cx="12192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 err="1"/>
              <a:t>Giá</a:t>
            </a:r>
            <a:r>
              <a:rPr lang="en-US" sz="2000" dirty="0"/>
              <a:t> </a:t>
            </a:r>
            <a:r>
              <a:rPr lang="en-US" sz="2000" dirty="0" err="1"/>
              <a:t>người</a:t>
            </a:r>
            <a:r>
              <a:rPr lang="en-US" sz="2000" dirty="0"/>
              <a:t> </a:t>
            </a:r>
            <a:r>
              <a:rPr lang="en-US" sz="2000" dirty="0" err="1"/>
              <a:t>mua</a:t>
            </a:r>
            <a:r>
              <a:rPr lang="en-US" sz="2000" dirty="0"/>
              <a:t> </a:t>
            </a:r>
            <a:r>
              <a:rPr lang="en-US" sz="2000" dirty="0" err="1"/>
              <a:t>trả</a:t>
            </a:r>
            <a:endParaRPr lang="en-US" sz="2000" dirty="0"/>
          </a:p>
        </p:txBody>
      </p:sp>
      <p:sp>
        <p:nvSpPr>
          <p:cNvPr id="75802" name="Text Box 37"/>
          <p:cNvSpPr txBox="1">
            <a:spLocks noChangeArrowheads="1"/>
          </p:cNvSpPr>
          <p:nvPr/>
        </p:nvSpPr>
        <p:spPr bwMode="auto">
          <a:xfrm>
            <a:off x="4727848" y="3861048"/>
            <a:ext cx="12192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 err="1"/>
              <a:t>Giá</a:t>
            </a:r>
            <a:r>
              <a:rPr lang="en-US" sz="2000" dirty="0"/>
              <a:t> </a:t>
            </a:r>
            <a:r>
              <a:rPr lang="en-US" sz="2000" dirty="0" err="1"/>
              <a:t>không</a:t>
            </a:r>
            <a:r>
              <a:rPr lang="en-US" sz="2000" dirty="0"/>
              <a:t> </a:t>
            </a:r>
            <a:r>
              <a:rPr lang="en-US" sz="2000" dirty="0" err="1"/>
              <a:t>thuế</a:t>
            </a:r>
            <a:endParaRPr lang="en-US" sz="2000" dirty="0"/>
          </a:p>
        </p:txBody>
      </p:sp>
      <p:sp>
        <p:nvSpPr>
          <p:cNvPr id="75803" name="Text Box 38"/>
          <p:cNvSpPr txBox="1">
            <a:spLocks noChangeArrowheads="1"/>
          </p:cNvSpPr>
          <p:nvPr/>
        </p:nvSpPr>
        <p:spPr bwMode="auto">
          <a:xfrm>
            <a:off x="4648200" y="4616450"/>
            <a:ext cx="12192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 err="1"/>
              <a:t>Giá</a:t>
            </a:r>
            <a:r>
              <a:rPr lang="en-US" sz="2000" dirty="0"/>
              <a:t> </a:t>
            </a:r>
            <a:r>
              <a:rPr lang="en-US" sz="2000" dirty="0" err="1"/>
              <a:t>người</a:t>
            </a:r>
            <a:r>
              <a:rPr lang="en-US" sz="2000" dirty="0"/>
              <a:t> </a:t>
            </a:r>
            <a:r>
              <a:rPr lang="en-US" sz="2000" dirty="0" err="1"/>
              <a:t>bán</a:t>
            </a:r>
            <a:r>
              <a:rPr lang="en-US" sz="2000" dirty="0"/>
              <a:t> </a:t>
            </a:r>
            <a:r>
              <a:rPr lang="en-US" sz="2000" dirty="0" err="1"/>
              <a:t>nhận</a:t>
            </a:r>
            <a:endParaRPr lang="en-US" sz="2000" dirty="0"/>
          </a:p>
        </p:txBody>
      </p:sp>
      <p:sp>
        <p:nvSpPr>
          <p:cNvPr id="75804" name="Text Box 39"/>
          <p:cNvSpPr txBox="1">
            <a:spLocks noChangeArrowheads="1"/>
          </p:cNvSpPr>
          <p:nvPr/>
        </p:nvSpPr>
        <p:spPr bwMode="auto">
          <a:xfrm>
            <a:off x="6172200" y="1889126"/>
            <a:ext cx="533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P</a:t>
            </a:r>
          </a:p>
        </p:txBody>
      </p:sp>
      <p:sp>
        <p:nvSpPr>
          <p:cNvPr id="75805" name="Text Box 40"/>
          <p:cNvSpPr txBox="1">
            <a:spLocks noChangeArrowheads="1"/>
          </p:cNvSpPr>
          <p:nvPr/>
        </p:nvSpPr>
        <p:spPr bwMode="auto">
          <a:xfrm>
            <a:off x="9982200" y="6003926"/>
            <a:ext cx="533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Q</a:t>
            </a:r>
          </a:p>
        </p:txBody>
      </p:sp>
      <p:sp>
        <p:nvSpPr>
          <p:cNvPr id="75806" name="Line 41"/>
          <p:cNvSpPr>
            <a:spLocks noChangeShapeType="1"/>
          </p:cNvSpPr>
          <p:nvPr/>
        </p:nvSpPr>
        <p:spPr bwMode="auto">
          <a:xfrm>
            <a:off x="6324600" y="48768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vi-VN" dirty="0">
              <a:latin typeface="Times New Roman" panose="02020603050405020304" pitchFamily="18" charset="0"/>
            </a:endParaRPr>
          </a:p>
        </p:txBody>
      </p:sp>
      <p:sp>
        <p:nvSpPr>
          <p:cNvPr id="75807" name="Oval 42"/>
          <p:cNvSpPr>
            <a:spLocks noChangeArrowheads="1"/>
          </p:cNvSpPr>
          <p:nvPr/>
        </p:nvSpPr>
        <p:spPr bwMode="auto">
          <a:xfrm>
            <a:off x="7058025" y="3324225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vi-VN" dirty="0">
              <a:latin typeface="Times New Roman" panose="02020603050405020304" pitchFamily="18" charset="0"/>
            </a:endParaRPr>
          </a:p>
        </p:txBody>
      </p:sp>
      <p:sp>
        <p:nvSpPr>
          <p:cNvPr id="75808" name="Oval 43"/>
          <p:cNvSpPr>
            <a:spLocks noChangeArrowheads="1"/>
          </p:cNvSpPr>
          <p:nvPr/>
        </p:nvSpPr>
        <p:spPr bwMode="auto">
          <a:xfrm>
            <a:off x="8077200" y="4067175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vi-VN" dirty="0">
              <a:latin typeface="Times New Roman" panose="02020603050405020304" pitchFamily="18" charset="0"/>
            </a:endParaRPr>
          </a:p>
        </p:txBody>
      </p:sp>
      <p:sp>
        <p:nvSpPr>
          <p:cNvPr id="75809" name="Line 44"/>
          <p:cNvSpPr>
            <a:spLocks noChangeShapeType="1"/>
          </p:cNvSpPr>
          <p:nvPr/>
        </p:nvSpPr>
        <p:spPr bwMode="auto">
          <a:xfrm>
            <a:off x="8120063" y="4100513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vi-VN" dirty="0">
              <a:latin typeface="Times New Roman" panose="02020603050405020304" pitchFamily="18" charset="0"/>
            </a:endParaRPr>
          </a:p>
        </p:txBody>
      </p:sp>
      <p:sp>
        <p:nvSpPr>
          <p:cNvPr id="75810" name="Line 45"/>
          <p:cNvSpPr>
            <a:spLocks noChangeShapeType="1"/>
          </p:cNvSpPr>
          <p:nvPr/>
        </p:nvSpPr>
        <p:spPr bwMode="auto">
          <a:xfrm flipV="1">
            <a:off x="7086600" y="2895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vi-VN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0511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anchor="b">
            <a:normAutofit/>
          </a:bodyPr>
          <a:lstStyle/>
          <a:p>
            <a:r>
              <a:rPr lang="en-US" sz="4800" dirty="0" err="1">
                <a:solidFill>
                  <a:srgbClr val="FF0000"/>
                </a:solidFill>
              </a:rPr>
              <a:t>Chính</a:t>
            </a:r>
            <a:r>
              <a:rPr lang="en-US" sz="4800" dirty="0">
                <a:solidFill>
                  <a:srgbClr val="FF0000"/>
                </a:solidFill>
              </a:rPr>
              <a:t> </a:t>
            </a:r>
            <a:r>
              <a:rPr lang="en-US" sz="4800" dirty="0" err="1">
                <a:solidFill>
                  <a:srgbClr val="FF0000"/>
                </a:solidFill>
              </a:rPr>
              <a:t>sách</a:t>
            </a:r>
            <a:r>
              <a:rPr lang="en-US" sz="4800" dirty="0">
                <a:solidFill>
                  <a:srgbClr val="FF0000"/>
                </a:solidFill>
              </a:rPr>
              <a:t> </a:t>
            </a:r>
            <a:r>
              <a:rPr lang="en-US" sz="4800" dirty="0" err="1">
                <a:solidFill>
                  <a:srgbClr val="FF0000"/>
                </a:solidFill>
              </a:rPr>
              <a:t>thuế</a:t>
            </a:r>
            <a:endParaRPr lang="en-US" sz="4800" dirty="0"/>
          </a:p>
        </p:txBody>
      </p:sp>
      <p:sp>
        <p:nvSpPr>
          <p:cNvPr id="76822" name="Rectangle 26"/>
          <p:cNvSpPr>
            <a:spLocks noGrp="1" noChangeArrowheads="1"/>
          </p:cNvSpPr>
          <p:nvPr>
            <p:ph type="body" idx="4294967295"/>
          </p:nvPr>
        </p:nvSpPr>
        <p:spPr>
          <a:xfrm>
            <a:off x="738325" y="1784623"/>
            <a:ext cx="2438400" cy="4343400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dirty="0" err="1" smtClean="0">
                <a:solidFill>
                  <a:srgbClr val="0070C0"/>
                </a:solidFill>
              </a:rPr>
              <a:t>Chính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sách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thuế</a:t>
            </a:r>
            <a:r>
              <a:rPr lang="en-US" dirty="0" smtClean="0">
                <a:solidFill>
                  <a:srgbClr val="0070C0"/>
                </a:solidFill>
              </a:rPr>
              <a:t>: </a:t>
            </a:r>
            <a:r>
              <a:rPr lang="en-US" dirty="0" err="1" smtClean="0">
                <a:solidFill>
                  <a:srgbClr val="0070C0"/>
                </a:solidFill>
              </a:rPr>
              <a:t>Thuế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đánh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vào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người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mua</a:t>
            </a:r>
            <a:r>
              <a:rPr lang="en-US" dirty="0" smtClean="0"/>
              <a:t>.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dirty="0" smtClean="0"/>
              <a:t>Ai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nộp</a:t>
            </a:r>
            <a:r>
              <a:rPr lang="en-US" dirty="0" smtClean="0"/>
              <a:t> </a:t>
            </a:r>
            <a:r>
              <a:rPr lang="en-US" dirty="0" err="1" smtClean="0"/>
              <a:t>thuế</a:t>
            </a:r>
            <a:r>
              <a:rPr lang="en-US" dirty="0" smtClean="0"/>
              <a:t>?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hay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?</a:t>
            </a:r>
          </a:p>
        </p:txBody>
      </p:sp>
      <p:sp>
        <p:nvSpPr>
          <p:cNvPr id="76803" name="Line 5"/>
          <p:cNvSpPr>
            <a:spLocks noChangeShapeType="1"/>
          </p:cNvSpPr>
          <p:nvPr/>
        </p:nvSpPr>
        <p:spPr bwMode="auto">
          <a:xfrm>
            <a:off x="6400800" y="2346325"/>
            <a:ext cx="0" cy="3810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vi-VN" dirty="0">
              <a:latin typeface="Times New Roman" panose="02020603050405020304" pitchFamily="18" charset="0"/>
            </a:endParaRPr>
          </a:p>
        </p:txBody>
      </p:sp>
      <p:sp>
        <p:nvSpPr>
          <p:cNvPr id="76804" name="Line 6"/>
          <p:cNvSpPr>
            <a:spLocks noChangeShapeType="1"/>
          </p:cNvSpPr>
          <p:nvPr/>
        </p:nvSpPr>
        <p:spPr bwMode="auto">
          <a:xfrm>
            <a:off x="6400800" y="6156325"/>
            <a:ext cx="3657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vi-VN" dirty="0">
              <a:latin typeface="Times New Roman" panose="02020603050405020304" pitchFamily="18" charset="0"/>
            </a:endParaRPr>
          </a:p>
        </p:txBody>
      </p:sp>
      <p:sp>
        <p:nvSpPr>
          <p:cNvPr id="76805" name="Line 7"/>
          <p:cNvSpPr>
            <a:spLocks noChangeShapeType="1"/>
          </p:cNvSpPr>
          <p:nvPr/>
        </p:nvSpPr>
        <p:spPr bwMode="auto">
          <a:xfrm>
            <a:off x="6400800" y="2727325"/>
            <a:ext cx="3429000" cy="2514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vi-VN" dirty="0">
              <a:latin typeface="Times New Roman" panose="02020603050405020304" pitchFamily="18" charset="0"/>
            </a:endParaRPr>
          </a:p>
        </p:txBody>
      </p:sp>
      <p:sp>
        <p:nvSpPr>
          <p:cNvPr id="76806" name="Line 8"/>
          <p:cNvSpPr>
            <a:spLocks noChangeShapeType="1"/>
          </p:cNvSpPr>
          <p:nvPr/>
        </p:nvSpPr>
        <p:spPr bwMode="auto">
          <a:xfrm flipV="1">
            <a:off x="6400800" y="2879725"/>
            <a:ext cx="3200400" cy="2590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vi-VN" dirty="0">
              <a:latin typeface="Times New Roman" panose="02020603050405020304" pitchFamily="18" charset="0"/>
            </a:endParaRPr>
          </a:p>
        </p:txBody>
      </p:sp>
      <p:sp>
        <p:nvSpPr>
          <p:cNvPr id="76807" name="Line 9"/>
          <p:cNvSpPr>
            <a:spLocks noChangeShapeType="1"/>
          </p:cNvSpPr>
          <p:nvPr/>
        </p:nvSpPr>
        <p:spPr bwMode="auto">
          <a:xfrm flipH="1">
            <a:off x="6400800" y="4037013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vi-VN" dirty="0">
              <a:latin typeface="Times New Roman" panose="02020603050405020304" pitchFamily="18" charset="0"/>
            </a:endParaRPr>
          </a:p>
        </p:txBody>
      </p:sp>
      <p:sp>
        <p:nvSpPr>
          <p:cNvPr id="76808" name="Text Box 10"/>
          <p:cNvSpPr txBox="1">
            <a:spLocks noChangeArrowheads="1"/>
          </p:cNvSpPr>
          <p:nvPr/>
        </p:nvSpPr>
        <p:spPr bwMode="auto">
          <a:xfrm>
            <a:off x="5943600" y="3108326"/>
            <a:ext cx="457200" cy="1877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000"/>
              <a:t>P</a:t>
            </a:r>
            <a:r>
              <a:rPr lang="en-US" sz="2000" baseline="-25000"/>
              <a:t>D</a:t>
            </a:r>
            <a:endParaRPr lang="en-US" sz="2000"/>
          </a:p>
          <a:p>
            <a:pPr>
              <a:spcBef>
                <a:spcPct val="20000"/>
              </a:spcBef>
            </a:pPr>
            <a:endParaRPr lang="en-US" sz="2000"/>
          </a:p>
          <a:p>
            <a:pPr>
              <a:spcBef>
                <a:spcPct val="20000"/>
              </a:spcBef>
            </a:pPr>
            <a:r>
              <a:rPr lang="en-US" sz="2000"/>
              <a:t>P</a:t>
            </a:r>
            <a:r>
              <a:rPr lang="en-US" sz="2000" baseline="-25000"/>
              <a:t>o</a:t>
            </a:r>
            <a:endParaRPr lang="en-US" sz="2000"/>
          </a:p>
          <a:p>
            <a:pPr>
              <a:spcBef>
                <a:spcPct val="20000"/>
              </a:spcBef>
            </a:pPr>
            <a:endParaRPr lang="en-US" sz="2000"/>
          </a:p>
          <a:p>
            <a:pPr>
              <a:spcBef>
                <a:spcPct val="20000"/>
              </a:spcBef>
            </a:pPr>
            <a:r>
              <a:rPr lang="en-US" sz="2000"/>
              <a:t>P</a:t>
            </a:r>
            <a:r>
              <a:rPr lang="en-US" sz="2000" baseline="-25000"/>
              <a:t>S</a:t>
            </a:r>
            <a:endParaRPr lang="en-US" sz="2000"/>
          </a:p>
        </p:txBody>
      </p:sp>
      <p:sp>
        <p:nvSpPr>
          <p:cNvPr id="76809" name="Text Box 11"/>
          <p:cNvSpPr txBox="1">
            <a:spLocks noChangeArrowheads="1"/>
          </p:cNvSpPr>
          <p:nvPr/>
        </p:nvSpPr>
        <p:spPr bwMode="auto">
          <a:xfrm>
            <a:off x="6477000" y="6232526"/>
            <a:ext cx="2438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      Q</a:t>
            </a:r>
            <a:r>
              <a:rPr lang="en-US" sz="2000" baseline="-25000"/>
              <a:t>1</a:t>
            </a:r>
            <a:r>
              <a:rPr lang="en-US" sz="2000"/>
              <a:t>          Q</a:t>
            </a:r>
            <a:r>
              <a:rPr lang="en-US" sz="2000" baseline="-25000"/>
              <a:t>o                            </a:t>
            </a:r>
            <a:endParaRPr lang="en-US" sz="2000"/>
          </a:p>
        </p:txBody>
      </p:sp>
      <p:sp>
        <p:nvSpPr>
          <p:cNvPr id="76810" name="Text Box 12"/>
          <p:cNvSpPr txBox="1">
            <a:spLocks noChangeArrowheads="1"/>
          </p:cNvSpPr>
          <p:nvPr/>
        </p:nvSpPr>
        <p:spPr bwMode="auto">
          <a:xfrm>
            <a:off x="6248400" y="1905001"/>
            <a:ext cx="457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P</a:t>
            </a:r>
          </a:p>
        </p:txBody>
      </p:sp>
      <p:sp>
        <p:nvSpPr>
          <p:cNvPr id="76811" name="Line 13"/>
          <p:cNvSpPr>
            <a:spLocks noChangeShapeType="1"/>
          </p:cNvSpPr>
          <p:nvPr/>
        </p:nvSpPr>
        <p:spPr bwMode="auto">
          <a:xfrm>
            <a:off x="8181975" y="4052888"/>
            <a:ext cx="0" cy="2133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vi-VN" dirty="0">
              <a:latin typeface="Times New Roman" panose="02020603050405020304" pitchFamily="18" charset="0"/>
            </a:endParaRPr>
          </a:p>
        </p:txBody>
      </p:sp>
      <p:sp>
        <p:nvSpPr>
          <p:cNvPr id="76812" name="Text Box 15"/>
          <p:cNvSpPr txBox="1">
            <a:spLocks noChangeArrowheads="1"/>
          </p:cNvSpPr>
          <p:nvPr/>
        </p:nvSpPr>
        <p:spPr bwMode="auto">
          <a:xfrm>
            <a:off x="8839200" y="5699126"/>
            <a:ext cx="533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D</a:t>
            </a:r>
            <a:r>
              <a:rPr lang="en-US" sz="2000" baseline="-25000"/>
              <a:t>1</a:t>
            </a:r>
            <a:endParaRPr lang="en-US" sz="2000"/>
          </a:p>
        </p:txBody>
      </p:sp>
      <p:sp>
        <p:nvSpPr>
          <p:cNvPr id="76813" name="Text Box 16"/>
          <p:cNvSpPr txBox="1">
            <a:spLocks noChangeArrowheads="1"/>
          </p:cNvSpPr>
          <p:nvPr/>
        </p:nvSpPr>
        <p:spPr bwMode="auto">
          <a:xfrm>
            <a:off x="9601200" y="2574926"/>
            <a:ext cx="381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S</a:t>
            </a:r>
          </a:p>
        </p:txBody>
      </p:sp>
      <p:sp>
        <p:nvSpPr>
          <p:cNvPr id="76814" name="Text Box 17"/>
          <p:cNvSpPr txBox="1">
            <a:spLocks noChangeArrowheads="1"/>
          </p:cNvSpPr>
          <p:nvPr/>
        </p:nvSpPr>
        <p:spPr bwMode="auto">
          <a:xfrm>
            <a:off x="9829800" y="5165726"/>
            <a:ext cx="381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D</a:t>
            </a:r>
          </a:p>
        </p:txBody>
      </p:sp>
      <p:sp>
        <p:nvSpPr>
          <p:cNvPr id="76815" name="Text Box 18"/>
          <p:cNvSpPr txBox="1">
            <a:spLocks noChangeArrowheads="1"/>
          </p:cNvSpPr>
          <p:nvPr/>
        </p:nvSpPr>
        <p:spPr bwMode="auto">
          <a:xfrm>
            <a:off x="10120314" y="5943601"/>
            <a:ext cx="5476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Q</a:t>
            </a:r>
          </a:p>
        </p:txBody>
      </p:sp>
      <p:sp>
        <p:nvSpPr>
          <p:cNvPr id="76816" name="Line 19"/>
          <p:cNvSpPr>
            <a:spLocks noChangeShapeType="1"/>
          </p:cNvSpPr>
          <p:nvPr/>
        </p:nvSpPr>
        <p:spPr bwMode="auto">
          <a:xfrm>
            <a:off x="7162800" y="3276600"/>
            <a:ext cx="0" cy="7620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vi-VN" dirty="0">
              <a:latin typeface="Times New Roman" panose="02020603050405020304" pitchFamily="18" charset="0"/>
            </a:endParaRPr>
          </a:p>
        </p:txBody>
      </p:sp>
      <p:sp>
        <p:nvSpPr>
          <p:cNvPr id="76817" name="Line 20"/>
          <p:cNvSpPr>
            <a:spLocks noChangeShapeType="1"/>
          </p:cNvSpPr>
          <p:nvPr/>
        </p:nvSpPr>
        <p:spPr bwMode="auto">
          <a:xfrm>
            <a:off x="7162800" y="4038600"/>
            <a:ext cx="0" cy="7620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vi-VN" dirty="0">
              <a:latin typeface="Times New Roman" panose="02020603050405020304" pitchFamily="18" charset="0"/>
            </a:endParaRPr>
          </a:p>
        </p:txBody>
      </p:sp>
      <p:sp>
        <p:nvSpPr>
          <p:cNvPr id="76818" name="Line 21"/>
          <p:cNvSpPr>
            <a:spLocks noChangeShapeType="1"/>
          </p:cNvSpPr>
          <p:nvPr/>
        </p:nvSpPr>
        <p:spPr bwMode="auto">
          <a:xfrm>
            <a:off x="7162800" y="4786313"/>
            <a:ext cx="0" cy="1371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vi-VN" dirty="0">
              <a:latin typeface="Times New Roman" panose="02020603050405020304" pitchFamily="18" charset="0"/>
            </a:endParaRPr>
          </a:p>
        </p:txBody>
      </p:sp>
      <p:sp>
        <p:nvSpPr>
          <p:cNvPr id="76819" name="Text Box 22"/>
          <p:cNvSpPr txBox="1">
            <a:spLocks noChangeArrowheads="1"/>
          </p:cNvSpPr>
          <p:nvPr/>
        </p:nvSpPr>
        <p:spPr bwMode="auto">
          <a:xfrm>
            <a:off x="8839200" y="5013326"/>
            <a:ext cx="304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t</a:t>
            </a:r>
          </a:p>
        </p:txBody>
      </p:sp>
      <p:sp>
        <p:nvSpPr>
          <p:cNvPr id="76820" name="Line 23"/>
          <p:cNvSpPr>
            <a:spLocks noChangeShapeType="1"/>
          </p:cNvSpPr>
          <p:nvPr/>
        </p:nvSpPr>
        <p:spPr bwMode="auto">
          <a:xfrm>
            <a:off x="6448425" y="4310063"/>
            <a:ext cx="2362200" cy="17526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vi-VN" dirty="0">
              <a:latin typeface="Times New Roman" panose="02020603050405020304" pitchFamily="18" charset="0"/>
            </a:endParaRPr>
          </a:p>
        </p:txBody>
      </p:sp>
      <p:sp>
        <p:nvSpPr>
          <p:cNvPr id="76821" name="AutoShape 25"/>
          <p:cNvSpPr>
            <a:spLocks noChangeArrowheads="1"/>
          </p:cNvSpPr>
          <p:nvPr/>
        </p:nvSpPr>
        <p:spPr bwMode="auto">
          <a:xfrm>
            <a:off x="8763000" y="4648200"/>
            <a:ext cx="76200" cy="1143000"/>
          </a:xfrm>
          <a:prstGeom prst="downArrow">
            <a:avLst>
              <a:gd name="adj1" fmla="val 50000"/>
              <a:gd name="adj2" fmla="val 37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vi-VN" dirty="0">
              <a:latin typeface="Times New Roman" panose="02020603050405020304" pitchFamily="18" charset="0"/>
            </a:endParaRPr>
          </a:p>
        </p:txBody>
      </p:sp>
      <p:sp>
        <p:nvSpPr>
          <p:cNvPr id="76823" name="Line 28"/>
          <p:cNvSpPr>
            <a:spLocks noChangeShapeType="1"/>
          </p:cNvSpPr>
          <p:nvPr/>
        </p:nvSpPr>
        <p:spPr bwMode="auto">
          <a:xfrm>
            <a:off x="6400800" y="3305175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vi-VN" dirty="0">
              <a:latin typeface="Times New Roman" panose="02020603050405020304" pitchFamily="18" charset="0"/>
            </a:endParaRPr>
          </a:p>
        </p:txBody>
      </p:sp>
      <p:sp>
        <p:nvSpPr>
          <p:cNvPr id="76824" name="Line 29"/>
          <p:cNvSpPr>
            <a:spLocks noChangeShapeType="1"/>
          </p:cNvSpPr>
          <p:nvPr/>
        </p:nvSpPr>
        <p:spPr bwMode="auto">
          <a:xfrm>
            <a:off x="6400800" y="4848225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vi-VN" dirty="0">
              <a:latin typeface="Times New Roman" panose="02020603050405020304" pitchFamily="18" charset="0"/>
            </a:endParaRPr>
          </a:p>
        </p:txBody>
      </p:sp>
      <p:sp>
        <p:nvSpPr>
          <p:cNvPr id="76825" name="Text Box 30"/>
          <p:cNvSpPr txBox="1">
            <a:spLocks noChangeArrowheads="1"/>
          </p:cNvSpPr>
          <p:nvPr/>
        </p:nvSpPr>
        <p:spPr bwMode="auto">
          <a:xfrm>
            <a:off x="7467600" y="2743200"/>
            <a:ext cx="1447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Cân bằng không thuế</a:t>
            </a:r>
          </a:p>
        </p:txBody>
      </p:sp>
      <p:sp>
        <p:nvSpPr>
          <p:cNvPr id="76826" name="Text Box 31"/>
          <p:cNvSpPr txBox="1">
            <a:spLocks noChangeArrowheads="1"/>
          </p:cNvSpPr>
          <p:nvPr/>
        </p:nvSpPr>
        <p:spPr bwMode="auto">
          <a:xfrm>
            <a:off x="8991600" y="3657600"/>
            <a:ext cx="1219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Cân bằng có thuế</a:t>
            </a:r>
          </a:p>
        </p:txBody>
      </p:sp>
      <p:sp>
        <p:nvSpPr>
          <p:cNvPr id="76827" name="Oval 32"/>
          <p:cNvSpPr>
            <a:spLocks noChangeArrowheads="1"/>
          </p:cNvSpPr>
          <p:nvPr/>
        </p:nvSpPr>
        <p:spPr bwMode="auto">
          <a:xfrm>
            <a:off x="8153400" y="3990975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vi-VN" dirty="0">
              <a:latin typeface="Times New Roman" panose="02020603050405020304" pitchFamily="18" charset="0"/>
            </a:endParaRPr>
          </a:p>
        </p:txBody>
      </p:sp>
      <p:sp>
        <p:nvSpPr>
          <p:cNvPr id="76828" name="Oval 33"/>
          <p:cNvSpPr>
            <a:spLocks noChangeArrowheads="1"/>
          </p:cNvSpPr>
          <p:nvPr/>
        </p:nvSpPr>
        <p:spPr bwMode="auto">
          <a:xfrm>
            <a:off x="7124700" y="4800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vi-VN" dirty="0">
              <a:latin typeface="Times New Roman" panose="02020603050405020304" pitchFamily="18" charset="0"/>
            </a:endParaRPr>
          </a:p>
        </p:txBody>
      </p:sp>
      <p:sp>
        <p:nvSpPr>
          <p:cNvPr id="76829" name="Line 34"/>
          <p:cNvSpPr>
            <a:spLocks noChangeShapeType="1"/>
          </p:cNvSpPr>
          <p:nvPr/>
        </p:nvSpPr>
        <p:spPr bwMode="auto">
          <a:xfrm flipH="1" flipV="1">
            <a:off x="8077201" y="3429000"/>
            <a:ext cx="104775" cy="6096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vi-VN" dirty="0">
              <a:latin typeface="Times New Roman" panose="02020603050405020304" pitchFamily="18" charset="0"/>
            </a:endParaRPr>
          </a:p>
        </p:txBody>
      </p:sp>
      <p:sp>
        <p:nvSpPr>
          <p:cNvPr id="76830" name="Line 35"/>
          <p:cNvSpPr>
            <a:spLocks noChangeShapeType="1"/>
          </p:cNvSpPr>
          <p:nvPr/>
        </p:nvSpPr>
        <p:spPr bwMode="auto">
          <a:xfrm flipV="1">
            <a:off x="7162800" y="4010025"/>
            <a:ext cx="1828800" cy="8382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vi-VN" dirty="0">
              <a:latin typeface="Times New Roman" panose="02020603050405020304" pitchFamily="18" charset="0"/>
            </a:endParaRPr>
          </a:p>
        </p:txBody>
      </p:sp>
      <p:sp>
        <p:nvSpPr>
          <p:cNvPr id="76831" name="Text Box 36"/>
          <p:cNvSpPr txBox="1">
            <a:spLocks noChangeArrowheads="1"/>
          </p:cNvSpPr>
          <p:nvPr/>
        </p:nvSpPr>
        <p:spPr bwMode="auto">
          <a:xfrm>
            <a:off x="4648200" y="2940050"/>
            <a:ext cx="1219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Giá người mua trả</a:t>
            </a:r>
          </a:p>
        </p:txBody>
      </p:sp>
      <p:sp>
        <p:nvSpPr>
          <p:cNvPr id="76832" name="Text Box 37"/>
          <p:cNvSpPr txBox="1">
            <a:spLocks noChangeArrowheads="1"/>
          </p:cNvSpPr>
          <p:nvPr/>
        </p:nvSpPr>
        <p:spPr bwMode="auto">
          <a:xfrm>
            <a:off x="4648200" y="3810000"/>
            <a:ext cx="1219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Giá không thuế</a:t>
            </a:r>
          </a:p>
        </p:txBody>
      </p:sp>
      <p:sp>
        <p:nvSpPr>
          <p:cNvPr id="76833" name="Text Box 38"/>
          <p:cNvSpPr txBox="1">
            <a:spLocks noChangeArrowheads="1"/>
          </p:cNvSpPr>
          <p:nvPr/>
        </p:nvSpPr>
        <p:spPr bwMode="auto">
          <a:xfrm>
            <a:off x="4648200" y="4616450"/>
            <a:ext cx="1219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Giá người bán nhận</a:t>
            </a:r>
          </a:p>
        </p:txBody>
      </p:sp>
    </p:spTree>
    <p:extLst>
      <p:ext uri="{BB962C8B-B14F-4D97-AF65-F5344CB8AC3E}">
        <p14:creationId xmlns:p14="http://schemas.microsoft.com/office/powerpoint/2010/main" val="2574154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anchor="b">
            <a:normAutofit/>
          </a:bodyPr>
          <a:lstStyle/>
          <a:p>
            <a:pPr algn="ctr"/>
            <a:r>
              <a:rPr lang="en-US" sz="4800" dirty="0" err="1">
                <a:solidFill>
                  <a:srgbClr val="FF0000"/>
                </a:solidFill>
              </a:rPr>
              <a:t>Chính</a:t>
            </a:r>
            <a:r>
              <a:rPr lang="en-US" sz="4800" dirty="0">
                <a:solidFill>
                  <a:srgbClr val="FF0000"/>
                </a:solidFill>
              </a:rPr>
              <a:t> </a:t>
            </a:r>
            <a:r>
              <a:rPr lang="en-US" sz="4800" dirty="0" err="1">
                <a:solidFill>
                  <a:srgbClr val="FF0000"/>
                </a:solidFill>
              </a:rPr>
              <a:t>sách</a:t>
            </a:r>
            <a:r>
              <a:rPr lang="en-US" sz="4800" dirty="0">
                <a:solidFill>
                  <a:srgbClr val="FF0000"/>
                </a:solidFill>
              </a:rPr>
              <a:t> </a:t>
            </a:r>
            <a:r>
              <a:rPr lang="en-US" sz="4800" dirty="0" err="1">
                <a:solidFill>
                  <a:srgbClr val="FF0000"/>
                </a:solidFill>
              </a:rPr>
              <a:t>thuế</a:t>
            </a:r>
            <a:endParaRPr lang="en-US" sz="4800" dirty="0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142999" y="1690688"/>
            <a:ext cx="10548257" cy="25908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b="1" dirty="0" err="1">
                <a:solidFill>
                  <a:schemeClr val="tx1"/>
                </a:solidFill>
              </a:rPr>
              <a:t>Chính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sách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thuế</a:t>
            </a:r>
            <a:r>
              <a:rPr lang="en-US" b="1" dirty="0">
                <a:solidFill>
                  <a:schemeClr val="tx1"/>
                </a:solidFill>
              </a:rPr>
              <a:t>: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Thuế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cản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trở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hoạt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động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của</a:t>
            </a:r>
            <a:r>
              <a:rPr lang="en-US" sz="2800" dirty="0">
                <a:solidFill>
                  <a:schemeClr val="tx1"/>
                </a:solidFill>
              </a:rPr>
              <a:t> TT. </a:t>
            </a:r>
            <a:r>
              <a:rPr lang="en-US" sz="2800" dirty="0" err="1">
                <a:solidFill>
                  <a:schemeClr val="tx1"/>
                </a:solidFill>
              </a:rPr>
              <a:t>Khi</a:t>
            </a:r>
            <a:r>
              <a:rPr lang="en-US" sz="2800" dirty="0">
                <a:solidFill>
                  <a:schemeClr val="tx1"/>
                </a:solidFill>
              </a:rPr>
              <a:t> 1 </a:t>
            </a:r>
            <a:r>
              <a:rPr lang="en-US" sz="2800" dirty="0" err="1">
                <a:solidFill>
                  <a:schemeClr val="tx1"/>
                </a:solidFill>
              </a:rPr>
              <a:t>hàng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hóa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bị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đánh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thuế</a:t>
            </a:r>
            <a:r>
              <a:rPr lang="en-US" sz="2800" dirty="0">
                <a:solidFill>
                  <a:schemeClr val="tx1"/>
                </a:solidFill>
              </a:rPr>
              <a:t>, </a:t>
            </a:r>
            <a:r>
              <a:rPr lang="en-US" sz="2800" dirty="0" err="1">
                <a:solidFill>
                  <a:schemeClr val="tx1"/>
                </a:solidFill>
              </a:rPr>
              <a:t>lượng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bán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ra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giảm</a:t>
            </a:r>
            <a:r>
              <a:rPr lang="en-US" sz="2800" dirty="0">
                <a:solidFill>
                  <a:schemeClr val="tx1"/>
                </a:solidFill>
              </a:rPr>
              <a:t>.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Người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mua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và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người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bán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cùng</a:t>
            </a:r>
            <a:r>
              <a:rPr lang="en-US" sz="2800" dirty="0">
                <a:solidFill>
                  <a:schemeClr val="tx1"/>
                </a:solidFill>
              </a:rPr>
              <a:t> chia </a:t>
            </a:r>
            <a:r>
              <a:rPr lang="en-US" sz="2800" dirty="0" err="1">
                <a:solidFill>
                  <a:schemeClr val="tx1"/>
                </a:solidFill>
              </a:rPr>
              <a:t>sẻ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gánh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nặng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thuế</a:t>
            </a:r>
            <a:r>
              <a:rPr lang="en-US" sz="2800" dirty="0">
                <a:solidFill>
                  <a:schemeClr val="tx1"/>
                </a:solidFill>
              </a:rPr>
              <a:t>. Ở </a:t>
            </a:r>
            <a:r>
              <a:rPr lang="en-US" sz="2800" dirty="0" err="1">
                <a:solidFill>
                  <a:schemeClr val="tx1"/>
                </a:solidFill>
              </a:rPr>
              <a:t>trạng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thái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cân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bằng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mới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giá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người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mua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trả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cao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hơn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và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giá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mà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người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bán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nhận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được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thấp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hơn</a:t>
            </a:r>
            <a:r>
              <a:rPr lang="en-US" sz="2800" dirty="0">
                <a:solidFill>
                  <a:schemeClr val="tx1"/>
                </a:solidFill>
              </a:rPr>
              <a:t>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5781" name="Rectangle 3"/>
          <p:cNvSpPr>
            <a:spLocks noChangeArrowheads="1"/>
          </p:cNvSpPr>
          <p:nvPr/>
        </p:nvSpPr>
        <p:spPr bwMode="auto">
          <a:xfrm>
            <a:off x="870857" y="4281488"/>
            <a:ext cx="10637519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69925" lvl="1" indent="-325438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</a:pPr>
            <a:r>
              <a:rPr lang="en-US" sz="2800" dirty="0" err="1">
                <a:latin typeface="Times New Roman" pitchFamily="18" charset="0"/>
              </a:rPr>
              <a:t>Người</a:t>
            </a:r>
            <a:r>
              <a:rPr lang="en-US" sz="2800" dirty="0">
                <a:latin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</a:rPr>
              <a:t>sản</a:t>
            </a:r>
            <a:r>
              <a:rPr lang="en-US" sz="2800" dirty="0">
                <a:latin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</a:rPr>
              <a:t>xuất</a:t>
            </a:r>
            <a:r>
              <a:rPr lang="en-US" sz="2800" dirty="0">
                <a:latin typeface="Times New Roman" pitchFamily="18" charset="0"/>
              </a:rPr>
              <a:t> hay </a:t>
            </a:r>
            <a:r>
              <a:rPr lang="en-US" sz="2800" dirty="0" err="1">
                <a:latin typeface="Times New Roman" pitchFamily="18" charset="0"/>
              </a:rPr>
              <a:t>người</a:t>
            </a:r>
            <a:r>
              <a:rPr lang="en-US" sz="2800" dirty="0">
                <a:latin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</a:rPr>
              <a:t>tiêu</a:t>
            </a:r>
            <a:r>
              <a:rPr lang="en-US" sz="2800" dirty="0">
                <a:latin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</a:rPr>
              <a:t>dùng</a:t>
            </a:r>
            <a:r>
              <a:rPr lang="en-US" sz="2800" dirty="0">
                <a:latin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</a:rPr>
              <a:t>sẽ</a:t>
            </a:r>
            <a:r>
              <a:rPr lang="en-US" sz="2800" dirty="0">
                <a:latin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</a:rPr>
              <a:t>bị</a:t>
            </a:r>
            <a:r>
              <a:rPr lang="en-US" sz="2800" dirty="0">
                <a:latin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</a:rPr>
              <a:t>đánh</a:t>
            </a:r>
            <a:r>
              <a:rPr lang="en-US" sz="2800" dirty="0">
                <a:latin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</a:rPr>
              <a:t>thuế</a:t>
            </a:r>
            <a:r>
              <a:rPr lang="en-US" sz="2800" dirty="0">
                <a:latin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</a:rPr>
              <a:t>nhiều</a:t>
            </a:r>
            <a:r>
              <a:rPr lang="en-US" sz="2800" dirty="0">
                <a:latin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</a:rPr>
              <a:t>hơn</a:t>
            </a:r>
            <a:r>
              <a:rPr lang="en-US" sz="2800" dirty="0">
                <a:latin typeface="Times New Roman" pitchFamily="18" charset="0"/>
              </a:rPr>
              <a:t>?</a:t>
            </a:r>
          </a:p>
          <a:p>
            <a:pPr marL="669925" lvl="1" indent="-325438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</a:pPr>
            <a:r>
              <a:rPr lang="en-US" sz="2800" dirty="0" err="1">
                <a:latin typeface="Times New Roman" pitchFamily="18" charset="0"/>
              </a:rPr>
              <a:t>Điều</a:t>
            </a:r>
            <a:r>
              <a:rPr lang="en-US" sz="2800" dirty="0">
                <a:latin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</a:rPr>
              <a:t>này</a:t>
            </a:r>
            <a:r>
              <a:rPr lang="en-US" sz="2800" dirty="0">
                <a:latin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</a:rPr>
              <a:t>phụ</a:t>
            </a:r>
            <a:r>
              <a:rPr lang="en-US" sz="2800" dirty="0">
                <a:latin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</a:rPr>
              <a:t>thuộc</a:t>
            </a:r>
            <a:r>
              <a:rPr lang="en-US" sz="2800" dirty="0">
                <a:latin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</a:rPr>
              <a:t>vào</a:t>
            </a:r>
            <a:r>
              <a:rPr lang="en-US" sz="2800" dirty="0">
                <a:latin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</a:rPr>
              <a:t>độ</a:t>
            </a:r>
            <a:r>
              <a:rPr lang="en-US" sz="2800" dirty="0">
                <a:latin typeface="Times New Roman" pitchFamily="18" charset="0"/>
              </a:rPr>
              <a:t> co </a:t>
            </a:r>
            <a:r>
              <a:rPr lang="en-US" sz="2800" dirty="0" err="1">
                <a:latin typeface="Times New Roman" pitchFamily="18" charset="0"/>
              </a:rPr>
              <a:t>giãn</a:t>
            </a:r>
            <a:r>
              <a:rPr lang="en-US" sz="2800" dirty="0">
                <a:latin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</a:rPr>
              <a:t>tương</a:t>
            </a:r>
            <a:r>
              <a:rPr lang="en-US" sz="2800" dirty="0">
                <a:latin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</a:rPr>
              <a:t>đối</a:t>
            </a:r>
            <a:r>
              <a:rPr lang="en-US" sz="2800" dirty="0">
                <a:latin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</a:rPr>
              <a:t>của</a:t>
            </a:r>
            <a:r>
              <a:rPr lang="en-US" sz="2800" dirty="0">
                <a:latin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</a:rPr>
              <a:t>cung</a:t>
            </a:r>
            <a:r>
              <a:rPr lang="en-US" sz="2800" dirty="0">
                <a:latin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</a:rPr>
              <a:t>và</a:t>
            </a:r>
            <a:r>
              <a:rPr lang="en-US" sz="2800" dirty="0">
                <a:latin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</a:rPr>
              <a:t>cầu</a:t>
            </a:r>
            <a:r>
              <a:rPr lang="en-US" sz="2800" dirty="0">
                <a:latin typeface="Times New Roman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98478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75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2000"/>
                                        <p:tgtEl>
                                          <p:spTgt spid="75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2000"/>
                                        <p:tgtEl>
                                          <p:spTgt spid="75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75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79" grpId="0" build="p"/>
      <p:bldP spid="7578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1752600" y="519113"/>
            <a:ext cx="8915400" cy="54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en-US" sz="3300" b="1" dirty="0" err="1">
                <a:solidFill>
                  <a:srgbClr val="0070C0"/>
                </a:solidFill>
                <a:latin typeface="Times New Roman" pitchFamily="18" charset="0"/>
              </a:rPr>
              <a:t>H</a:t>
            </a:r>
            <a:r>
              <a:rPr lang="en-US" altLang="ja-JP" sz="3300" b="1" dirty="0" err="1">
                <a:solidFill>
                  <a:srgbClr val="0070C0"/>
                </a:solidFill>
                <a:latin typeface="Times New Roman" pitchFamily="18" charset="0"/>
                <a:ea typeface="MS PGothic" pitchFamily="34" charset="-128"/>
              </a:rPr>
              <a:t>ệ</a:t>
            </a:r>
            <a:r>
              <a:rPr lang="en-US" altLang="ja-JP" sz="3300" b="1" dirty="0">
                <a:solidFill>
                  <a:srgbClr val="0070C0"/>
                </a:solidFill>
                <a:latin typeface="Times New Roman" pitchFamily="18" charset="0"/>
                <a:ea typeface="MS PGothic" pitchFamily="34" charset="-128"/>
              </a:rPr>
              <a:t> </a:t>
            </a:r>
            <a:r>
              <a:rPr lang="en-US" sz="3300" b="1" dirty="0" err="1">
                <a:solidFill>
                  <a:srgbClr val="0070C0"/>
                </a:solidFill>
                <a:latin typeface="Times New Roman" pitchFamily="18" charset="0"/>
              </a:rPr>
              <a:t>số</a:t>
            </a:r>
            <a:r>
              <a:rPr lang="en-US" sz="3300" b="1" dirty="0">
                <a:solidFill>
                  <a:srgbClr val="0070C0"/>
                </a:solidFill>
                <a:latin typeface="Times New Roman" pitchFamily="18" charset="0"/>
              </a:rPr>
              <a:t> co </a:t>
            </a:r>
            <a:r>
              <a:rPr lang="en-US" sz="3300" b="1" dirty="0" err="1">
                <a:solidFill>
                  <a:srgbClr val="0070C0"/>
                </a:solidFill>
                <a:latin typeface="Times New Roman" pitchFamily="18" charset="0"/>
              </a:rPr>
              <a:t>giãn</a:t>
            </a:r>
            <a:r>
              <a:rPr lang="en-US" sz="3300" b="1" dirty="0">
                <a:solidFill>
                  <a:srgbClr val="0070C0"/>
                </a:solidFill>
                <a:latin typeface="Times New Roman" pitchFamily="18" charset="0"/>
              </a:rPr>
              <a:t> </a:t>
            </a:r>
            <a:r>
              <a:rPr lang="en-US" sz="3300" b="1" dirty="0" err="1">
                <a:solidFill>
                  <a:srgbClr val="0070C0"/>
                </a:solidFill>
                <a:latin typeface="Times New Roman" pitchFamily="18" charset="0"/>
              </a:rPr>
              <a:t>và</a:t>
            </a:r>
            <a:r>
              <a:rPr lang="en-US" sz="3300" b="1" dirty="0">
                <a:solidFill>
                  <a:srgbClr val="0070C0"/>
                </a:solidFill>
                <a:latin typeface="Times New Roman" pitchFamily="18" charset="0"/>
              </a:rPr>
              <a:t> </a:t>
            </a:r>
            <a:r>
              <a:rPr lang="en-US" sz="3300" b="1" dirty="0" err="1">
                <a:solidFill>
                  <a:srgbClr val="0070C0"/>
                </a:solidFill>
                <a:latin typeface="Times New Roman" pitchFamily="18" charset="0"/>
              </a:rPr>
              <a:t>ảnh</a:t>
            </a:r>
            <a:r>
              <a:rPr lang="en-US" sz="3300" b="1" dirty="0">
                <a:solidFill>
                  <a:srgbClr val="0070C0"/>
                </a:solidFill>
                <a:latin typeface="Times New Roman" pitchFamily="18" charset="0"/>
              </a:rPr>
              <a:t> </a:t>
            </a:r>
            <a:r>
              <a:rPr lang="en-US" sz="3300" b="1" dirty="0" err="1">
                <a:solidFill>
                  <a:srgbClr val="0070C0"/>
                </a:solidFill>
                <a:latin typeface="Times New Roman" pitchFamily="18" charset="0"/>
              </a:rPr>
              <a:t>hưởng</a:t>
            </a:r>
            <a:r>
              <a:rPr lang="en-US" sz="3300" b="1" dirty="0">
                <a:solidFill>
                  <a:srgbClr val="0070C0"/>
                </a:solidFill>
                <a:latin typeface="Times New Roman" pitchFamily="18" charset="0"/>
              </a:rPr>
              <a:t> </a:t>
            </a:r>
            <a:r>
              <a:rPr lang="en-US" sz="3300" b="1" dirty="0" err="1">
                <a:solidFill>
                  <a:srgbClr val="0070C0"/>
                </a:solidFill>
                <a:latin typeface="Times New Roman" pitchFamily="18" charset="0"/>
              </a:rPr>
              <a:t>của</a:t>
            </a:r>
            <a:r>
              <a:rPr lang="en-US" sz="3300" b="1" dirty="0">
                <a:solidFill>
                  <a:srgbClr val="0070C0"/>
                </a:solidFill>
                <a:latin typeface="Times New Roman" pitchFamily="18" charset="0"/>
              </a:rPr>
              <a:t> </a:t>
            </a:r>
            <a:r>
              <a:rPr lang="en-US" sz="3300" b="1" dirty="0" err="1">
                <a:solidFill>
                  <a:srgbClr val="0070C0"/>
                </a:solidFill>
                <a:latin typeface="Times New Roman" pitchFamily="18" charset="0"/>
              </a:rPr>
              <a:t>thuế</a:t>
            </a:r>
            <a:endParaRPr lang="en-US" sz="3300" b="1" dirty="0">
              <a:solidFill>
                <a:srgbClr val="0070C0"/>
              </a:solidFill>
              <a:latin typeface="Times New Roman" pitchFamily="18" charset="0"/>
            </a:endParaRPr>
          </a:p>
        </p:txBody>
      </p:sp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1676400" y="4724400"/>
            <a:ext cx="10668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>
                <a:latin typeface="Times New Roman" pitchFamily="18" charset="0"/>
              </a:rPr>
              <a:t>P </a:t>
            </a:r>
            <a:r>
              <a:rPr lang="en-US" sz="1000" b="1">
                <a:latin typeface="Times New Roman" pitchFamily="18" charset="0"/>
              </a:rPr>
              <a:t>B</a:t>
            </a:r>
            <a:r>
              <a:rPr lang="en-US" altLang="ja-JP" sz="1000" b="1">
                <a:latin typeface="Times New Roman" pitchFamily="18" charset="0"/>
                <a:ea typeface="MS PGothic" pitchFamily="34" charset="-128"/>
              </a:rPr>
              <a:t>án</a:t>
            </a:r>
            <a:r>
              <a:rPr lang="en-US" sz="1000" b="1">
                <a:latin typeface="Times New Roman" pitchFamily="18" charset="0"/>
              </a:rPr>
              <a:t> nhận</a:t>
            </a:r>
          </a:p>
        </p:txBody>
      </p:sp>
      <p:sp>
        <p:nvSpPr>
          <p:cNvPr id="31749" name="Freeform 6"/>
          <p:cNvSpPr>
            <a:spLocks/>
          </p:cNvSpPr>
          <p:nvPr/>
        </p:nvSpPr>
        <p:spPr bwMode="auto">
          <a:xfrm>
            <a:off x="2667000" y="2362200"/>
            <a:ext cx="2971800" cy="3886200"/>
          </a:xfrm>
          <a:custGeom>
            <a:avLst/>
            <a:gdLst>
              <a:gd name="T0" fmla="*/ 0 w 1872"/>
              <a:gd name="T1" fmla="*/ 0 h 2448"/>
              <a:gd name="T2" fmla="*/ 0 w 1872"/>
              <a:gd name="T3" fmla="*/ 2147483647 h 2448"/>
              <a:gd name="T4" fmla="*/ 2147483647 w 1872"/>
              <a:gd name="T5" fmla="*/ 2147483647 h 2448"/>
              <a:gd name="T6" fmla="*/ 0 60000 65536"/>
              <a:gd name="T7" fmla="*/ 0 60000 65536"/>
              <a:gd name="T8" fmla="*/ 0 60000 65536"/>
              <a:gd name="T9" fmla="*/ 0 w 1872"/>
              <a:gd name="T10" fmla="*/ 0 h 2448"/>
              <a:gd name="T11" fmla="*/ 1872 w 1872"/>
              <a:gd name="T12" fmla="*/ 2448 h 24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72" h="2448">
                <a:moveTo>
                  <a:pt x="0" y="0"/>
                </a:moveTo>
                <a:lnTo>
                  <a:pt x="0" y="2448"/>
                </a:lnTo>
                <a:lnTo>
                  <a:pt x="1872" y="2448"/>
                </a:lnTo>
              </a:path>
            </a:pathLst>
          </a:custGeom>
          <a:noFill/>
          <a:ln w="57150" cmpd="sng">
            <a:solidFill>
              <a:schemeClr val="accent1">
                <a:lumMod val="75000"/>
              </a:schemeClr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vi-VN" dirty="0">
              <a:latin typeface="Times New Roman" panose="02020603050405020304" pitchFamily="18" charset="0"/>
            </a:endParaRPr>
          </a:p>
        </p:txBody>
      </p:sp>
      <p:sp>
        <p:nvSpPr>
          <p:cNvPr id="31750" name="Line 7"/>
          <p:cNvSpPr>
            <a:spLocks noChangeShapeType="1"/>
          </p:cNvSpPr>
          <p:nvPr/>
        </p:nvSpPr>
        <p:spPr bwMode="auto">
          <a:xfrm>
            <a:off x="2667000" y="4038600"/>
            <a:ext cx="1066800" cy="0"/>
          </a:xfrm>
          <a:prstGeom prst="line">
            <a:avLst/>
          </a:prstGeom>
          <a:noFill/>
          <a:ln w="9525">
            <a:solidFill>
              <a:schemeClr val="accent1">
                <a:lumMod val="75000"/>
              </a:schemeClr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vi-VN" dirty="0">
              <a:latin typeface="Times New Roman" panose="02020603050405020304" pitchFamily="18" charset="0"/>
            </a:endParaRPr>
          </a:p>
        </p:txBody>
      </p:sp>
      <p:sp>
        <p:nvSpPr>
          <p:cNvPr id="31751" name="Line 8"/>
          <p:cNvSpPr>
            <a:spLocks noChangeShapeType="1"/>
          </p:cNvSpPr>
          <p:nvPr/>
        </p:nvSpPr>
        <p:spPr bwMode="auto">
          <a:xfrm>
            <a:off x="2667000" y="4876800"/>
            <a:ext cx="1066800" cy="0"/>
          </a:xfrm>
          <a:prstGeom prst="line">
            <a:avLst/>
          </a:prstGeom>
          <a:noFill/>
          <a:ln w="9525">
            <a:solidFill>
              <a:schemeClr val="accent2">
                <a:lumMod val="75000"/>
              </a:schemeClr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vi-VN" dirty="0">
              <a:latin typeface="Times New Roman" panose="02020603050405020304" pitchFamily="18" charset="0"/>
            </a:endParaRPr>
          </a:p>
        </p:txBody>
      </p:sp>
      <p:sp>
        <p:nvSpPr>
          <p:cNvPr id="31752" name="Line 9"/>
          <p:cNvSpPr>
            <a:spLocks noChangeShapeType="1"/>
          </p:cNvSpPr>
          <p:nvPr/>
        </p:nvSpPr>
        <p:spPr bwMode="auto">
          <a:xfrm>
            <a:off x="3695700" y="4025900"/>
            <a:ext cx="0" cy="838200"/>
          </a:xfrm>
          <a:prstGeom prst="line">
            <a:avLst/>
          </a:prstGeom>
          <a:noFill/>
          <a:ln w="9525">
            <a:solidFill>
              <a:schemeClr val="accent2">
                <a:lumMod val="75000"/>
              </a:schemeClr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vi-VN" dirty="0">
              <a:latin typeface="Times New Roman" panose="02020603050405020304" pitchFamily="18" charset="0"/>
            </a:endParaRPr>
          </a:p>
        </p:txBody>
      </p:sp>
      <p:sp>
        <p:nvSpPr>
          <p:cNvPr id="31753" name="Line 10"/>
          <p:cNvSpPr>
            <a:spLocks noChangeShapeType="1"/>
          </p:cNvSpPr>
          <p:nvPr/>
        </p:nvSpPr>
        <p:spPr bwMode="auto">
          <a:xfrm>
            <a:off x="2667000" y="4648200"/>
            <a:ext cx="1371600" cy="0"/>
          </a:xfrm>
          <a:prstGeom prst="line">
            <a:avLst/>
          </a:prstGeom>
          <a:noFill/>
          <a:ln w="9525">
            <a:solidFill>
              <a:schemeClr val="accent2">
                <a:lumMod val="75000"/>
              </a:schemeClr>
            </a:solidFill>
            <a:prstDash val="dashDot"/>
            <a:round/>
            <a:headEnd/>
            <a:tailEnd/>
          </a:ln>
        </p:spPr>
        <p:txBody>
          <a:bodyPr/>
          <a:lstStyle/>
          <a:p>
            <a:endParaRPr lang="vi-VN" dirty="0">
              <a:latin typeface="Times New Roman" panose="02020603050405020304" pitchFamily="18" charset="0"/>
            </a:endParaRPr>
          </a:p>
        </p:txBody>
      </p:sp>
      <p:sp>
        <p:nvSpPr>
          <p:cNvPr id="31754" name="Line 11"/>
          <p:cNvSpPr>
            <a:spLocks noChangeShapeType="1"/>
          </p:cNvSpPr>
          <p:nvPr/>
        </p:nvSpPr>
        <p:spPr bwMode="auto">
          <a:xfrm>
            <a:off x="3505200" y="4038600"/>
            <a:ext cx="0" cy="609600"/>
          </a:xfrm>
          <a:prstGeom prst="line">
            <a:avLst/>
          </a:prstGeom>
          <a:noFill/>
          <a:ln w="38100">
            <a:solidFill>
              <a:schemeClr val="accent1">
                <a:lumMod val="75000"/>
              </a:schemeClr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vi-VN" dirty="0">
              <a:latin typeface="Times New Roman" panose="02020603050405020304" pitchFamily="18" charset="0"/>
            </a:endParaRPr>
          </a:p>
        </p:txBody>
      </p:sp>
      <p:sp>
        <p:nvSpPr>
          <p:cNvPr id="31755" name="Line 12"/>
          <p:cNvSpPr>
            <a:spLocks noChangeShapeType="1"/>
          </p:cNvSpPr>
          <p:nvPr/>
        </p:nvSpPr>
        <p:spPr bwMode="auto">
          <a:xfrm>
            <a:off x="3505200" y="4648200"/>
            <a:ext cx="0" cy="228600"/>
          </a:xfrm>
          <a:prstGeom prst="line">
            <a:avLst/>
          </a:prstGeom>
          <a:noFill/>
          <a:ln w="38100">
            <a:solidFill>
              <a:schemeClr val="accent1">
                <a:lumMod val="75000"/>
              </a:schemeClr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vi-VN" dirty="0">
              <a:latin typeface="Times New Roman" panose="02020603050405020304" pitchFamily="18" charset="0"/>
            </a:endParaRPr>
          </a:p>
        </p:txBody>
      </p:sp>
      <p:sp>
        <p:nvSpPr>
          <p:cNvPr id="31756" name="Line 13"/>
          <p:cNvSpPr>
            <a:spLocks noChangeShapeType="1"/>
          </p:cNvSpPr>
          <p:nvPr/>
        </p:nvSpPr>
        <p:spPr bwMode="auto">
          <a:xfrm>
            <a:off x="3124200" y="2895600"/>
            <a:ext cx="1270000" cy="2540000"/>
          </a:xfrm>
          <a:prstGeom prst="line">
            <a:avLst/>
          </a:prstGeom>
          <a:noFill/>
          <a:ln w="38100">
            <a:solidFill>
              <a:schemeClr val="accent1">
                <a:lumMod val="7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vi-VN" dirty="0">
              <a:latin typeface="Times New Roman" panose="02020603050405020304" pitchFamily="18" charset="0"/>
            </a:endParaRPr>
          </a:p>
        </p:txBody>
      </p:sp>
      <p:sp>
        <p:nvSpPr>
          <p:cNvPr id="31757" name="Line 14"/>
          <p:cNvSpPr>
            <a:spLocks noChangeShapeType="1"/>
          </p:cNvSpPr>
          <p:nvPr/>
        </p:nvSpPr>
        <p:spPr bwMode="auto">
          <a:xfrm flipV="1">
            <a:off x="3048000" y="3810000"/>
            <a:ext cx="2400300" cy="1447800"/>
          </a:xfrm>
          <a:prstGeom prst="line">
            <a:avLst/>
          </a:prstGeom>
          <a:noFill/>
          <a:ln w="38100">
            <a:solidFill>
              <a:schemeClr val="accent1">
                <a:lumMod val="7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vi-VN" dirty="0">
              <a:latin typeface="Times New Roman" panose="02020603050405020304" pitchFamily="18" charset="0"/>
            </a:endParaRPr>
          </a:p>
        </p:txBody>
      </p:sp>
      <p:sp>
        <p:nvSpPr>
          <p:cNvPr id="31758" name="Text Box 15"/>
          <p:cNvSpPr txBox="1">
            <a:spLocks noChangeArrowheads="1"/>
          </p:cNvSpPr>
          <p:nvPr/>
        </p:nvSpPr>
        <p:spPr bwMode="auto">
          <a:xfrm>
            <a:off x="2133600" y="2286001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latin typeface="Times New Roman" pitchFamily="18" charset="0"/>
              </a:rPr>
              <a:t>P</a:t>
            </a:r>
          </a:p>
        </p:txBody>
      </p:sp>
      <p:sp>
        <p:nvSpPr>
          <p:cNvPr id="31759" name="Text Box 16"/>
          <p:cNvSpPr txBox="1">
            <a:spLocks noChangeArrowheads="1"/>
          </p:cNvSpPr>
          <p:nvPr/>
        </p:nvSpPr>
        <p:spPr bwMode="auto">
          <a:xfrm>
            <a:off x="1676400" y="3810000"/>
            <a:ext cx="914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>
                <a:latin typeface="Times New Roman" pitchFamily="18" charset="0"/>
              </a:rPr>
              <a:t>P </a:t>
            </a:r>
            <a:r>
              <a:rPr lang="en-US" sz="1000" b="1">
                <a:latin typeface="Times New Roman" pitchFamily="18" charset="0"/>
              </a:rPr>
              <a:t>mua trả</a:t>
            </a:r>
          </a:p>
        </p:txBody>
      </p:sp>
      <p:sp>
        <p:nvSpPr>
          <p:cNvPr id="31760" name="AutoShape 17"/>
          <p:cNvSpPr>
            <a:spLocks noChangeArrowheads="1"/>
          </p:cNvSpPr>
          <p:nvPr/>
        </p:nvSpPr>
        <p:spPr bwMode="auto">
          <a:xfrm>
            <a:off x="4295776" y="4727575"/>
            <a:ext cx="1419225" cy="508000"/>
          </a:xfrm>
          <a:prstGeom prst="wedgeRoundRectCallout">
            <a:avLst>
              <a:gd name="adj1" fmla="val -102444"/>
              <a:gd name="adj2" fmla="val -61042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1400" b="1">
                <a:latin typeface="Times New Roman" pitchFamily="18" charset="0"/>
              </a:rPr>
              <a:t>Phần người bán chịu</a:t>
            </a:r>
          </a:p>
        </p:txBody>
      </p:sp>
      <p:sp>
        <p:nvSpPr>
          <p:cNvPr id="31761" name="Text Box 18"/>
          <p:cNvSpPr txBox="1">
            <a:spLocks noChangeArrowheads="1"/>
          </p:cNvSpPr>
          <p:nvPr/>
        </p:nvSpPr>
        <p:spPr bwMode="auto">
          <a:xfrm>
            <a:off x="5257800" y="3505201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latin typeface="Times New Roman" pitchFamily="18" charset="0"/>
              </a:rPr>
              <a:t>S</a:t>
            </a:r>
          </a:p>
        </p:txBody>
      </p:sp>
      <p:sp>
        <p:nvSpPr>
          <p:cNvPr id="31762" name="Text Box 19"/>
          <p:cNvSpPr txBox="1">
            <a:spLocks noChangeArrowheads="1"/>
          </p:cNvSpPr>
          <p:nvPr/>
        </p:nvSpPr>
        <p:spPr bwMode="auto">
          <a:xfrm>
            <a:off x="4343400" y="5334001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latin typeface="Times New Roman" pitchFamily="18" charset="0"/>
              </a:rPr>
              <a:t>D</a:t>
            </a:r>
          </a:p>
        </p:txBody>
      </p:sp>
      <p:sp>
        <p:nvSpPr>
          <p:cNvPr id="31763" name="AutoShape 20"/>
          <p:cNvSpPr>
            <a:spLocks noChangeArrowheads="1"/>
          </p:cNvSpPr>
          <p:nvPr/>
        </p:nvSpPr>
        <p:spPr bwMode="auto">
          <a:xfrm>
            <a:off x="3810000" y="3352800"/>
            <a:ext cx="1320800" cy="774700"/>
          </a:xfrm>
          <a:prstGeom prst="wedgeEllipseCallout">
            <a:avLst>
              <a:gd name="adj1" fmla="val -73440"/>
              <a:gd name="adj2" fmla="val 8381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1300" b="1">
                <a:latin typeface="Times New Roman" pitchFamily="18" charset="0"/>
              </a:rPr>
              <a:t>Phần người mua chịu</a:t>
            </a:r>
          </a:p>
        </p:txBody>
      </p:sp>
      <p:sp>
        <p:nvSpPr>
          <p:cNvPr id="31764" name="Text Box 21"/>
          <p:cNvSpPr txBox="1">
            <a:spLocks noChangeArrowheads="1"/>
          </p:cNvSpPr>
          <p:nvPr/>
        </p:nvSpPr>
        <p:spPr bwMode="auto">
          <a:xfrm>
            <a:off x="4114800" y="4495801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latin typeface="Times New Roman" pitchFamily="18" charset="0"/>
              </a:rPr>
              <a:t>E</a:t>
            </a:r>
          </a:p>
        </p:txBody>
      </p:sp>
      <p:sp>
        <p:nvSpPr>
          <p:cNvPr id="31765" name="Text Box 22"/>
          <p:cNvSpPr txBox="1">
            <a:spLocks noChangeArrowheads="1"/>
          </p:cNvSpPr>
          <p:nvPr/>
        </p:nvSpPr>
        <p:spPr bwMode="auto">
          <a:xfrm>
            <a:off x="5181600" y="6248401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latin typeface="Times New Roman" pitchFamily="18" charset="0"/>
              </a:rPr>
              <a:t>Q</a:t>
            </a:r>
          </a:p>
        </p:txBody>
      </p:sp>
      <p:sp>
        <p:nvSpPr>
          <p:cNvPr id="31766" name="Text Box 23"/>
          <p:cNvSpPr txBox="1">
            <a:spLocks noChangeArrowheads="1"/>
          </p:cNvSpPr>
          <p:nvPr/>
        </p:nvSpPr>
        <p:spPr bwMode="auto">
          <a:xfrm>
            <a:off x="6324600" y="2362201"/>
            <a:ext cx="3886200" cy="3631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lang="en-US" sz="2000" b="1" dirty="0">
                <a:latin typeface="Times New Roman" pitchFamily="18" charset="0"/>
              </a:rPr>
              <a:t>- </a:t>
            </a:r>
            <a:r>
              <a:rPr lang="en-US" sz="2000" b="1" dirty="0" err="1">
                <a:latin typeface="Times New Roman" pitchFamily="18" charset="0"/>
              </a:rPr>
              <a:t>Gánh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</a:rPr>
              <a:t>nặng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</a:rPr>
              <a:t>thuế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</a:rPr>
              <a:t>được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</a:rPr>
              <a:t>phân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</a:rPr>
              <a:t>chia</a:t>
            </a:r>
            <a:r>
              <a:rPr lang="en-US" sz="2000" b="1" dirty="0">
                <a:latin typeface="Times New Roman" pitchFamily="18" charset="0"/>
              </a:rPr>
              <a:t>  </a:t>
            </a:r>
            <a:r>
              <a:rPr lang="en-US" sz="2000" b="1" dirty="0" err="1">
                <a:latin typeface="Times New Roman" pitchFamily="18" charset="0"/>
              </a:rPr>
              <a:t>như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</a:rPr>
              <a:t>thế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</a:rPr>
              <a:t>nào</a:t>
            </a:r>
            <a:r>
              <a:rPr lang="en-US" sz="2000" b="1" dirty="0">
                <a:latin typeface="Times New Roman" pitchFamily="18" charset="0"/>
              </a:rPr>
              <a:t>??</a:t>
            </a:r>
          </a:p>
          <a:p>
            <a:pPr algn="just">
              <a:lnSpc>
                <a:spcPct val="150000"/>
              </a:lnSpc>
              <a:spcBef>
                <a:spcPct val="50000"/>
              </a:spcBef>
              <a:buFontTx/>
              <a:buChar char="-"/>
            </a:pPr>
            <a:r>
              <a:rPr lang="en-US" sz="2000" b="1" dirty="0" err="1">
                <a:latin typeface="Times New Roman" pitchFamily="18" charset="0"/>
              </a:rPr>
              <a:t>Người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</a:rPr>
              <a:t>bán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</a:rPr>
              <a:t>phản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</a:rPr>
              <a:t>ứng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</a:rPr>
              <a:t>mạnh</a:t>
            </a:r>
            <a:r>
              <a:rPr lang="en-US" sz="2000" b="1" dirty="0">
                <a:latin typeface="Times New Roman" pitchFamily="18" charset="0"/>
              </a:rPr>
              <a:t>, </a:t>
            </a:r>
            <a:r>
              <a:rPr lang="en-US" sz="2000" b="1" dirty="0" err="1">
                <a:latin typeface="Times New Roman" pitchFamily="18" charset="0"/>
              </a:rPr>
              <a:t>người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</a:rPr>
              <a:t>mua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</a:rPr>
              <a:t>ít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</a:rPr>
              <a:t>phản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</a:rPr>
              <a:t>ứng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</a:rPr>
              <a:t>với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</a:rPr>
              <a:t>giá</a:t>
            </a:r>
            <a:r>
              <a:rPr lang="en-US" sz="2000" b="1" dirty="0">
                <a:latin typeface="Times New Roman" pitchFamily="18" charset="0"/>
              </a:rPr>
              <a:t>.</a:t>
            </a:r>
          </a:p>
          <a:p>
            <a:pPr algn="just">
              <a:lnSpc>
                <a:spcPct val="150000"/>
              </a:lnSpc>
              <a:spcBef>
                <a:spcPct val="50000"/>
              </a:spcBef>
              <a:buFontTx/>
              <a:buChar char="-"/>
            </a:pPr>
            <a:r>
              <a:rPr lang="en-US" sz="2000" b="1" dirty="0">
                <a:latin typeface="Times New Roman" pitchFamily="18" charset="0"/>
              </a:rPr>
              <a:t> =&gt; </a:t>
            </a:r>
            <a:r>
              <a:rPr lang="en-US" sz="2000" b="1" dirty="0" err="1">
                <a:latin typeface="Times New Roman" pitchFamily="18" charset="0"/>
              </a:rPr>
              <a:t>Người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</a:rPr>
              <a:t>bán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</a:rPr>
              <a:t>chịu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</a:rPr>
              <a:t>phần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</a:rPr>
              <a:t>thuế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</a:rPr>
              <a:t>nhỏ</a:t>
            </a:r>
            <a:r>
              <a:rPr lang="en-US" sz="2000" b="1" dirty="0">
                <a:latin typeface="Times New Roman" pitchFamily="18" charset="0"/>
              </a:rPr>
              <a:t>; </a:t>
            </a:r>
            <a:r>
              <a:rPr lang="en-US" sz="2000" b="1" dirty="0" err="1">
                <a:latin typeface="Times New Roman" pitchFamily="18" charset="0"/>
              </a:rPr>
              <a:t>người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</a:rPr>
              <a:t>mua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</a:rPr>
              <a:t>chịu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</a:rPr>
              <a:t>gánh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</a:rPr>
              <a:t>nặng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</a:rPr>
              <a:t>thuế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</a:rPr>
              <a:t>lớn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</a:rPr>
              <a:t>nhất</a:t>
            </a:r>
            <a:r>
              <a:rPr lang="en-US" sz="2000" b="1" dirty="0">
                <a:latin typeface="Times New Roman" pitchFamily="18" charset="0"/>
              </a:rPr>
              <a:t>.</a:t>
            </a:r>
          </a:p>
        </p:txBody>
      </p:sp>
      <p:sp>
        <p:nvSpPr>
          <p:cNvPr id="31767" name="Text Box 24"/>
          <p:cNvSpPr txBox="1">
            <a:spLocks noChangeArrowheads="1"/>
          </p:cNvSpPr>
          <p:nvPr/>
        </p:nvSpPr>
        <p:spPr bwMode="auto">
          <a:xfrm>
            <a:off x="1223020" y="1155701"/>
            <a:ext cx="51739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400" dirty="0">
                <a:ea typeface="MS PGothic" pitchFamily="34" charset="-128"/>
              </a:rPr>
              <a:t>- </a:t>
            </a:r>
            <a:r>
              <a:rPr lang="en-US" altLang="ja-JP" sz="2400" b="1" dirty="0" err="1">
                <a:latin typeface="Times New Roman" pitchFamily="18" charset="0"/>
                <a:ea typeface="MS PGothic" pitchFamily="34" charset="-128"/>
              </a:rPr>
              <a:t>Cầu</a:t>
            </a:r>
            <a:r>
              <a:rPr lang="en-US" altLang="ja-JP" sz="2400" b="1" dirty="0">
                <a:latin typeface="Times New Roman" pitchFamily="18" charset="0"/>
                <a:ea typeface="MS PGothic" pitchFamily="34" charset="-128"/>
              </a:rPr>
              <a:t> </a:t>
            </a:r>
            <a:r>
              <a:rPr lang="en-US" altLang="ja-JP" sz="2400" b="1" dirty="0" err="1">
                <a:latin typeface="Times New Roman" pitchFamily="18" charset="0"/>
                <a:ea typeface="MS PGothic" pitchFamily="34" charset="-128"/>
              </a:rPr>
              <a:t>không</a:t>
            </a:r>
            <a:r>
              <a:rPr lang="en-US" altLang="ja-JP" sz="2400" b="1" dirty="0">
                <a:latin typeface="Times New Roman" pitchFamily="18" charset="0"/>
                <a:ea typeface="MS PGothic" pitchFamily="34" charset="-128"/>
              </a:rPr>
              <a:t> co </a:t>
            </a:r>
            <a:r>
              <a:rPr lang="en-US" altLang="ja-JP" sz="2400" b="1" dirty="0" err="1">
                <a:latin typeface="Times New Roman" pitchFamily="18" charset="0"/>
                <a:ea typeface="MS PGothic" pitchFamily="34" charset="-128"/>
              </a:rPr>
              <a:t>giãn</a:t>
            </a:r>
            <a:r>
              <a:rPr lang="en-US" altLang="ja-JP" sz="2400" b="1" dirty="0">
                <a:latin typeface="Times New Roman" pitchFamily="18" charset="0"/>
                <a:ea typeface="MS PGothic" pitchFamily="34" charset="-128"/>
              </a:rPr>
              <a:t>, </a:t>
            </a:r>
            <a:r>
              <a:rPr lang="en-US" altLang="ja-JP" sz="2400" b="1" dirty="0" err="1">
                <a:latin typeface="Times New Roman" pitchFamily="18" charset="0"/>
                <a:ea typeface="MS PGothic" pitchFamily="34" charset="-128"/>
              </a:rPr>
              <a:t>cung</a:t>
            </a:r>
            <a:r>
              <a:rPr lang="en-US" altLang="ja-JP" sz="2400" b="1" dirty="0">
                <a:latin typeface="Times New Roman" pitchFamily="18" charset="0"/>
                <a:ea typeface="MS PGothic" pitchFamily="34" charset="-128"/>
              </a:rPr>
              <a:t> co </a:t>
            </a:r>
            <a:r>
              <a:rPr lang="en-US" altLang="ja-JP" sz="2400" b="1" dirty="0" err="1">
                <a:latin typeface="Times New Roman" pitchFamily="18" charset="0"/>
                <a:ea typeface="MS PGothic" pitchFamily="34" charset="-128"/>
              </a:rPr>
              <a:t>giãn</a:t>
            </a:r>
            <a:endParaRPr lang="en-US" sz="2400" b="1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3573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2"/>
          <p:cNvSpPr txBox="1">
            <a:spLocks noChangeArrowheads="1"/>
          </p:cNvSpPr>
          <p:nvPr/>
        </p:nvSpPr>
        <p:spPr bwMode="auto">
          <a:xfrm>
            <a:off x="1752600" y="519113"/>
            <a:ext cx="8915400" cy="54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en-US" sz="2900" b="1" dirty="0" err="1">
                <a:solidFill>
                  <a:srgbClr val="0070C0"/>
                </a:solidFill>
                <a:latin typeface="Times New Roman" pitchFamily="18" charset="0"/>
              </a:rPr>
              <a:t>Hệ</a:t>
            </a:r>
            <a:r>
              <a:rPr lang="en-US" sz="2900" b="1" dirty="0">
                <a:solidFill>
                  <a:srgbClr val="0070C0"/>
                </a:solidFill>
                <a:latin typeface="Times New Roman" pitchFamily="18" charset="0"/>
              </a:rPr>
              <a:t> </a:t>
            </a:r>
            <a:r>
              <a:rPr lang="en-US" sz="2900" b="1" dirty="0" err="1">
                <a:solidFill>
                  <a:srgbClr val="0070C0"/>
                </a:solidFill>
                <a:latin typeface="Times New Roman" pitchFamily="18" charset="0"/>
              </a:rPr>
              <a:t>số</a:t>
            </a:r>
            <a:r>
              <a:rPr lang="en-US" sz="2900" b="1" dirty="0">
                <a:solidFill>
                  <a:srgbClr val="0070C0"/>
                </a:solidFill>
                <a:latin typeface="Times New Roman" pitchFamily="18" charset="0"/>
              </a:rPr>
              <a:t> co </a:t>
            </a:r>
            <a:r>
              <a:rPr lang="en-US" sz="2900" b="1" dirty="0" err="1">
                <a:solidFill>
                  <a:srgbClr val="0070C0"/>
                </a:solidFill>
                <a:latin typeface="Times New Roman" pitchFamily="18" charset="0"/>
              </a:rPr>
              <a:t>giãn</a:t>
            </a:r>
            <a:r>
              <a:rPr lang="en-US" sz="2900" b="1" dirty="0">
                <a:solidFill>
                  <a:srgbClr val="0070C0"/>
                </a:solidFill>
                <a:latin typeface="Times New Roman" pitchFamily="18" charset="0"/>
              </a:rPr>
              <a:t> </a:t>
            </a:r>
            <a:r>
              <a:rPr lang="en-US" sz="2900" b="1" dirty="0" err="1">
                <a:solidFill>
                  <a:srgbClr val="0070C0"/>
                </a:solidFill>
                <a:latin typeface="Times New Roman" pitchFamily="18" charset="0"/>
              </a:rPr>
              <a:t>và</a:t>
            </a:r>
            <a:r>
              <a:rPr lang="en-US" sz="2900" b="1" dirty="0">
                <a:solidFill>
                  <a:srgbClr val="0070C0"/>
                </a:solidFill>
                <a:latin typeface="Times New Roman" pitchFamily="18" charset="0"/>
              </a:rPr>
              <a:t> </a:t>
            </a:r>
            <a:r>
              <a:rPr lang="en-US" sz="2900" b="1" dirty="0" err="1">
                <a:solidFill>
                  <a:srgbClr val="0070C0"/>
                </a:solidFill>
                <a:latin typeface="Times New Roman" pitchFamily="18" charset="0"/>
              </a:rPr>
              <a:t>ảnh</a:t>
            </a:r>
            <a:r>
              <a:rPr lang="en-US" sz="2900" b="1" dirty="0">
                <a:solidFill>
                  <a:srgbClr val="0070C0"/>
                </a:solidFill>
                <a:latin typeface="Times New Roman" pitchFamily="18" charset="0"/>
              </a:rPr>
              <a:t> </a:t>
            </a:r>
            <a:r>
              <a:rPr lang="en-US" sz="2900" b="1" dirty="0" err="1">
                <a:solidFill>
                  <a:srgbClr val="0070C0"/>
                </a:solidFill>
                <a:latin typeface="Times New Roman" pitchFamily="18" charset="0"/>
              </a:rPr>
              <a:t>hưởng</a:t>
            </a:r>
            <a:r>
              <a:rPr lang="en-US" sz="2900" b="1" dirty="0">
                <a:solidFill>
                  <a:srgbClr val="0070C0"/>
                </a:solidFill>
                <a:latin typeface="Times New Roman" pitchFamily="18" charset="0"/>
              </a:rPr>
              <a:t> </a:t>
            </a:r>
            <a:r>
              <a:rPr lang="en-US" sz="2900" b="1" dirty="0" err="1">
                <a:solidFill>
                  <a:srgbClr val="0070C0"/>
                </a:solidFill>
                <a:latin typeface="Times New Roman" pitchFamily="18" charset="0"/>
              </a:rPr>
              <a:t>của</a:t>
            </a:r>
            <a:r>
              <a:rPr lang="en-US" sz="2900" b="1" dirty="0">
                <a:solidFill>
                  <a:srgbClr val="0070C0"/>
                </a:solidFill>
                <a:latin typeface="Times New Roman" pitchFamily="18" charset="0"/>
              </a:rPr>
              <a:t> </a:t>
            </a:r>
            <a:r>
              <a:rPr lang="en-US" sz="2900" b="1" dirty="0" err="1">
                <a:solidFill>
                  <a:srgbClr val="0070C0"/>
                </a:solidFill>
                <a:latin typeface="Times New Roman" pitchFamily="18" charset="0"/>
              </a:rPr>
              <a:t>thuế</a:t>
            </a:r>
            <a:r>
              <a:rPr lang="en-US" sz="3300" b="1" dirty="0">
                <a:solidFill>
                  <a:srgbClr val="0070C0"/>
                </a:solidFill>
                <a:latin typeface="Times New Roman" pitchFamily="18" charset="0"/>
              </a:rPr>
              <a:t> </a:t>
            </a:r>
            <a:r>
              <a:rPr lang="en-US" sz="2500" b="1" dirty="0">
                <a:solidFill>
                  <a:srgbClr val="0070C0"/>
                </a:solidFill>
                <a:latin typeface="Times New Roman" pitchFamily="18" charset="0"/>
              </a:rPr>
              <a:t>(</a:t>
            </a:r>
            <a:r>
              <a:rPr lang="en-US" sz="2500" b="1" dirty="0" err="1">
                <a:solidFill>
                  <a:srgbClr val="0070C0"/>
                </a:solidFill>
                <a:latin typeface="Times New Roman" pitchFamily="18" charset="0"/>
              </a:rPr>
              <a:t>Tiếp</a:t>
            </a:r>
            <a:r>
              <a:rPr lang="en-US" sz="2500" b="1" dirty="0">
                <a:solidFill>
                  <a:srgbClr val="0070C0"/>
                </a:solidFill>
                <a:latin typeface="Times New Roman" pitchFamily="18" charset="0"/>
              </a:rPr>
              <a:t>)</a:t>
            </a:r>
          </a:p>
        </p:txBody>
      </p:sp>
      <p:sp>
        <p:nvSpPr>
          <p:cNvPr id="32771" name="Line 3"/>
          <p:cNvSpPr>
            <a:spLocks noChangeShapeType="1"/>
          </p:cNvSpPr>
          <p:nvPr/>
        </p:nvSpPr>
        <p:spPr bwMode="auto">
          <a:xfrm>
            <a:off x="2238376" y="1219200"/>
            <a:ext cx="7743825" cy="0"/>
          </a:xfrm>
          <a:prstGeom prst="line">
            <a:avLst/>
          </a:prstGeom>
          <a:noFill/>
          <a:ln w="76200" cmpd="tri">
            <a:pattFill prst="wdDnDiag">
              <a:fgClr>
                <a:srgbClr val="00FF00"/>
              </a:fgClr>
              <a:bgClr>
                <a:srgbClr val="FFFFFF"/>
              </a:bgClr>
            </a:pattFill>
            <a:round/>
            <a:headEnd/>
            <a:tailEnd/>
          </a:ln>
        </p:spPr>
        <p:txBody>
          <a:bodyPr/>
          <a:lstStyle/>
          <a:p>
            <a:endParaRPr lang="vi-VN" dirty="0">
              <a:latin typeface="Times New Roman" panose="02020603050405020304" pitchFamily="18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919536" y="1844825"/>
            <a:ext cx="4572000" cy="4329113"/>
            <a:chOff x="144" y="912"/>
            <a:chExt cx="2880" cy="2727"/>
          </a:xfrm>
        </p:grpSpPr>
        <p:sp>
          <p:nvSpPr>
            <p:cNvPr id="32775" name="Freeform 5"/>
            <p:cNvSpPr>
              <a:spLocks/>
            </p:cNvSpPr>
            <p:nvPr/>
          </p:nvSpPr>
          <p:spPr bwMode="auto">
            <a:xfrm>
              <a:off x="672" y="960"/>
              <a:ext cx="1872" cy="2448"/>
            </a:xfrm>
            <a:custGeom>
              <a:avLst/>
              <a:gdLst>
                <a:gd name="T0" fmla="*/ 0 w 1872"/>
                <a:gd name="T1" fmla="*/ 0 h 2448"/>
                <a:gd name="T2" fmla="*/ 0 w 1872"/>
                <a:gd name="T3" fmla="*/ 2448 h 2448"/>
                <a:gd name="T4" fmla="*/ 1872 w 1872"/>
                <a:gd name="T5" fmla="*/ 2448 h 2448"/>
                <a:gd name="T6" fmla="*/ 0 60000 65536"/>
                <a:gd name="T7" fmla="*/ 0 60000 65536"/>
                <a:gd name="T8" fmla="*/ 0 60000 65536"/>
                <a:gd name="T9" fmla="*/ 0 w 1872"/>
                <a:gd name="T10" fmla="*/ 0 h 2448"/>
                <a:gd name="T11" fmla="*/ 1872 w 1872"/>
                <a:gd name="T12" fmla="*/ 2448 h 24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72" h="2448">
                  <a:moveTo>
                    <a:pt x="0" y="0"/>
                  </a:moveTo>
                  <a:lnTo>
                    <a:pt x="0" y="2448"/>
                  </a:lnTo>
                  <a:lnTo>
                    <a:pt x="1872" y="2448"/>
                  </a:lnTo>
                </a:path>
              </a:pathLst>
            </a:custGeom>
            <a:noFill/>
            <a:ln w="57150" cmpd="sng">
              <a:solidFill>
                <a:schemeClr val="accent1">
                  <a:lumMod val="75000"/>
                </a:schemeClr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vi-VN" dirty="0">
                <a:latin typeface="Times New Roman" panose="02020603050405020304" pitchFamily="18" charset="0"/>
              </a:endParaRPr>
            </a:p>
          </p:txBody>
        </p:sp>
        <p:sp>
          <p:nvSpPr>
            <p:cNvPr id="32776" name="Line 6"/>
            <p:cNvSpPr>
              <a:spLocks noChangeShapeType="1"/>
            </p:cNvSpPr>
            <p:nvPr/>
          </p:nvSpPr>
          <p:spPr bwMode="auto">
            <a:xfrm>
              <a:off x="672" y="1968"/>
              <a:ext cx="864" cy="0"/>
            </a:xfrm>
            <a:prstGeom prst="line">
              <a:avLst/>
            </a:prstGeom>
            <a:noFill/>
            <a:ln w="9525">
              <a:solidFill>
                <a:schemeClr val="accent1">
                  <a:lumMod val="75000"/>
                </a:schemeClr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vi-VN" dirty="0">
                <a:latin typeface="Times New Roman" panose="02020603050405020304" pitchFamily="18" charset="0"/>
              </a:endParaRPr>
            </a:p>
          </p:txBody>
        </p:sp>
        <p:sp>
          <p:nvSpPr>
            <p:cNvPr id="32777" name="Line 7"/>
            <p:cNvSpPr>
              <a:spLocks noChangeShapeType="1"/>
            </p:cNvSpPr>
            <p:nvPr/>
          </p:nvSpPr>
          <p:spPr bwMode="auto">
            <a:xfrm>
              <a:off x="672" y="2112"/>
              <a:ext cx="1152" cy="0"/>
            </a:xfrm>
            <a:prstGeom prst="line">
              <a:avLst/>
            </a:prstGeom>
            <a:noFill/>
            <a:ln w="9525">
              <a:solidFill>
                <a:schemeClr val="accent1">
                  <a:lumMod val="75000"/>
                </a:schemeClr>
              </a:solidFill>
              <a:prstDash val="dashDot"/>
              <a:round/>
              <a:headEnd/>
              <a:tailEnd/>
            </a:ln>
          </p:spPr>
          <p:txBody>
            <a:bodyPr/>
            <a:lstStyle/>
            <a:p>
              <a:endParaRPr lang="vi-VN" dirty="0">
                <a:latin typeface="Times New Roman" panose="02020603050405020304" pitchFamily="18" charset="0"/>
              </a:endParaRPr>
            </a:p>
          </p:txBody>
        </p:sp>
        <p:sp>
          <p:nvSpPr>
            <p:cNvPr id="32778" name="Line 8"/>
            <p:cNvSpPr>
              <a:spLocks noChangeShapeType="1"/>
            </p:cNvSpPr>
            <p:nvPr/>
          </p:nvSpPr>
          <p:spPr bwMode="auto">
            <a:xfrm>
              <a:off x="1440" y="2112"/>
              <a:ext cx="0" cy="384"/>
            </a:xfrm>
            <a:prstGeom prst="line">
              <a:avLst/>
            </a:prstGeom>
            <a:noFill/>
            <a:ln w="38100">
              <a:solidFill>
                <a:schemeClr val="accent1">
                  <a:lumMod val="75000"/>
                </a:schemeClr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vi-VN" dirty="0">
                <a:latin typeface="Times New Roman" panose="02020603050405020304" pitchFamily="18" charset="0"/>
              </a:endParaRPr>
            </a:p>
          </p:txBody>
        </p:sp>
        <p:sp>
          <p:nvSpPr>
            <p:cNvPr id="32779" name="Line 9"/>
            <p:cNvSpPr>
              <a:spLocks noChangeShapeType="1"/>
            </p:cNvSpPr>
            <p:nvPr/>
          </p:nvSpPr>
          <p:spPr bwMode="auto">
            <a:xfrm>
              <a:off x="1423" y="1955"/>
              <a:ext cx="18" cy="136"/>
            </a:xfrm>
            <a:prstGeom prst="line">
              <a:avLst/>
            </a:prstGeom>
            <a:noFill/>
            <a:ln w="38100">
              <a:solidFill>
                <a:schemeClr val="accent1">
                  <a:lumMod val="75000"/>
                </a:schemeClr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vi-VN" dirty="0">
                <a:latin typeface="Times New Roman" panose="02020603050405020304" pitchFamily="18" charset="0"/>
              </a:endParaRPr>
            </a:p>
          </p:txBody>
        </p:sp>
        <p:sp>
          <p:nvSpPr>
            <p:cNvPr id="32780" name="Text Box 10"/>
            <p:cNvSpPr txBox="1">
              <a:spLocks noChangeArrowheads="1"/>
            </p:cNvSpPr>
            <p:nvPr/>
          </p:nvSpPr>
          <p:spPr bwMode="auto">
            <a:xfrm>
              <a:off x="336" y="912"/>
              <a:ext cx="43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P</a:t>
              </a:r>
            </a:p>
          </p:txBody>
        </p:sp>
        <p:sp>
          <p:nvSpPr>
            <p:cNvPr id="32781" name="Text Box 11"/>
            <p:cNvSpPr txBox="1">
              <a:spLocks noChangeArrowheads="1"/>
            </p:cNvSpPr>
            <p:nvPr/>
          </p:nvSpPr>
          <p:spPr bwMode="auto">
            <a:xfrm>
              <a:off x="144" y="1872"/>
              <a:ext cx="57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b="1">
                  <a:latin typeface="Times New Roman" pitchFamily="18" charset="0"/>
                </a:rPr>
                <a:t>P </a:t>
              </a:r>
              <a:r>
                <a:rPr lang="en-US" sz="1000" b="1">
                  <a:latin typeface="Times New Roman" pitchFamily="18" charset="0"/>
                </a:rPr>
                <a:t>mua trả</a:t>
              </a:r>
            </a:p>
          </p:txBody>
        </p:sp>
        <p:sp>
          <p:nvSpPr>
            <p:cNvPr id="32782" name="AutoShape 12"/>
            <p:cNvSpPr>
              <a:spLocks noChangeArrowheads="1"/>
            </p:cNvSpPr>
            <p:nvPr/>
          </p:nvSpPr>
          <p:spPr bwMode="auto">
            <a:xfrm rot="375566">
              <a:off x="2026" y="2538"/>
              <a:ext cx="726" cy="444"/>
            </a:xfrm>
            <a:prstGeom prst="wedgeRoundRectCallout">
              <a:avLst>
                <a:gd name="adj1" fmla="val -137870"/>
                <a:gd name="adj2" fmla="val -66903"/>
                <a:gd name="adj3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1400" b="1" dirty="0" err="1">
                  <a:latin typeface="Times New Roman" pitchFamily="18" charset="0"/>
                </a:rPr>
                <a:t>Phần</a:t>
              </a:r>
              <a:r>
                <a:rPr lang="en-US" sz="1400" b="1" dirty="0">
                  <a:latin typeface="Times New Roman" pitchFamily="18" charset="0"/>
                </a:rPr>
                <a:t> </a:t>
              </a:r>
              <a:r>
                <a:rPr lang="en-US" sz="1400" b="1" dirty="0" err="1">
                  <a:latin typeface="Times New Roman" pitchFamily="18" charset="0"/>
                </a:rPr>
                <a:t>người</a:t>
              </a:r>
              <a:r>
                <a:rPr lang="en-US" sz="1400" b="1" dirty="0">
                  <a:latin typeface="Times New Roman" pitchFamily="18" charset="0"/>
                </a:rPr>
                <a:t> </a:t>
              </a:r>
              <a:r>
                <a:rPr lang="en-US" sz="1400" b="1" dirty="0" err="1">
                  <a:latin typeface="Times New Roman" pitchFamily="18" charset="0"/>
                </a:rPr>
                <a:t>bán</a:t>
              </a:r>
              <a:r>
                <a:rPr lang="en-US" sz="1400" b="1" dirty="0">
                  <a:latin typeface="Times New Roman" pitchFamily="18" charset="0"/>
                </a:rPr>
                <a:t> </a:t>
              </a:r>
              <a:r>
                <a:rPr lang="en-US" sz="1400" b="1" dirty="0" err="1">
                  <a:latin typeface="Times New Roman" pitchFamily="18" charset="0"/>
                </a:rPr>
                <a:t>chịu</a:t>
              </a:r>
              <a:endParaRPr lang="en-US" sz="1400" b="1" dirty="0">
                <a:latin typeface="Times New Roman" pitchFamily="18" charset="0"/>
              </a:endParaRPr>
            </a:p>
          </p:txBody>
        </p:sp>
        <p:sp>
          <p:nvSpPr>
            <p:cNvPr id="32783" name="Text Box 13"/>
            <p:cNvSpPr txBox="1">
              <a:spLocks noChangeArrowheads="1"/>
            </p:cNvSpPr>
            <p:nvPr/>
          </p:nvSpPr>
          <p:spPr bwMode="auto">
            <a:xfrm>
              <a:off x="2400" y="1392"/>
              <a:ext cx="43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S</a:t>
              </a:r>
            </a:p>
          </p:txBody>
        </p:sp>
        <p:sp>
          <p:nvSpPr>
            <p:cNvPr id="32784" name="Text Box 14"/>
            <p:cNvSpPr txBox="1">
              <a:spLocks noChangeArrowheads="1"/>
            </p:cNvSpPr>
            <p:nvPr/>
          </p:nvSpPr>
          <p:spPr bwMode="auto">
            <a:xfrm>
              <a:off x="2592" y="2304"/>
              <a:ext cx="43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32785" name="Text Box 15"/>
            <p:cNvSpPr txBox="1">
              <a:spLocks noChangeArrowheads="1"/>
            </p:cNvSpPr>
            <p:nvPr/>
          </p:nvSpPr>
          <p:spPr bwMode="auto">
            <a:xfrm>
              <a:off x="2256" y="3408"/>
              <a:ext cx="43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Q</a:t>
              </a:r>
            </a:p>
          </p:txBody>
        </p:sp>
        <p:sp>
          <p:nvSpPr>
            <p:cNvPr id="32786" name="Line 16"/>
            <p:cNvSpPr>
              <a:spLocks noChangeShapeType="1"/>
            </p:cNvSpPr>
            <p:nvPr/>
          </p:nvSpPr>
          <p:spPr bwMode="auto">
            <a:xfrm>
              <a:off x="672" y="2488"/>
              <a:ext cx="864" cy="0"/>
            </a:xfrm>
            <a:prstGeom prst="line">
              <a:avLst/>
            </a:prstGeom>
            <a:noFill/>
            <a:ln w="9525">
              <a:solidFill>
                <a:schemeClr val="accent1">
                  <a:lumMod val="75000"/>
                </a:schemeClr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vi-VN" dirty="0">
                <a:latin typeface="Times New Roman" panose="02020603050405020304" pitchFamily="18" charset="0"/>
              </a:endParaRPr>
            </a:p>
          </p:txBody>
        </p:sp>
        <p:sp>
          <p:nvSpPr>
            <p:cNvPr id="32787" name="Line 17"/>
            <p:cNvSpPr>
              <a:spLocks noChangeShapeType="1"/>
            </p:cNvSpPr>
            <p:nvPr/>
          </p:nvSpPr>
          <p:spPr bwMode="auto">
            <a:xfrm>
              <a:off x="1552" y="2016"/>
              <a:ext cx="0" cy="472"/>
            </a:xfrm>
            <a:prstGeom prst="line">
              <a:avLst/>
            </a:prstGeom>
            <a:noFill/>
            <a:ln w="9525">
              <a:solidFill>
                <a:schemeClr val="accent1">
                  <a:lumMod val="75000"/>
                </a:schemeClr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vi-VN" dirty="0">
                <a:latin typeface="Times New Roman" panose="02020603050405020304" pitchFamily="18" charset="0"/>
              </a:endParaRPr>
            </a:p>
          </p:txBody>
        </p:sp>
        <p:sp>
          <p:nvSpPr>
            <p:cNvPr id="32788" name="Line 18"/>
            <p:cNvSpPr>
              <a:spLocks noChangeShapeType="1"/>
            </p:cNvSpPr>
            <p:nvPr/>
          </p:nvSpPr>
          <p:spPr bwMode="auto">
            <a:xfrm>
              <a:off x="712" y="1552"/>
              <a:ext cx="2152" cy="1048"/>
            </a:xfrm>
            <a:prstGeom prst="line">
              <a:avLst/>
            </a:prstGeom>
            <a:noFill/>
            <a:ln w="38100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vi-VN" dirty="0">
                <a:latin typeface="Times New Roman" panose="02020603050405020304" pitchFamily="18" charset="0"/>
              </a:endParaRPr>
            </a:p>
          </p:txBody>
        </p:sp>
        <p:sp>
          <p:nvSpPr>
            <p:cNvPr id="32789" name="Line 19"/>
            <p:cNvSpPr>
              <a:spLocks noChangeShapeType="1"/>
            </p:cNvSpPr>
            <p:nvPr/>
          </p:nvSpPr>
          <p:spPr bwMode="auto">
            <a:xfrm flipV="1">
              <a:off x="1224" y="1344"/>
              <a:ext cx="1224" cy="1600"/>
            </a:xfrm>
            <a:prstGeom prst="line">
              <a:avLst/>
            </a:prstGeom>
            <a:noFill/>
            <a:ln w="38100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vi-VN" dirty="0">
                <a:latin typeface="Times New Roman" panose="02020603050405020304" pitchFamily="18" charset="0"/>
              </a:endParaRPr>
            </a:p>
          </p:txBody>
        </p:sp>
        <p:sp>
          <p:nvSpPr>
            <p:cNvPr id="32790" name="Text Box 20"/>
            <p:cNvSpPr txBox="1">
              <a:spLocks noChangeArrowheads="1"/>
            </p:cNvSpPr>
            <p:nvPr/>
          </p:nvSpPr>
          <p:spPr bwMode="auto">
            <a:xfrm>
              <a:off x="144" y="2352"/>
              <a:ext cx="67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b="1">
                  <a:latin typeface="Times New Roman" pitchFamily="18" charset="0"/>
                </a:rPr>
                <a:t>P </a:t>
              </a:r>
              <a:r>
                <a:rPr lang="en-US" sz="900" b="1">
                  <a:latin typeface="Times New Roman" pitchFamily="18" charset="0"/>
                </a:rPr>
                <a:t>B</a:t>
              </a:r>
              <a:r>
                <a:rPr lang="en-US" altLang="ja-JP" sz="900" b="1">
                  <a:latin typeface="Times New Roman" pitchFamily="18" charset="0"/>
                  <a:ea typeface="MS PGothic" pitchFamily="34" charset="-128"/>
                </a:rPr>
                <a:t>án</a:t>
              </a:r>
              <a:r>
                <a:rPr lang="en-US" sz="900" b="1">
                  <a:latin typeface="Times New Roman" pitchFamily="18" charset="0"/>
                </a:rPr>
                <a:t> nhận</a:t>
              </a:r>
            </a:p>
          </p:txBody>
        </p:sp>
        <p:sp>
          <p:nvSpPr>
            <p:cNvPr id="32791" name="Text Box 21"/>
            <p:cNvSpPr txBox="1">
              <a:spLocks noChangeArrowheads="1"/>
            </p:cNvSpPr>
            <p:nvPr/>
          </p:nvSpPr>
          <p:spPr bwMode="auto">
            <a:xfrm>
              <a:off x="1776" y="2112"/>
              <a:ext cx="43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32792" name="AutoShape 22"/>
            <p:cNvSpPr>
              <a:spLocks noChangeArrowheads="1"/>
            </p:cNvSpPr>
            <p:nvPr/>
          </p:nvSpPr>
          <p:spPr bwMode="auto">
            <a:xfrm rot="20791855">
              <a:off x="1535" y="1230"/>
              <a:ext cx="756" cy="325"/>
            </a:xfrm>
            <a:prstGeom prst="wedgeRoundRectCallout">
              <a:avLst>
                <a:gd name="adj1" fmla="val -77296"/>
                <a:gd name="adj2" fmla="val 162820"/>
                <a:gd name="adj3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1400" b="1" dirty="0" err="1">
                  <a:latin typeface="Times New Roman" pitchFamily="18" charset="0"/>
                </a:rPr>
                <a:t>Phần</a:t>
              </a:r>
              <a:r>
                <a:rPr lang="en-US" sz="1400" b="1" dirty="0">
                  <a:latin typeface="Times New Roman" pitchFamily="18" charset="0"/>
                </a:rPr>
                <a:t> </a:t>
              </a:r>
              <a:r>
                <a:rPr lang="en-US" sz="1400" b="1" dirty="0" err="1">
                  <a:latin typeface="Times New Roman" pitchFamily="18" charset="0"/>
                </a:rPr>
                <a:t>người</a:t>
              </a:r>
              <a:r>
                <a:rPr lang="en-US" sz="1400" b="1" dirty="0">
                  <a:latin typeface="Times New Roman" pitchFamily="18" charset="0"/>
                </a:rPr>
                <a:t> </a:t>
              </a:r>
              <a:r>
                <a:rPr lang="en-US" sz="1400" b="1" dirty="0" err="1">
                  <a:latin typeface="Times New Roman" pitchFamily="18" charset="0"/>
                </a:rPr>
                <a:t>mua</a:t>
              </a:r>
              <a:r>
                <a:rPr lang="en-US" sz="1400" b="1" dirty="0">
                  <a:latin typeface="Times New Roman" pitchFamily="18" charset="0"/>
                </a:rPr>
                <a:t> </a:t>
              </a:r>
              <a:r>
                <a:rPr lang="en-US" sz="1400" b="1" dirty="0" err="1">
                  <a:latin typeface="Times New Roman" pitchFamily="18" charset="0"/>
                </a:rPr>
                <a:t>chịu</a:t>
              </a:r>
              <a:endParaRPr lang="en-US" sz="1400" b="1" dirty="0">
                <a:latin typeface="Times New Roman" pitchFamily="18" charset="0"/>
              </a:endParaRPr>
            </a:p>
          </p:txBody>
        </p:sp>
      </p:grpSp>
      <p:sp>
        <p:nvSpPr>
          <p:cNvPr id="32773" name="Text Box 23"/>
          <p:cNvSpPr txBox="1">
            <a:spLocks noChangeArrowheads="1"/>
          </p:cNvSpPr>
          <p:nvPr/>
        </p:nvSpPr>
        <p:spPr bwMode="auto">
          <a:xfrm>
            <a:off x="1905000" y="1371601"/>
            <a:ext cx="577517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>
                <a:latin typeface="Times New Roman" pitchFamily="18" charset="0"/>
              </a:rPr>
              <a:t>- </a:t>
            </a:r>
            <a:r>
              <a:rPr lang="en-US" sz="2400" b="1" dirty="0" err="1">
                <a:latin typeface="Times New Roman" pitchFamily="18" charset="0"/>
              </a:rPr>
              <a:t>Cầu</a:t>
            </a:r>
            <a:r>
              <a:rPr lang="en-US" sz="2400" b="1" dirty="0">
                <a:latin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</a:rPr>
              <a:t>rất</a:t>
            </a:r>
            <a:r>
              <a:rPr lang="en-US" sz="2400" b="1" dirty="0">
                <a:latin typeface="Times New Roman" pitchFamily="18" charset="0"/>
              </a:rPr>
              <a:t> co </a:t>
            </a:r>
            <a:r>
              <a:rPr lang="en-US" sz="2400" b="1" dirty="0" err="1">
                <a:latin typeface="Times New Roman" pitchFamily="18" charset="0"/>
              </a:rPr>
              <a:t>giãn</a:t>
            </a:r>
            <a:r>
              <a:rPr lang="en-US" sz="2400" b="1" dirty="0">
                <a:latin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</a:rPr>
              <a:t>và</a:t>
            </a:r>
            <a:r>
              <a:rPr lang="en-US" sz="2400" b="1" dirty="0">
                <a:latin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</a:rPr>
              <a:t>cung</a:t>
            </a:r>
            <a:r>
              <a:rPr lang="en-US" sz="2400" b="1" dirty="0">
                <a:latin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</a:rPr>
              <a:t>không</a:t>
            </a:r>
            <a:r>
              <a:rPr lang="en-US" sz="2400" b="1" dirty="0">
                <a:latin typeface="Times New Roman" pitchFamily="18" charset="0"/>
              </a:rPr>
              <a:t> co </a:t>
            </a:r>
            <a:r>
              <a:rPr lang="en-US" sz="2400" b="1" dirty="0" err="1">
                <a:latin typeface="Times New Roman" pitchFamily="18" charset="0"/>
              </a:rPr>
              <a:t>giãn</a:t>
            </a:r>
            <a:endParaRPr lang="en-US" sz="2400" b="1" dirty="0">
              <a:latin typeface="Times New Roman" pitchFamily="18" charset="0"/>
            </a:endParaRPr>
          </a:p>
        </p:txBody>
      </p:sp>
      <p:sp>
        <p:nvSpPr>
          <p:cNvPr id="32774" name="Text Box 24"/>
          <p:cNvSpPr txBox="1">
            <a:spLocks noChangeArrowheads="1"/>
          </p:cNvSpPr>
          <p:nvPr/>
        </p:nvSpPr>
        <p:spPr bwMode="auto">
          <a:xfrm>
            <a:off x="6934200" y="1981200"/>
            <a:ext cx="3410272" cy="3200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60000"/>
              </a:lnSpc>
              <a:spcBef>
                <a:spcPct val="50000"/>
              </a:spcBef>
            </a:pPr>
            <a:r>
              <a:rPr lang="en-US" sz="2000" b="1" dirty="0">
                <a:latin typeface="Times New Roman" pitchFamily="18" charset="0"/>
              </a:rPr>
              <a:t>- </a:t>
            </a:r>
            <a:r>
              <a:rPr lang="en-US" sz="2000" b="1" dirty="0" err="1">
                <a:latin typeface="Times New Roman" pitchFamily="18" charset="0"/>
              </a:rPr>
              <a:t>Người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</a:rPr>
              <a:t>bán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</a:rPr>
              <a:t>ít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</a:rPr>
              <a:t>phản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</a:rPr>
              <a:t>ứng</a:t>
            </a:r>
            <a:r>
              <a:rPr lang="en-US" sz="2000" b="1" dirty="0">
                <a:latin typeface="Times New Roman" pitchFamily="18" charset="0"/>
              </a:rPr>
              <a:t>,  </a:t>
            </a:r>
            <a:r>
              <a:rPr lang="en-US" sz="2000" b="1" dirty="0" err="1">
                <a:latin typeface="Times New Roman" pitchFamily="18" charset="0"/>
              </a:rPr>
              <a:t>người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</a:rPr>
              <a:t>mua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</a:rPr>
              <a:t>phản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</a:rPr>
              <a:t>ứng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</a:rPr>
              <a:t>mạnh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</a:rPr>
              <a:t>với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</a:rPr>
              <a:t>giá</a:t>
            </a:r>
            <a:r>
              <a:rPr lang="en-US" sz="2000" b="1" dirty="0">
                <a:latin typeface="Times New Roman" pitchFamily="18" charset="0"/>
              </a:rPr>
              <a:t>.</a:t>
            </a:r>
          </a:p>
          <a:p>
            <a:pPr algn="just">
              <a:lnSpc>
                <a:spcPct val="160000"/>
              </a:lnSpc>
              <a:spcBef>
                <a:spcPct val="50000"/>
              </a:spcBef>
            </a:pPr>
            <a:r>
              <a:rPr lang="en-US" sz="2000" b="1" dirty="0">
                <a:latin typeface="Times New Roman" pitchFamily="18" charset="0"/>
              </a:rPr>
              <a:t>- =&gt; </a:t>
            </a:r>
            <a:r>
              <a:rPr lang="en-US" sz="2000" b="1" dirty="0" err="1">
                <a:latin typeface="Times New Roman" pitchFamily="18" charset="0"/>
              </a:rPr>
              <a:t>Người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</a:rPr>
              <a:t>bán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</a:rPr>
              <a:t>chịu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</a:rPr>
              <a:t>phần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</a:rPr>
              <a:t>nhiều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</a:rPr>
              <a:t>gánh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</a:rPr>
              <a:t>nặng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</a:rPr>
              <a:t>thuế</a:t>
            </a:r>
            <a:r>
              <a:rPr lang="en-US" sz="2000" b="1" dirty="0">
                <a:latin typeface="Times New Roman" pitchFamily="18" charset="0"/>
              </a:rPr>
              <a:t>; </a:t>
            </a:r>
            <a:r>
              <a:rPr lang="en-US" sz="2000" b="1" dirty="0" err="1">
                <a:latin typeface="Times New Roman" pitchFamily="18" charset="0"/>
              </a:rPr>
              <a:t>người</a:t>
            </a:r>
            <a:r>
              <a:rPr lang="en-US" sz="2000" b="1" dirty="0">
                <a:latin typeface="Times New Roman" pitchFamily="18" charset="0"/>
              </a:rPr>
              <a:t>  </a:t>
            </a:r>
            <a:r>
              <a:rPr lang="en-US" sz="2000" b="1" dirty="0" err="1">
                <a:latin typeface="Times New Roman" pitchFamily="18" charset="0"/>
              </a:rPr>
              <a:t>mua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</a:rPr>
              <a:t>chịu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</a:rPr>
              <a:t>ít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</a:rPr>
              <a:t>hơn</a:t>
            </a:r>
            <a:r>
              <a:rPr lang="en-US" b="1" dirty="0">
                <a:latin typeface="Times New Roman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92576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159726" y="450940"/>
            <a:ext cx="7772400" cy="1501775"/>
          </a:xfrm>
        </p:spPr>
        <p:txBody>
          <a:bodyPr anchor="b">
            <a:noAutofit/>
          </a:bodyPr>
          <a:lstStyle/>
          <a:p>
            <a:pPr algn="ctr"/>
            <a:r>
              <a:rPr lang="en-US" sz="4800" dirty="0" err="1">
                <a:solidFill>
                  <a:srgbClr val="FF0000"/>
                </a:solidFill>
              </a:rPr>
              <a:t>Chính</a:t>
            </a:r>
            <a:r>
              <a:rPr lang="en-US" sz="4800" dirty="0">
                <a:solidFill>
                  <a:srgbClr val="FF0000"/>
                </a:solidFill>
              </a:rPr>
              <a:t> </a:t>
            </a:r>
            <a:r>
              <a:rPr lang="en-US" sz="4800" dirty="0" err="1">
                <a:solidFill>
                  <a:srgbClr val="FF0000"/>
                </a:solidFill>
              </a:rPr>
              <a:t>sách</a:t>
            </a:r>
            <a:r>
              <a:rPr lang="en-US" sz="4800" dirty="0">
                <a:solidFill>
                  <a:srgbClr val="FF0000"/>
                </a:solidFill>
              </a:rPr>
              <a:t> </a:t>
            </a:r>
            <a:r>
              <a:rPr lang="en-US" sz="4800" dirty="0" err="1">
                <a:solidFill>
                  <a:srgbClr val="FF0000"/>
                </a:solidFill>
              </a:rPr>
              <a:t>giá</a:t>
            </a:r>
            <a:r>
              <a:rPr lang="en-US" sz="4800" dirty="0">
                <a:solidFill>
                  <a:srgbClr val="FF0000"/>
                </a:solidFill>
              </a:rPr>
              <a:t> </a:t>
            </a:r>
            <a:r>
              <a:rPr lang="en-US" sz="4800" dirty="0" err="1">
                <a:solidFill>
                  <a:srgbClr val="FF0000"/>
                </a:solidFill>
              </a:rPr>
              <a:t>tối</a:t>
            </a:r>
            <a:r>
              <a:rPr lang="en-US" sz="4800" dirty="0">
                <a:solidFill>
                  <a:srgbClr val="FF0000"/>
                </a:solidFill>
              </a:rPr>
              <a:t> </a:t>
            </a:r>
            <a:r>
              <a:rPr lang="en-US" sz="4800" dirty="0" err="1">
                <a:solidFill>
                  <a:srgbClr val="FF0000"/>
                </a:solidFill>
              </a:rPr>
              <a:t>đa</a:t>
            </a:r>
            <a:r>
              <a:rPr lang="en-US" sz="4800" dirty="0">
                <a:solidFill>
                  <a:srgbClr val="FF0000"/>
                </a:solidFill>
              </a:rPr>
              <a:t> </a:t>
            </a:r>
            <a:r>
              <a:rPr lang="en-US" sz="4800" dirty="0" err="1">
                <a:solidFill>
                  <a:srgbClr val="FF0000"/>
                </a:solidFill>
              </a:rPr>
              <a:t>và</a:t>
            </a:r>
            <a:r>
              <a:rPr lang="en-US" sz="4800" dirty="0">
                <a:solidFill>
                  <a:srgbClr val="FF0000"/>
                </a:solidFill>
              </a:rPr>
              <a:t> </a:t>
            </a:r>
            <a:r>
              <a:rPr lang="en-US" sz="4800" dirty="0" err="1">
                <a:solidFill>
                  <a:srgbClr val="FF0000"/>
                </a:solidFill>
              </a:rPr>
              <a:t>giá</a:t>
            </a:r>
            <a:r>
              <a:rPr lang="en-US" sz="4800" dirty="0">
                <a:solidFill>
                  <a:srgbClr val="FF0000"/>
                </a:solidFill>
              </a:rPr>
              <a:t> </a:t>
            </a:r>
            <a:r>
              <a:rPr lang="en-US" sz="4800" dirty="0" err="1">
                <a:solidFill>
                  <a:srgbClr val="FF0000"/>
                </a:solidFill>
              </a:rPr>
              <a:t>tối</a:t>
            </a:r>
            <a:r>
              <a:rPr lang="en-US" sz="4800" dirty="0">
                <a:solidFill>
                  <a:srgbClr val="FF0000"/>
                </a:solidFill>
              </a:rPr>
              <a:t> </a:t>
            </a:r>
            <a:r>
              <a:rPr lang="en-US" sz="4800" dirty="0" err="1">
                <a:solidFill>
                  <a:srgbClr val="FF0000"/>
                </a:solidFill>
              </a:rPr>
              <a:t>thiểu</a:t>
            </a:r>
            <a:endParaRPr lang="en-US" sz="4800" dirty="0">
              <a:solidFill>
                <a:srgbClr val="FF0000"/>
              </a:solidFill>
            </a:endParaRP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148148" y="2230392"/>
            <a:ext cx="7772400" cy="3455988"/>
          </a:xfrm>
        </p:spPr>
        <p:txBody>
          <a:bodyPr/>
          <a:lstStyle/>
          <a:p>
            <a:pPr eaLnBrk="1" hangingPunct="1"/>
            <a:r>
              <a:rPr lang="en-US" sz="3200" dirty="0" err="1"/>
              <a:t>Sự</a:t>
            </a:r>
            <a:r>
              <a:rPr lang="en-US" sz="3200" dirty="0"/>
              <a:t> can </a:t>
            </a:r>
            <a:r>
              <a:rPr lang="en-US" sz="3200" dirty="0" err="1"/>
              <a:t>thiệp</a:t>
            </a:r>
            <a:r>
              <a:rPr lang="en-US" sz="3200" dirty="0"/>
              <a:t> </a:t>
            </a:r>
            <a:r>
              <a:rPr lang="en-US" sz="3200" dirty="0" err="1"/>
              <a:t>trực</a:t>
            </a:r>
            <a:r>
              <a:rPr lang="en-US" sz="3200" dirty="0"/>
              <a:t> </a:t>
            </a:r>
            <a:r>
              <a:rPr lang="en-US" sz="3200" dirty="0" err="1"/>
              <a:t>tiếp</a:t>
            </a:r>
            <a:r>
              <a:rPr lang="en-US" sz="3200" dirty="0"/>
              <a:t> </a:t>
            </a:r>
            <a:r>
              <a:rPr lang="en-US" sz="3200" dirty="0" err="1"/>
              <a:t>của</a:t>
            </a:r>
            <a:r>
              <a:rPr lang="en-US" sz="3200" dirty="0"/>
              <a:t> </a:t>
            </a:r>
            <a:r>
              <a:rPr lang="en-US" sz="3200" dirty="0" err="1"/>
              <a:t>chính</a:t>
            </a:r>
            <a:r>
              <a:rPr lang="en-US" sz="3200" dirty="0"/>
              <a:t> </a:t>
            </a:r>
            <a:r>
              <a:rPr lang="en-US" sz="3200" dirty="0" err="1"/>
              <a:t>phủ</a:t>
            </a:r>
            <a:r>
              <a:rPr lang="en-US" sz="3200" dirty="0"/>
              <a:t>.</a:t>
            </a:r>
          </a:p>
          <a:p>
            <a:pPr lvl="1" eaLnBrk="1" hangingPunct="1"/>
            <a:r>
              <a:rPr lang="en-US" sz="3200" dirty="0"/>
              <a:t>Qui </a:t>
            </a:r>
            <a:r>
              <a:rPr lang="en-US" sz="3200" dirty="0" err="1"/>
              <a:t>định</a:t>
            </a:r>
            <a:r>
              <a:rPr lang="en-US" sz="3200" dirty="0"/>
              <a:t> </a:t>
            </a:r>
            <a:r>
              <a:rPr lang="en-US" sz="3200" dirty="0" err="1"/>
              <a:t>giá</a:t>
            </a:r>
            <a:r>
              <a:rPr lang="en-US" sz="3200" dirty="0"/>
              <a:t> </a:t>
            </a:r>
            <a:r>
              <a:rPr lang="en-US" sz="3200" dirty="0" err="1"/>
              <a:t>trần</a:t>
            </a:r>
            <a:r>
              <a:rPr lang="en-US" sz="3200" dirty="0"/>
              <a:t>/</a:t>
            </a:r>
            <a:r>
              <a:rPr lang="en-US" sz="3200" dirty="0" err="1"/>
              <a:t>Giá</a:t>
            </a:r>
            <a:r>
              <a:rPr lang="en-US" sz="3200" dirty="0"/>
              <a:t> </a:t>
            </a:r>
            <a:r>
              <a:rPr lang="en-US" sz="3200" dirty="0" err="1"/>
              <a:t>tối</a:t>
            </a:r>
            <a:r>
              <a:rPr lang="en-US" sz="3200" dirty="0"/>
              <a:t> </a:t>
            </a:r>
            <a:r>
              <a:rPr lang="en-US" sz="3200" dirty="0" err="1"/>
              <a:t>đa</a:t>
            </a:r>
            <a:r>
              <a:rPr lang="en-US" sz="3200" dirty="0"/>
              <a:t> (</a:t>
            </a:r>
            <a:r>
              <a:rPr lang="en-US" sz="3200" dirty="0" err="1"/>
              <a:t>Pmax</a:t>
            </a:r>
            <a:r>
              <a:rPr lang="en-US" sz="3200" dirty="0"/>
              <a:t>).</a:t>
            </a:r>
          </a:p>
          <a:p>
            <a:pPr lvl="1" eaLnBrk="1" hangingPunct="1"/>
            <a:r>
              <a:rPr lang="en-US" sz="3200" dirty="0"/>
              <a:t>Qui </a:t>
            </a:r>
            <a:r>
              <a:rPr lang="en-US" sz="3200" dirty="0" err="1"/>
              <a:t>định</a:t>
            </a:r>
            <a:r>
              <a:rPr lang="en-US" sz="3200" dirty="0"/>
              <a:t> </a:t>
            </a:r>
            <a:r>
              <a:rPr lang="en-US" sz="3200" dirty="0" err="1"/>
              <a:t>giá</a:t>
            </a:r>
            <a:r>
              <a:rPr lang="en-US" sz="3200" dirty="0"/>
              <a:t> </a:t>
            </a:r>
            <a:r>
              <a:rPr lang="en-US" sz="3200" dirty="0" err="1"/>
              <a:t>sàn</a:t>
            </a:r>
            <a:r>
              <a:rPr lang="en-US" sz="3200" dirty="0"/>
              <a:t>/</a:t>
            </a:r>
            <a:r>
              <a:rPr lang="en-US" sz="3200" dirty="0" err="1"/>
              <a:t>Giá</a:t>
            </a:r>
            <a:r>
              <a:rPr lang="en-US" sz="3200" dirty="0"/>
              <a:t> </a:t>
            </a:r>
            <a:r>
              <a:rPr lang="en-US" sz="3200" dirty="0" err="1"/>
              <a:t>tối</a:t>
            </a:r>
            <a:r>
              <a:rPr lang="en-US" sz="3200" dirty="0"/>
              <a:t> </a:t>
            </a:r>
            <a:r>
              <a:rPr lang="en-US" sz="3200" dirty="0" err="1"/>
              <a:t>thiểu</a:t>
            </a:r>
            <a:r>
              <a:rPr lang="en-US" sz="3200" dirty="0"/>
              <a:t> (</a:t>
            </a:r>
            <a:r>
              <a:rPr lang="en-US" sz="3200" dirty="0" err="1"/>
              <a:t>Pmin</a:t>
            </a:r>
            <a:r>
              <a:rPr lang="en-US" sz="3200" dirty="0"/>
              <a:t>).</a:t>
            </a:r>
          </a:p>
          <a:p>
            <a:pPr lvl="1" eaLnBrk="1" hangingPunct="1">
              <a:buFont typeface="Wingdings" pitchFamily="2" charset="2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34316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1752600" y="304801"/>
            <a:ext cx="8915400" cy="544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en-US" sz="2900" b="1" dirty="0" err="1">
                <a:solidFill>
                  <a:srgbClr val="0070C0"/>
                </a:solidFill>
                <a:latin typeface="Times New Roman" pitchFamily="18" charset="0"/>
              </a:rPr>
              <a:t>Hệ</a:t>
            </a:r>
            <a:r>
              <a:rPr lang="en-US" sz="2900" b="1" dirty="0">
                <a:solidFill>
                  <a:srgbClr val="0070C0"/>
                </a:solidFill>
                <a:latin typeface="Times New Roman" pitchFamily="18" charset="0"/>
              </a:rPr>
              <a:t> </a:t>
            </a:r>
            <a:r>
              <a:rPr lang="en-US" sz="2900" b="1" dirty="0" err="1">
                <a:solidFill>
                  <a:srgbClr val="0070C0"/>
                </a:solidFill>
                <a:latin typeface="Times New Roman" pitchFamily="18" charset="0"/>
              </a:rPr>
              <a:t>số</a:t>
            </a:r>
            <a:r>
              <a:rPr lang="en-US" sz="2900" b="1" dirty="0">
                <a:solidFill>
                  <a:srgbClr val="0070C0"/>
                </a:solidFill>
                <a:latin typeface="Times New Roman" pitchFamily="18" charset="0"/>
              </a:rPr>
              <a:t> co </a:t>
            </a:r>
            <a:r>
              <a:rPr lang="en-US" sz="2900" b="1" dirty="0" err="1">
                <a:solidFill>
                  <a:srgbClr val="0070C0"/>
                </a:solidFill>
                <a:latin typeface="Times New Roman" pitchFamily="18" charset="0"/>
              </a:rPr>
              <a:t>giãn</a:t>
            </a:r>
            <a:r>
              <a:rPr lang="en-US" sz="2900" b="1" dirty="0">
                <a:solidFill>
                  <a:srgbClr val="0070C0"/>
                </a:solidFill>
                <a:latin typeface="Times New Roman" pitchFamily="18" charset="0"/>
              </a:rPr>
              <a:t> </a:t>
            </a:r>
            <a:r>
              <a:rPr lang="en-US" sz="2900" b="1" dirty="0" err="1">
                <a:solidFill>
                  <a:srgbClr val="0070C0"/>
                </a:solidFill>
                <a:latin typeface="Times New Roman" pitchFamily="18" charset="0"/>
              </a:rPr>
              <a:t>và</a:t>
            </a:r>
            <a:r>
              <a:rPr lang="en-US" sz="2900" b="1" dirty="0">
                <a:solidFill>
                  <a:srgbClr val="0070C0"/>
                </a:solidFill>
                <a:latin typeface="Times New Roman" pitchFamily="18" charset="0"/>
              </a:rPr>
              <a:t> </a:t>
            </a:r>
            <a:r>
              <a:rPr lang="en-US" sz="2900" b="1" dirty="0" err="1">
                <a:solidFill>
                  <a:srgbClr val="0070C0"/>
                </a:solidFill>
                <a:latin typeface="Times New Roman" pitchFamily="18" charset="0"/>
              </a:rPr>
              <a:t>ảnh</a:t>
            </a:r>
            <a:r>
              <a:rPr lang="en-US" sz="2900" b="1" dirty="0">
                <a:solidFill>
                  <a:srgbClr val="0070C0"/>
                </a:solidFill>
                <a:latin typeface="Times New Roman" pitchFamily="18" charset="0"/>
              </a:rPr>
              <a:t> </a:t>
            </a:r>
            <a:r>
              <a:rPr lang="en-US" sz="2900" b="1" dirty="0" err="1">
                <a:solidFill>
                  <a:srgbClr val="0070C0"/>
                </a:solidFill>
                <a:latin typeface="Times New Roman" pitchFamily="18" charset="0"/>
              </a:rPr>
              <a:t>hưởng</a:t>
            </a:r>
            <a:r>
              <a:rPr lang="en-US" sz="2900" b="1" dirty="0">
                <a:solidFill>
                  <a:srgbClr val="0070C0"/>
                </a:solidFill>
                <a:latin typeface="Times New Roman" pitchFamily="18" charset="0"/>
              </a:rPr>
              <a:t> </a:t>
            </a:r>
            <a:r>
              <a:rPr lang="en-US" sz="2900" b="1" dirty="0" err="1">
                <a:solidFill>
                  <a:srgbClr val="0070C0"/>
                </a:solidFill>
                <a:latin typeface="Times New Roman" pitchFamily="18" charset="0"/>
              </a:rPr>
              <a:t>của</a:t>
            </a:r>
            <a:r>
              <a:rPr lang="en-US" sz="2900" b="1" dirty="0">
                <a:solidFill>
                  <a:srgbClr val="0070C0"/>
                </a:solidFill>
                <a:latin typeface="Times New Roman" pitchFamily="18" charset="0"/>
              </a:rPr>
              <a:t> </a:t>
            </a:r>
            <a:r>
              <a:rPr lang="en-US" sz="2900" b="1" dirty="0" err="1">
                <a:solidFill>
                  <a:srgbClr val="0070C0"/>
                </a:solidFill>
                <a:latin typeface="Times New Roman" pitchFamily="18" charset="0"/>
              </a:rPr>
              <a:t>thuế</a:t>
            </a:r>
            <a:r>
              <a:rPr lang="en-US" sz="3300" b="1" dirty="0">
                <a:solidFill>
                  <a:srgbClr val="0070C0"/>
                </a:solidFill>
                <a:latin typeface="Times New Roman" pitchFamily="18" charset="0"/>
              </a:rPr>
              <a:t> </a:t>
            </a:r>
            <a:r>
              <a:rPr lang="en-US" sz="2500" b="1" dirty="0">
                <a:solidFill>
                  <a:srgbClr val="0070C0"/>
                </a:solidFill>
                <a:latin typeface="Times New Roman" pitchFamily="18" charset="0"/>
              </a:rPr>
              <a:t>(</a:t>
            </a:r>
            <a:r>
              <a:rPr lang="en-US" sz="2500" b="1" dirty="0" err="1">
                <a:solidFill>
                  <a:srgbClr val="0070C0"/>
                </a:solidFill>
                <a:latin typeface="Times New Roman" pitchFamily="18" charset="0"/>
              </a:rPr>
              <a:t>Tiếp</a:t>
            </a:r>
            <a:r>
              <a:rPr lang="en-US" sz="2500" b="1" dirty="0">
                <a:solidFill>
                  <a:srgbClr val="0070C0"/>
                </a:solidFill>
                <a:latin typeface="Times New Roman" pitchFamily="18" charset="0"/>
              </a:rPr>
              <a:t>)</a:t>
            </a:r>
          </a:p>
        </p:txBody>
      </p:sp>
      <p:sp>
        <p:nvSpPr>
          <p:cNvPr id="33795" name="Line 3"/>
          <p:cNvSpPr>
            <a:spLocks noChangeShapeType="1"/>
          </p:cNvSpPr>
          <p:nvPr/>
        </p:nvSpPr>
        <p:spPr bwMode="auto">
          <a:xfrm>
            <a:off x="2209801" y="990600"/>
            <a:ext cx="7743825" cy="0"/>
          </a:xfrm>
          <a:prstGeom prst="line">
            <a:avLst/>
          </a:prstGeom>
          <a:noFill/>
          <a:ln w="76200" cmpd="tri">
            <a:pattFill prst="wdDnDiag">
              <a:fgClr>
                <a:srgbClr val="00FF00"/>
              </a:fgClr>
              <a:bgClr>
                <a:srgbClr val="FFFFFF"/>
              </a:bgClr>
            </a:pattFill>
            <a:round/>
            <a:headEnd/>
            <a:tailEnd/>
          </a:ln>
        </p:spPr>
        <p:txBody>
          <a:bodyPr/>
          <a:lstStyle/>
          <a:p>
            <a:endParaRPr lang="vi-VN" dirty="0">
              <a:latin typeface="Times New Roman" panose="02020603050405020304" pitchFamily="18" charset="0"/>
            </a:endParaRPr>
          </a:p>
        </p:txBody>
      </p:sp>
      <p:sp>
        <p:nvSpPr>
          <p:cNvPr id="33796" name="Text Box 4"/>
          <p:cNvSpPr txBox="1">
            <a:spLocks noChangeArrowheads="1"/>
          </p:cNvSpPr>
          <p:nvPr/>
        </p:nvSpPr>
        <p:spPr bwMode="auto">
          <a:xfrm>
            <a:off x="580209" y="2087881"/>
            <a:ext cx="11260182" cy="36625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  <a:spcBef>
                <a:spcPct val="50000"/>
              </a:spcBef>
            </a:pPr>
            <a:r>
              <a:rPr lang="en-US" sz="2000" b="1" dirty="0">
                <a:latin typeface="Times New Roman" pitchFamily="18" charset="0"/>
              </a:rPr>
              <a:t>- </a:t>
            </a:r>
            <a:r>
              <a:rPr lang="en-US" sz="2000" b="1" dirty="0" err="1">
                <a:latin typeface="Times New Roman" pitchFamily="18" charset="0"/>
              </a:rPr>
              <a:t>Quy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</a:rPr>
              <a:t>luật</a:t>
            </a:r>
            <a:r>
              <a:rPr lang="en-US" sz="2000" b="1" dirty="0">
                <a:latin typeface="Times New Roman" pitchFamily="18" charset="0"/>
              </a:rPr>
              <a:t>: </a:t>
            </a:r>
            <a:r>
              <a:rPr lang="en-US" sz="2000" b="1" dirty="0" err="1">
                <a:latin typeface="Times New Roman" pitchFamily="18" charset="0"/>
              </a:rPr>
              <a:t>Bên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</a:rPr>
              <a:t>nào</a:t>
            </a:r>
            <a:r>
              <a:rPr lang="en-US" sz="2000" b="1" dirty="0">
                <a:latin typeface="Times New Roman" pitchFamily="18" charset="0"/>
              </a:rPr>
              <a:t> (</a:t>
            </a:r>
            <a:r>
              <a:rPr lang="en-US" sz="2000" b="1" dirty="0" err="1">
                <a:latin typeface="Times New Roman" pitchFamily="18" charset="0"/>
              </a:rPr>
              <a:t>cung</a:t>
            </a:r>
            <a:r>
              <a:rPr lang="en-US" sz="2000" b="1" dirty="0">
                <a:latin typeface="Times New Roman" pitchFamily="18" charset="0"/>
              </a:rPr>
              <a:t> hay </a:t>
            </a:r>
            <a:r>
              <a:rPr lang="en-US" sz="2000" b="1" dirty="0" err="1">
                <a:latin typeface="Times New Roman" pitchFamily="18" charset="0"/>
              </a:rPr>
              <a:t>cầu</a:t>
            </a:r>
            <a:r>
              <a:rPr lang="en-US" sz="2000" b="1" dirty="0">
                <a:latin typeface="Times New Roman" pitchFamily="18" charset="0"/>
              </a:rPr>
              <a:t>) </a:t>
            </a:r>
            <a:r>
              <a:rPr lang="en-US" sz="2000" b="1" dirty="0" err="1">
                <a:latin typeface="Times New Roman" pitchFamily="18" charset="0"/>
              </a:rPr>
              <a:t>ít</a:t>
            </a:r>
            <a:r>
              <a:rPr lang="en-US" sz="2000" b="1" dirty="0">
                <a:latin typeface="Times New Roman" pitchFamily="18" charset="0"/>
              </a:rPr>
              <a:t> co </a:t>
            </a:r>
            <a:r>
              <a:rPr lang="en-US" sz="2000" b="1" dirty="0" err="1">
                <a:latin typeface="Times New Roman" pitchFamily="18" charset="0"/>
              </a:rPr>
              <a:t>giãn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</a:rPr>
              <a:t>hơn</a:t>
            </a:r>
            <a:r>
              <a:rPr lang="en-US" sz="2000" b="1" dirty="0">
                <a:latin typeface="Times New Roman" pitchFamily="18" charset="0"/>
              </a:rPr>
              <a:t>, </a:t>
            </a:r>
            <a:r>
              <a:rPr lang="en-US" sz="2000" b="1" dirty="0" err="1">
                <a:latin typeface="Times New Roman" pitchFamily="18" charset="0"/>
              </a:rPr>
              <a:t>bên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</a:rPr>
              <a:t>đó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</a:rPr>
              <a:t>chịu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</a:rPr>
              <a:t>gánh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</a:rPr>
              <a:t>nặng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</a:rPr>
              <a:t>thuế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</a:rPr>
              <a:t>nhiều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</a:rPr>
              <a:t>hơn</a:t>
            </a:r>
            <a:r>
              <a:rPr lang="en-US" sz="2000" b="1" dirty="0">
                <a:latin typeface="Times New Roman" pitchFamily="18" charset="0"/>
              </a:rPr>
              <a:t>.</a:t>
            </a:r>
          </a:p>
          <a:p>
            <a:pPr algn="just">
              <a:lnSpc>
                <a:spcPct val="130000"/>
              </a:lnSpc>
              <a:spcBef>
                <a:spcPct val="50000"/>
              </a:spcBef>
              <a:buFontTx/>
              <a:buChar char="-"/>
            </a:pP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</a:rPr>
              <a:t>Giải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</a:rPr>
              <a:t>thích</a:t>
            </a:r>
            <a:r>
              <a:rPr lang="en-US" sz="2000" b="1" dirty="0">
                <a:latin typeface="Times New Roman" pitchFamily="18" charset="0"/>
              </a:rPr>
              <a:t>: </a:t>
            </a:r>
          </a:p>
          <a:p>
            <a:pPr lvl="1" algn="just">
              <a:lnSpc>
                <a:spcPct val="130000"/>
              </a:lnSpc>
              <a:spcBef>
                <a:spcPct val="50000"/>
              </a:spcBef>
              <a:buFont typeface="Wingdings" pitchFamily="2" charset="2"/>
              <a:buChar char="ü"/>
            </a:pP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</a:rPr>
              <a:t>Hệ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</a:rPr>
              <a:t>số</a:t>
            </a:r>
            <a:r>
              <a:rPr lang="en-US" sz="2000" b="1" dirty="0">
                <a:latin typeface="Times New Roman" pitchFamily="18" charset="0"/>
              </a:rPr>
              <a:t> co </a:t>
            </a:r>
            <a:r>
              <a:rPr lang="en-US" sz="2000" b="1" dirty="0" err="1">
                <a:latin typeface="Times New Roman" pitchFamily="18" charset="0"/>
              </a:rPr>
              <a:t>giãn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</a:rPr>
              <a:t>phản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</a:rPr>
              <a:t>ánh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</a:rPr>
              <a:t>sự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</a:rPr>
              <a:t>sẵn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</a:rPr>
              <a:t>sàng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</a:rPr>
              <a:t>rời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</a:rPr>
              <a:t>bỏ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</a:rPr>
              <a:t>thị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</a:rPr>
              <a:t>trường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</a:rPr>
              <a:t>khi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</a:rPr>
              <a:t>bất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</a:rPr>
              <a:t>lợi</a:t>
            </a:r>
            <a:r>
              <a:rPr lang="en-US" sz="2000" b="1" dirty="0">
                <a:latin typeface="Times New Roman" pitchFamily="18" charset="0"/>
              </a:rPr>
              <a:t>.</a:t>
            </a:r>
          </a:p>
          <a:p>
            <a:pPr lvl="1" algn="just">
              <a:lnSpc>
                <a:spcPct val="130000"/>
              </a:lnSpc>
              <a:spcBef>
                <a:spcPct val="50000"/>
              </a:spcBef>
              <a:buFont typeface="Wingdings" pitchFamily="2" charset="2"/>
              <a:buChar char="ü"/>
            </a:pPr>
            <a:r>
              <a:rPr lang="en-US" sz="2000" b="1" dirty="0">
                <a:latin typeface="Times New Roman" pitchFamily="18" charset="0"/>
              </a:rPr>
              <a:t> VD: </a:t>
            </a:r>
            <a:r>
              <a:rPr lang="en-US" sz="2000" b="1" dirty="0" err="1">
                <a:latin typeface="Times New Roman" pitchFamily="18" charset="0"/>
              </a:rPr>
              <a:t>cầu</a:t>
            </a:r>
            <a:r>
              <a:rPr lang="en-US" sz="2000" b="1" dirty="0">
                <a:latin typeface="Times New Roman" pitchFamily="18" charset="0"/>
              </a:rPr>
              <a:t> co </a:t>
            </a:r>
            <a:r>
              <a:rPr lang="en-US" sz="2000" b="1" dirty="0" err="1">
                <a:latin typeface="Times New Roman" pitchFamily="18" charset="0"/>
              </a:rPr>
              <a:t>giãn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</a:rPr>
              <a:t>lớn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</a:rPr>
              <a:t>hàm</a:t>
            </a:r>
            <a:r>
              <a:rPr lang="en-US" sz="2000" b="1" dirty="0">
                <a:latin typeface="Times New Roman" pitchFamily="18" charset="0"/>
              </a:rPr>
              <a:t> ý </a:t>
            </a:r>
            <a:r>
              <a:rPr lang="en-US" sz="2000" b="1" dirty="0" err="1">
                <a:latin typeface="Times New Roman" pitchFamily="18" charset="0"/>
              </a:rPr>
              <a:t>rằng</a:t>
            </a:r>
            <a:r>
              <a:rPr lang="en-US" sz="2000" b="1" dirty="0">
                <a:latin typeface="Times New Roman" pitchFamily="18" charset="0"/>
              </a:rPr>
              <a:t>, </a:t>
            </a:r>
            <a:r>
              <a:rPr lang="en-US" sz="2000" b="1" dirty="0" err="1">
                <a:latin typeface="Times New Roman" pitchFamily="18" charset="0"/>
              </a:rPr>
              <a:t>người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</a:rPr>
              <a:t>mua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</a:rPr>
              <a:t>có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</a:rPr>
              <a:t>nhiều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</a:rPr>
              <a:t>phương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</a:rPr>
              <a:t>án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</a:rPr>
              <a:t>thay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</a:rPr>
              <a:t>thế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</a:rPr>
              <a:t>và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</a:rPr>
              <a:t>dễ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</a:rPr>
              <a:t>rời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</a:rPr>
              <a:t>bỏ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</a:rPr>
              <a:t>thị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</a:rPr>
              <a:t>trường</a:t>
            </a:r>
            <a:r>
              <a:rPr lang="en-US" sz="2000" b="1" dirty="0">
                <a:latin typeface="Times New Roman" pitchFamily="18" charset="0"/>
              </a:rPr>
              <a:t>.</a:t>
            </a:r>
          </a:p>
          <a:p>
            <a:pPr lvl="1" algn="just">
              <a:lnSpc>
                <a:spcPct val="130000"/>
              </a:lnSpc>
              <a:spcBef>
                <a:spcPct val="50000"/>
              </a:spcBef>
              <a:buFont typeface="Wingdings" pitchFamily="2" charset="2"/>
              <a:buChar char="ü"/>
            </a:pPr>
            <a:r>
              <a:rPr lang="en-US" sz="2000" b="1" dirty="0">
                <a:latin typeface="Times New Roman" pitchFamily="18" charset="0"/>
              </a:rPr>
              <a:t>=&gt; </a:t>
            </a:r>
            <a:r>
              <a:rPr lang="en-US" sz="2000" b="1" dirty="0" err="1">
                <a:latin typeface="Times New Roman" pitchFamily="18" charset="0"/>
              </a:rPr>
              <a:t>Bên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</a:rPr>
              <a:t>nào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</a:rPr>
              <a:t>ít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</a:rPr>
              <a:t>có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</a:rPr>
              <a:t>sự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</a:rPr>
              <a:t>lựa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</a:rPr>
              <a:t>chọn</a:t>
            </a:r>
            <a:r>
              <a:rPr lang="en-US" sz="2000" b="1" dirty="0">
                <a:latin typeface="Times New Roman" pitchFamily="18" charset="0"/>
              </a:rPr>
              <a:t> (</a:t>
            </a:r>
            <a:r>
              <a:rPr lang="en-US" sz="2000" b="1" dirty="0" err="1">
                <a:latin typeface="Times New Roman" pitchFamily="18" charset="0"/>
              </a:rPr>
              <a:t>hệ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</a:rPr>
              <a:t>số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</a:rPr>
              <a:t>có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</a:rPr>
              <a:t>giãn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</a:rPr>
              <a:t>nhỏ</a:t>
            </a:r>
            <a:r>
              <a:rPr lang="en-US" sz="2000" b="1" dirty="0">
                <a:latin typeface="Times New Roman" pitchFamily="18" charset="0"/>
              </a:rPr>
              <a:t>) </a:t>
            </a:r>
          </a:p>
          <a:p>
            <a:pPr lvl="1" algn="just">
              <a:lnSpc>
                <a:spcPct val="13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sz="2000" b="1" dirty="0">
                <a:latin typeface="Times New Roman" pitchFamily="18" charset="0"/>
              </a:rPr>
              <a:t>=&gt; </a:t>
            </a:r>
            <a:r>
              <a:rPr lang="en-US" sz="2000" b="1" dirty="0" err="1">
                <a:latin typeface="Times New Roman" pitchFamily="18" charset="0"/>
              </a:rPr>
              <a:t>sẽ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</a:rPr>
              <a:t>yếu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</a:rPr>
              <a:t>thế</a:t>
            </a:r>
            <a:r>
              <a:rPr lang="en-US" sz="2000" b="1" dirty="0">
                <a:latin typeface="Times New Roman" pitchFamily="18" charset="0"/>
              </a:rPr>
              <a:t> =&gt; </a:t>
            </a:r>
            <a:r>
              <a:rPr lang="en-US" sz="2000" b="1" dirty="0" err="1">
                <a:latin typeface="Times New Roman" pitchFamily="18" charset="0"/>
              </a:rPr>
              <a:t>chịu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</a:rPr>
              <a:t>gánh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</a:rPr>
              <a:t>nặng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</a:rPr>
              <a:t>thuế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</a:rPr>
              <a:t>nhiều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</a:rPr>
              <a:t>hơn</a:t>
            </a:r>
            <a:r>
              <a:rPr lang="en-US" sz="2000" b="1" dirty="0">
                <a:latin typeface="Times New Roman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054936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61256" y="260622"/>
            <a:ext cx="10515600" cy="1325563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800" b="1" dirty="0" err="1">
                <a:solidFill>
                  <a:srgbClr val="0070C0"/>
                </a:solidFill>
              </a:rPr>
              <a:t>Hệ</a:t>
            </a:r>
            <a:r>
              <a:rPr lang="en-US" sz="2800" b="1" dirty="0">
                <a:solidFill>
                  <a:srgbClr val="0070C0"/>
                </a:solidFill>
              </a:rPr>
              <a:t> </a:t>
            </a:r>
            <a:r>
              <a:rPr lang="en-US" sz="2800" b="1" dirty="0" err="1">
                <a:solidFill>
                  <a:srgbClr val="0070C0"/>
                </a:solidFill>
              </a:rPr>
              <a:t>số</a:t>
            </a:r>
            <a:r>
              <a:rPr lang="en-US" sz="2800" b="1" dirty="0">
                <a:solidFill>
                  <a:srgbClr val="0070C0"/>
                </a:solidFill>
              </a:rPr>
              <a:t> co </a:t>
            </a:r>
            <a:r>
              <a:rPr lang="en-US" sz="2800" b="1" dirty="0" err="1">
                <a:solidFill>
                  <a:srgbClr val="0070C0"/>
                </a:solidFill>
              </a:rPr>
              <a:t>giãn</a:t>
            </a:r>
            <a:r>
              <a:rPr lang="en-US" sz="2800" b="1" dirty="0">
                <a:solidFill>
                  <a:srgbClr val="0070C0"/>
                </a:solidFill>
              </a:rPr>
              <a:t> </a:t>
            </a:r>
            <a:r>
              <a:rPr lang="en-US" sz="2800" b="1" dirty="0" err="1">
                <a:solidFill>
                  <a:srgbClr val="0070C0"/>
                </a:solidFill>
              </a:rPr>
              <a:t>và</a:t>
            </a:r>
            <a:r>
              <a:rPr lang="en-US" sz="2800" b="1" dirty="0">
                <a:solidFill>
                  <a:srgbClr val="0070C0"/>
                </a:solidFill>
              </a:rPr>
              <a:t> </a:t>
            </a:r>
            <a:r>
              <a:rPr lang="en-US" sz="2800" b="1" dirty="0" err="1">
                <a:solidFill>
                  <a:srgbClr val="0070C0"/>
                </a:solidFill>
              </a:rPr>
              <a:t>ảnh</a:t>
            </a:r>
            <a:r>
              <a:rPr lang="en-US" sz="2800" b="1" dirty="0">
                <a:solidFill>
                  <a:srgbClr val="0070C0"/>
                </a:solidFill>
              </a:rPr>
              <a:t> </a:t>
            </a:r>
            <a:r>
              <a:rPr lang="en-US" sz="2800" b="1" dirty="0" err="1">
                <a:solidFill>
                  <a:srgbClr val="0070C0"/>
                </a:solidFill>
              </a:rPr>
              <a:t>hưởng</a:t>
            </a:r>
            <a:r>
              <a:rPr lang="en-US" sz="2800" b="1" dirty="0">
                <a:solidFill>
                  <a:srgbClr val="0070C0"/>
                </a:solidFill>
              </a:rPr>
              <a:t> </a:t>
            </a:r>
            <a:r>
              <a:rPr lang="en-US" sz="2800" b="1" dirty="0" err="1">
                <a:solidFill>
                  <a:srgbClr val="0070C0"/>
                </a:solidFill>
              </a:rPr>
              <a:t>của</a:t>
            </a:r>
            <a:r>
              <a:rPr lang="en-US" sz="2800" b="1" dirty="0">
                <a:solidFill>
                  <a:srgbClr val="0070C0"/>
                </a:solidFill>
              </a:rPr>
              <a:t> </a:t>
            </a:r>
            <a:r>
              <a:rPr lang="en-US" sz="2800" b="1" dirty="0" err="1">
                <a:solidFill>
                  <a:srgbClr val="0070C0"/>
                </a:solidFill>
              </a:rPr>
              <a:t>thuế</a:t>
            </a:r>
            <a:r>
              <a:rPr lang="en-US" sz="3200" b="1" dirty="0">
                <a:solidFill>
                  <a:srgbClr val="0070C0"/>
                </a:solidFill>
              </a:rPr>
              <a:t> </a:t>
            </a:r>
            <a:r>
              <a:rPr lang="en-US" sz="2400" b="1" dirty="0">
                <a:solidFill>
                  <a:srgbClr val="0070C0"/>
                </a:solidFill>
              </a:rPr>
              <a:t>(</a:t>
            </a:r>
            <a:r>
              <a:rPr lang="en-US" sz="2400" b="1" dirty="0" err="1">
                <a:solidFill>
                  <a:srgbClr val="0070C0"/>
                </a:solidFill>
              </a:rPr>
              <a:t>Tiếp</a:t>
            </a:r>
            <a:r>
              <a:rPr lang="en-US" sz="2400" b="1" dirty="0">
                <a:solidFill>
                  <a:srgbClr val="0070C0"/>
                </a:solidFill>
              </a:rPr>
              <a:t>)</a:t>
            </a:r>
            <a:endParaRPr lang="en-US" sz="2400" b="1" dirty="0">
              <a:solidFill>
                <a:srgbClr val="0070C0"/>
              </a:solidFill>
            </a:endParaRP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61256" y="2059577"/>
            <a:ext cx="11443063" cy="3387634"/>
          </a:xfrm>
        </p:spPr>
        <p:txBody>
          <a:bodyPr>
            <a:noAutofit/>
          </a:bodyPr>
          <a:lstStyle/>
          <a:p>
            <a:pPr lvl="1" eaLnBrk="1" hangingPunct="1">
              <a:lnSpc>
                <a:spcPct val="80000"/>
              </a:lnSpc>
            </a:pPr>
            <a:r>
              <a:rPr lang="en-US" sz="2800" dirty="0" err="1">
                <a:solidFill>
                  <a:schemeClr val="tx1"/>
                </a:solidFill>
              </a:rPr>
              <a:t>Nếu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cầu</a:t>
            </a:r>
            <a:r>
              <a:rPr lang="en-US" sz="2800" dirty="0">
                <a:solidFill>
                  <a:schemeClr val="tx1"/>
                </a:solidFill>
              </a:rPr>
              <a:t> co </a:t>
            </a:r>
            <a:r>
              <a:rPr lang="en-US" sz="2800" dirty="0" err="1">
                <a:solidFill>
                  <a:schemeClr val="tx1"/>
                </a:solidFill>
              </a:rPr>
              <a:t>giãn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nhiều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hơn</a:t>
            </a:r>
            <a:r>
              <a:rPr lang="en-US" sz="2800" dirty="0">
                <a:solidFill>
                  <a:schemeClr val="tx1"/>
                </a:solidFill>
              </a:rPr>
              <a:t> so </a:t>
            </a:r>
            <a:r>
              <a:rPr lang="en-US" sz="2800" dirty="0" err="1">
                <a:solidFill>
                  <a:schemeClr val="tx1"/>
                </a:solidFill>
              </a:rPr>
              <a:t>với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cung</a:t>
            </a:r>
            <a:r>
              <a:rPr lang="en-US" sz="2800" dirty="0">
                <a:solidFill>
                  <a:schemeClr val="tx1"/>
                </a:solidFill>
              </a:rPr>
              <a:t> co </a:t>
            </a:r>
            <a:r>
              <a:rPr lang="en-US" sz="2800" dirty="0" err="1">
                <a:solidFill>
                  <a:schemeClr val="tx1"/>
                </a:solidFill>
              </a:rPr>
              <a:t>giãn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thì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người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sản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xuất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sẽ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chịu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phần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thuế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nhiều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hơn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người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tiêu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dùng</a:t>
            </a:r>
            <a:r>
              <a:rPr lang="en-US" sz="2800" dirty="0">
                <a:solidFill>
                  <a:schemeClr val="tx1"/>
                </a:solidFill>
              </a:rPr>
              <a:t>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800" dirty="0" err="1">
                <a:solidFill>
                  <a:schemeClr val="tx1"/>
                </a:solidFill>
              </a:rPr>
              <a:t>Nếu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cầu</a:t>
            </a:r>
            <a:r>
              <a:rPr lang="en-US" sz="2800" dirty="0">
                <a:solidFill>
                  <a:schemeClr val="tx1"/>
                </a:solidFill>
              </a:rPr>
              <a:t> co </a:t>
            </a:r>
            <a:r>
              <a:rPr lang="en-US" sz="2800" dirty="0" err="1">
                <a:solidFill>
                  <a:schemeClr val="tx1"/>
                </a:solidFill>
              </a:rPr>
              <a:t>giãn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ít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hơn</a:t>
            </a:r>
            <a:r>
              <a:rPr lang="en-US" sz="2800" dirty="0">
                <a:solidFill>
                  <a:schemeClr val="tx1"/>
                </a:solidFill>
              </a:rPr>
              <a:t> so </a:t>
            </a:r>
            <a:r>
              <a:rPr lang="en-US" sz="2800" dirty="0" err="1">
                <a:solidFill>
                  <a:schemeClr val="tx1"/>
                </a:solidFill>
              </a:rPr>
              <a:t>với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cung</a:t>
            </a:r>
            <a:r>
              <a:rPr lang="en-US" sz="2800" dirty="0">
                <a:solidFill>
                  <a:schemeClr val="tx1"/>
                </a:solidFill>
              </a:rPr>
              <a:t> co </a:t>
            </a:r>
            <a:r>
              <a:rPr lang="en-US" sz="2800" dirty="0" err="1">
                <a:solidFill>
                  <a:schemeClr val="tx1"/>
                </a:solidFill>
              </a:rPr>
              <a:t>giãn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thì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người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tiêu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dùng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sẽ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chịu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phần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thuế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nhiều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hơn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người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sản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xuất</a:t>
            </a:r>
            <a:r>
              <a:rPr lang="en-US" sz="2800" dirty="0">
                <a:solidFill>
                  <a:schemeClr val="tx1"/>
                </a:solidFill>
              </a:rPr>
              <a:t>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800" dirty="0" err="1">
                <a:solidFill>
                  <a:schemeClr val="tx1"/>
                </a:solidFill>
              </a:rPr>
              <a:t>Nếu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cầu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hoàn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toàn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không</a:t>
            </a:r>
            <a:r>
              <a:rPr lang="en-US" sz="2800" dirty="0">
                <a:solidFill>
                  <a:schemeClr val="tx1"/>
                </a:solidFill>
              </a:rPr>
              <a:t> co </a:t>
            </a:r>
            <a:r>
              <a:rPr lang="en-US" sz="2800" dirty="0" err="1">
                <a:solidFill>
                  <a:schemeClr val="tx1"/>
                </a:solidFill>
              </a:rPr>
              <a:t>giãn</a:t>
            </a:r>
            <a:r>
              <a:rPr lang="en-US" sz="2800" dirty="0">
                <a:solidFill>
                  <a:schemeClr val="tx1"/>
                </a:solidFill>
              </a:rPr>
              <a:t> (</a:t>
            </a:r>
            <a:r>
              <a:rPr lang="en-US" sz="2800" dirty="0" err="1">
                <a:solidFill>
                  <a:schemeClr val="tx1"/>
                </a:solidFill>
              </a:rPr>
              <a:t>hoặc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cung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hoàn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toàn</a:t>
            </a:r>
            <a:r>
              <a:rPr lang="en-US" sz="2800" dirty="0">
                <a:solidFill>
                  <a:schemeClr val="tx1"/>
                </a:solidFill>
              </a:rPr>
              <a:t> co </a:t>
            </a:r>
            <a:r>
              <a:rPr lang="en-US" sz="2800" dirty="0" err="1">
                <a:solidFill>
                  <a:schemeClr val="tx1"/>
                </a:solidFill>
              </a:rPr>
              <a:t>giãn</a:t>
            </a:r>
            <a:r>
              <a:rPr lang="en-US" sz="2800" dirty="0">
                <a:solidFill>
                  <a:schemeClr val="tx1"/>
                </a:solidFill>
              </a:rPr>
              <a:t>) </a:t>
            </a:r>
            <a:r>
              <a:rPr lang="en-US" sz="2800" dirty="0" err="1">
                <a:solidFill>
                  <a:schemeClr val="tx1"/>
                </a:solidFill>
              </a:rPr>
              <a:t>thì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người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tiêu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dùng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phải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chịu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toàn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bộ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thuế</a:t>
            </a:r>
            <a:r>
              <a:rPr lang="en-US" sz="2800" dirty="0">
                <a:solidFill>
                  <a:schemeClr val="tx1"/>
                </a:solidFill>
              </a:rPr>
              <a:t>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800" dirty="0" err="1">
                <a:solidFill>
                  <a:schemeClr val="tx1"/>
                </a:solidFill>
              </a:rPr>
              <a:t>Nếu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cầu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hoàn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toàn</a:t>
            </a:r>
            <a:r>
              <a:rPr lang="en-US" sz="2800" dirty="0">
                <a:solidFill>
                  <a:schemeClr val="tx1"/>
                </a:solidFill>
              </a:rPr>
              <a:t> co </a:t>
            </a:r>
            <a:r>
              <a:rPr lang="en-US" sz="2800" dirty="0" err="1">
                <a:solidFill>
                  <a:schemeClr val="tx1"/>
                </a:solidFill>
              </a:rPr>
              <a:t>giãn</a:t>
            </a:r>
            <a:r>
              <a:rPr lang="en-US" sz="2800" dirty="0">
                <a:solidFill>
                  <a:schemeClr val="tx1"/>
                </a:solidFill>
              </a:rPr>
              <a:t> (</a:t>
            </a:r>
            <a:r>
              <a:rPr lang="en-US" sz="2800" dirty="0" err="1">
                <a:solidFill>
                  <a:schemeClr val="tx1"/>
                </a:solidFill>
              </a:rPr>
              <a:t>hoặc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cung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hoàn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toàn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không</a:t>
            </a:r>
            <a:r>
              <a:rPr lang="en-US" sz="2800" dirty="0">
                <a:solidFill>
                  <a:schemeClr val="tx1"/>
                </a:solidFill>
              </a:rPr>
              <a:t> co </a:t>
            </a:r>
            <a:r>
              <a:rPr lang="en-US" sz="2800" dirty="0" err="1">
                <a:solidFill>
                  <a:schemeClr val="tx1"/>
                </a:solidFill>
              </a:rPr>
              <a:t>giãn</a:t>
            </a:r>
            <a:r>
              <a:rPr lang="en-US" sz="2800" dirty="0">
                <a:solidFill>
                  <a:schemeClr val="tx1"/>
                </a:solidFill>
              </a:rPr>
              <a:t>) </a:t>
            </a:r>
            <a:r>
              <a:rPr lang="en-US" sz="2800" dirty="0" err="1">
                <a:solidFill>
                  <a:schemeClr val="tx1"/>
                </a:solidFill>
              </a:rPr>
              <a:t>thì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người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sản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xuất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phải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chịu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toàn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bộ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thuế</a:t>
            </a:r>
            <a:r>
              <a:rPr lang="en-US" sz="2800" dirty="0">
                <a:solidFill>
                  <a:schemeClr val="tx1"/>
                </a:solidFill>
              </a:rPr>
              <a:t>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1813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2"/>
          <p:cNvSpPr txBox="1">
            <a:spLocks noChangeArrowheads="1"/>
          </p:cNvSpPr>
          <p:nvPr/>
        </p:nvSpPr>
        <p:spPr bwMode="auto">
          <a:xfrm>
            <a:off x="1164771" y="310312"/>
            <a:ext cx="8915400" cy="544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en-US" sz="3300" b="1" dirty="0" err="1">
                <a:solidFill>
                  <a:srgbClr val="0070C0"/>
                </a:solidFill>
                <a:latin typeface="Times New Roman" pitchFamily="18" charset="0"/>
              </a:rPr>
              <a:t>Tình</a:t>
            </a:r>
            <a:r>
              <a:rPr lang="en-US" sz="3300" b="1" dirty="0">
                <a:solidFill>
                  <a:srgbClr val="0070C0"/>
                </a:solidFill>
                <a:latin typeface="Times New Roman" pitchFamily="18" charset="0"/>
              </a:rPr>
              <a:t> </a:t>
            </a:r>
            <a:r>
              <a:rPr lang="en-US" sz="3300" b="1" dirty="0" err="1">
                <a:solidFill>
                  <a:srgbClr val="0070C0"/>
                </a:solidFill>
                <a:latin typeface="Times New Roman" pitchFamily="18" charset="0"/>
              </a:rPr>
              <a:t>huống</a:t>
            </a:r>
            <a:r>
              <a:rPr lang="en-US" sz="3300" b="1" dirty="0">
                <a:solidFill>
                  <a:srgbClr val="0070C0"/>
                </a:solidFill>
                <a:latin typeface="Times New Roman" pitchFamily="18" charset="0"/>
              </a:rPr>
              <a:t> – </a:t>
            </a:r>
            <a:r>
              <a:rPr lang="en-US" sz="3300" b="1" dirty="0" err="1">
                <a:solidFill>
                  <a:srgbClr val="0070C0"/>
                </a:solidFill>
                <a:latin typeface="Times New Roman" pitchFamily="18" charset="0"/>
              </a:rPr>
              <a:t>ai</a:t>
            </a:r>
            <a:r>
              <a:rPr lang="en-US" sz="3300" b="1" dirty="0">
                <a:solidFill>
                  <a:srgbClr val="0070C0"/>
                </a:solidFill>
                <a:latin typeface="Times New Roman" pitchFamily="18" charset="0"/>
              </a:rPr>
              <a:t> </a:t>
            </a:r>
            <a:r>
              <a:rPr lang="en-US" sz="3300" b="1" dirty="0" err="1">
                <a:solidFill>
                  <a:srgbClr val="0070C0"/>
                </a:solidFill>
                <a:latin typeface="Times New Roman" pitchFamily="18" charset="0"/>
              </a:rPr>
              <a:t>chịu</a:t>
            </a:r>
            <a:r>
              <a:rPr lang="en-US" sz="3300" b="1" dirty="0">
                <a:solidFill>
                  <a:srgbClr val="0070C0"/>
                </a:solidFill>
                <a:latin typeface="Times New Roman" pitchFamily="18" charset="0"/>
              </a:rPr>
              <a:t> </a:t>
            </a:r>
            <a:r>
              <a:rPr lang="en-US" sz="3300" b="1" dirty="0" err="1">
                <a:solidFill>
                  <a:srgbClr val="0070C0"/>
                </a:solidFill>
                <a:latin typeface="Times New Roman" pitchFamily="18" charset="0"/>
              </a:rPr>
              <a:t>thuế</a:t>
            </a:r>
            <a:r>
              <a:rPr lang="en-US" sz="3300" b="1" dirty="0">
                <a:solidFill>
                  <a:srgbClr val="0070C0"/>
                </a:solidFill>
                <a:latin typeface="Times New Roman" pitchFamily="18" charset="0"/>
              </a:rPr>
              <a:t> </a:t>
            </a:r>
            <a:r>
              <a:rPr lang="en-US" sz="3300" b="1" dirty="0" err="1">
                <a:solidFill>
                  <a:srgbClr val="0070C0"/>
                </a:solidFill>
                <a:latin typeface="Times New Roman" pitchFamily="18" charset="0"/>
              </a:rPr>
              <a:t>hàng</a:t>
            </a:r>
            <a:r>
              <a:rPr lang="en-US" sz="3300" b="1" dirty="0">
                <a:solidFill>
                  <a:srgbClr val="0070C0"/>
                </a:solidFill>
                <a:latin typeface="Times New Roman" pitchFamily="18" charset="0"/>
              </a:rPr>
              <a:t> </a:t>
            </a:r>
            <a:r>
              <a:rPr lang="en-US" sz="3300" b="1" dirty="0" err="1">
                <a:solidFill>
                  <a:srgbClr val="0070C0"/>
                </a:solidFill>
                <a:latin typeface="Times New Roman" pitchFamily="18" charset="0"/>
              </a:rPr>
              <a:t>xa</a:t>
            </a:r>
            <a:r>
              <a:rPr lang="en-US" sz="3300" b="1" dirty="0">
                <a:solidFill>
                  <a:srgbClr val="0070C0"/>
                </a:solidFill>
                <a:latin typeface="Times New Roman" pitchFamily="18" charset="0"/>
              </a:rPr>
              <a:t> </a:t>
            </a:r>
            <a:r>
              <a:rPr lang="en-US" sz="3300" b="1" dirty="0" err="1">
                <a:solidFill>
                  <a:srgbClr val="0070C0"/>
                </a:solidFill>
                <a:latin typeface="Times New Roman" pitchFamily="18" charset="0"/>
              </a:rPr>
              <a:t>xỉ</a:t>
            </a:r>
            <a:endParaRPr lang="en-US" sz="3300" b="1" dirty="0">
              <a:solidFill>
                <a:srgbClr val="0070C0"/>
              </a:solidFill>
              <a:latin typeface="Times New Roman" pitchFamily="18" charset="0"/>
            </a:endParaRPr>
          </a:p>
        </p:txBody>
      </p:sp>
      <p:sp>
        <p:nvSpPr>
          <p:cNvPr id="34819" name="Line 3"/>
          <p:cNvSpPr>
            <a:spLocks noChangeShapeType="1"/>
          </p:cNvSpPr>
          <p:nvPr/>
        </p:nvSpPr>
        <p:spPr bwMode="auto">
          <a:xfrm>
            <a:off x="2209801" y="990600"/>
            <a:ext cx="7743825" cy="0"/>
          </a:xfrm>
          <a:prstGeom prst="line">
            <a:avLst/>
          </a:prstGeom>
          <a:noFill/>
          <a:ln w="76200" cmpd="tri">
            <a:pattFill prst="wdDnDiag">
              <a:fgClr>
                <a:srgbClr val="00FF00"/>
              </a:fgClr>
              <a:bgClr>
                <a:srgbClr val="FFFFFF"/>
              </a:bgClr>
            </a:pattFill>
            <a:round/>
            <a:headEnd/>
            <a:tailEnd/>
          </a:ln>
        </p:spPr>
        <p:txBody>
          <a:bodyPr/>
          <a:lstStyle/>
          <a:p>
            <a:endParaRPr lang="vi-VN" dirty="0">
              <a:latin typeface="Times New Roman" panose="02020603050405020304" pitchFamily="18" charset="0"/>
            </a:endParaRPr>
          </a:p>
        </p:txBody>
      </p:sp>
      <p:sp>
        <p:nvSpPr>
          <p:cNvPr id="34820" name="Text Box 4"/>
          <p:cNvSpPr txBox="1">
            <a:spLocks noChangeArrowheads="1"/>
          </p:cNvSpPr>
          <p:nvPr/>
        </p:nvSpPr>
        <p:spPr bwMode="auto">
          <a:xfrm>
            <a:off x="613955" y="1806665"/>
            <a:ext cx="11312434" cy="3262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  <a:spcBef>
                <a:spcPct val="50000"/>
              </a:spcBef>
              <a:buFont typeface="Wingdings" pitchFamily="2" charset="2"/>
              <a:buChar char="ü"/>
            </a:pP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</a:rPr>
              <a:t>Chính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</a:rPr>
              <a:t>phủ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</a:rPr>
              <a:t>đánh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</a:rPr>
              <a:t>thuế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</a:rPr>
              <a:t>hàng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</a:rPr>
              <a:t>xa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</a:rPr>
              <a:t>xỉ</a:t>
            </a:r>
            <a:r>
              <a:rPr lang="en-US" sz="2000" b="1" dirty="0">
                <a:latin typeface="Times New Roman" pitchFamily="18" charset="0"/>
              </a:rPr>
              <a:t>. </a:t>
            </a:r>
            <a:r>
              <a:rPr lang="en-US" sz="2000" b="1" dirty="0" err="1">
                <a:latin typeface="Times New Roman" pitchFamily="18" charset="0"/>
              </a:rPr>
              <a:t>Mục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</a:rPr>
              <a:t>đích</a:t>
            </a:r>
            <a:r>
              <a:rPr lang="en-US" sz="2000" b="1" dirty="0">
                <a:latin typeface="Times New Roman" pitchFamily="18" charset="0"/>
              </a:rPr>
              <a:t>: </a:t>
            </a:r>
            <a:r>
              <a:rPr lang="en-US" sz="2000" b="1" dirty="0" err="1">
                <a:latin typeface="Times New Roman" pitchFamily="18" charset="0"/>
              </a:rPr>
              <a:t>tăng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</a:rPr>
              <a:t>nguồn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</a:rPr>
              <a:t>thu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</a:rPr>
              <a:t>từ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</a:rPr>
              <a:t>những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</a:rPr>
              <a:t>người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</a:rPr>
              <a:t>giàu</a:t>
            </a:r>
            <a:r>
              <a:rPr lang="en-US" sz="2000" b="1" dirty="0">
                <a:latin typeface="Times New Roman" pitchFamily="18" charset="0"/>
              </a:rPr>
              <a:t>.</a:t>
            </a:r>
          </a:p>
          <a:p>
            <a:pPr algn="just">
              <a:lnSpc>
                <a:spcPct val="130000"/>
              </a:lnSpc>
              <a:spcBef>
                <a:spcPct val="50000"/>
              </a:spcBef>
              <a:buFont typeface="Wingdings" pitchFamily="2" charset="2"/>
              <a:buChar char="ü"/>
            </a:pP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</a:rPr>
              <a:t>Cầu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</a:rPr>
              <a:t>về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</a:rPr>
              <a:t>hàng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</a:rPr>
              <a:t>xa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</a:rPr>
              <a:t>xỉ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</a:rPr>
              <a:t>là</a:t>
            </a:r>
            <a:r>
              <a:rPr lang="en-US" sz="2000" b="1" dirty="0">
                <a:latin typeface="Times New Roman" pitchFamily="18" charset="0"/>
              </a:rPr>
              <a:t> co </a:t>
            </a:r>
            <a:r>
              <a:rPr lang="en-US" sz="2000" b="1" dirty="0" err="1">
                <a:latin typeface="Times New Roman" pitchFamily="18" charset="0"/>
              </a:rPr>
              <a:t>giãn</a:t>
            </a:r>
            <a:r>
              <a:rPr lang="en-US" sz="2000" b="1" dirty="0">
                <a:latin typeface="Times New Roman" pitchFamily="18" charset="0"/>
              </a:rPr>
              <a:t> hay </a:t>
            </a:r>
            <a:r>
              <a:rPr lang="en-US" sz="2000" b="1" dirty="0" err="1">
                <a:latin typeface="Times New Roman" pitchFamily="18" charset="0"/>
              </a:rPr>
              <a:t>không</a:t>
            </a:r>
            <a:r>
              <a:rPr lang="en-US" sz="2000" b="1" dirty="0">
                <a:latin typeface="Times New Roman" pitchFamily="18" charset="0"/>
              </a:rPr>
              <a:t>??</a:t>
            </a:r>
          </a:p>
          <a:p>
            <a:pPr algn="just">
              <a:lnSpc>
                <a:spcPct val="130000"/>
              </a:lnSpc>
              <a:spcBef>
                <a:spcPct val="50000"/>
              </a:spcBef>
              <a:buFont typeface="Wingdings" pitchFamily="2" charset="2"/>
              <a:buChar char="ü"/>
            </a:pP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</a:rPr>
              <a:t>Cung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</a:rPr>
              <a:t>về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</a:rPr>
              <a:t>hàng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</a:rPr>
              <a:t>xa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</a:rPr>
              <a:t>xỉ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</a:rPr>
              <a:t>là</a:t>
            </a:r>
            <a:r>
              <a:rPr lang="en-US" sz="2000" b="1" dirty="0">
                <a:latin typeface="Times New Roman" pitchFamily="18" charset="0"/>
              </a:rPr>
              <a:t> co </a:t>
            </a:r>
            <a:r>
              <a:rPr lang="en-US" sz="2000" b="1" dirty="0" err="1">
                <a:latin typeface="Times New Roman" pitchFamily="18" charset="0"/>
              </a:rPr>
              <a:t>giãn</a:t>
            </a:r>
            <a:r>
              <a:rPr lang="en-US" sz="2000" b="1" dirty="0">
                <a:latin typeface="Times New Roman" pitchFamily="18" charset="0"/>
              </a:rPr>
              <a:t> hay </a:t>
            </a:r>
            <a:r>
              <a:rPr lang="en-US" sz="2000" b="1" dirty="0" err="1">
                <a:latin typeface="Times New Roman" pitchFamily="18" charset="0"/>
              </a:rPr>
              <a:t>không</a:t>
            </a:r>
            <a:r>
              <a:rPr lang="en-US" sz="2000" b="1" dirty="0">
                <a:latin typeface="Times New Roman" pitchFamily="18" charset="0"/>
              </a:rPr>
              <a:t>?</a:t>
            </a:r>
          </a:p>
          <a:p>
            <a:pPr algn="just">
              <a:lnSpc>
                <a:spcPct val="130000"/>
              </a:lnSpc>
              <a:spcBef>
                <a:spcPct val="50000"/>
              </a:spcBef>
              <a:buFont typeface="Wingdings" pitchFamily="2" charset="2"/>
              <a:buChar char="ü"/>
            </a:pPr>
            <a:r>
              <a:rPr lang="en-US" sz="2000" b="1" dirty="0">
                <a:latin typeface="Times New Roman" pitchFamily="18" charset="0"/>
              </a:rPr>
              <a:t> (</a:t>
            </a:r>
            <a:r>
              <a:rPr lang="en-US" sz="2000" b="1" dirty="0" err="1">
                <a:latin typeface="Times New Roman" pitchFamily="18" charset="0"/>
              </a:rPr>
              <a:t>Các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</a:rPr>
              <a:t>nhà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</a:rPr>
              <a:t>máy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</a:rPr>
              <a:t>không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</a:rPr>
              <a:t>dễ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</a:rPr>
              <a:t>dàng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</a:rPr>
              <a:t>chuyển</a:t>
            </a:r>
            <a:r>
              <a:rPr lang="en-US" sz="2000" b="1" dirty="0">
                <a:latin typeface="Times New Roman" pitchFamily="18" charset="0"/>
              </a:rPr>
              <a:t> sang </a:t>
            </a:r>
            <a:r>
              <a:rPr lang="en-US" sz="2000" b="1" dirty="0" err="1">
                <a:latin typeface="Times New Roman" pitchFamily="18" charset="0"/>
              </a:rPr>
              <a:t>hoạt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</a:rPr>
              <a:t>động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</a:rPr>
              <a:t>khác</a:t>
            </a:r>
            <a:r>
              <a:rPr lang="en-US" sz="2000" b="1" dirty="0">
                <a:latin typeface="Times New Roman" pitchFamily="18" charset="0"/>
              </a:rPr>
              <a:t>; </a:t>
            </a:r>
            <a:r>
              <a:rPr lang="en-US" sz="2000" b="1" dirty="0" err="1">
                <a:latin typeface="Times New Roman" pitchFamily="18" charset="0"/>
              </a:rPr>
              <a:t>công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</a:rPr>
              <a:t>nhân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</a:rPr>
              <a:t>không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</a:rPr>
              <a:t>dễ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</a:rPr>
              <a:t>dàng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</a:rPr>
              <a:t>đổi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</a:rPr>
              <a:t>nghề</a:t>
            </a:r>
            <a:r>
              <a:rPr lang="en-US" sz="2000" b="1" dirty="0">
                <a:latin typeface="Times New Roman" pitchFamily="18" charset="0"/>
              </a:rPr>
              <a:t>).</a:t>
            </a:r>
          </a:p>
          <a:p>
            <a:pPr algn="just">
              <a:lnSpc>
                <a:spcPct val="130000"/>
              </a:lnSpc>
              <a:spcBef>
                <a:spcPct val="50000"/>
              </a:spcBef>
              <a:buFont typeface="Wingdings" pitchFamily="2" charset="2"/>
              <a:buChar char="ü"/>
            </a:pPr>
            <a:r>
              <a:rPr lang="en-US" sz="2000" b="1" dirty="0">
                <a:latin typeface="Times New Roman" pitchFamily="18" charset="0"/>
              </a:rPr>
              <a:t>=&gt; </a:t>
            </a:r>
            <a:r>
              <a:rPr lang="en-US" sz="2000" b="1" dirty="0" err="1">
                <a:latin typeface="Times New Roman" pitchFamily="18" charset="0"/>
              </a:rPr>
              <a:t>Gánh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</a:rPr>
              <a:t>nặng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</a:rPr>
              <a:t>thuế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</a:rPr>
              <a:t>đổ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</a:rPr>
              <a:t>dồn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</a:rPr>
              <a:t>lên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</a:rPr>
              <a:t>các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</a:rPr>
              <a:t>nhà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</a:rPr>
              <a:t>cung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</a:rPr>
              <a:t>cấp</a:t>
            </a:r>
            <a:r>
              <a:rPr lang="en-US" sz="2000" b="1" dirty="0">
                <a:latin typeface="Times New Roman" pitchFamily="18" charset="0"/>
              </a:rPr>
              <a:t>.</a:t>
            </a:r>
          </a:p>
          <a:p>
            <a:pPr algn="just">
              <a:lnSpc>
                <a:spcPct val="130000"/>
              </a:lnSpc>
              <a:spcBef>
                <a:spcPct val="50000"/>
              </a:spcBef>
              <a:buFont typeface="Wingdings" pitchFamily="2" charset="2"/>
              <a:buChar char="ü"/>
            </a:pPr>
            <a:r>
              <a:rPr lang="en-US" sz="2000" b="1" dirty="0">
                <a:latin typeface="Times New Roman" pitchFamily="18" charset="0"/>
              </a:rPr>
              <a:t> =&gt; </a:t>
            </a:r>
            <a:r>
              <a:rPr lang="en-US" sz="2000" b="1" dirty="0" err="1">
                <a:latin typeface="Times New Roman" pitchFamily="18" charset="0"/>
              </a:rPr>
              <a:t>Thuế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</a:rPr>
              <a:t>đánh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</a:rPr>
              <a:t>vào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</a:rPr>
              <a:t>hàng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</a:rPr>
              <a:t>xa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</a:rPr>
              <a:t>xỉ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</a:rPr>
              <a:t>lại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</a:rPr>
              <a:t>chủ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</a:rPr>
              <a:t>yếu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</a:rPr>
              <a:t>tạo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</a:rPr>
              <a:t>ra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</a:rPr>
              <a:t>gánh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</a:rPr>
              <a:t>nặng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</a:rPr>
              <a:t>cho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</a:rPr>
              <a:t>công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</a:rPr>
              <a:t>nhân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</a:rPr>
              <a:t>và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</a:rPr>
              <a:t>tầng</a:t>
            </a:r>
            <a:r>
              <a:rPr lang="en-US" sz="2000" b="1" dirty="0">
                <a:latin typeface="Times New Roman" pitchFamily="18" charset="0"/>
              </a:rPr>
              <a:t>  </a:t>
            </a:r>
            <a:r>
              <a:rPr lang="en-US" sz="2000" b="1" dirty="0" err="1">
                <a:latin typeface="Times New Roman" pitchFamily="18" charset="0"/>
              </a:rPr>
              <a:t>lớp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</a:rPr>
              <a:t>trung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</a:rPr>
              <a:t>lưu</a:t>
            </a:r>
            <a:r>
              <a:rPr lang="en-US" sz="2000" b="1" dirty="0">
                <a:latin typeface="Times New Roman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257310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anchor="b">
            <a:normAutofit/>
          </a:bodyPr>
          <a:lstStyle/>
          <a:p>
            <a:pPr algn="ctr"/>
            <a:r>
              <a:rPr lang="en-US" sz="4800" dirty="0" err="1">
                <a:solidFill>
                  <a:srgbClr val="FF0000"/>
                </a:solidFill>
              </a:rPr>
              <a:t>Chính</a:t>
            </a:r>
            <a:r>
              <a:rPr lang="en-US" sz="4800" dirty="0">
                <a:solidFill>
                  <a:srgbClr val="FF0000"/>
                </a:solidFill>
              </a:rPr>
              <a:t> </a:t>
            </a:r>
            <a:r>
              <a:rPr lang="en-US" sz="4800" dirty="0" err="1">
                <a:solidFill>
                  <a:srgbClr val="FF0000"/>
                </a:solidFill>
              </a:rPr>
              <a:t>sách</a:t>
            </a:r>
            <a:r>
              <a:rPr lang="en-US" sz="4800" dirty="0">
                <a:solidFill>
                  <a:srgbClr val="FF0000"/>
                </a:solidFill>
              </a:rPr>
              <a:t> </a:t>
            </a:r>
            <a:r>
              <a:rPr lang="en-US" sz="4800" dirty="0" err="1">
                <a:solidFill>
                  <a:srgbClr val="FF0000"/>
                </a:solidFill>
              </a:rPr>
              <a:t>trợ</a:t>
            </a:r>
            <a:r>
              <a:rPr lang="en-US" sz="4800" dirty="0">
                <a:solidFill>
                  <a:srgbClr val="FF0000"/>
                </a:solidFill>
              </a:rPr>
              <a:t> </a:t>
            </a:r>
            <a:r>
              <a:rPr lang="en-US" sz="4800" dirty="0" err="1">
                <a:solidFill>
                  <a:srgbClr val="FF0000"/>
                </a:solidFill>
              </a:rPr>
              <a:t>cấp</a:t>
            </a:r>
            <a:endParaRPr lang="en-US" sz="4800" dirty="0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31925" y="1822453"/>
            <a:ext cx="3693600" cy="41148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800" b="1" dirty="0" err="1">
                <a:solidFill>
                  <a:schemeClr val="tx1"/>
                </a:solidFill>
              </a:rPr>
              <a:t>Trợ</a:t>
            </a:r>
            <a:r>
              <a:rPr lang="en-US" sz="2800" b="1" dirty="0">
                <a:solidFill>
                  <a:schemeClr val="tx1"/>
                </a:solidFill>
              </a:rPr>
              <a:t> </a:t>
            </a:r>
            <a:r>
              <a:rPr lang="en-US" sz="2800" b="1" dirty="0" err="1">
                <a:solidFill>
                  <a:schemeClr val="tx1"/>
                </a:solidFill>
              </a:rPr>
              <a:t>cấp</a:t>
            </a:r>
            <a:r>
              <a:rPr lang="en-US" sz="2800" b="1" dirty="0">
                <a:solidFill>
                  <a:schemeClr val="tx1"/>
                </a:solidFill>
              </a:rPr>
              <a:t>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800" dirty="0">
                <a:solidFill>
                  <a:schemeClr val="tx1"/>
                </a:solidFill>
              </a:rPr>
              <a:t>Ai </a:t>
            </a:r>
            <a:r>
              <a:rPr lang="en-US" sz="2800" dirty="0" err="1">
                <a:solidFill>
                  <a:schemeClr val="tx1"/>
                </a:solidFill>
              </a:rPr>
              <a:t>là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người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thực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sự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được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hưởng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trợ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cấp</a:t>
            </a:r>
            <a:r>
              <a:rPr lang="en-US" sz="2800" dirty="0">
                <a:solidFill>
                  <a:schemeClr val="tx1"/>
                </a:solidFill>
              </a:rPr>
              <a:t>?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800" dirty="0" err="1">
                <a:solidFill>
                  <a:schemeClr val="tx1"/>
                </a:solidFill>
              </a:rPr>
              <a:t>Người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sản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xuất</a:t>
            </a:r>
            <a:r>
              <a:rPr lang="en-US" sz="2800" dirty="0">
                <a:solidFill>
                  <a:schemeClr val="tx1"/>
                </a:solidFill>
              </a:rPr>
              <a:t> hay </a:t>
            </a:r>
            <a:r>
              <a:rPr lang="en-US" sz="2800" dirty="0" err="1">
                <a:solidFill>
                  <a:schemeClr val="tx1"/>
                </a:solidFill>
              </a:rPr>
              <a:t>người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tiêu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dùng</a:t>
            </a:r>
            <a:r>
              <a:rPr lang="en-US" sz="2800" dirty="0">
                <a:solidFill>
                  <a:schemeClr val="tx1"/>
                </a:solidFill>
              </a:rPr>
              <a:t>?</a:t>
            </a:r>
          </a:p>
          <a:p>
            <a:pPr eaLnBrk="1" hangingPunct="1">
              <a:lnSpc>
                <a:spcPct val="90000"/>
              </a:lnSpc>
            </a:pP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79876" name="Line 5"/>
          <p:cNvSpPr>
            <a:spLocks noChangeShapeType="1"/>
          </p:cNvSpPr>
          <p:nvPr/>
        </p:nvSpPr>
        <p:spPr bwMode="auto">
          <a:xfrm>
            <a:off x="6705600" y="2270125"/>
            <a:ext cx="0" cy="3810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vi-VN" dirty="0">
              <a:latin typeface="Times New Roman" panose="02020603050405020304" pitchFamily="18" charset="0"/>
            </a:endParaRPr>
          </a:p>
        </p:txBody>
      </p:sp>
      <p:sp>
        <p:nvSpPr>
          <p:cNvPr id="79877" name="Line 6"/>
          <p:cNvSpPr>
            <a:spLocks noChangeShapeType="1"/>
          </p:cNvSpPr>
          <p:nvPr/>
        </p:nvSpPr>
        <p:spPr bwMode="auto">
          <a:xfrm>
            <a:off x="6705600" y="6080125"/>
            <a:ext cx="3657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vi-VN" dirty="0">
              <a:latin typeface="Times New Roman" panose="02020603050405020304" pitchFamily="18" charset="0"/>
            </a:endParaRPr>
          </a:p>
        </p:txBody>
      </p:sp>
      <p:sp>
        <p:nvSpPr>
          <p:cNvPr id="79878" name="Line 7"/>
          <p:cNvSpPr>
            <a:spLocks noChangeShapeType="1"/>
          </p:cNvSpPr>
          <p:nvPr/>
        </p:nvSpPr>
        <p:spPr bwMode="auto">
          <a:xfrm>
            <a:off x="6705600" y="2651125"/>
            <a:ext cx="3429000" cy="2514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vi-VN" dirty="0">
              <a:latin typeface="Times New Roman" panose="02020603050405020304" pitchFamily="18" charset="0"/>
            </a:endParaRPr>
          </a:p>
        </p:txBody>
      </p:sp>
      <p:sp>
        <p:nvSpPr>
          <p:cNvPr id="79879" name="Line 8"/>
          <p:cNvSpPr>
            <a:spLocks noChangeShapeType="1"/>
          </p:cNvSpPr>
          <p:nvPr/>
        </p:nvSpPr>
        <p:spPr bwMode="auto">
          <a:xfrm flipV="1">
            <a:off x="6705600" y="2803525"/>
            <a:ext cx="3200400" cy="2590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vi-VN" dirty="0">
              <a:latin typeface="Times New Roman" panose="02020603050405020304" pitchFamily="18" charset="0"/>
            </a:endParaRPr>
          </a:p>
        </p:txBody>
      </p:sp>
      <p:sp>
        <p:nvSpPr>
          <p:cNvPr id="79880" name="Line 9"/>
          <p:cNvSpPr>
            <a:spLocks noChangeShapeType="1"/>
          </p:cNvSpPr>
          <p:nvPr/>
        </p:nvSpPr>
        <p:spPr bwMode="auto">
          <a:xfrm flipH="1">
            <a:off x="6705600" y="3960813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vi-VN" dirty="0">
              <a:latin typeface="Times New Roman" panose="02020603050405020304" pitchFamily="18" charset="0"/>
            </a:endParaRPr>
          </a:p>
        </p:txBody>
      </p:sp>
      <p:sp>
        <p:nvSpPr>
          <p:cNvPr id="79881" name="Text Box 10"/>
          <p:cNvSpPr txBox="1">
            <a:spLocks noChangeArrowheads="1"/>
          </p:cNvSpPr>
          <p:nvPr/>
        </p:nvSpPr>
        <p:spPr bwMode="auto">
          <a:xfrm>
            <a:off x="6168008" y="1916833"/>
            <a:ext cx="762000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/>
              <a:t>P</a:t>
            </a:r>
          </a:p>
          <a:p>
            <a:pPr>
              <a:spcBef>
                <a:spcPct val="50000"/>
              </a:spcBef>
            </a:pPr>
            <a:r>
              <a:rPr lang="en-US" sz="2000" dirty="0"/>
              <a:t>Ps</a:t>
            </a:r>
          </a:p>
          <a:p>
            <a:pPr>
              <a:spcBef>
                <a:spcPct val="50000"/>
              </a:spcBef>
            </a:pPr>
            <a:endParaRPr lang="en-US" sz="2000" dirty="0"/>
          </a:p>
          <a:p>
            <a:pPr>
              <a:spcBef>
                <a:spcPct val="50000"/>
              </a:spcBef>
            </a:pPr>
            <a:r>
              <a:rPr lang="en-US" sz="2000" dirty="0"/>
              <a:t>P</a:t>
            </a:r>
            <a:r>
              <a:rPr lang="en-US" sz="2000" baseline="-25000" dirty="0"/>
              <a:t>o</a:t>
            </a:r>
            <a:endParaRPr lang="en-US" sz="2000" dirty="0"/>
          </a:p>
          <a:p>
            <a:pPr>
              <a:spcBef>
                <a:spcPct val="50000"/>
              </a:spcBef>
            </a:pPr>
            <a:r>
              <a:rPr lang="en-US" sz="2000" dirty="0"/>
              <a:t>P</a:t>
            </a:r>
            <a:r>
              <a:rPr lang="en-US" sz="2000" baseline="-25000" dirty="0"/>
              <a:t>d</a:t>
            </a:r>
            <a:endParaRPr lang="en-US" sz="2000" dirty="0"/>
          </a:p>
          <a:p>
            <a:pPr>
              <a:spcBef>
                <a:spcPct val="50000"/>
              </a:spcBef>
            </a:pPr>
            <a:endParaRPr lang="en-US" sz="2000" dirty="0"/>
          </a:p>
          <a:p>
            <a:pPr>
              <a:spcBef>
                <a:spcPct val="50000"/>
              </a:spcBef>
            </a:pPr>
            <a:endParaRPr lang="en-US" sz="2000" dirty="0"/>
          </a:p>
        </p:txBody>
      </p:sp>
      <p:sp>
        <p:nvSpPr>
          <p:cNvPr id="79882" name="Text Box 11"/>
          <p:cNvSpPr txBox="1">
            <a:spLocks noChangeArrowheads="1"/>
          </p:cNvSpPr>
          <p:nvPr/>
        </p:nvSpPr>
        <p:spPr bwMode="auto">
          <a:xfrm>
            <a:off x="6781800" y="6156326"/>
            <a:ext cx="3886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      Q</a:t>
            </a:r>
            <a:r>
              <a:rPr lang="en-US" sz="2000" baseline="-25000"/>
              <a:t>o</a:t>
            </a:r>
            <a:r>
              <a:rPr lang="en-US" sz="2000"/>
              <a:t>         Q</a:t>
            </a:r>
            <a:r>
              <a:rPr lang="en-US" sz="2000" baseline="-25000"/>
              <a:t>1                           </a:t>
            </a:r>
            <a:r>
              <a:rPr lang="en-US" sz="2000"/>
              <a:t>Q</a:t>
            </a:r>
          </a:p>
        </p:txBody>
      </p:sp>
      <p:sp>
        <p:nvSpPr>
          <p:cNvPr id="79883" name="Text Box 12"/>
          <p:cNvSpPr txBox="1">
            <a:spLocks noChangeArrowheads="1"/>
          </p:cNvSpPr>
          <p:nvPr/>
        </p:nvSpPr>
        <p:spPr bwMode="auto">
          <a:xfrm>
            <a:off x="8610600" y="3741739"/>
            <a:ext cx="457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E</a:t>
            </a:r>
            <a:r>
              <a:rPr lang="en-US" sz="2000" baseline="-25000"/>
              <a:t>1</a:t>
            </a:r>
            <a:endParaRPr lang="en-US" sz="2000"/>
          </a:p>
        </p:txBody>
      </p:sp>
      <p:sp>
        <p:nvSpPr>
          <p:cNvPr id="79884" name="Line 13"/>
          <p:cNvSpPr>
            <a:spLocks noChangeShapeType="1"/>
          </p:cNvSpPr>
          <p:nvPr/>
        </p:nvSpPr>
        <p:spPr bwMode="auto">
          <a:xfrm>
            <a:off x="8472491" y="2438401"/>
            <a:ext cx="28575" cy="3629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vi-VN" dirty="0">
              <a:latin typeface="Times New Roman" panose="02020603050405020304" pitchFamily="18" charset="0"/>
            </a:endParaRPr>
          </a:p>
        </p:txBody>
      </p:sp>
      <p:sp>
        <p:nvSpPr>
          <p:cNvPr id="79885" name="Line 14"/>
          <p:cNvSpPr>
            <a:spLocks noChangeShapeType="1"/>
          </p:cNvSpPr>
          <p:nvPr/>
        </p:nvSpPr>
        <p:spPr bwMode="auto">
          <a:xfrm flipV="1">
            <a:off x="6705600" y="1852616"/>
            <a:ext cx="2514600" cy="2027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vi-VN" dirty="0">
              <a:latin typeface="Times New Roman" panose="02020603050405020304" pitchFamily="18" charset="0"/>
            </a:endParaRPr>
          </a:p>
        </p:txBody>
      </p:sp>
      <p:sp>
        <p:nvSpPr>
          <p:cNvPr id="79886" name="Text Box 15"/>
          <p:cNvSpPr txBox="1">
            <a:spLocks noChangeArrowheads="1"/>
          </p:cNvSpPr>
          <p:nvPr/>
        </p:nvSpPr>
        <p:spPr bwMode="auto">
          <a:xfrm>
            <a:off x="9220200" y="1524001"/>
            <a:ext cx="533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S</a:t>
            </a:r>
          </a:p>
        </p:txBody>
      </p:sp>
      <p:sp>
        <p:nvSpPr>
          <p:cNvPr id="79887" name="Text Box 16"/>
          <p:cNvSpPr txBox="1">
            <a:spLocks noChangeArrowheads="1"/>
          </p:cNvSpPr>
          <p:nvPr/>
        </p:nvSpPr>
        <p:spPr bwMode="auto">
          <a:xfrm>
            <a:off x="9906000" y="2498726"/>
            <a:ext cx="533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S</a:t>
            </a:r>
            <a:r>
              <a:rPr lang="en-US" sz="2000" baseline="-25000"/>
              <a:t>1</a:t>
            </a:r>
            <a:endParaRPr lang="en-US" sz="2000"/>
          </a:p>
        </p:txBody>
      </p:sp>
      <p:sp>
        <p:nvSpPr>
          <p:cNvPr id="79888" name="Text Box 17"/>
          <p:cNvSpPr txBox="1">
            <a:spLocks noChangeArrowheads="1"/>
          </p:cNvSpPr>
          <p:nvPr/>
        </p:nvSpPr>
        <p:spPr bwMode="auto">
          <a:xfrm>
            <a:off x="10134600" y="5089526"/>
            <a:ext cx="381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D</a:t>
            </a:r>
          </a:p>
        </p:txBody>
      </p:sp>
      <p:sp>
        <p:nvSpPr>
          <p:cNvPr id="79889" name="Text Box 18"/>
          <p:cNvSpPr txBox="1">
            <a:spLocks noChangeArrowheads="1"/>
          </p:cNvSpPr>
          <p:nvPr/>
        </p:nvSpPr>
        <p:spPr bwMode="auto">
          <a:xfrm>
            <a:off x="7605714" y="3000376"/>
            <a:ext cx="5476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E</a:t>
            </a:r>
          </a:p>
        </p:txBody>
      </p:sp>
      <p:sp>
        <p:nvSpPr>
          <p:cNvPr id="79892" name="Line 21"/>
          <p:cNvSpPr>
            <a:spLocks noChangeShapeType="1"/>
          </p:cNvSpPr>
          <p:nvPr/>
        </p:nvSpPr>
        <p:spPr bwMode="auto">
          <a:xfrm>
            <a:off x="7505880" y="3255840"/>
            <a:ext cx="0" cy="281176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vi-VN" dirty="0">
              <a:latin typeface="Times New Roman" panose="02020603050405020304" pitchFamily="18" charset="0"/>
            </a:endParaRPr>
          </a:p>
        </p:txBody>
      </p:sp>
      <p:sp>
        <p:nvSpPr>
          <p:cNvPr id="79893" name="Text Box 22"/>
          <p:cNvSpPr txBox="1">
            <a:spLocks noChangeArrowheads="1"/>
          </p:cNvSpPr>
          <p:nvPr/>
        </p:nvSpPr>
        <p:spPr bwMode="auto">
          <a:xfrm>
            <a:off x="9220200" y="2452689"/>
            <a:ext cx="304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s</a:t>
            </a:r>
          </a:p>
        </p:txBody>
      </p:sp>
      <p:sp>
        <p:nvSpPr>
          <p:cNvPr id="79894" name="AutoShape 23"/>
          <p:cNvSpPr>
            <a:spLocks noChangeArrowheads="1"/>
          </p:cNvSpPr>
          <p:nvPr/>
        </p:nvSpPr>
        <p:spPr bwMode="auto">
          <a:xfrm>
            <a:off x="9067800" y="1981200"/>
            <a:ext cx="152400" cy="1371600"/>
          </a:xfrm>
          <a:prstGeom prst="downArrow">
            <a:avLst>
              <a:gd name="adj1" fmla="val 50000"/>
              <a:gd name="adj2" fmla="val 2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vi-VN" dirty="0">
              <a:latin typeface="Times New Roman" panose="02020603050405020304" pitchFamily="18" charset="0"/>
            </a:endParaRPr>
          </a:p>
        </p:txBody>
      </p:sp>
      <p:sp>
        <p:nvSpPr>
          <p:cNvPr id="79895" name="Line 24"/>
          <p:cNvSpPr>
            <a:spLocks noChangeShapeType="1"/>
          </p:cNvSpPr>
          <p:nvPr/>
        </p:nvSpPr>
        <p:spPr bwMode="auto">
          <a:xfrm>
            <a:off x="6719888" y="3228976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vi-VN" dirty="0">
              <a:latin typeface="Times New Roman" panose="02020603050405020304" pitchFamily="18" charset="0"/>
            </a:endParaRPr>
          </a:p>
        </p:txBody>
      </p:sp>
      <p:sp>
        <p:nvSpPr>
          <p:cNvPr id="79896" name="AutoShape 25"/>
          <p:cNvSpPr>
            <a:spLocks noChangeArrowheads="1"/>
          </p:cNvSpPr>
          <p:nvPr/>
        </p:nvSpPr>
        <p:spPr bwMode="auto">
          <a:xfrm>
            <a:off x="6744072" y="3284984"/>
            <a:ext cx="152400" cy="685800"/>
          </a:xfrm>
          <a:prstGeom prst="downArrow">
            <a:avLst>
              <a:gd name="adj1" fmla="val 50000"/>
              <a:gd name="adj2" fmla="val 112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vi-VN" dirty="0">
              <a:latin typeface="Times New Roman" panose="02020603050405020304" pitchFamily="18" charset="0"/>
            </a:endParaRPr>
          </a:p>
        </p:txBody>
      </p:sp>
      <p:sp>
        <p:nvSpPr>
          <p:cNvPr id="79897" name="AutoShape 26"/>
          <p:cNvSpPr>
            <a:spLocks noChangeArrowheads="1"/>
          </p:cNvSpPr>
          <p:nvPr/>
        </p:nvSpPr>
        <p:spPr bwMode="auto">
          <a:xfrm>
            <a:off x="7543800" y="5838825"/>
            <a:ext cx="838200" cy="152400"/>
          </a:xfrm>
          <a:prstGeom prst="rightArrow">
            <a:avLst>
              <a:gd name="adj1" fmla="val 50000"/>
              <a:gd name="adj2" fmla="val 137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vi-VN" dirty="0">
              <a:latin typeface="Times New Roman" panose="02020603050405020304" pitchFamily="18" charset="0"/>
            </a:endParaRPr>
          </a:p>
        </p:txBody>
      </p:sp>
      <p:sp>
        <p:nvSpPr>
          <p:cNvPr id="79899" name="Line 9"/>
          <p:cNvSpPr>
            <a:spLocks noChangeShapeType="1"/>
          </p:cNvSpPr>
          <p:nvPr/>
        </p:nvSpPr>
        <p:spPr bwMode="auto">
          <a:xfrm flipH="1">
            <a:off x="6731001" y="2471739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vi-VN" dirty="0">
              <a:latin typeface="Times New Roman" panose="02020603050405020304" pitchFamily="18" charset="0"/>
            </a:endParaRPr>
          </a:p>
        </p:txBody>
      </p:sp>
      <p:sp>
        <p:nvSpPr>
          <p:cNvPr id="32" name="Up Arrow 31"/>
          <p:cNvSpPr/>
          <p:nvPr/>
        </p:nvSpPr>
        <p:spPr>
          <a:xfrm flipH="1">
            <a:off x="6744072" y="2564904"/>
            <a:ext cx="144016" cy="57606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7224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anchor="b">
            <a:normAutofit/>
          </a:bodyPr>
          <a:lstStyle/>
          <a:p>
            <a:pPr algn="ctr"/>
            <a:r>
              <a:rPr lang="en-US" sz="4800" dirty="0" err="1">
                <a:solidFill>
                  <a:srgbClr val="FF0000"/>
                </a:solidFill>
              </a:rPr>
              <a:t>Chính</a:t>
            </a:r>
            <a:r>
              <a:rPr lang="en-US" sz="4800" dirty="0">
                <a:solidFill>
                  <a:srgbClr val="FF0000"/>
                </a:solidFill>
              </a:rPr>
              <a:t> </a:t>
            </a:r>
            <a:r>
              <a:rPr lang="en-US" sz="4800" dirty="0" err="1">
                <a:solidFill>
                  <a:srgbClr val="FF0000"/>
                </a:solidFill>
              </a:rPr>
              <a:t>sách</a:t>
            </a:r>
            <a:r>
              <a:rPr lang="en-US" sz="4800" dirty="0">
                <a:solidFill>
                  <a:srgbClr val="FF0000"/>
                </a:solidFill>
              </a:rPr>
              <a:t> </a:t>
            </a:r>
            <a:r>
              <a:rPr lang="en-US" sz="4800" dirty="0" err="1">
                <a:solidFill>
                  <a:srgbClr val="FF0000"/>
                </a:solidFill>
              </a:rPr>
              <a:t>trợ</a:t>
            </a:r>
            <a:r>
              <a:rPr lang="en-US" sz="4800" dirty="0">
                <a:solidFill>
                  <a:srgbClr val="FF0000"/>
                </a:solidFill>
              </a:rPr>
              <a:t> </a:t>
            </a:r>
            <a:r>
              <a:rPr lang="en-US" sz="4800" dirty="0" err="1">
                <a:solidFill>
                  <a:srgbClr val="FF0000"/>
                </a:solidFill>
              </a:rPr>
              <a:t>cấp</a:t>
            </a:r>
            <a:endParaRPr lang="en-US" sz="4800" dirty="0"/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48640" y="1786437"/>
            <a:ext cx="10515600" cy="4351338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200" b="1" dirty="0" err="1">
                <a:solidFill>
                  <a:schemeClr val="tx1"/>
                </a:solidFill>
              </a:rPr>
              <a:t>Trợ</a:t>
            </a:r>
            <a:r>
              <a:rPr lang="en-US" sz="3200" b="1" dirty="0">
                <a:solidFill>
                  <a:schemeClr val="tx1"/>
                </a:solidFill>
              </a:rPr>
              <a:t> </a:t>
            </a:r>
            <a:r>
              <a:rPr lang="en-US" sz="3200" b="1" dirty="0" err="1">
                <a:solidFill>
                  <a:schemeClr val="tx1"/>
                </a:solidFill>
              </a:rPr>
              <a:t>cấp</a:t>
            </a:r>
            <a:r>
              <a:rPr lang="en-US" sz="3200" b="1" dirty="0">
                <a:solidFill>
                  <a:schemeClr val="tx1"/>
                </a:solidFill>
              </a:rPr>
              <a:t>:</a:t>
            </a:r>
          </a:p>
          <a:p>
            <a:pPr lvl="1" eaLnBrk="1" hangingPunct="1"/>
            <a:r>
              <a:rPr lang="en-US" sz="3200" dirty="0" err="1">
                <a:solidFill>
                  <a:schemeClr val="tx1"/>
                </a:solidFill>
              </a:rPr>
              <a:t>Người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sản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xuất</a:t>
            </a:r>
            <a:r>
              <a:rPr lang="en-US" sz="3200" dirty="0">
                <a:solidFill>
                  <a:schemeClr val="tx1"/>
                </a:solidFill>
              </a:rPr>
              <a:t> hay </a:t>
            </a:r>
            <a:r>
              <a:rPr lang="en-US" sz="3200" dirty="0" err="1">
                <a:solidFill>
                  <a:schemeClr val="tx1"/>
                </a:solidFill>
              </a:rPr>
              <a:t>người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tiêu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dùng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sẽ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được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hưởng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trợ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cấp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nhiều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hơn</a:t>
            </a:r>
            <a:r>
              <a:rPr lang="en-US" sz="3200" dirty="0">
                <a:solidFill>
                  <a:schemeClr val="tx1"/>
                </a:solidFill>
              </a:rPr>
              <a:t>?</a:t>
            </a:r>
          </a:p>
          <a:p>
            <a:pPr lvl="1" eaLnBrk="1" hangingPunct="1"/>
            <a:r>
              <a:rPr lang="en-US" sz="3200" dirty="0" err="1">
                <a:solidFill>
                  <a:schemeClr val="tx1"/>
                </a:solidFill>
              </a:rPr>
              <a:t>Điều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này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phụ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thuộc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vào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độ</a:t>
            </a:r>
            <a:r>
              <a:rPr lang="en-US" sz="3200" dirty="0">
                <a:solidFill>
                  <a:schemeClr val="tx1"/>
                </a:solidFill>
              </a:rPr>
              <a:t> co </a:t>
            </a:r>
            <a:r>
              <a:rPr lang="en-US" sz="3200" dirty="0" err="1">
                <a:solidFill>
                  <a:schemeClr val="tx1"/>
                </a:solidFill>
              </a:rPr>
              <a:t>giãn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tương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đối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của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cung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và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cầu</a:t>
            </a:r>
            <a:r>
              <a:rPr lang="en-US" sz="3200" dirty="0">
                <a:solidFill>
                  <a:schemeClr val="tx1"/>
                </a:solidFill>
              </a:rPr>
              <a:t>.</a:t>
            </a:r>
          </a:p>
          <a:p>
            <a:pPr lvl="1" eaLnBrk="1" hangingPunct="1">
              <a:buFont typeface="Wingdings" pitchFamily="2" charset="2"/>
              <a:buNone/>
            </a:pPr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7190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-65088"/>
            <a:ext cx="8229600" cy="1139826"/>
          </a:xfrm>
        </p:spPr>
        <p:txBody>
          <a:bodyPr anchor="b">
            <a:normAutofit/>
          </a:bodyPr>
          <a:lstStyle/>
          <a:p>
            <a:pPr algn="ctr"/>
            <a:r>
              <a:rPr lang="en-US" sz="4800" dirty="0" err="1">
                <a:solidFill>
                  <a:srgbClr val="FF0000"/>
                </a:solidFill>
              </a:rPr>
              <a:t>Chính</a:t>
            </a:r>
            <a:r>
              <a:rPr lang="en-US" sz="4800" dirty="0">
                <a:solidFill>
                  <a:srgbClr val="FF0000"/>
                </a:solidFill>
              </a:rPr>
              <a:t> </a:t>
            </a:r>
            <a:r>
              <a:rPr lang="en-US" sz="4800" dirty="0" err="1">
                <a:solidFill>
                  <a:srgbClr val="FF0000"/>
                </a:solidFill>
              </a:rPr>
              <a:t>sách</a:t>
            </a:r>
            <a:r>
              <a:rPr lang="en-US" sz="4800" dirty="0">
                <a:solidFill>
                  <a:srgbClr val="FF0000"/>
                </a:solidFill>
              </a:rPr>
              <a:t> </a:t>
            </a:r>
            <a:r>
              <a:rPr lang="en-US" sz="4800" dirty="0" err="1">
                <a:solidFill>
                  <a:srgbClr val="FF0000"/>
                </a:solidFill>
              </a:rPr>
              <a:t>trợ</a:t>
            </a:r>
            <a:r>
              <a:rPr lang="en-US" sz="4800" dirty="0">
                <a:solidFill>
                  <a:srgbClr val="FF0000"/>
                </a:solidFill>
              </a:rPr>
              <a:t> </a:t>
            </a:r>
            <a:r>
              <a:rPr lang="en-US" sz="4800" dirty="0" err="1">
                <a:solidFill>
                  <a:srgbClr val="FF0000"/>
                </a:solidFill>
              </a:rPr>
              <a:t>cấp</a:t>
            </a:r>
            <a:endParaRPr lang="en-US" sz="4800" dirty="0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2084" y="1296807"/>
            <a:ext cx="11054669" cy="3915273"/>
          </a:xfrm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3200" b="1" dirty="0" err="1">
                <a:solidFill>
                  <a:schemeClr val="tx1"/>
                </a:solidFill>
              </a:rPr>
              <a:t>Trợ</a:t>
            </a:r>
            <a:r>
              <a:rPr lang="en-US" sz="3200" b="1" dirty="0">
                <a:solidFill>
                  <a:schemeClr val="tx1"/>
                </a:solidFill>
              </a:rPr>
              <a:t> </a:t>
            </a:r>
            <a:r>
              <a:rPr lang="en-US" sz="3200" b="1" dirty="0" err="1">
                <a:solidFill>
                  <a:schemeClr val="tx1"/>
                </a:solidFill>
              </a:rPr>
              <a:t>cấp</a:t>
            </a:r>
            <a:r>
              <a:rPr lang="en-US" sz="3200" b="1" dirty="0">
                <a:solidFill>
                  <a:schemeClr val="tx1"/>
                </a:solidFill>
              </a:rPr>
              <a:t>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800" dirty="0" err="1">
                <a:solidFill>
                  <a:schemeClr val="tx1"/>
                </a:solidFill>
              </a:rPr>
              <a:t>Nếu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cầu</a:t>
            </a:r>
            <a:r>
              <a:rPr lang="en-US" sz="2800" dirty="0">
                <a:solidFill>
                  <a:schemeClr val="tx1"/>
                </a:solidFill>
              </a:rPr>
              <a:t> co </a:t>
            </a:r>
            <a:r>
              <a:rPr lang="en-US" sz="2800" dirty="0" err="1">
                <a:solidFill>
                  <a:schemeClr val="tx1"/>
                </a:solidFill>
              </a:rPr>
              <a:t>giãn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nhiều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hơn</a:t>
            </a:r>
            <a:r>
              <a:rPr lang="en-US" sz="2800" dirty="0">
                <a:solidFill>
                  <a:schemeClr val="tx1"/>
                </a:solidFill>
              </a:rPr>
              <a:t> so </a:t>
            </a:r>
            <a:r>
              <a:rPr lang="en-US" sz="2800" dirty="0" err="1">
                <a:solidFill>
                  <a:schemeClr val="tx1"/>
                </a:solidFill>
              </a:rPr>
              <a:t>với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cung</a:t>
            </a:r>
            <a:r>
              <a:rPr lang="en-US" sz="2800" dirty="0">
                <a:solidFill>
                  <a:schemeClr val="tx1"/>
                </a:solidFill>
              </a:rPr>
              <a:t> co </a:t>
            </a:r>
            <a:r>
              <a:rPr lang="en-US" sz="2800" dirty="0" err="1">
                <a:solidFill>
                  <a:schemeClr val="tx1"/>
                </a:solidFill>
              </a:rPr>
              <a:t>giãn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thì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người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sản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xuất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sẽ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hưởng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phần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trợ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cấp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nhiều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hơn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người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tiêu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dùng</a:t>
            </a:r>
            <a:r>
              <a:rPr lang="en-US" sz="2800" dirty="0">
                <a:solidFill>
                  <a:schemeClr val="tx1"/>
                </a:solidFill>
              </a:rPr>
              <a:t>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800" dirty="0" err="1">
                <a:solidFill>
                  <a:schemeClr val="tx1"/>
                </a:solidFill>
              </a:rPr>
              <a:t>Nếu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cầu</a:t>
            </a:r>
            <a:r>
              <a:rPr lang="en-US" sz="2800" dirty="0">
                <a:solidFill>
                  <a:schemeClr val="tx1"/>
                </a:solidFill>
              </a:rPr>
              <a:t> co </a:t>
            </a:r>
            <a:r>
              <a:rPr lang="en-US" sz="2800" dirty="0" err="1">
                <a:solidFill>
                  <a:schemeClr val="tx1"/>
                </a:solidFill>
              </a:rPr>
              <a:t>giãn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ít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hơn</a:t>
            </a:r>
            <a:r>
              <a:rPr lang="en-US" sz="2800" dirty="0">
                <a:solidFill>
                  <a:schemeClr val="tx1"/>
                </a:solidFill>
              </a:rPr>
              <a:t> so </a:t>
            </a:r>
            <a:r>
              <a:rPr lang="en-US" sz="2800" dirty="0" err="1">
                <a:solidFill>
                  <a:schemeClr val="tx1"/>
                </a:solidFill>
              </a:rPr>
              <a:t>với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cung</a:t>
            </a:r>
            <a:r>
              <a:rPr lang="en-US" sz="2800" dirty="0">
                <a:solidFill>
                  <a:schemeClr val="tx1"/>
                </a:solidFill>
              </a:rPr>
              <a:t> co </a:t>
            </a:r>
            <a:r>
              <a:rPr lang="en-US" sz="2800" dirty="0" err="1">
                <a:solidFill>
                  <a:schemeClr val="tx1"/>
                </a:solidFill>
              </a:rPr>
              <a:t>giãn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thì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người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tiêu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dùng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sẽ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hưởng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phần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trợ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cấp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nhiều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hơn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người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sản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xuất</a:t>
            </a:r>
            <a:r>
              <a:rPr lang="en-US" sz="2800" dirty="0">
                <a:solidFill>
                  <a:schemeClr val="tx1"/>
                </a:solidFill>
              </a:rPr>
              <a:t>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800" dirty="0" err="1">
                <a:solidFill>
                  <a:schemeClr val="tx1"/>
                </a:solidFill>
              </a:rPr>
              <a:t>Nếu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cầu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hoàn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toàn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không</a:t>
            </a:r>
            <a:r>
              <a:rPr lang="en-US" sz="2800" dirty="0">
                <a:solidFill>
                  <a:schemeClr val="tx1"/>
                </a:solidFill>
              </a:rPr>
              <a:t> co </a:t>
            </a:r>
            <a:r>
              <a:rPr lang="en-US" sz="2800" dirty="0" err="1">
                <a:solidFill>
                  <a:schemeClr val="tx1"/>
                </a:solidFill>
              </a:rPr>
              <a:t>giãn</a:t>
            </a:r>
            <a:r>
              <a:rPr lang="en-US" sz="2800" dirty="0">
                <a:solidFill>
                  <a:schemeClr val="tx1"/>
                </a:solidFill>
              </a:rPr>
              <a:t> (</a:t>
            </a:r>
            <a:r>
              <a:rPr lang="en-US" sz="2800" dirty="0" err="1">
                <a:solidFill>
                  <a:schemeClr val="tx1"/>
                </a:solidFill>
              </a:rPr>
              <a:t>hoặc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cung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hoàn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toàn</a:t>
            </a:r>
            <a:r>
              <a:rPr lang="en-US" sz="2800" dirty="0">
                <a:solidFill>
                  <a:schemeClr val="tx1"/>
                </a:solidFill>
              </a:rPr>
              <a:t> co </a:t>
            </a:r>
            <a:r>
              <a:rPr lang="en-US" sz="2800" dirty="0" err="1">
                <a:solidFill>
                  <a:schemeClr val="tx1"/>
                </a:solidFill>
              </a:rPr>
              <a:t>giãn</a:t>
            </a:r>
            <a:r>
              <a:rPr lang="en-US" sz="2800" dirty="0">
                <a:solidFill>
                  <a:schemeClr val="tx1"/>
                </a:solidFill>
              </a:rPr>
              <a:t>) </a:t>
            </a:r>
            <a:r>
              <a:rPr lang="en-US" sz="2800" dirty="0" err="1">
                <a:solidFill>
                  <a:schemeClr val="tx1"/>
                </a:solidFill>
              </a:rPr>
              <a:t>thì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người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tiêu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dùng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hưởng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toàn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bộ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trợ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cấp</a:t>
            </a:r>
            <a:r>
              <a:rPr lang="en-US" sz="2800" dirty="0">
                <a:solidFill>
                  <a:schemeClr val="tx1"/>
                </a:solidFill>
              </a:rPr>
              <a:t>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800" dirty="0" err="1">
                <a:solidFill>
                  <a:schemeClr val="tx1"/>
                </a:solidFill>
              </a:rPr>
              <a:t>Nếu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cầu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hoàn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toàn</a:t>
            </a:r>
            <a:r>
              <a:rPr lang="en-US" sz="2800" dirty="0">
                <a:solidFill>
                  <a:schemeClr val="tx1"/>
                </a:solidFill>
              </a:rPr>
              <a:t> co </a:t>
            </a:r>
            <a:r>
              <a:rPr lang="en-US" sz="2800" dirty="0" err="1">
                <a:solidFill>
                  <a:schemeClr val="tx1"/>
                </a:solidFill>
              </a:rPr>
              <a:t>giãn</a:t>
            </a:r>
            <a:r>
              <a:rPr lang="en-US" sz="2800" dirty="0">
                <a:solidFill>
                  <a:schemeClr val="tx1"/>
                </a:solidFill>
              </a:rPr>
              <a:t> (</a:t>
            </a:r>
            <a:r>
              <a:rPr lang="en-US" sz="2800" dirty="0" err="1">
                <a:solidFill>
                  <a:schemeClr val="tx1"/>
                </a:solidFill>
              </a:rPr>
              <a:t>hoặc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cung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hoàn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toàn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không</a:t>
            </a:r>
            <a:r>
              <a:rPr lang="en-US" sz="2800" dirty="0">
                <a:solidFill>
                  <a:schemeClr val="tx1"/>
                </a:solidFill>
              </a:rPr>
              <a:t> co </a:t>
            </a:r>
            <a:r>
              <a:rPr lang="en-US" sz="2800" dirty="0" err="1">
                <a:solidFill>
                  <a:schemeClr val="tx1"/>
                </a:solidFill>
              </a:rPr>
              <a:t>giãn</a:t>
            </a:r>
            <a:r>
              <a:rPr lang="en-US" sz="2800" dirty="0">
                <a:solidFill>
                  <a:schemeClr val="tx1"/>
                </a:solidFill>
              </a:rPr>
              <a:t>) </a:t>
            </a:r>
            <a:r>
              <a:rPr lang="en-US" sz="2800" dirty="0" err="1">
                <a:solidFill>
                  <a:schemeClr val="tx1"/>
                </a:solidFill>
              </a:rPr>
              <a:t>thì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người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sản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xuất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hưởng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toàn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bộ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trợ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cấp</a:t>
            </a:r>
            <a:r>
              <a:rPr lang="en-US" sz="2800" dirty="0" smtClean="0">
                <a:solidFill>
                  <a:schemeClr val="tx1"/>
                </a:solidFill>
              </a:rPr>
              <a:t>.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1414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1827167" y="26889"/>
            <a:ext cx="7623266" cy="122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en-US" sz="3200" b="1" dirty="0" err="1">
                <a:solidFill>
                  <a:srgbClr val="0070C0"/>
                </a:solidFill>
                <a:latin typeface="Times New Roman" pitchFamily="18" charset="0"/>
              </a:rPr>
              <a:t>Tác</a:t>
            </a:r>
            <a:r>
              <a:rPr lang="en-US" sz="3200" b="1" dirty="0">
                <a:solidFill>
                  <a:srgbClr val="0070C0"/>
                </a:solidFill>
                <a:latin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70C0"/>
                </a:solidFill>
                <a:latin typeface="Times New Roman" pitchFamily="18" charset="0"/>
              </a:rPr>
              <a:t>động</a:t>
            </a:r>
            <a:r>
              <a:rPr lang="en-US" sz="3200" b="1" dirty="0">
                <a:solidFill>
                  <a:srgbClr val="0070C0"/>
                </a:solidFill>
                <a:latin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70C0"/>
                </a:solidFill>
                <a:latin typeface="Times New Roman" pitchFamily="18" charset="0"/>
              </a:rPr>
              <a:t>của</a:t>
            </a:r>
            <a:r>
              <a:rPr lang="en-US" sz="3200" b="1" dirty="0">
                <a:solidFill>
                  <a:srgbClr val="0070C0"/>
                </a:solidFill>
                <a:latin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70C0"/>
                </a:solidFill>
                <a:latin typeface="Times New Roman" pitchFamily="18" charset="0"/>
              </a:rPr>
              <a:t>giá</a:t>
            </a:r>
            <a:r>
              <a:rPr lang="en-US" sz="3200" b="1" dirty="0">
                <a:solidFill>
                  <a:srgbClr val="0070C0"/>
                </a:solidFill>
                <a:latin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70C0"/>
                </a:solidFill>
                <a:latin typeface="Times New Roman" pitchFamily="18" charset="0"/>
              </a:rPr>
              <a:t>trần</a:t>
            </a:r>
            <a:r>
              <a:rPr lang="en-US" sz="3200" b="1" dirty="0">
                <a:solidFill>
                  <a:srgbClr val="0070C0"/>
                </a:solidFill>
                <a:latin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70C0"/>
                </a:solidFill>
                <a:latin typeface="Times New Roman" pitchFamily="18" charset="0"/>
              </a:rPr>
              <a:t>tới</a:t>
            </a:r>
            <a:r>
              <a:rPr lang="en-US" sz="3200" b="1" dirty="0">
                <a:solidFill>
                  <a:srgbClr val="0070C0"/>
                </a:solidFill>
                <a:latin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70C0"/>
                </a:solidFill>
                <a:latin typeface="Times New Roman" pitchFamily="18" charset="0"/>
              </a:rPr>
              <a:t>kết</a:t>
            </a:r>
            <a:r>
              <a:rPr lang="en-US" sz="3200" b="1" dirty="0">
                <a:solidFill>
                  <a:srgbClr val="0070C0"/>
                </a:solidFill>
                <a:latin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70C0"/>
                </a:solidFill>
                <a:latin typeface="Times New Roman" pitchFamily="18" charset="0"/>
              </a:rPr>
              <a:t>quả</a:t>
            </a:r>
            <a:endParaRPr lang="en-US" sz="3200" b="1" dirty="0">
              <a:solidFill>
                <a:srgbClr val="0070C0"/>
              </a:solidFill>
              <a:latin typeface="Times New Roman" pitchFamily="18" charset="0"/>
            </a:endParaRPr>
          </a:p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en-US" sz="3200" b="1" dirty="0">
                <a:solidFill>
                  <a:srgbClr val="0070C0"/>
                </a:solidFill>
                <a:latin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70C0"/>
                </a:solidFill>
                <a:latin typeface="Times New Roman" pitchFamily="18" charset="0"/>
              </a:rPr>
              <a:t>hoạt</a:t>
            </a:r>
            <a:r>
              <a:rPr lang="en-US" sz="3200" b="1" dirty="0">
                <a:solidFill>
                  <a:srgbClr val="0070C0"/>
                </a:solidFill>
                <a:latin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70C0"/>
                </a:solidFill>
                <a:latin typeface="Times New Roman" pitchFamily="18" charset="0"/>
              </a:rPr>
              <a:t>động</a:t>
            </a:r>
            <a:r>
              <a:rPr lang="en-US" sz="3200" b="1" dirty="0">
                <a:solidFill>
                  <a:srgbClr val="0070C0"/>
                </a:solidFill>
                <a:latin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70C0"/>
                </a:solidFill>
                <a:latin typeface="Times New Roman" pitchFamily="18" charset="0"/>
              </a:rPr>
              <a:t>của</a:t>
            </a:r>
            <a:r>
              <a:rPr lang="en-US" sz="3200" b="1" dirty="0">
                <a:solidFill>
                  <a:srgbClr val="0070C0"/>
                </a:solidFill>
                <a:latin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70C0"/>
                </a:solidFill>
                <a:latin typeface="Times New Roman" pitchFamily="18" charset="0"/>
              </a:rPr>
              <a:t>thị</a:t>
            </a:r>
            <a:r>
              <a:rPr lang="en-US" sz="3200" b="1" dirty="0">
                <a:solidFill>
                  <a:srgbClr val="0070C0"/>
                </a:solidFill>
                <a:latin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70C0"/>
                </a:solidFill>
                <a:latin typeface="Times New Roman" pitchFamily="18" charset="0"/>
              </a:rPr>
              <a:t>trường</a:t>
            </a:r>
            <a:endParaRPr lang="en-US" sz="2000" b="1" dirty="0">
              <a:solidFill>
                <a:srgbClr val="0070C0"/>
              </a:solidFill>
              <a:latin typeface="Times New Roman" pitchFamily="18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698171" y="2637830"/>
            <a:ext cx="4343400" cy="3452813"/>
            <a:chOff x="480" y="1392"/>
            <a:chExt cx="2736" cy="2175"/>
          </a:xfrm>
        </p:grpSpPr>
        <p:sp>
          <p:nvSpPr>
            <p:cNvPr id="8199" name="Freeform 5"/>
            <p:cNvSpPr>
              <a:spLocks/>
            </p:cNvSpPr>
            <p:nvPr/>
          </p:nvSpPr>
          <p:spPr bwMode="auto">
            <a:xfrm>
              <a:off x="672" y="1488"/>
              <a:ext cx="1872" cy="1872"/>
            </a:xfrm>
            <a:custGeom>
              <a:avLst/>
              <a:gdLst>
                <a:gd name="T0" fmla="*/ 0 w 1872"/>
                <a:gd name="T1" fmla="*/ 0 h 1872"/>
                <a:gd name="T2" fmla="*/ 0 w 1872"/>
                <a:gd name="T3" fmla="*/ 1872 h 1872"/>
                <a:gd name="T4" fmla="*/ 1872 w 1872"/>
                <a:gd name="T5" fmla="*/ 1872 h 1872"/>
                <a:gd name="T6" fmla="*/ 0 60000 65536"/>
                <a:gd name="T7" fmla="*/ 0 60000 65536"/>
                <a:gd name="T8" fmla="*/ 0 60000 65536"/>
                <a:gd name="T9" fmla="*/ 0 w 1872"/>
                <a:gd name="T10" fmla="*/ 0 h 1872"/>
                <a:gd name="T11" fmla="*/ 1872 w 1872"/>
                <a:gd name="T12" fmla="*/ 1872 h 187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72" h="1872">
                  <a:moveTo>
                    <a:pt x="0" y="0"/>
                  </a:moveTo>
                  <a:lnTo>
                    <a:pt x="0" y="1872"/>
                  </a:lnTo>
                  <a:lnTo>
                    <a:pt x="1872" y="1872"/>
                  </a:lnTo>
                </a:path>
              </a:pathLst>
            </a:custGeom>
            <a:noFill/>
            <a:ln w="38100" cmpd="sng">
              <a:solidFill>
                <a:srgbClr val="0070C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vi-VN" dirty="0">
                <a:latin typeface="Times New Roman" panose="02020603050405020304" pitchFamily="18" charset="0"/>
              </a:endParaRPr>
            </a:p>
          </p:txBody>
        </p:sp>
        <p:sp>
          <p:nvSpPr>
            <p:cNvPr id="8200" name="Freeform 6"/>
            <p:cNvSpPr>
              <a:spLocks/>
            </p:cNvSpPr>
            <p:nvPr/>
          </p:nvSpPr>
          <p:spPr bwMode="auto">
            <a:xfrm>
              <a:off x="672" y="2400"/>
              <a:ext cx="672" cy="960"/>
            </a:xfrm>
            <a:custGeom>
              <a:avLst/>
              <a:gdLst>
                <a:gd name="T0" fmla="*/ 0 w 672"/>
                <a:gd name="T1" fmla="*/ 0 h 960"/>
                <a:gd name="T2" fmla="*/ 672 w 672"/>
                <a:gd name="T3" fmla="*/ 0 h 960"/>
                <a:gd name="T4" fmla="*/ 672 w 672"/>
                <a:gd name="T5" fmla="*/ 960 h 960"/>
                <a:gd name="T6" fmla="*/ 0 60000 65536"/>
                <a:gd name="T7" fmla="*/ 0 60000 65536"/>
                <a:gd name="T8" fmla="*/ 0 60000 65536"/>
                <a:gd name="T9" fmla="*/ 0 w 672"/>
                <a:gd name="T10" fmla="*/ 0 h 960"/>
                <a:gd name="T11" fmla="*/ 672 w 672"/>
                <a:gd name="T12" fmla="*/ 960 h 96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72" h="960">
                  <a:moveTo>
                    <a:pt x="0" y="0"/>
                  </a:moveTo>
                  <a:lnTo>
                    <a:pt x="672" y="0"/>
                  </a:lnTo>
                  <a:lnTo>
                    <a:pt x="672" y="960"/>
                  </a:lnTo>
                </a:path>
              </a:pathLst>
            </a:custGeom>
            <a:noFill/>
            <a:ln w="9525" cap="flat">
              <a:solidFill>
                <a:schemeClr val="accent1">
                  <a:lumMod val="40000"/>
                  <a:lumOff val="60000"/>
                </a:schemeClr>
              </a:solidFill>
              <a:prstDash val="lgDash"/>
              <a:round/>
              <a:headEnd/>
              <a:tailEnd/>
            </a:ln>
          </p:spPr>
          <p:txBody>
            <a:bodyPr/>
            <a:lstStyle/>
            <a:p>
              <a:endParaRPr lang="vi-VN" dirty="0">
                <a:latin typeface="Times New Roman" panose="02020603050405020304" pitchFamily="18" charset="0"/>
              </a:endParaRPr>
            </a:p>
          </p:txBody>
        </p:sp>
        <p:sp>
          <p:nvSpPr>
            <p:cNvPr id="8201" name="Line 7"/>
            <p:cNvSpPr>
              <a:spLocks noChangeShapeType="1"/>
            </p:cNvSpPr>
            <p:nvPr/>
          </p:nvSpPr>
          <p:spPr bwMode="auto">
            <a:xfrm>
              <a:off x="672" y="1728"/>
              <a:ext cx="1564" cy="1601"/>
            </a:xfrm>
            <a:prstGeom prst="line">
              <a:avLst/>
            </a:prstGeom>
            <a:noFill/>
            <a:ln w="28575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vi-VN" dirty="0">
                <a:latin typeface="Times New Roman" panose="02020603050405020304" pitchFamily="18" charset="0"/>
              </a:endParaRPr>
            </a:p>
          </p:txBody>
        </p:sp>
        <p:sp>
          <p:nvSpPr>
            <p:cNvPr id="8202" name="Line 8"/>
            <p:cNvSpPr>
              <a:spLocks noChangeShapeType="1"/>
            </p:cNvSpPr>
            <p:nvPr/>
          </p:nvSpPr>
          <p:spPr bwMode="auto">
            <a:xfrm flipV="1">
              <a:off x="681" y="1775"/>
              <a:ext cx="1293" cy="1302"/>
            </a:xfrm>
            <a:prstGeom prst="line">
              <a:avLst/>
            </a:prstGeom>
            <a:noFill/>
            <a:ln w="28575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vi-VN" dirty="0">
                <a:latin typeface="Times New Roman" panose="02020603050405020304" pitchFamily="18" charset="0"/>
              </a:endParaRPr>
            </a:p>
          </p:txBody>
        </p:sp>
        <p:sp>
          <p:nvSpPr>
            <p:cNvPr id="8203" name="Line 9"/>
            <p:cNvSpPr>
              <a:spLocks noChangeShapeType="1"/>
            </p:cNvSpPr>
            <p:nvPr/>
          </p:nvSpPr>
          <p:spPr bwMode="auto">
            <a:xfrm>
              <a:off x="672" y="1968"/>
              <a:ext cx="1872" cy="0"/>
            </a:xfrm>
            <a:prstGeom prst="line">
              <a:avLst/>
            </a:prstGeom>
            <a:noFill/>
            <a:ln w="28575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vi-VN" dirty="0">
                <a:latin typeface="Times New Roman" panose="02020603050405020304" pitchFamily="18" charset="0"/>
              </a:endParaRPr>
            </a:p>
          </p:txBody>
        </p:sp>
        <p:sp>
          <p:nvSpPr>
            <p:cNvPr id="8204" name="Text Box 10"/>
            <p:cNvSpPr txBox="1">
              <a:spLocks noChangeArrowheads="1"/>
            </p:cNvSpPr>
            <p:nvPr/>
          </p:nvSpPr>
          <p:spPr bwMode="auto">
            <a:xfrm>
              <a:off x="480" y="1584"/>
              <a:ext cx="2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8205" name="Text Box 11"/>
            <p:cNvSpPr txBox="1">
              <a:spLocks noChangeArrowheads="1"/>
            </p:cNvSpPr>
            <p:nvPr/>
          </p:nvSpPr>
          <p:spPr bwMode="auto">
            <a:xfrm>
              <a:off x="480" y="1824"/>
              <a:ext cx="2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8206" name="Text Box 12"/>
            <p:cNvSpPr txBox="1">
              <a:spLocks noChangeArrowheads="1"/>
            </p:cNvSpPr>
            <p:nvPr/>
          </p:nvSpPr>
          <p:spPr bwMode="auto">
            <a:xfrm>
              <a:off x="480" y="2256"/>
              <a:ext cx="2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8207" name="Text Box 13"/>
            <p:cNvSpPr txBox="1">
              <a:spLocks noChangeArrowheads="1"/>
            </p:cNvSpPr>
            <p:nvPr/>
          </p:nvSpPr>
          <p:spPr bwMode="auto">
            <a:xfrm>
              <a:off x="480" y="3264"/>
              <a:ext cx="2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8208" name="Text Box 14"/>
            <p:cNvSpPr txBox="1">
              <a:spLocks noChangeArrowheads="1"/>
            </p:cNvSpPr>
            <p:nvPr/>
          </p:nvSpPr>
          <p:spPr bwMode="auto">
            <a:xfrm>
              <a:off x="1152" y="3336"/>
              <a:ext cx="3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16</a:t>
              </a:r>
            </a:p>
          </p:txBody>
        </p:sp>
        <p:sp>
          <p:nvSpPr>
            <p:cNvPr id="8209" name="Text Box 15"/>
            <p:cNvSpPr txBox="1">
              <a:spLocks noChangeArrowheads="1"/>
            </p:cNvSpPr>
            <p:nvPr/>
          </p:nvSpPr>
          <p:spPr bwMode="auto">
            <a:xfrm>
              <a:off x="2160" y="3336"/>
              <a:ext cx="3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41</a:t>
              </a:r>
            </a:p>
          </p:txBody>
        </p:sp>
        <p:sp>
          <p:nvSpPr>
            <p:cNvPr id="8210" name="Text Box 16"/>
            <p:cNvSpPr txBox="1">
              <a:spLocks noChangeArrowheads="1"/>
            </p:cNvSpPr>
            <p:nvPr/>
          </p:nvSpPr>
          <p:spPr bwMode="auto">
            <a:xfrm>
              <a:off x="2352" y="3328"/>
              <a:ext cx="86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Lượng</a:t>
              </a:r>
            </a:p>
          </p:txBody>
        </p:sp>
        <p:sp>
          <p:nvSpPr>
            <p:cNvPr id="8211" name="Text Box 17"/>
            <p:cNvSpPr txBox="1">
              <a:spLocks noChangeArrowheads="1"/>
            </p:cNvSpPr>
            <p:nvPr/>
          </p:nvSpPr>
          <p:spPr bwMode="auto">
            <a:xfrm>
              <a:off x="1728" y="1968"/>
              <a:ext cx="86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Giá trần</a:t>
              </a:r>
            </a:p>
          </p:txBody>
        </p:sp>
        <p:sp>
          <p:nvSpPr>
            <p:cNvPr id="8212" name="Text Box 18"/>
            <p:cNvSpPr txBox="1">
              <a:spLocks noChangeArrowheads="1"/>
            </p:cNvSpPr>
            <p:nvPr/>
          </p:nvSpPr>
          <p:spPr bwMode="auto">
            <a:xfrm>
              <a:off x="624" y="1392"/>
              <a:ext cx="52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Giá</a:t>
              </a:r>
            </a:p>
          </p:txBody>
        </p:sp>
        <p:sp>
          <p:nvSpPr>
            <p:cNvPr id="8213" name="Text Box 19"/>
            <p:cNvSpPr txBox="1">
              <a:spLocks noChangeArrowheads="1"/>
            </p:cNvSpPr>
            <p:nvPr/>
          </p:nvSpPr>
          <p:spPr bwMode="auto">
            <a:xfrm>
              <a:off x="1920" y="1712"/>
              <a:ext cx="2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S</a:t>
              </a:r>
            </a:p>
          </p:txBody>
        </p:sp>
        <p:sp>
          <p:nvSpPr>
            <p:cNvPr id="8214" name="Text Box 20"/>
            <p:cNvSpPr txBox="1">
              <a:spLocks noChangeArrowheads="1"/>
            </p:cNvSpPr>
            <p:nvPr/>
          </p:nvSpPr>
          <p:spPr bwMode="auto">
            <a:xfrm>
              <a:off x="2112" y="3072"/>
              <a:ext cx="2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D</a:t>
              </a:r>
            </a:p>
          </p:txBody>
        </p:sp>
      </p:grpSp>
      <p:sp>
        <p:nvSpPr>
          <p:cNvPr id="8197" name="Text Box 21"/>
          <p:cNvSpPr txBox="1">
            <a:spLocks noChangeArrowheads="1"/>
          </p:cNvSpPr>
          <p:nvPr/>
        </p:nvSpPr>
        <p:spPr bwMode="auto">
          <a:xfrm>
            <a:off x="114300" y="1840134"/>
            <a:ext cx="3962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latin typeface="Times New Roman" pitchFamily="18" charset="0"/>
              </a:rPr>
              <a:t>- </a:t>
            </a:r>
            <a:r>
              <a:rPr lang="en-US" sz="2400" b="1" dirty="0" err="1">
                <a:latin typeface="Times New Roman" pitchFamily="18" charset="0"/>
              </a:rPr>
              <a:t>Giá</a:t>
            </a:r>
            <a:r>
              <a:rPr lang="en-US" sz="2400" b="1" dirty="0">
                <a:latin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</a:rPr>
              <a:t>trần</a:t>
            </a:r>
            <a:r>
              <a:rPr lang="en-US" sz="2400" b="1" dirty="0">
                <a:latin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</a:rPr>
              <a:t>không</a:t>
            </a:r>
            <a:r>
              <a:rPr lang="en-US" sz="2400" b="1" dirty="0">
                <a:latin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</a:rPr>
              <a:t>ràng</a:t>
            </a:r>
            <a:r>
              <a:rPr lang="en-US" sz="2400" b="1" dirty="0">
                <a:latin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</a:rPr>
              <a:t>buộc</a:t>
            </a:r>
            <a:endParaRPr lang="en-US" b="1" dirty="0">
              <a:latin typeface="Times New Roman" pitchFamily="18" charset="0"/>
            </a:endParaRPr>
          </a:p>
        </p:txBody>
      </p:sp>
      <p:sp>
        <p:nvSpPr>
          <p:cNvPr id="8198" name="Text Box 23"/>
          <p:cNvSpPr txBox="1">
            <a:spLocks noChangeArrowheads="1"/>
          </p:cNvSpPr>
          <p:nvPr/>
        </p:nvSpPr>
        <p:spPr bwMode="auto">
          <a:xfrm>
            <a:off x="6337300" y="2209801"/>
            <a:ext cx="5961017" cy="43088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ct val="50000"/>
              </a:spcBef>
              <a:buFontTx/>
              <a:buChar char="-"/>
            </a:pPr>
            <a:r>
              <a:rPr lang="en-US" sz="2000" b="1" dirty="0" err="1">
                <a:latin typeface="Times New Roman" pitchFamily="18" charset="0"/>
              </a:rPr>
              <a:t>Giả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</a:rPr>
              <a:t>sử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</a:rPr>
              <a:t>chính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</a:rPr>
              <a:t>phủ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</a:rPr>
              <a:t>áp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</a:rPr>
              <a:t>đặt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</a:rPr>
              <a:t>mức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</a:rPr>
              <a:t>giá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altLang="ja-JP" sz="2000" b="1" dirty="0" err="1">
                <a:latin typeface="Times New Roman" pitchFamily="18" charset="0"/>
                <a:ea typeface="MS PGothic" pitchFamily="34" charset="-128"/>
              </a:rPr>
              <a:t>trần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</a:rPr>
              <a:t>bằng</a:t>
            </a:r>
            <a:r>
              <a:rPr lang="en-US" sz="2000" b="1" dirty="0">
                <a:latin typeface="Times New Roman" pitchFamily="18" charset="0"/>
              </a:rPr>
              <a:t>  =&gt; </a:t>
            </a:r>
            <a:r>
              <a:rPr lang="en-US" altLang="ja-JP" sz="2000" b="1" dirty="0" err="1">
                <a:latin typeface="Times New Roman" pitchFamily="18" charset="0"/>
                <a:ea typeface="MS PGothic" pitchFamily="34" charset="-128"/>
              </a:rPr>
              <a:t>cao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</a:rPr>
              <a:t>hơn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</a:rPr>
              <a:t>giá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</a:rPr>
              <a:t>cân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</a:rPr>
              <a:t>bằng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</a:rPr>
              <a:t>của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</a:rPr>
              <a:t>thị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</a:rPr>
              <a:t>trường</a:t>
            </a:r>
            <a:r>
              <a:rPr lang="en-US" sz="2000" b="1" dirty="0">
                <a:latin typeface="Times New Roman" pitchFamily="18" charset="0"/>
              </a:rPr>
              <a:t>.</a:t>
            </a:r>
          </a:p>
          <a:p>
            <a:pPr algn="just">
              <a:lnSpc>
                <a:spcPct val="150000"/>
              </a:lnSpc>
              <a:spcBef>
                <a:spcPct val="50000"/>
              </a:spcBef>
              <a:buFontTx/>
              <a:buChar char="-"/>
            </a:pP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</a:rPr>
              <a:t>Điều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</a:rPr>
              <a:t>gì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</a:rPr>
              <a:t>xảy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</a:rPr>
              <a:t>ra</a:t>
            </a:r>
            <a:r>
              <a:rPr lang="en-US" sz="2000" b="1" dirty="0">
                <a:latin typeface="Times New Roman" pitchFamily="18" charset="0"/>
              </a:rPr>
              <a:t>??</a:t>
            </a:r>
          </a:p>
          <a:p>
            <a:pPr algn="just">
              <a:lnSpc>
                <a:spcPct val="150000"/>
              </a:lnSpc>
              <a:spcBef>
                <a:spcPct val="50000"/>
              </a:spcBef>
              <a:buFontTx/>
              <a:buChar char="-"/>
            </a:pPr>
            <a:r>
              <a:rPr lang="en-US" sz="2000" b="1" dirty="0">
                <a:latin typeface="Times New Roman" pitchFamily="18" charset="0"/>
              </a:rPr>
              <a:t> (</a:t>
            </a:r>
            <a:r>
              <a:rPr lang="en-US" sz="2000" b="1" dirty="0" err="1">
                <a:latin typeface="Times New Roman" pitchFamily="18" charset="0"/>
              </a:rPr>
              <a:t>Các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</a:rPr>
              <a:t>lực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</a:rPr>
              <a:t>lượng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</a:rPr>
              <a:t>thị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</a:rPr>
              <a:t>trường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</a:rPr>
              <a:t>vẫn</a:t>
            </a:r>
            <a:r>
              <a:rPr lang="en-US" sz="2000" b="1" dirty="0">
                <a:latin typeface="Times New Roman" pitchFamily="18" charset="0"/>
              </a:rPr>
              <a:t> ở </a:t>
            </a:r>
            <a:r>
              <a:rPr lang="en-US" sz="2000" b="1" dirty="0" err="1">
                <a:latin typeface="Times New Roman" pitchFamily="18" charset="0"/>
              </a:rPr>
              <a:t>tại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</a:rPr>
              <a:t>điểm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</a:rPr>
              <a:t>cân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</a:rPr>
              <a:t>bằng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</a:rPr>
              <a:t>một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</a:rPr>
              <a:t>cách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</a:rPr>
              <a:t>tự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</a:rPr>
              <a:t>nhiên</a:t>
            </a:r>
            <a:r>
              <a:rPr lang="en-US" sz="2000" b="1" dirty="0">
                <a:latin typeface="Times New Roman" pitchFamily="18" charset="0"/>
              </a:rPr>
              <a:t>).</a:t>
            </a:r>
          </a:p>
          <a:p>
            <a:pPr algn="just">
              <a:lnSpc>
                <a:spcPct val="150000"/>
              </a:lnSpc>
              <a:spcBef>
                <a:spcPct val="50000"/>
              </a:spcBef>
              <a:buFontTx/>
              <a:buChar char="-"/>
            </a:pPr>
            <a:r>
              <a:rPr lang="en-US" sz="2000" b="1" dirty="0" err="1">
                <a:latin typeface="Times New Roman" pitchFamily="18" charset="0"/>
              </a:rPr>
              <a:t>Trong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</a:rPr>
              <a:t>trường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</a:rPr>
              <a:t>hợp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</a:rPr>
              <a:t>này</a:t>
            </a:r>
            <a:r>
              <a:rPr lang="en-US" sz="2000" b="1" dirty="0">
                <a:latin typeface="Times New Roman" pitchFamily="18" charset="0"/>
              </a:rPr>
              <a:t>, </a:t>
            </a:r>
            <a:r>
              <a:rPr lang="en-US" sz="2000" b="1" dirty="0" err="1">
                <a:latin typeface="Times New Roman" pitchFamily="18" charset="0"/>
              </a:rPr>
              <a:t>giá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altLang="ja-JP" sz="2000" b="1" dirty="0" err="1">
                <a:latin typeface="Times New Roman" pitchFamily="18" charset="0"/>
                <a:ea typeface="MS PGothic" pitchFamily="34" charset="-128"/>
              </a:rPr>
              <a:t>trần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</a:rPr>
              <a:t>được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</a:rPr>
              <a:t>gọi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</a:rPr>
              <a:t>là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</a:rPr>
              <a:t>không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</a:rPr>
              <a:t>ràng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</a:rPr>
              <a:t>buộc</a:t>
            </a:r>
            <a:r>
              <a:rPr lang="en-US" sz="2000" b="1" dirty="0">
                <a:latin typeface="Times New Roman" pitchFamily="18" charset="0"/>
              </a:rPr>
              <a:t>. (</a:t>
            </a:r>
            <a:r>
              <a:rPr lang="en-US" sz="2000" b="1" dirty="0" err="1">
                <a:latin typeface="Times New Roman" pitchFamily="18" charset="0"/>
              </a:rPr>
              <a:t>vì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</a:rPr>
              <a:t>không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</a:rPr>
              <a:t>hề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</a:rPr>
              <a:t>gây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</a:rPr>
              <a:t>ảnh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</a:rPr>
              <a:t>hưởng</a:t>
            </a:r>
            <a:r>
              <a:rPr lang="en-US" sz="2000" b="1" dirty="0">
                <a:latin typeface="Times New Roman" pitchFamily="18" charset="0"/>
              </a:rPr>
              <a:t>).</a:t>
            </a:r>
          </a:p>
          <a:p>
            <a:pPr algn="just">
              <a:lnSpc>
                <a:spcPct val="150000"/>
              </a:lnSpc>
              <a:spcBef>
                <a:spcPct val="50000"/>
              </a:spcBef>
              <a:buFontTx/>
              <a:buChar char="-"/>
            </a:pPr>
            <a:endParaRPr lang="en-US" sz="1700" b="1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1888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4"/>
          <p:cNvSpPr txBox="1">
            <a:spLocks noChangeArrowheads="1"/>
          </p:cNvSpPr>
          <p:nvPr/>
        </p:nvSpPr>
        <p:spPr bwMode="auto">
          <a:xfrm>
            <a:off x="1775520" y="260649"/>
            <a:ext cx="8428856" cy="19143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en-US" sz="3200" b="1" dirty="0" err="1">
                <a:solidFill>
                  <a:srgbClr val="0070C0"/>
                </a:solidFill>
                <a:latin typeface="Times New Roman" pitchFamily="18" charset="0"/>
              </a:rPr>
              <a:t>Tác</a:t>
            </a:r>
            <a:r>
              <a:rPr lang="en-US" sz="3200" b="1" dirty="0">
                <a:solidFill>
                  <a:srgbClr val="0070C0"/>
                </a:solidFill>
                <a:latin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70C0"/>
                </a:solidFill>
                <a:latin typeface="Times New Roman" pitchFamily="18" charset="0"/>
              </a:rPr>
              <a:t>động</a:t>
            </a:r>
            <a:r>
              <a:rPr lang="en-US" sz="3200" b="1" dirty="0">
                <a:solidFill>
                  <a:srgbClr val="0070C0"/>
                </a:solidFill>
                <a:latin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70C0"/>
                </a:solidFill>
                <a:latin typeface="Times New Roman" pitchFamily="18" charset="0"/>
              </a:rPr>
              <a:t>của</a:t>
            </a:r>
            <a:r>
              <a:rPr lang="en-US" sz="3200" b="1" dirty="0">
                <a:solidFill>
                  <a:srgbClr val="0070C0"/>
                </a:solidFill>
                <a:latin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70C0"/>
                </a:solidFill>
                <a:latin typeface="Times New Roman" pitchFamily="18" charset="0"/>
              </a:rPr>
              <a:t>giá</a:t>
            </a:r>
            <a:r>
              <a:rPr lang="en-US" sz="3200" b="1" dirty="0">
                <a:solidFill>
                  <a:srgbClr val="0070C0"/>
                </a:solidFill>
                <a:latin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70C0"/>
                </a:solidFill>
                <a:latin typeface="Times New Roman" pitchFamily="18" charset="0"/>
              </a:rPr>
              <a:t>trần</a:t>
            </a:r>
            <a:r>
              <a:rPr lang="en-US" sz="3200" b="1" dirty="0">
                <a:solidFill>
                  <a:srgbClr val="0070C0"/>
                </a:solidFill>
                <a:latin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70C0"/>
                </a:solidFill>
                <a:latin typeface="Times New Roman" pitchFamily="18" charset="0"/>
              </a:rPr>
              <a:t>tới</a:t>
            </a:r>
            <a:r>
              <a:rPr lang="en-US" sz="3200" b="1" dirty="0">
                <a:solidFill>
                  <a:srgbClr val="0070C0"/>
                </a:solidFill>
                <a:latin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70C0"/>
                </a:solidFill>
                <a:latin typeface="Times New Roman" pitchFamily="18" charset="0"/>
              </a:rPr>
              <a:t>kết</a:t>
            </a:r>
            <a:r>
              <a:rPr lang="en-US" sz="3200" b="1" dirty="0">
                <a:solidFill>
                  <a:srgbClr val="0070C0"/>
                </a:solidFill>
                <a:latin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70C0"/>
                </a:solidFill>
                <a:latin typeface="Times New Roman" pitchFamily="18" charset="0"/>
              </a:rPr>
              <a:t>quả</a:t>
            </a:r>
            <a:endParaRPr lang="en-US" sz="3200" b="1" dirty="0">
              <a:solidFill>
                <a:srgbClr val="0070C0"/>
              </a:solidFill>
              <a:latin typeface="Times New Roman" pitchFamily="18" charset="0"/>
            </a:endParaRPr>
          </a:p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en-US" sz="3200" b="1" dirty="0">
                <a:solidFill>
                  <a:srgbClr val="0070C0"/>
                </a:solidFill>
                <a:latin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70C0"/>
                </a:solidFill>
                <a:latin typeface="Times New Roman" pitchFamily="18" charset="0"/>
              </a:rPr>
              <a:t>hoạt</a:t>
            </a:r>
            <a:r>
              <a:rPr lang="en-US" sz="3200" b="1" dirty="0">
                <a:solidFill>
                  <a:srgbClr val="0070C0"/>
                </a:solidFill>
                <a:latin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70C0"/>
                </a:solidFill>
                <a:latin typeface="Times New Roman" pitchFamily="18" charset="0"/>
              </a:rPr>
              <a:t>động</a:t>
            </a:r>
            <a:r>
              <a:rPr lang="en-US" sz="3200" b="1" dirty="0">
                <a:solidFill>
                  <a:srgbClr val="0070C0"/>
                </a:solidFill>
                <a:latin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70C0"/>
                </a:solidFill>
                <a:latin typeface="Times New Roman" pitchFamily="18" charset="0"/>
              </a:rPr>
              <a:t>của</a:t>
            </a:r>
            <a:r>
              <a:rPr lang="en-US" sz="3200" b="1" dirty="0">
                <a:solidFill>
                  <a:srgbClr val="0070C0"/>
                </a:solidFill>
                <a:latin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70C0"/>
                </a:solidFill>
                <a:latin typeface="Times New Roman" pitchFamily="18" charset="0"/>
              </a:rPr>
              <a:t>thị</a:t>
            </a:r>
            <a:r>
              <a:rPr lang="en-US" sz="3200" b="1" dirty="0">
                <a:solidFill>
                  <a:srgbClr val="0070C0"/>
                </a:solidFill>
                <a:latin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70C0"/>
                </a:solidFill>
                <a:latin typeface="Times New Roman" pitchFamily="18" charset="0"/>
              </a:rPr>
              <a:t>trường</a:t>
            </a:r>
            <a:endParaRPr lang="en-US" sz="3200" b="1" dirty="0">
              <a:solidFill>
                <a:srgbClr val="0070C0"/>
              </a:solidFill>
              <a:latin typeface="Times New Roman" pitchFamily="18" charset="0"/>
            </a:endParaRPr>
          </a:p>
          <a:p>
            <a:pPr algn="ctr">
              <a:lnSpc>
                <a:spcPct val="90000"/>
              </a:lnSpc>
              <a:spcBef>
                <a:spcPct val="50000"/>
              </a:spcBef>
            </a:pPr>
            <a:endParaRPr lang="en-US" sz="3200" b="1" dirty="0">
              <a:solidFill>
                <a:srgbClr val="FFFF00"/>
              </a:solidFill>
              <a:latin typeface="Times New Roman" pitchFamily="18" charset="0"/>
            </a:endParaRPr>
          </a:p>
        </p:txBody>
      </p:sp>
      <p:sp>
        <p:nvSpPr>
          <p:cNvPr id="9219" name="Text Box 7"/>
          <p:cNvSpPr txBox="1">
            <a:spLocks noChangeArrowheads="1"/>
          </p:cNvSpPr>
          <p:nvPr/>
        </p:nvSpPr>
        <p:spPr bwMode="auto">
          <a:xfrm>
            <a:off x="2438400" y="2057401"/>
            <a:ext cx="7620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vi-VN" dirty="0">
              <a:latin typeface="Times New Roman" panose="02020603050405020304" pitchFamily="18" charset="0"/>
            </a:endParaRPr>
          </a:p>
        </p:txBody>
      </p:sp>
      <p:sp>
        <p:nvSpPr>
          <p:cNvPr id="9220" name="Freeform 9"/>
          <p:cNvSpPr>
            <a:spLocks/>
          </p:cNvSpPr>
          <p:nvPr/>
        </p:nvSpPr>
        <p:spPr bwMode="auto">
          <a:xfrm>
            <a:off x="2590800" y="2590800"/>
            <a:ext cx="2971800" cy="2971800"/>
          </a:xfrm>
          <a:custGeom>
            <a:avLst/>
            <a:gdLst>
              <a:gd name="T0" fmla="*/ 0 w 1872"/>
              <a:gd name="T1" fmla="*/ 0 h 1872"/>
              <a:gd name="T2" fmla="*/ 0 w 1872"/>
              <a:gd name="T3" fmla="*/ 2971800 h 1872"/>
              <a:gd name="T4" fmla="*/ 2971800 w 1872"/>
              <a:gd name="T5" fmla="*/ 2971800 h 1872"/>
              <a:gd name="T6" fmla="*/ 0 60000 65536"/>
              <a:gd name="T7" fmla="*/ 0 60000 65536"/>
              <a:gd name="T8" fmla="*/ 0 60000 65536"/>
              <a:gd name="T9" fmla="*/ 0 w 1872"/>
              <a:gd name="T10" fmla="*/ 0 h 1872"/>
              <a:gd name="T11" fmla="*/ 1872 w 1872"/>
              <a:gd name="T12" fmla="*/ 1872 h 187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72" h="1872">
                <a:moveTo>
                  <a:pt x="0" y="0"/>
                </a:moveTo>
                <a:lnTo>
                  <a:pt x="0" y="1872"/>
                </a:lnTo>
                <a:lnTo>
                  <a:pt x="1872" y="1872"/>
                </a:lnTo>
              </a:path>
            </a:pathLst>
          </a:custGeom>
          <a:noFill/>
          <a:ln w="38100" cmpd="sng">
            <a:solidFill>
              <a:srgbClr val="0070C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vi-VN" dirty="0">
              <a:latin typeface="Times New Roman" panose="02020603050405020304" pitchFamily="18" charset="0"/>
            </a:endParaRPr>
          </a:p>
        </p:txBody>
      </p:sp>
      <p:sp>
        <p:nvSpPr>
          <p:cNvPr id="9221" name="Freeform 10"/>
          <p:cNvSpPr>
            <a:spLocks/>
          </p:cNvSpPr>
          <p:nvPr/>
        </p:nvSpPr>
        <p:spPr bwMode="auto">
          <a:xfrm>
            <a:off x="2590800" y="4038600"/>
            <a:ext cx="1066800" cy="1524000"/>
          </a:xfrm>
          <a:custGeom>
            <a:avLst/>
            <a:gdLst>
              <a:gd name="T0" fmla="*/ 0 w 672"/>
              <a:gd name="T1" fmla="*/ 0 h 960"/>
              <a:gd name="T2" fmla="*/ 1066800 w 672"/>
              <a:gd name="T3" fmla="*/ 0 h 960"/>
              <a:gd name="T4" fmla="*/ 1066800 w 672"/>
              <a:gd name="T5" fmla="*/ 1524000 h 960"/>
              <a:gd name="T6" fmla="*/ 0 60000 65536"/>
              <a:gd name="T7" fmla="*/ 0 60000 65536"/>
              <a:gd name="T8" fmla="*/ 0 60000 65536"/>
              <a:gd name="T9" fmla="*/ 0 w 672"/>
              <a:gd name="T10" fmla="*/ 0 h 960"/>
              <a:gd name="T11" fmla="*/ 672 w 672"/>
              <a:gd name="T12" fmla="*/ 960 h 96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72" h="960">
                <a:moveTo>
                  <a:pt x="0" y="0"/>
                </a:moveTo>
                <a:lnTo>
                  <a:pt x="672" y="0"/>
                </a:lnTo>
                <a:lnTo>
                  <a:pt x="672" y="960"/>
                </a:lnTo>
              </a:path>
            </a:pathLst>
          </a:custGeom>
          <a:noFill/>
          <a:ln w="9525" cap="flat">
            <a:solidFill>
              <a:srgbClr val="0070C0"/>
            </a:solidFill>
            <a:prstDash val="lgDash"/>
            <a:round/>
            <a:headEnd/>
            <a:tailEnd/>
          </a:ln>
        </p:spPr>
        <p:txBody>
          <a:bodyPr/>
          <a:lstStyle/>
          <a:p>
            <a:endParaRPr lang="vi-VN" dirty="0">
              <a:latin typeface="Times New Roman" panose="02020603050405020304" pitchFamily="18" charset="0"/>
            </a:endParaRPr>
          </a:p>
        </p:txBody>
      </p:sp>
      <p:sp>
        <p:nvSpPr>
          <p:cNvPr id="9222" name="Line 11"/>
          <p:cNvSpPr>
            <a:spLocks noChangeShapeType="1"/>
          </p:cNvSpPr>
          <p:nvPr/>
        </p:nvSpPr>
        <p:spPr bwMode="auto">
          <a:xfrm>
            <a:off x="2590800" y="2971800"/>
            <a:ext cx="2482850" cy="2541588"/>
          </a:xfrm>
          <a:prstGeom prst="line">
            <a:avLst/>
          </a:prstGeom>
          <a:noFill/>
          <a:ln w="28575">
            <a:solidFill>
              <a:schemeClr val="accent1">
                <a:lumMod val="7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vi-VN" dirty="0">
              <a:latin typeface="Times New Roman" panose="02020603050405020304" pitchFamily="18" charset="0"/>
            </a:endParaRPr>
          </a:p>
        </p:txBody>
      </p:sp>
      <p:sp>
        <p:nvSpPr>
          <p:cNvPr id="9223" name="Line 12"/>
          <p:cNvSpPr>
            <a:spLocks noChangeShapeType="1"/>
          </p:cNvSpPr>
          <p:nvPr/>
        </p:nvSpPr>
        <p:spPr bwMode="auto">
          <a:xfrm flipV="1">
            <a:off x="2605089" y="3046414"/>
            <a:ext cx="2052637" cy="2066925"/>
          </a:xfrm>
          <a:prstGeom prst="line">
            <a:avLst/>
          </a:prstGeom>
          <a:noFill/>
          <a:ln w="28575">
            <a:solidFill>
              <a:schemeClr val="accent1">
                <a:lumMod val="7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vi-VN" dirty="0">
              <a:latin typeface="Times New Roman" panose="02020603050405020304" pitchFamily="18" charset="0"/>
            </a:endParaRPr>
          </a:p>
        </p:txBody>
      </p:sp>
      <p:sp>
        <p:nvSpPr>
          <p:cNvPr id="9224" name="Line 13"/>
          <p:cNvSpPr>
            <a:spLocks noChangeShapeType="1"/>
          </p:cNvSpPr>
          <p:nvPr/>
        </p:nvSpPr>
        <p:spPr bwMode="auto">
          <a:xfrm>
            <a:off x="2590800" y="4495800"/>
            <a:ext cx="2971800" cy="0"/>
          </a:xfrm>
          <a:prstGeom prst="line">
            <a:avLst/>
          </a:prstGeom>
          <a:noFill/>
          <a:ln w="28575">
            <a:solidFill>
              <a:schemeClr val="accent1">
                <a:lumMod val="7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vi-VN" dirty="0">
              <a:latin typeface="Times New Roman" panose="02020603050405020304" pitchFamily="18" charset="0"/>
            </a:endParaRPr>
          </a:p>
        </p:txBody>
      </p:sp>
      <p:sp>
        <p:nvSpPr>
          <p:cNvPr id="9225" name="Text Box 14"/>
          <p:cNvSpPr txBox="1">
            <a:spLocks noChangeArrowheads="1"/>
          </p:cNvSpPr>
          <p:nvPr/>
        </p:nvSpPr>
        <p:spPr bwMode="auto">
          <a:xfrm>
            <a:off x="2286000" y="2743201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latin typeface="Times New Roman" pitchFamily="18" charset="0"/>
              </a:rPr>
              <a:t>8</a:t>
            </a:r>
          </a:p>
        </p:txBody>
      </p:sp>
      <p:sp>
        <p:nvSpPr>
          <p:cNvPr id="9226" name="Text Box 15"/>
          <p:cNvSpPr txBox="1">
            <a:spLocks noChangeArrowheads="1"/>
          </p:cNvSpPr>
          <p:nvPr/>
        </p:nvSpPr>
        <p:spPr bwMode="auto">
          <a:xfrm>
            <a:off x="2286000" y="4343401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b="1">
                <a:latin typeface="Times New Roman" pitchFamily="18" charset="0"/>
                <a:ea typeface="MS PGothic" pitchFamily="34" charset="-128"/>
              </a:rPr>
              <a:t>4</a:t>
            </a:r>
            <a:endParaRPr lang="en-US" b="1">
              <a:latin typeface="Times New Roman" pitchFamily="18" charset="0"/>
            </a:endParaRPr>
          </a:p>
        </p:txBody>
      </p:sp>
      <p:sp>
        <p:nvSpPr>
          <p:cNvPr id="9227" name="Text Box 16"/>
          <p:cNvSpPr txBox="1">
            <a:spLocks noChangeArrowheads="1"/>
          </p:cNvSpPr>
          <p:nvPr/>
        </p:nvSpPr>
        <p:spPr bwMode="auto">
          <a:xfrm>
            <a:off x="2286000" y="3810001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latin typeface="Times New Roman" pitchFamily="18" charset="0"/>
              </a:rPr>
              <a:t>5</a:t>
            </a:r>
          </a:p>
        </p:txBody>
      </p:sp>
      <p:sp>
        <p:nvSpPr>
          <p:cNvPr id="9228" name="Text Box 17"/>
          <p:cNvSpPr txBox="1">
            <a:spLocks noChangeArrowheads="1"/>
          </p:cNvSpPr>
          <p:nvPr/>
        </p:nvSpPr>
        <p:spPr bwMode="auto">
          <a:xfrm>
            <a:off x="2286000" y="5410201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latin typeface="Times New Roman" pitchFamily="18" charset="0"/>
              </a:rPr>
              <a:t>0</a:t>
            </a:r>
          </a:p>
        </p:txBody>
      </p:sp>
      <p:sp>
        <p:nvSpPr>
          <p:cNvPr id="9229" name="Text Box 18"/>
          <p:cNvSpPr txBox="1">
            <a:spLocks noChangeArrowheads="1"/>
          </p:cNvSpPr>
          <p:nvPr/>
        </p:nvSpPr>
        <p:spPr bwMode="auto">
          <a:xfrm>
            <a:off x="3352800" y="5524501"/>
            <a:ext cx="5969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latin typeface="Times New Roman" pitchFamily="18" charset="0"/>
              </a:rPr>
              <a:t>16</a:t>
            </a:r>
          </a:p>
        </p:txBody>
      </p:sp>
      <p:sp>
        <p:nvSpPr>
          <p:cNvPr id="9230" name="Text Box 19"/>
          <p:cNvSpPr txBox="1">
            <a:spLocks noChangeArrowheads="1"/>
          </p:cNvSpPr>
          <p:nvPr/>
        </p:nvSpPr>
        <p:spPr bwMode="auto">
          <a:xfrm>
            <a:off x="4953000" y="5524501"/>
            <a:ext cx="5969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latin typeface="Times New Roman" pitchFamily="18" charset="0"/>
              </a:rPr>
              <a:t>41</a:t>
            </a:r>
          </a:p>
        </p:txBody>
      </p:sp>
      <p:sp>
        <p:nvSpPr>
          <p:cNvPr id="9231" name="Text Box 20"/>
          <p:cNvSpPr txBox="1">
            <a:spLocks noChangeArrowheads="1"/>
          </p:cNvSpPr>
          <p:nvPr/>
        </p:nvSpPr>
        <p:spPr bwMode="auto">
          <a:xfrm>
            <a:off x="5257800" y="5511801"/>
            <a:ext cx="1371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latin typeface="Times New Roman" pitchFamily="18" charset="0"/>
              </a:rPr>
              <a:t>Lượng</a:t>
            </a:r>
          </a:p>
        </p:txBody>
      </p:sp>
      <p:sp>
        <p:nvSpPr>
          <p:cNvPr id="9232" name="Text Box 21"/>
          <p:cNvSpPr txBox="1">
            <a:spLocks noChangeArrowheads="1"/>
          </p:cNvSpPr>
          <p:nvPr/>
        </p:nvSpPr>
        <p:spPr bwMode="auto">
          <a:xfrm>
            <a:off x="4495800" y="4572001"/>
            <a:ext cx="1371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latin typeface="Times New Roman" pitchFamily="18" charset="0"/>
              </a:rPr>
              <a:t>Giá trần</a:t>
            </a:r>
          </a:p>
        </p:txBody>
      </p:sp>
      <p:sp>
        <p:nvSpPr>
          <p:cNvPr id="9233" name="Text Box 22"/>
          <p:cNvSpPr txBox="1">
            <a:spLocks noChangeArrowheads="1"/>
          </p:cNvSpPr>
          <p:nvPr/>
        </p:nvSpPr>
        <p:spPr bwMode="auto">
          <a:xfrm>
            <a:off x="2514600" y="2438401"/>
            <a:ext cx="838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latin typeface="Times New Roman" pitchFamily="18" charset="0"/>
              </a:rPr>
              <a:t>Giá</a:t>
            </a:r>
          </a:p>
        </p:txBody>
      </p:sp>
      <p:sp>
        <p:nvSpPr>
          <p:cNvPr id="9234" name="Text Box 23"/>
          <p:cNvSpPr txBox="1">
            <a:spLocks noChangeArrowheads="1"/>
          </p:cNvSpPr>
          <p:nvPr/>
        </p:nvSpPr>
        <p:spPr bwMode="auto">
          <a:xfrm>
            <a:off x="4572000" y="2946401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latin typeface="Times New Roman" pitchFamily="18" charset="0"/>
              </a:rPr>
              <a:t>S</a:t>
            </a:r>
          </a:p>
        </p:txBody>
      </p:sp>
      <p:sp>
        <p:nvSpPr>
          <p:cNvPr id="9235" name="Text Box 24"/>
          <p:cNvSpPr txBox="1">
            <a:spLocks noChangeArrowheads="1"/>
          </p:cNvSpPr>
          <p:nvPr/>
        </p:nvSpPr>
        <p:spPr bwMode="auto">
          <a:xfrm>
            <a:off x="4876800" y="5105401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latin typeface="Times New Roman" pitchFamily="18" charset="0"/>
              </a:rPr>
              <a:t>D</a:t>
            </a:r>
          </a:p>
        </p:txBody>
      </p:sp>
      <p:sp>
        <p:nvSpPr>
          <p:cNvPr id="9236" name="Text Box 26"/>
          <p:cNvSpPr txBox="1">
            <a:spLocks noChangeArrowheads="1"/>
          </p:cNvSpPr>
          <p:nvPr/>
        </p:nvSpPr>
        <p:spPr bwMode="auto">
          <a:xfrm>
            <a:off x="6023992" y="1556793"/>
            <a:ext cx="4211960" cy="5786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ct val="50000"/>
              </a:spcBef>
              <a:buFontTx/>
              <a:buChar char="-"/>
            </a:pPr>
            <a:r>
              <a:rPr lang="en-US" sz="2000" b="1" dirty="0" err="1">
                <a:latin typeface="Times New Roman" pitchFamily="18" charset="0"/>
              </a:rPr>
              <a:t>Giả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</a:rPr>
              <a:t>sử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</a:rPr>
              <a:t>chính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</a:rPr>
              <a:t>phủ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</a:rPr>
              <a:t>áp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</a:rPr>
              <a:t>đặt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</a:rPr>
              <a:t>mứ</a:t>
            </a:r>
            <a:r>
              <a:rPr lang="en-US" altLang="ja-JP" sz="2000" b="1" dirty="0" err="1">
                <a:latin typeface="Times New Roman" pitchFamily="18" charset="0"/>
                <a:ea typeface="MS PGothic" pitchFamily="34" charset="-128"/>
              </a:rPr>
              <a:t>c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</a:rPr>
              <a:t>giá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</a:rPr>
              <a:t>trần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</a:rPr>
              <a:t>bằng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altLang="ja-JP" sz="2000" b="1" dirty="0">
                <a:latin typeface="Times New Roman" pitchFamily="18" charset="0"/>
                <a:ea typeface="MS PGothic" pitchFamily="34" charset="-128"/>
              </a:rPr>
              <a:t>4</a:t>
            </a:r>
            <a:r>
              <a:rPr lang="en-US" sz="2000" b="1" dirty="0">
                <a:latin typeface="Times New Roman" pitchFamily="18" charset="0"/>
              </a:rPr>
              <a:t> =&gt; </a:t>
            </a:r>
            <a:r>
              <a:rPr lang="en-US" altLang="ja-JP" sz="2000" b="1" dirty="0" err="1">
                <a:latin typeface="Times New Roman" pitchFamily="18" charset="0"/>
                <a:ea typeface="MS PGothic" pitchFamily="34" charset="-128"/>
              </a:rPr>
              <a:t>thấp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</a:rPr>
              <a:t>hơn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</a:rPr>
              <a:t>giá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</a:rPr>
              <a:t>cân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</a:rPr>
              <a:t>bằng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</a:rPr>
              <a:t>của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</a:rPr>
              <a:t>thị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</a:rPr>
              <a:t>trường</a:t>
            </a:r>
            <a:r>
              <a:rPr lang="en-US" sz="2000" b="1" dirty="0">
                <a:latin typeface="Times New Roman" pitchFamily="18" charset="0"/>
              </a:rPr>
              <a:t>.</a:t>
            </a:r>
          </a:p>
          <a:p>
            <a:pPr algn="just">
              <a:lnSpc>
                <a:spcPct val="150000"/>
              </a:lnSpc>
              <a:spcBef>
                <a:spcPct val="50000"/>
              </a:spcBef>
              <a:buFontTx/>
              <a:buChar char="-"/>
            </a:pP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</a:rPr>
              <a:t>Các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</a:rPr>
              <a:t>lực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</a:rPr>
              <a:t>lượng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</a:rPr>
              <a:t>có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</a:rPr>
              <a:t>xu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</a:rPr>
              <a:t>hướng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</a:rPr>
              <a:t>đẩy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</a:rPr>
              <a:t>giá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</a:rPr>
              <a:t>về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</a:rPr>
              <a:t>mức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</a:rPr>
              <a:t>cân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</a:rPr>
              <a:t>bằng</a:t>
            </a:r>
            <a:r>
              <a:rPr lang="en-US" sz="2000" b="1" dirty="0">
                <a:latin typeface="Times New Roman" pitchFamily="18" charset="0"/>
              </a:rPr>
              <a:t>. </a:t>
            </a:r>
            <a:r>
              <a:rPr lang="en-US" sz="2000" b="1" dirty="0" err="1">
                <a:latin typeface="Times New Roman" pitchFamily="18" charset="0"/>
              </a:rPr>
              <a:t>Gặp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</a:rPr>
              <a:t>giá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</a:rPr>
              <a:t>trần</a:t>
            </a:r>
            <a:r>
              <a:rPr lang="en-US" sz="2000" b="1" dirty="0">
                <a:latin typeface="Times New Roman" pitchFamily="18" charset="0"/>
              </a:rPr>
              <a:t> =&gt; </a:t>
            </a:r>
            <a:r>
              <a:rPr lang="en-US" sz="2000" b="1" dirty="0" err="1">
                <a:latin typeface="Times New Roman" pitchFamily="18" charset="0"/>
              </a:rPr>
              <a:t>không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</a:rPr>
              <a:t>thể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</a:rPr>
              <a:t>cao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</a:rPr>
              <a:t>hơn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</a:rPr>
              <a:t>được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</a:rPr>
              <a:t>nữa</a:t>
            </a:r>
            <a:r>
              <a:rPr lang="en-US" sz="2000" b="1" dirty="0">
                <a:latin typeface="Times New Roman" pitchFamily="18" charset="0"/>
              </a:rPr>
              <a:t>.</a:t>
            </a:r>
          </a:p>
          <a:p>
            <a:pPr algn="just">
              <a:lnSpc>
                <a:spcPct val="150000"/>
              </a:lnSpc>
              <a:spcBef>
                <a:spcPct val="50000"/>
              </a:spcBef>
              <a:buFontTx/>
              <a:buChar char="-"/>
            </a:pPr>
            <a:r>
              <a:rPr lang="en-US" sz="2000" b="1" dirty="0">
                <a:latin typeface="Times New Roman" pitchFamily="18" charset="0"/>
              </a:rPr>
              <a:t>=&gt; </a:t>
            </a:r>
            <a:r>
              <a:rPr lang="en-US" sz="2000" b="1" dirty="0" err="1">
                <a:latin typeface="Times New Roman" pitchFamily="18" charset="0"/>
              </a:rPr>
              <a:t>Giá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</a:rPr>
              <a:t>thị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</a:rPr>
              <a:t>trường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</a:rPr>
              <a:t>phải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</a:rPr>
              <a:t>bằng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</a:rPr>
              <a:t>giá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</a:rPr>
              <a:t>trần</a:t>
            </a:r>
            <a:r>
              <a:rPr lang="en-US" sz="2000" b="1" dirty="0">
                <a:latin typeface="Times New Roman" pitchFamily="18" charset="0"/>
              </a:rPr>
              <a:t>.</a:t>
            </a:r>
          </a:p>
          <a:p>
            <a:pPr algn="just">
              <a:lnSpc>
                <a:spcPct val="150000"/>
              </a:lnSpc>
              <a:spcBef>
                <a:spcPct val="50000"/>
              </a:spcBef>
              <a:buFontTx/>
              <a:buChar char="-"/>
            </a:pP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</a:rPr>
              <a:t>Giá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</a:rPr>
              <a:t>trần</a:t>
            </a:r>
            <a:r>
              <a:rPr lang="en-US" sz="2000" b="1" dirty="0">
                <a:latin typeface="Times New Roman" pitchFamily="18" charset="0"/>
              </a:rPr>
              <a:t> (</a:t>
            </a:r>
            <a:r>
              <a:rPr lang="en-US" sz="2000" b="1" dirty="0" err="1">
                <a:latin typeface="Times New Roman" pitchFamily="18" charset="0"/>
              </a:rPr>
              <a:t>trường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</a:rPr>
              <a:t>hợp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</a:rPr>
              <a:t>này</a:t>
            </a:r>
            <a:r>
              <a:rPr lang="en-US" sz="2000" b="1" dirty="0">
                <a:latin typeface="Times New Roman" pitchFamily="18" charset="0"/>
              </a:rPr>
              <a:t>)  </a:t>
            </a:r>
            <a:r>
              <a:rPr lang="en-US" sz="2000" b="1" dirty="0" err="1">
                <a:latin typeface="Times New Roman" pitchFamily="18" charset="0"/>
              </a:rPr>
              <a:t>là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</a:rPr>
              <a:t>một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</a:rPr>
              <a:t>điều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</a:rPr>
              <a:t>kiện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</a:rPr>
              <a:t>rằng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</a:rPr>
              <a:t>buộc</a:t>
            </a:r>
            <a:r>
              <a:rPr lang="en-US" sz="2000" b="1" dirty="0">
                <a:latin typeface="Times New Roman" pitchFamily="18" charset="0"/>
              </a:rPr>
              <a:t>.</a:t>
            </a:r>
          </a:p>
          <a:p>
            <a:pPr algn="just">
              <a:lnSpc>
                <a:spcPct val="150000"/>
              </a:lnSpc>
              <a:spcBef>
                <a:spcPct val="50000"/>
              </a:spcBef>
              <a:buFontTx/>
              <a:buChar char="-"/>
            </a:pPr>
            <a:endParaRPr lang="en-US" sz="2000" b="1" dirty="0">
              <a:latin typeface="Times New Roman" pitchFamily="18" charset="0"/>
            </a:endParaRPr>
          </a:p>
        </p:txBody>
      </p:sp>
      <p:sp>
        <p:nvSpPr>
          <p:cNvPr id="9237" name="Text Box 27"/>
          <p:cNvSpPr txBox="1">
            <a:spLocks noChangeArrowheads="1"/>
          </p:cNvSpPr>
          <p:nvPr/>
        </p:nvSpPr>
        <p:spPr bwMode="auto">
          <a:xfrm>
            <a:off x="2207568" y="1628801"/>
            <a:ext cx="39624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dirty="0">
                <a:ea typeface="MS PGothic" pitchFamily="34" charset="-128"/>
              </a:rPr>
              <a:t>- </a:t>
            </a:r>
            <a:r>
              <a:rPr lang="en-US" altLang="ja-JP" sz="2400" b="1" dirty="0" err="1">
                <a:latin typeface="Times New Roman" pitchFamily="18" charset="0"/>
                <a:ea typeface="MS PGothic" pitchFamily="34" charset="-128"/>
              </a:rPr>
              <a:t>Giá</a:t>
            </a:r>
            <a:r>
              <a:rPr lang="en-US" altLang="ja-JP" sz="3200" dirty="0">
                <a:ea typeface="MS PGothic" pitchFamily="34" charset="-128"/>
              </a:rPr>
              <a:t> </a:t>
            </a:r>
            <a:r>
              <a:rPr lang="en-US" altLang="ja-JP" sz="2400" b="1" dirty="0" err="1">
                <a:latin typeface="Times New Roman" pitchFamily="18" charset="0"/>
                <a:ea typeface="MS PGothic" pitchFamily="34" charset="-128"/>
              </a:rPr>
              <a:t>trần</a:t>
            </a:r>
            <a:r>
              <a:rPr lang="en-US" altLang="ja-JP" sz="2400" b="1" dirty="0">
                <a:latin typeface="Times New Roman" pitchFamily="18" charset="0"/>
                <a:ea typeface="MS PGothic" pitchFamily="34" charset="-128"/>
              </a:rPr>
              <a:t> </a:t>
            </a:r>
            <a:r>
              <a:rPr lang="en-US" altLang="ja-JP" sz="2400" b="1" dirty="0" err="1">
                <a:latin typeface="Times New Roman" pitchFamily="18" charset="0"/>
                <a:ea typeface="MS PGothic" pitchFamily="34" charset="-128"/>
              </a:rPr>
              <a:t>có</a:t>
            </a:r>
            <a:r>
              <a:rPr lang="en-US" altLang="ja-JP" sz="2400" b="1" dirty="0">
                <a:latin typeface="Times New Roman" pitchFamily="18" charset="0"/>
                <a:ea typeface="MS PGothic" pitchFamily="34" charset="-128"/>
              </a:rPr>
              <a:t> </a:t>
            </a:r>
            <a:r>
              <a:rPr lang="en-US" altLang="ja-JP" sz="2400" b="1" dirty="0" err="1">
                <a:latin typeface="Times New Roman" pitchFamily="18" charset="0"/>
                <a:ea typeface="MS PGothic" pitchFamily="34" charset="-128"/>
              </a:rPr>
              <a:t>ràng</a:t>
            </a:r>
            <a:r>
              <a:rPr lang="en-US" altLang="ja-JP" sz="2400" b="1" dirty="0">
                <a:latin typeface="Times New Roman" pitchFamily="18" charset="0"/>
                <a:ea typeface="MS PGothic" pitchFamily="34" charset="-128"/>
              </a:rPr>
              <a:t> </a:t>
            </a:r>
            <a:r>
              <a:rPr lang="en-US" altLang="ja-JP" sz="2400" b="1" dirty="0" err="1">
                <a:latin typeface="Times New Roman" pitchFamily="18" charset="0"/>
                <a:ea typeface="MS PGothic" pitchFamily="34" charset="-128"/>
              </a:rPr>
              <a:t>buộc</a:t>
            </a:r>
            <a:endParaRPr lang="en-US" b="1" dirty="0">
              <a:latin typeface="Times New Roman" pitchFamily="18" charset="0"/>
            </a:endParaRPr>
          </a:p>
        </p:txBody>
      </p:sp>
      <p:sp>
        <p:nvSpPr>
          <p:cNvPr id="9238" name="AutoShape 30"/>
          <p:cNvSpPr>
            <a:spLocks noChangeArrowheads="1"/>
          </p:cNvSpPr>
          <p:nvPr/>
        </p:nvSpPr>
        <p:spPr bwMode="auto">
          <a:xfrm rot="-1228591">
            <a:off x="3769701" y="3652058"/>
            <a:ext cx="1371600" cy="533400"/>
          </a:xfrm>
          <a:prstGeom prst="wedgeRoundRectCallout">
            <a:avLst>
              <a:gd name="adj1" fmla="val -71803"/>
              <a:gd name="adj2" fmla="val 48782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ja-JP" b="1" dirty="0" err="1">
                <a:latin typeface="Times New Roman" pitchFamily="18" charset="0"/>
                <a:ea typeface="MS PGothic" pitchFamily="34" charset="-128"/>
              </a:rPr>
              <a:t>thiếu</a:t>
            </a:r>
            <a:r>
              <a:rPr lang="en-US" altLang="ja-JP" b="1" dirty="0">
                <a:latin typeface="Times New Roman" pitchFamily="18" charset="0"/>
                <a:ea typeface="MS PGothic" pitchFamily="34" charset="-128"/>
              </a:rPr>
              <a:t> </a:t>
            </a:r>
            <a:r>
              <a:rPr lang="en-US" altLang="ja-JP" b="1" dirty="0" err="1">
                <a:latin typeface="Times New Roman" pitchFamily="18" charset="0"/>
                <a:ea typeface="MS PGothic" pitchFamily="34" charset="-128"/>
              </a:rPr>
              <a:t>hụt</a:t>
            </a:r>
            <a:endParaRPr lang="en-US" b="1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8273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1883228" y="177222"/>
            <a:ext cx="8915400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en-US" sz="2800" b="1" dirty="0" err="1">
                <a:solidFill>
                  <a:srgbClr val="0070C0"/>
                </a:solidFill>
                <a:latin typeface="Times New Roman" pitchFamily="18" charset="0"/>
              </a:rPr>
              <a:t>Tác</a:t>
            </a:r>
            <a:r>
              <a:rPr lang="en-US" sz="2800" b="1" dirty="0">
                <a:solidFill>
                  <a:srgbClr val="0070C0"/>
                </a:solidFill>
                <a:latin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70C0"/>
                </a:solidFill>
                <a:latin typeface="Times New Roman" pitchFamily="18" charset="0"/>
              </a:rPr>
              <a:t>động</a:t>
            </a:r>
            <a:r>
              <a:rPr lang="en-US" sz="2800" b="1" dirty="0">
                <a:solidFill>
                  <a:srgbClr val="0070C0"/>
                </a:solidFill>
                <a:latin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70C0"/>
                </a:solidFill>
                <a:latin typeface="Times New Roman" pitchFamily="18" charset="0"/>
              </a:rPr>
              <a:t>của</a:t>
            </a:r>
            <a:r>
              <a:rPr lang="en-US" sz="2800" b="1" dirty="0">
                <a:solidFill>
                  <a:srgbClr val="0070C0"/>
                </a:solidFill>
                <a:latin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70C0"/>
                </a:solidFill>
                <a:latin typeface="Times New Roman" pitchFamily="18" charset="0"/>
              </a:rPr>
              <a:t>giá</a:t>
            </a:r>
            <a:r>
              <a:rPr lang="en-US" sz="2800" b="1" dirty="0">
                <a:solidFill>
                  <a:srgbClr val="0070C0"/>
                </a:solidFill>
                <a:latin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70C0"/>
                </a:solidFill>
                <a:latin typeface="Times New Roman" pitchFamily="18" charset="0"/>
              </a:rPr>
              <a:t>trần</a:t>
            </a:r>
            <a:r>
              <a:rPr lang="en-US" sz="2800" b="1" dirty="0">
                <a:solidFill>
                  <a:srgbClr val="0070C0"/>
                </a:solidFill>
                <a:latin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70C0"/>
                </a:solidFill>
                <a:latin typeface="Times New Roman" pitchFamily="18" charset="0"/>
              </a:rPr>
              <a:t>tới</a:t>
            </a:r>
            <a:r>
              <a:rPr lang="en-US" sz="2800" b="1" dirty="0">
                <a:solidFill>
                  <a:srgbClr val="0070C0"/>
                </a:solidFill>
                <a:latin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70C0"/>
                </a:solidFill>
                <a:latin typeface="Times New Roman" pitchFamily="18" charset="0"/>
              </a:rPr>
              <a:t>kết</a:t>
            </a:r>
            <a:r>
              <a:rPr lang="en-US" sz="2800" b="1" dirty="0">
                <a:solidFill>
                  <a:srgbClr val="0070C0"/>
                </a:solidFill>
                <a:latin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70C0"/>
                </a:solidFill>
                <a:latin typeface="Times New Roman" pitchFamily="18" charset="0"/>
              </a:rPr>
              <a:t>quả</a:t>
            </a:r>
            <a:endParaRPr lang="en-US" sz="2800" b="1" dirty="0">
              <a:solidFill>
                <a:srgbClr val="0070C0"/>
              </a:solidFill>
              <a:latin typeface="Times New Roman" pitchFamily="18" charset="0"/>
            </a:endParaRPr>
          </a:p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en-US" sz="2800" b="1" dirty="0">
                <a:solidFill>
                  <a:srgbClr val="0070C0"/>
                </a:solidFill>
                <a:latin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70C0"/>
                </a:solidFill>
                <a:latin typeface="Times New Roman" pitchFamily="18" charset="0"/>
              </a:rPr>
              <a:t>hoạt</a:t>
            </a:r>
            <a:r>
              <a:rPr lang="en-US" sz="2800" b="1" dirty="0">
                <a:solidFill>
                  <a:srgbClr val="0070C0"/>
                </a:solidFill>
                <a:latin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70C0"/>
                </a:solidFill>
                <a:latin typeface="Times New Roman" pitchFamily="18" charset="0"/>
              </a:rPr>
              <a:t>động</a:t>
            </a:r>
            <a:r>
              <a:rPr lang="en-US" sz="2800" b="1" dirty="0">
                <a:solidFill>
                  <a:srgbClr val="0070C0"/>
                </a:solidFill>
                <a:latin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70C0"/>
                </a:solidFill>
                <a:latin typeface="Times New Roman" pitchFamily="18" charset="0"/>
              </a:rPr>
              <a:t>của</a:t>
            </a:r>
            <a:r>
              <a:rPr lang="en-US" sz="2800" b="1" dirty="0">
                <a:solidFill>
                  <a:srgbClr val="0070C0"/>
                </a:solidFill>
                <a:latin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70C0"/>
                </a:solidFill>
                <a:latin typeface="Times New Roman" pitchFamily="18" charset="0"/>
              </a:rPr>
              <a:t>thị</a:t>
            </a:r>
            <a:r>
              <a:rPr lang="en-US" sz="2800" b="1" dirty="0">
                <a:solidFill>
                  <a:srgbClr val="0070C0"/>
                </a:solidFill>
                <a:latin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70C0"/>
                </a:solidFill>
                <a:latin typeface="Times New Roman" pitchFamily="18" charset="0"/>
              </a:rPr>
              <a:t>trường</a:t>
            </a:r>
            <a:r>
              <a:rPr lang="en-US" sz="3200" b="1" dirty="0">
                <a:solidFill>
                  <a:srgbClr val="0070C0"/>
                </a:solidFill>
                <a:latin typeface="Times New Roman" pitchFamily="18" charset="0"/>
              </a:rPr>
              <a:t> </a:t>
            </a:r>
            <a:endParaRPr lang="en-US" sz="2000" b="1" dirty="0">
              <a:solidFill>
                <a:srgbClr val="0070C0"/>
              </a:solidFill>
              <a:latin typeface="Times New Roman" pitchFamily="18" charset="0"/>
            </a:endParaRPr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431073" y="1683939"/>
            <a:ext cx="11194869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  <a:buFontTx/>
              <a:buChar char="-"/>
            </a:pPr>
            <a:r>
              <a:rPr lang="en-US" sz="2400" b="1" dirty="0" err="1">
                <a:latin typeface="Times New Roman" pitchFamily="18" charset="0"/>
              </a:rPr>
              <a:t>Điều</a:t>
            </a:r>
            <a:r>
              <a:rPr lang="en-US" sz="2400" b="1" dirty="0">
                <a:latin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</a:rPr>
              <a:t>gì</a:t>
            </a:r>
            <a:r>
              <a:rPr lang="en-US" sz="2400" b="1" dirty="0">
                <a:latin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</a:rPr>
              <a:t>sẽ</a:t>
            </a:r>
            <a:r>
              <a:rPr lang="en-US" sz="2400" b="1" dirty="0">
                <a:latin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</a:rPr>
              <a:t>xảy</a:t>
            </a:r>
            <a:r>
              <a:rPr lang="en-US" sz="2400" b="1" dirty="0">
                <a:latin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</a:rPr>
              <a:t>ra</a:t>
            </a:r>
            <a:r>
              <a:rPr lang="en-US" sz="2400" b="1" dirty="0">
                <a:latin typeface="Times New Roman" pitchFamily="18" charset="0"/>
              </a:rPr>
              <a:t>??</a:t>
            </a:r>
          </a:p>
          <a:p>
            <a:pPr>
              <a:lnSpc>
                <a:spcPct val="150000"/>
              </a:lnSpc>
              <a:spcBef>
                <a:spcPct val="50000"/>
              </a:spcBef>
              <a:buFontTx/>
              <a:buChar char="-"/>
            </a:pPr>
            <a:r>
              <a:rPr lang="en-US" sz="2400" b="1" dirty="0">
                <a:latin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</a:rPr>
              <a:t>Nguyên</a:t>
            </a:r>
            <a:r>
              <a:rPr lang="en-US" sz="2400" b="1" dirty="0">
                <a:latin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</a:rPr>
              <a:t>tắc</a:t>
            </a:r>
            <a:r>
              <a:rPr lang="en-US" sz="2400" b="1" dirty="0">
                <a:latin typeface="Times New Roman" pitchFamily="18" charset="0"/>
              </a:rPr>
              <a:t>: </a:t>
            </a:r>
            <a:r>
              <a:rPr lang="en-US" sz="2400" b="1" dirty="0" err="1">
                <a:latin typeface="Times New Roman" pitchFamily="18" charset="0"/>
              </a:rPr>
              <a:t>Khi</a:t>
            </a:r>
            <a:r>
              <a:rPr lang="en-US" sz="2400" b="1" dirty="0">
                <a:latin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</a:rPr>
              <a:t>chính</a:t>
            </a:r>
            <a:r>
              <a:rPr lang="en-US" sz="2400" b="1" dirty="0">
                <a:latin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</a:rPr>
              <a:t>phủ</a:t>
            </a:r>
            <a:r>
              <a:rPr lang="en-US" sz="2400" b="1" dirty="0">
                <a:latin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</a:rPr>
              <a:t>áp</a:t>
            </a:r>
            <a:r>
              <a:rPr lang="en-US" sz="2400" b="1" dirty="0">
                <a:latin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</a:rPr>
              <a:t>đặt</a:t>
            </a:r>
            <a:r>
              <a:rPr lang="en-US" sz="2400" b="1" dirty="0">
                <a:latin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</a:rPr>
              <a:t>một</a:t>
            </a:r>
            <a:r>
              <a:rPr lang="en-US" sz="2400" b="1" dirty="0">
                <a:latin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</a:rPr>
              <a:t>mức</a:t>
            </a:r>
            <a:r>
              <a:rPr lang="en-US" sz="2400" b="1" dirty="0">
                <a:latin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</a:rPr>
              <a:t>giá</a:t>
            </a:r>
            <a:r>
              <a:rPr lang="en-US" sz="2400" b="1" dirty="0">
                <a:latin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</a:rPr>
              <a:t>trần</a:t>
            </a:r>
            <a:r>
              <a:rPr lang="en-US" sz="2400" b="1" dirty="0">
                <a:latin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</a:rPr>
              <a:t>ràng</a:t>
            </a:r>
            <a:r>
              <a:rPr lang="en-US" sz="2400" b="1" dirty="0">
                <a:latin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</a:rPr>
              <a:t>buộc</a:t>
            </a:r>
            <a:r>
              <a:rPr lang="en-US" sz="2400" b="1" dirty="0">
                <a:latin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</a:rPr>
              <a:t>trong</a:t>
            </a:r>
            <a:r>
              <a:rPr lang="en-US" sz="2400" b="1" dirty="0">
                <a:latin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</a:rPr>
              <a:t>thị</a:t>
            </a:r>
            <a:r>
              <a:rPr lang="en-US" sz="2400" b="1" dirty="0">
                <a:latin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</a:rPr>
              <a:t>trường</a:t>
            </a:r>
            <a:r>
              <a:rPr lang="en-US" sz="2400" b="1" dirty="0">
                <a:latin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</a:rPr>
              <a:t>cạnh</a:t>
            </a:r>
            <a:r>
              <a:rPr lang="en-US" sz="2400" b="1" dirty="0">
                <a:latin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</a:rPr>
              <a:t>tranh</a:t>
            </a:r>
            <a:r>
              <a:rPr lang="en-US" sz="2400" b="1" dirty="0">
                <a:latin typeface="Times New Roman" pitchFamily="18" charset="0"/>
              </a:rPr>
              <a:t>, </a:t>
            </a:r>
            <a:r>
              <a:rPr lang="en-US" sz="2400" b="1" i="1" dirty="0" err="1">
                <a:latin typeface="Times New Roman" pitchFamily="18" charset="0"/>
              </a:rPr>
              <a:t>tình</a:t>
            </a:r>
            <a:r>
              <a:rPr lang="en-US" sz="2400" b="1" i="1" dirty="0">
                <a:latin typeface="Times New Roman" pitchFamily="18" charset="0"/>
              </a:rPr>
              <a:t> </a:t>
            </a:r>
            <a:r>
              <a:rPr lang="en-US" sz="2400" b="1" i="1" dirty="0" err="1">
                <a:latin typeface="Times New Roman" pitchFamily="18" charset="0"/>
              </a:rPr>
              <a:t>trạng</a:t>
            </a:r>
            <a:r>
              <a:rPr lang="en-US" sz="2400" b="1" i="1" dirty="0">
                <a:latin typeface="Times New Roman" pitchFamily="18" charset="0"/>
              </a:rPr>
              <a:t> </a:t>
            </a:r>
            <a:r>
              <a:rPr lang="en-US" sz="2400" b="1" i="1" dirty="0" err="1">
                <a:latin typeface="Times New Roman" pitchFamily="18" charset="0"/>
              </a:rPr>
              <a:t>thiếu</a:t>
            </a:r>
            <a:r>
              <a:rPr lang="en-US" sz="2400" b="1" i="1" dirty="0">
                <a:latin typeface="Times New Roman" pitchFamily="18" charset="0"/>
              </a:rPr>
              <a:t> </a:t>
            </a:r>
            <a:r>
              <a:rPr lang="en-US" sz="2400" b="1" i="1" dirty="0" err="1">
                <a:latin typeface="Times New Roman" pitchFamily="18" charset="0"/>
              </a:rPr>
              <a:t>hụt</a:t>
            </a:r>
            <a:r>
              <a:rPr lang="en-US" sz="2400" b="1" i="1" dirty="0">
                <a:latin typeface="Times New Roman" pitchFamily="18" charset="0"/>
              </a:rPr>
              <a:t> </a:t>
            </a:r>
            <a:r>
              <a:rPr lang="en-US" sz="2400" b="1" i="1" dirty="0" err="1">
                <a:latin typeface="Times New Roman" pitchFamily="18" charset="0"/>
              </a:rPr>
              <a:t>hàng</a:t>
            </a:r>
            <a:r>
              <a:rPr lang="en-US" sz="2400" b="1" i="1" dirty="0">
                <a:latin typeface="Times New Roman" pitchFamily="18" charset="0"/>
              </a:rPr>
              <a:t> </a:t>
            </a:r>
            <a:r>
              <a:rPr lang="en-US" sz="2400" b="1" i="1" dirty="0" err="1">
                <a:latin typeface="Times New Roman" pitchFamily="18" charset="0"/>
              </a:rPr>
              <a:t>hoá</a:t>
            </a:r>
            <a:r>
              <a:rPr lang="en-US" sz="2400" b="1" i="1" dirty="0">
                <a:latin typeface="Times New Roman" pitchFamily="18" charset="0"/>
              </a:rPr>
              <a:t> </a:t>
            </a:r>
            <a:r>
              <a:rPr lang="en-US" sz="2400" b="1" i="1" dirty="0" err="1">
                <a:latin typeface="Times New Roman" pitchFamily="18" charset="0"/>
              </a:rPr>
              <a:t>sẽ</a:t>
            </a:r>
            <a:r>
              <a:rPr lang="en-US" sz="2400" b="1" i="1" dirty="0">
                <a:latin typeface="Times New Roman" pitchFamily="18" charset="0"/>
              </a:rPr>
              <a:t> </a:t>
            </a:r>
            <a:r>
              <a:rPr lang="en-US" sz="2400" b="1" i="1" dirty="0" err="1">
                <a:latin typeface="Times New Roman" pitchFamily="18" charset="0"/>
              </a:rPr>
              <a:t>xảy</a:t>
            </a:r>
            <a:r>
              <a:rPr lang="en-US" sz="2400" b="1" i="1" dirty="0">
                <a:latin typeface="Times New Roman" pitchFamily="18" charset="0"/>
              </a:rPr>
              <a:t> </a:t>
            </a:r>
            <a:r>
              <a:rPr lang="en-US" sz="2400" b="1" i="1" dirty="0" err="1">
                <a:latin typeface="Times New Roman" pitchFamily="18" charset="0"/>
              </a:rPr>
              <a:t>ra</a:t>
            </a:r>
            <a:r>
              <a:rPr lang="en-US" sz="2400" b="1" i="1" dirty="0">
                <a:latin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</a:rPr>
              <a:t>và</a:t>
            </a:r>
            <a:r>
              <a:rPr lang="en-US" sz="2400" b="1" dirty="0">
                <a:latin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</a:rPr>
              <a:t>người</a:t>
            </a:r>
            <a:r>
              <a:rPr lang="en-US" sz="2400" b="1" dirty="0">
                <a:latin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</a:rPr>
              <a:t>bán</a:t>
            </a:r>
            <a:r>
              <a:rPr lang="en-US" sz="2400" b="1" dirty="0">
                <a:latin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</a:rPr>
              <a:t>sẽ</a:t>
            </a:r>
            <a:r>
              <a:rPr lang="en-US" sz="2400" b="1" dirty="0">
                <a:latin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</a:rPr>
              <a:t>phải</a:t>
            </a:r>
            <a:r>
              <a:rPr lang="en-US" sz="2400" b="1" dirty="0">
                <a:latin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</a:rPr>
              <a:t>phân</a:t>
            </a:r>
            <a:r>
              <a:rPr lang="en-US" sz="2400" b="1" dirty="0">
                <a:latin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</a:rPr>
              <a:t>phối</a:t>
            </a:r>
            <a:r>
              <a:rPr lang="en-US" sz="2400" b="1" dirty="0">
                <a:latin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</a:rPr>
              <a:t>số</a:t>
            </a:r>
            <a:r>
              <a:rPr lang="en-US" sz="2400" b="1" dirty="0">
                <a:latin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</a:rPr>
              <a:t>hàng</a:t>
            </a:r>
            <a:r>
              <a:rPr lang="en-US" sz="2400" b="1" dirty="0">
                <a:latin typeface="Times New Roman" pitchFamily="18" charset="0"/>
              </a:rPr>
              <a:t> khan </a:t>
            </a:r>
            <a:r>
              <a:rPr lang="en-US" sz="2400" b="1" dirty="0" err="1">
                <a:latin typeface="Times New Roman" pitchFamily="18" charset="0"/>
              </a:rPr>
              <a:t>hiếm</a:t>
            </a:r>
            <a:r>
              <a:rPr lang="en-US" sz="2400" b="1" dirty="0">
                <a:latin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</a:rPr>
              <a:t>này</a:t>
            </a:r>
            <a:r>
              <a:rPr lang="en-US" sz="2400" b="1" dirty="0">
                <a:latin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</a:rPr>
              <a:t>cho</a:t>
            </a:r>
            <a:r>
              <a:rPr lang="en-US" sz="2400" b="1" dirty="0">
                <a:latin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</a:rPr>
              <a:t>một</a:t>
            </a:r>
            <a:r>
              <a:rPr lang="en-US" sz="2400" b="1" dirty="0">
                <a:latin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</a:rPr>
              <a:t>lượng</a:t>
            </a:r>
            <a:r>
              <a:rPr lang="en-US" sz="2400" b="1" dirty="0">
                <a:latin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</a:rPr>
              <a:t>lớn</a:t>
            </a:r>
            <a:r>
              <a:rPr lang="en-US" sz="2400" b="1" dirty="0">
                <a:latin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</a:rPr>
              <a:t>những</a:t>
            </a:r>
            <a:r>
              <a:rPr lang="en-US" sz="2400" b="1" dirty="0">
                <a:latin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</a:rPr>
              <a:t>người</a:t>
            </a:r>
            <a:r>
              <a:rPr lang="en-US" sz="2400" b="1" dirty="0">
                <a:latin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</a:rPr>
              <a:t>mua</a:t>
            </a:r>
            <a:r>
              <a:rPr lang="en-US" sz="2400" b="1" dirty="0">
                <a:latin typeface="Times New Roman" pitchFamily="18" charset="0"/>
              </a:rPr>
              <a:t>.</a:t>
            </a: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sz="2400" b="1" dirty="0">
                <a:latin typeface="Times New Roman" pitchFamily="18" charset="0"/>
              </a:rPr>
              <a:t>=&gt; </a:t>
            </a:r>
            <a:r>
              <a:rPr lang="en-US" sz="2400" b="1" dirty="0" err="1">
                <a:latin typeface="Times New Roman" pitchFamily="18" charset="0"/>
              </a:rPr>
              <a:t>Thị</a:t>
            </a:r>
            <a:r>
              <a:rPr lang="en-US" sz="2400" b="1" dirty="0">
                <a:latin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</a:rPr>
              <a:t>trường</a:t>
            </a:r>
            <a:r>
              <a:rPr lang="en-US" sz="2400" b="1" dirty="0">
                <a:latin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</a:rPr>
              <a:t>phát</a:t>
            </a:r>
            <a:r>
              <a:rPr lang="en-US" sz="2400" b="1" dirty="0">
                <a:latin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</a:rPr>
              <a:t>sinh</a:t>
            </a:r>
            <a:r>
              <a:rPr lang="en-US" sz="2400" b="1" dirty="0">
                <a:latin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</a:rPr>
              <a:t>một</a:t>
            </a:r>
            <a:r>
              <a:rPr lang="en-US" sz="2400" b="1" dirty="0">
                <a:latin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</a:rPr>
              <a:t>cơ</a:t>
            </a:r>
            <a:r>
              <a:rPr lang="en-US" sz="2400" b="1" dirty="0">
                <a:latin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</a:rPr>
              <a:t>chế</a:t>
            </a:r>
            <a:r>
              <a:rPr lang="en-US" sz="2400" b="1" dirty="0">
                <a:latin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</a:rPr>
              <a:t>để</a:t>
            </a:r>
            <a:r>
              <a:rPr lang="en-US" sz="2400" b="1" dirty="0">
                <a:latin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</a:rPr>
              <a:t>phân</a:t>
            </a:r>
            <a:r>
              <a:rPr lang="en-US" sz="2400" b="1" dirty="0">
                <a:latin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</a:rPr>
              <a:t>phối</a:t>
            </a:r>
            <a:r>
              <a:rPr lang="en-US" sz="2400" b="1" dirty="0">
                <a:latin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</a:rPr>
              <a:t>lượng</a:t>
            </a:r>
            <a:r>
              <a:rPr lang="en-US" sz="2400" b="1" dirty="0">
                <a:latin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</a:rPr>
              <a:t>hàng</a:t>
            </a:r>
            <a:r>
              <a:rPr lang="en-US" sz="2400" b="1" dirty="0">
                <a:latin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</a:rPr>
              <a:t>thiếu</a:t>
            </a:r>
            <a:r>
              <a:rPr lang="en-US" sz="2400" b="1" dirty="0">
                <a:latin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</a:rPr>
              <a:t>hụt</a:t>
            </a:r>
            <a:r>
              <a:rPr lang="en-US" sz="2400" b="1" dirty="0">
                <a:latin typeface="Times New Roman" pitchFamily="18" charset="0"/>
              </a:rPr>
              <a:t>:</a:t>
            </a:r>
          </a:p>
          <a:p>
            <a:pPr algn="just">
              <a:lnSpc>
                <a:spcPct val="150000"/>
              </a:lnSpc>
              <a:spcBef>
                <a:spcPct val="50000"/>
              </a:spcBef>
              <a:buFont typeface="Wingdings" pitchFamily="2" charset="2"/>
              <a:buChar char="ü"/>
            </a:pPr>
            <a:r>
              <a:rPr lang="en-US" sz="2400" b="1" dirty="0">
                <a:latin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</a:rPr>
              <a:t>Xếp</a:t>
            </a:r>
            <a:r>
              <a:rPr lang="en-US" sz="2400" b="1" dirty="0">
                <a:latin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</a:rPr>
              <a:t>hàng</a:t>
            </a:r>
            <a:r>
              <a:rPr lang="en-US" sz="2400" b="1" dirty="0">
                <a:latin typeface="Times New Roman" pitchFamily="18" charset="0"/>
              </a:rPr>
              <a:t>: </a:t>
            </a:r>
            <a:r>
              <a:rPr lang="en-US" sz="2400" b="1" dirty="0" err="1">
                <a:latin typeface="Times New Roman" pitchFamily="18" charset="0"/>
              </a:rPr>
              <a:t>những</a:t>
            </a:r>
            <a:r>
              <a:rPr lang="en-US" sz="2400" b="1" dirty="0">
                <a:latin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</a:rPr>
              <a:t>người</a:t>
            </a:r>
            <a:r>
              <a:rPr lang="en-US" sz="2400" b="1" dirty="0">
                <a:latin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</a:rPr>
              <a:t>đến</a:t>
            </a:r>
            <a:r>
              <a:rPr lang="en-US" sz="2400" b="1" dirty="0">
                <a:latin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</a:rPr>
              <a:t>sớm</a:t>
            </a:r>
            <a:r>
              <a:rPr lang="en-US" sz="2400" b="1" dirty="0">
                <a:latin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</a:rPr>
              <a:t>và</a:t>
            </a:r>
            <a:r>
              <a:rPr lang="en-US" sz="2400" b="1" dirty="0">
                <a:latin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</a:rPr>
              <a:t>sẵn</a:t>
            </a:r>
            <a:r>
              <a:rPr lang="en-US" sz="2400" b="1" dirty="0">
                <a:latin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</a:rPr>
              <a:t>sàng</a:t>
            </a:r>
            <a:r>
              <a:rPr lang="en-US" sz="2400" b="1" dirty="0">
                <a:latin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</a:rPr>
              <a:t>chờ</a:t>
            </a:r>
            <a:r>
              <a:rPr lang="en-US" sz="2400" b="1" dirty="0">
                <a:latin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</a:rPr>
              <a:t>đợi</a:t>
            </a:r>
            <a:r>
              <a:rPr lang="en-US" sz="2400" b="1" dirty="0">
                <a:latin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</a:rPr>
              <a:t>sẽ</a:t>
            </a:r>
            <a:r>
              <a:rPr lang="en-US" sz="2400" b="1" dirty="0">
                <a:latin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</a:rPr>
              <a:t>mua</a:t>
            </a:r>
            <a:r>
              <a:rPr lang="en-US" sz="2400" b="1" dirty="0">
                <a:latin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</a:rPr>
              <a:t>được</a:t>
            </a:r>
            <a:r>
              <a:rPr lang="en-US" sz="2400" b="1" dirty="0">
                <a:latin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</a:rPr>
              <a:t>hàng</a:t>
            </a:r>
            <a:r>
              <a:rPr lang="en-US" sz="2400" b="1" dirty="0">
                <a:latin typeface="Times New Roman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13585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1752600" y="100013"/>
            <a:ext cx="8915400" cy="104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en-US" sz="2600" b="1" dirty="0" err="1">
                <a:solidFill>
                  <a:srgbClr val="0070C0"/>
                </a:solidFill>
                <a:latin typeface="Times New Roman" pitchFamily="18" charset="0"/>
              </a:rPr>
              <a:t>Tác</a:t>
            </a:r>
            <a:r>
              <a:rPr lang="en-US" sz="2600" b="1" dirty="0">
                <a:solidFill>
                  <a:srgbClr val="0070C0"/>
                </a:solidFill>
                <a:latin typeface="Times New Roman" pitchFamily="18" charset="0"/>
              </a:rPr>
              <a:t> </a:t>
            </a:r>
            <a:r>
              <a:rPr lang="en-US" sz="2600" b="1" dirty="0" err="1">
                <a:solidFill>
                  <a:srgbClr val="0070C0"/>
                </a:solidFill>
                <a:latin typeface="Times New Roman" pitchFamily="18" charset="0"/>
              </a:rPr>
              <a:t>động</a:t>
            </a:r>
            <a:r>
              <a:rPr lang="en-US" sz="2600" b="1" dirty="0">
                <a:solidFill>
                  <a:srgbClr val="0070C0"/>
                </a:solidFill>
                <a:latin typeface="Times New Roman" pitchFamily="18" charset="0"/>
              </a:rPr>
              <a:t> </a:t>
            </a:r>
            <a:r>
              <a:rPr lang="en-US" sz="2600" b="1" dirty="0" err="1">
                <a:solidFill>
                  <a:srgbClr val="0070C0"/>
                </a:solidFill>
                <a:latin typeface="Times New Roman" pitchFamily="18" charset="0"/>
              </a:rPr>
              <a:t>của</a:t>
            </a:r>
            <a:r>
              <a:rPr lang="en-US" sz="2600" b="1" dirty="0">
                <a:solidFill>
                  <a:srgbClr val="0070C0"/>
                </a:solidFill>
                <a:latin typeface="Times New Roman" pitchFamily="18" charset="0"/>
              </a:rPr>
              <a:t> </a:t>
            </a:r>
            <a:r>
              <a:rPr lang="en-US" sz="2600" b="1" dirty="0" err="1">
                <a:solidFill>
                  <a:srgbClr val="0070C0"/>
                </a:solidFill>
                <a:latin typeface="Times New Roman" pitchFamily="18" charset="0"/>
              </a:rPr>
              <a:t>giá</a:t>
            </a:r>
            <a:r>
              <a:rPr lang="en-US" sz="2600" b="1" dirty="0">
                <a:solidFill>
                  <a:srgbClr val="0070C0"/>
                </a:solidFill>
                <a:latin typeface="Times New Roman" pitchFamily="18" charset="0"/>
              </a:rPr>
              <a:t> </a:t>
            </a:r>
            <a:r>
              <a:rPr lang="en-US" sz="2600" b="1" dirty="0" err="1">
                <a:solidFill>
                  <a:srgbClr val="0070C0"/>
                </a:solidFill>
                <a:latin typeface="Times New Roman" pitchFamily="18" charset="0"/>
              </a:rPr>
              <a:t>trần</a:t>
            </a:r>
            <a:r>
              <a:rPr lang="en-US" sz="2600" b="1" dirty="0">
                <a:solidFill>
                  <a:srgbClr val="0070C0"/>
                </a:solidFill>
                <a:latin typeface="Times New Roman" pitchFamily="18" charset="0"/>
              </a:rPr>
              <a:t> </a:t>
            </a:r>
            <a:r>
              <a:rPr lang="en-US" sz="2600" b="1" dirty="0" err="1">
                <a:solidFill>
                  <a:srgbClr val="0070C0"/>
                </a:solidFill>
                <a:latin typeface="Times New Roman" pitchFamily="18" charset="0"/>
              </a:rPr>
              <a:t>tới</a:t>
            </a:r>
            <a:r>
              <a:rPr lang="en-US" sz="2600" b="1" dirty="0">
                <a:solidFill>
                  <a:srgbClr val="0070C0"/>
                </a:solidFill>
                <a:latin typeface="Times New Roman" pitchFamily="18" charset="0"/>
              </a:rPr>
              <a:t> </a:t>
            </a:r>
            <a:r>
              <a:rPr lang="en-US" sz="2600" b="1" dirty="0" err="1">
                <a:solidFill>
                  <a:srgbClr val="0070C0"/>
                </a:solidFill>
                <a:latin typeface="Times New Roman" pitchFamily="18" charset="0"/>
              </a:rPr>
              <a:t>kết</a:t>
            </a:r>
            <a:r>
              <a:rPr lang="en-US" sz="2600" b="1" dirty="0">
                <a:solidFill>
                  <a:srgbClr val="0070C0"/>
                </a:solidFill>
                <a:latin typeface="Times New Roman" pitchFamily="18" charset="0"/>
              </a:rPr>
              <a:t> </a:t>
            </a:r>
            <a:r>
              <a:rPr lang="en-US" sz="2600" b="1" dirty="0" err="1">
                <a:solidFill>
                  <a:srgbClr val="0070C0"/>
                </a:solidFill>
                <a:latin typeface="Times New Roman" pitchFamily="18" charset="0"/>
              </a:rPr>
              <a:t>quả</a:t>
            </a:r>
            <a:endParaRPr lang="en-US" sz="2600" b="1" dirty="0">
              <a:solidFill>
                <a:srgbClr val="0070C0"/>
              </a:solidFill>
              <a:latin typeface="Times New Roman" pitchFamily="18" charset="0"/>
            </a:endParaRPr>
          </a:p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en-US" sz="2600" b="1" dirty="0">
                <a:solidFill>
                  <a:srgbClr val="0070C0"/>
                </a:solidFill>
                <a:latin typeface="Times New Roman" pitchFamily="18" charset="0"/>
              </a:rPr>
              <a:t> </a:t>
            </a:r>
            <a:r>
              <a:rPr lang="en-US" sz="2600" b="1" dirty="0" err="1">
                <a:solidFill>
                  <a:srgbClr val="0070C0"/>
                </a:solidFill>
                <a:latin typeface="Times New Roman" pitchFamily="18" charset="0"/>
              </a:rPr>
              <a:t>hoạt</a:t>
            </a:r>
            <a:r>
              <a:rPr lang="en-US" sz="2600" b="1" dirty="0">
                <a:solidFill>
                  <a:srgbClr val="0070C0"/>
                </a:solidFill>
                <a:latin typeface="Times New Roman" pitchFamily="18" charset="0"/>
              </a:rPr>
              <a:t> </a:t>
            </a:r>
            <a:r>
              <a:rPr lang="en-US" sz="2600" b="1" dirty="0" err="1">
                <a:solidFill>
                  <a:srgbClr val="0070C0"/>
                </a:solidFill>
                <a:latin typeface="Times New Roman" pitchFamily="18" charset="0"/>
              </a:rPr>
              <a:t>động</a:t>
            </a:r>
            <a:r>
              <a:rPr lang="en-US" sz="2600" b="1" dirty="0">
                <a:solidFill>
                  <a:srgbClr val="0070C0"/>
                </a:solidFill>
                <a:latin typeface="Times New Roman" pitchFamily="18" charset="0"/>
              </a:rPr>
              <a:t> </a:t>
            </a:r>
            <a:r>
              <a:rPr lang="en-US" sz="2600" b="1" dirty="0" err="1">
                <a:solidFill>
                  <a:srgbClr val="0070C0"/>
                </a:solidFill>
                <a:latin typeface="Times New Roman" pitchFamily="18" charset="0"/>
              </a:rPr>
              <a:t>của</a:t>
            </a:r>
            <a:r>
              <a:rPr lang="en-US" sz="2600" b="1" dirty="0">
                <a:solidFill>
                  <a:srgbClr val="0070C0"/>
                </a:solidFill>
                <a:latin typeface="Times New Roman" pitchFamily="18" charset="0"/>
              </a:rPr>
              <a:t> </a:t>
            </a:r>
            <a:r>
              <a:rPr lang="en-US" sz="2600" b="1" dirty="0" err="1">
                <a:solidFill>
                  <a:srgbClr val="0070C0"/>
                </a:solidFill>
                <a:latin typeface="Times New Roman" pitchFamily="18" charset="0"/>
              </a:rPr>
              <a:t>thị</a:t>
            </a:r>
            <a:r>
              <a:rPr lang="en-US" sz="2600" b="1" dirty="0">
                <a:solidFill>
                  <a:srgbClr val="0070C0"/>
                </a:solidFill>
                <a:latin typeface="Times New Roman" pitchFamily="18" charset="0"/>
              </a:rPr>
              <a:t> </a:t>
            </a:r>
            <a:r>
              <a:rPr lang="en-US" sz="2600" b="1" dirty="0" err="1">
                <a:solidFill>
                  <a:srgbClr val="0070C0"/>
                </a:solidFill>
                <a:latin typeface="Times New Roman" pitchFamily="18" charset="0"/>
              </a:rPr>
              <a:t>trường</a:t>
            </a:r>
            <a:endParaRPr lang="en-US" b="1" dirty="0">
              <a:solidFill>
                <a:srgbClr val="0070C0"/>
              </a:solidFill>
              <a:latin typeface="Times New Roman" pitchFamily="18" charset="0"/>
            </a:endParaRPr>
          </a:p>
        </p:txBody>
      </p:sp>
      <p:sp>
        <p:nvSpPr>
          <p:cNvPr id="11267" name="Line 3"/>
          <p:cNvSpPr>
            <a:spLocks noChangeShapeType="1"/>
          </p:cNvSpPr>
          <p:nvPr/>
        </p:nvSpPr>
        <p:spPr bwMode="auto">
          <a:xfrm>
            <a:off x="2286001" y="1295400"/>
            <a:ext cx="7743825" cy="0"/>
          </a:xfrm>
          <a:prstGeom prst="line">
            <a:avLst/>
          </a:prstGeom>
          <a:noFill/>
          <a:ln w="76200" cmpd="tri">
            <a:pattFill prst="wdDnDiag">
              <a:fgClr>
                <a:srgbClr val="00FF00"/>
              </a:fgClr>
              <a:bgClr>
                <a:srgbClr val="FFFFFF"/>
              </a:bgClr>
            </a:pattFill>
            <a:round/>
            <a:headEnd/>
            <a:tailEnd/>
          </a:ln>
        </p:spPr>
        <p:txBody>
          <a:bodyPr/>
          <a:lstStyle/>
          <a:p>
            <a:endParaRPr lang="vi-VN" dirty="0">
              <a:latin typeface="Times New Roman" panose="02020603050405020304" pitchFamily="18" charset="0"/>
            </a:endParaRPr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299222" y="1665107"/>
            <a:ext cx="11717382" cy="433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ct val="50000"/>
              </a:spcBef>
              <a:buFont typeface="Wingdings" pitchFamily="2" charset="2"/>
              <a:buChar char="ü"/>
            </a:pPr>
            <a:r>
              <a:rPr lang="en-US" sz="2400" b="1" dirty="0">
                <a:latin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</a:rPr>
              <a:t>Sự</a:t>
            </a:r>
            <a:r>
              <a:rPr lang="en-US" sz="2400" b="1" dirty="0">
                <a:latin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</a:rPr>
              <a:t>phân</a:t>
            </a:r>
            <a:r>
              <a:rPr lang="en-US" sz="2400" b="1" dirty="0">
                <a:latin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</a:rPr>
              <a:t>phối</a:t>
            </a:r>
            <a:r>
              <a:rPr lang="en-US" sz="2400" b="1" dirty="0">
                <a:latin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</a:rPr>
              <a:t>thiên</a:t>
            </a:r>
            <a:r>
              <a:rPr lang="en-US" sz="2400" b="1" dirty="0">
                <a:latin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</a:rPr>
              <a:t>vị</a:t>
            </a:r>
            <a:r>
              <a:rPr lang="en-US" sz="2400" b="1" dirty="0">
                <a:latin typeface="Times New Roman" pitchFamily="18" charset="0"/>
              </a:rPr>
              <a:t>: </a:t>
            </a:r>
            <a:r>
              <a:rPr lang="en-US" sz="2400" b="1" dirty="0" err="1">
                <a:latin typeface="Times New Roman" pitchFamily="18" charset="0"/>
              </a:rPr>
              <a:t>người</a:t>
            </a:r>
            <a:r>
              <a:rPr lang="en-US" sz="2400" b="1" dirty="0">
                <a:latin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</a:rPr>
              <a:t>bán</a:t>
            </a:r>
            <a:r>
              <a:rPr lang="en-US" sz="2400" b="1" dirty="0">
                <a:latin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</a:rPr>
              <a:t>phân</a:t>
            </a:r>
            <a:r>
              <a:rPr lang="en-US" sz="2400" b="1" dirty="0">
                <a:latin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</a:rPr>
              <a:t>phối</a:t>
            </a:r>
            <a:r>
              <a:rPr lang="en-US" sz="2400" b="1" dirty="0">
                <a:latin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</a:rPr>
              <a:t>lượng</a:t>
            </a:r>
            <a:r>
              <a:rPr lang="en-US" sz="2400" b="1" dirty="0">
                <a:latin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</a:rPr>
              <a:t>hàng</a:t>
            </a:r>
            <a:r>
              <a:rPr lang="en-US" sz="2400" b="1" dirty="0">
                <a:latin typeface="Times New Roman" pitchFamily="18" charset="0"/>
              </a:rPr>
              <a:t> khan </a:t>
            </a:r>
            <a:r>
              <a:rPr lang="en-US" sz="2400" b="1" dirty="0" err="1">
                <a:latin typeface="Times New Roman" pitchFamily="18" charset="0"/>
              </a:rPr>
              <a:t>hiếm</a:t>
            </a:r>
            <a:r>
              <a:rPr lang="en-US" sz="2400" b="1" dirty="0">
                <a:latin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</a:rPr>
              <a:t>cho</a:t>
            </a:r>
            <a:r>
              <a:rPr lang="en-US" sz="2400" b="1" dirty="0">
                <a:latin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</a:rPr>
              <a:t>những</a:t>
            </a:r>
            <a:r>
              <a:rPr lang="en-US" sz="2400" b="1" dirty="0">
                <a:latin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</a:rPr>
              <a:t>người</a:t>
            </a:r>
            <a:r>
              <a:rPr lang="en-US" sz="2400" b="1" dirty="0">
                <a:latin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</a:rPr>
              <a:t>thân</a:t>
            </a:r>
            <a:r>
              <a:rPr lang="en-US" sz="2400" b="1" dirty="0">
                <a:latin typeface="Times New Roman" pitchFamily="18" charset="0"/>
              </a:rPr>
              <a:t>, </a:t>
            </a:r>
            <a:r>
              <a:rPr lang="en-US" sz="2400" b="1" dirty="0" err="1">
                <a:latin typeface="Times New Roman" pitchFamily="18" charset="0"/>
              </a:rPr>
              <a:t>quen</a:t>
            </a:r>
            <a:r>
              <a:rPr lang="en-US" sz="2400" b="1" dirty="0">
                <a:latin typeface="Times New Roman" pitchFamily="18" charset="0"/>
              </a:rPr>
              <a:t> hay </a:t>
            </a:r>
            <a:r>
              <a:rPr lang="en-US" sz="2400" b="1" dirty="0" err="1">
                <a:latin typeface="Times New Roman" pitchFamily="18" charset="0"/>
              </a:rPr>
              <a:t>theo</a:t>
            </a:r>
            <a:r>
              <a:rPr lang="en-US" sz="2400" b="1" dirty="0">
                <a:latin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</a:rPr>
              <a:t>một</a:t>
            </a:r>
            <a:r>
              <a:rPr lang="en-US" sz="2400" b="1" dirty="0">
                <a:latin typeface="Times New Roman" pitchFamily="18" charset="0"/>
              </a:rPr>
              <a:t>  </a:t>
            </a:r>
            <a:r>
              <a:rPr lang="en-US" sz="2400" b="1" dirty="0" err="1">
                <a:latin typeface="Times New Roman" pitchFamily="18" charset="0"/>
              </a:rPr>
              <a:t>cách</a:t>
            </a:r>
            <a:r>
              <a:rPr lang="en-US" sz="2400" b="1" dirty="0">
                <a:latin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</a:rPr>
              <a:t>thiên</a:t>
            </a:r>
            <a:r>
              <a:rPr lang="en-US" sz="2400" b="1" dirty="0">
                <a:latin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</a:rPr>
              <a:t>vị</a:t>
            </a:r>
            <a:r>
              <a:rPr lang="en-US" sz="2400" b="1" dirty="0">
                <a:latin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</a:rPr>
              <a:t>nào</a:t>
            </a:r>
            <a:r>
              <a:rPr lang="en-US" sz="2400" b="1" dirty="0">
                <a:latin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</a:rPr>
              <a:t>đó</a:t>
            </a:r>
            <a:r>
              <a:rPr lang="en-US" sz="2400" b="1" dirty="0">
                <a:latin typeface="Times New Roman" pitchFamily="18" charset="0"/>
              </a:rPr>
              <a:t>.</a:t>
            </a:r>
          </a:p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lang="en-US" sz="2400" b="1" dirty="0">
                <a:latin typeface="Times New Roman" pitchFamily="18" charset="0"/>
              </a:rPr>
              <a:t>- </a:t>
            </a:r>
            <a:r>
              <a:rPr lang="en-US" sz="2400" b="1" dirty="0" err="1">
                <a:latin typeface="Times New Roman" pitchFamily="18" charset="0"/>
              </a:rPr>
              <a:t>Có</a:t>
            </a:r>
            <a:r>
              <a:rPr lang="en-US" sz="2400" b="1" dirty="0">
                <a:latin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</a:rPr>
              <a:t>hiệu</a:t>
            </a:r>
            <a:r>
              <a:rPr lang="en-US" sz="2400" b="1" dirty="0">
                <a:latin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</a:rPr>
              <a:t>quả</a:t>
            </a:r>
            <a:r>
              <a:rPr lang="en-US" sz="2400" b="1" dirty="0">
                <a:latin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</a:rPr>
              <a:t>và</a:t>
            </a:r>
            <a:r>
              <a:rPr lang="en-US" sz="2400" b="1" dirty="0">
                <a:latin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</a:rPr>
              <a:t>công</a:t>
            </a:r>
            <a:r>
              <a:rPr lang="en-US" sz="2400" b="1" dirty="0">
                <a:latin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</a:rPr>
              <a:t>bằng</a:t>
            </a:r>
            <a:r>
              <a:rPr lang="en-US" sz="2400" b="1" dirty="0">
                <a:latin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</a:rPr>
              <a:t>không</a:t>
            </a:r>
            <a:r>
              <a:rPr lang="en-US" sz="2400" b="1" dirty="0">
                <a:latin typeface="Times New Roman" pitchFamily="18" charset="0"/>
              </a:rPr>
              <a:t>??</a:t>
            </a:r>
          </a:p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lang="en-US" sz="2400" b="1" dirty="0">
                <a:latin typeface="Times New Roman" pitchFamily="18" charset="0"/>
              </a:rPr>
              <a:t>- </a:t>
            </a:r>
            <a:r>
              <a:rPr lang="en-US" sz="2400" b="1" dirty="0" err="1">
                <a:latin typeface="Times New Roman" pitchFamily="18" charset="0"/>
              </a:rPr>
              <a:t>Như</a:t>
            </a:r>
            <a:r>
              <a:rPr lang="en-US" sz="2400" b="1" dirty="0">
                <a:latin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</a:rPr>
              <a:t>vậy</a:t>
            </a:r>
            <a:r>
              <a:rPr lang="en-US" sz="2400" b="1" dirty="0">
                <a:latin typeface="Times New Roman" pitchFamily="18" charset="0"/>
              </a:rPr>
              <a:t>, </a:t>
            </a:r>
            <a:r>
              <a:rPr lang="en-US" sz="2400" b="1" dirty="0" err="1">
                <a:latin typeface="Times New Roman" pitchFamily="18" charset="0"/>
              </a:rPr>
              <a:t>giá</a:t>
            </a:r>
            <a:r>
              <a:rPr lang="en-US" sz="2400" b="1" dirty="0">
                <a:latin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</a:rPr>
              <a:t>trần</a:t>
            </a:r>
            <a:r>
              <a:rPr lang="en-US" sz="2400" b="1" dirty="0">
                <a:latin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</a:rPr>
              <a:t>được</a:t>
            </a:r>
            <a:r>
              <a:rPr lang="en-US" sz="2400" b="1" dirty="0">
                <a:latin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</a:rPr>
              <a:t>đưa</a:t>
            </a:r>
            <a:r>
              <a:rPr lang="en-US" sz="2400" b="1" dirty="0">
                <a:latin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</a:rPr>
              <a:t>ra</a:t>
            </a:r>
            <a:r>
              <a:rPr lang="en-US" sz="2400" b="1" dirty="0">
                <a:latin typeface="Times New Roman" pitchFamily="18" charset="0"/>
              </a:rPr>
              <a:t>  </a:t>
            </a:r>
            <a:r>
              <a:rPr lang="en-US" sz="2400" b="1" dirty="0" err="1">
                <a:latin typeface="Times New Roman" pitchFamily="18" charset="0"/>
              </a:rPr>
              <a:t>nhằm</a:t>
            </a:r>
            <a:r>
              <a:rPr lang="en-US" sz="2400" b="1" dirty="0">
                <a:latin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</a:rPr>
              <a:t>giúp</a:t>
            </a:r>
            <a:r>
              <a:rPr lang="en-US" sz="2400" b="1" dirty="0">
                <a:latin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</a:rPr>
              <a:t>đỡ</a:t>
            </a:r>
            <a:r>
              <a:rPr lang="en-US" sz="2400" b="1" dirty="0">
                <a:latin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</a:rPr>
              <a:t>những</a:t>
            </a:r>
            <a:r>
              <a:rPr lang="en-US" sz="2400" b="1" dirty="0">
                <a:latin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</a:rPr>
              <a:t>người</a:t>
            </a:r>
            <a:r>
              <a:rPr lang="en-US" sz="2400" b="1" dirty="0">
                <a:latin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</a:rPr>
              <a:t>mua</a:t>
            </a:r>
            <a:r>
              <a:rPr lang="en-US" sz="2400" b="1" dirty="0">
                <a:latin typeface="Times New Roman" pitchFamily="18" charset="0"/>
              </a:rPr>
              <a:t>, </a:t>
            </a:r>
            <a:r>
              <a:rPr lang="en-US" sz="2400" b="1" dirty="0" err="1">
                <a:latin typeface="Times New Roman" pitchFamily="18" charset="0"/>
              </a:rPr>
              <a:t>nhưng</a:t>
            </a:r>
            <a:r>
              <a:rPr lang="en-US" sz="2400" b="1" dirty="0">
                <a:latin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</a:rPr>
              <a:t>không</a:t>
            </a:r>
            <a:r>
              <a:rPr lang="en-US" sz="2400" b="1" dirty="0">
                <a:latin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</a:rPr>
              <a:t>phải</a:t>
            </a:r>
            <a:r>
              <a:rPr lang="en-US" sz="2400" b="1" dirty="0">
                <a:latin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</a:rPr>
              <a:t>tất</a:t>
            </a:r>
            <a:r>
              <a:rPr lang="en-US" sz="2400" b="1" dirty="0">
                <a:latin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</a:rPr>
              <a:t>cả</a:t>
            </a:r>
            <a:r>
              <a:rPr lang="en-US" sz="2400" b="1" dirty="0">
                <a:latin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</a:rPr>
              <a:t>các</a:t>
            </a:r>
            <a:r>
              <a:rPr lang="en-US" sz="2400" b="1" dirty="0">
                <a:latin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</a:rPr>
              <a:t>người</a:t>
            </a:r>
            <a:r>
              <a:rPr lang="en-US" sz="2400" b="1" dirty="0">
                <a:latin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</a:rPr>
              <a:t>mua</a:t>
            </a:r>
            <a:r>
              <a:rPr lang="en-US" sz="2400" b="1" dirty="0">
                <a:latin typeface="Times New Roman" pitchFamily="18" charset="0"/>
              </a:rPr>
              <a:t>, </a:t>
            </a:r>
            <a:r>
              <a:rPr lang="en-US" sz="2400" b="1" dirty="0" err="1">
                <a:latin typeface="Times New Roman" pitchFamily="18" charset="0"/>
              </a:rPr>
              <a:t>nhưng</a:t>
            </a:r>
            <a:r>
              <a:rPr lang="en-US" sz="2400" b="1" dirty="0">
                <a:latin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</a:rPr>
              <a:t>không</a:t>
            </a:r>
            <a:r>
              <a:rPr lang="en-US" sz="2400" b="1" dirty="0">
                <a:latin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</a:rPr>
              <a:t>phải</a:t>
            </a:r>
            <a:r>
              <a:rPr lang="en-US" sz="2400" b="1" dirty="0">
                <a:latin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</a:rPr>
              <a:t>tất</a:t>
            </a:r>
            <a:r>
              <a:rPr lang="en-US" sz="2400" b="1" dirty="0">
                <a:latin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</a:rPr>
              <a:t>cả</a:t>
            </a:r>
            <a:r>
              <a:rPr lang="en-US" sz="2400" b="1" dirty="0">
                <a:latin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</a:rPr>
              <a:t>các</a:t>
            </a:r>
            <a:r>
              <a:rPr lang="en-US" sz="2400" b="1" dirty="0">
                <a:latin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</a:rPr>
              <a:t>người</a:t>
            </a:r>
            <a:r>
              <a:rPr lang="en-US" sz="2400" b="1" dirty="0">
                <a:latin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</a:rPr>
              <a:t>mua</a:t>
            </a:r>
            <a:r>
              <a:rPr lang="en-US" sz="2400" b="1" dirty="0">
                <a:latin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</a:rPr>
              <a:t>đều</a:t>
            </a:r>
            <a:r>
              <a:rPr lang="en-US" sz="2400" b="1" dirty="0">
                <a:latin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</a:rPr>
              <a:t>được</a:t>
            </a:r>
            <a:r>
              <a:rPr lang="en-US" sz="2400" b="1" dirty="0">
                <a:latin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</a:rPr>
              <a:t>hưởng</a:t>
            </a:r>
            <a:r>
              <a:rPr lang="en-US" sz="2400" b="1" dirty="0">
                <a:latin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</a:rPr>
              <a:t>lợi</a:t>
            </a:r>
            <a:r>
              <a:rPr lang="en-US" sz="2400" b="1" dirty="0">
                <a:latin typeface="Times New Roman" pitchFamily="18" charset="0"/>
              </a:rPr>
              <a:t>. </a:t>
            </a:r>
            <a:r>
              <a:rPr lang="en-US" sz="2400" b="1" dirty="0" err="1">
                <a:latin typeface="Times New Roman" pitchFamily="18" charset="0"/>
              </a:rPr>
              <a:t>Một</a:t>
            </a:r>
            <a:r>
              <a:rPr lang="en-US" sz="2400" b="1" dirty="0">
                <a:latin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</a:rPr>
              <a:t>số</a:t>
            </a:r>
            <a:r>
              <a:rPr lang="en-US" sz="2400" b="1" dirty="0">
                <a:latin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</a:rPr>
              <a:t>người</a:t>
            </a:r>
            <a:r>
              <a:rPr lang="en-US" sz="2400" b="1" dirty="0">
                <a:latin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</a:rPr>
              <a:t>được</a:t>
            </a:r>
            <a:r>
              <a:rPr lang="en-US" sz="2400" b="1" dirty="0">
                <a:latin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</a:rPr>
              <a:t>lợi</a:t>
            </a:r>
            <a:r>
              <a:rPr lang="en-US" sz="2400" b="1" dirty="0">
                <a:latin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</a:rPr>
              <a:t>vì</a:t>
            </a:r>
            <a:r>
              <a:rPr lang="en-US" sz="2400" b="1" dirty="0">
                <a:latin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</a:rPr>
              <a:t>mua</a:t>
            </a:r>
            <a:r>
              <a:rPr lang="en-US" sz="2400" b="1" dirty="0">
                <a:latin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</a:rPr>
              <a:t>được</a:t>
            </a:r>
            <a:r>
              <a:rPr lang="en-US" sz="2400" b="1" dirty="0">
                <a:latin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</a:rPr>
              <a:t>hàng</a:t>
            </a:r>
            <a:r>
              <a:rPr lang="en-US" sz="2400" b="1" dirty="0">
                <a:latin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</a:rPr>
              <a:t>với</a:t>
            </a:r>
            <a:r>
              <a:rPr lang="en-US" sz="2400" b="1" dirty="0">
                <a:latin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</a:rPr>
              <a:t>giá</a:t>
            </a:r>
            <a:r>
              <a:rPr lang="en-US" sz="2400" b="1" dirty="0">
                <a:latin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</a:rPr>
              <a:t>thấp</a:t>
            </a:r>
            <a:r>
              <a:rPr lang="en-US" sz="2400" b="1" dirty="0">
                <a:latin typeface="Times New Roman" pitchFamily="18" charset="0"/>
              </a:rPr>
              <a:t>. </a:t>
            </a:r>
            <a:r>
              <a:rPr lang="en-US" sz="2400" b="1" dirty="0" err="1">
                <a:latin typeface="Times New Roman" pitchFamily="18" charset="0"/>
              </a:rPr>
              <a:t>Một</a:t>
            </a:r>
            <a:r>
              <a:rPr lang="en-US" sz="2400" b="1" dirty="0">
                <a:latin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</a:rPr>
              <a:t>số</a:t>
            </a:r>
            <a:r>
              <a:rPr lang="en-US" sz="2400" b="1" dirty="0">
                <a:latin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</a:rPr>
              <a:t>người</a:t>
            </a:r>
            <a:r>
              <a:rPr lang="en-US" sz="2400" b="1" dirty="0">
                <a:latin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</a:rPr>
              <a:t>khác</a:t>
            </a:r>
            <a:r>
              <a:rPr lang="en-US" sz="2400" b="1" dirty="0">
                <a:latin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</a:rPr>
              <a:t>không</a:t>
            </a:r>
            <a:r>
              <a:rPr lang="en-US" sz="2400" b="1" dirty="0">
                <a:latin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</a:rPr>
              <a:t>mua</a:t>
            </a:r>
            <a:r>
              <a:rPr lang="en-US" sz="2400" b="1" dirty="0">
                <a:latin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</a:rPr>
              <a:t>được</a:t>
            </a:r>
            <a:r>
              <a:rPr lang="en-US" sz="2400" b="1" dirty="0">
                <a:latin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</a:rPr>
              <a:t>bất</a:t>
            </a:r>
            <a:r>
              <a:rPr lang="en-US" sz="2400" b="1" dirty="0">
                <a:latin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</a:rPr>
              <a:t>cứ</a:t>
            </a:r>
            <a:r>
              <a:rPr lang="en-US" sz="2400" b="1" dirty="0">
                <a:latin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</a:rPr>
              <a:t>đơn</a:t>
            </a:r>
            <a:r>
              <a:rPr lang="en-US" sz="2400" b="1" dirty="0">
                <a:latin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</a:rPr>
              <a:t>vị</a:t>
            </a:r>
            <a:r>
              <a:rPr lang="en-US" sz="2400" b="1" dirty="0">
                <a:latin typeface="Times New Roman" pitchFamily="18" charset="0"/>
              </a:rPr>
              <a:t>  </a:t>
            </a:r>
            <a:r>
              <a:rPr lang="en-US" sz="2400" b="1" dirty="0" err="1">
                <a:latin typeface="Times New Roman" pitchFamily="18" charset="0"/>
              </a:rPr>
              <a:t>hàng</a:t>
            </a:r>
            <a:r>
              <a:rPr lang="en-US" sz="2400" b="1" dirty="0">
                <a:latin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</a:rPr>
              <a:t>hoá</a:t>
            </a:r>
            <a:r>
              <a:rPr lang="en-US" sz="2400" b="1" dirty="0">
                <a:latin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</a:rPr>
              <a:t>nào</a:t>
            </a:r>
            <a:r>
              <a:rPr lang="en-US" sz="2400" b="1" dirty="0">
                <a:latin typeface="Times New Roman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9632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1752600" y="100014"/>
            <a:ext cx="8915400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en-US" sz="3000" b="1" dirty="0">
                <a:solidFill>
                  <a:srgbClr val="0070C0"/>
                </a:solidFill>
                <a:latin typeface="Times New Roman" pitchFamily="18" charset="0"/>
              </a:rPr>
              <a:t> </a:t>
            </a:r>
            <a:r>
              <a:rPr lang="en-US" sz="3000" b="1" dirty="0" err="1">
                <a:solidFill>
                  <a:srgbClr val="0070C0"/>
                </a:solidFill>
                <a:latin typeface="Times New Roman" pitchFamily="18" charset="0"/>
              </a:rPr>
              <a:t>Tình</a:t>
            </a:r>
            <a:r>
              <a:rPr lang="en-US" sz="3000" b="1" dirty="0">
                <a:solidFill>
                  <a:srgbClr val="0070C0"/>
                </a:solidFill>
                <a:latin typeface="Times New Roman" pitchFamily="18" charset="0"/>
              </a:rPr>
              <a:t> </a:t>
            </a:r>
            <a:r>
              <a:rPr lang="en-US" sz="3000" b="1" dirty="0" err="1">
                <a:solidFill>
                  <a:srgbClr val="0070C0"/>
                </a:solidFill>
                <a:latin typeface="Times New Roman" pitchFamily="18" charset="0"/>
              </a:rPr>
              <a:t>huống</a:t>
            </a:r>
            <a:r>
              <a:rPr lang="en-US" sz="3000" b="1" dirty="0">
                <a:solidFill>
                  <a:srgbClr val="0070C0"/>
                </a:solidFill>
                <a:latin typeface="Times New Roman" pitchFamily="18" charset="0"/>
              </a:rPr>
              <a:t> – </a:t>
            </a:r>
            <a:r>
              <a:rPr lang="en-US" sz="3000" b="1" dirty="0" err="1">
                <a:solidFill>
                  <a:srgbClr val="0070C0"/>
                </a:solidFill>
                <a:latin typeface="Times New Roman" pitchFamily="18" charset="0"/>
              </a:rPr>
              <a:t>xếp</a:t>
            </a:r>
            <a:r>
              <a:rPr lang="en-US" sz="3000" b="1" dirty="0">
                <a:solidFill>
                  <a:srgbClr val="0070C0"/>
                </a:solidFill>
                <a:latin typeface="Times New Roman" pitchFamily="18" charset="0"/>
              </a:rPr>
              <a:t> </a:t>
            </a:r>
            <a:r>
              <a:rPr lang="en-US" sz="3000" b="1" dirty="0" err="1">
                <a:solidFill>
                  <a:srgbClr val="0070C0"/>
                </a:solidFill>
                <a:latin typeface="Times New Roman" pitchFamily="18" charset="0"/>
              </a:rPr>
              <a:t>hàng</a:t>
            </a:r>
            <a:r>
              <a:rPr lang="en-US" sz="3000" b="1" dirty="0">
                <a:solidFill>
                  <a:srgbClr val="0070C0"/>
                </a:solidFill>
                <a:latin typeface="Times New Roman" pitchFamily="18" charset="0"/>
              </a:rPr>
              <a:t> </a:t>
            </a:r>
            <a:r>
              <a:rPr lang="en-US" sz="3000" b="1" dirty="0" err="1">
                <a:solidFill>
                  <a:srgbClr val="0070C0"/>
                </a:solidFill>
                <a:latin typeface="Times New Roman" pitchFamily="18" charset="0"/>
              </a:rPr>
              <a:t>tại</a:t>
            </a:r>
            <a:r>
              <a:rPr lang="en-US" sz="3000" b="1" dirty="0">
                <a:solidFill>
                  <a:srgbClr val="0070C0"/>
                </a:solidFill>
                <a:latin typeface="Times New Roman" pitchFamily="18" charset="0"/>
              </a:rPr>
              <a:t> </a:t>
            </a:r>
            <a:r>
              <a:rPr lang="en-US" sz="3000" b="1" dirty="0" err="1">
                <a:solidFill>
                  <a:srgbClr val="0070C0"/>
                </a:solidFill>
                <a:latin typeface="Times New Roman" pitchFamily="18" charset="0"/>
              </a:rPr>
              <a:t>trại</a:t>
            </a:r>
            <a:r>
              <a:rPr lang="en-US" sz="3000" b="1" dirty="0">
                <a:solidFill>
                  <a:srgbClr val="0070C0"/>
                </a:solidFill>
                <a:latin typeface="Times New Roman" pitchFamily="18" charset="0"/>
              </a:rPr>
              <a:t> </a:t>
            </a:r>
            <a:r>
              <a:rPr lang="en-US" sz="3000" b="1" dirty="0" err="1">
                <a:solidFill>
                  <a:srgbClr val="0070C0"/>
                </a:solidFill>
                <a:latin typeface="Times New Roman" pitchFamily="18" charset="0"/>
              </a:rPr>
              <a:t>xăng</a:t>
            </a:r>
            <a:endParaRPr lang="en-US" sz="3000" b="1" dirty="0">
              <a:solidFill>
                <a:srgbClr val="0070C0"/>
              </a:solidFill>
              <a:latin typeface="Times New Roman" pitchFamily="18" charset="0"/>
            </a:endParaRPr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209801" y="762000"/>
            <a:ext cx="7743825" cy="0"/>
          </a:xfrm>
          <a:prstGeom prst="line">
            <a:avLst/>
          </a:prstGeom>
          <a:noFill/>
          <a:ln w="76200" cmpd="tri">
            <a:solidFill>
              <a:srgbClr val="00B0F0"/>
            </a:solidFill>
            <a:round/>
            <a:headEnd/>
            <a:tailEnd/>
          </a:ln>
        </p:spPr>
        <p:txBody>
          <a:bodyPr/>
          <a:lstStyle/>
          <a:p>
            <a:endParaRPr lang="vi-VN" dirty="0">
              <a:latin typeface="Times New Roman" panose="02020603050405020304" pitchFamily="18" charset="0"/>
            </a:endParaRPr>
          </a:p>
        </p:txBody>
      </p:sp>
      <p:sp>
        <p:nvSpPr>
          <p:cNvPr id="12292" name="Freeform 4"/>
          <p:cNvSpPr>
            <a:spLocks/>
          </p:cNvSpPr>
          <p:nvPr/>
        </p:nvSpPr>
        <p:spPr bwMode="auto">
          <a:xfrm>
            <a:off x="2209800" y="1219200"/>
            <a:ext cx="2590800" cy="2590800"/>
          </a:xfrm>
          <a:custGeom>
            <a:avLst/>
            <a:gdLst>
              <a:gd name="T0" fmla="*/ 0 w 1632"/>
              <a:gd name="T1" fmla="*/ 0 h 1632"/>
              <a:gd name="T2" fmla="*/ 0 w 1632"/>
              <a:gd name="T3" fmla="*/ 2590800 h 1632"/>
              <a:gd name="T4" fmla="*/ 2590800 w 1632"/>
              <a:gd name="T5" fmla="*/ 2590800 h 1632"/>
              <a:gd name="T6" fmla="*/ 0 60000 65536"/>
              <a:gd name="T7" fmla="*/ 0 60000 65536"/>
              <a:gd name="T8" fmla="*/ 0 60000 65536"/>
              <a:gd name="T9" fmla="*/ 0 w 1632"/>
              <a:gd name="T10" fmla="*/ 0 h 1632"/>
              <a:gd name="T11" fmla="*/ 1632 w 1632"/>
              <a:gd name="T12" fmla="*/ 1632 h 163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32" h="1632">
                <a:moveTo>
                  <a:pt x="0" y="0"/>
                </a:moveTo>
                <a:lnTo>
                  <a:pt x="0" y="1632"/>
                </a:lnTo>
                <a:lnTo>
                  <a:pt x="1632" y="1632"/>
                </a:lnTo>
              </a:path>
            </a:pathLst>
          </a:custGeom>
          <a:noFill/>
          <a:ln w="38100" cmpd="sng">
            <a:solidFill>
              <a:schemeClr val="accent1">
                <a:lumMod val="75000"/>
              </a:schemeClr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vi-VN" dirty="0">
              <a:latin typeface="Times New Roman" panose="02020603050405020304" pitchFamily="18" charset="0"/>
            </a:endParaRPr>
          </a:p>
        </p:txBody>
      </p:sp>
      <p:sp>
        <p:nvSpPr>
          <p:cNvPr id="12293" name="Freeform 5"/>
          <p:cNvSpPr>
            <a:spLocks/>
          </p:cNvSpPr>
          <p:nvPr/>
        </p:nvSpPr>
        <p:spPr bwMode="auto">
          <a:xfrm>
            <a:off x="2209800" y="2438400"/>
            <a:ext cx="1371600" cy="1371600"/>
          </a:xfrm>
          <a:custGeom>
            <a:avLst/>
            <a:gdLst>
              <a:gd name="T0" fmla="*/ 0 w 864"/>
              <a:gd name="T1" fmla="*/ 0 h 864"/>
              <a:gd name="T2" fmla="*/ 1371600 w 864"/>
              <a:gd name="T3" fmla="*/ 0 h 864"/>
              <a:gd name="T4" fmla="*/ 1371600 w 864"/>
              <a:gd name="T5" fmla="*/ 1371600 h 864"/>
              <a:gd name="T6" fmla="*/ 0 60000 65536"/>
              <a:gd name="T7" fmla="*/ 0 60000 65536"/>
              <a:gd name="T8" fmla="*/ 0 60000 65536"/>
              <a:gd name="T9" fmla="*/ 0 w 864"/>
              <a:gd name="T10" fmla="*/ 0 h 864"/>
              <a:gd name="T11" fmla="*/ 864 w 864"/>
              <a:gd name="T12" fmla="*/ 864 h 8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64" h="864">
                <a:moveTo>
                  <a:pt x="0" y="0"/>
                </a:moveTo>
                <a:lnTo>
                  <a:pt x="864" y="0"/>
                </a:lnTo>
                <a:lnTo>
                  <a:pt x="864" y="864"/>
                </a:lnTo>
              </a:path>
            </a:pathLst>
          </a:custGeom>
          <a:noFill/>
          <a:ln w="12700" cap="flat" cmpd="sng">
            <a:solidFill>
              <a:schemeClr val="accent1">
                <a:lumMod val="75000"/>
              </a:schemeClr>
            </a:solidFill>
            <a:prstDash val="lgDash"/>
            <a:round/>
            <a:headEnd/>
            <a:tailEnd/>
          </a:ln>
        </p:spPr>
        <p:txBody>
          <a:bodyPr/>
          <a:lstStyle/>
          <a:p>
            <a:endParaRPr lang="vi-VN" dirty="0">
              <a:latin typeface="Times New Roman" panose="02020603050405020304" pitchFamily="18" charset="0"/>
            </a:endParaRPr>
          </a:p>
        </p:txBody>
      </p:sp>
      <p:sp>
        <p:nvSpPr>
          <p:cNvPr id="12294" name="Line 6"/>
          <p:cNvSpPr>
            <a:spLocks noChangeShapeType="1"/>
          </p:cNvSpPr>
          <p:nvPr/>
        </p:nvSpPr>
        <p:spPr bwMode="auto">
          <a:xfrm>
            <a:off x="2209800" y="2133600"/>
            <a:ext cx="2667000" cy="0"/>
          </a:xfrm>
          <a:prstGeom prst="line">
            <a:avLst/>
          </a:prstGeom>
          <a:noFill/>
          <a:ln w="28575">
            <a:solidFill>
              <a:schemeClr val="accent1">
                <a:lumMod val="7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vi-VN" dirty="0">
              <a:latin typeface="Times New Roman" panose="02020603050405020304" pitchFamily="18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V="1">
            <a:off x="2743200" y="1543050"/>
            <a:ext cx="1924050" cy="1581150"/>
          </a:xfrm>
          <a:prstGeom prst="line">
            <a:avLst/>
          </a:prstGeom>
          <a:noFill/>
          <a:ln w="28575">
            <a:solidFill>
              <a:schemeClr val="accent1">
                <a:lumMod val="7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vi-VN" dirty="0">
              <a:latin typeface="Times New Roman" panose="02020603050405020304" pitchFamily="18" charset="0"/>
            </a:endParaRPr>
          </a:p>
        </p:txBody>
      </p:sp>
      <p:sp>
        <p:nvSpPr>
          <p:cNvPr id="12296" name="Line 8"/>
          <p:cNvSpPr>
            <a:spLocks noChangeShapeType="1"/>
          </p:cNvSpPr>
          <p:nvPr/>
        </p:nvSpPr>
        <p:spPr bwMode="auto">
          <a:xfrm>
            <a:off x="2971800" y="1371600"/>
            <a:ext cx="1181100" cy="2014538"/>
          </a:xfrm>
          <a:prstGeom prst="line">
            <a:avLst/>
          </a:prstGeom>
          <a:noFill/>
          <a:ln w="28575">
            <a:solidFill>
              <a:schemeClr val="accent1">
                <a:lumMod val="7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vi-VN" dirty="0">
              <a:latin typeface="Times New Roman" panose="02020603050405020304" pitchFamily="18" charset="0"/>
            </a:endParaRPr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3733800" y="2362201"/>
            <a:ext cx="38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latin typeface="Times New Roman" pitchFamily="18" charset="0"/>
              </a:rPr>
              <a:t>E</a:t>
            </a:r>
          </a:p>
        </p:txBody>
      </p:sp>
      <p:sp>
        <p:nvSpPr>
          <p:cNvPr id="12298" name="Text Box 10"/>
          <p:cNvSpPr txBox="1">
            <a:spLocks noChangeArrowheads="1"/>
          </p:cNvSpPr>
          <p:nvPr/>
        </p:nvSpPr>
        <p:spPr bwMode="auto">
          <a:xfrm>
            <a:off x="3733800" y="3200401"/>
            <a:ext cx="38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latin typeface="Times New Roman" pitchFamily="18" charset="0"/>
              </a:rPr>
              <a:t>D</a:t>
            </a:r>
          </a:p>
        </p:txBody>
      </p:sp>
      <p:sp>
        <p:nvSpPr>
          <p:cNvPr id="12299" name="Text Box 11"/>
          <p:cNvSpPr txBox="1">
            <a:spLocks noChangeArrowheads="1"/>
          </p:cNvSpPr>
          <p:nvPr/>
        </p:nvSpPr>
        <p:spPr bwMode="auto">
          <a:xfrm>
            <a:off x="3352800" y="3810000"/>
            <a:ext cx="4572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latin typeface="Times New Roman" pitchFamily="18" charset="0"/>
              </a:rPr>
              <a:t>Q</a:t>
            </a:r>
            <a:r>
              <a:rPr lang="en-US" sz="1200" b="1">
                <a:latin typeface="Times New Roman" pitchFamily="18" charset="0"/>
              </a:rPr>
              <a:t>1</a:t>
            </a:r>
          </a:p>
        </p:txBody>
      </p:sp>
      <p:sp>
        <p:nvSpPr>
          <p:cNvPr id="12300" name="Text Box 12"/>
          <p:cNvSpPr txBox="1">
            <a:spLocks noChangeArrowheads="1"/>
          </p:cNvSpPr>
          <p:nvPr/>
        </p:nvSpPr>
        <p:spPr bwMode="auto">
          <a:xfrm>
            <a:off x="4343400" y="1295401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latin typeface="Times New Roman" pitchFamily="18" charset="0"/>
              </a:rPr>
              <a:t>S</a:t>
            </a:r>
            <a:r>
              <a:rPr lang="en-US" sz="1200" b="1">
                <a:latin typeface="Times New Roman" pitchFamily="18" charset="0"/>
              </a:rPr>
              <a:t>1</a:t>
            </a:r>
          </a:p>
        </p:txBody>
      </p:sp>
      <p:sp>
        <p:nvSpPr>
          <p:cNvPr id="12301" name="Text Box 13"/>
          <p:cNvSpPr txBox="1">
            <a:spLocks noChangeArrowheads="1"/>
          </p:cNvSpPr>
          <p:nvPr/>
        </p:nvSpPr>
        <p:spPr bwMode="auto">
          <a:xfrm>
            <a:off x="1905000" y="1143001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latin typeface="Times New Roman" pitchFamily="18" charset="0"/>
              </a:rPr>
              <a:t>P</a:t>
            </a:r>
            <a:endParaRPr lang="en-US" sz="1200" b="1">
              <a:latin typeface="Times New Roman" pitchFamily="18" charset="0"/>
            </a:endParaRPr>
          </a:p>
        </p:txBody>
      </p:sp>
      <p:sp>
        <p:nvSpPr>
          <p:cNvPr id="12302" name="Text Box 14"/>
          <p:cNvSpPr txBox="1">
            <a:spLocks noChangeArrowheads="1"/>
          </p:cNvSpPr>
          <p:nvPr/>
        </p:nvSpPr>
        <p:spPr bwMode="auto">
          <a:xfrm>
            <a:off x="1847850" y="1905001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latin typeface="Times New Roman" pitchFamily="18" charset="0"/>
              </a:rPr>
              <a:t>P</a:t>
            </a:r>
            <a:r>
              <a:rPr lang="en-US" sz="1200" b="1">
                <a:latin typeface="Times New Roman" pitchFamily="18" charset="0"/>
              </a:rPr>
              <a:t>C</a:t>
            </a:r>
            <a:endParaRPr lang="en-US" sz="800" b="1">
              <a:latin typeface="Times New Roman" pitchFamily="18" charset="0"/>
            </a:endParaRPr>
          </a:p>
        </p:txBody>
      </p:sp>
      <p:sp>
        <p:nvSpPr>
          <p:cNvPr id="12303" name="Text Box 15"/>
          <p:cNvSpPr txBox="1">
            <a:spLocks noChangeArrowheads="1"/>
          </p:cNvSpPr>
          <p:nvPr/>
        </p:nvSpPr>
        <p:spPr bwMode="auto">
          <a:xfrm>
            <a:off x="1847850" y="2209801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latin typeface="Times New Roman" pitchFamily="18" charset="0"/>
              </a:rPr>
              <a:t>P</a:t>
            </a:r>
            <a:r>
              <a:rPr lang="en-US" sz="1200" b="1">
                <a:latin typeface="Times New Roman" pitchFamily="18" charset="0"/>
              </a:rPr>
              <a:t>1</a:t>
            </a:r>
            <a:endParaRPr lang="en-US" sz="800" b="1">
              <a:latin typeface="Times New Roman" pitchFamily="18" charset="0"/>
            </a:endParaRPr>
          </a:p>
        </p:txBody>
      </p:sp>
      <p:sp>
        <p:nvSpPr>
          <p:cNvPr id="12304" name="Text Box 16"/>
          <p:cNvSpPr txBox="1">
            <a:spLocks noChangeArrowheads="1"/>
          </p:cNvSpPr>
          <p:nvPr/>
        </p:nvSpPr>
        <p:spPr bwMode="auto">
          <a:xfrm>
            <a:off x="4267200" y="2286001"/>
            <a:ext cx="1219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latin typeface="Times New Roman" pitchFamily="18" charset="0"/>
              </a:rPr>
              <a:t>Giá trần</a:t>
            </a:r>
          </a:p>
        </p:txBody>
      </p:sp>
      <p:sp>
        <p:nvSpPr>
          <p:cNvPr id="12305" name="Text Box 17"/>
          <p:cNvSpPr txBox="1">
            <a:spLocks noChangeArrowheads="1"/>
          </p:cNvSpPr>
          <p:nvPr/>
        </p:nvSpPr>
        <p:spPr bwMode="auto">
          <a:xfrm>
            <a:off x="4267200" y="3886201"/>
            <a:ext cx="1219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latin typeface="Times New Roman" pitchFamily="18" charset="0"/>
              </a:rPr>
              <a:t>Lượng</a:t>
            </a:r>
          </a:p>
        </p:txBody>
      </p:sp>
      <p:sp>
        <p:nvSpPr>
          <p:cNvPr id="12306" name="Freeform 18"/>
          <p:cNvSpPr>
            <a:spLocks/>
          </p:cNvSpPr>
          <p:nvPr/>
        </p:nvSpPr>
        <p:spPr bwMode="auto">
          <a:xfrm>
            <a:off x="6629400" y="1219200"/>
            <a:ext cx="2743200" cy="2590800"/>
          </a:xfrm>
          <a:custGeom>
            <a:avLst/>
            <a:gdLst>
              <a:gd name="T0" fmla="*/ 0 w 1728"/>
              <a:gd name="T1" fmla="*/ 0 h 1632"/>
              <a:gd name="T2" fmla="*/ 0 w 1728"/>
              <a:gd name="T3" fmla="*/ 2590800 h 1632"/>
              <a:gd name="T4" fmla="*/ 2743200 w 1728"/>
              <a:gd name="T5" fmla="*/ 2590800 h 1632"/>
              <a:gd name="T6" fmla="*/ 0 60000 65536"/>
              <a:gd name="T7" fmla="*/ 0 60000 65536"/>
              <a:gd name="T8" fmla="*/ 0 60000 65536"/>
              <a:gd name="T9" fmla="*/ 0 w 1728"/>
              <a:gd name="T10" fmla="*/ 0 h 1632"/>
              <a:gd name="T11" fmla="*/ 1728 w 1728"/>
              <a:gd name="T12" fmla="*/ 1632 h 163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28" h="1632">
                <a:moveTo>
                  <a:pt x="0" y="0"/>
                </a:moveTo>
                <a:lnTo>
                  <a:pt x="0" y="1632"/>
                </a:lnTo>
                <a:lnTo>
                  <a:pt x="1728" y="1632"/>
                </a:lnTo>
              </a:path>
            </a:pathLst>
          </a:custGeom>
          <a:noFill/>
          <a:ln w="38100" cmpd="sng">
            <a:solidFill>
              <a:schemeClr val="accent1">
                <a:lumMod val="75000"/>
              </a:schemeClr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vi-VN" dirty="0">
              <a:latin typeface="Times New Roman" panose="02020603050405020304" pitchFamily="18" charset="0"/>
            </a:endParaRPr>
          </a:p>
        </p:txBody>
      </p:sp>
      <p:sp>
        <p:nvSpPr>
          <p:cNvPr id="12307" name="Freeform 19"/>
          <p:cNvSpPr>
            <a:spLocks/>
          </p:cNvSpPr>
          <p:nvPr/>
        </p:nvSpPr>
        <p:spPr bwMode="auto">
          <a:xfrm>
            <a:off x="6629400" y="2419350"/>
            <a:ext cx="1333500" cy="1390650"/>
          </a:xfrm>
          <a:custGeom>
            <a:avLst/>
            <a:gdLst>
              <a:gd name="T0" fmla="*/ 0 w 960"/>
              <a:gd name="T1" fmla="*/ 0 h 768"/>
              <a:gd name="T2" fmla="*/ 1333500 w 960"/>
              <a:gd name="T3" fmla="*/ 0 h 768"/>
              <a:gd name="T4" fmla="*/ 1333500 w 960"/>
              <a:gd name="T5" fmla="*/ 1390650 h 768"/>
              <a:gd name="T6" fmla="*/ 0 60000 65536"/>
              <a:gd name="T7" fmla="*/ 0 60000 65536"/>
              <a:gd name="T8" fmla="*/ 0 60000 65536"/>
              <a:gd name="T9" fmla="*/ 0 w 960"/>
              <a:gd name="T10" fmla="*/ 0 h 768"/>
              <a:gd name="T11" fmla="*/ 960 w 960"/>
              <a:gd name="T12" fmla="*/ 768 h 7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0" h="768">
                <a:moveTo>
                  <a:pt x="0" y="0"/>
                </a:moveTo>
                <a:lnTo>
                  <a:pt x="960" y="0"/>
                </a:lnTo>
                <a:lnTo>
                  <a:pt x="960" y="768"/>
                </a:lnTo>
              </a:path>
            </a:pathLst>
          </a:custGeom>
          <a:noFill/>
          <a:ln w="9525" cap="flat">
            <a:solidFill>
              <a:schemeClr val="accent1">
                <a:lumMod val="75000"/>
              </a:schemeClr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vi-VN" dirty="0">
              <a:latin typeface="Times New Roman" panose="02020603050405020304" pitchFamily="18" charset="0"/>
            </a:endParaRPr>
          </a:p>
        </p:txBody>
      </p:sp>
      <p:sp>
        <p:nvSpPr>
          <p:cNvPr id="12308" name="Line 20"/>
          <p:cNvSpPr>
            <a:spLocks noChangeShapeType="1"/>
          </p:cNvSpPr>
          <p:nvPr/>
        </p:nvSpPr>
        <p:spPr bwMode="auto">
          <a:xfrm>
            <a:off x="6629400" y="2209800"/>
            <a:ext cx="2514600" cy="0"/>
          </a:xfrm>
          <a:prstGeom prst="line">
            <a:avLst/>
          </a:prstGeom>
          <a:noFill/>
          <a:ln w="28575">
            <a:solidFill>
              <a:schemeClr val="accent1">
                <a:lumMod val="7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vi-VN" dirty="0">
              <a:latin typeface="Times New Roman" panose="02020603050405020304" pitchFamily="18" charset="0"/>
            </a:endParaRPr>
          </a:p>
        </p:txBody>
      </p:sp>
      <p:sp>
        <p:nvSpPr>
          <p:cNvPr id="12309" name="Line 21"/>
          <p:cNvSpPr>
            <a:spLocks noChangeShapeType="1"/>
          </p:cNvSpPr>
          <p:nvPr/>
        </p:nvSpPr>
        <p:spPr bwMode="auto">
          <a:xfrm>
            <a:off x="7696200" y="2209800"/>
            <a:ext cx="0" cy="1600200"/>
          </a:xfrm>
          <a:prstGeom prst="line">
            <a:avLst/>
          </a:prstGeom>
          <a:noFill/>
          <a:ln w="9525">
            <a:solidFill>
              <a:schemeClr val="accent1">
                <a:lumMod val="75000"/>
              </a:schemeClr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vi-VN" dirty="0">
              <a:latin typeface="Times New Roman" panose="02020603050405020304" pitchFamily="18" charset="0"/>
            </a:endParaRPr>
          </a:p>
        </p:txBody>
      </p:sp>
      <p:sp>
        <p:nvSpPr>
          <p:cNvPr id="12310" name="Line 22"/>
          <p:cNvSpPr>
            <a:spLocks noChangeShapeType="1"/>
          </p:cNvSpPr>
          <p:nvPr/>
        </p:nvSpPr>
        <p:spPr bwMode="auto">
          <a:xfrm>
            <a:off x="7315200" y="2209800"/>
            <a:ext cx="0" cy="1600200"/>
          </a:xfrm>
          <a:prstGeom prst="line">
            <a:avLst/>
          </a:prstGeom>
          <a:noFill/>
          <a:ln w="9525">
            <a:solidFill>
              <a:schemeClr val="accent1">
                <a:lumMod val="75000"/>
              </a:schemeClr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vi-VN" dirty="0">
              <a:latin typeface="Times New Roman" panose="02020603050405020304" pitchFamily="18" charset="0"/>
            </a:endParaRPr>
          </a:p>
        </p:txBody>
      </p:sp>
      <p:sp>
        <p:nvSpPr>
          <p:cNvPr id="12311" name="Line 23"/>
          <p:cNvSpPr>
            <a:spLocks noChangeShapeType="1"/>
          </p:cNvSpPr>
          <p:nvPr/>
        </p:nvSpPr>
        <p:spPr bwMode="auto">
          <a:xfrm>
            <a:off x="6629401" y="1847850"/>
            <a:ext cx="652463" cy="0"/>
          </a:xfrm>
          <a:prstGeom prst="line">
            <a:avLst/>
          </a:prstGeom>
          <a:noFill/>
          <a:ln w="9525">
            <a:solidFill>
              <a:schemeClr val="accent1">
                <a:lumMod val="75000"/>
              </a:schemeClr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vi-VN" dirty="0">
              <a:latin typeface="Times New Roman" panose="02020603050405020304" pitchFamily="18" charset="0"/>
            </a:endParaRPr>
          </a:p>
        </p:txBody>
      </p:sp>
      <p:sp>
        <p:nvSpPr>
          <p:cNvPr id="12312" name="Line 24"/>
          <p:cNvSpPr>
            <a:spLocks noChangeShapeType="1"/>
          </p:cNvSpPr>
          <p:nvPr/>
        </p:nvSpPr>
        <p:spPr bwMode="auto">
          <a:xfrm>
            <a:off x="6934200" y="1524000"/>
            <a:ext cx="1804988" cy="1576388"/>
          </a:xfrm>
          <a:prstGeom prst="line">
            <a:avLst/>
          </a:prstGeom>
          <a:noFill/>
          <a:ln w="28575">
            <a:solidFill>
              <a:schemeClr val="accent1">
                <a:lumMod val="7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vi-VN" dirty="0">
              <a:latin typeface="Times New Roman" panose="02020603050405020304" pitchFamily="18" charset="0"/>
            </a:endParaRPr>
          </a:p>
        </p:txBody>
      </p:sp>
      <p:sp>
        <p:nvSpPr>
          <p:cNvPr id="12313" name="Line 25"/>
          <p:cNvSpPr>
            <a:spLocks noChangeShapeType="1"/>
          </p:cNvSpPr>
          <p:nvPr/>
        </p:nvSpPr>
        <p:spPr bwMode="auto">
          <a:xfrm flipV="1">
            <a:off x="6648451" y="1019175"/>
            <a:ext cx="1528763" cy="1504950"/>
          </a:xfrm>
          <a:prstGeom prst="line">
            <a:avLst/>
          </a:prstGeom>
          <a:noFill/>
          <a:ln w="38100">
            <a:solidFill>
              <a:schemeClr val="accent1">
                <a:lumMod val="7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vi-VN" dirty="0">
              <a:latin typeface="Times New Roman" panose="02020603050405020304" pitchFamily="18" charset="0"/>
            </a:endParaRPr>
          </a:p>
        </p:txBody>
      </p:sp>
      <p:sp>
        <p:nvSpPr>
          <p:cNvPr id="12314" name="Line 26"/>
          <p:cNvSpPr>
            <a:spLocks noChangeShapeType="1"/>
          </p:cNvSpPr>
          <p:nvPr/>
        </p:nvSpPr>
        <p:spPr bwMode="auto">
          <a:xfrm flipV="1">
            <a:off x="7124701" y="1352551"/>
            <a:ext cx="1743075" cy="2009775"/>
          </a:xfrm>
          <a:prstGeom prst="line">
            <a:avLst/>
          </a:prstGeom>
          <a:noFill/>
          <a:ln w="38100">
            <a:solidFill>
              <a:schemeClr val="accent1">
                <a:lumMod val="7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vi-VN" dirty="0">
              <a:latin typeface="Times New Roman" panose="02020603050405020304" pitchFamily="18" charset="0"/>
            </a:endParaRPr>
          </a:p>
        </p:txBody>
      </p:sp>
      <p:sp>
        <p:nvSpPr>
          <p:cNvPr id="12315" name="Text Box 27"/>
          <p:cNvSpPr txBox="1">
            <a:spLocks noChangeArrowheads="1"/>
          </p:cNvSpPr>
          <p:nvPr/>
        </p:nvSpPr>
        <p:spPr bwMode="auto">
          <a:xfrm>
            <a:off x="6172200" y="1066801"/>
            <a:ext cx="533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latin typeface="Times New Roman" pitchFamily="18" charset="0"/>
              </a:rPr>
              <a:t>P</a:t>
            </a:r>
          </a:p>
        </p:txBody>
      </p:sp>
      <p:sp>
        <p:nvSpPr>
          <p:cNvPr id="12316" name="Text Box 28"/>
          <p:cNvSpPr txBox="1">
            <a:spLocks noChangeArrowheads="1"/>
          </p:cNvSpPr>
          <p:nvPr/>
        </p:nvSpPr>
        <p:spPr bwMode="auto">
          <a:xfrm>
            <a:off x="6172200" y="1590676"/>
            <a:ext cx="533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latin typeface="Times New Roman" pitchFamily="18" charset="0"/>
              </a:rPr>
              <a:t>P</a:t>
            </a:r>
            <a:r>
              <a:rPr lang="en-US" sz="1000" b="1">
                <a:latin typeface="Times New Roman" pitchFamily="18" charset="0"/>
              </a:rPr>
              <a:t>2</a:t>
            </a:r>
          </a:p>
        </p:txBody>
      </p:sp>
      <p:sp>
        <p:nvSpPr>
          <p:cNvPr id="12317" name="Text Box 29"/>
          <p:cNvSpPr txBox="1">
            <a:spLocks noChangeArrowheads="1"/>
          </p:cNvSpPr>
          <p:nvPr/>
        </p:nvSpPr>
        <p:spPr bwMode="auto">
          <a:xfrm>
            <a:off x="6172200" y="1905001"/>
            <a:ext cx="533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latin typeface="Times New Roman" pitchFamily="18" charset="0"/>
              </a:rPr>
              <a:t>P</a:t>
            </a:r>
            <a:r>
              <a:rPr lang="en-US" sz="1000" b="1">
                <a:latin typeface="Times New Roman" pitchFamily="18" charset="0"/>
              </a:rPr>
              <a:t>C</a:t>
            </a:r>
          </a:p>
        </p:txBody>
      </p:sp>
      <p:sp>
        <p:nvSpPr>
          <p:cNvPr id="12318" name="Text Box 30"/>
          <p:cNvSpPr txBox="1">
            <a:spLocks noChangeArrowheads="1"/>
          </p:cNvSpPr>
          <p:nvPr/>
        </p:nvSpPr>
        <p:spPr bwMode="auto">
          <a:xfrm>
            <a:off x="6172200" y="2286001"/>
            <a:ext cx="533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latin typeface="Times New Roman" pitchFamily="18" charset="0"/>
              </a:rPr>
              <a:t>P</a:t>
            </a:r>
            <a:r>
              <a:rPr lang="en-US" sz="1000" b="1">
                <a:latin typeface="Times New Roman" pitchFamily="18" charset="0"/>
              </a:rPr>
              <a:t>1</a:t>
            </a:r>
          </a:p>
        </p:txBody>
      </p:sp>
      <p:sp>
        <p:nvSpPr>
          <p:cNvPr id="12319" name="Text Box 31"/>
          <p:cNvSpPr txBox="1">
            <a:spLocks noChangeArrowheads="1"/>
          </p:cNvSpPr>
          <p:nvPr/>
        </p:nvSpPr>
        <p:spPr bwMode="auto">
          <a:xfrm>
            <a:off x="7010400" y="3810001"/>
            <a:ext cx="533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latin typeface="Times New Roman" pitchFamily="18" charset="0"/>
              </a:rPr>
              <a:t>Q</a:t>
            </a:r>
            <a:r>
              <a:rPr lang="en-US" altLang="ja-JP" sz="1200" b="1">
                <a:latin typeface="Times New Roman" pitchFamily="18" charset="0"/>
                <a:ea typeface="MS PGothic" pitchFamily="34" charset="-128"/>
              </a:rPr>
              <a:t>2</a:t>
            </a:r>
            <a:endParaRPr lang="en-US" sz="1000" b="1">
              <a:latin typeface="Times New Roman" pitchFamily="18" charset="0"/>
            </a:endParaRPr>
          </a:p>
        </p:txBody>
      </p:sp>
      <p:sp>
        <p:nvSpPr>
          <p:cNvPr id="12320" name="Text Box 32"/>
          <p:cNvSpPr txBox="1">
            <a:spLocks noChangeArrowheads="1"/>
          </p:cNvSpPr>
          <p:nvPr/>
        </p:nvSpPr>
        <p:spPr bwMode="auto">
          <a:xfrm>
            <a:off x="7467600" y="3810001"/>
            <a:ext cx="533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latin typeface="Times New Roman" pitchFamily="18" charset="0"/>
              </a:rPr>
              <a:t>Q</a:t>
            </a:r>
            <a:r>
              <a:rPr lang="en-US" sz="1000" b="1">
                <a:latin typeface="Times New Roman" pitchFamily="18" charset="0"/>
              </a:rPr>
              <a:t>D</a:t>
            </a:r>
          </a:p>
        </p:txBody>
      </p:sp>
      <p:sp>
        <p:nvSpPr>
          <p:cNvPr id="12321" name="Text Box 33"/>
          <p:cNvSpPr txBox="1">
            <a:spLocks noChangeArrowheads="1"/>
          </p:cNvSpPr>
          <p:nvPr/>
        </p:nvSpPr>
        <p:spPr bwMode="auto">
          <a:xfrm>
            <a:off x="7924800" y="3810001"/>
            <a:ext cx="533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latin typeface="Times New Roman" pitchFamily="18" charset="0"/>
              </a:rPr>
              <a:t>Q</a:t>
            </a:r>
            <a:r>
              <a:rPr lang="en-US" sz="1000" b="1">
                <a:latin typeface="Times New Roman" pitchFamily="18" charset="0"/>
              </a:rPr>
              <a:t>1</a:t>
            </a:r>
          </a:p>
        </p:txBody>
      </p:sp>
      <p:sp>
        <p:nvSpPr>
          <p:cNvPr id="12322" name="Text Box 34"/>
          <p:cNvSpPr txBox="1">
            <a:spLocks noChangeArrowheads="1"/>
          </p:cNvSpPr>
          <p:nvPr/>
        </p:nvSpPr>
        <p:spPr bwMode="auto">
          <a:xfrm>
            <a:off x="8534400" y="3810001"/>
            <a:ext cx="914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latin typeface="Times New Roman" pitchFamily="18" charset="0"/>
              </a:rPr>
              <a:t>Lượng</a:t>
            </a:r>
          </a:p>
        </p:txBody>
      </p:sp>
      <p:sp>
        <p:nvSpPr>
          <p:cNvPr id="12323" name="Text Box 35"/>
          <p:cNvSpPr txBox="1">
            <a:spLocks noChangeArrowheads="1"/>
          </p:cNvSpPr>
          <p:nvPr/>
        </p:nvSpPr>
        <p:spPr bwMode="auto">
          <a:xfrm>
            <a:off x="8229600" y="2286001"/>
            <a:ext cx="1219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latin typeface="Times New Roman" pitchFamily="18" charset="0"/>
              </a:rPr>
              <a:t>Giá trần</a:t>
            </a:r>
          </a:p>
        </p:txBody>
      </p:sp>
      <p:sp>
        <p:nvSpPr>
          <p:cNvPr id="12324" name="Line 36"/>
          <p:cNvSpPr>
            <a:spLocks noChangeShapeType="1"/>
          </p:cNvSpPr>
          <p:nvPr/>
        </p:nvSpPr>
        <p:spPr bwMode="auto">
          <a:xfrm flipH="1">
            <a:off x="7848600" y="1524000"/>
            <a:ext cx="533400" cy="0"/>
          </a:xfrm>
          <a:prstGeom prst="line">
            <a:avLst/>
          </a:prstGeom>
          <a:noFill/>
          <a:ln w="28575">
            <a:solidFill>
              <a:schemeClr val="accent1">
                <a:lumMod val="75000"/>
              </a:schemeClr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vi-VN" dirty="0">
              <a:latin typeface="Times New Roman" panose="02020603050405020304" pitchFamily="18" charset="0"/>
            </a:endParaRPr>
          </a:p>
        </p:txBody>
      </p:sp>
      <p:sp>
        <p:nvSpPr>
          <p:cNvPr id="12325" name="Text Box 37"/>
          <p:cNvSpPr txBox="1">
            <a:spLocks noChangeArrowheads="1"/>
          </p:cNvSpPr>
          <p:nvPr/>
        </p:nvSpPr>
        <p:spPr bwMode="auto">
          <a:xfrm>
            <a:off x="8001000" y="1066801"/>
            <a:ext cx="533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latin typeface="Times New Roman" pitchFamily="18" charset="0"/>
              </a:rPr>
              <a:t>S</a:t>
            </a:r>
            <a:r>
              <a:rPr lang="en-US" sz="1000" b="1">
                <a:latin typeface="Times New Roman" pitchFamily="18" charset="0"/>
              </a:rPr>
              <a:t>2</a:t>
            </a:r>
          </a:p>
        </p:txBody>
      </p:sp>
      <p:sp>
        <p:nvSpPr>
          <p:cNvPr id="12326" name="Text Box 38"/>
          <p:cNvSpPr txBox="1">
            <a:spLocks noChangeArrowheads="1"/>
          </p:cNvSpPr>
          <p:nvPr/>
        </p:nvSpPr>
        <p:spPr bwMode="auto">
          <a:xfrm>
            <a:off x="8382000" y="1219201"/>
            <a:ext cx="533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latin typeface="Times New Roman" pitchFamily="18" charset="0"/>
              </a:rPr>
              <a:t>S</a:t>
            </a:r>
            <a:r>
              <a:rPr lang="en-US" sz="1000" b="1">
                <a:latin typeface="Times New Roman" pitchFamily="18" charset="0"/>
              </a:rPr>
              <a:t>1</a:t>
            </a:r>
          </a:p>
        </p:txBody>
      </p:sp>
      <p:sp>
        <p:nvSpPr>
          <p:cNvPr id="12327" name="Text Box 39"/>
          <p:cNvSpPr txBox="1">
            <a:spLocks noChangeArrowheads="1"/>
          </p:cNvSpPr>
          <p:nvPr/>
        </p:nvSpPr>
        <p:spPr bwMode="auto">
          <a:xfrm>
            <a:off x="1905000" y="4495801"/>
            <a:ext cx="42672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b="1">
                <a:latin typeface="Times New Roman" pitchFamily="18" charset="0"/>
              </a:rPr>
              <a:t>- Khi OPEC chưa cắt giảm sản lượng, giá cân bằng thấp hơn giá trần =&gt; không ảnh hưởng đến thị trường</a:t>
            </a:r>
          </a:p>
        </p:txBody>
      </p:sp>
      <p:sp>
        <p:nvSpPr>
          <p:cNvPr id="12328" name="Text Box 40"/>
          <p:cNvSpPr txBox="1">
            <a:spLocks noChangeArrowheads="1"/>
          </p:cNvSpPr>
          <p:nvPr/>
        </p:nvSpPr>
        <p:spPr bwMode="auto">
          <a:xfrm>
            <a:off x="6172200" y="4495800"/>
            <a:ext cx="4267200" cy="146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b="1">
                <a:latin typeface="Times New Roman" pitchFamily="18" charset="0"/>
              </a:rPr>
              <a:t>- OPEC cắt giảm sản lượng =&gt; cung dịch chuyển sang trái.</a:t>
            </a:r>
          </a:p>
          <a:p>
            <a:pPr algn="just">
              <a:spcBef>
                <a:spcPct val="50000"/>
              </a:spcBef>
            </a:pPr>
            <a:r>
              <a:rPr lang="en-US" b="1">
                <a:latin typeface="Times New Roman" pitchFamily="18" charset="0"/>
              </a:rPr>
              <a:t>- Nếu không có giá trần??</a:t>
            </a:r>
          </a:p>
          <a:p>
            <a:pPr algn="just">
              <a:spcBef>
                <a:spcPct val="50000"/>
              </a:spcBef>
            </a:pPr>
            <a:r>
              <a:rPr lang="en-US" b="1">
                <a:latin typeface="Times New Roman" pitchFamily="18" charset="0"/>
              </a:rPr>
              <a:t>- Có giá trần? Xếp hàng là do đâu?</a:t>
            </a:r>
          </a:p>
        </p:txBody>
      </p:sp>
      <p:sp>
        <p:nvSpPr>
          <p:cNvPr id="12329" name="Line 41"/>
          <p:cNvSpPr>
            <a:spLocks noChangeShapeType="1"/>
          </p:cNvSpPr>
          <p:nvPr/>
        </p:nvSpPr>
        <p:spPr bwMode="auto">
          <a:xfrm>
            <a:off x="7315200" y="1828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vi-VN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9440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1752600" y="404665"/>
            <a:ext cx="8915400" cy="535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</a:pPr>
            <a:r>
              <a:rPr lang="en-US" sz="36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Qui </a:t>
            </a:r>
            <a:r>
              <a:rPr lang="en-US" sz="3600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sz="36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giá</a:t>
            </a:r>
            <a:r>
              <a:rPr lang="en-US" sz="36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sàn</a:t>
            </a:r>
            <a:r>
              <a:rPr lang="en-US" sz="36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sz="3600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Giá</a:t>
            </a:r>
            <a:r>
              <a:rPr lang="en-US" sz="36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tối</a:t>
            </a:r>
            <a:r>
              <a:rPr lang="en-US" sz="36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thiểu</a:t>
            </a:r>
            <a:r>
              <a:rPr lang="en-US" sz="36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3600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Pmin</a:t>
            </a:r>
            <a:r>
              <a:rPr lang="en-US" sz="28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).</a:t>
            </a:r>
            <a:endParaRPr lang="en-US" sz="3200" b="1" dirty="0">
              <a:solidFill>
                <a:srgbClr val="FFFF00"/>
              </a:solidFill>
              <a:latin typeface="Times New Roman" pitchFamily="18" charset="0"/>
            </a:endParaRPr>
          </a:p>
        </p:txBody>
      </p:sp>
      <p:sp>
        <p:nvSpPr>
          <p:cNvPr id="17411" name="Line 3"/>
          <p:cNvSpPr>
            <a:spLocks noChangeShapeType="1"/>
          </p:cNvSpPr>
          <p:nvPr/>
        </p:nvSpPr>
        <p:spPr bwMode="auto">
          <a:xfrm>
            <a:off x="2209801" y="1100138"/>
            <a:ext cx="7743825" cy="0"/>
          </a:xfrm>
          <a:prstGeom prst="line">
            <a:avLst/>
          </a:prstGeom>
          <a:noFill/>
          <a:ln w="76200" cmpd="tri">
            <a:pattFill prst="wdDnDiag">
              <a:fgClr>
                <a:srgbClr val="00FF00"/>
              </a:fgClr>
              <a:bgClr>
                <a:srgbClr val="FFFFFF"/>
              </a:bgClr>
            </a:pattFill>
            <a:round/>
            <a:headEnd/>
            <a:tailEnd/>
          </a:ln>
        </p:spPr>
        <p:txBody>
          <a:bodyPr/>
          <a:lstStyle/>
          <a:p>
            <a:endParaRPr lang="vi-VN" dirty="0">
              <a:latin typeface="Times New Roman" panose="02020603050405020304" pitchFamily="18" charset="0"/>
            </a:endParaRPr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365760" y="2179320"/>
            <a:ext cx="11155680" cy="3213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60000"/>
              </a:lnSpc>
              <a:spcBef>
                <a:spcPct val="50000"/>
              </a:spcBef>
              <a:buFontTx/>
              <a:buChar char="-"/>
            </a:pPr>
            <a:r>
              <a:rPr lang="en-US" sz="2400" b="1" dirty="0">
                <a:latin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</a:rPr>
              <a:t>Giá</a:t>
            </a:r>
            <a:r>
              <a:rPr lang="en-US" sz="2400" b="1" dirty="0">
                <a:latin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</a:rPr>
              <a:t>sàn</a:t>
            </a:r>
            <a:r>
              <a:rPr lang="en-US" sz="2400" b="1" dirty="0">
                <a:latin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</a:rPr>
              <a:t>là</a:t>
            </a:r>
            <a:r>
              <a:rPr lang="en-US" sz="2400" b="1" dirty="0">
                <a:latin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</a:rPr>
              <a:t>mức</a:t>
            </a:r>
            <a:r>
              <a:rPr lang="en-US" sz="2400" b="1" dirty="0">
                <a:latin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</a:rPr>
              <a:t>giá</a:t>
            </a:r>
            <a:r>
              <a:rPr lang="en-US" sz="2400" b="1" dirty="0">
                <a:latin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</a:rPr>
              <a:t>tối</a:t>
            </a:r>
            <a:r>
              <a:rPr lang="en-US" sz="2400" b="1" dirty="0">
                <a:latin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</a:rPr>
              <a:t>thiểu</a:t>
            </a:r>
            <a:r>
              <a:rPr lang="en-US" sz="2400" b="1" dirty="0">
                <a:latin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</a:rPr>
              <a:t>áp</a:t>
            </a:r>
            <a:r>
              <a:rPr lang="en-US" sz="2400" b="1" dirty="0">
                <a:latin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</a:rPr>
              <a:t>đặt</a:t>
            </a:r>
            <a:r>
              <a:rPr lang="en-US" sz="2400" b="1" dirty="0">
                <a:latin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</a:rPr>
              <a:t>cho</a:t>
            </a:r>
            <a:r>
              <a:rPr lang="en-US" sz="2400" b="1" dirty="0">
                <a:latin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</a:rPr>
              <a:t>một</a:t>
            </a:r>
            <a:r>
              <a:rPr lang="en-US" sz="2400" b="1" dirty="0">
                <a:latin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</a:rPr>
              <a:t>loại</a:t>
            </a:r>
            <a:r>
              <a:rPr lang="en-US" sz="2400" b="1" dirty="0">
                <a:latin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</a:rPr>
              <a:t>hàng</a:t>
            </a:r>
            <a:r>
              <a:rPr lang="en-US" sz="2400" b="1" dirty="0">
                <a:latin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</a:rPr>
              <a:t>hoá</a:t>
            </a:r>
            <a:r>
              <a:rPr lang="en-US" sz="2400" b="1" dirty="0">
                <a:latin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</a:rPr>
              <a:t>nào</a:t>
            </a:r>
            <a:r>
              <a:rPr lang="en-US" sz="2400" b="1" dirty="0">
                <a:latin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</a:rPr>
              <a:t>đó</a:t>
            </a:r>
            <a:r>
              <a:rPr lang="en-US" sz="2400" b="1" dirty="0">
                <a:latin typeface="Times New Roman" pitchFamily="18" charset="0"/>
              </a:rPr>
              <a:t>.</a:t>
            </a:r>
          </a:p>
          <a:p>
            <a:pPr algn="just">
              <a:lnSpc>
                <a:spcPct val="160000"/>
              </a:lnSpc>
              <a:spcBef>
                <a:spcPct val="50000"/>
              </a:spcBef>
            </a:pPr>
            <a:endParaRPr lang="en-US" sz="400" b="1" dirty="0">
              <a:latin typeface="Times New Roman" pitchFamily="18" charset="0"/>
            </a:endParaRPr>
          </a:p>
          <a:p>
            <a:pPr algn="just">
              <a:lnSpc>
                <a:spcPct val="160000"/>
              </a:lnSpc>
              <a:spcBef>
                <a:spcPct val="50000"/>
              </a:spcBef>
              <a:buFontTx/>
              <a:buChar char="-"/>
            </a:pPr>
            <a:r>
              <a:rPr lang="en-US" sz="2400" b="1" dirty="0" err="1">
                <a:latin typeface="Times New Roman" pitchFamily="18" charset="0"/>
              </a:rPr>
              <a:t>Chính</a:t>
            </a:r>
            <a:r>
              <a:rPr lang="en-US" sz="2400" b="1" dirty="0">
                <a:latin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</a:rPr>
              <a:t>phủ</a:t>
            </a:r>
            <a:r>
              <a:rPr lang="en-US" sz="2400" b="1" dirty="0">
                <a:latin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</a:rPr>
              <a:t>áp</a:t>
            </a:r>
            <a:r>
              <a:rPr lang="en-US" sz="2400" b="1" dirty="0">
                <a:latin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</a:rPr>
              <a:t>đặt</a:t>
            </a:r>
            <a:r>
              <a:rPr lang="en-US" sz="2400" b="1" dirty="0">
                <a:latin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</a:rPr>
              <a:t>giá</a:t>
            </a:r>
            <a:r>
              <a:rPr lang="en-US" sz="2400" b="1" dirty="0">
                <a:latin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</a:rPr>
              <a:t>sàn</a:t>
            </a:r>
            <a:r>
              <a:rPr lang="en-US" sz="2400" b="1" dirty="0">
                <a:latin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</a:rPr>
              <a:t>khi</a:t>
            </a:r>
            <a:r>
              <a:rPr lang="en-US" sz="2400" b="1" dirty="0">
                <a:latin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</a:rPr>
              <a:t>cho</a:t>
            </a:r>
            <a:r>
              <a:rPr lang="en-US" sz="2400" b="1" dirty="0">
                <a:latin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</a:rPr>
              <a:t>rằng</a:t>
            </a:r>
            <a:r>
              <a:rPr lang="en-US" sz="2400" b="1" dirty="0">
                <a:latin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</a:rPr>
              <a:t>mức</a:t>
            </a:r>
            <a:r>
              <a:rPr lang="en-US" sz="2400" b="1" dirty="0">
                <a:latin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</a:rPr>
              <a:t>giá</a:t>
            </a:r>
            <a:r>
              <a:rPr lang="en-US" sz="2400" b="1" dirty="0">
                <a:latin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</a:rPr>
              <a:t>thị</a:t>
            </a:r>
            <a:r>
              <a:rPr lang="en-US" sz="2400" b="1" dirty="0">
                <a:latin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</a:rPr>
              <a:t>trường</a:t>
            </a:r>
            <a:r>
              <a:rPr lang="en-US" sz="2400" b="1" dirty="0">
                <a:latin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</a:rPr>
              <a:t>gây</a:t>
            </a:r>
            <a:r>
              <a:rPr lang="en-US" sz="2400" b="1" dirty="0">
                <a:latin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</a:rPr>
              <a:t>bất</a:t>
            </a:r>
            <a:r>
              <a:rPr lang="en-US" sz="2400" b="1" dirty="0">
                <a:latin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</a:rPr>
              <a:t>lợi</a:t>
            </a:r>
            <a:r>
              <a:rPr lang="en-US" sz="2400" b="1" dirty="0">
                <a:latin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</a:rPr>
              <a:t>cho</a:t>
            </a:r>
            <a:r>
              <a:rPr lang="en-US" sz="2400" b="1" dirty="0">
                <a:latin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</a:rPr>
              <a:t>người</a:t>
            </a:r>
            <a:r>
              <a:rPr lang="en-US" sz="2400" b="1" dirty="0">
                <a:latin typeface="Times New Roman" pitchFamily="18" charset="0"/>
              </a:rPr>
              <a:t> </a:t>
            </a:r>
            <a:r>
              <a:rPr lang="en-US" altLang="ja-JP" sz="2400" b="1" dirty="0" err="1">
                <a:latin typeface="Times New Roman" pitchFamily="18" charset="0"/>
                <a:ea typeface="ＭＳ Ｐゴシック" pitchFamily="34" charset="-128"/>
              </a:rPr>
              <a:t>bán</a:t>
            </a:r>
            <a:r>
              <a:rPr lang="en-US" sz="2400" b="1" dirty="0">
                <a:latin typeface="Times New Roman" pitchFamily="18" charset="0"/>
              </a:rPr>
              <a:t>.</a:t>
            </a:r>
          </a:p>
          <a:p>
            <a:pPr algn="just">
              <a:lnSpc>
                <a:spcPct val="160000"/>
              </a:lnSpc>
              <a:spcBef>
                <a:spcPct val="50000"/>
              </a:spcBef>
            </a:pPr>
            <a:endParaRPr lang="en-US" sz="800" b="1" dirty="0">
              <a:latin typeface="Times New Roman" pitchFamily="18" charset="0"/>
            </a:endParaRPr>
          </a:p>
          <a:p>
            <a:pPr algn="just">
              <a:lnSpc>
                <a:spcPct val="160000"/>
              </a:lnSpc>
              <a:spcBef>
                <a:spcPct val="50000"/>
              </a:spcBef>
            </a:pPr>
            <a:r>
              <a:rPr lang="en-US" sz="2400" b="1" dirty="0">
                <a:latin typeface="Times New Roman" pitchFamily="18" charset="0"/>
              </a:rPr>
              <a:t>- </a:t>
            </a:r>
            <a:r>
              <a:rPr lang="en-US" sz="2400" b="1" dirty="0" err="1">
                <a:latin typeface="Times New Roman" pitchFamily="18" charset="0"/>
              </a:rPr>
              <a:t>Mức</a:t>
            </a:r>
            <a:r>
              <a:rPr lang="en-US" sz="2400" b="1" dirty="0">
                <a:latin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</a:rPr>
              <a:t>giá</a:t>
            </a:r>
            <a:r>
              <a:rPr lang="en-US" sz="2400" b="1" dirty="0">
                <a:latin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</a:rPr>
              <a:t>sàn</a:t>
            </a:r>
            <a:r>
              <a:rPr lang="en-US" sz="2400" b="1" dirty="0">
                <a:latin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</a:rPr>
              <a:t>mà</a:t>
            </a:r>
            <a:r>
              <a:rPr lang="en-US" sz="2400" b="1" dirty="0">
                <a:latin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</a:rPr>
              <a:t>chính</a:t>
            </a:r>
            <a:r>
              <a:rPr lang="en-US" sz="2400" b="1" dirty="0">
                <a:latin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</a:rPr>
              <a:t>phủ</a:t>
            </a:r>
            <a:r>
              <a:rPr lang="en-US" sz="2400" b="1" dirty="0">
                <a:latin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</a:rPr>
              <a:t>áp</a:t>
            </a:r>
            <a:r>
              <a:rPr lang="en-US" sz="2400" b="1" dirty="0">
                <a:latin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</a:rPr>
              <a:t>đặt</a:t>
            </a:r>
            <a:r>
              <a:rPr lang="en-US" sz="2400" b="1" dirty="0">
                <a:latin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</a:rPr>
              <a:t>có</a:t>
            </a:r>
            <a:r>
              <a:rPr lang="en-US" sz="2400" b="1" dirty="0">
                <a:latin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</a:rPr>
              <a:t>thể</a:t>
            </a:r>
            <a:r>
              <a:rPr lang="en-US" sz="2400" b="1" dirty="0">
                <a:latin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</a:rPr>
              <a:t>rơi</a:t>
            </a:r>
            <a:r>
              <a:rPr lang="en-US" sz="2400" b="1" dirty="0">
                <a:latin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</a:rPr>
              <a:t>vào</a:t>
            </a:r>
            <a:r>
              <a:rPr lang="en-US" sz="2400" b="1" dirty="0">
                <a:latin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</a:rPr>
              <a:t>một</a:t>
            </a:r>
            <a:r>
              <a:rPr lang="en-US" sz="2400" b="1" dirty="0">
                <a:latin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</a:rPr>
              <a:t>trong</a:t>
            </a:r>
            <a:r>
              <a:rPr lang="en-US" sz="2400" b="1" dirty="0">
                <a:latin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</a:rPr>
              <a:t>hai</a:t>
            </a:r>
            <a:r>
              <a:rPr lang="en-US" sz="2400" b="1" dirty="0">
                <a:latin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</a:rPr>
              <a:t>trường</a:t>
            </a:r>
            <a:r>
              <a:rPr lang="en-US" sz="2400" b="1" dirty="0">
                <a:latin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</a:rPr>
              <a:t>hợp</a:t>
            </a:r>
            <a:r>
              <a:rPr lang="en-US" sz="2400" b="1" dirty="0">
                <a:latin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</a:rPr>
              <a:t>sau</a:t>
            </a:r>
            <a:r>
              <a:rPr lang="en-US" sz="2400" b="1" dirty="0">
                <a:latin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</a:rPr>
              <a:t>đây</a:t>
            </a:r>
            <a:r>
              <a:rPr lang="en-US" sz="2400" b="1" dirty="0">
                <a:latin typeface="Times New Roman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7388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1752600" y="188640"/>
            <a:ext cx="8915400" cy="997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</a:pPr>
            <a:r>
              <a:rPr lang="en-US" sz="2800" b="1" dirty="0" err="1">
                <a:solidFill>
                  <a:srgbClr val="0070C0"/>
                </a:solidFill>
                <a:latin typeface="Times New Roman" pitchFamily="18" charset="0"/>
              </a:rPr>
              <a:t>Tác</a:t>
            </a:r>
            <a:r>
              <a:rPr lang="en-US" sz="2800" b="1" dirty="0">
                <a:solidFill>
                  <a:srgbClr val="0070C0"/>
                </a:solidFill>
                <a:latin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70C0"/>
                </a:solidFill>
                <a:latin typeface="Times New Roman" pitchFamily="18" charset="0"/>
              </a:rPr>
              <a:t>động</a:t>
            </a:r>
            <a:r>
              <a:rPr lang="en-US" sz="2800" b="1" dirty="0">
                <a:solidFill>
                  <a:srgbClr val="0070C0"/>
                </a:solidFill>
                <a:latin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70C0"/>
                </a:solidFill>
                <a:latin typeface="Times New Roman" pitchFamily="18" charset="0"/>
              </a:rPr>
              <a:t>của</a:t>
            </a:r>
            <a:r>
              <a:rPr lang="en-US" sz="2800" b="1" dirty="0">
                <a:solidFill>
                  <a:srgbClr val="0070C0"/>
                </a:solidFill>
                <a:latin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70C0"/>
                </a:solidFill>
                <a:latin typeface="Times New Roman" pitchFamily="18" charset="0"/>
              </a:rPr>
              <a:t>giá</a:t>
            </a:r>
            <a:r>
              <a:rPr lang="en-US" sz="2800" b="1" dirty="0">
                <a:solidFill>
                  <a:srgbClr val="0070C0"/>
                </a:solidFill>
                <a:latin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70C0"/>
                </a:solidFill>
                <a:latin typeface="Times New Roman" pitchFamily="18" charset="0"/>
              </a:rPr>
              <a:t>sàn</a:t>
            </a:r>
            <a:r>
              <a:rPr lang="en-US" sz="2800" b="1" dirty="0">
                <a:solidFill>
                  <a:srgbClr val="0070C0"/>
                </a:solidFill>
                <a:latin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70C0"/>
                </a:solidFill>
                <a:latin typeface="Times New Roman" pitchFamily="18" charset="0"/>
              </a:rPr>
              <a:t>tới</a:t>
            </a:r>
            <a:r>
              <a:rPr lang="en-US" sz="2800" b="1" dirty="0">
                <a:solidFill>
                  <a:srgbClr val="0070C0"/>
                </a:solidFill>
                <a:latin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70C0"/>
                </a:solidFill>
                <a:latin typeface="Times New Roman" pitchFamily="18" charset="0"/>
              </a:rPr>
              <a:t>kết</a:t>
            </a:r>
            <a:r>
              <a:rPr lang="en-US" sz="2800" b="1" dirty="0">
                <a:solidFill>
                  <a:srgbClr val="0070C0"/>
                </a:solidFill>
                <a:latin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70C0"/>
                </a:solidFill>
                <a:latin typeface="Times New Roman" pitchFamily="18" charset="0"/>
              </a:rPr>
              <a:t>quả</a:t>
            </a:r>
            <a:r>
              <a:rPr lang="en-US" sz="2800" b="1" dirty="0">
                <a:solidFill>
                  <a:srgbClr val="0070C0"/>
                </a:solidFill>
                <a:latin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70C0"/>
                </a:solidFill>
                <a:latin typeface="Times New Roman" pitchFamily="18" charset="0"/>
              </a:rPr>
              <a:t>hoạt</a:t>
            </a:r>
            <a:r>
              <a:rPr lang="en-US" sz="2800" b="1" dirty="0">
                <a:solidFill>
                  <a:srgbClr val="0070C0"/>
                </a:solidFill>
                <a:latin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70C0"/>
                </a:solidFill>
                <a:latin typeface="Times New Roman" pitchFamily="18" charset="0"/>
              </a:rPr>
              <a:t>động</a:t>
            </a:r>
            <a:endParaRPr lang="en-US" sz="2800" b="1" dirty="0">
              <a:solidFill>
                <a:srgbClr val="0070C0"/>
              </a:solidFill>
              <a:latin typeface="Times New Roman" pitchFamily="18" charset="0"/>
            </a:endParaRPr>
          </a:p>
          <a:p>
            <a:pPr algn="ctr">
              <a:lnSpc>
                <a:spcPct val="80000"/>
              </a:lnSpc>
              <a:spcBef>
                <a:spcPct val="50000"/>
              </a:spcBef>
            </a:pPr>
            <a:r>
              <a:rPr lang="en-US" sz="2800" b="1" dirty="0">
                <a:solidFill>
                  <a:srgbClr val="0070C0"/>
                </a:solidFill>
                <a:latin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70C0"/>
                </a:solidFill>
                <a:latin typeface="Times New Roman" pitchFamily="18" charset="0"/>
              </a:rPr>
              <a:t>của</a:t>
            </a:r>
            <a:r>
              <a:rPr lang="en-US" sz="2800" b="1" dirty="0">
                <a:solidFill>
                  <a:srgbClr val="0070C0"/>
                </a:solidFill>
                <a:latin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70C0"/>
                </a:solidFill>
                <a:latin typeface="Times New Roman" pitchFamily="18" charset="0"/>
              </a:rPr>
              <a:t>thị</a:t>
            </a:r>
            <a:r>
              <a:rPr lang="en-US" sz="2800" b="1" dirty="0">
                <a:solidFill>
                  <a:srgbClr val="0070C0"/>
                </a:solidFill>
                <a:latin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70C0"/>
                </a:solidFill>
                <a:latin typeface="Times New Roman" pitchFamily="18" charset="0"/>
              </a:rPr>
              <a:t>trường</a:t>
            </a:r>
            <a:endParaRPr lang="en-US" sz="2800" b="1" dirty="0">
              <a:solidFill>
                <a:srgbClr val="0070C0"/>
              </a:solidFill>
              <a:latin typeface="Times New Roman" pitchFamily="18" charset="0"/>
            </a:endParaRPr>
          </a:p>
        </p:txBody>
      </p:sp>
      <p:sp>
        <p:nvSpPr>
          <p:cNvPr id="18435" name="Line 3"/>
          <p:cNvSpPr>
            <a:spLocks noChangeShapeType="1"/>
          </p:cNvSpPr>
          <p:nvPr/>
        </p:nvSpPr>
        <p:spPr bwMode="auto">
          <a:xfrm>
            <a:off x="2209800" y="1203284"/>
            <a:ext cx="7743825" cy="0"/>
          </a:xfrm>
          <a:prstGeom prst="line">
            <a:avLst/>
          </a:prstGeom>
          <a:noFill/>
          <a:ln w="76200" cmpd="tri">
            <a:pattFill prst="wdDnDiag">
              <a:fgClr>
                <a:srgbClr val="00FF00"/>
              </a:fgClr>
              <a:bgClr>
                <a:srgbClr val="FFFFFF"/>
              </a:bgClr>
            </a:pattFill>
            <a:round/>
            <a:headEnd/>
            <a:tailEnd/>
          </a:ln>
        </p:spPr>
        <p:txBody>
          <a:bodyPr/>
          <a:lstStyle/>
          <a:p>
            <a:endParaRPr lang="vi-VN" dirty="0">
              <a:latin typeface="Times New Roman" panose="02020603050405020304" pitchFamily="18" charset="0"/>
            </a:endParaRPr>
          </a:p>
        </p:txBody>
      </p:sp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455022" y="1732829"/>
            <a:ext cx="4191000" cy="4176713"/>
            <a:chOff x="240" y="1056"/>
            <a:chExt cx="2640" cy="2631"/>
          </a:xfrm>
        </p:grpSpPr>
        <p:sp>
          <p:nvSpPr>
            <p:cNvPr id="18438" name="Freeform 5"/>
            <p:cNvSpPr>
              <a:spLocks/>
            </p:cNvSpPr>
            <p:nvPr/>
          </p:nvSpPr>
          <p:spPr bwMode="auto">
            <a:xfrm>
              <a:off x="432" y="1248"/>
              <a:ext cx="2016" cy="2160"/>
            </a:xfrm>
            <a:custGeom>
              <a:avLst/>
              <a:gdLst>
                <a:gd name="T0" fmla="*/ 0 w 2016"/>
                <a:gd name="T1" fmla="*/ 0 h 2160"/>
                <a:gd name="T2" fmla="*/ 0 w 2016"/>
                <a:gd name="T3" fmla="*/ 2160 h 2160"/>
                <a:gd name="T4" fmla="*/ 2016 w 2016"/>
                <a:gd name="T5" fmla="*/ 2160 h 2160"/>
                <a:gd name="T6" fmla="*/ 0 60000 65536"/>
                <a:gd name="T7" fmla="*/ 0 60000 65536"/>
                <a:gd name="T8" fmla="*/ 0 60000 65536"/>
                <a:gd name="T9" fmla="*/ 0 w 2016"/>
                <a:gd name="T10" fmla="*/ 0 h 2160"/>
                <a:gd name="T11" fmla="*/ 2016 w 2016"/>
                <a:gd name="T12" fmla="*/ 2160 h 216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16" h="2160">
                  <a:moveTo>
                    <a:pt x="0" y="0"/>
                  </a:moveTo>
                  <a:lnTo>
                    <a:pt x="0" y="2160"/>
                  </a:lnTo>
                  <a:lnTo>
                    <a:pt x="2016" y="2160"/>
                  </a:lnTo>
                </a:path>
              </a:pathLst>
            </a:custGeom>
            <a:noFill/>
            <a:ln w="38100" cmpd="sng">
              <a:solidFill>
                <a:schemeClr val="accent1">
                  <a:lumMod val="75000"/>
                </a:schemeClr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vi-VN" dirty="0">
                <a:latin typeface="Times New Roman" panose="02020603050405020304" pitchFamily="18" charset="0"/>
              </a:endParaRPr>
            </a:p>
          </p:txBody>
        </p:sp>
        <p:sp>
          <p:nvSpPr>
            <p:cNvPr id="18439" name="Freeform 6"/>
            <p:cNvSpPr>
              <a:spLocks/>
            </p:cNvSpPr>
            <p:nvPr/>
          </p:nvSpPr>
          <p:spPr bwMode="auto">
            <a:xfrm>
              <a:off x="432" y="2304"/>
              <a:ext cx="720" cy="1104"/>
            </a:xfrm>
            <a:custGeom>
              <a:avLst/>
              <a:gdLst>
                <a:gd name="T0" fmla="*/ 0 w 720"/>
                <a:gd name="T1" fmla="*/ 0 h 1104"/>
                <a:gd name="T2" fmla="*/ 720 w 720"/>
                <a:gd name="T3" fmla="*/ 0 h 1104"/>
                <a:gd name="T4" fmla="*/ 720 w 720"/>
                <a:gd name="T5" fmla="*/ 1104 h 1104"/>
                <a:gd name="T6" fmla="*/ 0 60000 65536"/>
                <a:gd name="T7" fmla="*/ 0 60000 65536"/>
                <a:gd name="T8" fmla="*/ 0 60000 65536"/>
                <a:gd name="T9" fmla="*/ 0 w 720"/>
                <a:gd name="T10" fmla="*/ 0 h 1104"/>
                <a:gd name="T11" fmla="*/ 720 w 720"/>
                <a:gd name="T12" fmla="*/ 1104 h 110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20" h="1104">
                  <a:moveTo>
                    <a:pt x="0" y="0"/>
                  </a:moveTo>
                  <a:lnTo>
                    <a:pt x="720" y="0"/>
                  </a:lnTo>
                  <a:lnTo>
                    <a:pt x="720" y="1104"/>
                  </a:lnTo>
                </a:path>
              </a:pathLst>
            </a:custGeom>
            <a:noFill/>
            <a:ln w="9525" cap="flat">
              <a:solidFill>
                <a:schemeClr val="accent1">
                  <a:lumMod val="75000"/>
                </a:schemeClr>
              </a:solidFill>
              <a:prstDash val="lgDash"/>
              <a:round/>
              <a:headEnd/>
              <a:tailEnd/>
            </a:ln>
          </p:spPr>
          <p:txBody>
            <a:bodyPr/>
            <a:lstStyle/>
            <a:p>
              <a:endParaRPr lang="vi-VN" dirty="0">
                <a:latin typeface="Times New Roman" panose="02020603050405020304" pitchFamily="18" charset="0"/>
              </a:endParaRPr>
            </a:p>
          </p:txBody>
        </p:sp>
        <p:sp>
          <p:nvSpPr>
            <p:cNvPr id="18440" name="Line 7"/>
            <p:cNvSpPr>
              <a:spLocks noChangeShapeType="1"/>
            </p:cNvSpPr>
            <p:nvPr/>
          </p:nvSpPr>
          <p:spPr bwMode="auto">
            <a:xfrm>
              <a:off x="432" y="2496"/>
              <a:ext cx="1776" cy="0"/>
            </a:xfrm>
            <a:prstGeom prst="line">
              <a:avLst/>
            </a:prstGeom>
            <a:noFill/>
            <a:ln w="28575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vi-VN" dirty="0">
                <a:latin typeface="Times New Roman" panose="02020603050405020304" pitchFamily="18" charset="0"/>
              </a:endParaRPr>
            </a:p>
          </p:txBody>
        </p:sp>
        <p:sp>
          <p:nvSpPr>
            <p:cNvPr id="18441" name="Line 8"/>
            <p:cNvSpPr>
              <a:spLocks noChangeShapeType="1"/>
            </p:cNvSpPr>
            <p:nvPr/>
          </p:nvSpPr>
          <p:spPr bwMode="auto">
            <a:xfrm flipV="1">
              <a:off x="432" y="1719"/>
              <a:ext cx="1287" cy="1353"/>
            </a:xfrm>
            <a:prstGeom prst="line">
              <a:avLst/>
            </a:prstGeom>
            <a:noFill/>
            <a:ln w="28575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vi-VN" dirty="0">
                <a:latin typeface="Times New Roman" panose="02020603050405020304" pitchFamily="18" charset="0"/>
              </a:endParaRPr>
            </a:p>
          </p:txBody>
        </p:sp>
        <p:sp>
          <p:nvSpPr>
            <p:cNvPr id="18442" name="Text Box 9"/>
            <p:cNvSpPr txBox="1">
              <a:spLocks noChangeArrowheads="1"/>
            </p:cNvSpPr>
            <p:nvPr/>
          </p:nvSpPr>
          <p:spPr bwMode="auto">
            <a:xfrm>
              <a:off x="480" y="1056"/>
              <a:ext cx="5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Giá</a:t>
              </a:r>
            </a:p>
          </p:txBody>
        </p:sp>
        <p:sp>
          <p:nvSpPr>
            <p:cNvPr id="18443" name="Text Box 10"/>
            <p:cNvSpPr txBox="1">
              <a:spLocks noChangeArrowheads="1"/>
            </p:cNvSpPr>
            <p:nvPr/>
          </p:nvSpPr>
          <p:spPr bwMode="auto">
            <a:xfrm>
              <a:off x="1584" y="2256"/>
              <a:ext cx="72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Giá sàn</a:t>
              </a:r>
            </a:p>
          </p:txBody>
        </p:sp>
        <p:sp>
          <p:nvSpPr>
            <p:cNvPr id="18444" name="Text Box 11"/>
            <p:cNvSpPr txBox="1">
              <a:spLocks noChangeArrowheads="1"/>
            </p:cNvSpPr>
            <p:nvPr/>
          </p:nvSpPr>
          <p:spPr bwMode="auto">
            <a:xfrm>
              <a:off x="2160" y="3456"/>
              <a:ext cx="72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Lượng</a:t>
              </a:r>
            </a:p>
          </p:txBody>
        </p:sp>
        <p:sp>
          <p:nvSpPr>
            <p:cNvPr id="18445" name="Line 12"/>
            <p:cNvSpPr>
              <a:spLocks noChangeShapeType="1"/>
            </p:cNvSpPr>
            <p:nvPr/>
          </p:nvSpPr>
          <p:spPr bwMode="auto">
            <a:xfrm>
              <a:off x="432" y="1488"/>
              <a:ext cx="1629" cy="1905"/>
            </a:xfrm>
            <a:prstGeom prst="line">
              <a:avLst/>
            </a:prstGeom>
            <a:noFill/>
            <a:ln w="28575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vi-VN" dirty="0">
                <a:latin typeface="Times New Roman" panose="02020603050405020304" pitchFamily="18" charset="0"/>
              </a:endParaRPr>
            </a:p>
          </p:txBody>
        </p:sp>
        <p:sp>
          <p:nvSpPr>
            <p:cNvPr id="18446" name="Text Box 13"/>
            <p:cNvSpPr txBox="1">
              <a:spLocks noChangeArrowheads="1"/>
            </p:cNvSpPr>
            <p:nvPr/>
          </p:nvSpPr>
          <p:spPr bwMode="auto">
            <a:xfrm>
              <a:off x="240" y="1413"/>
              <a:ext cx="2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18447" name="Text Box 14"/>
            <p:cNvSpPr txBox="1">
              <a:spLocks noChangeArrowheads="1"/>
            </p:cNvSpPr>
            <p:nvPr/>
          </p:nvSpPr>
          <p:spPr bwMode="auto">
            <a:xfrm>
              <a:off x="240" y="2208"/>
              <a:ext cx="2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18448" name="Text Box 15"/>
            <p:cNvSpPr txBox="1">
              <a:spLocks noChangeArrowheads="1"/>
            </p:cNvSpPr>
            <p:nvPr/>
          </p:nvSpPr>
          <p:spPr bwMode="auto">
            <a:xfrm>
              <a:off x="240" y="2352"/>
              <a:ext cx="2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18449" name="Text Box 16"/>
            <p:cNvSpPr txBox="1">
              <a:spLocks noChangeArrowheads="1"/>
            </p:cNvSpPr>
            <p:nvPr/>
          </p:nvSpPr>
          <p:spPr bwMode="auto">
            <a:xfrm>
              <a:off x="240" y="2976"/>
              <a:ext cx="2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8450" name="Text Box 17"/>
            <p:cNvSpPr txBox="1">
              <a:spLocks noChangeArrowheads="1"/>
            </p:cNvSpPr>
            <p:nvPr/>
          </p:nvSpPr>
          <p:spPr bwMode="auto">
            <a:xfrm>
              <a:off x="1632" y="1680"/>
              <a:ext cx="2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S</a:t>
              </a:r>
            </a:p>
          </p:txBody>
        </p:sp>
        <p:sp>
          <p:nvSpPr>
            <p:cNvPr id="18451" name="Text Box 18"/>
            <p:cNvSpPr txBox="1">
              <a:spLocks noChangeArrowheads="1"/>
            </p:cNvSpPr>
            <p:nvPr/>
          </p:nvSpPr>
          <p:spPr bwMode="auto">
            <a:xfrm>
              <a:off x="1008" y="3408"/>
              <a:ext cx="38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16</a:t>
              </a:r>
            </a:p>
          </p:txBody>
        </p:sp>
        <p:sp>
          <p:nvSpPr>
            <p:cNvPr id="18452" name="Text Box 19"/>
            <p:cNvSpPr txBox="1">
              <a:spLocks noChangeArrowheads="1"/>
            </p:cNvSpPr>
            <p:nvPr/>
          </p:nvSpPr>
          <p:spPr bwMode="auto">
            <a:xfrm>
              <a:off x="2016" y="3120"/>
              <a:ext cx="38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D</a:t>
              </a:r>
            </a:p>
          </p:txBody>
        </p:sp>
      </p:grpSp>
      <p:sp>
        <p:nvSpPr>
          <p:cNvPr id="18437" name="Text Box 20"/>
          <p:cNvSpPr txBox="1">
            <a:spLocks noChangeArrowheads="1"/>
          </p:cNvSpPr>
          <p:nvPr/>
        </p:nvSpPr>
        <p:spPr bwMode="auto">
          <a:xfrm>
            <a:off x="4578122" y="1924716"/>
            <a:ext cx="6962502" cy="4007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  <a:spcBef>
                <a:spcPct val="50000"/>
              </a:spcBef>
              <a:buFontTx/>
              <a:buChar char="-"/>
            </a:pPr>
            <a:r>
              <a:rPr lang="en-US" sz="2400" dirty="0" err="1">
                <a:latin typeface="Times New Roman" pitchFamily="18" charset="0"/>
              </a:rPr>
              <a:t>Giả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sử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chính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phủ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áp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đặt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mức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giá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sàn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bằng</a:t>
            </a:r>
            <a:r>
              <a:rPr lang="en-US" sz="2400" dirty="0">
                <a:latin typeface="Times New Roman" pitchFamily="18" charset="0"/>
              </a:rPr>
              <a:t> 4 =&gt; </a:t>
            </a:r>
            <a:r>
              <a:rPr lang="en-US" sz="2400" dirty="0" err="1">
                <a:latin typeface="Times New Roman" pitchFamily="18" charset="0"/>
              </a:rPr>
              <a:t>thấp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hơn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giá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cân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bằng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của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thị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trường</a:t>
            </a:r>
            <a:r>
              <a:rPr lang="en-US" sz="2400" dirty="0">
                <a:latin typeface="Times New Roman" pitchFamily="18" charset="0"/>
              </a:rPr>
              <a:t>.</a:t>
            </a:r>
          </a:p>
          <a:p>
            <a:pPr algn="just">
              <a:lnSpc>
                <a:spcPct val="130000"/>
              </a:lnSpc>
              <a:spcBef>
                <a:spcPct val="50000"/>
              </a:spcBef>
              <a:buFontTx/>
              <a:buChar char="-"/>
            </a:pP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Điều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gì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xảy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ra</a:t>
            </a:r>
            <a:r>
              <a:rPr lang="en-US" sz="2400" dirty="0">
                <a:latin typeface="Times New Roman" pitchFamily="18" charset="0"/>
              </a:rPr>
              <a:t>??</a:t>
            </a:r>
          </a:p>
          <a:p>
            <a:pPr algn="just">
              <a:lnSpc>
                <a:spcPct val="130000"/>
              </a:lnSpc>
              <a:spcBef>
                <a:spcPct val="50000"/>
              </a:spcBef>
              <a:buFontTx/>
              <a:buChar char="-"/>
            </a:pPr>
            <a:r>
              <a:rPr lang="en-US" sz="2400" dirty="0">
                <a:latin typeface="Times New Roman" pitchFamily="18" charset="0"/>
              </a:rPr>
              <a:t> (</a:t>
            </a:r>
            <a:r>
              <a:rPr lang="en-US" sz="2400" dirty="0" err="1">
                <a:latin typeface="Times New Roman" pitchFamily="18" charset="0"/>
              </a:rPr>
              <a:t>Các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lực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lượng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thị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trường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vẫn</a:t>
            </a:r>
            <a:r>
              <a:rPr lang="en-US" sz="2400" dirty="0">
                <a:latin typeface="Times New Roman" pitchFamily="18" charset="0"/>
              </a:rPr>
              <a:t> ở </a:t>
            </a:r>
            <a:r>
              <a:rPr lang="en-US" sz="2400" dirty="0" err="1">
                <a:latin typeface="Times New Roman" pitchFamily="18" charset="0"/>
              </a:rPr>
              <a:t>tại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điểm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cân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bằng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một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cách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tự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nhiên</a:t>
            </a:r>
            <a:r>
              <a:rPr lang="en-US" sz="2400" dirty="0">
                <a:latin typeface="Times New Roman" pitchFamily="18" charset="0"/>
              </a:rPr>
              <a:t>).</a:t>
            </a:r>
          </a:p>
          <a:p>
            <a:pPr algn="just">
              <a:lnSpc>
                <a:spcPct val="130000"/>
              </a:lnSpc>
              <a:spcBef>
                <a:spcPct val="50000"/>
              </a:spcBef>
              <a:buFontTx/>
              <a:buChar char="-"/>
            </a:pPr>
            <a:r>
              <a:rPr lang="en-US" sz="2400" dirty="0" err="1">
                <a:latin typeface="Times New Roman" pitchFamily="18" charset="0"/>
              </a:rPr>
              <a:t>Trong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trường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hợp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này</a:t>
            </a:r>
            <a:r>
              <a:rPr lang="en-US" sz="2400" dirty="0">
                <a:latin typeface="Times New Roman" pitchFamily="18" charset="0"/>
              </a:rPr>
              <a:t>, </a:t>
            </a:r>
            <a:r>
              <a:rPr lang="en-US" sz="2400" dirty="0" err="1">
                <a:latin typeface="Times New Roman" pitchFamily="18" charset="0"/>
              </a:rPr>
              <a:t>giá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sàn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được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gọi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là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không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ràng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buộc</a:t>
            </a:r>
            <a:r>
              <a:rPr lang="en-US" sz="2400" dirty="0">
                <a:latin typeface="Times New Roman" pitchFamily="18" charset="0"/>
              </a:rPr>
              <a:t>. (</a:t>
            </a:r>
            <a:r>
              <a:rPr lang="en-US" sz="2400" dirty="0" err="1">
                <a:latin typeface="Times New Roman" pitchFamily="18" charset="0"/>
              </a:rPr>
              <a:t>vì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không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hề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gây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ảnh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hưởng</a:t>
            </a:r>
            <a:r>
              <a:rPr lang="en-US" sz="2400" dirty="0">
                <a:latin typeface="Times New Roman" pitchFamily="18" charset="0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056966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</TotalTime>
  <Words>2195</Words>
  <Application>Microsoft Office PowerPoint</Application>
  <PresentationFormat>Widescreen</PresentationFormat>
  <Paragraphs>298</Paragraphs>
  <Slides>25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ＭＳ Ｐゴシック</vt:lpstr>
      <vt:lpstr>ＭＳ Ｐゴシック</vt:lpstr>
      <vt:lpstr>Calibri</vt:lpstr>
      <vt:lpstr>Calibri Light</vt:lpstr>
      <vt:lpstr>Times New Roman</vt:lpstr>
      <vt:lpstr>Wingdings</vt:lpstr>
      <vt:lpstr>Retrospect</vt:lpstr>
      <vt:lpstr>Chương 3. </vt:lpstr>
      <vt:lpstr>Chính sách giá tối đa và giá tối thiểu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Chính sách thuế</vt:lpstr>
      <vt:lpstr>Chính sách thuế</vt:lpstr>
      <vt:lpstr>Chính sách thuế</vt:lpstr>
      <vt:lpstr>PowerPoint Presentation</vt:lpstr>
      <vt:lpstr>PowerPoint Presentation</vt:lpstr>
      <vt:lpstr>PowerPoint Presentation</vt:lpstr>
      <vt:lpstr>Hệ số co giãn và ảnh hưởng của thuế (Tiếp)</vt:lpstr>
      <vt:lpstr>PowerPoint Presentation</vt:lpstr>
      <vt:lpstr>Chính sách trợ cấp</vt:lpstr>
      <vt:lpstr>Chính sách trợ cấp</vt:lpstr>
      <vt:lpstr>Chính sách trợ cấp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Chương 3.</dc:title>
  <dc:creator>An Phat</dc:creator>
  <cp:lastModifiedBy>An Phat</cp:lastModifiedBy>
  <cp:revision>2</cp:revision>
  <dcterms:created xsi:type="dcterms:W3CDTF">2021-09-18T10:18:03Z</dcterms:created>
  <dcterms:modified xsi:type="dcterms:W3CDTF">2021-09-18T10:29:17Z</dcterms:modified>
</cp:coreProperties>
</file>