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9E5AB5-86FF-4832-8A11-A0C5A41322F3}" type="datetimeFigureOut">
              <a:rPr lang="vi-VN" smtClean="0"/>
              <a:pPr/>
              <a:t>01/10/19</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5A8E0C-201B-448C-BDC4-BCF02B75958F}" type="slidenum">
              <a:rPr lang="vi-VN" smtClean="0"/>
              <a:pPr/>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649142D-DB72-4A80-A169-0B52E35C0C8A}" type="slidenum">
              <a:rPr lang="en-US" smtClean="0"/>
              <a:pPr/>
              <a:t>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B8B4B28-DD74-46E6-8819-6A0256A6B8B0}" type="slidenum">
              <a:rPr lang="en-US" smtClean="0"/>
              <a:pPr/>
              <a:t>10</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85640C57-1335-4DC0-82F0-55B8F1964A88}"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B17E748-CBC4-40CB-90CF-44207320D701}" type="slidenum">
              <a:rPr lang="en-US" smtClean="0"/>
              <a:pPr/>
              <a:t>12</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61FAE39-3247-447F-9E85-A37013D6A98E}" type="slidenum">
              <a:rPr lang="en-US" smtClean="0"/>
              <a:pPr/>
              <a:t>13</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78A7FAE-741D-4A1D-AFD6-9656D8CD793B}" type="slidenum">
              <a:rPr lang="en-US" smtClean="0"/>
              <a:pPr/>
              <a:t>14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6645EBE-BA92-4CDE-BF28-930AB093ECE8}" type="slidenum">
              <a:rPr lang="en-US" smtClean="0"/>
              <a:pPr/>
              <a:t>15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92D393B-D6A4-4CE7-B1AD-15852F6B9D02}" type="slidenum">
              <a:rPr lang="en-US" smtClean="0"/>
              <a:pPr/>
              <a:t>16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F8A1F2D-F0D2-470B-A5FD-3108D0711991}"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2019E5E-A08A-4CD0-BCF9-2C4E0AA1EF58}"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C964104-1648-4954-A2CD-A5C0B6B5F5AB}" type="slidenum">
              <a:rPr lang="en-US" smtClean="0"/>
              <a:pPr/>
              <a:t>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720BAA8-CEBF-48F3-8C7D-908E6A71A324}" type="slidenum">
              <a:rPr lang="en-US" smtClean="0"/>
              <a:pPr/>
              <a:t>3</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88976EB-67C5-4A3B-867F-0126DC4B8E3A}" type="slidenum">
              <a:rPr lang="en-US" smtClean="0"/>
              <a:pPr/>
              <a:t>4</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5721E7-14F2-4581-B6B3-1F04E82FBFFA}" type="slidenum">
              <a:rPr lang="en-US" smtClean="0"/>
              <a:pPr/>
              <a:t>5</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7B0075C-F9FA-4CBD-89A1-1C59816BE442}" type="slidenum">
              <a:rPr lang="en-US" smtClean="0"/>
              <a:pPr/>
              <a:t>6</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5869E39-A7BF-4243-8A2F-CC1088AA4C3C}" type="slidenum">
              <a:rPr lang="en-US" smtClean="0"/>
              <a:pPr/>
              <a:t>7</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A451D4CD-F48C-4512-9DC3-912B30716B96}" type="slidenum">
              <a:rPr lang="en-US" smtClean="0"/>
              <a:pPr/>
              <a:t>8</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D072ACB-45C6-4E26-B31F-426535BA2B5E}" type="slidenum">
              <a:rPr lang="en-US" smtClean="0"/>
              <a:pPr/>
              <a:t>9</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FFA17800-5819-47D8-B355-DCE9AA2EB172}" type="datetimeFigureOut">
              <a:rPr lang="vi-VN" smtClean="0"/>
              <a:pPr/>
              <a:t>01/10/19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FA17800-5819-47D8-B355-DCE9AA2EB172}" type="datetimeFigureOut">
              <a:rPr lang="vi-VN" smtClean="0"/>
              <a:pPr/>
              <a:t>01/10/19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FA17800-5819-47D8-B355-DCE9AA2EB172}" type="datetimeFigureOut">
              <a:rPr lang="vi-VN" smtClean="0"/>
              <a:pPr/>
              <a:t>01/10/19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FE4E9D5B-5520-4D66-ABF8-0CEB634121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FFA17800-5819-47D8-B355-DCE9AA2EB172}" type="datetimeFigureOut">
              <a:rPr lang="vi-VN" smtClean="0"/>
              <a:pPr/>
              <a:t>01/10/19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17800-5819-47D8-B355-DCE9AA2EB172}" type="datetimeFigureOut">
              <a:rPr lang="vi-VN" smtClean="0"/>
              <a:pPr/>
              <a:t>01/10/19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FFA17800-5819-47D8-B355-DCE9AA2EB172}" type="datetimeFigureOut">
              <a:rPr lang="vi-VN" smtClean="0"/>
              <a:pPr/>
              <a:t>01/10/19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FFA17800-5819-47D8-B355-DCE9AA2EB172}" type="datetimeFigureOut">
              <a:rPr lang="vi-VN" smtClean="0"/>
              <a:pPr/>
              <a:t>01/10/19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FFA17800-5819-47D8-B355-DCE9AA2EB172}" type="datetimeFigureOut">
              <a:rPr lang="vi-VN" smtClean="0"/>
              <a:pPr/>
              <a:t>01/10/19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17800-5819-47D8-B355-DCE9AA2EB172}" type="datetimeFigureOut">
              <a:rPr lang="vi-VN" smtClean="0"/>
              <a:pPr/>
              <a:t>01/10/19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7800-5819-47D8-B355-DCE9AA2EB172}" type="datetimeFigureOut">
              <a:rPr lang="vi-VN" smtClean="0"/>
              <a:pPr/>
              <a:t>01/10/19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17800-5819-47D8-B355-DCE9AA2EB172}" type="datetimeFigureOut">
              <a:rPr lang="vi-VN" smtClean="0"/>
              <a:pPr/>
              <a:t>01/10/19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0288C859-B9C6-4D26-B71F-B5629CBF1A64}"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17800-5819-47D8-B355-DCE9AA2EB172}" type="datetimeFigureOut">
              <a:rPr lang="vi-VN" smtClean="0"/>
              <a:pPr/>
              <a:t>01/10/19</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8C859-B9C6-4D26-B71F-B5629CBF1A64}"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84150" y="173038"/>
            <a:ext cx="8655050" cy="1225550"/>
          </a:xfrm>
          <a:prstGeom prst="rect">
            <a:avLst/>
          </a:prstGeom>
          <a:noFill/>
          <a:ln w="9525">
            <a:noFill/>
            <a:miter lim="800000"/>
            <a:headEnd/>
            <a:tailEnd/>
          </a:ln>
        </p:spPr>
        <p:txBody>
          <a:bodyPr>
            <a:spAutoFit/>
          </a:bodyPr>
          <a:lstStyle/>
          <a:p>
            <a:pPr algn="ctr">
              <a:lnSpc>
                <a:spcPct val="90000"/>
              </a:lnSpc>
              <a:spcBef>
                <a:spcPct val="50000"/>
              </a:spcBef>
            </a:pPr>
            <a:r>
              <a:rPr lang="en-US" sz="3200" b="1" dirty="0" err="1" smtClean="0">
                <a:latin typeface="Times New Roman" pitchFamily="18" charset="0"/>
              </a:rPr>
              <a:t>Chương</a:t>
            </a:r>
            <a:r>
              <a:rPr lang="en-US" sz="3200" b="1" dirty="0" smtClean="0">
                <a:latin typeface="Times New Roman" pitchFamily="18" charset="0"/>
              </a:rPr>
              <a:t> </a:t>
            </a:r>
            <a:r>
              <a:rPr lang="en-US" sz="3200" b="1" dirty="0" smtClean="0">
                <a:latin typeface="Times New Roman" pitchFamily="18" charset="0"/>
              </a:rPr>
              <a:t>3: </a:t>
            </a:r>
            <a:r>
              <a:rPr lang="en-US" sz="3200" b="1" dirty="0" err="1">
                <a:latin typeface="Times New Roman" pitchFamily="18" charset="0"/>
              </a:rPr>
              <a:t>Sự</a:t>
            </a:r>
            <a:r>
              <a:rPr lang="en-US" sz="3200" b="1" dirty="0">
                <a:latin typeface="Times New Roman" pitchFamily="18" charset="0"/>
              </a:rPr>
              <a:t> </a:t>
            </a:r>
            <a:r>
              <a:rPr lang="en-US" sz="3200" b="1" dirty="0" err="1">
                <a:latin typeface="Times New Roman" pitchFamily="18" charset="0"/>
              </a:rPr>
              <a:t>phụ</a:t>
            </a:r>
            <a:r>
              <a:rPr lang="en-US" sz="3200" b="1" dirty="0">
                <a:latin typeface="Times New Roman" pitchFamily="18" charset="0"/>
              </a:rPr>
              <a:t> </a:t>
            </a:r>
            <a:r>
              <a:rPr lang="en-US" sz="3200" b="1" dirty="0" err="1">
                <a:latin typeface="Times New Roman" pitchFamily="18" charset="0"/>
              </a:rPr>
              <a:t>thuộc</a:t>
            </a:r>
            <a:r>
              <a:rPr lang="en-US" sz="3200" b="1" dirty="0">
                <a:latin typeface="Times New Roman" pitchFamily="18" charset="0"/>
              </a:rPr>
              <a:t> </a:t>
            </a:r>
            <a:r>
              <a:rPr lang="en-US" sz="3200" b="1" dirty="0" err="1">
                <a:latin typeface="Times New Roman" pitchFamily="18" charset="0"/>
              </a:rPr>
              <a:t>lẫn</a:t>
            </a:r>
            <a:r>
              <a:rPr lang="en-US" sz="3200" b="1" dirty="0">
                <a:latin typeface="Times New Roman" pitchFamily="18" charset="0"/>
              </a:rPr>
              <a:t> </a:t>
            </a:r>
            <a:r>
              <a:rPr lang="en-US" sz="3200" b="1" dirty="0" err="1">
                <a:latin typeface="Times New Roman" pitchFamily="18" charset="0"/>
              </a:rPr>
              <a:t>nhau</a:t>
            </a:r>
            <a:r>
              <a:rPr lang="en-US" sz="3200" b="1" dirty="0">
                <a:latin typeface="Times New Roman" pitchFamily="18" charset="0"/>
              </a:rPr>
              <a:t> </a:t>
            </a:r>
            <a:r>
              <a:rPr lang="en-US" sz="3200" b="1" dirty="0" err="1">
                <a:latin typeface="Times New Roman" pitchFamily="18" charset="0"/>
              </a:rPr>
              <a:t>và</a:t>
            </a:r>
            <a:r>
              <a:rPr lang="en-US" sz="3200" b="1" dirty="0">
                <a:latin typeface="Times New Roman" pitchFamily="18" charset="0"/>
              </a:rPr>
              <a:t> </a:t>
            </a:r>
            <a:r>
              <a:rPr lang="en-US" sz="3200" b="1" dirty="0" err="1">
                <a:latin typeface="Times New Roman" pitchFamily="18" charset="0"/>
              </a:rPr>
              <a:t>lợi</a:t>
            </a:r>
            <a:r>
              <a:rPr lang="en-US" sz="3200" b="1" dirty="0">
                <a:latin typeface="Times New Roman" pitchFamily="18" charset="0"/>
              </a:rPr>
              <a:t> </a:t>
            </a:r>
            <a:r>
              <a:rPr lang="en-US" sz="3200" b="1" dirty="0" err="1">
                <a:latin typeface="Times New Roman" pitchFamily="18" charset="0"/>
              </a:rPr>
              <a:t>ích</a:t>
            </a:r>
            <a:r>
              <a:rPr lang="en-US" sz="3200" b="1" dirty="0">
                <a:latin typeface="Times New Roman" pitchFamily="18" charset="0"/>
              </a:rPr>
              <a:t> </a:t>
            </a:r>
          </a:p>
          <a:p>
            <a:pPr algn="ctr">
              <a:lnSpc>
                <a:spcPct val="90000"/>
              </a:lnSpc>
              <a:spcBef>
                <a:spcPct val="50000"/>
              </a:spcBef>
            </a:pPr>
            <a:r>
              <a:rPr lang="en-US" sz="3200" b="1" dirty="0" err="1">
                <a:latin typeface="Times New Roman" pitchFamily="18" charset="0"/>
              </a:rPr>
              <a:t>từ</a:t>
            </a:r>
            <a:r>
              <a:rPr lang="en-US" sz="3200" b="1" dirty="0">
                <a:latin typeface="Times New Roman" pitchFamily="18" charset="0"/>
              </a:rPr>
              <a:t> </a:t>
            </a:r>
            <a:r>
              <a:rPr lang="en-US" sz="3200" b="1" dirty="0" err="1">
                <a:latin typeface="Times New Roman" pitchFamily="18" charset="0"/>
              </a:rPr>
              <a:t>thương</a:t>
            </a:r>
            <a:r>
              <a:rPr lang="en-US" sz="3200" b="1" dirty="0">
                <a:latin typeface="Times New Roman" pitchFamily="18" charset="0"/>
              </a:rPr>
              <a:t> </a:t>
            </a:r>
            <a:r>
              <a:rPr lang="en-US" sz="3200" b="1" dirty="0" err="1">
                <a:latin typeface="Times New Roman" pitchFamily="18" charset="0"/>
              </a:rPr>
              <a:t>mại</a:t>
            </a:r>
            <a:endParaRPr lang="en-US" sz="3200" b="1" dirty="0">
              <a:latin typeface="Times New Roman" pitchFamily="18" charset="0"/>
            </a:endParaRPr>
          </a:p>
        </p:txBody>
      </p:sp>
      <p:sp>
        <p:nvSpPr>
          <p:cNvPr id="6147" name="Line 3"/>
          <p:cNvSpPr>
            <a:spLocks noChangeShapeType="1"/>
          </p:cNvSpPr>
          <p:nvPr/>
        </p:nvSpPr>
        <p:spPr bwMode="auto">
          <a:xfrm>
            <a:off x="952500" y="15240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6148" name="Text Box 4"/>
          <p:cNvSpPr txBox="1">
            <a:spLocks noChangeArrowheads="1"/>
          </p:cNvSpPr>
          <p:nvPr/>
        </p:nvSpPr>
        <p:spPr bwMode="auto">
          <a:xfrm>
            <a:off x="457200" y="2590800"/>
            <a:ext cx="7620000" cy="366713"/>
          </a:xfrm>
          <a:prstGeom prst="rect">
            <a:avLst/>
          </a:prstGeom>
          <a:noFill/>
          <a:ln w="9525">
            <a:noFill/>
            <a:miter lim="800000"/>
            <a:headEnd/>
            <a:tailEnd/>
          </a:ln>
        </p:spPr>
        <p:txBody>
          <a:bodyPr>
            <a:spAutoFit/>
          </a:bodyPr>
          <a:lstStyle/>
          <a:p>
            <a:pPr marL="342900" indent="-342900">
              <a:spcBef>
                <a:spcPct val="50000"/>
              </a:spcBef>
              <a:buFontTx/>
              <a:buAutoNum type="arabicPeriod"/>
            </a:pPr>
            <a:endParaRPr lang="vi-VN">
              <a:latin typeface="Times New Roman" pitchFamily="18" charset="0"/>
            </a:endParaRPr>
          </a:p>
        </p:txBody>
      </p:sp>
      <p:sp>
        <p:nvSpPr>
          <p:cNvPr id="6149" name="Text Box 5"/>
          <p:cNvSpPr txBox="1">
            <a:spLocks noChangeArrowheads="1"/>
          </p:cNvSpPr>
          <p:nvPr/>
        </p:nvSpPr>
        <p:spPr bwMode="auto">
          <a:xfrm>
            <a:off x="381000" y="2133600"/>
            <a:ext cx="8458200" cy="4097338"/>
          </a:xfrm>
          <a:prstGeom prst="rect">
            <a:avLst/>
          </a:prstGeom>
          <a:noFill/>
          <a:ln w="9525">
            <a:noFill/>
            <a:miter lim="800000"/>
            <a:headEnd/>
            <a:tailEnd/>
          </a:ln>
        </p:spPr>
        <p:txBody>
          <a:bodyPr>
            <a:spAutoFit/>
          </a:bodyPr>
          <a:lstStyle/>
          <a:p>
            <a:pPr marL="342900" indent="-342900" algn="just">
              <a:lnSpc>
                <a:spcPct val="160000"/>
              </a:lnSpc>
              <a:spcBef>
                <a:spcPct val="50000"/>
              </a:spcBef>
              <a:buFontTx/>
              <a:buAutoNum type="arabicPeriod"/>
            </a:pPr>
            <a:r>
              <a:rPr lang="en-US" sz="2800" b="1" dirty="0" err="1">
                <a:latin typeface="Times New Roman" pitchFamily="18" charset="0"/>
              </a:rPr>
              <a:t>Ví</a:t>
            </a:r>
            <a:r>
              <a:rPr lang="en-US" sz="2800" b="1" dirty="0">
                <a:latin typeface="Times New Roman" pitchFamily="18" charset="0"/>
              </a:rPr>
              <a:t> </a:t>
            </a:r>
            <a:r>
              <a:rPr lang="en-US" sz="2800" b="1" dirty="0" err="1">
                <a:latin typeface="Times New Roman" pitchFamily="18" charset="0"/>
              </a:rPr>
              <a:t>dụ</a:t>
            </a:r>
            <a:r>
              <a:rPr lang="en-US" sz="2800" b="1" dirty="0">
                <a:latin typeface="Times New Roman" pitchFamily="18" charset="0"/>
              </a:rPr>
              <a:t> </a:t>
            </a:r>
            <a:r>
              <a:rPr lang="en-US" sz="2800" b="1" dirty="0" err="1">
                <a:latin typeface="Times New Roman" pitchFamily="18" charset="0"/>
              </a:rPr>
              <a:t>về</a:t>
            </a:r>
            <a:r>
              <a:rPr lang="en-US" sz="2800" b="1" dirty="0">
                <a:latin typeface="Times New Roman" pitchFamily="18" charset="0"/>
              </a:rPr>
              <a:t> </a:t>
            </a:r>
            <a:r>
              <a:rPr lang="en-US" sz="2800" b="1" dirty="0" err="1">
                <a:latin typeface="Times New Roman" pitchFamily="18" charset="0"/>
              </a:rPr>
              <a:t>nền</a:t>
            </a:r>
            <a:r>
              <a:rPr lang="en-US" sz="2800" b="1" dirty="0">
                <a:latin typeface="Times New Roman" pitchFamily="18" charset="0"/>
              </a:rPr>
              <a:t> </a:t>
            </a:r>
            <a:r>
              <a:rPr lang="en-US" sz="2800" b="1" dirty="0" err="1">
                <a:latin typeface="Times New Roman" pitchFamily="18" charset="0"/>
              </a:rPr>
              <a:t>kinh</a:t>
            </a:r>
            <a:r>
              <a:rPr lang="en-US" sz="2800" b="1" dirty="0">
                <a:latin typeface="Times New Roman" pitchFamily="18" charset="0"/>
              </a:rPr>
              <a:t> </a:t>
            </a:r>
            <a:r>
              <a:rPr lang="en-US" sz="2800" b="1" dirty="0" err="1">
                <a:latin typeface="Times New Roman" pitchFamily="18" charset="0"/>
              </a:rPr>
              <a:t>tế</a:t>
            </a:r>
            <a:r>
              <a:rPr lang="en-US" sz="2800" b="1" dirty="0">
                <a:latin typeface="Times New Roman" pitchFamily="18" charset="0"/>
              </a:rPr>
              <a:t> </a:t>
            </a:r>
            <a:r>
              <a:rPr lang="en-US" sz="2800" b="1" dirty="0" err="1">
                <a:latin typeface="Times New Roman" pitchFamily="18" charset="0"/>
              </a:rPr>
              <a:t>giản</a:t>
            </a:r>
            <a:r>
              <a:rPr lang="en-US" sz="2800" b="1" dirty="0">
                <a:latin typeface="Times New Roman" pitchFamily="18" charset="0"/>
              </a:rPr>
              <a:t> </a:t>
            </a:r>
            <a:r>
              <a:rPr lang="en-US" sz="2800" b="1" dirty="0" err="1">
                <a:latin typeface="Times New Roman" pitchFamily="18" charset="0"/>
              </a:rPr>
              <a:t>đơn</a:t>
            </a:r>
            <a:r>
              <a:rPr lang="en-US" sz="2800" b="1" dirty="0">
                <a:latin typeface="Times New Roman" pitchFamily="18" charset="0"/>
              </a:rPr>
              <a:t> </a:t>
            </a:r>
            <a:r>
              <a:rPr lang="en-US" sz="2800" b="1" dirty="0" err="1">
                <a:latin typeface="Times New Roman" pitchFamily="18" charset="0"/>
              </a:rPr>
              <a:t>và</a:t>
            </a:r>
            <a:r>
              <a:rPr lang="en-US" sz="2800" b="1" dirty="0">
                <a:latin typeface="Times New Roman" pitchFamily="18" charset="0"/>
              </a:rPr>
              <a:t> </a:t>
            </a:r>
            <a:r>
              <a:rPr lang="en-US" sz="2800" b="1" dirty="0" err="1">
                <a:latin typeface="Times New Roman" pitchFamily="18" charset="0"/>
              </a:rPr>
              <a:t>lợi</a:t>
            </a:r>
            <a:r>
              <a:rPr lang="en-US" sz="2800" b="1" dirty="0">
                <a:latin typeface="Times New Roman" pitchFamily="18" charset="0"/>
              </a:rPr>
              <a:t> </a:t>
            </a:r>
            <a:r>
              <a:rPr lang="en-US" sz="2800" b="1" dirty="0" err="1">
                <a:latin typeface="Times New Roman" pitchFamily="18" charset="0"/>
              </a:rPr>
              <a:t>ích</a:t>
            </a:r>
            <a:r>
              <a:rPr lang="en-US" sz="2800" b="1" dirty="0">
                <a:latin typeface="Times New Roman" pitchFamily="18" charset="0"/>
              </a:rPr>
              <a:t> </a:t>
            </a:r>
            <a:r>
              <a:rPr lang="en-US" sz="2800" b="1" dirty="0" err="1">
                <a:latin typeface="Times New Roman" pitchFamily="18" charset="0"/>
              </a:rPr>
              <a:t>thứ</a:t>
            </a:r>
            <a:r>
              <a:rPr lang="en-US" sz="2800" b="1" dirty="0">
                <a:latin typeface="Times New Roman" pitchFamily="18" charset="0"/>
              </a:rPr>
              <a:t> </a:t>
            </a:r>
            <a:r>
              <a:rPr lang="en-US" sz="2800" b="1" dirty="0" err="1">
                <a:latin typeface="Times New Roman" pitchFamily="18" charset="0"/>
              </a:rPr>
              <a:t>nhất</a:t>
            </a:r>
            <a:r>
              <a:rPr lang="en-US" sz="2800" b="1" dirty="0">
                <a:latin typeface="Times New Roman" pitchFamily="18" charset="0"/>
              </a:rPr>
              <a:t> </a:t>
            </a:r>
            <a:r>
              <a:rPr lang="en-US" sz="2800" b="1" dirty="0" err="1">
                <a:latin typeface="Times New Roman" pitchFamily="18" charset="0"/>
              </a:rPr>
              <a:t>của</a:t>
            </a:r>
            <a:r>
              <a:rPr lang="en-US" sz="2800" b="1" dirty="0">
                <a:latin typeface="Times New Roman" pitchFamily="18" charset="0"/>
              </a:rPr>
              <a:t> </a:t>
            </a:r>
            <a:r>
              <a:rPr lang="en-US" sz="2800" b="1" dirty="0" err="1">
                <a:latin typeface="Times New Roman" pitchFamily="18" charset="0"/>
              </a:rPr>
              <a:t>thương</a:t>
            </a:r>
            <a:r>
              <a:rPr lang="en-US" sz="2800" b="1" dirty="0">
                <a:latin typeface="Times New Roman" pitchFamily="18" charset="0"/>
              </a:rPr>
              <a:t> </a:t>
            </a:r>
            <a:r>
              <a:rPr lang="en-US" sz="2800" b="1" dirty="0" err="1">
                <a:latin typeface="Times New Roman" pitchFamily="18" charset="0"/>
              </a:rPr>
              <a:t>mại</a:t>
            </a:r>
            <a:r>
              <a:rPr lang="en-US" sz="2800" b="1" dirty="0">
                <a:latin typeface="Times New Roman" pitchFamily="18" charset="0"/>
              </a:rPr>
              <a:t>.</a:t>
            </a:r>
          </a:p>
          <a:p>
            <a:pPr marL="342900" indent="-342900" algn="just">
              <a:lnSpc>
                <a:spcPct val="160000"/>
              </a:lnSpc>
              <a:spcBef>
                <a:spcPct val="50000"/>
              </a:spcBef>
              <a:buFontTx/>
              <a:buAutoNum type="arabicPeriod"/>
            </a:pPr>
            <a:r>
              <a:rPr lang="en-US" sz="2800" b="1" dirty="0" err="1">
                <a:latin typeface="Times New Roman" pitchFamily="18" charset="0"/>
              </a:rPr>
              <a:t>Đường</a:t>
            </a:r>
            <a:r>
              <a:rPr lang="en-US" sz="2800" b="1" dirty="0">
                <a:latin typeface="Times New Roman" pitchFamily="18" charset="0"/>
              </a:rPr>
              <a:t> </a:t>
            </a:r>
            <a:r>
              <a:rPr lang="en-US" sz="2800" b="1" dirty="0" err="1">
                <a:latin typeface="Times New Roman" pitchFamily="18" charset="0"/>
              </a:rPr>
              <a:t>giới</a:t>
            </a:r>
            <a:r>
              <a:rPr lang="en-US" sz="2800" b="1" dirty="0">
                <a:latin typeface="Times New Roman" pitchFamily="18" charset="0"/>
              </a:rPr>
              <a:t> </a:t>
            </a:r>
            <a:r>
              <a:rPr lang="en-US" sz="2800" b="1" dirty="0" err="1">
                <a:latin typeface="Times New Roman" pitchFamily="18" charset="0"/>
              </a:rPr>
              <a:t>hạn</a:t>
            </a:r>
            <a:r>
              <a:rPr lang="en-US" sz="2800" b="1" dirty="0">
                <a:latin typeface="Times New Roman" pitchFamily="18" charset="0"/>
              </a:rPr>
              <a:t> </a:t>
            </a:r>
            <a:r>
              <a:rPr lang="en-US" sz="2800" b="1" dirty="0" err="1">
                <a:latin typeface="Times New Roman" pitchFamily="18" charset="0"/>
              </a:rPr>
              <a:t>khả</a:t>
            </a:r>
            <a:r>
              <a:rPr lang="en-US" sz="2800" b="1" dirty="0">
                <a:latin typeface="Times New Roman" pitchFamily="18" charset="0"/>
              </a:rPr>
              <a:t> </a:t>
            </a:r>
            <a:r>
              <a:rPr lang="en-US" sz="2800" b="1" dirty="0" err="1">
                <a:latin typeface="Times New Roman" pitchFamily="18" charset="0"/>
              </a:rPr>
              <a:t>năng</a:t>
            </a:r>
            <a:r>
              <a:rPr lang="en-US" sz="2800" b="1" dirty="0">
                <a:latin typeface="Times New Roman" pitchFamily="18" charset="0"/>
              </a:rPr>
              <a:t> </a:t>
            </a:r>
            <a:r>
              <a:rPr lang="en-US" sz="2800" b="1" dirty="0" err="1">
                <a:latin typeface="Times New Roman" pitchFamily="18" charset="0"/>
              </a:rPr>
              <a:t>sản</a:t>
            </a:r>
            <a:r>
              <a:rPr lang="en-US" sz="2800" b="1" dirty="0">
                <a:latin typeface="Times New Roman" pitchFamily="18" charset="0"/>
              </a:rPr>
              <a:t> </a:t>
            </a:r>
            <a:r>
              <a:rPr lang="en-US" sz="2800" b="1" dirty="0" err="1">
                <a:latin typeface="Times New Roman" pitchFamily="18" charset="0"/>
              </a:rPr>
              <a:t>xuất</a:t>
            </a:r>
            <a:r>
              <a:rPr lang="en-US" sz="2800" b="1" dirty="0">
                <a:latin typeface="Times New Roman" pitchFamily="18" charset="0"/>
              </a:rPr>
              <a:t>.</a:t>
            </a:r>
          </a:p>
          <a:p>
            <a:pPr marL="342900" indent="-342900" algn="just">
              <a:lnSpc>
                <a:spcPct val="160000"/>
              </a:lnSpc>
              <a:spcBef>
                <a:spcPct val="50000"/>
              </a:spcBef>
              <a:buFontTx/>
              <a:buAutoNum type="arabicPeriod"/>
            </a:pPr>
            <a:r>
              <a:rPr lang="en-US" sz="2800" b="1" dirty="0" err="1">
                <a:latin typeface="Times New Roman" pitchFamily="18" charset="0"/>
              </a:rPr>
              <a:t>Nguyên</a:t>
            </a:r>
            <a:r>
              <a:rPr lang="en-US" sz="2800" b="1" dirty="0">
                <a:latin typeface="Times New Roman" pitchFamily="18" charset="0"/>
              </a:rPr>
              <a:t> </a:t>
            </a:r>
            <a:r>
              <a:rPr lang="en-US" sz="2800" b="1" dirty="0" err="1">
                <a:latin typeface="Times New Roman" pitchFamily="18" charset="0"/>
              </a:rPr>
              <a:t>tắc</a:t>
            </a:r>
            <a:r>
              <a:rPr lang="en-US" sz="2800" b="1" dirty="0">
                <a:latin typeface="Times New Roman" pitchFamily="18" charset="0"/>
              </a:rPr>
              <a:t> </a:t>
            </a:r>
            <a:r>
              <a:rPr lang="en-US" sz="2800" b="1" dirty="0" err="1">
                <a:latin typeface="Times New Roman" pitchFamily="18" charset="0"/>
              </a:rPr>
              <a:t>lợi</a:t>
            </a:r>
            <a:r>
              <a:rPr lang="en-US" sz="2800" b="1" dirty="0">
                <a:latin typeface="Times New Roman" pitchFamily="18" charset="0"/>
              </a:rPr>
              <a:t> </a:t>
            </a:r>
            <a:r>
              <a:rPr lang="en-US" sz="2800" b="1" dirty="0" err="1">
                <a:latin typeface="Times New Roman" pitchFamily="18" charset="0"/>
              </a:rPr>
              <a:t>thế</a:t>
            </a:r>
            <a:r>
              <a:rPr lang="en-US" sz="2800" b="1" dirty="0">
                <a:latin typeface="Times New Roman" pitchFamily="18" charset="0"/>
              </a:rPr>
              <a:t> </a:t>
            </a:r>
            <a:r>
              <a:rPr lang="en-US" sz="2800" b="1" dirty="0" err="1">
                <a:latin typeface="Times New Roman" pitchFamily="18" charset="0"/>
              </a:rPr>
              <a:t>tuyệt</a:t>
            </a:r>
            <a:r>
              <a:rPr lang="en-US" sz="2800" b="1" dirty="0">
                <a:latin typeface="Times New Roman" pitchFamily="18" charset="0"/>
              </a:rPr>
              <a:t> </a:t>
            </a:r>
            <a:r>
              <a:rPr lang="en-US" sz="2800" b="1" dirty="0" err="1">
                <a:latin typeface="Times New Roman" pitchFamily="18" charset="0"/>
              </a:rPr>
              <a:t>đối</a:t>
            </a:r>
            <a:r>
              <a:rPr lang="en-US" sz="2800" b="1" dirty="0">
                <a:latin typeface="Times New Roman" pitchFamily="18" charset="0"/>
              </a:rPr>
              <a:t>.</a:t>
            </a:r>
          </a:p>
          <a:p>
            <a:pPr marL="342900" indent="-342900" algn="just">
              <a:lnSpc>
                <a:spcPct val="160000"/>
              </a:lnSpc>
              <a:spcBef>
                <a:spcPct val="50000"/>
              </a:spcBef>
              <a:buFontTx/>
              <a:buAutoNum type="arabicPeriod"/>
            </a:pPr>
            <a:r>
              <a:rPr lang="en-US" sz="2800" b="1" dirty="0">
                <a:latin typeface="Times New Roman" pitchFamily="18" charset="0"/>
              </a:rPr>
              <a:t>Chi </a:t>
            </a:r>
            <a:r>
              <a:rPr lang="en-US" sz="2800" b="1" dirty="0" err="1">
                <a:latin typeface="Times New Roman" pitchFamily="18" charset="0"/>
              </a:rPr>
              <a:t>phí</a:t>
            </a:r>
            <a:r>
              <a:rPr lang="en-US" sz="2800" b="1" dirty="0">
                <a:latin typeface="Times New Roman" pitchFamily="18" charset="0"/>
              </a:rPr>
              <a:t> </a:t>
            </a:r>
            <a:r>
              <a:rPr lang="en-US" sz="2800" b="1" dirty="0" err="1">
                <a:latin typeface="Times New Roman" pitchFamily="18" charset="0"/>
              </a:rPr>
              <a:t>cơ</a:t>
            </a:r>
            <a:r>
              <a:rPr lang="en-US" sz="2800" b="1" dirty="0">
                <a:latin typeface="Times New Roman" pitchFamily="18" charset="0"/>
              </a:rPr>
              <a:t> </a:t>
            </a:r>
            <a:r>
              <a:rPr lang="en-US" sz="2800" b="1" dirty="0" err="1">
                <a:latin typeface="Times New Roman" pitchFamily="18" charset="0"/>
              </a:rPr>
              <a:t>hội</a:t>
            </a:r>
            <a:r>
              <a:rPr lang="en-US" sz="2800" b="1" dirty="0">
                <a:latin typeface="Times New Roman" pitchFamily="18" charset="0"/>
              </a:rPr>
              <a:t> </a:t>
            </a:r>
            <a:r>
              <a:rPr lang="en-US" sz="2800" b="1" dirty="0" err="1">
                <a:latin typeface="Times New Roman" pitchFamily="18" charset="0"/>
              </a:rPr>
              <a:t>và</a:t>
            </a:r>
            <a:r>
              <a:rPr lang="en-US" sz="2800" b="1" dirty="0">
                <a:latin typeface="Times New Roman" pitchFamily="18" charset="0"/>
              </a:rPr>
              <a:t> </a:t>
            </a:r>
            <a:r>
              <a:rPr lang="en-US" sz="2800" b="1" dirty="0" err="1">
                <a:latin typeface="Times New Roman" pitchFamily="18" charset="0"/>
              </a:rPr>
              <a:t>nguyên</a:t>
            </a:r>
            <a:r>
              <a:rPr lang="en-US" sz="2800" b="1" dirty="0">
                <a:latin typeface="Times New Roman" pitchFamily="18" charset="0"/>
              </a:rPr>
              <a:t> </a:t>
            </a:r>
            <a:r>
              <a:rPr lang="en-US" sz="2800" b="1" dirty="0" err="1">
                <a:latin typeface="Times New Roman" pitchFamily="18" charset="0"/>
              </a:rPr>
              <a:t>tắc</a:t>
            </a:r>
            <a:r>
              <a:rPr lang="en-US" sz="2800" b="1" dirty="0">
                <a:latin typeface="Times New Roman" pitchFamily="18" charset="0"/>
              </a:rPr>
              <a:t> </a:t>
            </a:r>
            <a:r>
              <a:rPr lang="en-US" sz="2800" b="1" dirty="0" err="1">
                <a:latin typeface="Times New Roman" pitchFamily="18" charset="0"/>
              </a:rPr>
              <a:t>lợi</a:t>
            </a:r>
            <a:r>
              <a:rPr lang="en-US" sz="2800" b="1" dirty="0">
                <a:latin typeface="Times New Roman" pitchFamily="18" charset="0"/>
              </a:rPr>
              <a:t> </a:t>
            </a:r>
            <a:r>
              <a:rPr lang="en-US" sz="2800" b="1" dirty="0" err="1">
                <a:latin typeface="Times New Roman" pitchFamily="18" charset="0"/>
              </a:rPr>
              <a:t>thế</a:t>
            </a:r>
            <a:r>
              <a:rPr lang="en-US" sz="2800" b="1" dirty="0">
                <a:latin typeface="Times New Roman" pitchFamily="18" charset="0"/>
              </a:rPr>
              <a:t> so </a:t>
            </a:r>
            <a:r>
              <a:rPr lang="en-US" sz="2800" b="1" dirty="0" err="1">
                <a:latin typeface="Times New Roman" pitchFamily="18" charset="0"/>
              </a:rPr>
              <a:t>sánh</a:t>
            </a:r>
            <a:r>
              <a:rPr lang="en-US" sz="2800" b="1" dirty="0">
                <a:latin typeface="Times New Roman" pitchFamily="18"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84150" y="261938"/>
            <a:ext cx="8655050" cy="5857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600" b="1">
                <a:latin typeface="Times New Roman" pitchFamily="18" charset="0"/>
              </a:rPr>
              <a:t>3. Nguyên tắc lợi thế tuyệt đối </a:t>
            </a:r>
            <a:r>
              <a:rPr lang="en-US" sz="3200" b="1">
                <a:latin typeface="Times New Roman" pitchFamily="18" charset="0"/>
              </a:rPr>
              <a:t>(tiếp)</a:t>
            </a:r>
          </a:p>
        </p:txBody>
      </p:sp>
      <p:sp>
        <p:nvSpPr>
          <p:cNvPr id="15363" name="Line 3"/>
          <p:cNvSpPr>
            <a:spLocks noChangeShapeType="1"/>
          </p:cNvSpPr>
          <p:nvPr/>
        </p:nvSpPr>
        <p:spPr bwMode="auto">
          <a:xfrm>
            <a:off x="952500" y="10033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15364" name="Text Box 4"/>
          <p:cNvSpPr txBox="1">
            <a:spLocks noChangeArrowheads="1"/>
          </p:cNvSpPr>
          <p:nvPr/>
        </p:nvSpPr>
        <p:spPr bwMode="auto">
          <a:xfrm>
            <a:off x="431800" y="1371600"/>
            <a:ext cx="8216900" cy="3846513"/>
          </a:xfrm>
          <a:prstGeom prst="rect">
            <a:avLst/>
          </a:prstGeom>
          <a:noFill/>
          <a:ln w="9525">
            <a:noFill/>
            <a:miter lim="800000"/>
            <a:headEnd/>
            <a:tailEnd/>
          </a:ln>
        </p:spPr>
        <p:txBody>
          <a:bodyPr>
            <a:spAutoFit/>
          </a:bodyPr>
          <a:lstStyle/>
          <a:p>
            <a:pPr algn="just">
              <a:lnSpc>
                <a:spcPct val="160000"/>
              </a:lnSpc>
              <a:spcBef>
                <a:spcPct val="50000"/>
              </a:spcBef>
              <a:buFont typeface="Wingdings" pitchFamily="2" charset="2"/>
              <a:buChar char="v"/>
            </a:pPr>
            <a:r>
              <a:rPr lang="en-US" sz="2000" b="1">
                <a:latin typeface="Times New Roman" pitchFamily="18" charset="0"/>
              </a:rPr>
              <a:t> Nhận xét gì về điểm tiêu dùng của người chăn nuôi và người trồng trọt???</a:t>
            </a:r>
          </a:p>
          <a:p>
            <a:pPr algn="just">
              <a:lnSpc>
                <a:spcPct val="160000"/>
              </a:lnSpc>
              <a:spcBef>
                <a:spcPct val="50000"/>
              </a:spcBef>
              <a:buFont typeface="Wingdings" pitchFamily="2" charset="2"/>
              <a:buChar char="v"/>
            </a:pPr>
            <a:r>
              <a:rPr lang="en-US" sz="2000" b="1">
                <a:latin typeface="Times New Roman" pitchFamily="18" charset="0"/>
              </a:rPr>
              <a:t> Ứng dụng trong thương mại quốc tế: </a:t>
            </a:r>
            <a:r>
              <a:rPr lang="en-US" sz="2000" b="1" i="1">
                <a:latin typeface="Times New Roman" pitchFamily="18" charset="0"/>
              </a:rPr>
              <a:t>mỗi nước tập trung vào sản xuất mặt hàng mình có lợi thế tuyệt đối, sau đó xuất khẩu để đổi lấy mặt hàng mình bất lợi tuyệt đối (</a:t>
            </a:r>
            <a:r>
              <a:rPr lang="en-US" sz="2000" b="1">
                <a:latin typeface="Times New Roman" pitchFamily="18" charset="0"/>
              </a:rPr>
              <a:t>Adam Smith, của cải của các dân tộc, 1776).</a:t>
            </a:r>
          </a:p>
          <a:p>
            <a:pPr algn="just">
              <a:lnSpc>
                <a:spcPct val="160000"/>
              </a:lnSpc>
              <a:spcBef>
                <a:spcPct val="50000"/>
              </a:spcBef>
              <a:buFont typeface="Wingdings" pitchFamily="2" charset="2"/>
              <a:buChar char="v"/>
            </a:pPr>
            <a:r>
              <a:rPr lang="en-US" sz="2000" b="1">
                <a:latin typeface="Times New Roman" pitchFamily="18" charset="0"/>
              </a:rPr>
              <a:t>Lý thuyết  này có giải thích được lợi ích từ thương mại khi một nước có lợi thế tuyệt đối trong tất cả các mặt hàng hay không???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84150" y="261938"/>
            <a:ext cx="8655050" cy="5857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600" b="1">
                <a:latin typeface="Times New Roman" pitchFamily="18" charset="0"/>
              </a:rPr>
              <a:t>4. Chi phí cơ hội và lợi thế so sánh</a:t>
            </a:r>
          </a:p>
        </p:txBody>
      </p:sp>
      <p:sp>
        <p:nvSpPr>
          <p:cNvPr id="16387" name="Line 3"/>
          <p:cNvSpPr>
            <a:spLocks noChangeShapeType="1"/>
          </p:cNvSpPr>
          <p:nvPr/>
        </p:nvSpPr>
        <p:spPr bwMode="auto">
          <a:xfrm>
            <a:off x="952500" y="10033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graphicFrame>
        <p:nvGraphicFramePr>
          <p:cNvPr id="30724" name="Group 4"/>
          <p:cNvGraphicFramePr>
            <a:graphicFrameLocks noGrp="1"/>
          </p:cNvGraphicFramePr>
          <p:nvPr>
            <p:ph/>
          </p:nvPr>
        </p:nvGraphicFramePr>
        <p:xfrm>
          <a:off x="381000" y="1295400"/>
          <a:ext cx="8229600" cy="3200401"/>
        </p:xfrm>
        <a:graphic>
          <a:graphicData uri="http://schemas.openxmlformats.org/drawingml/2006/table">
            <a:tbl>
              <a:tblPr/>
              <a:tblGrid>
                <a:gridCol w="2406650"/>
                <a:gridCol w="1157288"/>
                <a:gridCol w="1538287"/>
                <a:gridCol w="1563688"/>
                <a:gridCol w="1563687"/>
              </a:tblGrid>
              <a:tr h="10541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Số giờ cần thiết để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sản xuất 1 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Lượng hàng sản xuất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trong 48 giờ</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vi-VN"/>
                    </a:p>
                  </a:txBody>
                  <a:tcPr/>
                </a:tc>
              </a:tr>
              <a:tr h="623888">
                <a:tc vMerge="1">
                  <a:txBody>
                    <a:bodyPr/>
                    <a:lstStyle/>
                    <a:p>
                      <a:endParaRPr lang="vi-V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Thịt</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Khoai tây</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Thịt</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Khoai tây</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900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Người trồng  trọt</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16h/kg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4h/kg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3kg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12kg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622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Người chăn nuôi</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2,4h/kg</a:t>
                      </a:r>
                      <a:endParaRPr kumimoji="0" lang="en-US" sz="3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3h/kg</a:t>
                      </a:r>
                      <a:endParaRPr kumimoji="0" lang="en-US" sz="3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20kg</a:t>
                      </a:r>
                      <a:endParaRPr kumimoji="0" lang="en-US" sz="3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16kg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
        <p:nvSpPr>
          <p:cNvPr id="16417" name="Text Box 33"/>
          <p:cNvSpPr txBox="1">
            <a:spLocks noChangeArrowheads="1"/>
          </p:cNvSpPr>
          <p:nvPr/>
        </p:nvSpPr>
        <p:spPr bwMode="auto">
          <a:xfrm>
            <a:off x="457200" y="4800600"/>
            <a:ext cx="8458200" cy="1468438"/>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en-US" b="1">
                <a:latin typeface="Times New Roman" pitchFamily="18" charset="0"/>
              </a:rPr>
              <a:t> Một người có lợi thế tuyệt đối ở cả 2 mặt hàng =&gt; mối lợi từ thương mại sẽ khó nhận biết.</a:t>
            </a:r>
          </a:p>
          <a:p>
            <a:pPr algn="just">
              <a:lnSpc>
                <a:spcPct val="150000"/>
              </a:lnSpc>
              <a:spcBef>
                <a:spcPct val="50000"/>
              </a:spcBef>
              <a:buFont typeface="Wingdings" pitchFamily="2" charset="2"/>
              <a:buChar char="v"/>
            </a:pPr>
            <a:r>
              <a:rPr lang="en-US" b="1">
                <a:latin typeface="Times New Roman" pitchFamily="18" charset="0"/>
              </a:rPr>
              <a:t>Mỗi người dành 1 nửa thời gian =&gt; điểm A và điểm 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84150" y="261938"/>
            <a:ext cx="8655050" cy="5349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200" b="1">
                <a:latin typeface="Times New Roman" pitchFamily="18" charset="0"/>
              </a:rPr>
              <a:t>4. Chi phí cơ hội và lợi thế so sánh (Tiếp)</a:t>
            </a:r>
          </a:p>
        </p:txBody>
      </p:sp>
      <p:sp>
        <p:nvSpPr>
          <p:cNvPr id="17411" name="Line 3"/>
          <p:cNvSpPr>
            <a:spLocks noChangeShapeType="1"/>
          </p:cNvSpPr>
          <p:nvPr/>
        </p:nvSpPr>
        <p:spPr bwMode="auto">
          <a:xfrm>
            <a:off x="952500" y="9906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17412" name="Line 4"/>
          <p:cNvSpPr>
            <a:spLocks noChangeShapeType="1"/>
          </p:cNvSpPr>
          <p:nvPr/>
        </p:nvSpPr>
        <p:spPr bwMode="auto">
          <a:xfrm>
            <a:off x="952500" y="10287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grpSp>
        <p:nvGrpSpPr>
          <p:cNvPr id="2" name="Group 5"/>
          <p:cNvGrpSpPr>
            <a:grpSpLocks/>
          </p:cNvGrpSpPr>
          <p:nvPr/>
        </p:nvGrpSpPr>
        <p:grpSpPr bwMode="auto">
          <a:xfrm>
            <a:off x="1066800" y="1447800"/>
            <a:ext cx="7540625" cy="4343400"/>
            <a:chOff x="624" y="912"/>
            <a:chExt cx="4750" cy="2736"/>
          </a:xfrm>
        </p:grpSpPr>
        <p:sp>
          <p:nvSpPr>
            <p:cNvPr id="17414" name="Freeform 6"/>
            <p:cNvSpPr>
              <a:spLocks/>
            </p:cNvSpPr>
            <p:nvPr/>
          </p:nvSpPr>
          <p:spPr bwMode="auto">
            <a:xfrm>
              <a:off x="816" y="1499"/>
              <a:ext cx="1584" cy="1788"/>
            </a:xfrm>
            <a:custGeom>
              <a:avLst/>
              <a:gdLst>
                <a:gd name="T0" fmla="*/ 0 w 3960"/>
                <a:gd name="T1" fmla="*/ 0 h 5040"/>
                <a:gd name="T2" fmla="*/ 0 w 3960"/>
                <a:gd name="T3" fmla="*/ 80 h 5040"/>
                <a:gd name="T4" fmla="*/ 102 w 3960"/>
                <a:gd name="T5" fmla="*/ 80 h 5040"/>
                <a:gd name="T6" fmla="*/ 0 60000 65536"/>
                <a:gd name="T7" fmla="*/ 0 60000 65536"/>
                <a:gd name="T8" fmla="*/ 0 60000 65536"/>
                <a:gd name="T9" fmla="*/ 0 w 3960"/>
                <a:gd name="T10" fmla="*/ 0 h 5040"/>
                <a:gd name="T11" fmla="*/ 3960 w 3960"/>
                <a:gd name="T12" fmla="*/ 5040 h 5040"/>
              </a:gdLst>
              <a:ahLst/>
              <a:cxnLst>
                <a:cxn ang="T6">
                  <a:pos x="T0" y="T1"/>
                </a:cxn>
                <a:cxn ang="T7">
                  <a:pos x="T2" y="T3"/>
                </a:cxn>
                <a:cxn ang="T8">
                  <a:pos x="T4" y="T5"/>
                </a:cxn>
              </a:cxnLst>
              <a:rect l="T9" t="T10" r="T11" b="T12"/>
              <a:pathLst>
                <a:path w="3960" h="5040">
                  <a:moveTo>
                    <a:pt x="0" y="0"/>
                  </a:moveTo>
                  <a:lnTo>
                    <a:pt x="0" y="5040"/>
                  </a:lnTo>
                  <a:lnTo>
                    <a:pt x="3960" y="5040"/>
                  </a:lnTo>
                </a:path>
              </a:pathLst>
            </a:custGeom>
            <a:noFill/>
            <a:ln w="38100" cmpd="sng">
              <a:solidFill>
                <a:srgbClr val="00FF00"/>
              </a:solidFill>
              <a:round/>
              <a:headEnd type="triangle" w="med" len="med"/>
              <a:tailEnd type="triangle" w="med" len="med"/>
            </a:ln>
          </p:spPr>
          <p:txBody>
            <a:bodyPr/>
            <a:lstStyle/>
            <a:p>
              <a:endParaRPr lang="vi-VN"/>
            </a:p>
          </p:txBody>
        </p:sp>
        <p:sp>
          <p:nvSpPr>
            <p:cNvPr id="17415" name="Rectangle 7"/>
            <p:cNvSpPr>
              <a:spLocks noChangeArrowheads="1"/>
            </p:cNvSpPr>
            <p:nvPr/>
          </p:nvSpPr>
          <p:spPr bwMode="auto">
            <a:xfrm>
              <a:off x="1300" y="3287"/>
              <a:ext cx="360" cy="360"/>
            </a:xfrm>
            <a:prstGeom prst="rect">
              <a:avLst/>
            </a:prstGeom>
            <a:noFill/>
            <a:ln w="9525">
              <a:noFill/>
              <a:miter lim="800000"/>
              <a:headEnd/>
              <a:tailEnd/>
            </a:ln>
          </p:spPr>
          <p:txBody>
            <a:bodyPr/>
            <a:lstStyle/>
            <a:p>
              <a:r>
                <a:rPr lang="en-US" sz="1200">
                  <a:latin typeface="Times New Roman" pitchFamily="18" charset="0"/>
                </a:rPr>
                <a:t>6</a:t>
              </a:r>
              <a:endParaRPr lang="en-US">
                <a:latin typeface="Times New Roman" pitchFamily="18" charset="0"/>
              </a:endParaRPr>
            </a:p>
          </p:txBody>
        </p:sp>
        <p:sp>
          <p:nvSpPr>
            <p:cNvPr id="17416" name="Rectangle 8"/>
            <p:cNvSpPr>
              <a:spLocks noChangeArrowheads="1"/>
            </p:cNvSpPr>
            <p:nvPr/>
          </p:nvSpPr>
          <p:spPr bwMode="auto">
            <a:xfrm>
              <a:off x="1464" y="3287"/>
              <a:ext cx="360" cy="360"/>
            </a:xfrm>
            <a:prstGeom prst="rect">
              <a:avLst/>
            </a:prstGeom>
            <a:noFill/>
            <a:ln w="9525">
              <a:noFill/>
              <a:miter lim="800000"/>
              <a:headEnd/>
              <a:tailEnd/>
            </a:ln>
          </p:spPr>
          <p:txBody>
            <a:bodyPr/>
            <a:lstStyle/>
            <a:p>
              <a:r>
                <a:rPr lang="en-US" sz="1200">
                  <a:latin typeface="Times New Roman" pitchFamily="18" charset="0"/>
                </a:rPr>
                <a:t>7</a:t>
              </a:r>
              <a:endParaRPr lang="en-US">
                <a:latin typeface="Times New Roman" pitchFamily="18" charset="0"/>
              </a:endParaRPr>
            </a:p>
          </p:txBody>
        </p:sp>
        <p:sp>
          <p:nvSpPr>
            <p:cNvPr id="17417" name="Rectangle 9"/>
            <p:cNvSpPr>
              <a:spLocks noChangeArrowheads="1"/>
            </p:cNvSpPr>
            <p:nvPr/>
          </p:nvSpPr>
          <p:spPr bwMode="auto">
            <a:xfrm>
              <a:off x="1800" y="3248"/>
              <a:ext cx="360" cy="360"/>
            </a:xfrm>
            <a:prstGeom prst="rect">
              <a:avLst/>
            </a:prstGeom>
            <a:noFill/>
            <a:ln w="9525">
              <a:noFill/>
              <a:miter lim="800000"/>
              <a:headEnd/>
              <a:tailEnd/>
            </a:ln>
          </p:spPr>
          <p:txBody>
            <a:bodyPr/>
            <a:lstStyle/>
            <a:p>
              <a:r>
                <a:rPr lang="en-US" sz="1200">
                  <a:latin typeface="Times New Roman" pitchFamily="18" charset="0"/>
                </a:rPr>
                <a:t>12</a:t>
              </a:r>
              <a:endParaRPr lang="en-US">
                <a:latin typeface="Times New Roman" pitchFamily="18" charset="0"/>
              </a:endParaRPr>
            </a:p>
          </p:txBody>
        </p:sp>
        <p:sp>
          <p:nvSpPr>
            <p:cNvPr id="17418" name="Rectangle 10"/>
            <p:cNvSpPr>
              <a:spLocks noChangeArrowheads="1"/>
            </p:cNvSpPr>
            <p:nvPr/>
          </p:nvSpPr>
          <p:spPr bwMode="auto">
            <a:xfrm>
              <a:off x="2278" y="3071"/>
              <a:ext cx="482" cy="360"/>
            </a:xfrm>
            <a:prstGeom prst="rect">
              <a:avLst/>
            </a:prstGeom>
            <a:noFill/>
            <a:ln w="9525">
              <a:noFill/>
              <a:miter lim="800000"/>
              <a:headEnd/>
              <a:tailEnd/>
            </a:ln>
          </p:spPr>
          <p:txBody>
            <a:bodyPr/>
            <a:lstStyle/>
            <a:p>
              <a:r>
                <a:rPr lang="en-US" sz="1200" b="1">
                  <a:latin typeface="Times New Roman" pitchFamily="18" charset="0"/>
                </a:rPr>
                <a:t>Khoai</a:t>
              </a:r>
              <a:endParaRPr lang="en-US">
                <a:latin typeface="Times New Roman" pitchFamily="18" charset="0"/>
              </a:endParaRPr>
            </a:p>
          </p:txBody>
        </p:sp>
        <p:sp>
          <p:nvSpPr>
            <p:cNvPr id="17419" name="Rectangle 11"/>
            <p:cNvSpPr>
              <a:spLocks noChangeArrowheads="1"/>
            </p:cNvSpPr>
            <p:nvPr/>
          </p:nvSpPr>
          <p:spPr bwMode="auto">
            <a:xfrm>
              <a:off x="2299" y="3287"/>
              <a:ext cx="483" cy="360"/>
            </a:xfrm>
            <a:prstGeom prst="rect">
              <a:avLst/>
            </a:prstGeom>
            <a:noFill/>
            <a:ln w="9525">
              <a:noFill/>
              <a:miter lim="800000"/>
              <a:headEnd/>
              <a:tailEnd/>
            </a:ln>
          </p:spPr>
          <p:txBody>
            <a:bodyPr/>
            <a:lstStyle/>
            <a:p>
              <a:r>
                <a:rPr lang="en-US" sz="1200" b="1">
                  <a:latin typeface="Times New Roman" pitchFamily="18" charset="0"/>
                </a:rPr>
                <a:t>(kg)</a:t>
              </a:r>
              <a:endParaRPr lang="en-US">
                <a:latin typeface="Times New Roman" pitchFamily="18" charset="0"/>
              </a:endParaRPr>
            </a:p>
          </p:txBody>
        </p:sp>
        <p:sp>
          <p:nvSpPr>
            <p:cNvPr id="17420" name="Rectangle 12"/>
            <p:cNvSpPr>
              <a:spLocks noChangeArrowheads="1"/>
            </p:cNvSpPr>
            <p:nvPr/>
          </p:nvSpPr>
          <p:spPr bwMode="auto">
            <a:xfrm>
              <a:off x="624" y="2941"/>
              <a:ext cx="271" cy="216"/>
            </a:xfrm>
            <a:prstGeom prst="rect">
              <a:avLst/>
            </a:prstGeom>
            <a:noFill/>
            <a:ln w="9525">
              <a:noFill/>
              <a:miter lim="800000"/>
              <a:headEnd/>
              <a:tailEnd/>
            </a:ln>
          </p:spPr>
          <p:txBody>
            <a:bodyPr/>
            <a:lstStyle/>
            <a:p>
              <a:r>
                <a:rPr lang="en-US" sz="1200">
                  <a:latin typeface="Times New Roman" pitchFamily="18" charset="0"/>
                </a:rPr>
                <a:t>1,5</a:t>
              </a:r>
              <a:endParaRPr lang="en-US">
                <a:latin typeface="Times New Roman" pitchFamily="18" charset="0"/>
              </a:endParaRPr>
            </a:p>
          </p:txBody>
        </p:sp>
        <p:sp>
          <p:nvSpPr>
            <p:cNvPr id="17421" name="Rectangle 13"/>
            <p:cNvSpPr>
              <a:spLocks noChangeArrowheads="1"/>
            </p:cNvSpPr>
            <p:nvPr/>
          </p:nvSpPr>
          <p:spPr bwMode="auto">
            <a:xfrm>
              <a:off x="679" y="2577"/>
              <a:ext cx="216" cy="216"/>
            </a:xfrm>
            <a:prstGeom prst="rect">
              <a:avLst/>
            </a:prstGeom>
            <a:noFill/>
            <a:ln w="9525">
              <a:noFill/>
              <a:miter lim="800000"/>
              <a:headEnd/>
              <a:tailEnd/>
            </a:ln>
          </p:spPr>
          <p:txBody>
            <a:bodyPr/>
            <a:lstStyle/>
            <a:p>
              <a:r>
                <a:rPr lang="en-US" sz="1200">
                  <a:latin typeface="Times New Roman" pitchFamily="18" charset="0"/>
                </a:rPr>
                <a:t>3</a:t>
              </a:r>
              <a:endParaRPr lang="en-US">
                <a:latin typeface="Times New Roman" pitchFamily="18" charset="0"/>
              </a:endParaRPr>
            </a:p>
          </p:txBody>
        </p:sp>
        <p:sp>
          <p:nvSpPr>
            <p:cNvPr id="17422" name="Freeform 14"/>
            <p:cNvSpPr>
              <a:spLocks/>
            </p:cNvSpPr>
            <p:nvPr/>
          </p:nvSpPr>
          <p:spPr bwMode="auto">
            <a:xfrm>
              <a:off x="816" y="3014"/>
              <a:ext cx="624" cy="273"/>
            </a:xfrm>
            <a:custGeom>
              <a:avLst/>
              <a:gdLst>
                <a:gd name="T0" fmla="*/ 0 w 1440"/>
                <a:gd name="T1" fmla="*/ 0 h 540"/>
                <a:gd name="T2" fmla="*/ 51 w 1440"/>
                <a:gd name="T3" fmla="*/ 0 h 540"/>
                <a:gd name="T4" fmla="*/ 51 w 1440"/>
                <a:gd name="T5" fmla="*/ 35 h 540"/>
                <a:gd name="T6" fmla="*/ 0 60000 65536"/>
                <a:gd name="T7" fmla="*/ 0 60000 65536"/>
                <a:gd name="T8" fmla="*/ 0 60000 65536"/>
                <a:gd name="T9" fmla="*/ 0 w 1440"/>
                <a:gd name="T10" fmla="*/ 0 h 540"/>
                <a:gd name="T11" fmla="*/ 1440 w 1440"/>
                <a:gd name="T12" fmla="*/ 540 h 540"/>
              </a:gdLst>
              <a:ahLst/>
              <a:cxnLst>
                <a:cxn ang="T6">
                  <a:pos x="T0" y="T1"/>
                </a:cxn>
                <a:cxn ang="T7">
                  <a:pos x="T2" y="T3"/>
                </a:cxn>
                <a:cxn ang="T8">
                  <a:pos x="T4" y="T5"/>
                </a:cxn>
              </a:cxnLst>
              <a:rect l="T9" t="T10" r="T11" b="T12"/>
              <a:pathLst>
                <a:path w="1440" h="540">
                  <a:moveTo>
                    <a:pt x="0" y="0"/>
                  </a:moveTo>
                  <a:lnTo>
                    <a:pt x="1440" y="0"/>
                  </a:lnTo>
                  <a:lnTo>
                    <a:pt x="1440" y="540"/>
                  </a:lnTo>
                </a:path>
              </a:pathLst>
            </a:custGeom>
            <a:noFill/>
            <a:ln w="9525" cap="flat">
              <a:solidFill>
                <a:srgbClr val="00FF00"/>
              </a:solidFill>
              <a:prstDash val="lgDash"/>
              <a:round/>
              <a:headEnd/>
              <a:tailEnd/>
            </a:ln>
          </p:spPr>
          <p:txBody>
            <a:bodyPr/>
            <a:lstStyle/>
            <a:p>
              <a:endParaRPr lang="vi-VN"/>
            </a:p>
          </p:txBody>
        </p:sp>
        <p:sp>
          <p:nvSpPr>
            <p:cNvPr id="17423" name="Freeform 15"/>
            <p:cNvSpPr>
              <a:spLocks/>
            </p:cNvSpPr>
            <p:nvPr/>
          </p:nvSpPr>
          <p:spPr bwMode="auto">
            <a:xfrm>
              <a:off x="816" y="2679"/>
              <a:ext cx="792" cy="608"/>
            </a:xfrm>
            <a:custGeom>
              <a:avLst/>
              <a:gdLst>
                <a:gd name="T0" fmla="*/ 0 w 1440"/>
                <a:gd name="T1" fmla="*/ 0 h 540"/>
                <a:gd name="T2" fmla="*/ 132 w 1440"/>
                <a:gd name="T3" fmla="*/ 0 h 540"/>
                <a:gd name="T4" fmla="*/ 132 w 1440"/>
                <a:gd name="T5" fmla="*/ 868 h 540"/>
                <a:gd name="T6" fmla="*/ 0 60000 65536"/>
                <a:gd name="T7" fmla="*/ 0 60000 65536"/>
                <a:gd name="T8" fmla="*/ 0 60000 65536"/>
                <a:gd name="T9" fmla="*/ 0 w 1440"/>
                <a:gd name="T10" fmla="*/ 0 h 540"/>
                <a:gd name="T11" fmla="*/ 1440 w 1440"/>
                <a:gd name="T12" fmla="*/ 540 h 540"/>
              </a:gdLst>
              <a:ahLst/>
              <a:cxnLst>
                <a:cxn ang="T6">
                  <a:pos x="T0" y="T1"/>
                </a:cxn>
                <a:cxn ang="T7">
                  <a:pos x="T2" y="T3"/>
                </a:cxn>
                <a:cxn ang="T8">
                  <a:pos x="T4" y="T5"/>
                </a:cxn>
              </a:cxnLst>
              <a:rect l="T9" t="T10" r="T11" b="T12"/>
              <a:pathLst>
                <a:path w="1440" h="540">
                  <a:moveTo>
                    <a:pt x="0" y="0"/>
                  </a:moveTo>
                  <a:lnTo>
                    <a:pt x="1440" y="0"/>
                  </a:lnTo>
                  <a:lnTo>
                    <a:pt x="1440" y="540"/>
                  </a:lnTo>
                </a:path>
              </a:pathLst>
            </a:custGeom>
            <a:noFill/>
            <a:ln w="9525" cap="flat">
              <a:solidFill>
                <a:srgbClr val="00FF00"/>
              </a:solidFill>
              <a:prstDash val="lgDash"/>
              <a:round/>
              <a:headEnd/>
              <a:tailEnd/>
            </a:ln>
          </p:spPr>
          <p:txBody>
            <a:bodyPr/>
            <a:lstStyle/>
            <a:p>
              <a:endParaRPr lang="vi-VN"/>
            </a:p>
          </p:txBody>
        </p:sp>
        <p:sp>
          <p:nvSpPr>
            <p:cNvPr id="17424" name="Line 16"/>
            <p:cNvSpPr>
              <a:spLocks noChangeShapeType="1"/>
            </p:cNvSpPr>
            <p:nvPr/>
          </p:nvSpPr>
          <p:spPr bwMode="auto">
            <a:xfrm>
              <a:off x="816" y="2671"/>
              <a:ext cx="1125" cy="629"/>
            </a:xfrm>
            <a:prstGeom prst="line">
              <a:avLst/>
            </a:prstGeom>
            <a:noFill/>
            <a:ln w="28575">
              <a:solidFill>
                <a:srgbClr val="00FF00"/>
              </a:solidFill>
              <a:round/>
              <a:headEnd/>
              <a:tailEnd/>
            </a:ln>
          </p:spPr>
          <p:txBody>
            <a:bodyPr/>
            <a:lstStyle/>
            <a:p>
              <a:endParaRPr lang="vi-VN"/>
            </a:p>
          </p:txBody>
        </p:sp>
        <p:sp>
          <p:nvSpPr>
            <p:cNvPr id="17425" name="Rectangle 17"/>
            <p:cNvSpPr>
              <a:spLocks noChangeArrowheads="1"/>
            </p:cNvSpPr>
            <p:nvPr/>
          </p:nvSpPr>
          <p:spPr bwMode="auto">
            <a:xfrm>
              <a:off x="1389" y="2861"/>
              <a:ext cx="216" cy="216"/>
            </a:xfrm>
            <a:prstGeom prst="rect">
              <a:avLst/>
            </a:prstGeom>
            <a:noFill/>
            <a:ln w="9525">
              <a:noFill/>
              <a:miter lim="800000"/>
              <a:headEnd/>
              <a:tailEnd/>
            </a:ln>
          </p:spPr>
          <p:txBody>
            <a:bodyPr/>
            <a:lstStyle/>
            <a:p>
              <a:r>
                <a:rPr lang="en-US" sz="1200" b="1">
                  <a:latin typeface="Times New Roman" pitchFamily="18" charset="0"/>
                </a:rPr>
                <a:t>A</a:t>
              </a:r>
              <a:endParaRPr lang="en-US">
                <a:latin typeface="Times New Roman" pitchFamily="18" charset="0"/>
              </a:endParaRPr>
            </a:p>
          </p:txBody>
        </p:sp>
        <p:sp>
          <p:nvSpPr>
            <p:cNvPr id="17426" name="Rectangle 18"/>
            <p:cNvSpPr>
              <a:spLocks noChangeArrowheads="1"/>
            </p:cNvSpPr>
            <p:nvPr/>
          </p:nvSpPr>
          <p:spPr bwMode="auto">
            <a:xfrm>
              <a:off x="1536" y="2512"/>
              <a:ext cx="360" cy="216"/>
            </a:xfrm>
            <a:prstGeom prst="rect">
              <a:avLst/>
            </a:prstGeom>
            <a:noFill/>
            <a:ln w="9525">
              <a:noFill/>
              <a:miter lim="800000"/>
              <a:headEnd/>
              <a:tailEnd/>
            </a:ln>
          </p:spPr>
          <p:txBody>
            <a:bodyPr/>
            <a:lstStyle/>
            <a:p>
              <a:r>
                <a:rPr lang="en-US" sz="1200" b="1">
                  <a:latin typeface="Times New Roman" pitchFamily="18" charset="0"/>
                </a:rPr>
                <a:t>A</a:t>
              </a:r>
              <a:r>
                <a:rPr lang="en-US" sz="1200">
                  <a:latin typeface="Times New Roman" pitchFamily="18" charset="0"/>
                </a:rPr>
                <a:t>'</a:t>
              </a:r>
              <a:endParaRPr lang="en-US">
                <a:latin typeface="Times New Roman" pitchFamily="18" charset="0"/>
              </a:endParaRPr>
            </a:p>
          </p:txBody>
        </p:sp>
        <p:sp>
          <p:nvSpPr>
            <p:cNvPr id="17427" name="Rectangle 19"/>
            <p:cNvSpPr>
              <a:spLocks noChangeArrowheads="1"/>
            </p:cNvSpPr>
            <p:nvPr/>
          </p:nvSpPr>
          <p:spPr bwMode="auto">
            <a:xfrm>
              <a:off x="672" y="1199"/>
              <a:ext cx="483" cy="360"/>
            </a:xfrm>
            <a:prstGeom prst="rect">
              <a:avLst/>
            </a:prstGeom>
            <a:noFill/>
            <a:ln w="9525">
              <a:noFill/>
              <a:miter lim="800000"/>
              <a:headEnd/>
              <a:tailEnd/>
            </a:ln>
          </p:spPr>
          <p:txBody>
            <a:bodyPr/>
            <a:lstStyle/>
            <a:p>
              <a:r>
                <a:rPr lang="en-US" sz="1200" b="1">
                  <a:latin typeface="Times New Roman" pitchFamily="18" charset="0"/>
                </a:rPr>
                <a:t>Thịt (kg)</a:t>
              </a:r>
              <a:endParaRPr lang="en-US">
                <a:latin typeface="Times New Roman" pitchFamily="18" charset="0"/>
              </a:endParaRPr>
            </a:p>
          </p:txBody>
        </p:sp>
        <p:sp>
          <p:nvSpPr>
            <p:cNvPr id="17428" name="Text Box 20"/>
            <p:cNvSpPr txBox="1">
              <a:spLocks noChangeArrowheads="1"/>
            </p:cNvSpPr>
            <p:nvPr/>
          </p:nvSpPr>
          <p:spPr bwMode="auto">
            <a:xfrm>
              <a:off x="1104" y="1631"/>
              <a:ext cx="936" cy="432"/>
            </a:xfrm>
            <a:prstGeom prst="rect">
              <a:avLst/>
            </a:prstGeom>
            <a:solidFill>
              <a:srgbClr val="FFFFFF"/>
            </a:solidFill>
            <a:ln w="9525">
              <a:solidFill>
                <a:srgbClr val="000000"/>
              </a:solidFill>
              <a:miter lim="800000"/>
              <a:headEnd/>
              <a:tailEnd/>
            </a:ln>
          </p:spPr>
          <p:txBody>
            <a:bodyPr/>
            <a:lstStyle/>
            <a:p>
              <a:pPr algn="ctr"/>
              <a:r>
                <a:rPr lang="en-US" sz="1600" b="1">
                  <a:solidFill>
                    <a:srgbClr val="000066"/>
                  </a:solidFill>
                  <a:latin typeface="Times New Roman" pitchFamily="18" charset="0"/>
                </a:rPr>
                <a:t>Người </a:t>
              </a:r>
            </a:p>
            <a:p>
              <a:pPr algn="ctr"/>
              <a:r>
                <a:rPr lang="en-US" sz="1600" b="1">
                  <a:solidFill>
                    <a:srgbClr val="000066"/>
                  </a:solidFill>
                  <a:latin typeface="Times New Roman" pitchFamily="18" charset="0"/>
                </a:rPr>
                <a:t>Trồng trọt</a:t>
              </a:r>
              <a:endParaRPr lang="en-US" sz="2400">
                <a:solidFill>
                  <a:srgbClr val="000066"/>
                </a:solidFill>
                <a:latin typeface="Times New Roman" pitchFamily="18" charset="0"/>
              </a:endParaRPr>
            </a:p>
          </p:txBody>
        </p:sp>
        <p:sp>
          <p:nvSpPr>
            <p:cNvPr id="17429" name="Freeform 21"/>
            <p:cNvSpPr>
              <a:spLocks/>
            </p:cNvSpPr>
            <p:nvPr/>
          </p:nvSpPr>
          <p:spPr bwMode="auto">
            <a:xfrm>
              <a:off x="3408" y="1499"/>
              <a:ext cx="1584" cy="1788"/>
            </a:xfrm>
            <a:custGeom>
              <a:avLst/>
              <a:gdLst>
                <a:gd name="T0" fmla="*/ 0 w 3960"/>
                <a:gd name="T1" fmla="*/ 0 h 5040"/>
                <a:gd name="T2" fmla="*/ 0 w 3960"/>
                <a:gd name="T3" fmla="*/ 80 h 5040"/>
                <a:gd name="T4" fmla="*/ 102 w 3960"/>
                <a:gd name="T5" fmla="*/ 80 h 5040"/>
                <a:gd name="T6" fmla="*/ 0 60000 65536"/>
                <a:gd name="T7" fmla="*/ 0 60000 65536"/>
                <a:gd name="T8" fmla="*/ 0 60000 65536"/>
                <a:gd name="T9" fmla="*/ 0 w 3960"/>
                <a:gd name="T10" fmla="*/ 0 h 5040"/>
                <a:gd name="T11" fmla="*/ 3960 w 3960"/>
                <a:gd name="T12" fmla="*/ 5040 h 5040"/>
              </a:gdLst>
              <a:ahLst/>
              <a:cxnLst>
                <a:cxn ang="T6">
                  <a:pos x="T0" y="T1"/>
                </a:cxn>
                <a:cxn ang="T7">
                  <a:pos x="T2" y="T3"/>
                </a:cxn>
                <a:cxn ang="T8">
                  <a:pos x="T4" y="T5"/>
                </a:cxn>
              </a:cxnLst>
              <a:rect l="T9" t="T10" r="T11" b="T12"/>
              <a:pathLst>
                <a:path w="3960" h="5040">
                  <a:moveTo>
                    <a:pt x="0" y="0"/>
                  </a:moveTo>
                  <a:lnTo>
                    <a:pt x="0" y="5040"/>
                  </a:lnTo>
                  <a:lnTo>
                    <a:pt x="3960" y="5040"/>
                  </a:lnTo>
                </a:path>
              </a:pathLst>
            </a:custGeom>
            <a:noFill/>
            <a:ln w="38100" cmpd="sng">
              <a:solidFill>
                <a:srgbClr val="00FF00"/>
              </a:solidFill>
              <a:round/>
              <a:headEnd type="triangle" w="med" len="med"/>
              <a:tailEnd type="triangle" w="med" len="med"/>
            </a:ln>
          </p:spPr>
          <p:txBody>
            <a:bodyPr/>
            <a:lstStyle/>
            <a:p>
              <a:endParaRPr lang="vi-VN"/>
            </a:p>
          </p:txBody>
        </p:sp>
        <p:sp>
          <p:nvSpPr>
            <p:cNvPr id="17430" name="Rectangle 22"/>
            <p:cNvSpPr>
              <a:spLocks noChangeArrowheads="1"/>
            </p:cNvSpPr>
            <p:nvPr/>
          </p:nvSpPr>
          <p:spPr bwMode="auto">
            <a:xfrm>
              <a:off x="3624" y="3258"/>
              <a:ext cx="360" cy="360"/>
            </a:xfrm>
            <a:prstGeom prst="rect">
              <a:avLst/>
            </a:prstGeom>
            <a:noFill/>
            <a:ln w="9525">
              <a:noFill/>
              <a:miter lim="800000"/>
              <a:headEnd/>
              <a:tailEnd/>
            </a:ln>
          </p:spPr>
          <p:txBody>
            <a:bodyPr/>
            <a:lstStyle/>
            <a:p>
              <a:endParaRPr lang="vi-VN">
                <a:latin typeface="Times New Roman" pitchFamily="18" charset="0"/>
              </a:endParaRPr>
            </a:p>
          </p:txBody>
        </p:sp>
        <p:sp>
          <p:nvSpPr>
            <p:cNvPr id="17431" name="Rectangle 23"/>
            <p:cNvSpPr>
              <a:spLocks noChangeArrowheads="1"/>
            </p:cNvSpPr>
            <p:nvPr/>
          </p:nvSpPr>
          <p:spPr bwMode="auto">
            <a:xfrm>
              <a:off x="3840" y="3287"/>
              <a:ext cx="361" cy="216"/>
            </a:xfrm>
            <a:prstGeom prst="rect">
              <a:avLst/>
            </a:prstGeom>
            <a:noFill/>
            <a:ln w="9525">
              <a:noFill/>
              <a:miter lim="800000"/>
              <a:headEnd/>
              <a:tailEnd/>
            </a:ln>
          </p:spPr>
          <p:txBody>
            <a:bodyPr/>
            <a:lstStyle/>
            <a:p>
              <a:r>
                <a:rPr lang="en-US" sz="1200">
                  <a:latin typeface="Times New Roman" pitchFamily="18" charset="0"/>
                </a:rPr>
                <a:t>8</a:t>
              </a:r>
              <a:endParaRPr lang="en-US">
                <a:latin typeface="Times New Roman" pitchFamily="18" charset="0"/>
              </a:endParaRPr>
            </a:p>
          </p:txBody>
        </p:sp>
        <p:sp>
          <p:nvSpPr>
            <p:cNvPr id="17432" name="Rectangle 24"/>
            <p:cNvSpPr>
              <a:spLocks noChangeArrowheads="1"/>
            </p:cNvSpPr>
            <p:nvPr/>
          </p:nvSpPr>
          <p:spPr bwMode="auto">
            <a:xfrm>
              <a:off x="4870" y="3071"/>
              <a:ext cx="482" cy="360"/>
            </a:xfrm>
            <a:prstGeom prst="rect">
              <a:avLst/>
            </a:prstGeom>
            <a:noFill/>
            <a:ln w="9525">
              <a:noFill/>
              <a:miter lim="800000"/>
              <a:headEnd/>
              <a:tailEnd/>
            </a:ln>
          </p:spPr>
          <p:txBody>
            <a:bodyPr/>
            <a:lstStyle/>
            <a:p>
              <a:r>
                <a:rPr lang="en-US" sz="1200" b="1">
                  <a:latin typeface="Times New Roman" pitchFamily="18" charset="0"/>
                </a:rPr>
                <a:t>Khoai</a:t>
              </a:r>
              <a:endParaRPr lang="en-US">
                <a:latin typeface="Times New Roman" pitchFamily="18" charset="0"/>
              </a:endParaRPr>
            </a:p>
          </p:txBody>
        </p:sp>
        <p:sp>
          <p:nvSpPr>
            <p:cNvPr id="17433" name="Rectangle 25"/>
            <p:cNvSpPr>
              <a:spLocks noChangeArrowheads="1"/>
            </p:cNvSpPr>
            <p:nvPr/>
          </p:nvSpPr>
          <p:spPr bwMode="auto">
            <a:xfrm>
              <a:off x="4891" y="3287"/>
              <a:ext cx="483" cy="360"/>
            </a:xfrm>
            <a:prstGeom prst="rect">
              <a:avLst/>
            </a:prstGeom>
            <a:noFill/>
            <a:ln w="9525">
              <a:noFill/>
              <a:miter lim="800000"/>
              <a:headEnd/>
              <a:tailEnd/>
            </a:ln>
          </p:spPr>
          <p:txBody>
            <a:bodyPr/>
            <a:lstStyle/>
            <a:p>
              <a:r>
                <a:rPr lang="en-US" sz="1200" b="1">
                  <a:latin typeface="Times New Roman" pitchFamily="18" charset="0"/>
                </a:rPr>
                <a:t>(kg)</a:t>
              </a:r>
              <a:endParaRPr lang="en-US">
                <a:latin typeface="Times New Roman" pitchFamily="18" charset="0"/>
              </a:endParaRPr>
            </a:p>
          </p:txBody>
        </p:sp>
        <p:sp>
          <p:nvSpPr>
            <p:cNvPr id="17434" name="Rectangle 26"/>
            <p:cNvSpPr>
              <a:spLocks noChangeArrowheads="1"/>
            </p:cNvSpPr>
            <p:nvPr/>
          </p:nvSpPr>
          <p:spPr bwMode="auto">
            <a:xfrm>
              <a:off x="3214" y="2264"/>
              <a:ext cx="288" cy="216"/>
            </a:xfrm>
            <a:prstGeom prst="rect">
              <a:avLst/>
            </a:prstGeom>
            <a:noFill/>
            <a:ln w="9525">
              <a:noFill/>
              <a:miter lim="800000"/>
              <a:headEnd/>
              <a:tailEnd/>
            </a:ln>
          </p:spPr>
          <p:txBody>
            <a:bodyPr/>
            <a:lstStyle/>
            <a:p>
              <a:r>
                <a:rPr lang="en-US" sz="1200">
                  <a:latin typeface="Times New Roman" pitchFamily="18" charset="0"/>
                </a:rPr>
                <a:t>10</a:t>
              </a:r>
              <a:endParaRPr lang="en-US">
                <a:latin typeface="Times New Roman" pitchFamily="18" charset="0"/>
              </a:endParaRPr>
            </a:p>
          </p:txBody>
        </p:sp>
        <p:sp>
          <p:nvSpPr>
            <p:cNvPr id="17435" name="Rectangle 27"/>
            <p:cNvSpPr>
              <a:spLocks noChangeArrowheads="1"/>
            </p:cNvSpPr>
            <p:nvPr/>
          </p:nvSpPr>
          <p:spPr bwMode="auto">
            <a:xfrm>
              <a:off x="3221" y="2027"/>
              <a:ext cx="288" cy="216"/>
            </a:xfrm>
            <a:prstGeom prst="rect">
              <a:avLst/>
            </a:prstGeom>
            <a:noFill/>
            <a:ln w="9525">
              <a:noFill/>
              <a:miter lim="800000"/>
              <a:headEnd/>
              <a:tailEnd/>
            </a:ln>
          </p:spPr>
          <p:txBody>
            <a:bodyPr/>
            <a:lstStyle/>
            <a:p>
              <a:r>
                <a:rPr lang="en-US" sz="1200">
                  <a:latin typeface="Times New Roman" pitchFamily="18" charset="0"/>
                </a:rPr>
                <a:t>12</a:t>
              </a:r>
              <a:endParaRPr lang="en-US">
                <a:latin typeface="Times New Roman" pitchFamily="18" charset="0"/>
              </a:endParaRPr>
            </a:p>
          </p:txBody>
        </p:sp>
        <p:sp>
          <p:nvSpPr>
            <p:cNvPr id="17436" name="Rectangle 28"/>
            <p:cNvSpPr>
              <a:spLocks noChangeArrowheads="1"/>
            </p:cNvSpPr>
            <p:nvPr/>
          </p:nvSpPr>
          <p:spPr bwMode="auto">
            <a:xfrm>
              <a:off x="3264" y="1199"/>
              <a:ext cx="483" cy="360"/>
            </a:xfrm>
            <a:prstGeom prst="rect">
              <a:avLst/>
            </a:prstGeom>
            <a:noFill/>
            <a:ln w="9525">
              <a:noFill/>
              <a:miter lim="800000"/>
              <a:headEnd/>
              <a:tailEnd/>
            </a:ln>
          </p:spPr>
          <p:txBody>
            <a:bodyPr/>
            <a:lstStyle/>
            <a:p>
              <a:r>
                <a:rPr lang="en-US" sz="1200" b="1">
                  <a:latin typeface="Times New Roman" pitchFamily="18" charset="0"/>
                </a:rPr>
                <a:t>Thịt (kg)</a:t>
              </a:r>
              <a:endParaRPr lang="en-US">
                <a:latin typeface="Times New Roman" pitchFamily="18" charset="0"/>
              </a:endParaRPr>
            </a:p>
          </p:txBody>
        </p:sp>
        <p:sp>
          <p:nvSpPr>
            <p:cNvPr id="17437" name="Text Box 29"/>
            <p:cNvSpPr txBox="1">
              <a:spLocks noChangeArrowheads="1"/>
            </p:cNvSpPr>
            <p:nvPr/>
          </p:nvSpPr>
          <p:spPr bwMode="auto">
            <a:xfrm>
              <a:off x="4056" y="1487"/>
              <a:ext cx="936" cy="432"/>
            </a:xfrm>
            <a:prstGeom prst="rect">
              <a:avLst/>
            </a:prstGeom>
            <a:solidFill>
              <a:srgbClr val="FFFFFF"/>
            </a:solidFill>
            <a:ln w="9525">
              <a:solidFill>
                <a:srgbClr val="000000"/>
              </a:solidFill>
              <a:miter lim="800000"/>
              <a:headEnd/>
              <a:tailEnd/>
            </a:ln>
          </p:spPr>
          <p:txBody>
            <a:bodyPr/>
            <a:lstStyle/>
            <a:p>
              <a:pPr algn="ctr"/>
              <a:r>
                <a:rPr lang="en-US" sz="1600" b="1">
                  <a:solidFill>
                    <a:srgbClr val="000066"/>
                  </a:solidFill>
                  <a:latin typeface="Times New Roman" pitchFamily="18" charset="0"/>
                </a:rPr>
                <a:t>Người </a:t>
              </a:r>
            </a:p>
            <a:p>
              <a:pPr algn="ctr"/>
              <a:r>
                <a:rPr lang="en-US" sz="1600" b="1">
                  <a:solidFill>
                    <a:srgbClr val="000066"/>
                  </a:solidFill>
                  <a:latin typeface="Times New Roman" pitchFamily="18" charset="0"/>
                </a:rPr>
                <a:t>chăn nuôi</a:t>
              </a:r>
            </a:p>
          </p:txBody>
        </p:sp>
        <p:sp>
          <p:nvSpPr>
            <p:cNvPr id="17438" name="Freeform 30"/>
            <p:cNvSpPr>
              <a:spLocks/>
            </p:cNvSpPr>
            <p:nvPr/>
          </p:nvSpPr>
          <p:spPr bwMode="auto">
            <a:xfrm>
              <a:off x="3408" y="2423"/>
              <a:ext cx="525" cy="864"/>
            </a:xfrm>
            <a:custGeom>
              <a:avLst/>
              <a:gdLst>
                <a:gd name="T0" fmla="*/ 0 w 540"/>
                <a:gd name="T1" fmla="*/ 0 h 2340"/>
                <a:gd name="T2" fmla="*/ 482 w 540"/>
                <a:gd name="T3" fmla="*/ 0 h 2340"/>
                <a:gd name="T4" fmla="*/ 482 w 540"/>
                <a:gd name="T5" fmla="*/ 44 h 2340"/>
                <a:gd name="T6" fmla="*/ 0 60000 65536"/>
                <a:gd name="T7" fmla="*/ 0 60000 65536"/>
                <a:gd name="T8" fmla="*/ 0 60000 65536"/>
                <a:gd name="T9" fmla="*/ 0 w 540"/>
                <a:gd name="T10" fmla="*/ 0 h 2340"/>
                <a:gd name="T11" fmla="*/ 540 w 540"/>
                <a:gd name="T12" fmla="*/ 2340 h 2340"/>
              </a:gdLst>
              <a:ahLst/>
              <a:cxnLst>
                <a:cxn ang="T6">
                  <a:pos x="T0" y="T1"/>
                </a:cxn>
                <a:cxn ang="T7">
                  <a:pos x="T2" y="T3"/>
                </a:cxn>
                <a:cxn ang="T8">
                  <a:pos x="T4" y="T5"/>
                </a:cxn>
              </a:cxnLst>
              <a:rect l="T9" t="T10" r="T11" b="T12"/>
              <a:pathLst>
                <a:path w="540" h="2340">
                  <a:moveTo>
                    <a:pt x="0" y="0"/>
                  </a:moveTo>
                  <a:lnTo>
                    <a:pt x="540" y="0"/>
                  </a:lnTo>
                  <a:lnTo>
                    <a:pt x="540" y="2340"/>
                  </a:lnTo>
                </a:path>
              </a:pathLst>
            </a:custGeom>
            <a:noFill/>
            <a:ln w="9525" cap="flat">
              <a:solidFill>
                <a:srgbClr val="00FF00"/>
              </a:solidFill>
              <a:prstDash val="dash"/>
              <a:round/>
              <a:headEnd/>
              <a:tailEnd/>
            </a:ln>
          </p:spPr>
          <p:txBody>
            <a:bodyPr/>
            <a:lstStyle/>
            <a:p>
              <a:endParaRPr lang="vi-VN"/>
            </a:p>
          </p:txBody>
        </p:sp>
        <p:sp>
          <p:nvSpPr>
            <p:cNvPr id="17439" name="Freeform 31"/>
            <p:cNvSpPr>
              <a:spLocks/>
            </p:cNvSpPr>
            <p:nvPr/>
          </p:nvSpPr>
          <p:spPr bwMode="auto">
            <a:xfrm>
              <a:off x="3408" y="2135"/>
              <a:ext cx="661" cy="1152"/>
            </a:xfrm>
            <a:custGeom>
              <a:avLst/>
              <a:gdLst>
                <a:gd name="T0" fmla="*/ 0 w 1260"/>
                <a:gd name="T1" fmla="*/ 0 h 2880"/>
                <a:gd name="T2" fmla="*/ 95 w 1260"/>
                <a:gd name="T3" fmla="*/ 0 h 2880"/>
                <a:gd name="T4" fmla="*/ 95 w 1260"/>
                <a:gd name="T5" fmla="*/ 74 h 2880"/>
                <a:gd name="T6" fmla="*/ 0 60000 65536"/>
                <a:gd name="T7" fmla="*/ 0 60000 65536"/>
                <a:gd name="T8" fmla="*/ 0 60000 65536"/>
                <a:gd name="T9" fmla="*/ 0 w 1260"/>
                <a:gd name="T10" fmla="*/ 0 h 2880"/>
                <a:gd name="T11" fmla="*/ 1260 w 1260"/>
                <a:gd name="T12" fmla="*/ 2880 h 2880"/>
              </a:gdLst>
              <a:ahLst/>
              <a:cxnLst>
                <a:cxn ang="T6">
                  <a:pos x="T0" y="T1"/>
                </a:cxn>
                <a:cxn ang="T7">
                  <a:pos x="T2" y="T3"/>
                </a:cxn>
                <a:cxn ang="T8">
                  <a:pos x="T4" y="T5"/>
                </a:cxn>
              </a:cxnLst>
              <a:rect l="T9" t="T10" r="T11" b="T12"/>
              <a:pathLst>
                <a:path w="1260" h="2880">
                  <a:moveTo>
                    <a:pt x="0" y="0"/>
                  </a:moveTo>
                  <a:lnTo>
                    <a:pt x="1260" y="0"/>
                  </a:lnTo>
                  <a:lnTo>
                    <a:pt x="1260" y="2880"/>
                  </a:lnTo>
                </a:path>
              </a:pathLst>
            </a:custGeom>
            <a:noFill/>
            <a:ln w="9525" cap="flat">
              <a:solidFill>
                <a:srgbClr val="00FF00"/>
              </a:solidFill>
              <a:prstDash val="dash"/>
              <a:round/>
              <a:headEnd/>
              <a:tailEnd/>
            </a:ln>
          </p:spPr>
          <p:txBody>
            <a:bodyPr/>
            <a:lstStyle/>
            <a:p>
              <a:endParaRPr lang="vi-VN"/>
            </a:p>
          </p:txBody>
        </p:sp>
        <p:sp>
          <p:nvSpPr>
            <p:cNvPr id="17440" name="Line 32"/>
            <p:cNvSpPr>
              <a:spLocks noChangeShapeType="1"/>
            </p:cNvSpPr>
            <p:nvPr/>
          </p:nvSpPr>
          <p:spPr bwMode="auto">
            <a:xfrm>
              <a:off x="3423" y="1559"/>
              <a:ext cx="1016" cy="1728"/>
            </a:xfrm>
            <a:prstGeom prst="line">
              <a:avLst/>
            </a:prstGeom>
            <a:noFill/>
            <a:ln w="28575">
              <a:solidFill>
                <a:srgbClr val="00FF00"/>
              </a:solidFill>
              <a:round/>
              <a:headEnd/>
              <a:tailEnd/>
            </a:ln>
          </p:spPr>
          <p:txBody>
            <a:bodyPr/>
            <a:lstStyle/>
            <a:p>
              <a:endParaRPr lang="vi-VN"/>
            </a:p>
          </p:txBody>
        </p:sp>
        <p:sp>
          <p:nvSpPr>
            <p:cNvPr id="17441" name="Text Box 33"/>
            <p:cNvSpPr txBox="1">
              <a:spLocks noChangeArrowheads="1"/>
            </p:cNvSpPr>
            <p:nvPr/>
          </p:nvSpPr>
          <p:spPr bwMode="auto">
            <a:xfrm>
              <a:off x="3880" y="2272"/>
              <a:ext cx="432" cy="360"/>
            </a:xfrm>
            <a:prstGeom prst="rect">
              <a:avLst/>
            </a:prstGeom>
            <a:noFill/>
            <a:ln w="9525">
              <a:noFill/>
              <a:miter lim="800000"/>
              <a:headEnd/>
              <a:tailEnd/>
            </a:ln>
          </p:spPr>
          <p:txBody>
            <a:bodyPr/>
            <a:lstStyle/>
            <a:p>
              <a:r>
                <a:rPr lang="en-US" sz="1200" b="1">
                  <a:latin typeface="Times New Roman" pitchFamily="18" charset="0"/>
                </a:rPr>
                <a:t>B</a:t>
              </a:r>
              <a:endParaRPr lang="en-US">
                <a:latin typeface="Times New Roman" pitchFamily="18" charset="0"/>
              </a:endParaRPr>
            </a:p>
          </p:txBody>
        </p:sp>
        <p:sp>
          <p:nvSpPr>
            <p:cNvPr id="17442" name="Text Box 34"/>
            <p:cNvSpPr txBox="1">
              <a:spLocks noChangeArrowheads="1"/>
            </p:cNvSpPr>
            <p:nvPr/>
          </p:nvSpPr>
          <p:spPr bwMode="auto">
            <a:xfrm>
              <a:off x="4042" y="2027"/>
              <a:ext cx="432" cy="360"/>
            </a:xfrm>
            <a:prstGeom prst="rect">
              <a:avLst/>
            </a:prstGeom>
            <a:noFill/>
            <a:ln w="9525">
              <a:noFill/>
              <a:miter lim="800000"/>
              <a:headEnd/>
              <a:tailEnd/>
            </a:ln>
          </p:spPr>
          <p:txBody>
            <a:bodyPr/>
            <a:lstStyle/>
            <a:p>
              <a:r>
                <a:rPr lang="en-US" sz="1200" b="1">
                  <a:latin typeface="Times New Roman" pitchFamily="18" charset="0"/>
                </a:rPr>
                <a:t>B</a:t>
              </a:r>
              <a:r>
                <a:rPr lang="en-US" sz="1200">
                  <a:latin typeface="Times New Roman" pitchFamily="18" charset="0"/>
                </a:rPr>
                <a:t>'</a:t>
              </a:r>
              <a:endParaRPr lang="en-US">
                <a:latin typeface="Times New Roman" pitchFamily="18" charset="0"/>
              </a:endParaRPr>
            </a:p>
          </p:txBody>
        </p:sp>
        <p:sp>
          <p:nvSpPr>
            <p:cNvPr id="17443" name="Text Box 35"/>
            <p:cNvSpPr txBox="1">
              <a:spLocks noChangeArrowheads="1"/>
            </p:cNvSpPr>
            <p:nvPr/>
          </p:nvSpPr>
          <p:spPr bwMode="auto">
            <a:xfrm>
              <a:off x="3185" y="1486"/>
              <a:ext cx="360" cy="288"/>
            </a:xfrm>
            <a:prstGeom prst="rect">
              <a:avLst/>
            </a:prstGeom>
            <a:noFill/>
            <a:ln w="9525">
              <a:noFill/>
              <a:miter lim="800000"/>
              <a:headEnd/>
              <a:tailEnd/>
            </a:ln>
          </p:spPr>
          <p:txBody>
            <a:bodyPr/>
            <a:lstStyle/>
            <a:p>
              <a:r>
                <a:rPr lang="en-US" sz="1200">
                  <a:latin typeface="Times New Roman" pitchFamily="18" charset="0"/>
                </a:rPr>
                <a:t>20</a:t>
              </a:r>
              <a:endParaRPr lang="en-US">
                <a:latin typeface="Times New Roman" pitchFamily="18" charset="0"/>
              </a:endParaRPr>
            </a:p>
          </p:txBody>
        </p:sp>
        <p:sp>
          <p:nvSpPr>
            <p:cNvPr id="17444" name="Rectangle 36"/>
            <p:cNvSpPr>
              <a:spLocks noChangeArrowheads="1"/>
            </p:cNvSpPr>
            <p:nvPr/>
          </p:nvSpPr>
          <p:spPr bwMode="auto">
            <a:xfrm>
              <a:off x="672" y="912"/>
              <a:ext cx="4610" cy="2736"/>
            </a:xfrm>
            <a:prstGeom prst="rect">
              <a:avLst/>
            </a:prstGeom>
            <a:noFill/>
            <a:ln w="38100">
              <a:solidFill>
                <a:srgbClr val="00FF00"/>
              </a:solidFill>
              <a:miter lim="800000"/>
              <a:headEnd/>
              <a:tailEnd/>
            </a:ln>
          </p:spPr>
          <p:txBody>
            <a:bodyPr/>
            <a:lstStyle/>
            <a:p>
              <a:endParaRPr lang="vi-VN"/>
            </a:p>
          </p:txBody>
        </p:sp>
        <p:sp>
          <p:nvSpPr>
            <p:cNvPr id="17445" name="Rectangle 37"/>
            <p:cNvSpPr>
              <a:spLocks noChangeArrowheads="1"/>
            </p:cNvSpPr>
            <p:nvPr/>
          </p:nvSpPr>
          <p:spPr bwMode="auto">
            <a:xfrm>
              <a:off x="3984" y="3287"/>
              <a:ext cx="361" cy="216"/>
            </a:xfrm>
            <a:prstGeom prst="rect">
              <a:avLst/>
            </a:prstGeom>
            <a:noFill/>
            <a:ln w="9525">
              <a:noFill/>
              <a:miter lim="800000"/>
              <a:headEnd/>
              <a:tailEnd/>
            </a:ln>
          </p:spPr>
          <p:txBody>
            <a:bodyPr/>
            <a:lstStyle/>
            <a:p>
              <a:r>
                <a:rPr lang="en-US" sz="1200">
                  <a:latin typeface="Times New Roman" pitchFamily="18" charset="0"/>
                </a:rPr>
                <a:t>9</a:t>
              </a:r>
              <a:endParaRPr lang="en-US">
                <a:latin typeface="Times New Roman" pitchFamily="18" charset="0"/>
              </a:endParaRPr>
            </a:p>
          </p:txBody>
        </p:sp>
        <p:sp>
          <p:nvSpPr>
            <p:cNvPr id="17446" name="Rectangle 38"/>
            <p:cNvSpPr>
              <a:spLocks noChangeArrowheads="1"/>
            </p:cNvSpPr>
            <p:nvPr/>
          </p:nvSpPr>
          <p:spPr bwMode="auto">
            <a:xfrm>
              <a:off x="4320" y="3287"/>
              <a:ext cx="361" cy="216"/>
            </a:xfrm>
            <a:prstGeom prst="rect">
              <a:avLst/>
            </a:prstGeom>
            <a:noFill/>
            <a:ln w="9525">
              <a:noFill/>
              <a:miter lim="800000"/>
              <a:headEnd/>
              <a:tailEnd/>
            </a:ln>
          </p:spPr>
          <p:txBody>
            <a:bodyPr/>
            <a:lstStyle/>
            <a:p>
              <a:r>
                <a:rPr lang="en-US" sz="1200">
                  <a:latin typeface="Times New Roman" pitchFamily="18" charset="0"/>
                </a:rPr>
                <a:t>16</a:t>
              </a:r>
              <a:endParaRPr lang="en-US">
                <a:latin typeface="Times New Roman"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84150" y="261938"/>
            <a:ext cx="8655050" cy="5349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200" b="1">
                <a:latin typeface="Times New Roman" pitchFamily="18" charset="0"/>
              </a:rPr>
              <a:t>4. Chi phí cơ hội và lợi thế so sánh (Tiếp)</a:t>
            </a:r>
          </a:p>
        </p:txBody>
      </p:sp>
      <p:sp>
        <p:nvSpPr>
          <p:cNvPr id="18435" name="Line 3"/>
          <p:cNvSpPr>
            <a:spLocks noChangeShapeType="1"/>
          </p:cNvSpPr>
          <p:nvPr/>
        </p:nvSpPr>
        <p:spPr bwMode="auto">
          <a:xfrm>
            <a:off x="952500" y="10287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18436" name="Text Box 4"/>
          <p:cNvSpPr txBox="1">
            <a:spLocks noChangeArrowheads="1"/>
          </p:cNvSpPr>
          <p:nvPr/>
        </p:nvSpPr>
        <p:spPr bwMode="auto">
          <a:xfrm>
            <a:off x="457200" y="1371600"/>
            <a:ext cx="8229600" cy="4459288"/>
          </a:xfrm>
          <a:prstGeom prst="rect">
            <a:avLst/>
          </a:prstGeom>
          <a:noFill/>
          <a:ln w="9525">
            <a:noFill/>
            <a:miter lim="800000"/>
            <a:headEnd/>
            <a:tailEnd/>
          </a:ln>
        </p:spPr>
        <p:txBody>
          <a:bodyPr>
            <a:spAutoFit/>
          </a:bodyPr>
          <a:lstStyle/>
          <a:p>
            <a:pPr algn="just">
              <a:lnSpc>
                <a:spcPct val="160000"/>
              </a:lnSpc>
              <a:spcBef>
                <a:spcPct val="50000"/>
              </a:spcBef>
              <a:buFont typeface="Wingdings" pitchFamily="2" charset="2"/>
              <a:buChar char="v"/>
            </a:pPr>
            <a:r>
              <a:rPr lang="en-US" sz="2400" b="1">
                <a:latin typeface="Times New Roman" pitchFamily="18" charset="0"/>
              </a:rPr>
              <a:t> Người trồng trọt dành toàn bộ thời gian để sản xuất khoai tây.</a:t>
            </a:r>
          </a:p>
          <a:p>
            <a:pPr algn="just">
              <a:lnSpc>
                <a:spcPct val="160000"/>
              </a:lnSpc>
              <a:spcBef>
                <a:spcPct val="50000"/>
              </a:spcBef>
              <a:buFont typeface="Wingdings" pitchFamily="2" charset="2"/>
              <a:buNone/>
            </a:pPr>
            <a:endParaRPr lang="en-US" sz="700" b="1">
              <a:latin typeface="Times New Roman" pitchFamily="18" charset="0"/>
            </a:endParaRPr>
          </a:p>
          <a:p>
            <a:pPr algn="just">
              <a:lnSpc>
                <a:spcPct val="160000"/>
              </a:lnSpc>
              <a:spcBef>
                <a:spcPct val="50000"/>
              </a:spcBef>
              <a:buFont typeface="Wingdings" pitchFamily="2" charset="2"/>
              <a:buChar char="v"/>
            </a:pPr>
            <a:r>
              <a:rPr lang="en-US" sz="2400" b="1">
                <a:latin typeface="Times New Roman" pitchFamily="18" charset="0"/>
              </a:rPr>
              <a:t> Người chăn nuôi dành 36 giờ để sản xuất thịt bò và 12 giờ để sản xuất khoai tây.</a:t>
            </a:r>
          </a:p>
          <a:p>
            <a:pPr algn="just">
              <a:lnSpc>
                <a:spcPct val="160000"/>
              </a:lnSpc>
              <a:spcBef>
                <a:spcPct val="50000"/>
              </a:spcBef>
              <a:buFont typeface="Wingdings" pitchFamily="2" charset="2"/>
              <a:buNone/>
            </a:pPr>
            <a:endParaRPr lang="en-US" sz="700" b="1">
              <a:latin typeface="Times New Roman" pitchFamily="18" charset="0"/>
            </a:endParaRPr>
          </a:p>
          <a:p>
            <a:pPr algn="just">
              <a:lnSpc>
                <a:spcPct val="160000"/>
              </a:lnSpc>
              <a:spcBef>
                <a:spcPct val="50000"/>
              </a:spcBef>
              <a:buFont typeface="Wingdings" pitchFamily="2" charset="2"/>
              <a:buChar char="v"/>
            </a:pPr>
            <a:r>
              <a:rPr lang="en-US" sz="2400" b="1">
                <a:latin typeface="Times New Roman" pitchFamily="18" charset="0"/>
              </a:rPr>
              <a:t>Người chăn nuôi sẽ đổi 3 kg thịt để lấy 5 kg khoai từ người trồng trọt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Group 2"/>
          <p:cNvGraphicFramePr>
            <a:graphicFrameLocks noGrp="1"/>
          </p:cNvGraphicFramePr>
          <p:nvPr>
            <p:ph/>
          </p:nvPr>
        </p:nvGraphicFramePr>
        <p:xfrm>
          <a:off x="508000" y="1311275"/>
          <a:ext cx="8229600" cy="5151120"/>
        </p:xfrm>
        <a:graphic>
          <a:graphicData uri="http://schemas.openxmlformats.org/drawingml/2006/table">
            <a:tbl>
              <a:tblPr/>
              <a:tblGrid>
                <a:gridCol w="1646238"/>
                <a:gridCol w="1644650"/>
                <a:gridCol w="1646237"/>
                <a:gridCol w="1644650"/>
                <a:gridCol w="1647825"/>
              </a:tblGrid>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Kết</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cục</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khi</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đổi</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60000"/>
                        <a:lumOff val="40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Kết</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cục</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khi</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đổi</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vi-VN"/>
                    </a:p>
                  </a:txBody>
                  <a:tcPr/>
                </a:tc>
                <a:tc hMerge="1">
                  <a:txBody>
                    <a:bodyPr/>
                    <a:lstStyle/>
                    <a:p>
                      <a:endParaRPr lang="vi-V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Mối</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lợi</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từ</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thương</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cs typeface="Times New Roman" pitchFamily="18" charset="0"/>
                        </a:rPr>
                        <a:t>mại</a:t>
                      </a: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60000"/>
                        <a:lumOff val="40000"/>
                      </a:schemeClr>
                    </a:solidFill>
                  </a:tcPr>
                </a:tc>
              </a:tr>
              <a:tr h="963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tiêu</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dùng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xuất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đổi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Cái họ tiêu dùng</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Mức</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tăng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trong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tiêu</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dùng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r>
              <a:tr h="12573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Người trồng trọt: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- 1,5 kg thịt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- 6 kg khoai</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- 0 kg thịt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-12 kg khoai</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Nhận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3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5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-7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1,5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1 kg </a:t>
                      </a:r>
                      <a:r>
                        <a:rPr kumimoji="0" lang="en-US" altLang="ja-JP" sz="2200" b="0" i="0" u="none" strike="noStrike" cap="none" normalizeH="0" baseline="0" dirty="0" err="1" smtClean="0">
                          <a:ln>
                            <a:noFill/>
                          </a:ln>
                          <a:solidFill>
                            <a:schemeClr val="tx1"/>
                          </a:solidFill>
                          <a:effectLst/>
                          <a:latin typeface="Times New Roman" pitchFamily="18" charset="0"/>
                          <a:ea typeface="ＭＳ Ｐゴシック" pitchFamily="34" charset="-128"/>
                          <a:cs typeface="Times New Roman" pitchFamily="18" charset="0"/>
                        </a:rPr>
                        <a:t>k</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r>
              <a:tr h="12573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Người chăn n</a:t>
                      </a:r>
                      <a:r>
                        <a:rPr kumimoji="0" lang="en-US" altLang="ja-JP" sz="2200" b="0"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uôi</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- 10 kg thịt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- 8 kg khoai</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- 15kg thịt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- 4 kg khoai</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3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nhận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5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-12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- 9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1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19488" name="Text Box 32"/>
          <p:cNvSpPr txBox="1">
            <a:spLocks noChangeArrowheads="1"/>
          </p:cNvSpPr>
          <p:nvPr/>
        </p:nvSpPr>
        <p:spPr bwMode="auto">
          <a:xfrm>
            <a:off x="184150" y="261938"/>
            <a:ext cx="8655050" cy="5349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200" b="1">
                <a:latin typeface="Times New Roman" pitchFamily="18" charset="0"/>
              </a:rPr>
              <a:t>4. Chi phí cơ hội và lợi thế so sánh (Tiếp)</a:t>
            </a:r>
          </a:p>
        </p:txBody>
      </p:sp>
      <p:sp>
        <p:nvSpPr>
          <p:cNvPr id="19489" name="Line 33"/>
          <p:cNvSpPr>
            <a:spLocks noChangeShapeType="1"/>
          </p:cNvSpPr>
          <p:nvPr/>
        </p:nvSpPr>
        <p:spPr bwMode="auto">
          <a:xfrm>
            <a:off x="952500" y="10287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84150" y="261938"/>
            <a:ext cx="8655050" cy="1038225"/>
          </a:xfrm>
          <a:prstGeom prst="rect">
            <a:avLst/>
          </a:prstGeom>
          <a:noFill/>
          <a:ln w="9525">
            <a:noFill/>
            <a:miter lim="800000"/>
            <a:headEnd/>
            <a:tailEnd/>
          </a:ln>
        </p:spPr>
        <p:txBody>
          <a:bodyPr>
            <a:spAutoFit/>
          </a:bodyPr>
          <a:lstStyle/>
          <a:p>
            <a:pPr marL="342900" indent="-342900" algn="ctr">
              <a:lnSpc>
                <a:spcPct val="80000"/>
              </a:lnSpc>
              <a:spcBef>
                <a:spcPct val="50000"/>
              </a:spcBef>
            </a:pPr>
            <a:r>
              <a:rPr lang="en-US" sz="3200" b="1">
                <a:latin typeface="Times New Roman" pitchFamily="18" charset="0"/>
              </a:rPr>
              <a:t>4. Chi phí cơ hội và lợi thế so sánh </a:t>
            </a:r>
          </a:p>
          <a:p>
            <a:pPr marL="342900" indent="-342900" algn="ctr">
              <a:lnSpc>
                <a:spcPct val="80000"/>
              </a:lnSpc>
              <a:spcBef>
                <a:spcPct val="50000"/>
              </a:spcBef>
            </a:pPr>
            <a:r>
              <a:rPr lang="en-US" sz="2800" b="1">
                <a:latin typeface="Times New Roman" pitchFamily="18" charset="0"/>
              </a:rPr>
              <a:t>(Tiếp – lý giải)</a:t>
            </a:r>
          </a:p>
        </p:txBody>
      </p:sp>
      <p:sp>
        <p:nvSpPr>
          <p:cNvPr id="20483" name="Line 3"/>
          <p:cNvSpPr>
            <a:spLocks noChangeShapeType="1"/>
          </p:cNvSpPr>
          <p:nvPr/>
        </p:nvSpPr>
        <p:spPr bwMode="auto">
          <a:xfrm>
            <a:off x="952500" y="14859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20484" name="Text Box 4"/>
          <p:cNvSpPr txBox="1">
            <a:spLocks noChangeArrowheads="1"/>
          </p:cNvSpPr>
          <p:nvPr/>
        </p:nvSpPr>
        <p:spPr bwMode="auto">
          <a:xfrm>
            <a:off x="609600" y="1676400"/>
            <a:ext cx="7848600" cy="2092325"/>
          </a:xfrm>
          <a:prstGeom prst="rect">
            <a:avLst/>
          </a:prstGeom>
          <a:noFill/>
          <a:ln w="9525">
            <a:noFill/>
            <a:miter lim="800000"/>
            <a:headEnd/>
            <a:tailEnd/>
          </a:ln>
        </p:spPr>
        <p:txBody>
          <a:bodyPr>
            <a:spAutoFit/>
          </a:bodyPr>
          <a:lstStyle/>
          <a:p>
            <a:pPr>
              <a:spcBef>
                <a:spcPct val="50000"/>
              </a:spcBef>
              <a:buFont typeface="Wingdings" pitchFamily="2" charset="2"/>
              <a:buChar char="v"/>
            </a:pPr>
            <a:r>
              <a:rPr lang="en-US" sz="2000" b="1">
                <a:latin typeface="Times New Roman" pitchFamily="18" charset="0"/>
              </a:rPr>
              <a:t> Nguyên lý 2: “</a:t>
            </a:r>
            <a:r>
              <a:rPr lang="en-US" sz="2000" b="1" i="1">
                <a:latin typeface="Times New Roman" pitchFamily="18" charset="0"/>
              </a:rPr>
              <a:t>Chi phí cơ hội của một hàng hoá...”</a:t>
            </a:r>
          </a:p>
          <a:p>
            <a:pPr algn="just">
              <a:spcBef>
                <a:spcPct val="50000"/>
              </a:spcBef>
              <a:buFont typeface="Wingdings" pitchFamily="2" charset="2"/>
              <a:buChar char="v"/>
            </a:pPr>
            <a:r>
              <a:rPr lang="en-US" sz="2000" b="1" i="1">
                <a:latin typeface="Times New Roman" pitchFamily="18" charset="0"/>
              </a:rPr>
              <a:t> </a:t>
            </a:r>
            <a:r>
              <a:rPr lang="en-US" sz="2000" b="1">
                <a:latin typeface="Times New Roman" pitchFamily="18" charset="0"/>
              </a:rPr>
              <a:t>48 giờ là tổng nguồn lực; tăng thời gian sản xuất thịt </a:t>
            </a:r>
          </a:p>
          <a:p>
            <a:pPr algn="just">
              <a:spcBef>
                <a:spcPct val="50000"/>
              </a:spcBef>
              <a:buFont typeface="Symbol" pitchFamily="18" charset="2"/>
              <a:buChar char="Þ"/>
            </a:pPr>
            <a:r>
              <a:rPr lang="en-US" sz="2000" b="1">
                <a:latin typeface="Times New Roman" pitchFamily="18" charset="0"/>
              </a:rPr>
              <a:t>Giảm thời gian sản xuất khoai.</a:t>
            </a:r>
          </a:p>
          <a:p>
            <a:pPr algn="just">
              <a:spcBef>
                <a:spcPct val="50000"/>
              </a:spcBef>
              <a:buFont typeface="Symbol" pitchFamily="18" charset="2"/>
              <a:buChar char="Þ"/>
            </a:pPr>
            <a:r>
              <a:rPr lang="en-US" sz="2000" b="1">
                <a:latin typeface="Times New Roman" pitchFamily="18" charset="0"/>
              </a:rPr>
              <a:t> Chi phí cơ hội để có thêm hàng hoá này là số hàng hoá kia phải mất đi.</a:t>
            </a:r>
          </a:p>
        </p:txBody>
      </p:sp>
      <p:graphicFrame>
        <p:nvGraphicFramePr>
          <p:cNvPr id="38917" name="Group 5"/>
          <p:cNvGraphicFramePr>
            <a:graphicFrameLocks noGrp="1"/>
          </p:cNvGraphicFramePr>
          <p:nvPr>
            <p:ph/>
          </p:nvPr>
        </p:nvGraphicFramePr>
        <p:xfrm>
          <a:off x="457200" y="3846513"/>
          <a:ext cx="8229600" cy="1863725"/>
        </p:xfrm>
        <a:graphic>
          <a:graphicData uri="http://schemas.openxmlformats.org/drawingml/2006/table">
            <a:tbl>
              <a:tblPr/>
              <a:tblGrid>
                <a:gridCol w="2743200"/>
                <a:gridCol w="2743200"/>
                <a:gridCol w="2743200"/>
              </a:tblGrid>
              <a:tr h="49212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rgbClr val="FF0000"/>
                        </a:solidFill>
                        <a:effectLst/>
                        <a:latin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40000"/>
                        <a:lumOff val="60000"/>
                      </a:schemeClr>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Chi </a:t>
                      </a:r>
                      <a:r>
                        <a:rPr kumimoji="0" lang="en-US" sz="2400" b="1" i="0" u="none" strike="noStrike" cap="none" normalizeH="0" baseline="0" dirty="0" err="1" smtClean="0">
                          <a:ln>
                            <a:noFill/>
                          </a:ln>
                          <a:solidFill>
                            <a:srgbClr val="002060"/>
                          </a:solidFill>
                          <a:effectLst/>
                          <a:latin typeface="Times New Roman" pitchFamily="18" charset="0"/>
                          <a:cs typeface="Times New Roman" pitchFamily="18" charset="0"/>
                        </a:rPr>
                        <a:t>phí</a:t>
                      </a: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rgbClr val="002060"/>
                          </a:solidFill>
                          <a:effectLst/>
                          <a:latin typeface="Times New Roman" pitchFamily="18" charset="0"/>
                          <a:cs typeface="Times New Roman" pitchFamily="18" charset="0"/>
                        </a:rPr>
                        <a:t>cơ</a:t>
                      </a: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rgbClr val="002060"/>
                          </a:solidFill>
                          <a:effectLst/>
                          <a:latin typeface="Times New Roman" pitchFamily="18" charset="0"/>
                          <a:cs typeface="Times New Roman" pitchFamily="18" charset="0"/>
                        </a:rPr>
                        <a:t>hội</a:t>
                      </a: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 </a:t>
                      </a:r>
                      <a:r>
                        <a:rPr kumimoji="0" lang="en-US" sz="2400" b="1" i="0" u="none" strike="noStrike" cap="none" normalizeH="0" baseline="0" dirty="0" err="1" smtClean="0">
                          <a:ln>
                            <a:noFill/>
                          </a:ln>
                          <a:solidFill>
                            <a:srgbClr val="002060"/>
                          </a:solidFill>
                          <a:effectLst/>
                          <a:latin typeface="Times New Roman" pitchFamily="18" charset="0"/>
                          <a:cs typeface="Times New Roman" pitchFamily="18" charset="0"/>
                        </a:rPr>
                        <a:t>của</a:t>
                      </a:r>
                      <a:endParaRPr kumimoji="0" lang="en-US" sz="3200" b="1" i="0" u="none" strike="noStrike" cap="none" normalizeH="0" baseline="0" dirty="0" smtClean="0">
                        <a:ln>
                          <a:noFill/>
                        </a:ln>
                        <a:solidFill>
                          <a:srgbClr val="002060"/>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vi-VN"/>
                    </a:p>
                  </a:txBody>
                  <a:tcPr/>
                </a:tc>
              </a:tr>
              <a:tr h="433388">
                <a:tc vMerge="1">
                  <a:txBody>
                    <a:bodyPr/>
                    <a:lstStyle/>
                    <a:p>
                      <a:endParaRPr lang="vi-V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1 kg </a:t>
                      </a:r>
                      <a:r>
                        <a:rPr kumimoji="0" lang="en-US" sz="2400" b="1" i="0" u="none" strike="noStrike" cap="none" normalizeH="0" baseline="0" dirty="0" err="1" smtClean="0">
                          <a:ln>
                            <a:noFill/>
                          </a:ln>
                          <a:solidFill>
                            <a:srgbClr val="002060"/>
                          </a:solidFill>
                          <a:effectLst/>
                          <a:latin typeface="Times New Roman" pitchFamily="18" charset="0"/>
                          <a:cs typeface="Times New Roman" pitchFamily="18" charset="0"/>
                        </a:rPr>
                        <a:t>thịt</a:t>
                      </a:r>
                      <a:endParaRPr kumimoji="0" lang="en-US" sz="3200" b="1" i="0" u="none" strike="noStrike" cap="none" normalizeH="0" baseline="0" dirty="0" smtClean="0">
                        <a:ln>
                          <a:noFill/>
                        </a:ln>
                        <a:solidFill>
                          <a:srgbClr val="002060"/>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060"/>
                          </a:solidFill>
                          <a:effectLst/>
                          <a:latin typeface="Times New Roman" pitchFamily="18" charset="0"/>
                          <a:cs typeface="Times New Roman" pitchFamily="18" charset="0"/>
                        </a:rPr>
                        <a:t>1 kg </a:t>
                      </a:r>
                      <a:r>
                        <a:rPr kumimoji="0" lang="en-US" sz="2400" b="1" i="0" u="none" strike="noStrike" cap="none" normalizeH="0" baseline="0" dirty="0" err="1" smtClean="0">
                          <a:ln>
                            <a:noFill/>
                          </a:ln>
                          <a:solidFill>
                            <a:srgbClr val="002060"/>
                          </a:solidFill>
                          <a:effectLst/>
                          <a:latin typeface="Times New Roman" pitchFamily="18" charset="0"/>
                          <a:cs typeface="Times New Roman" pitchFamily="18" charset="0"/>
                        </a:rPr>
                        <a:t>khoai</a:t>
                      </a:r>
                      <a:endParaRPr kumimoji="0" lang="en-US" sz="3200" b="1" i="0" u="none" strike="noStrike" cap="none" normalizeH="0" baseline="0" dirty="0" smtClean="0">
                        <a:ln>
                          <a:noFill/>
                        </a:ln>
                        <a:solidFill>
                          <a:srgbClr val="002060"/>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2">
                        <a:lumMod val="40000"/>
                        <a:lumOff val="60000"/>
                      </a:schemeClr>
                    </a:solid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Người trồng trọt</a:t>
                      </a: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4 kg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0,25 kg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Times New Roman" pitchFamily="18" charset="0"/>
                        </a:rPr>
                        <a:t>Người chăn nuôi</a:t>
                      </a:r>
                      <a:endParaRPr kumimoji="0" lang="en-US" sz="3200" b="0"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0,8 kg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1,25 kg </a:t>
                      </a:r>
                      <a:r>
                        <a:rPr kumimoji="0" lang="en-US" sz="24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84150" y="261938"/>
            <a:ext cx="8655050" cy="1038225"/>
          </a:xfrm>
          <a:prstGeom prst="rect">
            <a:avLst/>
          </a:prstGeom>
          <a:noFill/>
          <a:ln w="9525">
            <a:noFill/>
            <a:miter lim="800000"/>
            <a:headEnd/>
            <a:tailEnd/>
          </a:ln>
        </p:spPr>
        <p:txBody>
          <a:bodyPr>
            <a:spAutoFit/>
          </a:bodyPr>
          <a:lstStyle/>
          <a:p>
            <a:pPr marL="342900" indent="-342900" algn="ctr">
              <a:lnSpc>
                <a:spcPct val="80000"/>
              </a:lnSpc>
              <a:spcBef>
                <a:spcPct val="50000"/>
              </a:spcBef>
            </a:pPr>
            <a:r>
              <a:rPr lang="en-US" sz="3200" b="1">
                <a:latin typeface="Times New Roman" pitchFamily="18" charset="0"/>
              </a:rPr>
              <a:t>4. Chi phí cơ hội và lợi thế so sánh </a:t>
            </a:r>
          </a:p>
          <a:p>
            <a:pPr marL="342900" indent="-342900" algn="ctr">
              <a:lnSpc>
                <a:spcPct val="80000"/>
              </a:lnSpc>
              <a:spcBef>
                <a:spcPct val="50000"/>
              </a:spcBef>
            </a:pPr>
            <a:r>
              <a:rPr lang="en-US" sz="2800" b="1">
                <a:latin typeface="Times New Roman" pitchFamily="18" charset="0"/>
              </a:rPr>
              <a:t>(Tiếp – nhận xét)</a:t>
            </a:r>
          </a:p>
        </p:txBody>
      </p:sp>
      <p:sp>
        <p:nvSpPr>
          <p:cNvPr id="21507" name="Line 3"/>
          <p:cNvSpPr>
            <a:spLocks noChangeShapeType="1"/>
          </p:cNvSpPr>
          <p:nvPr/>
        </p:nvSpPr>
        <p:spPr bwMode="auto">
          <a:xfrm>
            <a:off x="952500" y="14859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21508" name="Text Box 4"/>
          <p:cNvSpPr txBox="1">
            <a:spLocks noChangeArrowheads="1"/>
          </p:cNvSpPr>
          <p:nvPr/>
        </p:nvSpPr>
        <p:spPr bwMode="auto">
          <a:xfrm>
            <a:off x="609600" y="1771650"/>
            <a:ext cx="8189913" cy="4340225"/>
          </a:xfrm>
          <a:prstGeom prst="rect">
            <a:avLst/>
          </a:prstGeom>
          <a:noFill/>
          <a:ln w="9525">
            <a:noFill/>
            <a:miter lim="800000"/>
            <a:headEnd/>
            <a:tailEnd/>
          </a:ln>
        </p:spPr>
        <p:txBody>
          <a:bodyPr>
            <a:spAutoFit/>
          </a:bodyPr>
          <a:lstStyle/>
          <a:p>
            <a:pPr>
              <a:lnSpc>
                <a:spcPct val="160000"/>
              </a:lnSpc>
              <a:spcBef>
                <a:spcPct val="50000"/>
              </a:spcBef>
              <a:buFont typeface="Wingdings" pitchFamily="2" charset="2"/>
              <a:buChar char="v"/>
            </a:pPr>
            <a:r>
              <a:rPr lang="en-US" sz="2000" b="1">
                <a:latin typeface="Times New Roman" pitchFamily="18" charset="0"/>
              </a:rPr>
              <a:t> Nhận xét: chi phí cơ hội của 2 người để SX khoai??</a:t>
            </a:r>
          </a:p>
          <a:p>
            <a:pPr algn="just">
              <a:lnSpc>
                <a:spcPct val="160000"/>
              </a:lnSpc>
              <a:spcBef>
                <a:spcPct val="50000"/>
              </a:spcBef>
              <a:buFont typeface="Wingdings" pitchFamily="2" charset="2"/>
              <a:buChar char="v"/>
            </a:pPr>
            <a:r>
              <a:rPr lang="en-US" sz="2000" b="1">
                <a:latin typeface="Times New Roman" pitchFamily="18" charset="0"/>
              </a:rPr>
              <a:t> Người trồng trọt có chi phí cơ hội thấp hơn người chăn nuôi trong việc sản xuất khoai tây (do phải trả giá ít hơn) =&gt; Anh ta được gọi là có lợi thế so sánh trong việc sản xuất khoai.</a:t>
            </a:r>
          </a:p>
          <a:p>
            <a:pPr algn="just">
              <a:lnSpc>
                <a:spcPct val="160000"/>
              </a:lnSpc>
              <a:spcBef>
                <a:spcPct val="50000"/>
              </a:spcBef>
              <a:buFont typeface="Wingdings" pitchFamily="2" charset="2"/>
              <a:buChar char="v"/>
            </a:pPr>
            <a:r>
              <a:rPr lang="en-US" sz="2000" b="1">
                <a:latin typeface="Times New Roman" pitchFamily="18" charset="0"/>
              </a:rPr>
              <a:t>Thuật ngữ lợi thế so sánh (Comparative Advantages) nhằm mô tả chi phí cơ hội của hai nhà sản xuất. Người nào có chi phí cơ hội  thấp hơn trong việc sản xuất mặt hàng nào đó thì được gọi là có lợi thế so sánh trong việc sản xuất ra mặt hàng đó.</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84150" y="261938"/>
            <a:ext cx="8655050" cy="1038225"/>
          </a:xfrm>
          <a:prstGeom prst="rect">
            <a:avLst/>
          </a:prstGeom>
          <a:noFill/>
          <a:ln w="9525">
            <a:noFill/>
            <a:miter lim="800000"/>
            <a:headEnd/>
            <a:tailEnd/>
          </a:ln>
        </p:spPr>
        <p:txBody>
          <a:bodyPr>
            <a:spAutoFit/>
          </a:bodyPr>
          <a:lstStyle/>
          <a:p>
            <a:pPr marL="342900" indent="-342900" algn="ctr">
              <a:lnSpc>
                <a:spcPct val="80000"/>
              </a:lnSpc>
              <a:spcBef>
                <a:spcPct val="50000"/>
              </a:spcBef>
            </a:pPr>
            <a:r>
              <a:rPr lang="en-US" sz="3200" b="1">
                <a:latin typeface="Times New Roman" pitchFamily="18" charset="0"/>
              </a:rPr>
              <a:t>4. Chi phí cơ hội và lợi thế so sánh </a:t>
            </a:r>
          </a:p>
          <a:p>
            <a:pPr marL="342900" indent="-342900" algn="ctr">
              <a:lnSpc>
                <a:spcPct val="80000"/>
              </a:lnSpc>
              <a:spcBef>
                <a:spcPct val="50000"/>
              </a:spcBef>
            </a:pPr>
            <a:r>
              <a:rPr lang="en-US" sz="2800" b="1">
                <a:latin typeface="Times New Roman" pitchFamily="18" charset="0"/>
              </a:rPr>
              <a:t>(Tiếp – nhận xét)</a:t>
            </a:r>
          </a:p>
        </p:txBody>
      </p:sp>
      <p:sp>
        <p:nvSpPr>
          <p:cNvPr id="22531" name="Line 3"/>
          <p:cNvSpPr>
            <a:spLocks noChangeShapeType="1"/>
          </p:cNvSpPr>
          <p:nvPr/>
        </p:nvSpPr>
        <p:spPr bwMode="auto">
          <a:xfrm>
            <a:off x="952500" y="14859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22532" name="Text Box 4"/>
          <p:cNvSpPr txBox="1">
            <a:spLocks noChangeArrowheads="1"/>
          </p:cNvSpPr>
          <p:nvPr/>
        </p:nvSpPr>
        <p:spPr bwMode="auto">
          <a:xfrm>
            <a:off x="533400" y="1731963"/>
            <a:ext cx="8193088" cy="3517900"/>
          </a:xfrm>
          <a:prstGeom prst="rect">
            <a:avLst/>
          </a:prstGeom>
          <a:noFill/>
          <a:ln w="9525">
            <a:noFill/>
            <a:miter lim="800000"/>
            <a:headEnd/>
            <a:tailEnd/>
          </a:ln>
        </p:spPr>
        <p:txBody>
          <a:bodyPr>
            <a:spAutoFit/>
          </a:bodyPr>
          <a:lstStyle/>
          <a:p>
            <a:pPr algn="just">
              <a:lnSpc>
                <a:spcPct val="130000"/>
              </a:lnSpc>
              <a:spcBef>
                <a:spcPct val="50000"/>
              </a:spcBef>
              <a:buFont typeface="Wingdings" pitchFamily="2" charset="2"/>
              <a:buChar char="v"/>
            </a:pPr>
            <a:r>
              <a:rPr lang="en-US" sz="2100" b="1">
                <a:latin typeface="Times New Roman" pitchFamily="18" charset="0"/>
              </a:rPr>
              <a:t> Nguyên tắc lợi thế so sánh: người sản xuất nên tập trung vào việc sản xuất mặt hàng mình có lợi thế so sánh. Trao đổi =&gt; Hai bên đều có lợi. Vì sao ???</a:t>
            </a:r>
          </a:p>
          <a:p>
            <a:pPr algn="just">
              <a:lnSpc>
                <a:spcPct val="130000"/>
              </a:lnSpc>
              <a:spcBef>
                <a:spcPct val="50000"/>
              </a:spcBef>
            </a:pPr>
            <a:r>
              <a:rPr lang="en-US" sz="2100" b="1">
                <a:latin typeface="Times New Roman" pitchFamily="18" charset="0"/>
              </a:rPr>
              <a:t> (Đổi được hàng đó với giá thấp hơn so với chi phí tự sản xuất)</a:t>
            </a:r>
          </a:p>
          <a:p>
            <a:pPr algn="just">
              <a:lnSpc>
                <a:spcPct val="130000"/>
              </a:lnSpc>
              <a:spcBef>
                <a:spcPct val="50000"/>
              </a:spcBef>
              <a:buFont typeface="Wingdings" pitchFamily="2" charset="2"/>
              <a:buChar char="v"/>
            </a:pPr>
            <a:r>
              <a:rPr lang="en-US" sz="2100" b="1">
                <a:latin typeface="Times New Roman" pitchFamily="18" charset="0"/>
              </a:rPr>
              <a:t>Một người đồng thời có lợi thế so sánh ở cả hai mặt hàng không???</a:t>
            </a:r>
          </a:p>
          <a:p>
            <a:pPr algn="just">
              <a:lnSpc>
                <a:spcPct val="130000"/>
              </a:lnSpc>
              <a:spcBef>
                <a:spcPct val="50000"/>
              </a:spcBef>
              <a:buFont typeface="Wingdings" pitchFamily="2" charset="2"/>
              <a:buChar char="v"/>
            </a:pPr>
            <a:r>
              <a:rPr lang="en-US" sz="2100" b="1">
                <a:latin typeface="Times New Roman" pitchFamily="18" charset="0"/>
              </a:rPr>
              <a:t>Nguyên tắc lợi thế so sánh do David Ricardo, những nguyên lý của kinh tế chính trị và thuế khoá, 1817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84150" y="261938"/>
            <a:ext cx="8655050" cy="1038225"/>
          </a:xfrm>
          <a:prstGeom prst="rect">
            <a:avLst/>
          </a:prstGeom>
          <a:noFill/>
          <a:ln w="9525">
            <a:noFill/>
            <a:miter lim="800000"/>
            <a:headEnd/>
            <a:tailEnd/>
          </a:ln>
        </p:spPr>
        <p:txBody>
          <a:bodyPr>
            <a:spAutoFit/>
          </a:bodyPr>
          <a:lstStyle/>
          <a:p>
            <a:pPr marL="342900" indent="-342900" algn="ctr">
              <a:lnSpc>
                <a:spcPct val="80000"/>
              </a:lnSpc>
              <a:spcBef>
                <a:spcPct val="50000"/>
              </a:spcBef>
            </a:pPr>
            <a:r>
              <a:rPr lang="en-US" sz="3200" b="1">
                <a:latin typeface="Times New Roman" pitchFamily="18" charset="0"/>
              </a:rPr>
              <a:t>4. Chi phí cơ hội và lợi thế so sánh </a:t>
            </a:r>
          </a:p>
          <a:p>
            <a:pPr marL="342900" indent="-342900" algn="ctr">
              <a:lnSpc>
                <a:spcPct val="80000"/>
              </a:lnSpc>
              <a:spcBef>
                <a:spcPct val="50000"/>
              </a:spcBef>
            </a:pPr>
            <a:r>
              <a:rPr lang="en-US" sz="2800" b="1">
                <a:latin typeface="Times New Roman" pitchFamily="18" charset="0"/>
              </a:rPr>
              <a:t>(Tiếp – nhận xét)</a:t>
            </a:r>
          </a:p>
        </p:txBody>
      </p:sp>
      <p:sp>
        <p:nvSpPr>
          <p:cNvPr id="23555" name="Line 3"/>
          <p:cNvSpPr>
            <a:spLocks noChangeShapeType="1"/>
          </p:cNvSpPr>
          <p:nvPr/>
        </p:nvSpPr>
        <p:spPr bwMode="auto">
          <a:xfrm>
            <a:off x="952500" y="14859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23556" name="Text Box 4"/>
          <p:cNvSpPr txBox="1">
            <a:spLocks noChangeArrowheads="1"/>
          </p:cNvSpPr>
          <p:nvPr/>
        </p:nvSpPr>
        <p:spPr bwMode="auto">
          <a:xfrm>
            <a:off x="328613" y="1752600"/>
            <a:ext cx="8534400" cy="2708434"/>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en-US" sz="2000" b="1" dirty="0">
                <a:latin typeface="Times New Roman" pitchFamily="18" charset="0"/>
              </a:rPr>
              <a:t> </a:t>
            </a:r>
            <a:r>
              <a:rPr lang="en-US" sz="2000" b="1" dirty="0" err="1">
                <a:latin typeface="Times New Roman" pitchFamily="18" charset="0"/>
              </a:rPr>
              <a:t>Khi</a:t>
            </a:r>
            <a:r>
              <a:rPr lang="en-US" sz="2000" b="1" dirty="0">
                <a:latin typeface="Times New Roman" pitchFamily="18" charset="0"/>
              </a:rPr>
              <a:t> </a:t>
            </a:r>
            <a:r>
              <a:rPr lang="en-US" sz="2000" b="1" dirty="0" err="1">
                <a:latin typeface="Times New Roman" pitchFamily="18" charset="0"/>
              </a:rPr>
              <a:t>có</a:t>
            </a:r>
            <a:r>
              <a:rPr lang="en-US" sz="2000" b="1" dirty="0">
                <a:latin typeface="Times New Roman" pitchFamily="18" charset="0"/>
              </a:rPr>
              <a:t> </a:t>
            </a:r>
            <a:r>
              <a:rPr lang="en-US" sz="2000" b="1" dirty="0" err="1">
                <a:latin typeface="Times New Roman" pitchFamily="18" charset="0"/>
              </a:rPr>
              <a:t>thương</a:t>
            </a:r>
            <a:r>
              <a:rPr lang="en-US" sz="2000" b="1" dirty="0">
                <a:latin typeface="Times New Roman" pitchFamily="18" charset="0"/>
              </a:rPr>
              <a:t> </a:t>
            </a:r>
            <a:r>
              <a:rPr lang="en-US" sz="2000" b="1" dirty="0" err="1">
                <a:latin typeface="Times New Roman" pitchFamily="18" charset="0"/>
              </a:rPr>
              <a:t>mại</a:t>
            </a:r>
            <a:r>
              <a:rPr lang="en-US" sz="2000" b="1" dirty="0">
                <a:latin typeface="Times New Roman" pitchFamily="18" charset="0"/>
              </a:rPr>
              <a:t>, </a:t>
            </a:r>
            <a:r>
              <a:rPr lang="en-US" sz="2000" b="1" dirty="0" err="1">
                <a:latin typeface="Times New Roman" pitchFamily="18" charset="0"/>
              </a:rPr>
              <a:t>mức</a:t>
            </a:r>
            <a:r>
              <a:rPr lang="en-US" sz="2000" b="1" dirty="0">
                <a:latin typeface="Times New Roman" pitchFamily="18" charset="0"/>
              </a:rPr>
              <a:t> </a:t>
            </a:r>
            <a:r>
              <a:rPr lang="en-US" sz="2000" b="1" dirty="0" err="1">
                <a:latin typeface="Times New Roman" pitchFamily="18" charset="0"/>
              </a:rPr>
              <a:t>tiêu</a:t>
            </a:r>
            <a:r>
              <a:rPr lang="en-US" sz="2000" b="1" dirty="0">
                <a:latin typeface="Times New Roman" pitchFamily="18" charset="0"/>
              </a:rPr>
              <a:t> </a:t>
            </a:r>
            <a:r>
              <a:rPr lang="en-US" sz="2000" b="1" dirty="0" err="1">
                <a:latin typeface="Times New Roman" pitchFamily="18" charset="0"/>
              </a:rPr>
              <a:t>dùng</a:t>
            </a:r>
            <a:r>
              <a:rPr lang="en-US" sz="2000" b="1" dirty="0">
                <a:latin typeface="Times New Roman" pitchFamily="18" charset="0"/>
              </a:rPr>
              <a:t> </a:t>
            </a:r>
            <a:r>
              <a:rPr lang="en-US" sz="2000" b="1" dirty="0" err="1">
                <a:latin typeface="Times New Roman" pitchFamily="18" charset="0"/>
              </a:rPr>
              <a:t>nằm</a:t>
            </a:r>
            <a:r>
              <a:rPr lang="en-US" sz="2000" b="1" dirty="0">
                <a:latin typeface="Times New Roman" pitchFamily="18" charset="0"/>
              </a:rPr>
              <a:t> </a:t>
            </a:r>
            <a:r>
              <a:rPr lang="en-US" sz="2000" b="1" dirty="0" err="1">
                <a:latin typeface="Times New Roman" pitchFamily="18" charset="0"/>
              </a:rPr>
              <a:t>bên</a:t>
            </a:r>
            <a:r>
              <a:rPr lang="en-US" sz="2000" b="1" dirty="0">
                <a:latin typeface="Times New Roman" pitchFamily="18" charset="0"/>
              </a:rPr>
              <a:t> </a:t>
            </a:r>
            <a:r>
              <a:rPr lang="en-US" sz="2000" b="1" dirty="0" err="1">
                <a:latin typeface="Times New Roman" pitchFamily="18" charset="0"/>
              </a:rPr>
              <a:t>trong</a:t>
            </a:r>
            <a:r>
              <a:rPr lang="en-US" sz="2000" b="1" dirty="0">
                <a:latin typeface="Times New Roman" pitchFamily="18" charset="0"/>
              </a:rPr>
              <a:t> hay </a:t>
            </a:r>
            <a:r>
              <a:rPr lang="en-US" sz="2000" b="1" dirty="0" err="1">
                <a:latin typeface="Times New Roman" pitchFamily="18" charset="0"/>
              </a:rPr>
              <a:t>bên</a:t>
            </a:r>
            <a:r>
              <a:rPr lang="en-US" sz="2000" b="1" dirty="0">
                <a:latin typeface="Times New Roman" pitchFamily="18" charset="0"/>
              </a:rPr>
              <a:t> </a:t>
            </a:r>
            <a:r>
              <a:rPr lang="en-US" sz="2000" b="1" dirty="0" err="1">
                <a:latin typeface="Times New Roman" pitchFamily="18" charset="0"/>
              </a:rPr>
              <a:t>ngoài</a:t>
            </a:r>
            <a:r>
              <a:rPr lang="en-US" sz="2000" b="1" dirty="0">
                <a:latin typeface="Times New Roman" pitchFamily="18" charset="0"/>
              </a:rPr>
              <a:t> PPF?</a:t>
            </a:r>
          </a:p>
          <a:p>
            <a:pPr algn="just">
              <a:lnSpc>
                <a:spcPct val="150000"/>
              </a:lnSpc>
              <a:spcBef>
                <a:spcPct val="50000"/>
              </a:spcBef>
              <a:buFont typeface="Wingdings" pitchFamily="2" charset="2"/>
              <a:buChar char="v"/>
            </a:pPr>
            <a:r>
              <a:rPr lang="en-US" sz="2000" b="1" dirty="0">
                <a:latin typeface="Times New Roman" pitchFamily="18" charset="0"/>
              </a:rPr>
              <a:t> </a:t>
            </a:r>
            <a:r>
              <a:rPr lang="en-US" sz="2000" b="1" dirty="0" err="1">
                <a:latin typeface="Times New Roman" pitchFamily="18" charset="0"/>
              </a:rPr>
              <a:t>Xét</a:t>
            </a:r>
            <a:r>
              <a:rPr lang="en-US" sz="2000" b="1" dirty="0">
                <a:latin typeface="Times New Roman" pitchFamily="18" charset="0"/>
              </a:rPr>
              <a:t> </a:t>
            </a:r>
            <a:r>
              <a:rPr lang="en-US" sz="2000" b="1" dirty="0" err="1">
                <a:latin typeface="Times New Roman" pitchFamily="18" charset="0"/>
              </a:rPr>
              <a:t>dưới</a:t>
            </a:r>
            <a:r>
              <a:rPr lang="en-US" sz="2000" b="1" dirty="0">
                <a:latin typeface="Times New Roman" pitchFamily="18" charset="0"/>
              </a:rPr>
              <a:t> </a:t>
            </a:r>
            <a:r>
              <a:rPr lang="en-US" sz="2000" b="1" dirty="0" err="1">
                <a:latin typeface="Times New Roman" pitchFamily="18" charset="0"/>
              </a:rPr>
              <a:t>quy</a:t>
            </a:r>
            <a:r>
              <a:rPr lang="en-US" sz="2000" b="1" dirty="0">
                <a:latin typeface="Times New Roman" pitchFamily="18" charset="0"/>
              </a:rPr>
              <a:t> </a:t>
            </a:r>
            <a:r>
              <a:rPr lang="en-US" sz="2000" b="1" dirty="0" err="1">
                <a:latin typeface="Times New Roman" pitchFamily="18" charset="0"/>
              </a:rPr>
              <a:t>mô</a:t>
            </a:r>
            <a:r>
              <a:rPr lang="en-US" sz="2000" b="1" dirty="0">
                <a:latin typeface="Times New Roman" pitchFamily="18" charset="0"/>
              </a:rPr>
              <a:t> </a:t>
            </a:r>
            <a:r>
              <a:rPr lang="en-US" sz="2000" b="1" dirty="0" err="1">
                <a:latin typeface="Times New Roman" pitchFamily="18" charset="0"/>
              </a:rPr>
              <a:t>một</a:t>
            </a:r>
            <a:r>
              <a:rPr lang="en-US" sz="2000" b="1" dirty="0">
                <a:latin typeface="Times New Roman" pitchFamily="18" charset="0"/>
              </a:rPr>
              <a:t> </a:t>
            </a:r>
            <a:r>
              <a:rPr lang="en-US" sz="2000" b="1" dirty="0" err="1">
                <a:latin typeface="Times New Roman" pitchFamily="18" charset="0"/>
              </a:rPr>
              <a:t>quốc</a:t>
            </a:r>
            <a:r>
              <a:rPr lang="en-US" sz="2000" b="1" dirty="0">
                <a:latin typeface="Times New Roman" pitchFamily="18" charset="0"/>
              </a:rPr>
              <a:t> </a:t>
            </a:r>
            <a:r>
              <a:rPr lang="en-US" sz="2000" b="1" dirty="0" err="1">
                <a:latin typeface="Times New Roman" pitchFamily="18" charset="0"/>
              </a:rPr>
              <a:t>gia</a:t>
            </a:r>
            <a:r>
              <a:rPr lang="en-US" sz="2000" b="1" dirty="0">
                <a:latin typeface="Times New Roman" pitchFamily="18" charset="0"/>
              </a:rPr>
              <a:t>, </a:t>
            </a:r>
            <a:r>
              <a:rPr lang="en-US" sz="2000" b="1" dirty="0" err="1">
                <a:latin typeface="Times New Roman" pitchFamily="18" charset="0"/>
              </a:rPr>
              <a:t>có</a:t>
            </a:r>
            <a:r>
              <a:rPr lang="en-US" sz="2000" b="1" dirty="0">
                <a:latin typeface="Times New Roman" pitchFamily="18" charset="0"/>
              </a:rPr>
              <a:t> </a:t>
            </a:r>
            <a:r>
              <a:rPr lang="en-US" sz="2000" b="1" dirty="0" err="1">
                <a:latin typeface="Times New Roman" pitchFamily="18" charset="0"/>
              </a:rPr>
              <a:t>những</a:t>
            </a:r>
            <a:r>
              <a:rPr lang="en-US" sz="2000" b="1" dirty="0">
                <a:latin typeface="Times New Roman" pitchFamily="18" charset="0"/>
              </a:rPr>
              <a:t> </a:t>
            </a:r>
            <a:r>
              <a:rPr lang="en-US" sz="2000" b="1" dirty="0" err="1">
                <a:latin typeface="Times New Roman" pitchFamily="18" charset="0"/>
              </a:rPr>
              <a:t>nhóm</a:t>
            </a:r>
            <a:r>
              <a:rPr lang="en-US" sz="2000" b="1" dirty="0">
                <a:latin typeface="Times New Roman" pitchFamily="18" charset="0"/>
              </a:rPr>
              <a:t> </a:t>
            </a:r>
            <a:r>
              <a:rPr lang="en-US" sz="2000" b="1" dirty="0" err="1">
                <a:latin typeface="Times New Roman" pitchFamily="18" charset="0"/>
              </a:rPr>
              <a:t>người</a:t>
            </a:r>
            <a:r>
              <a:rPr lang="en-US" sz="2000" b="1" dirty="0">
                <a:latin typeface="Times New Roman" pitchFamily="18" charset="0"/>
              </a:rPr>
              <a:t> </a:t>
            </a:r>
            <a:r>
              <a:rPr lang="en-US" sz="2000" b="1" dirty="0" err="1">
                <a:latin typeface="Times New Roman" pitchFamily="18" charset="0"/>
              </a:rPr>
              <a:t>được</a:t>
            </a:r>
            <a:r>
              <a:rPr lang="en-US" sz="2000" b="1" dirty="0">
                <a:latin typeface="Times New Roman" pitchFamily="18" charset="0"/>
              </a:rPr>
              <a:t> </a:t>
            </a:r>
            <a:r>
              <a:rPr lang="en-US" sz="2000" b="1" dirty="0" err="1">
                <a:latin typeface="Times New Roman" pitchFamily="18" charset="0"/>
              </a:rPr>
              <a:t>l</a:t>
            </a:r>
            <a:r>
              <a:rPr lang="en-US" altLang="ja-JP" sz="2000" b="1" dirty="0" err="1">
                <a:latin typeface="Times New Roman" pitchFamily="18" charset="0"/>
                <a:ea typeface="ＭＳ Ｐゴシック" pitchFamily="34" charset="-128"/>
              </a:rPr>
              <a:t>ợi</a:t>
            </a:r>
            <a:r>
              <a:rPr lang="en-US" sz="2000" b="1" dirty="0">
                <a:latin typeface="Times New Roman" pitchFamily="18" charset="0"/>
              </a:rPr>
              <a:t>, </a:t>
            </a:r>
            <a:r>
              <a:rPr lang="en-US" sz="2000" b="1" dirty="0" err="1">
                <a:latin typeface="Times New Roman" pitchFamily="18" charset="0"/>
              </a:rPr>
              <a:t>có</a:t>
            </a:r>
            <a:r>
              <a:rPr lang="en-US" sz="2000" b="1" dirty="0">
                <a:latin typeface="Times New Roman" pitchFamily="18" charset="0"/>
              </a:rPr>
              <a:t> </a:t>
            </a:r>
            <a:r>
              <a:rPr lang="en-US" sz="2000" b="1" dirty="0" err="1">
                <a:latin typeface="Times New Roman" pitchFamily="18" charset="0"/>
              </a:rPr>
              <a:t>những</a:t>
            </a:r>
            <a:r>
              <a:rPr lang="en-US" sz="2000" b="1" dirty="0">
                <a:latin typeface="Times New Roman" pitchFamily="18" charset="0"/>
              </a:rPr>
              <a:t> </a:t>
            </a:r>
            <a:r>
              <a:rPr lang="en-US" sz="2000" b="1" dirty="0" err="1">
                <a:latin typeface="Times New Roman" pitchFamily="18" charset="0"/>
              </a:rPr>
              <a:t>nhóm</a:t>
            </a:r>
            <a:r>
              <a:rPr lang="en-US" sz="2000" b="1" dirty="0">
                <a:latin typeface="Times New Roman" pitchFamily="18" charset="0"/>
              </a:rPr>
              <a:t> </a:t>
            </a:r>
            <a:r>
              <a:rPr lang="en-US" sz="2000" b="1" dirty="0" err="1">
                <a:latin typeface="Times New Roman" pitchFamily="18" charset="0"/>
              </a:rPr>
              <a:t>người</a:t>
            </a:r>
            <a:r>
              <a:rPr lang="en-US" sz="2000" b="1" dirty="0">
                <a:latin typeface="Times New Roman" pitchFamily="18" charset="0"/>
              </a:rPr>
              <a:t> </a:t>
            </a:r>
            <a:r>
              <a:rPr lang="en-US" sz="2000" b="1" dirty="0" err="1">
                <a:latin typeface="Times New Roman" pitchFamily="18" charset="0"/>
              </a:rPr>
              <a:t>bị</a:t>
            </a:r>
            <a:r>
              <a:rPr lang="en-US" sz="2000" b="1" dirty="0">
                <a:latin typeface="Times New Roman" pitchFamily="18" charset="0"/>
              </a:rPr>
              <a:t> </a:t>
            </a:r>
            <a:r>
              <a:rPr lang="en-US" sz="2000" b="1" dirty="0" err="1">
                <a:latin typeface="Times New Roman" pitchFamily="18" charset="0"/>
              </a:rPr>
              <a:t>thiệt</a:t>
            </a:r>
            <a:r>
              <a:rPr lang="en-US" sz="2000" b="1" dirty="0">
                <a:latin typeface="Times New Roman" pitchFamily="18" charset="0"/>
              </a:rPr>
              <a:t> </a:t>
            </a:r>
            <a:r>
              <a:rPr lang="en-US" sz="2000" b="1" dirty="0" err="1">
                <a:latin typeface="Times New Roman" pitchFamily="18" charset="0"/>
              </a:rPr>
              <a:t>nhưng</a:t>
            </a:r>
            <a:r>
              <a:rPr lang="en-US" sz="2000" b="1" dirty="0">
                <a:latin typeface="Times New Roman" pitchFamily="18" charset="0"/>
              </a:rPr>
              <a:t> </a:t>
            </a:r>
            <a:r>
              <a:rPr lang="en-US" sz="2000" b="1" dirty="0" err="1">
                <a:latin typeface="Times New Roman" pitchFamily="18" charset="0"/>
              </a:rPr>
              <a:t>cả</a:t>
            </a:r>
            <a:r>
              <a:rPr lang="en-US" sz="2000" b="1" dirty="0">
                <a:latin typeface="Times New Roman" pitchFamily="18" charset="0"/>
              </a:rPr>
              <a:t> </a:t>
            </a:r>
            <a:r>
              <a:rPr lang="en-US" sz="2000" b="1" dirty="0" err="1">
                <a:latin typeface="Times New Roman" pitchFamily="18" charset="0"/>
              </a:rPr>
              <a:t>đất</a:t>
            </a:r>
            <a:r>
              <a:rPr lang="en-US" sz="2000" b="1" dirty="0">
                <a:latin typeface="Times New Roman" pitchFamily="18" charset="0"/>
              </a:rPr>
              <a:t> </a:t>
            </a:r>
            <a:r>
              <a:rPr lang="en-US" sz="2000" b="1" dirty="0" err="1">
                <a:latin typeface="Times New Roman" pitchFamily="18" charset="0"/>
              </a:rPr>
              <a:t>nước</a:t>
            </a:r>
            <a:r>
              <a:rPr lang="en-US" sz="2000" b="1" dirty="0">
                <a:latin typeface="Times New Roman" pitchFamily="18" charset="0"/>
              </a:rPr>
              <a:t> </a:t>
            </a:r>
            <a:r>
              <a:rPr lang="en-US" sz="2000" b="1" dirty="0" err="1">
                <a:latin typeface="Times New Roman" pitchFamily="18" charset="0"/>
              </a:rPr>
              <a:t>là</a:t>
            </a:r>
            <a:r>
              <a:rPr lang="en-US" sz="2000" b="1" dirty="0">
                <a:latin typeface="Times New Roman" pitchFamily="18" charset="0"/>
              </a:rPr>
              <a:t> </a:t>
            </a:r>
            <a:r>
              <a:rPr lang="en-US" sz="2000" b="1" dirty="0" err="1">
                <a:latin typeface="Times New Roman" pitchFamily="18" charset="0"/>
              </a:rPr>
              <a:t>c</a:t>
            </a:r>
            <a:r>
              <a:rPr lang="en-US" altLang="ja-JP" sz="2000" b="1" dirty="0" err="1">
                <a:latin typeface="Times New Roman" pitchFamily="18" charset="0"/>
                <a:ea typeface="ＭＳ Ｐゴシック" pitchFamily="34" charset="-128"/>
              </a:rPr>
              <a:t>ó</a:t>
            </a:r>
            <a:r>
              <a:rPr lang="en-US" sz="2000" b="1" dirty="0">
                <a:latin typeface="Times New Roman" pitchFamily="18" charset="0"/>
              </a:rPr>
              <a:t> </a:t>
            </a:r>
            <a:r>
              <a:rPr lang="en-US" sz="2000" b="1" dirty="0" err="1">
                <a:latin typeface="Times New Roman" pitchFamily="18" charset="0"/>
              </a:rPr>
              <a:t>lợi</a:t>
            </a:r>
            <a:r>
              <a:rPr lang="en-US" sz="2000" b="1" dirty="0">
                <a:latin typeface="Times New Roman" pitchFamily="18" charset="0"/>
              </a:rPr>
              <a:t>.</a:t>
            </a:r>
          </a:p>
          <a:p>
            <a:pPr algn="just">
              <a:lnSpc>
                <a:spcPct val="150000"/>
              </a:lnSpc>
              <a:spcBef>
                <a:spcPct val="50000"/>
              </a:spcBef>
              <a:buFont typeface="Wingdings" pitchFamily="2" charset="2"/>
              <a:buChar char="v"/>
            </a:pPr>
            <a:r>
              <a:rPr lang="en-US" sz="2000" b="1" dirty="0" err="1" smtClean="0">
                <a:latin typeface="Times New Roman" pitchFamily="18" charset="0"/>
              </a:rPr>
              <a:t>Lý</a:t>
            </a:r>
            <a:r>
              <a:rPr lang="en-US" sz="2000" b="1" dirty="0" smtClean="0">
                <a:latin typeface="Times New Roman" pitchFamily="18" charset="0"/>
              </a:rPr>
              <a:t> </a:t>
            </a:r>
            <a:r>
              <a:rPr lang="en-US" sz="2000" b="1" dirty="0" err="1">
                <a:latin typeface="Times New Roman" pitchFamily="18" charset="0"/>
              </a:rPr>
              <a:t>thuyết</a:t>
            </a:r>
            <a:r>
              <a:rPr lang="en-US" sz="2000" b="1" dirty="0">
                <a:latin typeface="Times New Roman" pitchFamily="18" charset="0"/>
              </a:rPr>
              <a:t> </a:t>
            </a:r>
            <a:r>
              <a:rPr lang="en-US" sz="2000" b="1" dirty="0" err="1">
                <a:latin typeface="Times New Roman" pitchFamily="18" charset="0"/>
              </a:rPr>
              <a:t>cổ</a:t>
            </a:r>
            <a:r>
              <a:rPr lang="en-US" sz="2000" b="1" dirty="0">
                <a:latin typeface="Times New Roman" pitchFamily="18" charset="0"/>
              </a:rPr>
              <a:t> </a:t>
            </a:r>
            <a:r>
              <a:rPr lang="en-US" sz="2000" b="1" dirty="0" err="1">
                <a:latin typeface="Times New Roman" pitchFamily="18" charset="0"/>
              </a:rPr>
              <a:t>điển</a:t>
            </a:r>
            <a:r>
              <a:rPr lang="en-US" sz="2000" b="1" dirty="0">
                <a:latin typeface="Times New Roman" pitchFamily="18" charset="0"/>
              </a:rPr>
              <a:t> </a:t>
            </a:r>
            <a:r>
              <a:rPr lang="en-US" sz="2000" b="1" dirty="0" err="1">
                <a:latin typeface="Times New Roman" pitchFamily="18" charset="0"/>
              </a:rPr>
              <a:t>về</a:t>
            </a:r>
            <a:r>
              <a:rPr lang="en-US" sz="2000" b="1" dirty="0">
                <a:latin typeface="Times New Roman" pitchFamily="18" charset="0"/>
              </a:rPr>
              <a:t> </a:t>
            </a:r>
            <a:r>
              <a:rPr lang="en-US" sz="2000" b="1" dirty="0" err="1">
                <a:latin typeface="Times New Roman" pitchFamily="18" charset="0"/>
              </a:rPr>
              <a:t>thương</a:t>
            </a:r>
            <a:r>
              <a:rPr lang="en-US" sz="2000" b="1" dirty="0">
                <a:latin typeface="Times New Roman" pitchFamily="18" charset="0"/>
              </a:rPr>
              <a:t> </a:t>
            </a:r>
            <a:r>
              <a:rPr lang="en-US" sz="2000" b="1" dirty="0" err="1">
                <a:latin typeface="Times New Roman" pitchFamily="18" charset="0"/>
              </a:rPr>
              <a:t>mại</a:t>
            </a:r>
            <a:r>
              <a:rPr lang="en-US" sz="2000" b="1" dirty="0">
                <a:latin typeface="Times New Roman" pitchFamily="18" charset="0"/>
              </a:rPr>
              <a:t>: </a:t>
            </a:r>
            <a:r>
              <a:rPr lang="en-US" sz="2000" b="1" dirty="0" err="1">
                <a:latin typeface="Times New Roman" pitchFamily="18" charset="0"/>
              </a:rPr>
              <a:t>thương</a:t>
            </a:r>
            <a:r>
              <a:rPr lang="en-US" sz="2000" b="1" dirty="0">
                <a:latin typeface="Times New Roman" pitchFamily="18" charset="0"/>
              </a:rPr>
              <a:t> </a:t>
            </a:r>
            <a:r>
              <a:rPr lang="en-US" sz="2000" b="1" dirty="0" err="1">
                <a:latin typeface="Times New Roman" pitchFamily="18" charset="0"/>
              </a:rPr>
              <a:t>mại</a:t>
            </a:r>
            <a:r>
              <a:rPr lang="en-US" sz="2000" b="1" dirty="0">
                <a:latin typeface="Times New Roman" pitchFamily="18" charset="0"/>
              </a:rPr>
              <a:t> </a:t>
            </a:r>
            <a:r>
              <a:rPr lang="en-US" sz="2000" b="1" dirty="0" err="1">
                <a:latin typeface="Times New Roman" pitchFamily="18" charset="0"/>
              </a:rPr>
              <a:t>là</a:t>
            </a:r>
            <a:r>
              <a:rPr lang="en-US" sz="2000" b="1" dirty="0">
                <a:latin typeface="Times New Roman" pitchFamily="18" charset="0"/>
              </a:rPr>
              <a:t> </a:t>
            </a:r>
            <a:r>
              <a:rPr lang="en-US" sz="2000" b="1" dirty="0" err="1">
                <a:latin typeface="Times New Roman" pitchFamily="18" charset="0"/>
              </a:rPr>
              <a:t>trò</a:t>
            </a:r>
            <a:r>
              <a:rPr lang="en-US" sz="2000" b="1" dirty="0">
                <a:latin typeface="Times New Roman" pitchFamily="18" charset="0"/>
              </a:rPr>
              <a:t> </a:t>
            </a:r>
            <a:r>
              <a:rPr lang="en-US" sz="2000" b="1" dirty="0" err="1">
                <a:latin typeface="Times New Roman" pitchFamily="18" charset="0"/>
              </a:rPr>
              <a:t>chơi</a:t>
            </a:r>
            <a:r>
              <a:rPr lang="en-US" sz="2000" b="1" dirty="0">
                <a:latin typeface="Times New Roman" pitchFamily="18" charset="0"/>
              </a:rPr>
              <a:t> </a:t>
            </a:r>
            <a:r>
              <a:rPr lang="en-US" sz="2000" b="1" dirty="0" err="1">
                <a:latin typeface="Times New Roman" pitchFamily="18" charset="0"/>
              </a:rPr>
              <a:t>có</a:t>
            </a:r>
            <a:r>
              <a:rPr lang="en-US" sz="2000" b="1" dirty="0">
                <a:latin typeface="Times New Roman" pitchFamily="18" charset="0"/>
              </a:rPr>
              <a:t> </a:t>
            </a:r>
            <a:r>
              <a:rPr lang="en-US" sz="2000" b="1" dirty="0" err="1">
                <a:latin typeface="Times New Roman" pitchFamily="18" charset="0"/>
              </a:rPr>
              <a:t>kẻ</a:t>
            </a:r>
            <a:r>
              <a:rPr lang="en-US" sz="2000" b="1" dirty="0">
                <a:latin typeface="Times New Roman" pitchFamily="18" charset="0"/>
              </a:rPr>
              <a:t> </a:t>
            </a:r>
            <a:r>
              <a:rPr lang="en-US" sz="2000" b="1" dirty="0" err="1">
                <a:latin typeface="Times New Roman" pitchFamily="18" charset="0"/>
              </a:rPr>
              <a:t>được</a:t>
            </a:r>
            <a:r>
              <a:rPr lang="en-US" sz="2000" b="1" dirty="0">
                <a:latin typeface="Times New Roman" pitchFamily="18" charset="0"/>
              </a:rPr>
              <a:t> </a:t>
            </a:r>
            <a:r>
              <a:rPr lang="en-US" sz="2000" b="1" dirty="0" err="1">
                <a:latin typeface="Times New Roman" pitchFamily="18" charset="0"/>
              </a:rPr>
              <a:t>người</a:t>
            </a:r>
            <a:r>
              <a:rPr lang="en-US" sz="2000" b="1" dirty="0">
                <a:latin typeface="Times New Roman" pitchFamily="18" charset="0"/>
              </a:rPr>
              <a:t> </a:t>
            </a:r>
            <a:r>
              <a:rPr lang="en-US" sz="2000" b="1" dirty="0" err="1">
                <a:latin typeface="Times New Roman" pitchFamily="18" charset="0"/>
              </a:rPr>
              <a:t>mất</a:t>
            </a:r>
            <a:r>
              <a:rPr lang="en-US" sz="2000" b="1" dirty="0">
                <a:latin typeface="Times New Roman" pitchFamily="18" charset="0"/>
              </a:rPr>
              <a:t> </a:t>
            </a:r>
            <a:r>
              <a:rPr lang="en-US" sz="2000" b="1" dirty="0" err="1">
                <a:latin typeface="Times New Roman" pitchFamily="18" charset="0"/>
              </a:rPr>
              <a:t>còn</a:t>
            </a:r>
            <a:r>
              <a:rPr lang="en-US" sz="2000" b="1" dirty="0">
                <a:latin typeface="Times New Roman" pitchFamily="18" charset="0"/>
              </a:rPr>
              <a:t> </a:t>
            </a:r>
            <a:r>
              <a:rPr lang="en-US" sz="2000" b="1" dirty="0" err="1">
                <a:latin typeface="Times New Roman" pitchFamily="18" charset="0"/>
              </a:rPr>
              <a:t>đúng</a:t>
            </a:r>
            <a:r>
              <a:rPr lang="en-US" sz="2000" b="1" dirty="0">
                <a:latin typeface="Times New Roman" pitchFamily="18" charset="0"/>
              </a:rPr>
              <a:t> </a:t>
            </a:r>
            <a:r>
              <a:rPr lang="en-US" sz="2000" b="1" dirty="0" err="1">
                <a:latin typeface="Times New Roman" pitchFamily="18" charset="0"/>
              </a:rPr>
              <a:t>không</a:t>
            </a:r>
            <a:r>
              <a:rPr lang="en-US" sz="2000" b="1" dirty="0" smtClean="0">
                <a:latin typeface="Times New Roman" pitchFamily="18" charset="0"/>
              </a:rPr>
              <a:t>???</a:t>
            </a:r>
            <a:endParaRPr lang="en-US" sz="2000" b="1" dirty="0">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84150" y="173038"/>
            <a:ext cx="8655050" cy="1074737"/>
          </a:xfrm>
          <a:prstGeom prst="rect">
            <a:avLst/>
          </a:prstGeom>
          <a:noFill/>
          <a:ln w="9525">
            <a:noFill/>
            <a:miter lim="800000"/>
            <a:headEnd/>
            <a:tailEnd/>
          </a:ln>
        </p:spPr>
        <p:txBody>
          <a:bodyPr>
            <a:spAutoFit/>
          </a:bodyPr>
          <a:lstStyle/>
          <a:p>
            <a:pPr marL="342900" indent="-342900" algn="ctr">
              <a:lnSpc>
                <a:spcPct val="90000"/>
              </a:lnSpc>
              <a:spcBef>
                <a:spcPct val="50000"/>
              </a:spcBef>
              <a:buFontTx/>
              <a:buAutoNum type="arabicPeriod"/>
            </a:pPr>
            <a:r>
              <a:rPr lang="en-US" sz="2800" b="1">
                <a:latin typeface="Times New Roman" pitchFamily="18" charset="0"/>
              </a:rPr>
              <a:t>Ví dụ về nền kinh tế giản đơn và lợi ích </a:t>
            </a:r>
          </a:p>
          <a:p>
            <a:pPr marL="342900" indent="-342900" algn="ctr">
              <a:lnSpc>
                <a:spcPct val="90000"/>
              </a:lnSpc>
              <a:spcBef>
                <a:spcPct val="50000"/>
              </a:spcBef>
            </a:pPr>
            <a:r>
              <a:rPr lang="en-US" sz="2800" b="1">
                <a:latin typeface="Times New Roman" pitchFamily="18" charset="0"/>
              </a:rPr>
              <a:t>thứ nhất của thương mại</a:t>
            </a:r>
          </a:p>
        </p:txBody>
      </p:sp>
      <p:sp>
        <p:nvSpPr>
          <p:cNvPr id="7171" name="Line 3"/>
          <p:cNvSpPr>
            <a:spLocks noChangeShapeType="1"/>
          </p:cNvSpPr>
          <p:nvPr/>
        </p:nvSpPr>
        <p:spPr bwMode="auto">
          <a:xfrm>
            <a:off x="952500" y="14732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7172" name="Text Box 4"/>
          <p:cNvSpPr txBox="1">
            <a:spLocks noChangeArrowheads="1"/>
          </p:cNvSpPr>
          <p:nvPr/>
        </p:nvSpPr>
        <p:spPr bwMode="auto">
          <a:xfrm>
            <a:off x="304800" y="1524000"/>
            <a:ext cx="8458200" cy="4953000"/>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en-US" sz="2400">
                <a:latin typeface="Times New Roman" pitchFamily="18" charset="0"/>
              </a:rPr>
              <a:t> Chỉ hai người: người chăn nuôi và người trồng trọt.</a:t>
            </a:r>
          </a:p>
          <a:p>
            <a:pPr algn="just">
              <a:lnSpc>
                <a:spcPct val="150000"/>
              </a:lnSpc>
              <a:spcBef>
                <a:spcPct val="50000"/>
              </a:spcBef>
              <a:buFont typeface="Wingdings" pitchFamily="2" charset="2"/>
              <a:buChar char="v"/>
            </a:pPr>
            <a:r>
              <a:rPr lang="en-US" sz="2400">
                <a:latin typeface="Times New Roman" pitchFamily="18" charset="0"/>
              </a:rPr>
              <a:t> Hai loại hàng hoá: thịt bò và khoai tây.</a:t>
            </a:r>
          </a:p>
          <a:p>
            <a:pPr algn="just">
              <a:lnSpc>
                <a:spcPct val="150000"/>
              </a:lnSpc>
              <a:spcBef>
                <a:spcPct val="50000"/>
              </a:spcBef>
              <a:buFont typeface="Wingdings" pitchFamily="2" charset="2"/>
              <a:buChar char="v"/>
            </a:pPr>
            <a:r>
              <a:rPr lang="en-US" sz="2400">
                <a:latin typeface="Times New Roman" pitchFamily="18" charset="0"/>
              </a:rPr>
              <a:t>Người chăn nuôi chỉ sản xuất thịt; người trồng trọt chỉ sản xuất khoai tây.</a:t>
            </a:r>
          </a:p>
          <a:p>
            <a:pPr algn="just">
              <a:lnSpc>
                <a:spcPct val="150000"/>
              </a:lnSpc>
              <a:spcBef>
                <a:spcPct val="50000"/>
              </a:spcBef>
              <a:buFont typeface="Wingdings" pitchFamily="2" charset="2"/>
              <a:buChar char="v"/>
            </a:pPr>
            <a:r>
              <a:rPr lang="en-US" sz="2400">
                <a:latin typeface="Times New Roman" pitchFamily="18" charset="0"/>
              </a:rPr>
              <a:t>Hai người sống độc lập, tách biệt; không có trao đổi.</a:t>
            </a:r>
          </a:p>
          <a:p>
            <a:pPr algn="just">
              <a:lnSpc>
                <a:spcPct val="150000"/>
              </a:lnSpc>
              <a:spcBef>
                <a:spcPct val="50000"/>
              </a:spcBef>
            </a:pPr>
            <a:r>
              <a:rPr lang="en-US" sz="2400">
                <a:latin typeface="Times New Roman" pitchFamily="18" charset="0"/>
              </a:rPr>
              <a:t>=&gt; Mỗi người chỉ được tiêu dùng hàng hoá do mình tạo ra.</a:t>
            </a:r>
          </a:p>
          <a:p>
            <a:pPr algn="just">
              <a:lnSpc>
                <a:spcPct val="150000"/>
              </a:lnSpc>
              <a:spcBef>
                <a:spcPct val="50000"/>
              </a:spcBef>
              <a:buFont typeface="Wingdings" pitchFamily="2" charset="2"/>
              <a:buChar char="v"/>
            </a:pPr>
            <a:r>
              <a:rPr lang="en-US" sz="2400">
                <a:latin typeface="Times New Roman" pitchFamily="18" charset="0"/>
              </a:rPr>
              <a:t> </a:t>
            </a:r>
            <a:r>
              <a:rPr lang="en-US" altLang="ja-JP" sz="2400">
                <a:latin typeface="Times New Roman" pitchFamily="18" charset="0"/>
                <a:ea typeface="ＭＳ Ｐゴシック" pitchFamily="34" charset="-128"/>
              </a:rPr>
              <a:t>Vấn đề: n</a:t>
            </a:r>
            <a:r>
              <a:rPr lang="en-US" sz="2400">
                <a:latin typeface="Times New Roman" pitchFamily="18" charset="0"/>
              </a:rPr>
              <a:t>ếu có trao đổi, mỗi người sẽ được lợi gì???</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381000"/>
            <a:ext cx="8655050" cy="534988"/>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200" b="1">
                <a:latin typeface="Times New Roman" pitchFamily="18" charset="0"/>
              </a:rPr>
              <a:t>2. Đường giới hạn khả năng sản xuất</a:t>
            </a:r>
          </a:p>
        </p:txBody>
      </p:sp>
      <p:sp>
        <p:nvSpPr>
          <p:cNvPr id="8195" name="Line 3"/>
          <p:cNvSpPr>
            <a:spLocks noChangeShapeType="1"/>
          </p:cNvSpPr>
          <p:nvPr/>
        </p:nvSpPr>
        <p:spPr bwMode="auto">
          <a:xfrm>
            <a:off x="952500" y="10287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5124" name="Text Box 4"/>
          <p:cNvSpPr txBox="1">
            <a:spLocks noChangeArrowheads="1"/>
          </p:cNvSpPr>
          <p:nvPr/>
        </p:nvSpPr>
        <p:spPr bwMode="auto">
          <a:xfrm>
            <a:off x="381000" y="1447800"/>
            <a:ext cx="8458200" cy="3546475"/>
          </a:xfrm>
          <a:prstGeom prst="rect">
            <a:avLst/>
          </a:prstGeom>
          <a:noFill/>
          <a:ln w="9525">
            <a:noFill/>
            <a:miter lim="800000"/>
            <a:headEnd/>
            <a:tailEnd/>
          </a:ln>
        </p:spPr>
        <p:txBody>
          <a:bodyPr>
            <a:spAutoFit/>
          </a:bodyPr>
          <a:lstStyle/>
          <a:p>
            <a:pPr>
              <a:spcBef>
                <a:spcPts val="0"/>
              </a:spcBef>
              <a:buFont typeface="Wingdings" pitchFamily="2" charset="2"/>
              <a:buChar char="v"/>
              <a:defRPr/>
            </a:pPr>
            <a:r>
              <a:rPr lang="en-US" sz="2800" b="1" dirty="0">
                <a:latin typeface="Times New Roman" pitchFamily="18" charset="0"/>
              </a:rPr>
              <a:t> </a:t>
            </a:r>
            <a:r>
              <a:rPr lang="en-US" sz="2800" dirty="0" err="1">
                <a:latin typeface="Times New Roman" pitchFamily="18" charset="0"/>
              </a:rPr>
              <a:t>Người</a:t>
            </a:r>
            <a:r>
              <a:rPr lang="en-US" sz="2800" dirty="0">
                <a:latin typeface="Times New Roman" pitchFamily="18" charset="0"/>
              </a:rPr>
              <a:t> </a:t>
            </a:r>
            <a:r>
              <a:rPr lang="en-US" sz="2800" dirty="0" err="1">
                <a:latin typeface="Times New Roman" pitchFamily="18" charset="0"/>
              </a:rPr>
              <a:t>trồng</a:t>
            </a:r>
            <a:r>
              <a:rPr lang="en-US" sz="2800" dirty="0">
                <a:latin typeface="Times New Roman" pitchFamily="18" charset="0"/>
              </a:rPr>
              <a:t> </a:t>
            </a:r>
            <a:r>
              <a:rPr lang="en-US" sz="2800" dirty="0" err="1">
                <a:latin typeface="Times New Roman" pitchFamily="18" charset="0"/>
              </a:rPr>
              <a:t>trọt</a:t>
            </a:r>
            <a:r>
              <a:rPr lang="en-US" sz="2800" dirty="0">
                <a:latin typeface="Times New Roman" pitchFamily="18" charset="0"/>
              </a:rPr>
              <a:t> </a:t>
            </a:r>
            <a:r>
              <a:rPr lang="en-US" sz="2800" dirty="0" err="1">
                <a:latin typeface="Times New Roman" pitchFamily="18" charset="0"/>
              </a:rPr>
              <a:t>có</a:t>
            </a:r>
            <a:r>
              <a:rPr lang="en-US" sz="2800" dirty="0">
                <a:latin typeface="Times New Roman" pitchFamily="18" charset="0"/>
              </a:rPr>
              <a:t> </a:t>
            </a:r>
            <a:r>
              <a:rPr lang="en-US" sz="2800" dirty="0" err="1">
                <a:latin typeface="Times New Roman" pitchFamily="18" charset="0"/>
              </a:rPr>
              <a:t>thể</a:t>
            </a:r>
            <a:r>
              <a:rPr lang="en-US" sz="2800" dirty="0">
                <a:latin typeface="Times New Roman" pitchFamily="18" charset="0"/>
              </a:rPr>
              <a:t> </a:t>
            </a:r>
            <a:r>
              <a:rPr lang="en-US" sz="2800" dirty="0" err="1">
                <a:latin typeface="Times New Roman" pitchFamily="18" charset="0"/>
              </a:rPr>
              <a:t>chăn</a:t>
            </a:r>
            <a:r>
              <a:rPr lang="en-US" sz="2800" dirty="0">
                <a:latin typeface="Times New Roman" pitchFamily="18" charset="0"/>
              </a:rPr>
              <a:t> </a:t>
            </a:r>
            <a:r>
              <a:rPr lang="en-US" sz="2800" dirty="0" err="1">
                <a:latin typeface="Times New Roman" pitchFamily="18" charset="0"/>
              </a:rPr>
              <a:t>nuôi</a:t>
            </a:r>
            <a:r>
              <a:rPr lang="en-US" sz="2800" dirty="0">
                <a:latin typeface="Times New Roman" pitchFamily="18" charset="0"/>
              </a:rPr>
              <a:t> </a:t>
            </a:r>
            <a:r>
              <a:rPr lang="en-US" sz="2800" dirty="0" err="1">
                <a:latin typeface="Times New Roman" pitchFamily="18" charset="0"/>
              </a:rPr>
              <a:t>và</a:t>
            </a:r>
            <a:r>
              <a:rPr lang="en-US" sz="2800" dirty="0">
                <a:latin typeface="Times New Roman" pitchFamily="18" charset="0"/>
              </a:rPr>
              <a:t> </a:t>
            </a:r>
            <a:r>
              <a:rPr lang="en-US" sz="2800" dirty="0" err="1">
                <a:latin typeface="Times New Roman" pitchFamily="18" charset="0"/>
              </a:rPr>
              <a:t>sản</a:t>
            </a:r>
            <a:r>
              <a:rPr lang="en-US" sz="2800" dirty="0">
                <a:latin typeface="Times New Roman" pitchFamily="18" charset="0"/>
              </a:rPr>
              <a:t> </a:t>
            </a:r>
            <a:r>
              <a:rPr lang="en-US" sz="2800" dirty="0" err="1">
                <a:latin typeface="Times New Roman" pitchFamily="18" charset="0"/>
              </a:rPr>
              <a:t>xuất</a:t>
            </a:r>
            <a:r>
              <a:rPr lang="en-US" sz="2800" dirty="0">
                <a:latin typeface="Times New Roman" pitchFamily="18" charset="0"/>
              </a:rPr>
              <a:t> </a:t>
            </a:r>
            <a:r>
              <a:rPr lang="en-US" sz="2800" dirty="0" err="1">
                <a:latin typeface="Times New Roman" pitchFamily="18" charset="0"/>
              </a:rPr>
              <a:t>thịt</a:t>
            </a:r>
            <a:r>
              <a:rPr lang="en-US" sz="2800" dirty="0">
                <a:latin typeface="Times New Roman" pitchFamily="18" charset="0"/>
              </a:rPr>
              <a:t> (</a:t>
            </a:r>
            <a:r>
              <a:rPr lang="en-US" sz="2800" dirty="0" err="1">
                <a:latin typeface="Times New Roman" pitchFamily="18" charset="0"/>
              </a:rPr>
              <a:t>không</a:t>
            </a:r>
            <a:r>
              <a:rPr lang="en-US" sz="2800" dirty="0">
                <a:latin typeface="Times New Roman" pitchFamily="18" charset="0"/>
              </a:rPr>
              <a:t> </a:t>
            </a:r>
            <a:r>
              <a:rPr lang="en-US" sz="2800" dirty="0" err="1">
                <a:latin typeface="Times New Roman" pitchFamily="18" charset="0"/>
              </a:rPr>
              <a:t>thành</a:t>
            </a:r>
            <a:r>
              <a:rPr lang="en-US" sz="2800" dirty="0">
                <a:latin typeface="Times New Roman" pitchFamily="18" charset="0"/>
              </a:rPr>
              <a:t> </a:t>
            </a:r>
            <a:r>
              <a:rPr lang="en-US" sz="2800" dirty="0" err="1">
                <a:latin typeface="Times New Roman" pitchFamily="18" charset="0"/>
              </a:rPr>
              <a:t>thạo</a:t>
            </a:r>
            <a:r>
              <a:rPr lang="en-US" sz="2800" dirty="0">
                <a:latin typeface="Times New Roman" pitchFamily="18" charset="0"/>
              </a:rPr>
              <a:t> </a:t>
            </a:r>
            <a:r>
              <a:rPr lang="en-US" sz="2800" dirty="0" err="1">
                <a:latin typeface="Times New Roman" pitchFamily="18" charset="0"/>
              </a:rPr>
              <a:t>lắm</a:t>
            </a:r>
            <a:r>
              <a:rPr lang="en-US" sz="2800" dirty="0">
                <a:latin typeface="Times New Roman" pitchFamily="18" charset="0"/>
              </a:rPr>
              <a:t>)</a:t>
            </a:r>
          </a:p>
          <a:p>
            <a:pPr>
              <a:spcBef>
                <a:spcPts val="0"/>
              </a:spcBef>
              <a:buFont typeface="Wingdings" pitchFamily="2" charset="2"/>
              <a:buNone/>
              <a:defRPr/>
            </a:pPr>
            <a:endParaRPr lang="en-US" sz="800" dirty="0">
              <a:latin typeface="Times New Roman" pitchFamily="18" charset="0"/>
            </a:endParaRPr>
          </a:p>
          <a:p>
            <a:pPr>
              <a:spcBef>
                <a:spcPts val="0"/>
              </a:spcBef>
              <a:buFont typeface="Wingdings" pitchFamily="2" charset="2"/>
              <a:buChar char="v"/>
              <a:defRPr/>
            </a:pPr>
            <a:r>
              <a:rPr lang="en-US" sz="2800" dirty="0" err="1">
                <a:latin typeface="Times New Roman" pitchFamily="18" charset="0"/>
              </a:rPr>
              <a:t>Người</a:t>
            </a:r>
            <a:r>
              <a:rPr lang="en-US" sz="2800" dirty="0">
                <a:latin typeface="Times New Roman" pitchFamily="18" charset="0"/>
              </a:rPr>
              <a:t> </a:t>
            </a:r>
            <a:r>
              <a:rPr lang="en-US" sz="2800" dirty="0" err="1">
                <a:latin typeface="Times New Roman" pitchFamily="18" charset="0"/>
              </a:rPr>
              <a:t>chăn</a:t>
            </a:r>
            <a:r>
              <a:rPr lang="en-US" sz="2800" dirty="0">
                <a:latin typeface="Times New Roman" pitchFamily="18" charset="0"/>
              </a:rPr>
              <a:t> </a:t>
            </a:r>
            <a:r>
              <a:rPr lang="en-US" sz="2800" dirty="0" err="1">
                <a:latin typeface="Times New Roman" pitchFamily="18" charset="0"/>
              </a:rPr>
              <a:t>nuôi</a:t>
            </a:r>
            <a:r>
              <a:rPr lang="en-US" sz="2800" dirty="0">
                <a:latin typeface="Times New Roman" pitchFamily="18" charset="0"/>
              </a:rPr>
              <a:t> </a:t>
            </a:r>
            <a:r>
              <a:rPr lang="en-US" sz="2800" dirty="0" err="1">
                <a:latin typeface="Times New Roman" pitchFamily="18" charset="0"/>
              </a:rPr>
              <a:t>có</a:t>
            </a:r>
            <a:r>
              <a:rPr lang="en-US" sz="2800" dirty="0">
                <a:latin typeface="Times New Roman" pitchFamily="18" charset="0"/>
              </a:rPr>
              <a:t> </a:t>
            </a:r>
            <a:r>
              <a:rPr lang="en-US" sz="2800" dirty="0" err="1">
                <a:latin typeface="Times New Roman" pitchFamily="18" charset="0"/>
              </a:rPr>
              <a:t>thể</a:t>
            </a:r>
            <a:r>
              <a:rPr lang="en-US" sz="2800" dirty="0">
                <a:latin typeface="Times New Roman" pitchFamily="18" charset="0"/>
              </a:rPr>
              <a:t> </a:t>
            </a:r>
            <a:r>
              <a:rPr lang="en-US" sz="2800" dirty="0" err="1">
                <a:latin typeface="Times New Roman" pitchFamily="18" charset="0"/>
              </a:rPr>
              <a:t>trồng</a:t>
            </a:r>
            <a:r>
              <a:rPr lang="en-US" sz="2800" dirty="0">
                <a:latin typeface="Times New Roman" pitchFamily="18" charset="0"/>
              </a:rPr>
              <a:t> </a:t>
            </a:r>
            <a:r>
              <a:rPr lang="en-US" sz="2800" dirty="0" err="1">
                <a:latin typeface="Times New Roman" pitchFamily="18" charset="0"/>
              </a:rPr>
              <a:t>khoai</a:t>
            </a:r>
            <a:r>
              <a:rPr lang="en-US" sz="2800" dirty="0">
                <a:latin typeface="Times New Roman" pitchFamily="18" charset="0"/>
              </a:rPr>
              <a:t> </a:t>
            </a:r>
            <a:r>
              <a:rPr lang="en-US" sz="2800" dirty="0" err="1">
                <a:latin typeface="Times New Roman" pitchFamily="18" charset="0"/>
              </a:rPr>
              <a:t>tây</a:t>
            </a:r>
            <a:r>
              <a:rPr lang="en-US" sz="2800" dirty="0">
                <a:latin typeface="Times New Roman" pitchFamily="18" charset="0"/>
              </a:rPr>
              <a:t> (</a:t>
            </a:r>
            <a:r>
              <a:rPr lang="en-US" sz="2800" dirty="0" err="1">
                <a:latin typeface="Times New Roman" pitchFamily="18" charset="0"/>
              </a:rPr>
              <a:t>không</a:t>
            </a:r>
            <a:r>
              <a:rPr lang="en-US" sz="2800" dirty="0">
                <a:latin typeface="Times New Roman" pitchFamily="18" charset="0"/>
              </a:rPr>
              <a:t> </a:t>
            </a:r>
            <a:r>
              <a:rPr lang="en-US" sz="2800" dirty="0" err="1">
                <a:latin typeface="Times New Roman" pitchFamily="18" charset="0"/>
              </a:rPr>
              <a:t>thành</a:t>
            </a:r>
            <a:r>
              <a:rPr lang="en-US" sz="2800" dirty="0">
                <a:latin typeface="Times New Roman" pitchFamily="18" charset="0"/>
              </a:rPr>
              <a:t> </a:t>
            </a:r>
            <a:r>
              <a:rPr lang="en-US" sz="2800" dirty="0" err="1">
                <a:latin typeface="Times New Roman" pitchFamily="18" charset="0"/>
              </a:rPr>
              <a:t>thạo</a:t>
            </a:r>
            <a:r>
              <a:rPr lang="en-US" sz="2800" dirty="0">
                <a:latin typeface="Times New Roman" pitchFamily="18" charset="0"/>
              </a:rPr>
              <a:t> </a:t>
            </a:r>
            <a:r>
              <a:rPr lang="en-US" sz="2800" dirty="0" err="1">
                <a:latin typeface="Times New Roman" pitchFamily="18" charset="0"/>
              </a:rPr>
              <a:t>lắm</a:t>
            </a:r>
            <a:r>
              <a:rPr lang="en-US" sz="2800" dirty="0">
                <a:latin typeface="Times New Roman" pitchFamily="18" charset="0"/>
              </a:rPr>
              <a:t>)</a:t>
            </a:r>
          </a:p>
          <a:p>
            <a:pPr>
              <a:spcBef>
                <a:spcPts val="0"/>
              </a:spcBef>
              <a:buFont typeface="Wingdings" pitchFamily="2" charset="2"/>
              <a:buNone/>
              <a:defRPr/>
            </a:pPr>
            <a:endParaRPr lang="en-US" sz="1050" dirty="0">
              <a:latin typeface="Times New Roman" pitchFamily="18" charset="0"/>
            </a:endParaRPr>
          </a:p>
          <a:p>
            <a:pPr>
              <a:spcBef>
                <a:spcPts val="0"/>
              </a:spcBef>
              <a:buFont typeface="Wingdings" pitchFamily="2" charset="2"/>
              <a:buChar char="v"/>
              <a:defRPr/>
            </a:pPr>
            <a:r>
              <a:rPr lang="en-US" sz="2800" dirty="0" err="1">
                <a:latin typeface="Times New Roman" pitchFamily="18" charset="0"/>
              </a:rPr>
              <a:t>Mỗi</a:t>
            </a:r>
            <a:r>
              <a:rPr lang="en-US" sz="2800" dirty="0">
                <a:latin typeface="Times New Roman" pitchFamily="18" charset="0"/>
              </a:rPr>
              <a:t> </a:t>
            </a:r>
            <a:r>
              <a:rPr lang="en-US" sz="2800" dirty="0" err="1">
                <a:latin typeface="Times New Roman" pitchFamily="18" charset="0"/>
              </a:rPr>
              <a:t>người</a:t>
            </a:r>
            <a:r>
              <a:rPr lang="en-US" sz="2800" dirty="0">
                <a:latin typeface="Times New Roman" pitchFamily="18" charset="0"/>
              </a:rPr>
              <a:t> </a:t>
            </a:r>
            <a:r>
              <a:rPr lang="en-US" sz="2800" dirty="0" err="1">
                <a:latin typeface="Times New Roman" pitchFamily="18" charset="0"/>
              </a:rPr>
              <a:t>làm</a:t>
            </a:r>
            <a:r>
              <a:rPr lang="en-US" sz="2800" dirty="0">
                <a:latin typeface="Times New Roman" pitchFamily="18" charset="0"/>
              </a:rPr>
              <a:t> </a:t>
            </a:r>
            <a:r>
              <a:rPr lang="en-US" sz="2800" dirty="0" err="1">
                <a:latin typeface="Times New Roman" pitchFamily="18" charset="0"/>
              </a:rPr>
              <a:t>việc</a:t>
            </a:r>
            <a:r>
              <a:rPr lang="en-US" sz="2800" dirty="0">
                <a:latin typeface="Times New Roman" pitchFamily="18" charset="0"/>
              </a:rPr>
              <a:t> 48giờ/</a:t>
            </a:r>
            <a:r>
              <a:rPr lang="en-US" sz="2800" dirty="0" err="1">
                <a:latin typeface="Times New Roman" pitchFamily="18" charset="0"/>
              </a:rPr>
              <a:t>tuần</a:t>
            </a:r>
            <a:r>
              <a:rPr lang="en-US" sz="2800" dirty="0">
                <a:latin typeface="Times New Roman" pitchFamily="18" charset="0"/>
              </a:rPr>
              <a:t>: </a:t>
            </a:r>
            <a:r>
              <a:rPr lang="en-US" sz="2800" dirty="0" err="1">
                <a:latin typeface="Times New Roman" pitchFamily="18" charset="0"/>
              </a:rPr>
              <a:t>trồng</a:t>
            </a:r>
            <a:r>
              <a:rPr lang="en-US" sz="2800" dirty="0">
                <a:latin typeface="Times New Roman" pitchFamily="18" charset="0"/>
              </a:rPr>
              <a:t> </a:t>
            </a:r>
            <a:r>
              <a:rPr lang="en-US" sz="2800" dirty="0" err="1">
                <a:latin typeface="Times New Roman" pitchFamily="18" charset="0"/>
              </a:rPr>
              <a:t>khoai</a:t>
            </a:r>
            <a:r>
              <a:rPr lang="en-US" sz="2800" dirty="0">
                <a:latin typeface="Times New Roman" pitchFamily="18" charset="0"/>
              </a:rPr>
              <a:t> </a:t>
            </a:r>
            <a:r>
              <a:rPr lang="en-US" sz="2800" dirty="0" err="1">
                <a:latin typeface="Times New Roman" pitchFamily="18" charset="0"/>
              </a:rPr>
              <a:t>tây</a:t>
            </a:r>
            <a:r>
              <a:rPr lang="en-US" sz="2800" dirty="0">
                <a:latin typeface="Times New Roman" pitchFamily="18" charset="0"/>
              </a:rPr>
              <a:t>, </a:t>
            </a:r>
            <a:r>
              <a:rPr lang="en-US" sz="2800" dirty="0" err="1">
                <a:latin typeface="Times New Roman" pitchFamily="18" charset="0"/>
              </a:rPr>
              <a:t>chăn</a:t>
            </a:r>
            <a:r>
              <a:rPr lang="en-US" sz="2800" dirty="0">
                <a:latin typeface="Times New Roman" pitchFamily="18" charset="0"/>
              </a:rPr>
              <a:t> </a:t>
            </a:r>
            <a:r>
              <a:rPr lang="en-US" sz="2800" dirty="0" err="1">
                <a:latin typeface="Times New Roman" pitchFamily="18" charset="0"/>
              </a:rPr>
              <a:t>nuôi</a:t>
            </a:r>
            <a:r>
              <a:rPr lang="en-US" sz="2800" dirty="0">
                <a:latin typeface="Times New Roman" pitchFamily="18" charset="0"/>
              </a:rPr>
              <a:t> </a:t>
            </a:r>
            <a:r>
              <a:rPr lang="en-US" sz="2800" dirty="0" err="1">
                <a:latin typeface="Times New Roman" pitchFamily="18" charset="0"/>
              </a:rPr>
              <a:t>gia</a:t>
            </a:r>
            <a:r>
              <a:rPr lang="en-US" sz="2800" dirty="0">
                <a:latin typeface="Times New Roman" pitchFamily="18" charset="0"/>
              </a:rPr>
              <a:t> </a:t>
            </a:r>
            <a:r>
              <a:rPr lang="en-US" sz="2800" dirty="0" err="1">
                <a:latin typeface="Times New Roman" pitchFamily="18" charset="0"/>
              </a:rPr>
              <a:t>súc</a:t>
            </a:r>
            <a:r>
              <a:rPr lang="en-US" sz="2800" dirty="0">
                <a:latin typeface="Times New Roman" pitchFamily="18" charset="0"/>
              </a:rPr>
              <a:t> </a:t>
            </a:r>
            <a:r>
              <a:rPr lang="en-US" sz="2800" dirty="0" err="1">
                <a:latin typeface="Times New Roman" pitchFamily="18" charset="0"/>
              </a:rPr>
              <a:t>hoặc</a:t>
            </a:r>
            <a:r>
              <a:rPr lang="en-US" sz="2800" dirty="0">
                <a:latin typeface="Times New Roman" pitchFamily="18" charset="0"/>
              </a:rPr>
              <a:t> </a:t>
            </a:r>
            <a:r>
              <a:rPr lang="en-US" sz="2800" dirty="0" err="1">
                <a:latin typeface="Times New Roman" pitchFamily="18" charset="0"/>
              </a:rPr>
              <a:t>cả</a:t>
            </a:r>
            <a:r>
              <a:rPr lang="en-US" sz="2800" dirty="0">
                <a:latin typeface="Times New Roman" pitchFamily="18" charset="0"/>
              </a:rPr>
              <a:t> </a:t>
            </a:r>
            <a:r>
              <a:rPr lang="en-US" sz="2800" dirty="0" err="1">
                <a:latin typeface="Times New Roman" pitchFamily="18" charset="0"/>
              </a:rPr>
              <a:t>hai</a:t>
            </a:r>
            <a:r>
              <a:rPr lang="en-US" sz="2800" dirty="0">
                <a:latin typeface="Times New Roman" pitchFamily="18" charset="0"/>
              </a:rPr>
              <a:t>.</a:t>
            </a:r>
          </a:p>
          <a:p>
            <a:pPr>
              <a:spcBef>
                <a:spcPts val="0"/>
              </a:spcBef>
              <a:buFont typeface="Wingdings" pitchFamily="2" charset="2"/>
              <a:buNone/>
              <a:defRPr/>
            </a:pPr>
            <a:endParaRPr lang="en-US" sz="1000" dirty="0">
              <a:latin typeface="Times New Roman" pitchFamily="18" charset="0"/>
            </a:endParaRPr>
          </a:p>
          <a:p>
            <a:pPr>
              <a:spcBef>
                <a:spcPts val="0"/>
              </a:spcBef>
              <a:buFont typeface="Wingdings" pitchFamily="2" charset="2"/>
              <a:buChar char="v"/>
              <a:defRPr/>
            </a:pPr>
            <a:r>
              <a:rPr lang="en-US" sz="2800" dirty="0" err="1">
                <a:latin typeface="Times New Roman" pitchFamily="18" charset="0"/>
              </a:rPr>
              <a:t>Bảng</a:t>
            </a:r>
            <a:r>
              <a:rPr lang="en-US" sz="2800" dirty="0">
                <a:latin typeface="Times New Roman" pitchFamily="18" charset="0"/>
              </a:rPr>
              <a:t> </a:t>
            </a:r>
            <a:r>
              <a:rPr lang="en-US" sz="2800" dirty="0" err="1">
                <a:latin typeface="Times New Roman" pitchFamily="18" charset="0"/>
              </a:rPr>
              <a:t>sau</a:t>
            </a:r>
            <a:r>
              <a:rPr lang="en-US" sz="2800" dirty="0">
                <a:latin typeface="Times New Roman" pitchFamily="18" charset="0"/>
              </a:rPr>
              <a:t> </a:t>
            </a:r>
            <a:r>
              <a:rPr lang="en-US" sz="2800" dirty="0" err="1">
                <a:latin typeface="Times New Roman" pitchFamily="18" charset="0"/>
              </a:rPr>
              <a:t>thể</a:t>
            </a:r>
            <a:r>
              <a:rPr lang="en-US" sz="2800" dirty="0">
                <a:latin typeface="Times New Roman" pitchFamily="18" charset="0"/>
              </a:rPr>
              <a:t> </a:t>
            </a:r>
            <a:r>
              <a:rPr lang="en-US" sz="2800" dirty="0" err="1">
                <a:latin typeface="Times New Roman" pitchFamily="18" charset="0"/>
              </a:rPr>
              <a:t>hiện</a:t>
            </a:r>
            <a:r>
              <a:rPr lang="en-US" sz="2800" dirty="0">
                <a:latin typeface="Times New Roman" pitchFamily="18" charset="0"/>
              </a:rPr>
              <a:t> </a:t>
            </a:r>
            <a:r>
              <a:rPr lang="en-US" sz="2800" dirty="0" err="1">
                <a:latin typeface="Times New Roman" pitchFamily="18" charset="0"/>
              </a:rPr>
              <a:t>khả</a:t>
            </a:r>
            <a:r>
              <a:rPr lang="en-US" sz="2800" dirty="0">
                <a:latin typeface="Times New Roman" pitchFamily="18" charset="0"/>
              </a:rPr>
              <a:t> </a:t>
            </a:r>
            <a:r>
              <a:rPr lang="en-US" sz="2800" dirty="0" err="1">
                <a:latin typeface="Times New Roman" pitchFamily="18" charset="0"/>
              </a:rPr>
              <a:t>năng</a:t>
            </a:r>
            <a:r>
              <a:rPr lang="en-US" sz="2800" dirty="0">
                <a:latin typeface="Times New Roman" pitchFamily="18" charset="0"/>
              </a:rPr>
              <a:t> </a:t>
            </a:r>
            <a:r>
              <a:rPr lang="en-US" sz="2800" dirty="0" err="1">
                <a:latin typeface="Times New Roman" pitchFamily="18" charset="0"/>
              </a:rPr>
              <a:t>sản</a:t>
            </a:r>
            <a:r>
              <a:rPr lang="en-US" sz="2800" dirty="0">
                <a:latin typeface="Times New Roman" pitchFamily="18" charset="0"/>
              </a:rPr>
              <a:t> </a:t>
            </a:r>
            <a:r>
              <a:rPr lang="en-US" sz="2800" dirty="0" err="1">
                <a:latin typeface="Times New Roman" pitchFamily="18" charset="0"/>
              </a:rPr>
              <a:t>xuất</a:t>
            </a:r>
            <a:r>
              <a:rPr lang="en-US" sz="2800" dirty="0">
                <a:latin typeface="Times New Roman" pitchFamily="18" charset="0"/>
              </a:rPr>
              <a:t> </a:t>
            </a:r>
            <a:r>
              <a:rPr lang="en-US" sz="2800" dirty="0" err="1">
                <a:latin typeface="Times New Roman" pitchFamily="18" charset="0"/>
              </a:rPr>
              <a:t>của</a:t>
            </a:r>
            <a:r>
              <a:rPr lang="en-US" sz="2800" dirty="0">
                <a:latin typeface="Times New Roman" pitchFamily="18" charset="0"/>
              </a:rPr>
              <a:t> </a:t>
            </a:r>
            <a:r>
              <a:rPr lang="en-US" sz="2800" dirty="0" err="1">
                <a:latin typeface="Times New Roman" pitchFamily="18" charset="0"/>
              </a:rPr>
              <a:t>từng</a:t>
            </a:r>
            <a:r>
              <a:rPr lang="en-US" sz="2800" dirty="0">
                <a:latin typeface="Times New Roman" pitchFamily="18" charset="0"/>
              </a:rPr>
              <a:t> </a:t>
            </a:r>
            <a:r>
              <a:rPr lang="en-US" sz="2800" dirty="0" err="1">
                <a:latin typeface="Times New Roman" pitchFamily="18" charset="0"/>
              </a:rPr>
              <a:t>người</a:t>
            </a:r>
            <a:r>
              <a:rPr lang="en-US" sz="2800" dirty="0">
                <a:latin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84150" y="261938"/>
            <a:ext cx="8655050" cy="476250"/>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2800" b="1">
                <a:latin typeface="Times New Roman" pitchFamily="18" charset="0"/>
              </a:rPr>
              <a:t>2. Đường giới hạn khả năng sản xuất (tiếp)</a:t>
            </a:r>
          </a:p>
        </p:txBody>
      </p:sp>
      <p:sp>
        <p:nvSpPr>
          <p:cNvPr id="9219" name="Line 3"/>
          <p:cNvSpPr>
            <a:spLocks noChangeShapeType="1"/>
          </p:cNvSpPr>
          <p:nvPr/>
        </p:nvSpPr>
        <p:spPr bwMode="auto">
          <a:xfrm>
            <a:off x="952500" y="10287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9220" name="Text Box 4"/>
          <p:cNvSpPr txBox="1">
            <a:spLocks noChangeArrowheads="1"/>
          </p:cNvSpPr>
          <p:nvPr/>
        </p:nvSpPr>
        <p:spPr bwMode="auto">
          <a:xfrm>
            <a:off x="228600" y="1524000"/>
            <a:ext cx="8305800" cy="366713"/>
          </a:xfrm>
          <a:prstGeom prst="rect">
            <a:avLst/>
          </a:prstGeom>
          <a:noFill/>
          <a:ln w="9525">
            <a:noFill/>
            <a:miter lim="800000"/>
            <a:headEnd/>
            <a:tailEnd/>
          </a:ln>
        </p:spPr>
        <p:txBody>
          <a:bodyPr>
            <a:spAutoFit/>
          </a:bodyPr>
          <a:lstStyle/>
          <a:p>
            <a:pPr>
              <a:spcBef>
                <a:spcPct val="50000"/>
              </a:spcBef>
            </a:pPr>
            <a:endParaRPr lang="vi-VN">
              <a:latin typeface="Times New Roman" pitchFamily="18" charset="0"/>
            </a:endParaRPr>
          </a:p>
        </p:txBody>
      </p:sp>
      <p:graphicFrame>
        <p:nvGraphicFramePr>
          <p:cNvPr id="12293" name="Group 5"/>
          <p:cNvGraphicFramePr>
            <a:graphicFrameLocks noGrp="1"/>
          </p:cNvGraphicFramePr>
          <p:nvPr>
            <p:ph/>
          </p:nvPr>
        </p:nvGraphicFramePr>
        <p:xfrm>
          <a:off x="457200" y="1414463"/>
          <a:ext cx="8229600" cy="2921635"/>
        </p:xfrm>
        <a:graphic>
          <a:graphicData uri="http://schemas.openxmlformats.org/drawingml/2006/table">
            <a:tbl>
              <a:tblPr/>
              <a:tblGrid>
                <a:gridCol w="2406650"/>
                <a:gridCol w="1157288"/>
                <a:gridCol w="1538287"/>
                <a:gridCol w="1563688"/>
                <a:gridCol w="1563687"/>
              </a:tblGrid>
              <a:tr h="96202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Số giờ cần thiết để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sản xuất 1 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vi-VN"/>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Lượng hàng sản xuất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trong 48 giờ</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hMerge="1">
                  <a:txBody>
                    <a:bodyPr/>
                    <a:lstStyle/>
                    <a:p>
                      <a:endParaRPr lang="vi-VN"/>
                    </a:p>
                  </a:txBody>
                  <a:tcPr/>
                </a:tc>
              </a:tr>
              <a:tr h="568325">
                <a:tc vMerge="1">
                  <a:txBody>
                    <a:bodyPr/>
                    <a:lstStyle/>
                    <a:p>
                      <a:endParaRPr lang="vi-V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Thịt</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Khoai tây</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Thịt</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Khoai tây</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Người trồng  trọt</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12h/kg</a:t>
                      </a:r>
                      <a:endParaRPr kumimoji="0" lang="en-US" sz="3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3h/kg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4kg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16kg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Người chăn nuôi</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2,4h/kg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6h/kg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20kg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8kg</a:t>
                      </a:r>
                      <a:endParaRPr kumimoji="0" lang="en-US" sz="3200" b="1" i="0" u="none" strike="noStrike" cap="none" normalizeH="0" baseline="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hlink"/>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
        <p:nvSpPr>
          <p:cNvPr id="9250" name="Text Box 34"/>
          <p:cNvSpPr txBox="1">
            <a:spLocks noChangeArrowheads="1"/>
          </p:cNvSpPr>
          <p:nvPr/>
        </p:nvSpPr>
        <p:spPr bwMode="auto">
          <a:xfrm>
            <a:off x="533400" y="4572000"/>
            <a:ext cx="8153400" cy="1463675"/>
          </a:xfrm>
          <a:prstGeom prst="rect">
            <a:avLst/>
          </a:prstGeom>
          <a:noFill/>
          <a:ln w="9525">
            <a:noFill/>
            <a:miter lim="800000"/>
            <a:headEnd/>
            <a:tailEnd/>
          </a:ln>
        </p:spPr>
        <p:txBody>
          <a:bodyPr>
            <a:spAutoFit/>
          </a:bodyPr>
          <a:lstStyle/>
          <a:p>
            <a:pPr>
              <a:lnSpc>
                <a:spcPct val="150000"/>
              </a:lnSpc>
              <a:spcBef>
                <a:spcPct val="50000"/>
              </a:spcBef>
            </a:pPr>
            <a:r>
              <a:rPr lang="en-US" sz="2000">
                <a:latin typeface="Times New Roman" pitchFamily="18" charset="0"/>
              </a:rPr>
              <a:t>- Giả sử công nghệ cho phép chuyển đổi việc sản xuất từ hàng hoá này sang hàng hoá kia với một tỷ lệ không đổi, ta có đường giới hạn khả năng sản xuất như sau.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84150" y="261938"/>
            <a:ext cx="8655050" cy="476250"/>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2800" b="1">
                <a:latin typeface="Times New Roman" pitchFamily="18" charset="0"/>
              </a:rPr>
              <a:t>2. Đường giới hạn khả năng sản xuất (tiếp)</a:t>
            </a:r>
          </a:p>
        </p:txBody>
      </p:sp>
      <p:grpSp>
        <p:nvGrpSpPr>
          <p:cNvPr id="2" name="Group 3"/>
          <p:cNvGrpSpPr>
            <a:grpSpLocks/>
          </p:cNvGrpSpPr>
          <p:nvPr/>
        </p:nvGrpSpPr>
        <p:grpSpPr bwMode="auto">
          <a:xfrm>
            <a:off x="457200" y="990600"/>
            <a:ext cx="8458200" cy="5334000"/>
            <a:chOff x="600" y="648"/>
            <a:chExt cx="4774" cy="3000"/>
          </a:xfrm>
        </p:grpSpPr>
        <p:grpSp>
          <p:nvGrpSpPr>
            <p:cNvPr id="3" name="Group 4"/>
            <p:cNvGrpSpPr>
              <a:grpSpLocks/>
            </p:cNvGrpSpPr>
            <p:nvPr/>
          </p:nvGrpSpPr>
          <p:grpSpPr bwMode="auto">
            <a:xfrm>
              <a:off x="672" y="912"/>
              <a:ext cx="4702" cy="2736"/>
              <a:chOff x="672" y="912"/>
              <a:chExt cx="4702" cy="2736"/>
            </a:xfrm>
          </p:grpSpPr>
          <p:grpSp>
            <p:nvGrpSpPr>
              <p:cNvPr id="4" name="Group 5"/>
              <p:cNvGrpSpPr>
                <a:grpSpLocks/>
              </p:cNvGrpSpPr>
              <p:nvPr/>
            </p:nvGrpSpPr>
            <p:grpSpPr bwMode="auto">
              <a:xfrm>
                <a:off x="672" y="1199"/>
                <a:ext cx="2110" cy="2448"/>
                <a:chOff x="360" y="1800"/>
                <a:chExt cx="5274" cy="6120"/>
              </a:xfrm>
            </p:grpSpPr>
            <p:sp>
              <p:nvSpPr>
                <p:cNvPr id="10263" name="Freeform 6"/>
                <p:cNvSpPr>
                  <a:spLocks/>
                </p:cNvSpPr>
                <p:nvPr/>
              </p:nvSpPr>
              <p:spPr bwMode="auto">
                <a:xfrm>
                  <a:off x="720" y="2551"/>
                  <a:ext cx="3960" cy="4469"/>
                </a:xfrm>
                <a:custGeom>
                  <a:avLst/>
                  <a:gdLst>
                    <a:gd name="T0" fmla="*/ 0 w 3960"/>
                    <a:gd name="T1" fmla="*/ 0 h 5040"/>
                    <a:gd name="T2" fmla="*/ 0 w 3960"/>
                    <a:gd name="T3" fmla="*/ 3116 h 5040"/>
                    <a:gd name="T4" fmla="*/ 3960 w 3960"/>
                    <a:gd name="T5" fmla="*/ 3116 h 5040"/>
                    <a:gd name="T6" fmla="*/ 0 60000 65536"/>
                    <a:gd name="T7" fmla="*/ 0 60000 65536"/>
                    <a:gd name="T8" fmla="*/ 0 60000 65536"/>
                    <a:gd name="T9" fmla="*/ 0 w 3960"/>
                    <a:gd name="T10" fmla="*/ 0 h 5040"/>
                    <a:gd name="T11" fmla="*/ 3960 w 3960"/>
                    <a:gd name="T12" fmla="*/ 5040 h 5040"/>
                  </a:gdLst>
                  <a:ahLst/>
                  <a:cxnLst>
                    <a:cxn ang="T6">
                      <a:pos x="T0" y="T1"/>
                    </a:cxn>
                    <a:cxn ang="T7">
                      <a:pos x="T2" y="T3"/>
                    </a:cxn>
                    <a:cxn ang="T8">
                      <a:pos x="T4" y="T5"/>
                    </a:cxn>
                  </a:cxnLst>
                  <a:rect l="T9" t="T10" r="T11" b="T12"/>
                  <a:pathLst>
                    <a:path w="3960" h="5040">
                      <a:moveTo>
                        <a:pt x="0" y="0"/>
                      </a:moveTo>
                      <a:lnTo>
                        <a:pt x="0" y="5040"/>
                      </a:lnTo>
                      <a:lnTo>
                        <a:pt x="3960" y="5040"/>
                      </a:lnTo>
                    </a:path>
                  </a:pathLst>
                </a:custGeom>
                <a:noFill/>
                <a:ln w="38100" cmpd="sng">
                  <a:solidFill>
                    <a:srgbClr val="00FF00"/>
                  </a:solidFill>
                  <a:round/>
                  <a:headEnd type="triangle" w="med" len="med"/>
                  <a:tailEnd type="triangle" w="med" len="med"/>
                </a:ln>
              </p:spPr>
              <p:txBody>
                <a:bodyPr/>
                <a:lstStyle/>
                <a:p>
                  <a:endParaRPr lang="vi-VN"/>
                </a:p>
              </p:txBody>
            </p:sp>
            <p:sp>
              <p:nvSpPr>
                <p:cNvPr id="10264" name="Rectangle 7"/>
                <p:cNvSpPr>
                  <a:spLocks noChangeArrowheads="1"/>
                </p:cNvSpPr>
                <p:nvPr/>
              </p:nvSpPr>
              <p:spPr bwMode="auto">
                <a:xfrm>
                  <a:off x="1929" y="7020"/>
                  <a:ext cx="900" cy="900"/>
                </a:xfrm>
                <a:prstGeom prst="rect">
                  <a:avLst/>
                </a:prstGeom>
                <a:noFill/>
                <a:ln w="9525">
                  <a:noFill/>
                  <a:miter lim="800000"/>
                  <a:headEnd/>
                  <a:tailEnd/>
                </a:ln>
              </p:spPr>
              <p:txBody>
                <a:bodyPr/>
                <a:lstStyle/>
                <a:p>
                  <a:r>
                    <a:rPr lang="en-US" sz="1200">
                      <a:latin typeface="Times New Roman" pitchFamily="18" charset="0"/>
                    </a:rPr>
                    <a:t>8</a:t>
                  </a:r>
                  <a:endParaRPr lang="en-US">
                    <a:latin typeface="Times New Roman" pitchFamily="18" charset="0"/>
                  </a:endParaRPr>
                </a:p>
              </p:txBody>
            </p:sp>
            <p:sp>
              <p:nvSpPr>
                <p:cNvPr id="10265" name="Rectangle 8"/>
                <p:cNvSpPr>
                  <a:spLocks noChangeArrowheads="1"/>
                </p:cNvSpPr>
                <p:nvPr/>
              </p:nvSpPr>
              <p:spPr bwMode="auto">
                <a:xfrm>
                  <a:off x="2340" y="7020"/>
                  <a:ext cx="900" cy="900"/>
                </a:xfrm>
                <a:prstGeom prst="rect">
                  <a:avLst/>
                </a:prstGeom>
                <a:noFill/>
                <a:ln w="9525">
                  <a:noFill/>
                  <a:miter lim="800000"/>
                  <a:headEnd/>
                  <a:tailEnd/>
                </a:ln>
              </p:spPr>
              <p:txBody>
                <a:bodyPr/>
                <a:lstStyle/>
                <a:p>
                  <a:r>
                    <a:rPr lang="en-US" sz="1200">
                      <a:latin typeface="Times New Roman" pitchFamily="18" charset="0"/>
                    </a:rPr>
                    <a:t>10</a:t>
                  </a:r>
                  <a:endParaRPr lang="en-US">
                    <a:latin typeface="Times New Roman" pitchFamily="18" charset="0"/>
                  </a:endParaRPr>
                </a:p>
              </p:txBody>
            </p:sp>
            <p:sp>
              <p:nvSpPr>
                <p:cNvPr id="10266" name="Rectangle 9"/>
                <p:cNvSpPr>
                  <a:spLocks noChangeArrowheads="1"/>
                </p:cNvSpPr>
                <p:nvPr/>
              </p:nvSpPr>
              <p:spPr bwMode="auto">
                <a:xfrm>
                  <a:off x="3600" y="7020"/>
                  <a:ext cx="900" cy="900"/>
                </a:xfrm>
                <a:prstGeom prst="rect">
                  <a:avLst/>
                </a:prstGeom>
                <a:noFill/>
                <a:ln w="9525">
                  <a:noFill/>
                  <a:miter lim="800000"/>
                  <a:headEnd/>
                  <a:tailEnd/>
                </a:ln>
              </p:spPr>
              <p:txBody>
                <a:bodyPr/>
                <a:lstStyle/>
                <a:p>
                  <a:r>
                    <a:rPr lang="en-US" sz="1200">
                      <a:latin typeface="Times New Roman" pitchFamily="18" charset="0"/>
                    </a:rPr>
                    <a:t>16</a:t>
                  </a:r>
                  <a:endParaRPr lang="en-US">
                    <a:latin typeface="Times New Roman" pitchFamily="18" charset="0"/>
                  </a:endParaRPr>
                </a:p>
              </p:txBody>
            </p:sp>
            <p:sp>
              <p:nvSpPr>
                <p:cNvPr id="10267" name="Rectangle 10"/>
                <p:cNvSpPr>
                  <a:spLocks noChangeArrowheads="1"/>
                </p:cNvSpPr>
                <p:nvPr/>
              </p:nvSpPr>
              <p:spPr bwMode="auto">
                <a:xfrm>
                  <a:off x="4373" y="6480"/>
                  <a:ext cx="1207" cy="900"/>
                </a:xfrm>
                <a:prstGeom prst="rect">
                  <a:avLst/>
                </a:prstGeom>
                <a:noFill/>
                <a:ln w="9525">
                  <a:noFill/>
                  <a:miter lim="800000"/>
                  <a:headEnd/>
                  <a:tailEnd/>
                </a:ln>
              </p:spPr>
              <p:txBody>
                <a:bodyPr/>
                <a:lstStyle/>
                <a:p>
                  <a:r>
                    <a:rPr lang="en-US" sz="1200" b="1">
                      <a:latin typeface="Times New Roman" pitchFamily="18" charset="0"/>
                    </a:rPr>
                    <a:t>Khoai</a:t>
                  </a:r>
                  <a:endParaRPr lang="en-US">
                    <a:latin typeface="Times New Roman" pitchFamily="18" charset="0"/>
                  </a:endParaRPr>
                </a:p>
              </p:txBody>
            </p:sp>
            <p:sp>
              <p:nvSpPr>
                <p:cNvPr id="10268" name="Rectangle 11"/>
                <p:cNvSpPr>
                  <a:spLocks noChangeArrowheads="1"/>
                </p:cNvSpPr>
                <p:nvPr/>
              </p:nvSpPr>
              <p:spPr bwMode="auto">
                <a:xfrm>
                  <a:off x="4427" y="7020"/>
                  <a:ext cx="1207" cy="900"/>
                </a:xfrm>
                <a:prstGeom prst="rect">
                  <a:avLst/>
                </a:prstGeom>
                <a:noFill/>
                <a:ln w="9525">
                  <a:noFill/>
                  <a:miter lim="800000"/>
                  <a:headEnd/>
                  <a:tailEnd/>
                </a:ln>
              </p:spPr>
              <p:txBody>
                <a:bodyPr/>
                <a:lstStyle/>
                <a:p>
                  <a:r>
                    <a:rPr lang="en-US" sz="1200" b="1">
                      <a:latin typeface="Times New Roman" pitchFamily="18" charset="0"/>
                    </a:rPr>
                    <a:t>(kg)</a:t>
                  </a:r>
                  <a:endParaRPr lang="en-US">
                    <a:latin typeface="Times New Roman" pitchFamily="18" charset="0"/>
                  </a:endParaRPr>
                </a:p>
              </p:txBody>
            </p:sp>
            <p:sp>
              <p:nvSpPr>
                <p:cNvPr id="10269" name="Rectangle 12"/>
                <p:cNvSpPr>
                  <a:spLocks noChangeArrowheads="1"/>
                </p:cNvSpPr>
                <p:nvPr/>
              </p:nvSpPr>
              <p:spPr bwMode="auto">
                <a:xfrm>
                  <a:off x="378" y="6156"/>
                  <a:ext cx="540" cy="540"/>
                </a:xfrm>
                <a:prstGeom prst="rect">
                  <a:avLst/>
                </a:prstGeom>
                <a:noFill/>
                <a:ln w="9525">
                  <a:noFill/>
                  <a:miter lim="800000"/>
                  <a:headEnd/>
                  <a:tailEnd/>
                </a:ln>
              </p:spPr>
              <p:txBody>
                <a:bodyPr/>
                <a:lstStyle/>
                <a:p>
                  <a:r>
                    <a:rPr lang="en-US" sz="1200">
                      <a:latin typeface="Times New Roman" pitchFamily="18" charset="0"/>
                    </a:rPr>
                    <a:t>2</a:t>
                  </a:r>
                  <a:endParaRPr lang="en-US">
                    <a:latin typeface="Times New Roman" pitchFamily="18" charset="0"/>
                  </a:endParaRPr>
                </a:p>
              </p:txBody>
            </p:sp>
            <p:sp>
              <p:nvSpPr>
                <p:cNvPr id="10270" name="Rectangle 13"/>
                <p:cNvSpPr>
                  <a:spLocks noChangeArrowheads="1"/>
                </p:cNvSpPr>
                <p:nvPr/>
              </p:nvSpPr>
              <p:spPr bwMode="auto">
                <a:xfrm>
                  <a:off x="378" y="5544"/>
                  <a:ext cx="540" cy="540"/>
                </a:xfrm>
                <a:prstGeom prst="rect">
                  <a:avLst/>
                </a:prstGeom>
                <a:noFill/>
                <a:ln w="9525">
                  <a:noFill/>
                  <a:miter lim="800000"/>
                  <a:headEnd/>
                  <a:tailEnd/>
                </a:ln>
              </p:spPr>
              <p:txBody>
                <a:bodyPr/>
                <a:lstStyle/>
                <a:p>
                  <a:r>
                    <a:rPr lang="en-US" sz="1200">
                      <a:latin typeface="Times New Roman" pitchFamily="18" charset="0"/>
                    </a:rPr>
                    <a:t>4</a:t>
                  </a:r>
                  <a:endParaRPr lang="en-US">
                    <a:latin typeface="Times New Roman" pitchFamily="18" charset="0"/>
                  </a:endParaRPr>
                </a:p>
              </p:txBody>
            </p:sp>
            <p:sp>
              <p:nvSpPr>
                <p:cNvPr id="10271" name="Freeform 14"/>
                <p:cNvSpPr>
                  <a:spLocks/>
                </p:cNvSpPr>
                <p:nvPr/>
              </p:nvSpPr>
              <p:spPr bwMode="auto">
                <a:xfrm>
                  <a:off x="720" y="6357"/>
                  <a:ext cx="1440" cy="663"/>
                </a:xfrm>
                <a:custGeom>
                  <a:avLst/>
                  <a:gdLst>
                    <a:gd name="T0" fmla="*/ 0 w 1440"/>
                    <a:gd name="T1" fmla="*/ 0 h 540"/>
                    <a:gd name="T2" fmla="*/ 1440 w 1440"/>
                    <a:gd name="T3" fmla="*/ 0 h 540"/>
                    <a:gd name="T4" fmla="*/ 1440 w 1440"/>
                    <a:gd name="T5" fmla="*/ 1227 h 540"/>
                    <a:gd name="T6" fmla="*/ 0 60000 65536"/>
                    <a:gd name="T7" fmla="*/ 0 60000 65536"/>
                    <a:gd name="T8" fmla="*/ 0 60000 65536"/>
                    <a:gd name="T9" fmla="*/ 0 w 1440"/>
                    <a:gd name="T10" fmla="*/ 0 h 540"/>
                    <a:gd name="T11" fmla="*/ 1440 w 1440"/>
                    <a:gd name="T12" fmla="*/ 540 h 540"/>
                  </a:gdLst>
                  <a:ahLst/>
                  <a:cxnLst>
                    <a:cxn ang="T6">
                      <a:pos x="T0" y="T1"/>
                    </a:cxn>
                    <a:cxn ang="T7">
                      <a:pos x="T2" y="T3"/>
                    </a:cxn>
                    <a:cxn ang="T8">
                      <a:pos x="T4" y="T5"/>
                    </a:cxn>
                  </a:cxnLst>
                  <a:rect l="T9" t="T10" r="T11" b="T12"/>
                  <a:pathLst>
                    <a:path w="1440" h="540">
                      <a:moveTo>
                        <a:pt x="0" y="0"/>
                      </a:moveTo>
                      <a:lnTo>
                        <a:pt x="1440" y="0"/>
                      </a:lnTo>
                      <a:lnTo>
                        <a:pt x="1440" y="540"/>
                      </a:lnTo>
                    </a:path>
                  </a:pathLst>
                </a:custGeom>
                <a:noFill/>
                <a:ln w="9525" cap="flat">
                  <a:solidFill>
                    <a:srgbClr val="00FF00"/>
                  </a:solidFill>
                  <a:prstDash val="lgDash"/>
                  <a:round/>
                  <a:headEnd/>
                  <a:tailEnd/>
                </a:ln>
              </p:spPr>
              <p:txBody>
                <a:bodyPr/>
                <a:lstStyle/>
                <a:p>
                  <a:endParaRPr lang="vi-VN"/>
                </a:p>
              </p:txBody>
            </p:sp>
            <p:sp>
              <p:nvSpPr>
                <p:cNvPr id="10272" name="Freeform 15"/>
                <p:cNvSpPr>
                  <a:spLocks/>
                </p:cNvSpPr>
                <p:nvPr/>
              </p:nvSpPr>
              <p:spPr bwMode="auto">
                <a:xfrm>
                  <a:off x="720" y="6041"/>
                  <a:ext cx="1980" cy="979"/>
                </a:xfrm>
                <a:custGeom>
                  <a:avLst/>
                  <a:gdLst>
                    <a:gd name="T0" fmla="*/ 0 w 1440"/>
                    <a:gd name="T1" fmla="*/ 0 h 540"/>
                    <a:gd name="T2" fmla="*/ 5147 w 1440"/>
                    <a:gd name="T3" fmla="*/ 0 h 540"/>
                    <a:gd name="T4" fmla="*/ 5147 w 1440"/>
                    <a:gd name="T5" fmla="*/ 5834 h 540"/>
                    <a:gd name="T6" fmla="*/ 0 60000 65536"/>
                    <a:gd name="T7" fmla="*/ 0 60000 65536"/>
                    <a:gd name="T8" fmla="*/ 0 60000 65536"/>
                    <a:gd name="T9" fmla="*/ 0 w 1440"/>
                    <a:gd name="T10" fmla="*/ 0 h 540"/>
                    <a:gd name="T11" fmla="*/ 1440 w 1440"/>
                    <a:gd name="T12" fmla="*/ 540 h 540"/>
                  </a:gdLst>
                  <a:ahLst/>
                  <a:cxnLst>
                    <a:cxn ang="T6">
                      <a:pos x="T0" y="T1"/>
                    </a:cxn>
                    <a:cxn ang="T7">
                      <a:pos x="T2" y="T3"/>
                    </a:cxn>
                    <a:cxn ang="T8">
                      <a:pos x="T4" y="T5"/>
                    </a:cxn>
                  </a:cxnLst>
                  <a:rect l="T9" t="T10" r="T11" b="T12"/>
                  <a:pathLst>
                    <a:path w="1440" h="540">
                      <a:moveTo>
                        <a:pt x="0" y="0"/>
                      </a:moveTo>
                      <a:lnTo>
                        <a:pt x="1440" y="0"/>
                      </a:lnTo>
                      <a:lnTo>
                        <a:pt x="1440" y="540"/>
                      </a:lnTo>
                    </a:path>
                  </a:pathLst>
                </a:custGeom>
                <a:noFill/>
                <a:ln w="9525" cap="flat">
                  <a:solidFill>
                    <a:srgbClr val="00FF00"/>
                  </a:solidFill>
                  <a:prstDash val="lgDash"/>
                  <a:round/>
                  <a:headEnd/>
                  <a:tailEnd/>
                </a:ln>
              </p:spPr>
              <p:txBody>
                <a:bodyPr/>
                <a:lstStyle/>
                <a:p>
                  <a:endParaRPr lang="vi-VN"/>
                </a:p>
              </p:txBody>
            </p:sp>
            <p:sp>
              <p:nvSpPr>
                <p:cNvPr id="10273" name="Line 16"/>
                <p:cNvSpPr>
                  <a:spLocks noChangeShapeType="1"/>
                </p:cNvSpPr>
                <p:nvPr/>
              </p:nvSpPr>
              <p:spPr bwMode="auto">
                <a:xfrm>
                  <a:off x="720" y="5760"/>
                  <a:ext cx="3091" cy="1212"/>
                </a:xfrm>
                <a:prstGeom prst="line">
                  <a:avLst/>
                </a:prstGeom>
                <a:noFill/>
                <a:ln w="28575">
                  <a:solidFill>
                    <a:srgbClr val="00FF00"/>
                  </a:solidFill>
                  <a:round/>
                  <a:headEnd/>
                  <a:tailEnd/>
                </a:ln>
              </p:spPr>
              <p:txBody>
                <a:bodyPr/>
                <a:lstStyle/>
                <a:p>
                  <a:endParaRPr lang="vi-VN"/>
                </a:p>
              </p:txBody>
            </p:sp>
            <p:sp>
              <p:nvSpPr>
                <p:cNvPr id="10274" name="Rectangle 17"/>
                <p:cNvSpPr>
                  <a:spLocks noChangeArrowheads="1"/>
                </p:cNvSpPr>
                <p:nvPr/>
              </p:nvSpPr>
              <p:spPr bwMode="auto">
                <a:xfrm>
                  <a:off x="2052" y="5994"/>
                  <a:ext cx="540" cy="540"/>
                </a:xfrm>
                <a:prstGeom prst="rect">
                  <a:avLst/>
                </a:prstGeom>
                <a:noFill/>
                <a:ln w="9525">
                  <a:noFill/>
                  <a:miter lim="800000"/>
                  <a:headEnd/>
                  <a:tailEnd/>
                </a:ln>
              </p:spPr>
              <p:txBody>
                <a:bodyPr/>
                <a:lstStyle/>
                <a:p>
                  <a:r>
                    <a:rPr lang="en-US" sz="1200" b="1">
                      <a:latin typeface="Times New Roman" pitchFamily="18" charset="0"/>
                    </a:rPr>
                    <a:t>A</a:t>
                  </a:r>
                  <a:endParaRPr lang="en-US">
                    <a:latin typeface="Times New Roman" pitchFamily="18" charset="0"/>
                  </a:endParaRPr>
                </a:p>
              </p:txBody>
            </p:sp>
            <p:sp>
              <p:nvSpPr>
                <p:cNvPr id="10275" name="Rectangle 18"/>
                <p:cNvSpPr>
                  <a:spLocks noChangeArrowheads="1"/>
                </p:cNvSpPr>
                <p:nvPr/>
              </p:nvSpPr>
              <p:spPr bwMode="auto">
                <a:xfrm>
                  <a:off x="2484" y="5688"/>
                  <a:ext cx="900" cy="540"/>
                </a:xfrm>
                <a:prstGeom prst="rect">
                  <a:avLst/>
                </a:prstGeom>
                <a:noFill/>
                <a:ln w="9525">
                  <a:noFill/>
                  <a:miter lim="800000"/>
                  <a:headEnd/>
                  <a:tailEnd/>
                </a:ln>
              </p:spPr>
              <p:txBody>
                <a:bodyPr/>
                <a:lstStyle/>
                <a:p>
                  <a:r>
                    <a:rPr lang="en-US" sz="1200" b="1">
                      <a:latin typeface="Times New Roman" pitchFamily="18" charset="0"/>
                    </a:rPr>
                    <a:t>A</a:t>
                  </a:r>
                  <a:r>
                    <a:rPr lang="en-US" sz="1200">
                      <a:latin typeface="Times New Roman" pitchFamily="18" charset="0"/>
                    </a:rPr>
                    <a:t>'</a:t>
                  </a:r>
                  <a:endParaRPr lang="en-US">
                    <a:latin typeface="Times New Roman" pitchFamily="18" charset="0"/>
                  </a:endParaRPr>
                </a:p>
              </p:txBody>
            </p:sp>
            <p:sp>
              <p:nvSpPr>
                <p:cNvPr id="10276" name="Rectangle 19"/>
                <p:cNvSpPr>
                  <a:spLocks noChangeArrowheads="1"/>
                </p:cNvSpPr>
                <p:nvPr/>
              </p:nvSpPr>
              <p:spPr bwMode="auto">
                <a:xfrm>
                  <a:off x="360" y="1800"/>
                  <a:ext cx="1207" cy="900"/>
                </a:xfrm>
                <a:prstGeom prst="rect">
                  <a:avLst/>
                </a:prstGeom>
                <a:noFill/>
                <a:ln w="9525">
                  <a:noFill/>
                  <a:miter lim="800000"/>
                  <a:headEnd/>
                  <a:tailEnd/>
                </a:ln>
              </p:spPr>
              <p:txBody>
                <a:bodyPr/>
                <a:lstStyle/>
                <a:p>
                  <a:r>
                    <a:rPr lang="en-US" sz="1400" b="1">
                      <a:latin typeface="Times New Roman" pitchFamily="18" charset="0"/>
                    </a:rPr>
                    <a:t>Thịt (kg)</a:t>
                  </a:r>
                  <a:endParaRPr lang="en-US" sz="2000">
                    <a:latin typeface="Times New Roman" pitchFamily="18" charset="0"/>
                  </a:endParaRPr>
                </a:p>
              </p:txBody>
            </p:sp>
            <p:sp>
              <p:nvSpPr>
                <p:cNvPr id="10277" name="Text Box 20"/>
                <p:cNvSpPr txBox="1">
                  <a:spLocks noChangeArrowheads="1"/>
                </p:cNvSpPr>
                <p:nvPr/>
              </p:nvSpPr>
              <p:spPr bwMode="auto">
                <a:xfrm>
                  <a:off x="1440" y="2880"/>
                  <a:ext cx="2340" cy="1080"/>
                </a:xfrm>
                <a:prstGeom prst="rect">
                  <a:avLst/>
                </a:prstGeom>
                <a:solidFill>
                  <a:srgbClr val="FFFFFF"/>
                </a:solidFill>
                <a:ln w="9525">
                  <a:solidFill>
                    <a:srgbClr val="000000"/>
                  </a:solidFill>
                  <a:miter lim="800000"/>
                  <a:headEnd/>
                  <a:tailEnd/>
                </a:ln>
              </p:spPr>
              <p:txBody>
                <a:bodyPr/>
                <a:lstStyle/>
                <a:p>
                  <a:pPr algn="ctr"/>
                  <a:r>
                    <a:rPr lang="en-US" sz="1600" b="1">
                      <a:solidFill>
                        <a:srgbClr val="000066"/>
                      </a:solidFill>
                      <a:latin typeface="Times New Roman" pitchFamily="18" charset="0"/>
                    </a:rPr>
                    <a:t>Người </a:t>
                  </a:r>
                </a:p>
                <a:p>
                  <a:pPr algn="ctr"/>
                  <a:r>
                    <a:rPr lang="en-US" sz="1600" b="1">
                      <a:solidFill>
                        <a:srgbClr val="000066"/>
                      </a:solidFill>
                      <a:latin typeface="Times New Roman" pitchFamily="18" charset="0"/>
                    </a:rPr>
                    <a:t>Trồng trọt</a:t>
                  </a:r>
                  <a:endParaRPr lang="en-US" sz="2400">
                    <a:solidFill>
                      <a:srgbClr val="000066"/>
                    </a:solidFill>
                    <a:latin typeface="Times New Roman" pitchFamily="18" charset="0"/>
                  </a:endParaRPr>
                </a:p>
              </p:txBody>
            </p:sp>
          </p:grpSp>
          <p:sp>
            <p:nvSpPr>
              <p:cNvPr id="10247" name="Freeform 21"/>
              <p:cNvSpPr>
                <a:spLocks/>
              </p:cNvSpPr>
              <p:nvPr/>
            </p:nvSpPr>
            <p:spPr bwMode="auto">
              <a:xfrm>
                <a:off x="3408" y="1499"/>
                <a:ext cx="1584" cy="1788"/>
              </a:xfrm>
              <a:custGeom>
                <a:avLst/>
                <a:gdLst>
                  <a:gd name="T0" fmla="*/ 0 w 3960"/>
                  <a:gd name="T1" fmla="*/ 0 h 5040"/>
                  <a:gd name="T2" fmla="*/ 0 w 3960"/>
                  <a:gd name="T3" fmla="*/ 80 h 5040"/>
                  <a:gd name="T4" fmla="*/ 102 w 3960"/>
                  <a:gd name="T5" fmla="*/ 80 h 5040"/>
                  <a:gd name="T6" fmla="*/ 0 60000 65536"/>
                  <a:gd name="T7" fmla="*/ 0 60000 65536"/>
                  <a:gd name="T8" fmla="*/ 0 60000 65536"/>
                  <a:gd name="T9" fmla="*/ 0 w 3960"/>
                  <a:gd name="T10" fmla="*/ 0 h 5040"/>
                  <a:gd name="T11" fmla="*/ 3960 w 3960"/>
                  <a:gd name="T12" fmla="*/ 5040 h 5040"/>
                </a:gdLst>
                <a:ahLst/>
                <a:cxnLst>
                  <a:cxn ang="T6">
                    <a:pos x="T0" y="T1"/>
                  </a:cxn>
                  <a:cxn ang="T7">
                    <a:pos x="T2" y="T3"/>
                  </a:cxn>
                  <a:cxn ang="T8">
                    <a:pos x="T4" y="T5"/>
                  </a:cxn>
                </a:cxnLst>
                <a:rect l="T9" t="T10" r="T11" b="T12"/>
                <a:pathLst>
                  <a:path w="3960" h="5040">
                    <a:moveTo>
                      <a:pt x="0" y="0"/>
                    </a:moveTo>
                    <a:lnTo>
                      <a:pt x="0" y="5040"/>
                    </a:lnTo>
                    <a:lnTo>
                      <a:pt x="3960" y="5040"/>
                    </a:lnTo>
                  </a:path>
                </a:pathLst>
              </a:custGeom>
              <a:noFill/>
              <a:ln w="38100" cmpd="sng">
                <a:solidFill>
                  <a:srgbClr val="00FF00"/>
                </a:solidFill>
                <a:round/>
                <a:headEnd type="triangle" w="med" len="med"/>
                <a:tailEnd type="triangle" w="med" len="med"/>
              </a:ln>
            </p:spPr>
            <p:txBody>
              <a:bodyPr/>
              <a:lstStyle/>
              <a:p>
                <a:endParaRPr lang="vi-VN"/>
              </a:p>
            </p:txBody>
          </p:sp>
          <p:sp>
            <p:nvSpPr>
              <p:cNvPr id="10248" name="Rectangle 22"/>
              <p:cNvSpPr>
                <a:spLocks noChangeArrowheads="1"/>
              </p:cNvSpPr>
              <p:nvPr/>
            </p:nvSpPr>
            <p:spPr bwMode="auto">
              <a:xfrm>
                <a:off x="3624" y="3258"/>
                <a:ext cx="360" cy="360"/>
              </a:xfrm>
              <a:prstGeom prst="rect">
                <a:avLst/>
              </a:prstGeom>
              <a:noFill/>
              <a:ln w="9525">
                <a:noFill/>
                <a:miter lim="800000"/>
                <a:headEnd/>
                <a:tailEnd/>
              </a:ln>
            </p:spPr>
            <p:txBody>
              <a:bodyPr/>
              <a:lstStyle/>
              <a:p>
                <a:r>
                  <a:rPr lang="en-US" sz="1200">
                    <a:latin typeface="Times New Roman" pitchFamily="18" charset="0"/>
                  </a:rPr>
                  <a:t>4</a:t>
                </a:r>
                <a:endParaRPr lang="en-US">
                  <a:latin typeface="Times New Roman" pitchFamily="18" charset="0"/>
                </a:endParaRPr>
              </a:p>
            </p:txBody>
          </p:sp>
          <p:sp>
            <p:nvSpPr>
              <p:cNvPr id="10249" name="Rectangle 23"/>
              <p:cNvSpPr>
                <a:spLocks noChangeArrowheads="1"/>
              </p:cNvSpPr>
              <p:nvPr/>
            </p:nvSpPr>
            <p:spPr bwMode="auto">
              <a:xfrm>
                <a:off x="3991" y="3287"/>
                <a:ext cx="361" cy="216"/>
              </a:xfrm>
              <a:prstGeom prst="rect">
                <a:avLst/>
              </a:prstGeom>
              <a:noFill/>
              <a:ln w="9525">
                <a:noFill/>
                <a:miter lim="800000"/>
                <a:headEnd/>
                <a:tailEnd/>
              </a:ln>
            </p:spPr>
            <p:txBody>
              <a:bodyPr/>
              <a:lstStyle/>
              <a:p>
                <a:r>
                  <a:rPr lang="en-US" sz="1200">
                    <a:latin typeface="Times New Roman" pitchFamily="18" charset="0"/>
                  </a:rPr>
                  <a:t>8</a:t>
                </a:r>
                <a:endParaRPr lang="en-US">
                  <a:latin typeface="Times New Roman" pitchFamily="18" charset="0"/>
                </a:endParaRPr>
              </a:p>
            </p:txBody>
          </p:sp>
          <p:sp>
            <p:nvSpPr>
              <p:cNvPr id="10250" name="Rectangle 24"/>
              <p:cNvSpPr>
                <a:spLocks noChangeArrowheads="1"/>
              </p:cNvSpPr>
              <p:nvPr/>
            </p:nvSpPr>
            <p:spPr bwMode="auto">
              <a:xfrm>
                <a:off x="4870" y="3071"/>
                <a:ext cx="482" cy="360"/>
              </a:xfrm>
              <a:prstGeom prst="rect">
                <a:avLst/>
              </a:prstGeom>
              <a:noFill/>
              <a:ln w="9525">
                <a:noFill/>
                <a:miter lim="800000"/>
                <a:headEnd/>
                <a:tailEnd/>
              </a:ln>
            </p:spPr>
            <p:txBody>
              <a:bodyPr/>
              <a:lstStyle/>
              <a:p>
                <a:r>
                  <a:rPr lang="en-US" sz="1200" b="1">
                    <a:latin typeface="Times New Roman" pitchFamily="18" charset="0"/>
                  </a:rPr>
                  <a:t>Khoai</a:t>
                </a:r>
                <a:endParaRPr lang="en-US">
                  <a:latin typeface="Times New Roman" pitchFamily="18" charset="0"/>
                </a:endParaRPr>
              </a:p>
            </p:txBody>
          </p:sp>
          <p:sp>
            <p:nvSpPr>
              <p:cNvPr id="10251" name="Rectangle 25"/>
              <p:cNvSpPr>
                <a:spLocks noChangeArrowheads="1"/>
              </p:cNvSpPr>
              <p:nvPr/>
            </p:nvSpPr>
            <p:spPr bwMode="auto">
              <a:xfrm>
                <a:off x="4891" y="3287"/>
                <a:ext cx="483" cy="360"/>
              </a:xfrm>
              <a:prstGeom prst="rect">
                <a:avLst/>
              </a:prstGeom>
              <a:noFill/>
              <a:ln w="9525">
                <a:noFill/>
                <a:miter lim="800000"/>
                <a:headEnd/>
                <a:tailEnd/>
              </a:ln>
            </p:spPr>
            <p:txBody>
              <a:bodyPr/>
              <a:lstStyle/>
              <a:p>
                <a:r>
                  <a:rPr lang="en-US" sz="1200" b="1">
                    <a:latin typeface="Times New Roman" pitchFamily="18" charset="0"/>
                  </a:rPr>
                  <a:t>(kg)</a:t>
                </a:r>
                <a:endParaRPr lang="en-US">
                  <a:latin typeface="Times New Roman" pitchFamily="18" charset="0"/>
                </a:endParaRPr>
              </a:p>
            </p:txBody>
          </p:sp>
          <p:sp>
            <p:nvSpPr>
              <p:cNvPr id="10252" name="Rectangle 26"/>
              <p:cNvSpPr>
                <a:spLocks noChangeArrowheads="1"/>
              </p:cNvSpPr>
              <p:nvPr/>
            </p:nvSpPr>
            <p:spPr bwMode="auto">
              <a:xfrm>
                <a:off x="3214" y="2264"/>
                <a:ext cx="288" cy="216"/>
              </a:xfrm>
              <a:prstGeom prst="rect">
                <a:avLst/>
              </a:prstGeom>
              <a:noFill/>
              <a:ln w="9525">
                <a:noFill/>
                <a:miter lim="800000"/>
                <a:headEnd/>
                <a:tailEnd/>
              </a:ln>
            </p:spPr>
            <p:txBody>
              <a:bodyPr/>
              <a:lstStyle/>
              <a:p>
                <a:r>
                  <a:rPr lang="en-US" sz="1200">
                    <a:latin typeface="Times New Roman" pitchFamily="18" charset="0"/>
                  </a:rPr>
                  <a:t>10</a:t>
                </a:r>
                <a:endParaRPr lang="en-US">
                  <a:latin typeface="Times New Roman" pitchFamily="18" charset="0"/>
                </a:endParaRPr>
              </a:p>
            </p:txBody>
          </p:sp>
          <p:sp>
            <p:nvSpPr>
              <p:cNvPr id="10253" name="Rectangle 27"/>
              <p:cNvSpPr>
                <a:spLocks noChangeArrowheads="1"/>
              </p:cNvSpPr>
              <p:nvPr/>
            </p:nvSpPr>
            <p:spPr bwMode="auto">
              <a:xfrm>
                <a:off x="3221" y="2027"/>
                <a:ext cx="288" cy="216"/>
              </a:xfrm>
              <a:prstGeom prst="rect">
                <a:avLst/>
              </a:prstGeom>
              <a:noFill/>
              <a:ln w="9525">
                <a:noFill/>
                <a:miter lim="800000"/>
                <a:headEnd/>
                <a:tailEnd/>
              </a:ln>
            </p:spPr>
            <p:txBody>
              <a:bodyPr/>
              <a:lstStyle/>
              <a:p>
                <a:r>
                  <a:rPr lang="en-US" sz="1200">
                    <a:latin typeface="Times New Roman" pitchFamily="18" charset="0"/>
                  </a:rPr>
                  <a:t>12</a:t>
                </a:r>
                <a:endParaRPr lang="en-US">
                  <a:latin typeface="Times New Roman" pitchFamily="18" charset="0"/>
                </a:endParaRPr>
              </a:p>
            </p:txBody>
          </p:sp>
          <p:sp>
            <p:nvSpPr>
              <p:cNvPr id="10254" name="Rectangle 28"/>
              <p:cNvSpPr>
                <a:spLocks noChangeArrowheads="1"/>
              </p:cNvSpPr>
              <p:nvPr/>
            </p:nvSpPr>
            <p:spPr bwMode="auto">
              <a:xfrm>
                <a:off x="3264" y="1199"/>
                <a:ext cx="483" cy="360"/>
              </a:xfrm>
              <a:prstGeom prst="rect">
                <a:avLst/>
              </a:prstGeom>
              <a:noFill/>
              <a:ln w="9525">
                <a:noFill/>
                <a:miter lim="800000"/>
                <a:headEnd/>
                <a:tailEnd/>
              </a:ln>
            </p:spPr>
            <p:txBody>
              <a:bodyPr/>
              <a:lstStyle/>
              <a:p>
                <a:r>
                  <a:rPr lang="en-US" sz="1200" b="1">
                    <a:latin typeface="Times New Roman" pitchFamily="18" charset="0"/>
                  </a:rPr>
                  <a:t>Thịt (kg)</a:t>
                </a:r>
                <a:endParaRPr lang="en-US">
                  <a:latin typeface="Times New Roman" pitchFamily="18" charset="0"/>
                </a:endParaRPr>
              </a:p>
            </p:txBody>
          </p:sp>
          <p:sp>
            <p:nvSpPr>
              <p:cNvPr id="10255" name="Text Box 29"/>
              <p:cNvSpPr txBox="1">
                <a:spLocks noChangeArrowheads="1"/>
              </p:cNvSpPr>
              <p:nvPr/>
            </p:nvSpPr>
            <p:spPr bwMode="auto">
              <a:xfrm>
                <a:off x="4056" y="1487"/>
                <a:ext cx="936" cy="432"/>
              </a:xfrm>
              <a:prstGeom prst="rect">
                <a:avLst/>
              </a:prstGeom>
              <a:solidFill>
                <a:srgbClr val="FFFFFF"/>
              </a:solidFill>
              <a:ln w="9525">
                <a:solidFill>
                  <a:srgbClr val="000000"/>
                </a:solidFill>
                <a:miter lim="800000"/>
                <a:headEnd/>
                <a:tailEnd/>
              </a:ln>
            </p:spPr>
            <p:txBody>
              <a:bodyPr/>
              <a:lstStyle/>
              <a:p>
                <a:pPr algn="ctr"/>
                <a:r>
                  <a:rPr lang="en-US" sz="1600" b="1">
                    <a:solidFill>
                      <a:srgbClr val="000066"/>
                    </a:solidFill>
                    <a:latin typeface="Times New Roman" pitchFamily="18" charset="0"/>
                  </a:rPr>
                  <a:t>Người </a:t>
                </a:r>
              </a:p>
              <a:p>
                <a:pPr algn="ctr"/>
                <a:r>
                  <a:rPr lang="en-US" sz="1600" b="1">
                    <a:solidFill>
                      <a:srgbClr val="000066"/>
                    </a:solidFill>
                    <a:latin typeface="Times New Roman" pitchFamily="18" charset="0"/>
                  </a:rPr>
                  <a:t>chăn nuôi</a:t>
                </a:r>
              </a:p>
            </p:txBody>
          </p:sp>
          <p:sp>
            <p:nvSpPr>
              <p:cNvPr id="10256" name="Freeform 30"/>
              <p:cNvSpPr>
                <a:spLocks/>
              </p:cNvSpPr>
              <p:nvPr/>
            </p:nvSpPr>
            <p:spPr bwMode="auto">
              <a:xfrm>
                <a:off x="3408" y="2351"/>
                <a:ext cx="309" cy="936"/>
              </a:xfrm>
              <a:custGeom>
                <a:avLst/>
                <a:gdLst>
                  <a:gd name="T0" fmla="*/ 0 w 540"/>
                  <a:gd name="T1" fmla="*/ 0 h 2340"/>
                  <a:gd name="T2" fmla="*/ 58 w 540"/>
                  <a:gd name="T3" fmla="*/ 0 h 2340"/>
                  <a:gd name="T4" fmla="*/ 58 w 540"/>
                  <a:gd name="T5" fmla="*/ 60 h 2340"/>
                  <a:gd name="T6" fmla="*/ 0 60000 65536"/>
                  <a:gd name="T7" fmla="*/ 0 60000 65536"/>
                  <a:gd name="T8" fmla="*/ 0 60000 65536"/>
                  <a:gd name="T9" fmla="*/ 0 w 540"/>
                  <a:gd name="T10" fmla="*/ 0 h 2340"/>
                  <a:gd name="T11" fmla="*/ 540 w 540"/>
                  <a:gd name="T12" fmla="*/ 2340 h 2340"/>
                </a:gdLst>
                <a:ahLst/>
                <a:cxnLst>
                  <a:cxn ang="T6">
                    <a:pos x="T0" y="T1"/>
                  </a:cxn>
                  <a:cxn ang="T7">
                    <a:pos x="T2" y="T3"/>
                  </a:cxn>
                  <a:cxn ang="T8">
                    <a:pos x="T4" y="T5"/>
                  </a:cxn>
                </a:cxnLst>
                <a:rect l="T9" t="T10" r="T11" b="T12"/>
                <a:pathLst>
                  <a:path w="540" h="2340">
                    <a:moveTo>
                      <a:pt x="0" y="0"/>
                    </a:moveTo>
                    <a:lnTo>
                      <a:pt x="540" y="0"/>
                    </a:lnTo>
                    <a:lnTo>
                      <a:pt x="540" y="2340"/>
                    </a:lnTo>
                  </a:path>
                </a:pathLst>
              </a:custGeom>
              <a:noFill/>
              <a:ln w="9525" cap="flat">
                <a:solidFill>
                  <a:srgbClr val="00FF00"/>
                </a:solidFill>
                <a:prstDash val="dash"/>
                <a:round/>
                <a:headEnd/>
                <a:tailEnd/>
              </a:ln>
            </p:spPr>
            <p:txBody>
              <a:bodyPr/>
              <a:lstStyle/>
              <a:p>
                <a:endParaRPr lang="vi-VN"/>
              </a:p>
            </p:txBody>
          </p:sp>
          <p:sp>
            <p:nvSpPr>
              <p:cNvPr id="10257" name="Freeform 31"/>
              <p:cNvSpPr>
                <a:spLocks/>
              </p:cNvSpPr>
              <p:nvPr/>
            </p:nvSpPr>
            <p:spPr bwMode="auto">
              <a:xfrm>
                <a:off x="3408" y="2135"/>
                <a:ext cx="661" cy="1152"/>
              </a:xfrm>
              <a:custGeom>
                <a:avLst/>
                <a:gdLst>
                  <a:gd name="T0" fmla="*/ 0 w 1260"/>
                  <a:gd name="T1" fmla="*/ 0 h 2880"/>
                  <a:gd name="T2" fmla="*/ 95 w 1260"/>
                  <a:gd name="T3" fmla="*/ 0 h 2880"/>
                  <a:gd name="T4" fmla="*/ 95 w 1260"/>
                  <a:gd name="T5" fmla="*/ 74 h 2880"/>
                  <a:gd name="T6" fmla="*/ 0 60000 65536"/>
                  <a:gd name="T7" fmla="*/ 0 60000 65536"/>
                  <a:gd name="T8" fmla="*/ 0 60000 65536"/>
                  <a:gd name="T9" fmla="*/ 0 w 1260"/>
                  <a:gd name="T10" fmla="*/ 0 h 2880"/>
                  <a:gd name="T11" fmla="*/ 1260 w 1260"/>
                  <a:gd name="T12" fmla="*/ 2880 h 2880"/>
                </a:gdLst>
                <a:ahLst/>
                <a:cxnLst>
                  <a:cxn ang="T6">
                    <a:pos x="T0" y="T1"/>
                  </a:cxn>
                  <a:cxn ang="T7">
                    <a:pos x="T2" y="T3"/>
                  </a:cxn>
                  <a:cxn ang="T8">
                    <a:pos x="T4" y="T5"/>
                  </a:cxn>
                </a:cxnLst>
                <a:rect l="T9" t="T10" r="T11" b="T12"/>
                <a:pathLst>
                  <a:path w="1260" h="2880">
                    <a:moveTo>
                      <a:pt x="0" y="0"/>
                    </a:moveTo>
                    <a:lnTo>
                      <a:pt x="1260" y="0"/>
                    </a:lnTo>
                    <a:lnTo>
                      <a:pt x="1260" y="2880"/>
                    </a:lnTo>
                  </a:path>
                </a:pathLst>
              </a:custGeom>
              <a:noFill/>
              <a:ln w="9525" cap="flat">
                <a:solidFill>
                  <a:srgbClr val="00FF00"/>
                </a:solidFill>
                <a:prstDash val="dash"/>
                <a:round/>
                <a:headEnd/>
                <a:tailEnd/>
              </a:ln>
            </p:spPr>
            <p:txBody>
              <a:bodyPr/>
              <a:lstStyle/>
              <a:p>
                <a:endParaRPr lang="vi-VN"/>
              </a:p>
            </p:txBody>
          </p:sp>
          <p:sp>
            <p:nvSpPr>
              <p:cNvPr id="10258" name="Line 32"/>
              <p:cNvSpPr>
                <a:spLocks noChangeShapeType="1"/>
              </p:cNvSpPr>
              <p:nvPr/>
            </p:nvSpPr>
            <p:spPr bwMode="auto">
              <a:xfrm>
                <a:off x="3423" y="1559"/>
                <a:ext cx="648" cy="1728"/>
              </a:xfrm>
              <a:prstGeom prst="line">
                <a:avLst/>
              </a:prstGeom>
              <a:noFill/>
              <a:ln w="28575">
                <a:solidFill>
                  <a:srgbClr val="00FF00"/>
                </a:solidFill>
                <a:round/>
                <a:headEnd/>
                <a:tailEnd/>
              </a:ln>
            </p:spPr>
            <p:txBody>
              <a:bodyPr/>
              <a:lstStyle/>
              <a:p>
                <a:endParaRPr lang="vi-VN"/>
              </a:p>
            </p:txBody>
          </p:sp>
          <p:sp>
            <p:nvSpPr>
              <p:cNvPr id="10259" name="Text Box 33"/>
              <p:cNvSpPr txBox="1">
                <a:spLocks noChangeArrowheads="1"/>
              </p:cNvSpPr>
              <p:nvPr/>
            </p:nvSpPr>
            <p:spPr bwMode="auto">
              <a:xfrm>
                <a:off x="3682" y="2236"/>
                <a:ext cx="432" cy="360"/>
              </a:xfrm>
              <a:prstGeom prst="rect">
                <a:avLst/>
              </a:prstGeom>
              <a:noFill/>
              <a:ln w="9525">
                <a:noFill/>
                <a:miter lim="800000"/>
                <a:headEnd/>
                <a:tailEnd/>
              </a:ln>
            </p:spPr>
            <p:txBody>
              <a:bodyPr/>
              <a:lstStyle/>
              <a:p>
                <a:r>
                  <a:rPr lang="en-US" sz="1200" b="1">
                    <a:latin typeface="Times New Roman" pitchFamily="18" charset="0"/>
                  </a:rPr>
                  <a:t>B</a:t>
                </a:r>
                <a:endParaRPr lang="en-US">
                  <a:latin typeface="Times New Roman" pitchFamily="18" charset="0"/>
                </a:endParaRPr>
              </a:p>
            </p:txBody>
          </p:sp>
          <p:sp>
            <p:nvSpPr>
              <p:cNvPr id="10260" name="Text Box 34"/>
              <p:cNvSpPr txBox="1">
                <a:spLocks noChangeArrowheads="1"/>
              </p:cNvSpPr>
              <p:nvPr/>
            </p:nvSpPr>
            <p:spPr bwMode="auto">
              <a:xfrm>
                <a:off x="4042" y="2027"/>
                <a:ext cx="432" cy="360"/>
              </a:xfrm>
              <a:prstGeom prst="rect">
                <a:avLst/>
              </a:prstGeom>
              <a:noFill/>
              <a:ln w="9525">
                <a:noFill/>
                <a:miter lim="800000"/>
                <a:headEnd/>
                <a:tailEnd/>
              </a:ln>
            </p:spPr>
            <p:txBody>
              <a:bodyPr/>
              <a:lstStyle/>
              <a:p>
                <a:r>
                  <a:rPr lang="en-US" sz="1200" b="1">
                    <a:latin typeface="Times New Roman" pitchFamily="18" charset="0"/>
                  </a:rPr>
                  <a:t>B</a:t>
                </a:r>
                <a:r>
                  <a:rPr lang="en-US" sz="1200">
                    <a:latin typeface="Times New Roman" pitchFamily="18" charset="0"/>
                  </a:rPr>
                  <a:t>'</a:t>
                </a:r>
                <a:endParaRPr lang="en-US">
                  <a:latin typeface="Times New Roman" pitchFamily="18" charset="0"/>
                </a:endParaRPr>
              </a:p>
            </p:txBody>
          </p:sp>
          <p:sp>
            <p:nvSpPr>
              <p:cNvPr id="10261" name="Text Box 35"/>
              <p:cNvSpPr txBox="1">
                <a:spLocks noChangeArrowheads="1"/>
              </p:cNvSpPr>
              <p:nvPr/>
            </p:nvSpPr>
            <p:spPr bwMode="auto">
              <a:xfrm>
                <a:off x="3185" y="1486"/>
                <a:ext cx="360" cy="288"/>
              </a:xfrm>
              <a:prstGeom prst="rect">
                <a:avLst/>
              </a:prstGeom>
              <a:noFill/>
              <a:ln w="9525">
                <a:noFill/>
                <a:miter lim="800000"/>
                <a:headEnd/>
                <a:tailEnd/>
              </a:ln>
            </p:spPr>
            <p:txBody>
              <a:bodyPr/>
              <a:lstStyle/>
              <a:p>
                <a:r>
                  <a:rPr lang="en-US" sz="1200">
                    <a:latin typeface="Times New Roman" pitchFamily="18" charset="0"/>
                  </a:rPr>
                  <a:t>20</a:t>
                </a:r>
                <a:endParaRPr lang="en-US">
                  <a:latin typeface="Times New Roman" pitchFamily="18" charset="0"/>
                </a:endParaRPr>
              </a:p>
            </p:txBody>
          </p:sp>
          <p:sp>
            <p:nvSpPr>
              <p:cNvPr id="10262" name="Rectangle 36"/>
              <p:cNvSpPr>
                <a:spLocks noChangeArrowheads="1"/>
              </p:cNvSpPr>
              <p:nvPr/>
            </p:nvSpPr>
            <p:spPr bwMode="auto">
              <a:xfrm>
                <a:off x="672" y="912"/>
                <a:ext cx="4610" cy="2736"/>
              </a:xfrm>
              <a:prstGeom prst="rect">
                <a:avLst/>
              </a:prstGeom>
              <a:noFill/>
              <a:ln w="38100">
                <a:solidFill>
                  <a:srgbClr val="00FF00"/>
                </a:solidFill>
                <a:miter lim="800000"/>
                <a:headEnd/>
                <a:tailEnd/>
              </a:ln>
            </p:spPr>
            <p:txBody>
              <a:bodyPr/>
              <a:lstStyle/>
              <a:p>
                <a:endParaRPr lang="vi-VN"/>
              </a:p>
            </p:txBody>
          </p:sp>
        </p:grpSp>
        <p:sp>
          <p:nvSpPr>
            <p:cNvPr id="10245" name="Line 37"/>
            <p:cNvSpPr>
              <a:spLocks noChangeShapeType="1"/>
            </p:cNvSpPr>
            <p:nvPr/>
          </p:nvSpPr>
          <p:spPr bwMode="auto">
            <a:xfrm>
              <a:off x="600" y="648"/>
              <a:ext cx="4608" cy="0"/>
            </a:xfrm>
            <a:prstGeom prst="line">
              <a:avLst/>
            </a:prstGeom>
            <a:noFill/>
            <a:ln w="76200">
              <a:pattFill prst="wdUpDiag">
                <a:fgClr>
                  <a:srgbClr val="00FF00"/>
                </a:fgClr>
                <a:bgClr>
                  <a:srgbClr val="FFFFFF"/>
                </a:bgClr>
              </a:pattFill>
              <a:round/>
              <a:headEnd/>
              <a:tailEnd/>
            </a:ln>
          </p:spPr>
          <p:txBody>
            <a:bodyPr/>
            <a:lstStyle/>
            <a:p>
              <a:endParaRPr lang="vi-VN"/>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4150" y="261938"/>
            <a:ext cx="8655050" cy="476250"/>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2800" b="1">
                <a:latin typeface="Times New Roman" pitchFamily="18" charset="0"/>
              </a:rPr>
              <a:t>2. Đường giới hạn khả năng sản xuất (tiếp)</a:t>
            </a:r>
          </a:p>
        </p:txBody>
      </p:sp>
      <p:sp>
        <p:nvSpPr>
          <p:cNvPr id="11267" name="Line 3"/>
          <p:cNvSpPr>
            <a:spLocks noChangeShapeType="1"/>
          </p:cNvSpPr>
          <p:nvPr/>
        </p:nvSpPr>
        <p:spPr bwMode="auto">
          <a:xfrm>
            <a:off x="952500" y="10287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11268" name="Text Box 4"/>
          <p:cNvSpPr txBox="1">
            <a:spLocks noChangeArrowheads="1"/>
          </p:cNvSpPr>
          <p:nvPr/>
        </p:nvSpPr>
        <p:spPr bwMode="auto">
          <a:xfrm>
            <a:off x="457200" y="1346200"/>
            <a:ext cx="8153400" cy="4400550"/>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en-US" sz="2000" b="1">
                <a:latin typeface="Times New Roman" pitchFamily="18" charset="0"/>
              </a:rPr>
              <a:t> Đường giới hạn khả năng sản xuất (PPF: Production Possibilities Front</a:t>
            </a:r>
            <a:r>
              <a:rPr lang="en-US" b="1">
                <a:latin typeface="Times New Roman" pitchFamily="18" charset="0"/>
              </a:rPr>
              <a:t>ier</a:t>
            </a:r>
            <a:r>
              <a:rPr lang="en-US" sz="2000" b="1">
                <a:latin typeface="Times New Roman" pitchFamily="18" charset="0"/>
              </a:rPr>
              <a:t>) chỉ ra các kết hợp về sản lượng tối đa mà nền kinh tế có thể sản ra.</a:t>
            </a:r>
          </a:p>
          <a:p>
            <a:pPr algn="just">
              <a:lnSpc>
                <a:spcPct val="150000"/>
              </a:lnSpc>
              <a:spcBef>
                <a:spcPct val="50000"/>
              </a:spcBef>
              <a:buFont typeface="Wingdings" pitchFamily="2" charset="2"/>
              <a:buChar char="v"/>
            </a:pPr>
            <a:r>
              <a:rPr lang="en-US" sz="2000" b="1">
                <a:latin typeface="Times New Roman" pitchFamily="18" charset="0"/>
              </a:rPr>
              <a:t> Nếu không có trao đổi thì đường giới hạn khả năng sản xuất cũng chính là đường giới hạn khả năng tiêu dùng.</a:t>
            </a:r>
          </a:p>
          <a:p>
            <a:pPr algn="just">
              <a:lnSpc>
                <a:spcPct val="150000"/>
              </a:lnSpc>
              <a:spcBef>
                <a:spcPct val="50000"/>
              </a:spcBef>
              <a:buFont typeface="Wingdings" pitchFamily="2" charset="2"/>
              <a:buChar char="v"/>
            </a:pPr>
            <a:r>
              <a:rPr lang="en-US" sz="2000" b="1">
                <a:latin typeface="Times New Roman" pitchFamily="18" charset="0"/>
              </a:rPr>
              <a:t> Mỗi người dành một nửa thời gian để sản xuất mỗi loại thực phẩm:</a:t>
            </a:r>
          </a:p>
          <a:p>
            <a:pPr lvl="1" algn="just">
              <a:lnSpc>
                <a:spcPct val="150000"/>
              </a:lnSpc>
              <a:spcBef>
                <a:spcPct val="50000"/>
              </a:spcBef>
              <a:buFont typeface="Wingdings" pitchFamily="2" charset="2"/>
              <a:buChar char="ü"/>
            </a:pPr>
            <a:r>
              <a:rPr lang="en-US" sz="2000" b="1">
                <a:latin typeface="Times New Roman" pitchFamily="18" charset="0"/>
              </a:rPr>
              <a:t>Người trồng trọt: 2 kg thịt và 8 kg khoai (Điểm A)</a:t>
            </a:r>
          </a:p>
          <a:p>
            <a:pPr lvl="1" algn="just">
              <a:lnSpc>
                <a:spcPct val="150000"/>
              </a:lnSpc>
              <a:spcBef>
                <a:spcPct val="50000"/>
              </a:spcBef>
              <a:buFont typeface="Wingdings" pitchFamily="2" charset="2"/>
              <a:buChar char="ü"/>
            </a:pPr>
            <a:r>
              <a:rPr lang="en-US" sz="2000" b="1">
                <a:latin typeface="Times New Roman" pitchFamily="18" charset="0"/>
              </a:rPr>
              <a:t>Người chăn nuôi: 10 kg thịt và 4 kg khoai (B)</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84150" y="261938"/>
            <a:ext cx="8655050" cy="5857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600" b="1">
                <a:latin typeface="Times New Roman" pitchFamily="18" charset="0"/>
              </a:rPr>
              <a:t>3. Nguyên tắc lợi thế tuyệt đối</a:t>
            </a:r>
          </a:p>
        </p:txBody>
      </p:sp>
      <p:sp>
        <p:nvSpPr>
          <p:cNvPr id="12291" name="Line 3"/>
          <p:cNvSpPr>
            <a:spLocks noChangeShapeType="1"/>
          </p:cNvSpPr>
          <p:nvPr/>
        </p:nvSpPr>
        <p:spPr bwMode="auto">
          <a:xfrm>
            <a:off x="952500" y="10033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12292" name="Text Box 4"/>
          <p:cNvSpPr txBox="1">
            <a:spLocks noChangeArrowheads="1"/>
          </p:cNvSpPr>
          <p:nvPr/>
        </p:nvSpPr>
        <p:spPr bwMode="auto">
          <a:xfrm>
            <a:off x="533400" y="1295400"/>
            <a:ext cx="7848600" cy="4622800"/>
          </a:xfrm>
          <a:prstGeom prst="rect">
            <a:avLst/>
          </a:prstGeom>
          <a:noFill/>
          <a:ln w="9525">
            <a:noFill/>
            <a:miter lim="800000"/>
            <a:headEnd/>
            <a:tailEnd/>
          </a:ln>
        </p:spPr>
        <p:txBody>
          <a:bodyPr>
            <a:spAutoFit/>
          </a:bodyPr>
          <a:lstStyle/>
          <a:p>
            <a:pPr algn="just">
              <a:lnSpc>
                <a:spcPct val="170000"/>
              </a:lnSpc>
              <a:spcBef>
                <a:spcPct val="50000"/>
              </a:spcBef>
              <a:buFont typeface="Wingdings" pitchFamily="2" charset="2"/>
              <a:buChar char="v"/>
            </a:pPr>
            <a:r>
              <a:rPr lang="en-US" sz="2300" b="1">
                <a:latin typeface="Times New Roman" pitchFamily="18" charset="0"/>
              </a:rPr>
              <a:t> Người trồng trọt dành toàn bộ thời gian để sản xuất khoai tây.</a:t>
            </a:r>
          </a:p>
          <a:p>
            <a:pPr algn="just">
              <a:lnSpc>
                <a:spcPct val="170000"/>
              </a:lnSpc>
              <a:spcBef>
                <a:spcPct val="50000"/>
              </a:spcBef>
              <a:buFont typeface="Wingdings" pitchFamily="2" charset="2"/>
              <a:buChar char="v"/>
            </a:pPr>
            <a:r>
              <a:rPr lang="en-US" sz="2300" b="1">
                <a:latin typeface="Times New Roman" pitchFamily="18" charset="0"/>
              </a:rPr>
              <a:t> Người chăn nuôi dành 36 giờ để sản xuất thịt bò và 12 giờ để sản xuất khoai tây.</a:t>
            </a:r>
          </a:p>
          <a:p>
            <a:pPr algn="just">
              <a:lnSpc>
                <a:spcPct val="170000"/>
              </a:lnSpc>
              <a:spcBef>
                <a:spcPct val="50000"/>
              </a:spcBef>
              <a:buFont typeface="Wingdings" pitchFamily="2" charset="2"/>
              <a:buChar char="v"/>
            </a:pPr>
            <a:r>
              <a:rPr lang="en-US" sz="2300" b="1">
                <a:latin typeface="Times New Roman" pitchFamily="18" charset="0"/>
              </a:rPr>
              <a:t>Hai người trao đổi với nhau theo tỷ lệ 1kg thịt =2 kg khoai. Người chăn nuôi sẽ đổi 3 kg thịt để lấy 6 kg khoai từ người trồng trọt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84150" y="261938"/>
            <a:ext cx="8655050" cy="5857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600" b="1">
                <a:latin typeface="Times New Roman" pitchFamily="18" charset="0"/>
              </a:rPr>
              <a:t>3. Nguyên tắc lợi thế tuyệt đối </a:t>
            </a:r>
            <a:r>
              <a:rPr lang="en-US" sz="3200" b="1">
                <a:latin typeface="Times New Roman" pitchFamily="18" charset="0"/>
              </a:rPr>
              <a:t>(tiếp)</a:t>
            </a:r>
          </a:p>
        </p:txBody>
      </p:sp>
      <p:sp>
        <p:nvSpPr>
          <p:cNvPr id="13315" name="Line 3"/>
          <p:cNvSpPr>
            <a:spLocks noChangeShapeType="1"/>
          </p:cNvSpPr>
          <p:nvPr/>
        </p:nvSpPr>
        <p:spPr bwMode="auto">
          <a:xfrm>
            <a:off x="952500" y="10033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graphicFrame>
        <p:nvGraphicFramePr>
          <p:cNvPr id="24580" name="Group 4"/>
          <p:cNvGraphicFramePr>
            <a:graphicFrameLocks noGrp="1"/>
          </p:cNvGraphicFramePr>
          <p:nvPr>
            <p:ph/>
          </p:nvPr>
        </p:nvGraphicFramePr>
        <p:xfrm>
          <a:off x="355600" y="1143000"/>
          <a:ext cx="8420100" cy="5059680"/>
        </p:xfrm>
        <a:graphic>
          <a:graphicData uri="http://schemas.openxmlformats.org/drawingml/2006/table">
            <a:tbl>
              <a:tblPr/>
              <a:tblGrid>
                <a:gridCol w="1684338"/>
                <a:gridCol w="1682750"/>
                <a:gridCol w="1684337"/>
                <a:gridCol w="1682750"/>
                <a:gridCol w="1685925"/>
              </a:tblGrid>
              <a:tr h="565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Kết</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cục</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khi</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không</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đổi</a:t>
                      </a:r>
                      <a:endParaRPr kumimoji="0" lang="en-US" sz="2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60000"/>
                        <a:lumOff val="40000"/>
                      </a:schemeClr>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Kết</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cục</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khi</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có</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đổi</a:t>
                      </a:r>
                      <a:endParaRPr kumimoji="0" lang="en-US" sz="2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60000"/>
                        <a:lumOff val="40000"/>
                      </a:schemeClr>
                    </a:solidFill>
                  </a:tcPr>
                </a:tc>
                <a:tc hMerge="1">
                  <a:txBody>
                    <a:bodyPr/>
                    <a:lstStyle/>
                    <a:p>
                      <a:endParaRPr lang="vi-VN"/>
                    </a:p>
                  </a:txBody>
                  <a:tcPr/>
                </a:tc>
                <a:tc hMerge="1">
                  <a:txBody>
                    <a:bodyPr/>
                    <a:lstStyle/>
                    <a:p>
                      <a:endParaRPr lang="vi-VN"/>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Mối</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lợi</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từ</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thương</a:t>
                      </a: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1" i="0" u="none" strike="noStrike" cap="none" normalizeH="0" baseline="0" dirty="0" err="1" smtClean="0">
                          <a:ln>
                            <a:noFill/>
                          </a:ln>
                          <a:solidFill>
                            <a:schemeClr val="tx1"/>
                          </a:solidFill>
                          <a:effectLst/>
                          <a:latin typeface="Times New Roman" pitchFamily="18" charset="0"/>
                          <a:cs typeface="Times New Roman" pitchFamily="18" charset="0"/>
                        </a:rPr>
                        <a:t>mại</a:t>
                      </a:r>
                      <a:endParaRPr kumimoji="0" lang="en-US" sz="2200" b="1"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chemeClr val="accent1">
                        <a:lumMod val="60000"/>
                        <a:lumOff val="40000"/>
                      </a:schemeClr>
                    </a:solidFill>
                  </a:tcPr>
                </a:tc>
              </a:tr>
              <a:tr h="565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xuất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tiêu</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dùng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sản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xuất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đổi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Cái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họ</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tiêu</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dùng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Mức</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tăng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trong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tiêu</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dùng</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7302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Người</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trồng</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trọt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- 2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- 8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- 0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- 16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Nhận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3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6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-3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- 10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2 kg </a:t>
                      </a:r>
                      <a:r>
                        <a:rPr kumimoji="0" lang="en-US" altLang="ja-JP" sz="2200" b="0" i="0" u="none" strike="noStrike" cap="none" normalizeH="0" baseline="0" dirty="0" err="1" smtClean="0">
                          <a:ln>
                            <a:noFill/>
                          </a:ln>
                          <a:solidFill>
                            <a:schemeClr val="tx1"/>
                          </a:solidFill>
                          <a:effectLst/>
                          <a:latin typeface="Times New Roman" pitchFamily="18" charset="0"/>
                          <a:ea typeface="ＭＳ Ｐゴシック" pitchFamily="34" charset="-128"/>
                          <a:cs typeface="Times New Roman" pitchFamily="18" charset="0"/>
                        </a:rPr>
                        <a:t>k</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r h="7302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Người chăn nu</a:t>
                      </a:r>
                      <a:r>
                        <a:rPr kumimoji="0" lang="en-US" altLang="ja-JP" sz="2200" b="0" i="0" u="none" strike="noStrike" cap="none" normalizeH="0" baseline="0" smtClean="0">
                          <a:ln>
                            <a:noFill/>
                          </a:ln>
                          <a:solidFill>
                            <a:schemeClr val="tx1"/>
                          </a:solidFill>
                          <a:effectLst/>
                          <a:latin typeface="Times New Roman" pitchFamily="18" charset="0"/>
                          <a:ea typeface="ＭＳ Ｐゴシック" pitchFamily="34" charset="-128"/>
                          <a:cs typeface="Times New Roman" pitchFamily="18" charset="0"/>
                        </a:rPr>
                        <a:t>ôi</a:t>
                      </a: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- 10 kg thịt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solidFill>
                          <a:effectLst/>
                          <a:latin typeface="Times New Roman" pitchFamily="18" charset="0"/>
                          <a:cs typeface="Times New Roman" pitchFamily="18" charset="0"/>
                        </a:rPr>
                        <a:t>- 4 kg khoai</a:t>
                      </a: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- 15kg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- 2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Trao</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3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nhận</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6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-12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- 8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2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thịt</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và</a:t>
                      </a:r>
                      <a:r>
                        <a:rPr kumimoji="0" lang="en-US" sz="2200" b="0" i="0" u="none" strike="noStrike" cap="none" normalizeH="0" baseline="0" dirty="0" smtClean="0">
                          <a:ln>
                            <a:noFill/>
                          </a:ln>
                          <a:solidFill>
                            <a:schemeClr val="tx1"/>
                          </a:solidFill>
                          <a:effectLst/>
                          <a:latin typeface="Times New Roman" pitchFamily="18" charset="0"/>
                          <a:cs typeface="Times New Roman" pitchFamily="18" charset="0"/>
                        </a:rPr>
                        <a:t> 4 kg </a:t>
                      </a:r>
                      <a:r>
                        <a:rPr kumimoji="0" lang="en-US" sz="2200" b="0" i="0" u="none" strike="noStrike" cap="none" normalizeH="0" baseline="0" dirty="0" err="1" smtClean="0">
                          <a:ln>
                            <a:noFill/>
                          </a:ln>
                          <a:solidFill>
                            <a:schemeClr val="tx1"/>
                          </a:solidFill>
                          <a:effectLst/>
                          <a:latin typeface="Times New Roman" pitchFamily="18" charset="0"/>
                          <a:cs typeface="Times New Roman" pitchFamily="18" charset="0"/>
                        </a:rPr>
                        <a:t>khoai</a:t>
                      </a:r>
                      <a:endParaRPr kumimoji="0" lang="en-US" sz="2200" b="0" i="0" u="none" strike="noStrike" cap="none" normalizeH="0" baseline="0" dirty="0" smtClean="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84150" y="261938"/>
            <a:ext cx="8655050" cy="585787"/>
          </a:xfrm>
          <a:prstGeom prst="rect">
            <a:avLst/>
          </a:prstGeom>
          <a:noFill/>
          <a:ln w="9525">
            <a:noFill/>
            <a:miter lim="800000"/>
            <a:headEnd/>
            <a:tailEnd/>
          </a:ln>
        </p:spPr>
        <p:txBody>
          <a:bodyPr>
            <a:spAutoFit/>
          </a:bodyPr>
          <a:lstStyle/>
          <a:p>
            <a:pPr marL="342900" indent="-342900" algn="ctr">
              <a:lnSpc>
                <a:spcPct val="90000"/>
              </a:lnSpc>
              <a:spcBef>
                <a:spcPct val="50000"/>
              </a:spcBef>
            </a:pPr>
            <a:r>
              <a:rPr lang="en-US" sz="3600" b="1">
                <a:latin typeface="Times New Roman" pitchFamily="18" charset="0"/>
              </a:rPr>
              <a:t>3. Nguyên tắc lợi thế tuyệt đối </a:t>
            </a:r>
            <a:r>
              <a:rPr lang="en-US" sz="3200" b="1">
                <a:latin typeface="Times New Roman" pitchFamily="18" charset="0"/>
              </a:rPr>
              <a:t>(tiếp)</a:t>
            </a:r>
          </a:p>
        </p:txBody>
      </p:sp>
      <p:sp>
        <p:nvSpPr>
          <p:cNvPr id="14339" name="Line 3"/>
          <p:cNvSpPr>
            <a:spLocks noChangeShapeType="1"/>
          </p:cNvSpPr>
          <p:nvPr/>
        </p:nvSpPr>
        <p:spPr bwMode="auto">
          <a:xfrm>
            <a:off x="952500" y="1003300"/>
            <a:ext cx="7315200" cy="0"/>
          </a:xfrm>
          <a:prstGeom prst="line">
            <a:avLst/>
          </a:prstGeom>
          <a:noFill/>
          <a:ln w="76200">
            <a:pattFill prst="wdUpDiag">
              <a:fgClr>
                <a:srgbClr val="00FF00"/>
              </a:fgClr>
              <a:bgClr>
                <a:srgbClr val="FFFFFF"/>
              </a:bgClr>
            </a:pattFill>
            <a:round/>
            <a:headEnd/>
            <a:tailEnd/>
          </a:ln>
        </p:spPr>
        <p:txBody>
          <a:bodyPr/>
          <a:lstStyle/>
          <a:p>
            <a:endParaRPr lang="vi-VN"/>
          </a:p>
        </p:txBody>
      </p:sp>
      <p:sp>
        <p:nvSpPr>
          <p:cNvPr id="14340" name="Text Box 4"/>
          <p:cNvSpPr txBox="1">
            <a:spLocks noChangeArrowheads="1"/>
          </p:cNvSpPr>
          <p:nvPr/>
        </p:nvSpPr>
        <p:spPr bwMode="auto">
          <a:xfrm>
            <a:off x="381000" y="1524000"/>
            <a:ext cx="8509000" cy="3786188"/>
          </a:xfrm>
          <a:prstGeom prst="rect">
            <a:avLst/>
          </a:prstGeom>
          <a:noFill/>
          <a:ln w="9525">
            <a:noFill/>
            <a:miter lim="800000"/>
            <a:headEnd/>
            <a:tailEnd/>
          </a:ln>
        </p:spPr>
        <p:txBody>
          <a:bodyPr>
            <a:spAutoFit/>
          </a:bodyPr>
          <a:lstStyle/>
          <a:p>
            <a:pPr algn="just">
              <a:lnSpc>
                <a:spcPct val="150000"/>
              </a:lnSpc>
              <a:spcBef>
                <a:spcPct val="50000"/>
              </a:spcBef>
              <a:buFont typeface="Wingdings" pitchFamily="2" charset="2"/>
              <a:buChar char="v"/>
            </a:pPr>
            <a:r>
              <a:rPr lang="en-US" sz="2000" b="1">
                <a:latin typeface="Times New Roman" pitchFamily="18" charset="0"/>
              </a:rPr>
              <a:t> Hai nước đều nhận được mối lợi từ thương mại. Lợi ích trên được tạo ra từ </a:t>
            </a:r>
            <a:r>
              <a:rPr lang="en-US" sz="2000" b="1" i="1">
                <a:latin typeface="Times New Roman" pitchFamily="18" charset="0"/>
              </a:rPr>
              <a:t>lợi thế tuyệt đối (</a:t>
            </a:r>
            <a:r>
              <a:rPr lang="en-US" sz="2000" b="1">
                <a:latin typeface="Times New Roman" pitchFamily="18" charset="0"/>
              </a:rPr>
              <a:t>Absolute Advantages).</a:t>
            </a:r>
          </a:p>
          <a:p>
            <a:pPr algn="just">
              <a:lnSpc>
                <a:spcPct val="150000"/>
              </a:lnSpc>
              <a:spcBef>
                <a:spcPct val="50000"/>
              </a:spcBef>
              <a:buFont typeface="Wingdings" pitchFamily="2" charset="2"/>
              <a:buChar char="v"/>
            </a:pPr>
            <a:r>
              <a:rPr lang="en-US" sz="2000" b="1">
                <a:latin typeface="Times New Roman" pitchFamily="18" charset="0"/>
              </a:rPr>
              <a:t> Lợi thế tuyệt đối xảy ra khi đối tượng A có chi phí thấp hơn (lượng đầu vào nhỏ hơn) đối tượng B trong sản xuất một mặt hàng cụ thể nào đó.</a:t>
            </a:r>
          </a:p>
          <a:p>
            <a:pPr algn="just">
              <a:lnSpc>
                <a:spcPct val="150000"/>
              </a:lnSpc>
              <a:spcBef>
                <a:spcPct val="50000"/>
              </a:spcBef>
              <a:buFont typeface="Wingdings" pitchFamily="2" charset="2"/>
              <a:buChar char="v"/>
            </a:pPr>
            <a:r>
              <a:rPr lang="en-US" sz="2000" b="1">
                <a:latin typeface="Times New Roman" pitchFamily="18" charset="0"/>
              </a:rPr>
              <a:t>Người trồng trọt cần 3 giờ để tạo ra 1 kg khoai =&gt; có lợi thế tuyệt đối  trong việc sản xuất khoai.</a:t>
            </a:r>
          </a:p>
          <a:p>
            <a:pPr algn="just">
              <a:lnSpc>
                <a:spcPct val="150000"/>
              </a:lnSpc>
              <a:spcBef>
                <a:spcPct val="50000"/>
              </a:spcBef>
              <a:buFont typeface="Wingdings" pitchFamily="2" charset="2"/>
              <a:buChar char="v"/>
            </a:pPr>
            <a:r>
              <a:rPr lang="en-US" sz="2000" b="1">
                <a:latin typeface="Times New Roman" pitchFamily="18" charset="0"/>
              </a:rPr>
              <a:t>Người chăn nuôi cần 6 giờ bất lợi tuyệt đối trong việc sản xuất khoai.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1728</Words>
  <Application>Microsoft Office PowerPoint</Application>
  <PresentationFormat>On-screen Show (4:3)</PresentationFormat>
  <Paragraphs>246</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THAIPHUC</dc:creator>
  <cp:lastModifiedBy>computer</cp:lastModifiedBy>
  <cp:revision>10</cp:revision>
  <dcterms:created xsi:type="dcterms:W3CDTF">2013-10-14T08:57:31Z</dcterms:created>
  <dcterms:modified xsi:type="dcterms:W3CDTF">2019-10-01T02:23:27Z</dcterms:modified>
</cp:coreProperties>
</file>