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5E10E-FCFC-4197-9A57-F98BF06A233B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057EA-171B-434C-B055-C44E8A04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2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.VnTime" panose="020B7200000000000000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2"/>
                </a:solidFill>
                <a:latin typeface=".VnTime" panose="020B7200000000000000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2"/>
                </a:solidFill>
                <a:latin typeface=".VnTime" panose="020B7200000000000000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2"/>
                </a:solidFill>
                <a:latin typeface=".VnTime" panose="020B7200000000000000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2"/>
                </a:solidFill>
                <a:latin typeface=".VnTime" panose="020B7200000000000000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.VnTime" panose="020B7200000000000000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.VnTime" panose="020B7200000000000000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.VnTime" panose="020B7200000000000000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.VnTime" panose="020B7200000000000000" pitchFamily="34" charset="0"/>
                <a:cs typeface="Times New Roman" panose="02020603050405020304" pitchFamily="18" charset="0"/>
              </a:defRPr>
            </a:lvl9pPr>
          </a:lstStyle>
          <a:p>
            <a:fld id="{0C5C3BAC-AC27-4A12-9726-67550F3BFA78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0049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.VnTime" panose="020B7200000000000000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2"/>
                </a:solidFill>
                <a:latin typeface=".VnTime" panose="020B7200000000000000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2"/>
                </a:solidFill>
                <a:latin typeface=".VnTime" panose="020B7200000000000000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2"/>
                </a:solidFill>
                <a:latin typeface=".VnTime" panose="020B7200000000000000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2"/>
                </a:solidFill>
                <a:latin typeface=".VnTime" panose="020B7200000000000000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.VnTime" panose="020B7200000000000000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.VnTime" panose="020B7200000000000000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.VnTime" panose="020B7200000000000000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.VnTime" panose="020B7200000000000000" pitchFamily="34" charset="0"/>
                <a:cs typeface="Times New Roman" panose="02020603050405020304" pitchFamily="18" charset="0"/>
              </a:defRPr>
            </a:lvl9pPr>
          </a:lstStyle>
          <a:p>
            <a:fld id="{8CE8CED6-A8DE-4E40-BFFC-21F19C74D7EC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228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056A-79F9-42A5-8B82-29D16422507C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2DFA-1D2A-49EE-93DE-B7782BE3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2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056A-79F9-42A5-8B82-29D16422507C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2DFA-1D2A-49EE-93DE-B7782BE3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1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056A-79F9-42A5-8B82-29D16422507C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2DFA-1D2A-49EE-93DE-B7782BE3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60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  <a:lvl2pPr>
              <a:defRPr>
                <a:latin typeface="Times New Roman" pitchFamily="18" charset="0"/>
              </a:defRPr>
            </a:lvl2pPr>
            <a:lvl3pPr>
              <a:defRPr>
                <a:latin typeface="Times New Roman" pitchFamily="18" charset="0"/>
              </a:defRPr>
            </a:lvl3pPr>
            <a:lvl4pPr>
              <a:defRPr>
                <a:latin typeface="Times New Roman" pitchFamily="18" charset="0"/>
              </a:defRPr>
            </a:lvl4pPr>
            <a:lvl5pPr>
              <a:defRPr>
                <a:latin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  <a:lvl2pPr>
              <a:defRPr>
                <a:latin typeface="Times New Roman" pitchFamily="18" charset="0"/>
              </a:defRPr>
            </a:lvl2pPr>
            <a:lvl3pPr>
              <a:defRPr>
                <a:latin typeface="Times New Roman" pitchFamily="18" charset="0"/>
              </a:defRPr>
            </a:lvl3pPr>
            <a:lvl4pPr>
              <a:defRPr>
                <a:latin typeface="Times New Roman" pitchFamily="18" charset="0"/>
              </a:defRPr>
            </a:lvl4pPr>
            <a:lvl5pPr>
              <a:defRPr>
                <a:latin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51F9EEF-E5A9-4ECE-9135-EF9E07E219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40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056A-79F9-42A5-8B82-29D16422507C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2DFA-1D2A-49EE-93DE-B7782BE3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056A-79F9-42A5-8B82-29D16422507C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2DFA-1D2A-49EE-93DE-B7782BE3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056A-79F9-42A5-8B82-29D16422507C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2DFA-1D2A-49EE-93DE-B7782BE3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6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056A-79F9-42A5-8B82-29D16422507C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2DFA-1D2A-49EE-93DE-B7782BE3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3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056A-79F9-42A5-8B82-29D16422507C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2DFA-1D2A-49EE-93DE-B7782BE3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9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056A-79F9-42A5-8B82-29D16422507C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2DFA-1D2A-49EE-93DE-B7782BE3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8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056A-79F9-42A5-8B82-29D16422507C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2DFA-1D2A-49EE-93DE-B7782BE3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1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056A-79F9-42A5-8B82-29D16422507C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2DFA-1D2A-49EE-93DE-B7782BE3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6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3056A-79F9-42A5-8B82-29D16422507C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72DFA-1D2A-49EE-93DE-B7782BE3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3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1.png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1" y="657226"/>
            <a:ext cx="7239000" cy="3276600"/>
          </a:xfrm>
        </p:spPr>
        <p:txBody>
          <a:bodyPr/>
          <a:lstStyle/>
          <a:p>
            <a:pPr eaLnBrk="1" hangingPunct="1"/>
            <a:r>
              <a:rPr lang="en-US" altLang="en-US" sz="5700" b="1" dirty="0">
                <a:solidFill>
                  <a:srgbClr val="0000FF"/>
                </a:solidFill>
                <a:latin typeface=".VnTimeH" panose="020B7200000000000000" pitchFamily="34" charset="0"/>
              </a:rPr>
              <a:t>CH¦¥NG 2:</a:t>
            </a:r>
            <a:br>
              <a:rPr lang="en-US" altLang="en-US" sz="5700" b="1" dirty="0">
                <a:solidFill>
                  <a:srgbClr val="0000FF"/>
                </a:solidFill>
                <a:latin typeface=".VnTimeH" panose="020B7200000000000000" pitchFamily="34" charset="0"/>
              </a:rPr>
            </a:br>
            <a:r>
              <a:rPr lang="en-US" altLang="en-US" sz="5700" b="1" dirty="0">
                <a:solidFill>
                  <a:srgbClr val="0000FF"/>
                </a:solidFill>
                <a:latin typeface=".VnTimeH" panose="020B7200000000000000" pitchFamily="34" charset="0"/>
              </a:rPr>
              <a:t>KH¸I QU¸T </a:t>
            </a:r>
            <a:r>
              <a:rPr lang="en-US" altLang="en-US" sz="5700" b="1" dirty="0" err="1">
                <a:solidFill>
                  <a:srgbClr val="0000FF"/>
                </a:solidFill>
                <a:latin typeface=".VnTimeH" panose="020B7200000000000000" pitchFamily="34" charset="0"/>
              </a:rPr>
              <a:t>KInh</a:t>
            </a:r>
            <a:r>
              <a:rPr lang="en-US" altLang="en-US" sz="5700" b="1" dirty="0">
                <a:solidFill>
                  <a:srgbClr val="0000FF"/>
                </a:solidFill>
                <a:latin typeface=".VnTimeH" panose="020B7200000000000000" pitchFamily="34" charset="0"/>
              </a:rPr>
              <a:t> </a:t>
            </a:r>
            <a:r>
              <a:rPr lang="en-US" altLang="en-US" sz="5700" b="1" dirty="0" err="1">
                <a:solidFill>
                  <a:srgbClr val="0000FF"/>
                </a:solidFill>
                <a:latin typeface=".VnTimeH" panose="020B7200000000000000" pitchFamily="34" charset="0"/>
              </a:rPr>
              <a:t>tÕ</a:t>
            </a:r>
            <a:r>
              <a:rPr lang="en-US" altLang="en-US" sz="5700" b="1" dirty="0">
                <a:solidFill>
                  <a:srgbClr val="0000FF"/>
                </a:solidFill>
                <a:latin typeface=".VnTimeH" panose="020B7200000000000000" pitchFamily="34" charset="0"/>
              </a:rPr>
              <a:t> </a:t>
            </a:r>
            <a:r>
              <a:rPr lang="en-US" altLang="en-US" sz="5700" b="1" dirty="0" err="1">
                <a:solidFill>
                  <a:srgbClr val="0000FF"/>
                </a:solidFill>
                <a:latin typeface=".VnTimeH" panose="020B7200000000000000" pitchFamily="34" charset="0"/>
              </a:rPr>
              <a:t>vÜ</a:t>
            </a:r>
            <a:r>
              <a:rPr lang="en-US" altLang="en-US" sz="5700" b="1" dirty="0">
                <a:solidFill>
                  <a:srgbClr val="0000FF"/>
                </a:solidFill>
                <a:latin typeface=".VnTimeH" panose="020B7200000000000000" pitchFamily="34" charset="0"/>
              </a:rPr>
              <a:t> m« I</a:t>
            </a:r>
            <a:r>
              <a:rPr lang="en-US" altLang="en-US" sz="5700" b="1" dirty="0">
                <a:solidFill>
                  <a:srgbClr val="000000"/>
                </a:solidFill>
                <a:latin typeface=".VnTimeH" panose="020B7200000000000000" pitchFamily="34" charset="0"/>
              </a:rPr>
              <a:t> </a:t>
            </a:r>
            <a:r>
              <a:rPr lang="en-US" altLang="en-US" sz="4800" b="1" dirty="0">
                <a:solidFill>
                  <a:srgbClr val="000000"/>
                </a:solidFill>
                <a:latin typeface=".VnTimeH" panose="020B7200000000000000" pitchFamily="34" charset="0"/>
              </a:rPr>
              <a:t> </a:t>
            </a:r>
            <a:endParaRPr lang="en-US" altLang="en-US" sz="4800" dirty="0">
              <a:solidFill>
                <a:srgbClr val="000000"/>
              </a:solidFill>
              <a:latin typeface=".VnTimeH" panose="020B7200000000000000" pitchFamily="34" charset="0"/>
            </a:endParaRP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extLst/>
          </p:nvPr>
        </p:nvGraphicFramePr>
        <p:xfrm>
          <a:off x="1836738" y="4541658"/>
          <a:ext cx="1836738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Photo Editor Photo" r:id="rId4" imgW="4114286" imgH="5114286" progId="MSPhotoEd.3">
                  <p:embed/>
                </p:oleObj>
              </mc:Choice>
              <mc:Fallback>
                <p:oleObj name="Photo Editor Photo" r:id="rId4" imgW="4114286" imgH="5114286" progId="MSPhotoEd.3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4541658"/>
                        <a:ext cx="1836738" cy="229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>
            <p:extLst/>
          </p:nvPr>
        </p:nvGraphicFramePr>
        <p:xfrm>
          <a:off x="3665538" y="4541658"/>
          <a:ext cx="1836738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Photo Editor Photo" r:id="rId6" imgW="4114286" imgH="5114286" progId="MSPhotoEd.3">
                  <p:embed/>
                </p:oleObj>
              </mc:Choice>
              <mc:Fallback>
                <p:oleObj name="Photo Editor Photo" r:id="rId6" imgW="4114286" imgH="5114286" progId="MSPhotoEd.3">
                  <p:embed/>
                  <p:pic>
                    <p:nvPicPr>
                      <p:cNvPr id="21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4541658"/>
                        <a:ext cx="1836738" cy="229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>
            <p:extLst/>
          </p:nvPr>
        </p:nvGraphicFramePr>
        <p:xfrm>
          <a:off x="5418138" y="4541658"/>
          <a:ext cx="1836738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Photo Editor Photo" r:id="rId7" imgW="4114286" imgH="5114286" progId="MSPhotoEd.3">
                  <p:embed/>
                </p:oleObj>
              </mc:Choice>
              <mc:Fallback>
                <p:oleObj name="Photo Editor Photo" r:id="rId7" imgW="4114286" imgH="5114286" progId="MSPhotoEd.3">
                  <p:embed/>
                  <p:pic>
                    <p:nvPicPr>
                      <p:cNvPr id="21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138" y="4541658"/>
                        <a:ext cx="1836738" cy="229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>
            <p:extLst/>
          </p:nvPr>
        </p:nvGraphicFramePr>
        <p:xfrm>
          <a:off x="7246938" y="4541658"/>
          <a:ext cx="1905000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Photo Editor Photo" r:id="rId8" imgW="4114286" imgH="5114286" progId="MSPhotoEd.3">
                  <p:embed/>
                </p:oleObj>
              </mc:Choice>
              <mc:Fallback>
                <p:oleObj name="Photo Editor Photo" r:id="rId8" imgW="4114286" imgH="5114286" progId="MSPhotoEd.3">
                  <p:embed/>
                  <p:pic>
                    <p:nvPicPr>
                      <p:cNvPr id="21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6938" y="4541658"/>
                        <a:ext cx="1905000" cy="229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>
            <p:extLst/>
          </p:nvPr>
        </p:nvGraphicFramePr>
        <p:xfrm>
          <a:off x="9144002" y="4541658"/>
          <a:ext cx="1836737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Photo Editor Photo" r:id="rId9" imgW="4114286" imgH="5114286" progId="MSPhotoEd.3">
                  <p:embed/>
                </p:oleObj>
              </mc:Choice>
              <mc:Fallback>
                <p:oleObj name="Photo Editor Photo" r:id="rId9" imgW="4114286" imgH="5114286" progId="MSPhotoEd.3">
                  <p:embed/>
                  <p:pic>
                    <p:nvPicPr>
                      <p:cNvPr id="215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2" y="4541658"/>
                        <a:ext cx="1836737" cy="229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>
            <p:extLst/>
          </p:nvPr>
        </p:nvGraphicFramePr>
        <p:xfrm>
          <a:off x="0" y="-28574"/>
          <a:ext cx="1836738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Photo Editor Photo" r:id="rId10" imgW="4114286" imgH="5114286" progId="MSPhotoEd.3">
                  <p:embed/>
                </p:oleObj>
              </mc:Choice>
              <mc:Fallback>
                <p:oleObj name="Photo Editor Photo" r:id="rId10" imgW="4114286" imgH="5114286" progId="MSPhotoEd.3">
                  <p:embed/>
                  <p:pic>
                    <p:nvPicPr>
                      <p:cNvPr id="215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28574"/>
                        <a:ext cx="1836738" cy="229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>
            <p:extLst/>
          </p:nvPr>
        </p:nvGraphicFramePr>
        <p:xfrm>
          <a:off x="0" y="2246133"/>
          <a:ext cx="1836738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Photo Editor Photo" r:id="rId11" imgW="4114286" imgH="5114286" progId="MSPhotoEd.3">
                  <p:embed/>
                </p:oleObj>
              </mc:Choice>
              <mc:Fallback>
                <p:oleObj name="Photo Editor Photo" r:id="rId11" imgW="4114286" imgH="5114286" progId="MSPhotoEd.3">
                  <p:embed/>
                  <p:pic>
                    <p:nvPicPr>
                      <p:cNvPr id="215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46133"/>
                        <a:ext cx="1836738" cy="229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0" y="4562476"/>
          <a:ext cx="1920876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Photo Editor Photo" r:id="rId11" imgW="4114286" imgH="5114286" progId="MSPhotoEd.3">
                  <p:embed/>
                </p:oleObj>
              </mc:Choice>
              <mc:Fallback>
                <p:oleObj name="Photo Editor Photo" r:id="rId11" imgW="4114286" imgH="5114286" progId="MSPhotoEd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62476"/>
                        <a:ext cx="1920876" cy="229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7455677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763000" cy="1143000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2800" b="1">
                <a:latin typeface="Arial" panose="020B0604020202020204" pitchFamily="34" charset="0"/>
                <a:cs typeface="Arial" panose="020B0604020202020204" pitchFamily="34" charset="0"/>
              </a:rPr>
              <a:t>Chu kỳ kinh doanh của nền kinh tế Mỹ</a:t>
            </a:r>
            <a:endParaRPr lang="en-US" alt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057400" y="1447800"/>
            <a:ext cx="8458200" cy="4687888"/>
            <a:chOff x="734" y="263"/>
            <a:chExt cx="4123" cy="3049"/>
          </a:xfrm>
        </p:grpSpPr>
        <p:pic>
          <p:nvPicPr>
            <p:cNvPr id="31749" name="Picture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" y="263"/>
              <a:ext cx="4123" cy="3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0" name="Text Box 5"/>
            <p:cNvSpPr txBox="1">
              <a:spLocks noChangeArrowheads="1"/>
            </p:cNvSpPr>
            <p:nvPr/>
          </p:nvSpPr>
          <p:spPr bwMode="auto">
            <a:xfrm>
              <a:off x="2691" y="826"/>
              <a:ext cx="816" cy="18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GDP tiềm năng</a:t>
              </a:r>
            </a:p>
          </p:txBody>
        </p:sp>
        <p:sp>
          <p:nvSpPr>
            <p:cNvPr id="31751" name="Text Box 6"/>
            <p:cNvSpPr txBox="1">
              <a:spLocks noChangeArrowheads="1"/>
            </p:cNvSpPr>
            <p:nvPr/>
          </p:nvSpPr>
          <p:spPr bwMode="auto">
            <a:xfrm>
              <a:off x="3156" y="1323"/>
              <a:ext cx="864" cy="179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GDP thực tế</a:t>
              </a:r>
            </a:p>
          </p:txBody>
        </p:sp>
        <p:sp>
          <p:nvSpPr>
            <p:cNvPr id="31752" name="Text Box 7"/>
            <p:cNvSpPr txBox="1">
              <a:spLocks noChangeArrowheads="1"/>
            </p:cNvSpPr>
            <p:nvPr/>
          </p:nvSpPr>
          <p:spPr bwMode="auto">
            <a:xfrm>
              <a:off x="3993" y="930"/>
              <a:ext cx="864" cy="179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Tăng trưởng</a:t>
              </a:r>
            </a:p>
          </p:txBody>
        </p:sp>
        <p:sp>
          <p:nvSpPr>
            <p:cNvPr id="31753" name="Text Box 8"/>
            <p:cNvSpPr txBox="1">
              <a:spLocks noChangeArrowheads="1"/>
            </p:cNvSpPr>
            <p:nvPr/>
          </p:nvSpPr>
          <p:spPr bwMode="auto">
            <a:xfrm>
              <a:off x="1248" y="1345"/>
              <a:ext cx="720" cy="179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Tăng trưởng</a:t>
              </a:r>
            </a:p>
          </p:txBody>
        </p:sp>
        <p:sp>
          <p:nvSpPr>
            <p:cNvPr id="31754" name="Text Box 9"/>
            <p:cNvSpPr txBox="1">
              <a:spLocks noChangeArrowheads="1"/>
            </p:cNvSpPr>
            <p:nvPr/>
          </p:nvSpPr>
          <p:spPr bwMode="auto">
            <a:xfrm>
              <a:off x="1728" y="1938"/>
              <a:ext cx="624" cy="18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Suy thoái</a:t>
              </a:r>
            </a:p>
          </p:txBody>
        </p:sp>
        <p:sp>
          <p:nvSpPr>
            <p:cNvPr id="31755" name="Text Box 10"/>
            <p:cNvSpPr txBox="1">
              <a:spLocks noChangeArrowheads="1"/>
            </p:cNvSpPr>
            <p:nvPr/>
          </p:nvSpPr>
          <p:spPr bwMode="auto">
            <a:xfrm>
              <a:off x="1680" y="977"/>
              <a:ext cx="624" cy="29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Đỉnh tăng trưởng</a:t>
              </a:r>
            </a:p>
          </p:txBody>
        </p:sp>
        <p:sp>
          <p:nvSpPr>
            <p:cNvPr id="31756" name="Text Box 11"/>
            <p:cNvSpPr txBox="1">
              <a:spLocks noChangeArrowheads="1"/>
            </p:cNvSpPr>
            <p:nvPr/>
          </p:nvSpPr>
          <p:spPr bwMode="auto">
            <a:xfrm>
              <a:off x="2697" y="1728"/>
              <a:ext cx="855" cy="179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Đáy suy thoái</a:t>
              </a:r>
            </a:p>
          </p:txBody>
        </p:sp>
      </p:grpSp>
      <p:sp>
        <p:nvSpPr>
          <p:cNvPr id="31748" name="Rectangle 11"/>
          <p:cNvSpPr>
            <a:spLocks noChangeArrowheads="1"/>
          </p:cNvSpPr>
          <p:nvPr/>
        </p:nvSpPr>
        <p:spPr bwMode="auto">
          <a:xfrm>
            <a:off x="3962400" y="6248400"/>
            <a:ext cx="647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chemeClr val="tx2"/>
                </a:solidFill>
                <a:latin typeface="Times New Roman" panose="02020603050405020304" pitchFamily="18" charset="0"/>
              </a:rPr>
              <a:t>Nguồn: Bài giảng Kinh tế học của Michael Parkin</a:t>
            </a:r>
            <a:endParaRPr lang="vi-VN" altLang="en-US" sz="2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8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83146" y="259188"/>
            <a:ext cx="10364451" cy="963233"/>
          </a:xfrm>
        </p:spPr>
        <p:txBody>
          <a:bodyPr/>
          <a:lstStyle/>
          <a:p>
            <a:pPr eaLnBrk="1" hangingPunct="1"/>
            <a:r>
              <a:rPr lang="en-US" altLang="en-US" b="1" u="sng" dirty="0" smtClean="0">
                <a:solidFill>
                  <a:srgbClr val="000000"/>
                </a:solidFill>
                <a:latin typeface=".VnTime" panose="020B7200000000000000" pitchFamily="34" charset="0"/>
              </a:rPr>
              <a:t>II. </a:t>
            </a:r>
            <a:r>
              <a:rPr lang="en-US" altLang="en-US" b="1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altLang="en-US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altLang="en-US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altLang="en-US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="1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ĩ</a:t>
            </a:r>
            <a:r>
              <a:rPr lang="en-US" altLang="en-US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en-US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403963" y="1670096"/>
            <a:ext cx="41017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AS-AD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14600" y="2775858"/>
            <a:ext cx="6781800" cy="2514599"/>
            <a:chOff x="2895600" y="3429001"/>
            <a:chExt cx="6781800" cy="2514599"/>
          </a:xfrm>
        </p:grpSpPr>
        <p:sp>
          <p:nvSpPr>
            <p:cNvPr id="32771" name="Text Box 3"/>
            <p:cNvSpPr txBox="1">
              <a:spLocks noChangeArrowheads="1"/>
            </p:cNvSpPr>
            <p:nvPr/>
          </p:nvSpPr>
          <p:spPr bwMode="auto">
            <a:xfrm>
              <a:off x="3048000" y="3657601"/>
              <a:ext cx="1524000" cy="1228725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3600">
                  <a:solidFill>
                    <a:srgbClr val="0000FF"/>
                  </a:solidFill>
                  <a:latin typeface="Times New Roman" panose="02020603050405020304" pitchFamily="18" charset="0"/>
                </a:rPr>
                <a:t>Đầu vào</a:t>
              </a:r>
            </a:p>
          </p:txBody>
        </p:sp>
        <p:sp>
          <p:nvSpPr>
            <p:cNvPr id="32772" name="Text Box 4"/>
            <p:cNvSpPr txBox="1">
              <a:spLocks noChangeArrowheads="1"/>
            </p:cNvSpPr>
            <p:nvPr/>
          </p:nvSpPr>
          <p:spPr bwMode="auto">
            <a:xfrm>
              <a:off x="5562600" y="3581401"/>
              <a:ext cx="1828800" cy="1228725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3600">
                  <a:solidFill>
                    <a:srgbClr val="0000FF"/>
                  </a:solidFill>
                  <a:latin typeface="Times New Roman" panose="02020603050405020304" pitchFamily="18" charset="0"/>
                </a:rPr>
                <a:t>HỘP ĐEN</a:t>
              </a:r>
            </a:p>
          </p:txBody>
        </p:sp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8305800" y="3429001"/>
              <a:ext cx="1371600" cy="1349375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4000">
                  <a:solidFill>
                    <a:srgbClr val="0000FF"/>
                  </a:solidFill>
                  <a:latin typeface="Times New Roman" panose="02020603050405020304" pitchFamily="18" charset="0"/>
                </a:rPr>
                <a:t>Đầu ra</a:t>
              </a:r>
            </a:p>
          </p:txBody>
        </p:sp>
        <p:sp>
          <p:nvSpPr>
            <p:cNvPr id="32775" name="Line 7"/>
            <p:cNvSpPr>
              <a:spLocks noChangeShapeType="1"/>
            </p:cNvSpPr>
            <p:nvPr/>
          </p:nvSpPr>
          <p:spPr bwMode="auto">
            <a:xfrm>
              <a:off x="4572000" y="4267200"/>
              <a:ext cx="990600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>
              <a:off x="7391400" y="4191000"/>
              <a:ext cx="990600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>
              <a:off x="2895600" y="5943600"/>
              <a:ext cx="6629400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8" name="Text Box 10"/>
            <p:cNvSpPr txBox="1">
              <a:spLocks noChangeArrowheads="1"/>
            </p:cNvSpPr>
            <p:nvPr/>
          </p:nvSpPr>
          <p:spPr bwMode="auto">
            <a:xfrm>
              <a:off x="3124200" y="5334001"/>
              <a:ext cx="61722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 dirty="0" err="1">
                  <a:latin typeface=".VnTime" panose="020B7200000000000000" pitchFamily="34" charset="0"/>
                </a:rPr>
                <a:t>M</a:t>
              </a:r>
              <a:r>
                <a:rPr lang="en-US" altLang="en-US" sz="2800" dirty="0" err="1">
                  <a:latin typeface="Times New Roman" panose="02020603050405020304" pitchFamily="18" charset="0"/>
                </a:rPr>
                <a:t>ô</a:t>
              </a:r>
              <a:r>
                <a:rPr lang="en-US" altLang="en-US" sz="2800" dirty="0">
                  <a:latin typeface="Times New Roman" panose="02020603050405020304" pitchFamily="18" charset="0"/>
                </a:rPr>
                <a:t> </a:t>
              </a:r>
              <a:r>
                <a:rPr lang="en-US" altLang="en-US" sz="2800" dirty="0" err="1">
                  <a:latin typeface="Times New Roman" panose="02020603050405020304" pitchFamily="18" charset="0"/>
                </a:rPr>
                <a:t>hình</a:t>
              </a:r>
              <a:r>
                <a:rPr lang="en-US" altLang="en-US" sz="2800" dirty="0">
                  <a:latin typeface="Times New Roman" panose="02020603050405020304" pitchFamily="18" charset="0"/>
                </a:rPr>
                <a:t> </a:t>
              </a:r>
              <a:r>
                <a:rPr lang="en-US" altLang="en-US" sz="2800" dirty="0" err="1">
                  <a:latin typeface="Times New Roman" panose="02020603050405020304" pitchFamily="18" charset="0"/>
                </a:rPr>
                <a:t>nhân</a:t>
              </a:r>
              <a:r>
                <a:rPr lang="en-US" altLang="en-US" sz="2800" dirty="0">
                  <a:latin typeface="Times New Roman" panose="02020603050405020304" pitchFamily="18" charset="0"/>
                </a:rPr>
                <a:t> </a:t>
              </a:r>
              <a:r>
                <a:rPr lang="en-US" altLang="en-US" sz="2800" dirty="0" err="1">
                  <a:latin typeface="Times New Roman" panose="02020603050405020304" pitchFamily="18" charset="0"/>
                </a:rPr>
                <a:t>quả</a:t>
              </a:r>
              <a:endParaRPr lang="en-US" altLang="en-US" sz="2800" dirty="0">
                <a:latin typeface=".VnTime" panose="020B72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75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855617" y="1328722"/>
            <a:ext cx="617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b="1" u="sng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II.1. </a:t>
            </a:r>
            <a:r>
              <a:rPr lang="en-US" altLang="en-US" b="1" u="sng" dirty="0" err="1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b="1" u="sng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u="sng" dirty="0" err="1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u="sng" dirty="0" smtClean="0">
                <a:solidFill>
                  <a:srgbClr val="008000"/>
                </a:solidFill>
                <a:latin typeface=".VnTime" panose="020B7200000000000000" pitchFamily="34" charset="0"/>
              </a:rPr>
              <a:t>:</a:t>
            </a:r>
            <a:r>
              <a:rPr lang="en-US" altLang="en-US" sz="2800" dirty="0" smtClean="0">
                <a:solidFill>
                  <a:srgbClr val="008000"/>
                </a:solidFill>
                <a:latin typeface=".VnTime" panose="020B7200000000000000" pitchFamily="34" charset="0"/>
              </a:rPr>
              <a:t> </a:t>
            </a:r>
            <a:endParaRPr lang="en-US" altLang="en-US" sz="2800" dirty="0">
              <a:solidFill>
                <a:srgbClr val="008000"/>
              </a:solidFill>
              <a:latin typeface=".VnTime" panose="020B7200000000000000" pitchFamily="34" charset="0"/>
            </a:endParaRP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855616" y="1983110"/>
            <a:ext cx="108748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  <a:latin typeface=".VnTime" panose="020B7200000000000000" pitchFamily="34" charset="0"/>
              </a:rPr>
              <a:t>+ </a:t>
            </a:r>
            <a:r>
              <a:rPr lang="en-US" altLang="en-US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altLang="en-US" sz="2800" dirty="0">
                <a:solidFill>
                  <a:srgbClr val="0000FF"/>
                </a:solidFill>
                <a:latin typeface=".VnTime" panose="020B7200000000000000" pitchFamily="34" charset="0"/>
              </a:rPr>
              <a:t>:</a:t>
            </a:r>
            <a:r>
              <a:rPr lang="en-US" altLang="en-US" sz="2800" dirty="0">
                <a:solidFill>
                  <a:srgbClr val="000000"/>
                </a:solidFill>
                <a:latin typeface=".VnTime" panose="020B7200000000000000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Điều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kiện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tự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nhiên</a:t>
            </a:r>
            <a:r>
              <a:rPr lang="en-US" altLang="en-US" sz="2800" dirty="0">
                <a:solidFill>
                  <a:srgbClr val="000000"/>
                </a:solidFill>
                <a:latin typeface=".VnTime" panose="020B7200000000000000" pitchFamily="34" charset="0"/>
              </a:rPr>
              <a:t>, </a:t>
            </a:r>
            <a:r>
              <a:rPr lang="en-US" alt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chÝnh</a:t>
            </a:r>
            <a:r>
              <a:rPr lang="en-US" altLang="en-US" sz="2800" dirty="0">
                <a:solidFill>
                  <a:srgbClr val="000000"/>
                </a:solidFill>
                <a:latin typeface=".VnTime" panose="020B7200000000000000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trÞ</a:t>
            </a:r>
            <a:r>
              <a:rPr lang="en-US" altLang="en-US" sz="2800" dirty="0">
                <a:solidFill>
                  <a:srgbClr val="000000"/>
                </a:solidFill>
                <a:latin typeface=".VnTime" panose="020B7200000000000000" pitchFamily="34" charset="0"/>
              </a:rPr>
              <a:t>, </a:t>
            </a:r>
            <a:r>
              <a:rPr lang="en-US" alt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d©n</a:t>
            </a:r>
            <a:r>
              <a:rPr lang="en-US" altLang="en-US" sz="2800" dirty="0">
                <a:solidFill>
                  <a:srgbClr val="000000"/>
                </a:solidFill>
                <a:latin typeface=".VnTime" panose="020B7200000000000000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sè</a:t>
            </a:r>
            <a:r>
              <a:rPr lang="en-US" altLang="en-US" sz="2800" dirty="0">
                <a:solidFill>
                  <a:srgbClr val="000000"/>
                </a:solidFill>
                <a:latin typeface=".VnTime" panose="020B7200000000000000" pitchFamily="34" charset="0"/>
              </a:rPr>
              <a:t>,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khoa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học</a:t>
            </a:r>
            <a:r>
              <a:rPr lang="en-US" altLang="en-US" sz="2800" dirty="0">
                <a:solidFill>
                  <a:srgbClr val="000000"/>
                </a:solidFill>
                <a:latin typeface=".VnTime" panose="020B7200000000000000" pitchFamily="34" charset="0"/>
              </a:rPr>
              <a:t> </a:t>
            </a:r>
            <a:r>
              <a:rPr lang="en-US" altLang="en-US" sz="2800" dirty="0" smtClean="0">
                <a:solidFill>
                  <a:srgbClr val="000000"/>
                </a:solidFill>
                <a:latin typeface=".VnTime" panose="020B7200000000000000" pitchFamily="34" charset="0"/>
              </a:rPr>
              <a:t>-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công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nghệ</a:t>
            </a: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855616" y="2697491"/>
            <a:ext cx="701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dirty="0" smtClean="0">
                <a:solidFill>
                  <a:srgbClr val="0000FF"/>
                </a:solidFill>
                <a:latin typeface=".VnTime" panose="020B7200000000000000" pitchFamily="34" charset="0"/>
              </a:rPr>
              <a:t>+ </a:t>
            </a:r>
            <a:r>
              <a:rPr lang="en-US" altLang="en-US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altLang="en-US" sz="2800" dirty="0">
                <a:solidFill>
                  <a:srgbClr val="0000FF"/>
                </a:solidFill>
                <a:latin typeface=".VnTime" panose="020B7200000000000000" pitchFamily="34" charset="0"/>
              </a:rPr>
              <a:t>:</a:t>
            </a: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1471748" y="3515152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-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Các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nguồn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lực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sản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xuất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1471747" y="4228310"/>
            <a:ext cx="1025869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CSTK, CSTT, CS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CS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83146" y="259188"/>
            <a:ext cx="10364451" cy="878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HỆ </a:t>
            </a:r>
            <a:r>
              <a:rPr lang="en-US" altLang="en-US" sz="3600" b="1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altLang="en-US" sz="36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altLang="en-US" sz="36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altLang="en-US" sz="36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Vĩ</a:t>
            </a:r>
            <a:r>
              <a:rPr lang="en-US" altLang="en-US" sz="36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en-US" sz="36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4431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autoUpdateAnimBg="0"/>
      <p:bldP spid="139268" grpId="0" autoUpdateAnimBg="0"/>
      <p:bldP spid="139269" grpId="0" autoUpdateAnimBg="0"/>
      <p:bldP spid="139270" grpId="0"/>
      <p:bldP spid="1392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828800" y="463035"/>
            <a:ext cx="7848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80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2. </a:t>
            </a:r>
            <a:r>
              <a:rPr lang="en-US" altLang="en-US" sz="2800" b="1" u="sng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sz="2800" b="1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u="sng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altLang="en-US" sz="2800" b="1" u="sng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140822" y="1146940"/>
            <a:ext cx="10646229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lạm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lãi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800" dirty="0">
              <a:latin typeface=".VnTime" panose="020B7200000000000000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26622" y="3116234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80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3. </a:t>
            </a:r>
            <a:r>
              <a:rPr lang="en-US" altLang="en-US" sz="2800" b="1" u="sng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altLang="en-US" sz="2800" b="1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u="sng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 altLang="en-US" sz="2800" b="1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800" b="1" u="sng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40822" y="3885199"/>
            <a:ext cx="807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Là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yếu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tố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trung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tâm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của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hoạt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động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kinh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tế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v</a:t>
            </a:r>
            <a:r>
              <a:rPr lang="en-US" altLang="en-US" sz="2800" dirty="0" err="1" smtClean="0">
                <a:latin typeface="Times New Roman" panose="02020603050405020304" pitchFamily="18" charset="0"/>
              </a:rPr>
              <a:t>ĩ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mô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40822" y="4547235"/>
            <a:ext cx="104981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Hoạt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động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của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hộp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đen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quyết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định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chất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lượng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của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các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biến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đầu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ra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140822" y="5233381"/>
            <a:ext cx="1014548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</a:rPr>
              <a:t>Hai </a:t>
            </a:r>
            <a:r>
              <a:rPr lang="en-US" altLang="en-US" sz="2800" dirty="0" err="1">
                <a:latin typeface="Times New Roman" panose="02020603050405020304" pitchFamily="18" charset="0"/>
              </a:rPr>
              <a:t>lực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lượng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quyết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định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sự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hoạt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động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của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hộp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đen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kinh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tế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vĩ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mô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là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tổng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cung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và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tổng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cầu</a:t>
            </a:r>
            <a:endParaRPr lang="vi-VN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54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1005840" y="941607"/>
            <a:ext cx="8839200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u="sng" dirty="0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III.1.Tổng </a:t>
            </a:r>
            <a:r>
              <a:rPr lang="en-US" altLang="en-US" u="sng" dirty="0" err="1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en-US" u="sng" dirty="0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(AD: Aggregate Demand)</a:t>
            </a: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2267494" y="100616"/>
            <a:ext cx="7848600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altLang="en-US" sz="3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alt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 - AD</a:t>
            </a: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005840" y="1666229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.VnTime" panose="020B7200000000000000" pitchFamily="34" charset="0"/>
              </a:rPr>
              <a:t>1.1. </a:t>
            </a:r>
            <a:r>
              <a:rPr lang="en-US" altLang="en-US" sz="2800" dirty="0" err="1">
                <a:latin typeface=".VnTime" panose="020B7200000000000000" pitchFamily="34" charset="0"/>
              </a:rPr>
              <a:t>Kh¸i</a:t>
            </a:r>
            <a:r>
              <a:rPr lang="en-US" altLang="en-US" sz="2800" dirty="0">
                <a:latin typeface=".VnTime" panose="020B7200000000000000" pitchFamily="34" charset="0"/>
              </a:rPr>
              <a:t> </a:t>
            </a:r>
            <a:r>
              <a:rPr lang="en-US" altLang="en-US" sz="2800" dirty="0" err="1">
                <a:latin typeface=".VnTime" panose="020B7200000000000000" pitchFamily="34" charset="0"/>
              </a:rPr>
              <a:t>niÖm</a:t>
            </a:r>
            <a:endParaRPr lang="en-US" altLang="en-US" sz="2800" dirty="0">
              <a:latin typeface=".VnTime" panose="020B7200000000000000" pitchFamily="34" charset="0"/>
            </a:endParaRP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1005840" y="2325190"/>
            <a:ext cx="10371908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 algn="just">
              <a:spcBef>
                <a:spcPct val="50000"/>
              </a:spcBef>
              <a:buFontTx/>
              <a:buChar char="-"/>
            </a:pP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800" dirty="0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altLang="en-US" sz="2800" dirty="0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en-US" sz="2800" dirty="0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altLang="en-US" sz="2800" dirty="0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altLang="en-US" sz="2800" dirty="0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alt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en-US" altLang="en-US" sz="2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alt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800" dirty="0" smtClean="0">
              <a:latin typeface=".VnTime" panose="020B7200000000000000" pitchFamily="34" charset="0"/>
            </a:endParaRPr>
          </a:p>
          <a:p>
            <a:pPr marL="457200" indent="-457200" algn="just">
              <a:spcBef>
                <a:spcPct val="50000"/>
              </a:spcBef>
              <a:buFontTx/>
              <a:buChar char="-"/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Trong</a:t>
            </a:r>
            <a:r>
              <a:rPr lang="en-US" altLang="en-US" sz="2800" dirty="0">
                <a:latin typeface="Times New Roman" panose="02020603050405020304" pitchFamily="18" charset="0"/>
              </a:rPr>
              <a:t> NKT </a:t>
            </a:r>
            <a:r>
              <a:rPr lang="en-US" altLang="en-US" sz="2800" dirty="0" err="1">
                <a:latin typeface="Times New Roman" panose="02020603050405020304" pitchFamily="18" charset="0"/>
              </a:rPr>
              <a:t>mở</a:t>
            </a:r>
            <a:r>
              <a:rPr lang="en-US" altLang="en-US" sz="2800" dirty="0">
                <a:latin typeface="Times New Roman" panose="02020603050405020304" pitchFamily="18" charset="0"/>
              </a:rPr>
              <a:t>,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tổng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cầu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tức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là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tổng</a:t>
            </a:r>
            <a:r>
              <a:rPr lang="en-US" altLang="en-US" sz="2800" dirty="0">
                <a:latin typeface="Times New Roman" panose="02020603050405020304" pitchFamily="18" charset="0"/>
              </a:rPr>
              <a:t> chi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tiêu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để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mua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hàng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hóa</a:t>
            </a:r>
            <a:r>
              <a:rPr lang="en-US" altLang="en-US" sz="2800" dirty="0">
                <a:latin typeface="Times New Roman" panose="02020603050405020304" pitchFamily="18" charset="0"/>
              </a:rPr>
              <a:t>, </a:t>
            </a:r>
            <a:r>
              <a:rPr lang="en-US" altLang="en-US" sz="2800" dirty="0" err="1">
                <a:latin typeface="Times New Roman" panose="02020603050405020304" pitchFamily="18" charset="0"/>
              </a:rPr>
              <a:t>dịch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vụ</a:t>
            </a:r>
            <a:r>
              <a:rPr lang="en-US" altLang="en-US" sz="2800" dirty="0">
                <a:latin typeface="Times New Roman" panose="02020603050405020304" pitchFamily="18" charset="0"/>
              </a:rPr>
              <a:t>: 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AD = C + I + G + NX</a:t>
            </a:r>
          </a:p>
        </p:txBody>
      </p:sp>
    </p:spTree>
    <p:extLst>
      <p:ext uri="{BB962C8B-B14F-4D97-AF65-F5344CB8AC3E}">
        <p14:creationId xmlns:p14="http://schemas.microsoft.com/office/powerpoint/2010/main" val="54823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nimBg="1" autoUpdateAnimBg="0"/>
      <p:bldP spid="142339" grpId="0" animBg="1" autoUpdateAnimBg="0"/>
      <p:bldP spid="142340" grpId="0" autoUpdateAnimBg="0"/>
      <p:bldP spid="14234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52600" y="330927"/>
            <a:ext cx="883920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 u="sng" dirty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III.1.Tổng </a:t>
            </a:r>
            <a:r>
              <a:rPr lang="en-US" altLang="en-US" sz="2800" b="1" u="sng" dirty="0" err="1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en-US" sz="2800" b="1" u="sng" dirty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(AD: Aggregate Demand)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149532" y="1391196"/>
            <a:ext cx="9710057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en-US" sz="2600" i="1" dirty="0" err="1">
                <a:latin typeface="Times New Roman" panose="02020603050405020304" pitchFamily="18" charset="0"/>
              </a:rPr>
              <a:t>Nhu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cầu</a:t>
            </a:r>
            <a:r>
              <a:rPr lang="en-US" altLang="en-US" sz="2600" i="1" dirty="0">
                <a:latin typeface="Times New Roman" panose="02020603050405020304" pitchFamily="18" charset="0"/>
              </a:rPr>
              <a:t> chi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tiêu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hàng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hóa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và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dịch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vụ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sản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xuất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trong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nước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xuất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phát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từ</a:t>
            </a:r>
            <a:r>
              <a:rPr lang="en-US" altLang="en-US" sz="2600" i="1" dirty="0">
                <a:latin typeface="Times New Roman" panose="02020603050405020304" pitchFamily="18" charset="0"/>
              </a:rPr>
              <a:t>: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2600" i="1" dirty="0">
                <a:latin typeface="Times New Roman" panose="02020603050405020304" pitchFamily="18" charset="0"/>
              </a:rPr>
              <a:t>		-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Tiêu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dùng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hộ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gia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đình</a:t>
            </a:r>
            <a:r>
              <a:rPr lang="en-US" altLang="en-US" sz="2600" i="1" dirty="0">
                <a:latin typeface="Times New Roman" panose="02020603050405020304" pitchFamily="18" charset="0"/>
              </a:rPr>
              <a:t> (C)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2600" i="1" dirty="0">
                <a:latin typeface="Times New Roman" panose="02020603050405020304" pitchFamily="18" charset="0"/>
              </a:rPr>
              <a:t>		- Chi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đầu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tư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của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doanh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nghiệp</a:t>
            </a:r>
            <a:r>
              <a:rPr lang="en-US" altLang="en-US" sz="2600" i="1" dirty="0">
                <a:latin typeface="Times New Roman" panose="02020603050405020304" pitchFamily="18" charset="0"/>
              </a:rPr>
              <a:t> (I)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2600" i="1" dirty="0">
                <a:latin typeface="Times New Roman" panose="02020603050405020304" pitchFamily="18" charset="0"/>
              </a:rPr>
              <a:t>		- Chi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mua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hàng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của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chính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phủ</a:t>
            </a:r>
            <a:r>
              <a:rPr lang="en-US" altLang="en-US" sz="2600" i="1" dirty="0">
                <a:latin typeface="Times New Roman" panose="02020603050405020304" pitchFamily="18" charset="0"/>
              </a:rPr>
              <a:t> (G)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2600" i="1" dirty="0">
                <a:latin typeface="Times New Roman" panose="02020603050405020304" pitchFamily="18" charset="0"/>
              </a:rPr>
              <a:t>		-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Xuất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khẩu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ròng</a:t>
            </a:r>
            <a:r>
              <a:rPr lang="en-US" altLang="en-US" sz="2600" i="1" dirty="0">
                <a:latin typeface="Times New Roman" panose="02020603050405020304" pitchFamily="18" charset="0"/>
              </a:rPr>
              <a:t> (NX)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2600" i="1" dirty="0" err="1">
                <a:latin typeface="Times New Roman" panose="02020603050405020304" pitchFamily="18" charset="0"/>
              </a:rPr>
              <a:t>Trong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đó</a:t>
            </a:r>
            <a:r>
              <a:rPr lang="en-US" altLang="en-US" sz="2600" i="1" dirty="0">
                <a:latin typeface="Times New Roman" panose="02020603050405020304" pitchFamily="18" charset="0"/>
              </a:rPr>
              <a:t>:  NX = X -M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2600" i="1" dirty="0">
                <a:latin typeface="Times New Roman" panose="02020603050405020304" pitchFamily="18" charset="0"/>
              </a:rPr>
              <a:t>		-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Người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nước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ngoài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mua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hàng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trong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nước</a:t>
            </a:r>
            <a:r>
              <a:rPr lang="en-US" altLang="en-US" sz="2600" i="1" dirty="0">
                <a:latin typeface="Times New Roman" panose="02020603050405020304" pitchFamily="18" charset="0"/>
              </a:rPr>
              <a:t> (X)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2600" i="1" dirty="0">
                <a:latin typeface="Times New Roman" panose="02020603050405020304" pitchFamily="18" charset="0"/>
              </a:rPr>
              <a:t>		-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Số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tiền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mua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hàng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ngoại</a:t>
            </a:r>
            <a:r>
              <a:rPr lang="en-US" altLang="en-US" sz="2600" i="1" dirty="0">
                <a:latin typeface="Times New Roman" panose="02020603050405020304" pitchFamily="18" charset="0"/>
              </a:rPr>
              <a:t> </a:t>
            </a:r>
            <a:r>
              <a:rPr lang="en-US" altLang="en-US" sz="2600" i="1" dirty="0" err="1">
                <a:latin typeface="Times New Roman" panose="02020603050405020304" pitchFamily="18" charset="0"/>
              </a:rPr>
              <a:t>nhập</a:t>
            </a:r>
            <a:r>
              <a:rPr lang="en-US" altLang="en-US" sz="2600" i="1" dirty="0">
                <a:latin typeface="Times New Roman" panose="02020603050405020304" pitchFamily="18" charset="0"/>
              </a:rPr>
              <a:t> (M)</a:t>
            </a:r>
            <a:endParaRPr lang="en-US" altLang="en-US" sz="2600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46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1905000" y="275250"/>
            <a:ext cx="7848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kumimoji="1"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1828800" y="3200401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kumimoji="1" lang="en-US" altLang="en-US" sz="2800" dirty="0" smtClean="0">
                <a:latin typeface=".VnTime" panose="020B7200000000000000" pitchFamily="34" charset="0"/>
              </a:rPr>
              <a:t>Thu </a:t>
            </a:r>
            <a:r>
              <a:rPr kumimoji="1" lang="en-US" altLang="en-US" sz="2800" dirty="0" err="1">
                <a:latin typeface=".VnTime" panose="020B7200000000000000" pitchFamily="34" charset="0"/>
              </a:rPr>
              <a:t>nhËp</a:t>
            </a:r>
            <a:r>
              <a:rPr kumimoji="1" lang="en-US" altLang="en-US" sz="2800" dirty="0">
                <a:latin typeface=".VnTime" panose="020B7200000000000000" pitchFamily="34" charset="0"/>
              </a:rPr>
              <a:t> </a:t>
            </a:r>
            <a:r>
              <a:rPr kumimoji="1" lang="en-US" altLang="en-US" sz="2800" dirty="0" err="1">
                <a:latin typeface=".VnTime" panose="020B7200000000000000" pitchFamily="34" charset="0"/>
              </a:rPr>
              <a:t>thùc</a:t>
            </a:r>
            <a:r>
              <a:rPr kumimoji="1" lang="en-US" altLang="en-US" sz="2800" dirty="0">
                <a:latin typeface=".VnTime" panose="020B7200000000000000" pitchFamily="34" charset="0"/>
              </a:rPr>
              <a:t> </a:t>
            </a:r>
            <a:r>
              <a:rPr kumimoji="1" lang="en-US" altLang="en-US" sz="2800" dirty="0" err="1">
                <a:latin typeface=".VnTime" panose="020B7200000000000000" pitchFamily="34" charset="0"/>
              </a:rPr>
              <a:t>tÕ</a:t>
            </a:r>
            <a:endParaRPr kumimoji="1" lang="en-US" altLang="en-US" sz="2800" dirty="0">
              <a:latin typeface=".VnTime" panose="020B7200000000000000" pitchFamily="34" charset="0"/>
            </a:endParaRP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1828800" y="3810001"/>
            <a:ext cx="739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kumimoji="1" lang="en-US" altLang="en-US" sz="2800" dirty="0" err="1" smtClean="0">
                <a:latin typeface=".VnTime" panose="020B7200000000000000" pitchFamily="34" charset="0"/>
              </a:rPr>
              <a:t>Së</a:t>
            </a:r>
            <a:r>
              <a:rPr kumimoji="1" lang="en-US" altLang="en-US" sz="2800" dirty="0" smtClean="0">
                <a:latin typeface=".VnTime" panose="020B7200000000000000" pitchFamily="34" charset="0"/>
              </a:rPr>
              <a:t> </a:t>
            </a:r>
            <a:r>
              <a:rPr kumimoji="1" lang="en-US" altLang="en-US" sz="2800" dirty="0" err="1">
                <a:latin typeface=".VnTime" panose="020B7200000000000000" pitchFamily="34" charset="0"/>
              </a:rPr>
              <a:t>thÝch</a:t>
            </a:r>
            <a:r>
              <a:rPr kumimoji="1" lang="en-US" altLang="en-US" sz="2800" dirty="0">
                <a:latin typeface=".VnTime" panose="020B7200000000000000" pitchFamily="34" charset="0"/>
              </a:rPr>
              <a:t>, </a:t>
            </a:r>
            <a:r>
              <a:rPr kumimoji="1" lang="en-US" altLang="en-US" sz="2800" dirty="0" err="1">
                <a:latin typeface=".VnTime" panose="020B7200000000000000" pitchFamily="34" charset="0"/>
              </a:rPr>
              <a:t>thÞ</a:t>
            </a:r>
            <a:r>
              <a:rPr kumimoji="1" lang="en-US" altLang="en-US" sz="2800" dirty="0">
                <a:latin typeface=".VnTime" panose="020B7200000000000000" pitchFamily="34" charset="0"/>
              </a:rPr>
              <a:t> </a:t>
            </a:r>
            <a:r>
              <a:rPr kumimoji="1" lang="en-US" altLang="en-US" sz="2800" dirty="0" err="1">
                <a:latin typeface=".VnTime" panose="020B7200000000000000" pitchFamily="34" charset="0"/>
              </a:rPr>
              <a:t>hiÕu</a:t>
            </a:r>
            <a:r>
              <a:rPr kumimoji="1" lang="en-US" altLang="en-US" sz="2800" dirty="0">
                <a:latin typeface=".VnTime" panose="020B7200000000000000" pitchFamily="34" charset="0"/>
              </a:rPr>
              <a:t>, </a:t>
            </a:r>
            <a:r>
              <a:rPr kumimoji="1" lang="en-US" altLang="en-US" sz="2800" dirty="0" err="1">
                <a:latin typeface=".VnTime" panose="020B7200000000000000" pitchFamily="34" charset="0"/>
              </a:rPr>
              <a:t>phong</a:t>
            </a:r>
            <a:r>
              <a:rPr kumimoji="1" lang="en-US" altLang="en-US" sz="2800" dirty="0">
                <a:latin typeface=".VnTime" panose="020B7200000000000000" pitchFamily="34" charset="0"/>
              </a:rPr>
              <a:t> </a:t>
            </a:r>
            <a:r>
              <a:rPr kumimoji="1" lang="en-US" altLang="en-US" sz="2800" dirty="0" err="1">
                <a:latin typeface=".VnTime" panose="020B7200000000000000" pitchFamily="34" charset="0"/>
              </a:rPr>
              <a:t>tôc</a:t>
            </a:r>
            <a:r>
              <a:rPr kumimoji="1" lang="en-US" altLang="en-US" sz="2800" dirty="0">
                <a:latin typeface=".VnTime" panose="020B7200000000000000" pitchFamily="34" charset="0"/>
              </a:rPr>
              <a:t> </a:t>
            </a:r>
            <a:r>
              <a:rPr kumimoji="1" lang="en-US" altLang="en-US" sz="2800" dirty="0" err="1">
                <a:latin typeface=".VnTime" panose="020B7200000000000000" pitchFamily="34" charset="0"/>
              </a:rPr>
              <a:t>tËp</a:t>
            </a:r>
            <a:r>
              <a:rPr kumimoji="1" lang="en-US" altLang="en-US" sz="2800" dirty="0">
                <a:latin typeface=".VnTime" panose="020B7200000000000000" pitchFamily="34" charset="0"/>
              </a:rPr>
              <a:t> </a:t>
            </a:r>
            <a:r>
              <a:rPr kumimoji="1" lang="en-US" altLang="en-US" sz="2800" dirty="0" err="1">
                <a:latin typeface=".VnTime" panose="020B7200000000000000" pitchFamily="34" charset="0"/>
              </a:rPr>
              <a:t>qu¸n</a:t>
            </a:r>
            <a:r>
              <a:rPr kumimoji="1" lang="en-US" altLang="en-US" sz="2800" dirty="0">
                <a:latin typeface=".VnTime" panose="020B7200000000000000" pitchFamily="34" charset="0"/>
              </a:rPr>
              <a:t>…</a:t>
            </a: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914399" y="4419601"/>
            <a:ext cx="99277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371600" lvl="2" indent="-457200" algn="just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kumimoji="1" lang="en-US" altLang="en-US" sz="2800" dirty="0" err="1" smtClean="0">
                <a:latin typeface=".VnTime" panose="020B7200000000000000" pitchFamily="34" charset="0"/>
              </a:rPr>
              <a:t>Dù</a:t>
            </a:r>
            <a:r>
              <a:rPr kumimoji="1" lang="en-US" altLang="en-US" sz="2800" dirty="0" smtClean="0">
                <a:latin typeface=".VnTime" panose="020B7200000000000000" pitchFamily="34" charset="0"/>
              </a:rPr>
              <a:t> </a:t>
            </a:r>
            <a:r>
              <a:rPr kumimoji="1" lang="en-US" altLang="en-US" sz="2800" dirty="0" err="1">
                <a:latin typeface=".VnTime" panose="020B7200000000000000" pitchFamily="34" charset="0"/>
              </a:rPr>
              <a:t>b¸o</a:t>
            </a:r>
            <a:r>
              <a:rPr kumimoji="1" lang="en-US" altLang="en-US" sz="2800" dirty="0">
                <a:latin typeface=".VnTime" panose="020B7200000000000000" pitchFamily="34" charset="0"/>
              </a:rPr>
              <a:t> </a:t>
            </a:r>
            <a:r>
              <a:rPr kumimoji="1" lang="en-US" altLang="en-US" sz="2800" dirty="0" err="1">
                <a:latin typeface=".VnTime" panose="020B7200000000000000" pitchFamily="34" charset="0"/>
              </a:rPr>
              <a:t>vÒ</a:t>
            </a:r>
            <a:r>
              <a:rPr kumimoji="1" lang="en-US" altLang="en-US" sz="2800" dirty="0">
                <a:latin typeface=".VnTime" panose="020B7200000000000000" pitchFamily="34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tình</a:t>
            </a:r>
            <a:r>
              <a:rPr kumimoji="1" lang="en-US" altLang="en-US" sz="2800" dirty="0">
                <a:latin typeface=".VnTime" panose="020B7200000000000000" pitchFamily="34" charset="0"/>
              </a:rPr>
              <a:t> tr¹ng </a:t>
            </a:r>
            <a:r>
              <a:rPr kumimoji="1" lang="en-US" altLang="en-US" sz="2800" dirty="0" err="1">
                <a:latin typeface=".VnTime" panose="020B7200000000000000" pitchFamily="34" charset="0"/>
              </a:rPr>
              <a:t>nÒn</a:t>
            </a:r>
            <a:r>
              <a:rPr kumimoji="1" lang="en-US" altLang="en-US" sz="2800" dirty="0">
                <a:latin typeface=".VnTime" panose="020B7200000000000000" pitchFamily="34" charset="0"/>
              </a:rPr>
              <a:t> </a:t>
            </a:r>
            <a:r>
              <a:rPr kumimoji="1" lang="en-US" altLang="en-US" sz="2800" dirty="0" err="1">
                <a:latin typeface=".VnTime" panose="020B7200000000000000" pitchFamily="34" charset="0"/>
              </a:rPr>
              <a:t>kinh</a:t>
            </a:r>
            <a:r>
              <a:rPr kumimoji="1" lang="en-US" altLang="en-US" sz="2800" dirty="0">
                <a:latin typeface=".VnTime" panose="020B7200000000000000" pitchFamily="34" charset="0"/>
              </a:rPr>
              <a:t> </a:t>
            </a:r>
            <a:r>
              <a:rPr kumimoji="1" lang="en-US" altLang="en-US" sz="2800" dirty="0" err="1">
                <a:latin typeface=".VnTime" panose="020B7200000000000000" pitchFamily="34" charset="0"/>
              </a:rPr>
              <a:t>tÕ</a:t>
            </a:r>
            <a:r>
              <a:rPr kumimoji="1" lang="en-US" altLang="en-US" sz="2800" dirty="0">
                <a:latin typeface=".VnTime" panose="020B7200000000000000" pitchFamily="34" charset="0"/>
              </a:rPr>
              <a:t> </a:t>
            </a:r>
            <a:r>
              <a:rPr kumimoji="1" lang="en-US" altLang="en-US" sz="2800" dirty="0" err="1">
                <a:latin typeface=".VnTime" panose="020B7200000000000000" pitchFamily="34" charset="0"/>
              </a:rPr>
              <a:t>cña</a:t>
            </a:r>
            <a:r>
              <a:rPr kumimoji="1" lang="en-US" altLang="en-US" sz="2800" dirty="0">
                <a:latin typeface=".VnTime" panose="020B7200000000000000" pitchFamily="34" charset="0"/>
              </a:rPr>
              <a:t> </a:t>
            </a:r>
            <a:r>
              <a:rPr kumimoji="1" lang="en-US" altLang="en-US" sz="2800" dirty="0" err="1">
                <a:latin typeface=".VnTime" panose="020B7200000000000000" pitchFamily="34" charset="0"/>
              </a:rPr>
              <a:t>c¸c</a:t>
            </a:r>
            <a:r>
              <a:rPr kumimoji="1" lang="en-US" altLang="en-US" sz="2800" dirty="0">
                <a:latin typeface=".VnTime" panose="020B7200000000000000" pitchFamily="34" charset="0"/>
              </a:rPr>
              <a:t> DN </a:t>
            </a:r>
          </a:p>
        </p:txBody>
      </p:sp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1828800" y="4953001"/>
            <a:ext cx="815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kumimoji="1" lang="en-US" altLang="en-US" sz="2800" dirty="0" err="1" smtClean="0">
                <a:latin typeface=".VnTime" panose="020B7200000000000000" pitchFamily="34" charset="0"/>
              </a:rPr>
              <a:t>C¸c</a:t>
            </a:r>
            <a:r>
              <a:rPr kumimoji="1" lang="en-US" altLang="en-US" sz="2800" dirty="0" smtClean="0">
                <a:latin typeface=".VnTime" panose="020B7200000000000000" pitchFamily="34" charset="0"/>
              </a:rPr>
              <a:t> </a:t>
            </a:r>
            <a:r>
              <a:rPr kumimoji="1" lang="en-US" altLang="en-US" sz="2800" dirty="0" err="1">
                <a:latin typeface=".VnTime" panose="020B7200000000000000" pitchFamily="34" charset="0"/>
              </a:rPr>
              <a:t>chÝnh</a:t>
            </a:r>
            <a:r>
              <a:rPr kumimoji="1" lang="en-US" altLang="en-US" sz="2800" dirty="0">
                <a:latin typeface=".VnTime" panose="020B7200000000000000" pitchFamily="34" charset="0"/>
              </a:rPr>
              <a:t> </a:t>
            </a:r>
            <a:r>
              <a:rPr kumimoji="1" lang="en-US" altLang="en-US" sz="2800" dirty="0" err="1">
                <a:latin typeface=".VnTime" panose="020B7200000000000000" pitchFamily="34" charset="0"/>
              </a:rPr>
              <a:t>s¸ch</a:t>
            </a:r>
            <a:r>
              <a:rPr kumimoji="1" lang="en-US" altLang="en-US" sz="2800" dirty="0">
                <a:latin typeface=".VnTime" panose="020B7200000000000000" pitchFamily="34" charset="0"/>
              </a:rPr>
              <a:t> </a:t>
            </a:r>
            <a:r>
              <a:rPr kumimoji="1" lang="en-US" altLang="en-US" sz="2800" dirty="0" err="1">
                <a:latin typeface=".VnTime" panose="020B7200000000000000" pitchFamily="34" charset="0"/>
              </a:rPr>
              <a:t>kinh</a:t>
            </a:r>
            <a:r>
              <a:rPr kumimoji="1" lang="en-US" altLang="en-US" sz="2800" dirty="0">
                <a:latin typeface=".VnTime" panose="020B7200000000000000" pitchFamily="34" charset="0"/>
              </a:rPr>
              <a:t> </a:t>
            </a:r>
            <a:r>
              <a:rPr kumimoji="1" lang="en-US" altLang="en-US" sz="2800" dirty="0" err="1">
                <a:latin typeface=".VnTime" panose="020B7200000000000000" pitchFamily="34" charset="0"/>
              </a:rPr>
              <a:t>tÕ</a:t>
            </a:r>
            <a:r>
              <a:rPr kumimoji="1" lang="en-US" altLang="en-US" sz="2800" dirty="0">
                <a:latin typeface=".VnTime" panose="020B7200000000000000" pitchFamily="34" charset="0"/>
              </a:rPr>
              <a:t> </a:t>
            </a:r>
            <a:r>
              <a:rPr kumimoji="1" lang="en-US" altLang="en-US" sz="2800" dirty="0" err="1">
                <a:latin typeface=".VnTime" panose="020B7200000000000000" pitchFamily="34" charset="0"/>
              </a:rPr>
              <a:t>cña</a:t>
            </a:r>
            <a:r>
              <a:rPr kumimoji="1" lang="en-US" altLang="en-US" sz="2800" dirty="0">
                <a:latin typeface=".VnTime" panose="020B7200000000000000" pitchFamily="34" charset="0"/>
              </a:rPr>
              <a:t> </a:t>
            </a:r>
            <a:r>
              <a:rPr kumimoji="1" lang="en-US" altLang="en-US" sz="2800" dirty="0" err="1">
                <a:latin typeface=".VnTime" panose="020B7200000000000000" pitchFamily="34" charset="0"/>
              </a:rPr>
              <a:t>ChÝnh</a:t>
            </a:r>
            <a:r>
              <a:rPr kumimoji="1" lang="en-US" altLang="en-US" sz="2800" dirty="0">
                <a:latin typeface=".VnTime" panose="020B7200000000000000" pitchFamily="34" charset="0"/>
              </a:rPr>
              <a:t> </a:t>
            </a:r>
            <a:r>
              <a:rPr kumimoji="1" lang="en-US" altLang="en-US" sz="2800" dirty="0" err="1">
                <a:latin typeface=".VnTime" panose="020B7200000000000000" pitchFamily="34" charset="0"/>
              </a:rPr>
              <a:t>phñ</a:t>
            </a:r>
            <a:r>
              <a:rPr kumimoji="1" lang="en-US" altLang="en-US" sz="2800" dirty="0">
                <a:latin typeface=".VnTime" panose="020B7200000000000000" pitchFamily="34" charset="0"/>
              </a:rPr>
              <a:t>.</a:t>
            </a:r>
            <a:endParaRPr lang="en-US" altLang="en-US" sz="2800" i="1" dirty="0">
              <a:solidFill>
                <a:srgbClr val="000000"/>
              </a:solidFill>
              <a:latin typeface=".VnTime" panose="020B7200000000000000" pitchFamily="34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352800" y="5791200"/>
            <a:ext cx="4800600" cy="584576"/>
            <a:chOff x="1104" y="2685"/>
            <a:chExt cx="3024" cy="1067"/>
          </a:xfrm>
        </p:grpSpPr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1104" y="2685"/>
              <a:ext cx="3024" cy="106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kumimoji="1"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 = </a:t>
              </a:r>
              <a:r>
                <a:rPr kumimoji="1" lang="en-US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</a:t>
              </a:r>
              <a:r>
                <a:rPr kumimoji="1" lang="en-US" altLang="en-US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en-US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); </a:t>
              </a:r>
              <a:r>
                <a:rPr kumimoji="1" lang="en-US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=1,n</a:t>
              </a:r>
            </a:p>
          </p:txBody>
        </p:sp>
        <p:sp>
          <p:nvSpPr>
            <p:cNvPr id="38923" name="Line 11"/>
            <p:cNvSpPr>
              <a:spLocks noChangeShapeType="1"/>
            </p:cNvSpPr>
            <p:nvPr/>
          </p:nvSpPr>
          <p:spPr bwMode="auto">
            <a:xfrm>
              <a:off x="3203" y="28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905000" y="1148573"/>
            <a:ext cx="10001794" cy="1852815"/>
            <a:chOff x="1905000" y="1148573"/>
            <a:chExt cx="10001794" cy="1852815"/>
          </a:xfrm>
        </p:grpSpPr>
        <p:sp>
          <p:nvSpPr>
            <p:cNvPr id="143362" name="Text Box 2"/>
            <p:cNvSpPr txBox="1">
              <a:spLocks noChangeArrowheads="1"/>
            </p:cNvSpPr>
            <p:nvPr/>
          </p:nvSpPr>
          <p:spPr bwMode="auto">
            <a:xfrm>
              <a:off x="1905000" y="1148573"/>
              <a:ext cx="10001794" cy="1852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457200" indent="-457200">
                <a:buFont typeface="Wingdings" panose="05000000000000000000" pitchFamily="2" charset="2"/>
                <a:buChar char="v"/>
              </a:pPr>
              <a:r>
                <a:rPr kumimoji="1" lang="en-US" altLang="en-US" sz="2800" dirty="0" err="1" smtClean="0">
                  <a:latin typeface="Times New Roman" panose="02020603050405020304" pitchFamily="18" charset="0"/>
                </a:rPr>
                <a:t>Mức</a:t>
              </a:r>
              <a:r>
                <a:rPr kumimoji="1" lang="en-US" altLang="en-US" sz="2800" dirty="0" smtClean="0">
                  <a:latin typeface="Times New Roman" panose="02020603050405020304" pitchFamily="18" charset="0"/>
                </a:rPr>
                <a:t> </a:t>
              </a:r>
              <a:r>
                <a:rPr kumimoji="1" lang="en-US" altLang="en-US" sz="2800" dirty="0" err="1">
                  <a:latin typeface="Times New Roman" panose="02020603050405020304" pitchFamily="18" charset="0"/>
                </a:rPr>
                <a:t>giá</a:t>
              </a:r>
              <a:r>
                <a:rPr kumimoji="1" lang="en-US" altLang="en-US" sz="28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en-US" sz="2800" dirty="0" err="1">
                  <a:latin typeface="Times New Roman" panose="02020603050405020304" pitchFamily="18" charset="0"/>
                </a:rPr>
                <a:t>chung</a:t>
              </a:r>
              <a:r>
                <a:rPr kumimoji="1" lang="en-US" altLang="en-US" sz="2800" dirty="0">
                  <a:latin typeface="Times New Roman" panose="02020603050405020304" pitchFamily="18" charset="0"/>
                </a:rPr>
                <a:t>: P </a:t>
              </a:r>
              <a:r>
                <a:rPr kumimoji="1" lang="en-US" altLang="en-US" sz="2800" dirty="0" err="1">
                  <a:latin typeface="Times New Roman" panose="02020603050405020304" pitchFamily="18" charset="0"/>
                </a:rPr>
                <a:t>giảm</a:t>
              </a:r>
              <a:r>
                <a:rPr kumimoji="1" lang="en-US" altLang="en-US" sz="2800" dirty="0">
                  <a:latin typeface="Times New Roman" panose="02020603050405020304" pitchFamily="18" charset="0"/>
                </a:rPr>
                <a:t>        C </a:t>
              </a:r>
              <a:r>
                <a:rPr kumimoji="1" lang="en-US" altLang="en-US" sz="2800" dirty="0" err="1">
                  <a:latin typeface="Times New Roman" panose="02020603050405020304" pitchFamily="18" charset="0"/>
                </a:rPr>
                <a:t>tăng</a:t>
              </a:r>
              <a:r>
                <a:rPr kumimoji="1" lang="en-US" altLang="en-US" sz="2800" dirty="0">
                  <a:latin typeface="Times New Roman" panose="02020603050405020304" pitchFamily="18" charset="0"/>
                </a:rPr>
                <a:t>, I </a:t>
              </a:r>
              <a:r>
                <a:rPr kumimoji="1" lang="en-US" altLang="en-US" sz="2800" dirty="0" err="1">
                  <a:latin typeface="Times New Roman" panose="02020603050405020304" pitchFamily="18" charset="0"/>
                </a:rPr>
                <a:t>tăng</a:t>
              </a:r>
              <a:r>
                <a:rPr kumimoji="1" lang="en-US" altLang="en-US" sz="2800" dirty="0">
                  <a:latin typeface="Times New Roman" panose="02020603050405020304" pitchFamily="18" charset="0"/>
                </a:rPr>
                <a:t>, NX </a:t>
              </a:r>
              <a:r>
                <a:rPr kumimoji="1" lang="en-US" altLang="en-US" sz="2800" dirty="0" err="1">
                  <a:latin typeface="Times New Roman" panose="02020603050405020304" pitchFamily="18" charset="0"/>
                </a:rPr>
                <a:t>tăng</a:t>
              </a:r>
              <a:endParaRPr kumimoji="1" lang="en-US" altLang="en-US" sz="2800" dirty="0">
                <a:latin typeface="Times New Roman" panose="02020603050405020304" pitchFamily="18" charset="0"/>
              </a:endParaRPr>
            </a:p>
            <a:p>
              <a:pPr lvl="1"/>
              <a:r>
                <a:rPr kumimoji="1"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en-US" sz="2400" dirty="0" err="1">
                  <a:latin typeface="Times New Roman" panose="02020603050405020304" pitchFamily="18" charset="0"/>
                </a:rPr>
                <a:t>Mức</a:t>
              </a:r>
              <a:r>
                <a:rPr kumimoji="1"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en-US" sz="2400" dirty="0" err="1">
                  <a:latin typeface="Times New Roman" panose="02020603050405020304" pitchFamily="18" charset="0"/>
                </a:rPr>
                <a:t>giá</a:t>
              </a:r>
              <a:r>
                <a:rPr kumimoji="1"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en-US" sz="2400" dirty="0" err="1">
                  <a:latin typeface="Times New Roman" panose="02020603050405020304" pitchFamily="18" charset="0"/>
                </a:rPr>
                <a:t>và</a:t>
              </a:r>
              <a:r>
                <a:rPr kumimoji="1"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en-US" sz="2400" dirty="0" err="1">
                  <a:latin typeface="Times New Roman" panose="02020603050405020304" pitchFamily="18" charset="0"/>
                </a:rPr>
                <a:t>tiêu</a:t>
              </a:r>
              <a:r>
                <a:rPr kumimoji="1"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en-US" sz="2400" dirty="0" err="1">
                  <a:latin typeface="Times New Roman" panose="02020603050405020304" pitchFamily="18" charset="0"/>
                </a:rPr>
                <a:t>dùng</a:t>
              </a:r>
              <a:r>
                <a:rPr kumimoji="1" lang="en-US" altLang="en-US" sz="2400" dirty="0">
                  <a:latin typeface="Times New Roman" panose="02020603050405020304" pitchFamily="18" charset="0"/>
                </a:rPr>
                <a:t>: (</a:t>
              </a:r>
              <a:r>
                <a:rPr kumimoji="1" lang="en-US" altLang="en-US" sz="2400" dirty="0" err="1">
                  <a:latin typeface="Times New Roman" panose="02020603050405020304" pitchFamily="18" charset="0"/>
                </a:rPr>
                <a:t>Hiệu</a:t>
              </a:r>
              <a:r>
                <a:rPr kumimoji="1"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en-US" sz="2400" dirty="0" err="1">
                  <a:latin typeface="Times New Roman" panose="02020603050405020304" pitchFamily="18" charset="0"/>
                </a:rPr>
                <a:t>ứng</a:t>
              </a:r>
              <a:r>
                <a:rPr kumimoji="1" lang="en-US" altLang="en-US" sz="2400" dirty="0">
                  <a:latin typeface="Times New Roman" panose="02020603050405020304" pitchFamily="18" charset="0"/>
                </a:rPr>
                <a:t> Pigou – </a:t>
              </a:r>
              <a:r>
                <a:rPr kumimoji="1" lang="en-US" altLang="en-US" sz="2400" dirty="0" err="1">
                  <a:latin typeface="Times New Roman" panose="02020603050405020304" pitchFamily="18" charset="0"/>
                </a:rPr>
                <a:t>hiệu</a:t>
              </a:r>
              <a:r>
                <a:rPr kumimoji="1"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en-US" sz="2400" dirty="0" err="1">
                  <a:latin typeface="Times New Roman" panose="02020603050405020304" pitchFamily="18" charset="0"/>
                </a:rPr>
                <a:t>ứng</a:t>
              </a:r>
              <a:r>
                <a:rPr kumimoji="1"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en-US" sz="2400" dirty="0" err="1">
                  <a:latin typeface="Times New Roman" panose="02020603050405020304" pitchFamily="18" charset="0"/>
                </a:rPr>
                <a:t>của</a:t>
              </a:r>
              <a:r>
                <a:rPr kumimoji="1"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en-US" sz="2400" dirty="0" err="1">
                  <a:latin typeface="Times New Roman" panose="02020603050405020304" pitchFamily="18" charset="0"/>
                </a:rPr>
                <a:t>cải</a:t>
              </a:r>
              <a:r>
                <a:rPr kumimoji="1" lang="en-US" altLang="en-US" sz="2400" dirty="0">
                  <a:latin typeface="Times New Roman" panose="02020603050405020304" pitchFamily="18" charset="0"/>
                </a:rPr>
                <a:t>)</a:t>
              </a:r>
            </a:p>
            <a:p>
              <a:pPr lvl="1"/>
              <a:r>
                <a:rPr kumimoji="1"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en-US" sz="2400" dirty="0" err="1">
                  <a:latin typeface="Times New Roman" panose="02020603050405020304" pitchFamily="18" charset="0"/>
                </a:rPr>
                <a:t>Mức</a:t>
              </a:r>
              <a:r>
                <a:rPr kumimoji="1"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en-US" sz="2400" dirty="0" err="1">
                  <a:latin typeface="Times New Roman" panose="02020603050405020304" pitchFamily="18" charset="0"/>
                </a:rPr>
                <a:t>giá</a:t>
              </a:r>
              <a:r>
                <a:rPr kumimoji="1"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en-US" sz="2400" dirty="0" err="1">
                  <a:latin typeface="Times New Roman" panose="02020603050405020304" pitchFamily="18" charset="0"/>
                </a:rPr>
                <a:t>và</a:t>
              </a:r>
              <a:r>
                <a:rPr kumimoji="1"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en-US" sz="2400" dirty="0" err="1">
                  <a:latin typeface="Times New Roman" panose="02020603050405020304" pitchFamily="18" charset="0"/>
                </a:rPr>
                <a:t>đầu</a:t>
              </a:r>
              <a:r>
                <a:rPr kumimoji="1"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en-US" sz="2400" dirty="0" err="1">
                  <a:latin typeface="Times New Roman" panose="02020603050405020304" pitchFamily="18" charset="0"/>
                </a:rPr>
                <a:t>tư</a:t>
              </a:r>
              <a:r>
                <a:rPr kumimoji="1" lang="en-US" altLang="en-US" sz="2400" dirty="0">
                  <a:latin typeface="Times New Roman" panose="02020603050405020304" pitchFamily="18" charset="0"/>
                </a:rPr>
                <a:t>: (</a:t>
              </a:r>
              <a:r>
                <a:rPr kumimoji="1" lang="en-US" altLang="en-US" sz="2400" dirty="0" err="1">
                  <a:latin typeface="Times New Roman" panose="02020603050405020304" pitchFamily="18" charset="0"/>
                </a:rPr>
                <a:t>Hiệu</a:t>
              </a:r>
              <a:r>
                <a:rPr kumimoji="1"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en-US" sz="2400" dirty="0" err="1">
                  <a:latin typeface="Times New Roman" panose="02020603050405020304" pitchFamily="18" charset="0"/>
                </a:rPr>
                <a:t>ứng</a:t>
              </a:r>
              <a:r>
                <a:rPr kumimoji="1" lang="en-US" altLang="en-US" sz="2400" dirty="0">
                  <a:latin typeface="Times New Roman" panose="02020603050405020304" pitchFamily="18" charset="0"/>
                </a:rPr>
                <a:t> Keynes – </a:t>
              </a:r>
              <a:r>
                <a:rPr kumimoji="1" lang="en-US" altLang="en-US" sz="2400" dirty="0" err="1">
                  <a:latin typeface="Times New Roman" panose="02020603050405020304" pitchFamily="18" charset="0"/>
                </a:rPr>
                <a:t>hiệu</a:t>
              </a:r>
              <a:r>
                <a:rPr kumimoji="1"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en-US" sz="2400" dirty="0" err="1">
                  <a:latin typeface="Times New Roman" panose="02020603050405020304" pitchFamily="18" charset="0"/>
                </a:rPr>
                <a:t>ứng</a:t>
              </a:r>
              <a:r>
                <a:rPr kumimoji="1"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en-US" sz="2400" dirty="0" err="1">
                  <a:latin typeface="Times New Roman" panose="02020603050405020304" pitchFamily="18" charset="0"/>
                </a:rPr>
                <a:t>lãi</a:t>
              </a:r>
              <a:r>
                <a:rPr kumimoji="1"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en-US" sz="2400" dirty="0" err="1">
                  <a:latin typeface="Times New Roman" panose="02020603050405020304" pitchFamily="18" charset="0"/>
                </a:rPr>
                <a:t>suất</a:t>
              </a:r>
              <a:r>
                <a:rPr kumimoji="1" lang="en-US" altLang="en-US" sz="2400" dirty="0">
                  <a:latin typeface="Times New Roman" panose="02020603050405020304" pitchFamily="18" charset="0"/>
                </a:rPr>
                <a:t>)</a:t>
              </a:r>
            </a:p>
            <a:p>
              <a:pPr lvl="1"/>
              <a:r>
                <a:rPr kumimoji="1" lang="en-US" altLang="en-US" sz="2400" dirty="0" smtClean="0">
                  <a:latin typeface="Times New Roman" panose="02020603050405020304" pitchFamily="18" charset="0"/>
                </a:rPr>
                <a:t> </a:t>
              </a:r>
              <a:r>
                <a:rPr kumimoji="1" lang="en-US" altLang="en-US" sz="2400" dirty="0" err="1" smtClean="0">
                  <a:latin typeface="Times New Roman" panose="02020603050405020304" pitchFamily="18" charset="0"/>
                </a:rPr>
                <a:t>Mức</a:t>
              </a:r>
              <a:r>
                <a:rPr kumimoji="1" lang="en-US" altLang="en-US" sz="2400" dirty="0" smtClean="0">
                  <a:latin typeface="Times New Roman" panose="02020603050405020304" pitchFamily="18" charset="0"/>
                </a:rPr>
                <a:t> </a:t>
              </a:r>
              <a:r>
                <a:rPr kumimoji="1" lang="en-US" altLang="en-US" sz="2400" dirty="0" err="1">
                  <a:latin typeface="Times New Roman" panose="02020603050405020304" pitchFamily="18" charset="0"/>
                </a:rPr>
                <a:t>giá</a:t>
              </a:r>
              <a:r>
                <a:rPr kumimoji="1"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en-US" sz="2400" dirty="0" err="1">
                  <a:latin typeface="Times New Roman" panose="02020603050405020304" pitchFamily="18" charset="0"/>
                </a:rPr>
                <a:t>chung</a:t>
              </a:r>
              <a:r>
                <a:rPr kumimoji="1"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en-US" sz="2400" dirty="0" err="1">
                  <a:latin typeface="Times New Roman" panose="02020603050405020304" pitchFamily="18" charset="0"/>
                </a:rPr>
                <a:t>và</a:t>
              </a:r>
              <a:r>
                <a:rPr kumimoji="1" lang="en-US" altLang="en-US" sz="2400" dirty="0">
                  <a:latin typeface="Times New Roman" panose="02020603050405020304" pitchFamily="18" charset="0"/>
                </a:rPr>
                <a:t> XK </a:t>
              </a:r>
              <a:r>
                <a:rPr kumimoji="1" lang="en-US" altLang="en-US" sz="2400" dirty="0" err="1">
                  <a:latin typeface="Times New Roman" panose="02020603050405020304" pitchFamily="18" charset="0"/>
                </a:rPr>
                <a:t>ròng</a:t>
              </a:r>
              <a:r>
                <a:rPr kumimoji="1" lang="en-US" altLang="en-US" sz="2400" dirty="0">
                  <a:latin typeface="Times New Roman" panose="02020603050405020304" pitchFamily="18" charset="0"/>
                </a:rPr>
                <a:t> (</a:t>
              </a:r>
              <a:r>
                <a:rPr kumimoji="1" lang="en-US" altLang="en-US" sz="2400" dirty="0" err="1">
                  <a:latin typeface="Times New Roman" panose="02020603050405020304" pitchFamily="18" charset="0"/>
                </a:rPr>
                <a:t>hiệu</a:t>
              </a:r>
              <a:r>
                <a:rPr kumimoji="1"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en-US" sz="2400" dirty="0" err="1">
                  <a:latin typeface="Times New Roman" panose="02020603050405020304" pitchFamily="18" charset="0"/>
                </a:rPr>
                <a:t>ứng</a:t>
              </a:r>
              <a:r>
                <a:rPr kumimoji="1"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en-US" sz="2400" dirty="0" err="1">
                  <a:latin typeface="Times New Roman" panose="02020603050405020304" pitchFamily="18" charset="0"/>
                </a:rPr>
                <a:t>tỷ</a:t>
              </a:r>
              <a:r>
                <a:rPr kumimoji="1"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en-US" sz="2400" dirty="0" err="1">
                  <a:latin typeface="Times New Roman" panose="02020603050405020304" pitchFamily="18" charset="0"/>
                </a:rPr>
                <a:t>giá</a:t>
              </a:r>
              <a:r>
                <a:rPr kumimoji="1"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en-US" sz="2400" dirty="0" err="1">
                  <a:latin typeface="Times New Roman" panose="02020603050405020304" pitchFamily="18" charset="0"/>
                </a:rPr>
                <a:t>hối</a:t>
              </a:r>
              <a:r>
                <a:rPr kumimoji="1"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en-US" sz="2400" dirty="0" err="1">
                  <a:latin typeface="Times New Roman" panose="02020603050405020304" pitchFamily="18" charset="0"/>
                </a:rPr>
                <a:t>đoái</a:t>
              </a:r>
              <a:r>
                <a:rPr kumimoji="1" lang="en-US" altLang="en-US" sz="2400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5905500" y="1267097"/>
              <a:ext cx="381000" cy="2585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379489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autoUpdateAnimBg="0"/>
      <p:bldP spid="143364" grpId="0"/>
      <p:bldP spid="143365" grpId="0"/>
      <p:bldP spid="143366" grpId="0"/>
      <p:bldP spid="1433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1210493" y="989807"/>
            <a:ext cx="1022821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2800" dirty="0" err="1">
                <a:latin typeface="Times New Roman" panose="02020603050405020304" pitchFamily="18" charset="0"/>
              </a:rPr>
              <a:t>Đường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tổng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cầu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chỉ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cho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chúng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ta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thấy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được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sự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thay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đổi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trong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mức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tổng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cầu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với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sự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thay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đổi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của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mức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giá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chung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,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với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những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yếu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tố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ảnh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hưởng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khác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không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đổi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2057400" y="267496"/>
            <a:ext cx="7848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kumimoji="1" lang="en-US" alt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kumimoji="1"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1154488" y="2586434"/>
            <a:ext cx="311706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dirty="0" err="1">
                <a:latin typeface=".VnTime" panose="020B7200000000000000" pitchFamily="34" charset="0"/>
              </a:rPr>
              <a:t>TÝnh</a:t>
            </a:r>
            <a:r>
              <a:rPr lang="en-US" altLang="en-US" sz="2800" dirty="0">
                <a:latin typeface=".VnTime" panose="020B7200000000000000" pitchFamily="34" charset="0"/>
              </a:rPr>
              <a:t> </a:t>
            </a:r>
            <a:r>
              <a:rPr lang="en-US" altLang="en-US" sz="2800" dirty="0" err="1">
                <a:latin typeface=".VnTime" panose="020B7200000000000000" pitchFamily="34" charset="0"/>
              </a:rPr>
              <a:t>chÊt</a:t>
            </a:r>
            <a:r>
              <a:rPr lang="en-US" altLang="en-US" sz="2800" dirty="0">
                <a:latin typeface=".VnTime" panose="020B7200000000000000" pitchFamily="34" charset="0"/>
              </a:rPr>
              <a:t>:</a:t>
            </a: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904878" y="3497324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P </a:t>
            </a:r>
            <a:r>
              <a:rPr lang="en-US" altLang="en-US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Y </a:t>
            </a:r>
            <a:r>
              <a:rPr lang="en-US" altLang="en-US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endParaRPr lang="en-US" altLang="en-US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904878" y="4167981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P </a:t>
            </a:r>
            <a:r>
              <a:rPr lang="en-US" altLang="en-US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Y </a:t>
            </a:r>
            <a:r>
              <a:rPr lang="en-US" altLang="en-US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endParaRPr lang="en-US" altLang="en-US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447201" y="2374107"/>
            <a:ext cx="4562475" cy="3503613"/>
            <a:chOff x="2805" y="1669"/>
            <a:chExt cx="2874" cy="2207"/>
          </a:xfrm>
        </p:grpSpPr>
        <p:grpSp>
          <p:nvGrpSpPr>
            <p:cNvPr id="39944" name="Group 8"/>
            <p:cNvGrpSpPr>
              <a:grpSpLocks/>
            </p:cNvGrpSpPr>
            <p:nvPr/>
          </p:nvGrpSpPr>
          <p:grpSpPr bwMode="auto">
            <a:xfrm>
              <a:off x="2805" y="1669"/>
              <a:ext cx="2874" cy="2207"/>
              <a:chOff x="2778" y="1596"/>
              <a:chExt cx="2874" cy="2207"/>
            </a:xfrm>
          </p:grpSpPr>
          <p:sp>
            <p:nvSpPr>
              <p:cNvPr id="39946" name="Line 9"/>
              <p:cNvSpPr>
                <a:spLocks noChangeShapeType="1"/>
              </p:cNvSpPr>
              <p:nvPr/>
            </p:nvSpPr>
            <p:spPr bwMode="auto">
              <a:xfrm>
                <a:off x="3123" y="2449"/>
                <a:ext cx="0" cy="329"/>
              </a:xfrm>
              <a:prstGeom prst="line">
                <a:avLst/>
              </a:prstGeom>
              <a:noFill/>
              <a:ln w="5715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7" name="Text Box 10"/>
              <p:cNvSpPr txBox="1">
                <a:spLocks noChangeArrowheads="1"/>
              </p:cNvSpPr>
              <p:nvPr/>
            </p:nvSpPr>
            <p:spPr bwMode="auto">
              <a:xfrm>
                <a:off x="5412" y="3455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latin typeface=".VnTime" panose="020B7200000000000000" pitchFamily="34" charset="0"/>
                  </a:rPr>
                  <a:t>Y</a:t>
                </a:r>
              </a:p>
            </p:txBody>
          </p:sp>
          <p:grpSp>
            <p:nvGrpSpPr>
              <p:cNvPr id="39948" name="Group 11"/>
              <p:cNvGrpSpPr>
                <a:grpSpLocks/>
              </p:cNvGrpSpPr>
              <p:nvPr/>
            </p:nvGrpSpPr>
            <p:grpSpPr bwMode="auto">
              <a:xfrm>
                <a:off x="2778" y="1596"/>
                <a:ext cx="2832" cy="2207"/>
                <a:chOff x="2778" y="1596"/>
                <a:chExt cx="2832" cy="2207"/>
              </a:xfrm>
            </p:grpSpPr>
            <p:sp>
              <p:nvSpPr>
                <p:cNvPr id="39949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210" y="1655"/>
                  <a:ext cx="0" cy="1776"/>
                </a:xfrm>
                <a:prstGeom prst="line">
                  <a:avLst/>
                </a:prstGeom>
                <a:noFill/>
                <a:ln w="57150" cap="sq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50" name="Line 13"/>
                <p:cNvSpPr>
                  <a:spLocks noChangeShapeType="1"/>
                </p:cNvSpPr>
                <p:nvPr/>
              </p:nvSpPr>
              <p:spPr bwMode="auto">
                <a:xfrm>
                  <a:off x="3210" y="3431"/>
                  <a:ext cx="2400" cy="0"/>
                </a:xfrm>
                <a:prstGeom prst="line">
                  <a:avLst/>
                </a:prstGeom>
                <a:noFill/>
                <a:ln w="57150" cap="sq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51" name="Arc 14"/>
                <p:cNvSpPr>
                  <a:spLocks/>
                </p:cNvSpPr>
                <p:nvPr/>
              </p:nvSpPr>
              <p:spPr bwMode="auto">
                <a:xfrm rot="10203347">
                  <a:off x="3686" y="1596"/>
                  <a:ext cx="1341" cy="1764"/>
                </a:xfrm>
                <a:custGeom>
                  <a:avLst/>
                  <a:gdLst>
                    <a:gd name="T0" fmla="*/ 0 w 21600"/>
                    <a:gd name="T1" fmla="*/ 0 h 27352"/>
                    <a:gd name="T2" fmla="*/ 0 w 21600"/>
                    <a:gd name="T3" fmla="*/ 0 h 27352"/>
                    <a:gd name="T4" fmla="*/ 0 w 21600"/>
                    <a:gd name="T5" fmla="*/ 0 h 2735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7352"/>
                    <a:gd name="T11" fmla="*/ 21600 w 21600"/>
                    <a:gd name="T12" fmla="*/ 27352 h 273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7352" fill="none" extrusionOk="0">
                      <a:moveTo>
                        <a:pt x="1372" y="-1"/>
                      </a:moveTo>
                      <a:cubicBezTo>
                        <a:pt x="12745" y="723"/>
                        <a:pt x="21600" y="10159"/>
                        <a:pt x="21600" y="21556"/>
                      </a:cubicBezTo>
                      <a:cubicBezTo>
                        <a:pt x="21600" y="23514"/>
                        <a:pt x="21333" y="25464"/>
                        <a:pt x="20807" y="27351"/>
                      </a:cubicBezTo>
                    </a:path>
                    <a:path w="21600" h="27352" stroke="0" extrusionOk="0">
                      <a:moveTo>
                        <a:pt x="1372" y="-1"/>
                      </a:moveTo>
                      <a:cubicBezTo>
                        <a:pt x="12745" y="723"/>
                        <a:pt x="21600" y="10159"/>
                        <a:pt x="21600" y="21556"/>
                      </a:cubicBezTo>
                      <a:cubicBezTo>
                        <a:pt x="21600" y="23514"/>
                        <a:pt x="21333" y="25464"/>
                        <a:pt x="20807" y="27351"/>
                      </a:cubicBezTo>
                      <a:lnTo>
                        <a:pt x="0" y="21556"/>
                      </a:lnTo>
                      <a:lnTo>
                        <a:pt x="1372" y="-1"/>
                      </a:lnTo>
                      <a:close/>
                    </a:path>
                  </a:pathLst>
                </a:custGeom>
                <a:noFill/>
                <a:ln w="889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52" name="Rectangle 15"/>
                <p:cNvSpPr>
                  <a:spLocks noChangeArrowheads="1"/>
                </p:cNvSpPr>
                <p:nvPr/>
              </p:nvSpPr>
              <p:spPr bwMode="auto">
                <a:xfrm>
                  <a:off x="5130" y="3047"/>
                  <a:ext cx="36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>
                      <a:latin typeface=".VnTime" panose="020B7200000000000000" pitchFamily="34" charset="0"/>
                    </a:rPr>
                    <a:t>AD</a:t>
                  </a:r>
                </a:p>
              </p:txBody>
            </p:sp>
            <p:sp>
              <p:nvSpPr>
                <p:cNvPr id="3995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826" y="1655"/>
                  <a:ext cx="24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800">
                      <a:latin typeface=".VnTime" panose="020B7200000000000000" pitchFamily="34" charset="0"/>
                    </a:rPr>
                    <a:t>P</a:t>
                  </a:r>
                </a:p>
              </p:txBody>
            </p:sp>
            <p:sp>
              <p:nvSpPr>
                <p:cNvPr id="3995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778" y="2279"/>
                  <a:ext cx="3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000">
                      <a:latin typeface=".VnTime" panose="020B7200000000000000" pitchFamily="34" charset="0"/>
                    </a:rPr>
                    <a:t>P0</a:t>
                  </a:r>
                </a:p>
              </p:txBody>
            </p:sp>
            <p:sp>
              <p:nvSpPr>
                <p:cNvPr id="3995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778" y="2663"/>
                  <a:ext cx="3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000">
                      <a:latin typeface=".VnTime" panose="020B7200000000000000" pitchFamily="34" charset="0"/>
                    </a:rPr>
                    <a:t>P1</a:t>
                  </a:r>
                </a:p>
              </p:txBody>
            </p:sp>
            <p:sp>
              <p:nvSpPr>
                <p:cNvPr id="3995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450" y="3527"/>
                  <a:ext cx="3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000">
                      <a:latin typeface=".VnTime" panose="020B7200000000000000" pitchFamily="34" charset="0"/>
                    </a:rPr>
                    <a:t>Y0</a:t>
                  </a:r>
                </a:p>
              </p:txBody>
            </p:sp>
            <p:sp>
              <p:nvSpPr>
                <p:cNvPr id="3995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843" y="3553"/>
                  <a:ext cx="3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000">
                      <a:latin typeface=".VnTime" panose="020B7200000000000000" pitchFamily="34" charset="0"/>
                    </a:rPr>
                    <a:t>Y1</a:t>
                  </a:r>
                </a:p>
              </p:txBody>
            </p:sp>
            <p:sp>
              <p:nvSpPr>
                <p:cNvPr id="39958" name="Line 21"/>
                <p:cNvSpPr>
                  <a:spLocks noChangeShapeType="1"/>
                </p:cNvSpPr>
                <p:nvPr/>
              </p:nvSpPr>
              <p:spPr bwMode="auto">
                <a:xfrm>
                  <a:off x="3210" y="2423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59" name="Line 22"/>
                <p:cNvSpPr>
                  <a:spLocks noChangeShapeType="1"/>
                </p:cNvSpPr>
                <p:nvPr/>
              </p:nvSpPr>
              <p:spPr bwMode="auto">
                <a:xfrm>
                  <a:off x="3690" y="2423"/>
                  <a:ext cx="0" cy="10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0" name="Line 23"/>
                <p:cNvSpPr>
                  <a:spLocks noChangeShapeType="1"/>
                </p:cNvSpPr>
                <p:nvPr/>
              </p:nvSpPr>
              <p:spPr bwMode="auto">
                <a:xfrm>
                  <a:off x="3210" y="2807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1" name="Line 24"/>
                <p:cNvSpPr>
                  <a:spLocks noChangeShapeType="1"/>
                </p:cNvSpPr>
                <p:nvPr/>
              </p:nvSpPr>
              <p:spPr bwMode="auto">
                <a:xfrm>
                  <a:off x="3978" y="2855"/>
                  <a:ext cx="0" cy="6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642" y="2135"/>
                  <a:ext cx="38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800">
                      <a:latin typeface=".VnTime" panose="020B7200000000000000" pitchFamily="34" charset="0"/>
                    </a:rPr>
                    <a:t>A</a:t>
                  </a:r>
                </a:p>
              </p:txBody>
            </p:sp>
            <p:sp>
              <p:nvSpPr>
                <p:cNvPr id="3996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074" y="2615"/>
                  <a:ext cx="38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800">
                      <a:latin typeface=".VnTime" panose="020B7200000000000000" pitchFamily="34" charset="0"/>
                    </a:rPr>
                    <a:t>B</a:t>
                  </a:r>
                </a:p>
              </p:txBody>
            </p:sp>
            <p:sp>
              <p:nvSpPr>
                <p:cNvPr id="39964" name="Line 27"/>
                <p:cNvSpPr>
                  <a:spLocks noChangeShapeType="1"/>
                </p:cNvSpPr>
                <p:nvPr/>
              </p:nvSpPr>
              <p:spPr bwMode="auto">
                <a:xfrm>
                  <a:off x="3690" y="3538"/>
                  <a:ext cx="288" cy="0"/>
                </a:xfrm>
                <a:prstGeom prst="line">
                  <a:avLst/>
                </a:prstGeom>
                <a:noFill/>
                <a:ln w="57150" cap="sq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9945" name="Text Box 28"/>
            <p:cNvSpPr txBox="1">
              <a:spLocks noChangeArrowheads="1"/>
            </p:cNvSpPr>
            <p:nvPr/>
          </p:nvSpPr>
          <p:spPr bwMode="auto">
            <a:xfrm>
              <a:off x="2880" y="3360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latin typeface=".VnTime" panose="020B7200000000000000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961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autoUpdateAnimBg="0"/>
      <p:bldP spid="144387" grpId="0" autoUpdateAnimBg="0"/>
      <p:bldP spid="144388" grpId="0" autoUpdateAnimBg="0"/>
      <p:bldP spid="144389" grpId="0" autoUpdateAnimBg="0"/>
      <p:bldP spid="14439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2362200" y="981075"/>
            <a:ext cx="792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en-US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kumimoji="1" lang="en-US" altLang="en-US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kumimoji="1" lang="en-US" altLang="en-US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kumimoji="1" lang="en-US" altLang="en-US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kumimoji="1" lang="en-US" altLang="en-US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 </a:t>
            </a:r>
            <a:r>
              <a:rPr kumimoji="1" lang="en-US" alt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1"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kumimoji="1"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kumimoji="1"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1905000" y="377825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1.4. </a:t>
            </a:r>
            <a:r>
              <a:rPr kumimoji="1" lang="en-US" alt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kumimoji="1"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kumimoji="1" lang="en-US" alt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kumimoji="1"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kumimoji="1"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kumimoji="1"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kumimoji="1"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</a:t>
            </a:r>
            <a:endParaRPr kumimoji="1"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1057003" y="1712912"/>
            <a:ext cx="1053519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kumimoji="1" lang="en-US" altLang="en-US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kumimoji="1"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kumimoji="1"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1"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iều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77236" y="3084059"/>
            <a:ext cx="4876800" cy="3462337"/>
            <a:chOff x="864" y="1813"/>
            <a:chExt cx="3072" cy="2181"/>
          </a:xfrm>
        </p:grpSpPr>
        <p:sp>
          <p:nvSpPr>
            <p:cNvPr id="40982" name="Line 6"/>
            <p:cNvSpPr>
              <a:spLocks noChangeShapeType="1"/>
            </p:cNvSpPr>
            <p:nvPr/>
          </p:nvSpPr>
          <p:spPr bwMode="auto">
            <a:xfrm flipV="1">
              <a:off x="1296" y="1872"/>
              <a:ext cx="0" cy="1776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Line 7"/>
            <p:cNvSpPr>
              <a:spLocks noChangeShapeType="1"/>
            </p:cNvSpPr>
            <p:nvPr/>
          </p:nvSpPr>
          <p:spPr bwMode="auto">
            <a:xfrm>
              <a:off x="1296" y="3648"/>
              <a:ext cx="2400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Arc 8"/>
            <p:cNvSpPr>
              <a:spLocks/>
            </p:cNvSpPr>
            <p:nvPr/>
          </p:nvSpPr>
          <p:spPr bwMode="auto">
            <a:xfrm rot="10203347">
              <a:off x="1772" y="1813"/>
              <a:ext cx="1341" cy="1764"/>
            </a:xfrm>
            <a:custGeom>
              <a:avLst/>
              <a:gdLst>
                <a:gd name="T0" fmla="*/ 0 w 21600"/>
                <a:gd name="T1" fmla="*/ 0 h 27352"/>
                <a:gd name="T2" fmla="*/ 0 w 21600"/>
                <a:gd name="T3" fmla="*/ 0 h 27352"/>
                <a:gd name="T4" fmla="*/ 0 w 21600"/>
                <a:gd name="T5" fmla="*/ 0 h 27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7352"/>
                <a:gd name="T11" fmla="*/ 21600 w 21600"/>
                <a:gd name="T12" fmla="*/ 27352 h 27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7352" fill="none" extrusionOk="0">
                  <a:moveTo>
                    <a:pt x="1372" y="-1"/>
                  </a:moveTo>
                  <a:cubicBezTo>
                    <a:pt x="12745" y="723"/>
                    <a:pt x="21600" y="10159"/>
                    <a:pt x="21600" y="21556"/>
                  </a:cubicBezTo>
                  <a:cubicBezTo>
                    <a:pt x="21600" y="23514"/>
                    <a:pt x="21333" y="25464"/>
                    <a:pt x="20807" y="27351"/>
                  </a:cubicBezTo>
                </a:path>
                <a:path w="21600" h="27352" stroke="0" extrusionOk="0">
                  <a:moveTo>
                    <a:pt x="1372" y="-1"/>
                  </a:moveTo>
                  <a:cubicBezTo>
                    <a:pt x="12745" y="723"/>
                    <a:pt x="21600" y="10159"/>
                    <a:pt x="21600" y="21556"/>
                  </a:cubicBezTo>
                  <a:cubicBezTo>
                    <a:pt x="21600" y="23514"/>
                    <a:pt x="21333" y="25464"/>
                    <a:pt x="20807" y="27351"/>
                  </a:cubicBezTo>
                  <a:lnTo>
                    <a:pt x="0" y="21556"/>
                  </a:lnTo>
                  <a:lnTo>
                    <a:pt x="1372" y="-1"/>
                  </a:lnTo>
                  <a:close/>
                </a:path>
              </a:pathLst>
            </a:custGeom>
            <a:noFill/>
            <a:ln w="889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Rectangle 9"/>
            <p:cNvSpPr>
              <a:spLocks noChangeArrowheads="1"/>
            </p:cNvSpPr>
            <p:nvPr/>
          </p:nvSpPr>
          <p:spPr bwMode="auto">
            <a:xfrm>
              <a:off x="3216" y="3264"/>
              <a:ext cx="3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.VnTime" panose="020B7200000000000000" pitchFamily="34" charset="0"/>
                </a:rPr>
                <a:t>AD</a:t>
              </a:r>
            </a:p>
          </p:txBody>
        </p:sp>
        <p:sp>
          <p:nvSpPr>
            <p:cNvPr id="40986" name="Text Box 10"/>
            <p:cNvSpPr txBox="1">
              <a:spLocks noChangeArrowheads="1"/>
            </p:cNvSpPr>
            <p:nvPr/>
          </p:nvSpPr>
          <p:spPr bwMode="auto">
            <a:xfrm>
              <a:off x="3696" y="3600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latin typeface=".VnTime" panose="020B7200000000000000" pitchFamily="34" charset="0"/>
                </a:rPr>
                <a:t>Y</a:t>
              </a:r>
            </a:p>
          </p:txBody>
        </p:sp>
        <p:sp>
          <p:nvSpPr>
            <p:cNvPr id="40987" name="Text Box 11"/>
            <p:cNvSpPr txBox="1">
              <a:spLocks noChangeArrowheads="1"/>
            </p:cNvSpPr>
            <p:nvPr/>
          </p:nvSpPr>
          <p:spPr bwMode="auto">
            <a:xfrm>
              <a:off x="912" y="1872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latin typeface=".VnTime" panose="020B7200000000000000" pitchFamily="34" charset="0"/>
                </a:rPr>
                <a:t>P</a:t>
              </a:r>
            </a:p>
          </p:txBody>
        </p:sp>
        <p:sp>
          <p:nvSpPr>
            <p:cNvPr id="40988" name="Text Box 12"/>
            <p:cNvSpPr txBox="1">
              <a:spLocks noChangeArrowheads="1"/>
            </p:cNvSpPr>
            <p:nvPr/>
          </p:nvSpPr>
          <p:spPr bwMode="auto">
            <a:xfrm>
              <a:off x="864" y="249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.VnTime" panose="020B7200000000000000" pitchFamily="34" charset="0"/>
                </a:rPr>
                <a:t>P0</a:t>
              </a:r>
            </a:p>
          </p:txBody>
        </p:sp>
        <p:sp>
          <p:nvSpPr>
            <p:cNvPr id="40989" name="Text Box 13"/>
            <p:cNvSpPr txBox="1">
              <a:spLocks noChangeArrowheads="1"/>
            </p:cNvSpPr>
            <p:nvPr/>
          </p:nvSpPr>
          <p:spPr bwMode="auto">
            <a:xfrm>
              <a:off x="864" y="2880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.VnTime" panose="020B7200000000000000" pitchFamily="34" charset="0"/>
                </a:rPr>
                <a:t>P1</a:t>
              </a:r>
            </a:p>
          </p:txBody>
        </p:sp>
        <p:sp>
          <p:nvSpPr>
            <p:cNvPr id="40990" name="Text Box 14"/>
            <p:cNvSpPr txBox="1">
              <a:spLocks noChangeArrowheads="1"/>
            </p:cNvSpPr>
            <p:nvPr/>
          </p:nvSpPr>
          <p:spPr bwMode="auto">
            <a:xfrm>
              <a:off x="1536" y="3744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.VnTime" panose="020B7200000000000000" pitchFamily="34" charset="0"/>
                </a:rPr>
                <a:t>Y0</a:t>
              </a:r>
            </a:p>
          </p:txBody>
        </p:sp>
        <p:sp>
          <p:nvSpPr>
            <p:cNvPr id="40991" name="Text Box 15"/>
            <p:cNvSpPr txBox="1">
              <a:spLocks noChangeArrowheads="1"/>
            </p:cNvSpPr>
            <p:nvPr/>
          </p:nvSpPr>
          <p:spPr bwMode="auto">
            <a:xfrm>
              <a:off x="1872" y="3744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.VnTime" panose="020B7200000000000000" pitchFamily="34" charset="0"/>
                </a:rPr>
                <a:t>Y1</a:t>
              </a:r>
            </a:p>
          </p:txBody>
        </p:sp>
        <p:sp>
          <p:nvSpPr>
            <p:cNvPr id="40992" name="Line 16"/>
            <p:cNvSpPr>
              <a:spLocks noChangeShapeType="1"/>
            </p:cNvSpPr>
            <p:nvPr/>
          </p:nvSpPr>
          <p:spPr bwMode="auto">
            <a:xfrm>
              <a:off x="1296" y="264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Line 17"/>
            <p:cNvSpPr>
              <a:spLocks noChangeShapeType="1"/>
            </p:cNvSpPr>
            <p:nvPr/>
          </p:nvSpPr>
          <p:spPr bwMode="auto">
            <a:xfrm>
              <a:off x="1776" y="2640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Line 18"/>
            <p:cNvSpPr>
              <a:spLocks noChangeShapeType="1"/>
            </p:cNvSpPr>
            <p:nvPr/>
          </p:nvSpPr>
          <p:spPr bwMode="auto">
            <a:xfrm>
              <a:off x="1284" y="307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Line 19"/>
            <p:cNvSpPr>
              <a:spLocks noChangeShapeType="1"/>
            </p:cNvSpPr>
            <p:nvPr/>
          </p:nvSpPr>
          <p:spPr bwMode="auto">
            <a:xfrm>
              <a:off x="2064" y="3072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Text Box 20"/>
            <p:cNvSpPr txBox="1">
              <a:spLocks noChangeArrowheads="1"/>
            </p:cNvSpPr>
            <p:nvPr/>
          </p:nvSpPr>
          <p:spPr bwMode="auto">
            <a:xfrm>
              <a:off x="1728" y="235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latin typeface=".VnTime" panose="020B7200000000000000" pitchFamily="34" charset="0"/>
                </a:rPr>
                <a:t>A</a:t>
              </a:r>
            </a:p>
          </p:txBody>
        </p:sp>
        <p:sp>
          <p:nvSpPr>
            <p:cNvPr id="40997" name="Text Box 21"/>
            <p:cNvSpPr txBox="1">
              <a:spLocks noChangeArrowheads="1"/>
            </p:cNvSpPr>
            <p:nvPr/>
          </p:nvSpPr>
          <p:spPr bwMode="auto">
            <a:xfrm>
              <a:off x="2160" y="283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latin typeface=".VnTime" panose="020B7200000000000000" pitchFamily="34" charset="0"/>
                </a:rPr>
                <a:t>B</a:t>
              </a:r>
            </a:p>
          </p:txBody>
        </p:sp>
      </p:grpSp>
      <p:sp>
        <p:nvSpPr>
          <p:cNvPr id="145430" name="Line 22"/>
          <p:cNvSpPr>
            <a:spLocks noChangeShapeType="1"/>
          </p:cNvSpPr>
          <p:nvPr/>
        </p:nvSpPr>
        <p:spPr bwMode="auto">
          <a:xfrm>
            <a:off x="5810636" y="4458833"/>
            <a:ext cx="0" cy="592929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31" name="Line 23"/>
          <p:cNvSpPr>
            <a:spLocks noChangeShapeType="1"/>
          </p:cNvSpPr>
          <p:nvPr/>
        </p:nvSpPr>
        <p:spPr bwMode="auto">
          <a:xfrm>
            <a:off x="6553200" y="6577013"/>
            <a:ext cx="685800" cy="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32" name="Line 24"/>
          <p:cNvSpPr>
            <a:spLocks noChangeShapeType="1"/>
          </p:cNvSpPr>
          <p:nvPr/>
        </p:nvSpPr>
        <p:spPr bwMode="auto">
          <a:xfrm>
            <a:off x="6977791" y="4512471"/>
            <a:ext cx="287506" cy="412749"/>
          </a:xfrm>
          <a:prstGeom prst="line">
            <a:avLst/>
          </a:prstGeom>
          <a:noFill/>
          <a:ln w="76200" cap="sq">
            <a:solidFill>
              <a:srgbClr val="A5002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629400" y="2848063"/>
            <a:ext cx="3643314" cy="2516188"/>
            <a:chOff x="2055" y="1344"/>
            <a:chExt cx="2295" cy="1585"/>
          </a:xfrm>
        </p:grpSpPr>
        <p:sp>
          <p:nvSpPr>
            <p:cNvPr id="40980" name="AutoShape 27"/>
            <p:cNvSpPr>
              <a:spLocks noChangeArrowheads="1"/>
            </p:cNvSpPr>
            <p:nvPr/>
          </p:nvSpPr>
          <p:spPr bwMode="auto">
            <a:xfrm>
              <a:off x="2055" y="1792"/>
              <a:ext cx="537" cy="174"/>
            </a:xfrm>
            <a:prstGeom prst="rightArrow">
              <a:avLst>
                <a:gd name="adj1" fmla="val 50000"/>
                <a:gd name="adj2" fmla="val 86142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FF33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tx2"/>
                </a:solidFill>
                <a:latin typeface=".VnTime" panose="020B7200000000000000" pitchFamily="34" charset="0"/>
              </a:endParaRPr>
            </a:p>
          </p:txBody>
        </p:sp>
        <p:sp>
          <p:nvSpPr>
            <p:cNvPr id="40978" name="Rectangle 29"/>
            <p:cNvSpPr>
              <a:spLocks noChangeArrowheads="1"/>
            </p:cNvSpPr>
            <p:nvPr/>
          </p:nvSpPr>
          <p:spPr bwMode="auto">
            <a:xfrm>
              <a:off x="3888" y="2448"/>
              <a:ext cx="4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AD</a:t>
              </a:r>
              <a:r>
                <a:rPr lang="en-US" altLang="en-US" sz="24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979" name="Arc 30"/>
            <p:cNvSpPr>
              <a:spLocks/>
            </p:cNvSpPr>
            <p:nvPr/>
          </p:nvSpPr>
          <p:spPr bwMode="auto">
            <a:xfrm rot="10203347">
              <a:off x="2736" y="1344"/>
              <a:ext cx="1413" cy="1585"/>
            </a:xfrm>
            <a:custGeom>
              <a:avLst/>
              <a:gdLst>
                <a:gd name="T0" fmla="*/ 0 w 21600"/>
                <a:gd name="T1" fmla="*/ 0 h 27352"/>
                <a:gd name="T2" fmla="*/ 0 w 21600"/>
                <a:gd name="T3" fmla="*/ 0 h 27352"/>
                <a:gd name="T4" fmla="*/ 0 w 21600"/>
                <a:gd name="T5" fmla="*/ 0 h 27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7352"/>
                <a:gd name="T11" fmla="*/ 21600 w 21600"/>
                <a:gd name="T12" fmla="*/ 27352 h 27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7352" fill="none" extrusionOk="0">
                  <a:moveTo>
                    <a:pt x="1372" y="-1"/>
                  </a:moveTo>
                  <a:cubicBezTo>
                    <a:pt x="12745" y="723"/>
                    <a:pt x="21600" y="10159"/>
                    <a:pt x="21600" y="21556"/>
                  </a:cubicBezTo>
                  <a:cubicBezTo>
                    <a:pt x="21600" y="23514"/>
                    <a:pt x="21333" y="25464"/>
                    <a:pt x="20807" y="27351"/>
                  </a:cubicBezTo>
                </a:path>
                <a:path w="21600" h="27352" stroke="0" extrusionOk="0">
                  <a:moveTo>
                    <a:pt x="1372" y="-1"/>
                  </a:moveTo>
                  <a:cubicBezTo>
                    <a:pt x="12745" y="723"/>
                    <a:pt x="21600" y="10159"/>
                    <a:pt x="21600" y="21556"/>
                  </a:cubicBezTo>
                  <a:cubicBezTo>
                    <a:pt x="21600" y="23514"/>
                    <a:pt x="21333" y="25464"/>
                    <a:pt x="20807" y="27351"/>
                  </a:cubicBezTo>
                  <a:lnTo>
                    <a:pt x="0" y="21556"/>
                  </a:lnTo>
                  <a:lnTo>
                    <a:pt x="1372" y="-1"/>
                  </a:lnTo>
                  <a:close/>
                </a:path>
              </a:pathLst>
            </a:custGeom>
            <a:noFill/>
            <a:ln w="889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6553200" y="3810000"/>
            <a:ext cx="2590800" cy="2890838"/>
            <a:chOff x="3168" y="2400"/>
            <a:chExt cx="1632" cy="1821"/>
          </a:xfrm>
        </p:grpSpPr>
        <p:grpSp>
          <p:nvGrpSpPr>
            <p:cNvPr id="40971" name="Group 32"/>
            <p:cNvGrpSpPr>
              <a:grpSpLocks/>
            </p:cNvGrpSpPr>
            <p:nvPr/>
          </p:nvGrpSpPr>
          <p:grpSpPr bwMode="auto">
            <a:xfrm>
              <a:off x="3264" y="2400"/>
              <a:ext cx="1536" cy="1344"/>
              <a:chOff x="3264" y="2400"/>
              <a:chExt cx="1536" cy="1344"/>
            </a:xfrm>
          </p:grpSpPr>
          <p:sp>
            <p:nvSpPr>
              <p:cNvPr id="40974" name="Line 33"/>
              <p:cNvSpPr>
                <a:spLocks noChangeShapeType="1"/>
              </p:cNvSpPr>
              <p:nvPr/>
            </p:nvSpPr>
            <p:spPr bwMode="auto">
              <a:xfrm>
                <a:off x="3264" y="2754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5" name="Line 34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6" name="Text Box 35"/>
              <p:cNvSpPr txBox="1">
                <a:spLocks noChangeArrowheads="1"/>
              </p:cNvSpPr>
              <p:nvPr/>
            </p:nvSpPr>
            <p:spPr bwMode="auto">
              <a:xfrm>
                <a:off x="4224" y="2400"/>
                <a:ext cx="576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600">
                    <a:latin typeface=".VnTime" panose="020B7200000000000000" pitchFamily="34" charset="0"/>
                  </a:rPr>
                  <a:t>A</a:t>
                </a:r>
                <a:r>
                  <a:rPr lang="en-US" altLang="en-US" sz="2600">
                    <a:latin typeface="Times New Roman" panose="02020603050405020304" pitchFamily="18" charset="0"/>
                  </a:rPr>
                  <a:t>’</a:t>
                </a:r>
                <a:endParaRPr lang="en-US" altLang="en-US" sz="2800">
                  <a:latin typeface=".VnTime" panose="020B7200000000000000" pitchFamily="34" charset="0"/>
                </a:endParaRPr>
              </a:p>
            </p:txBody>
          </p:sp>
        </p:grpSp>
        <p:sp>
          <p:nvSpPr>
            <p:cNvPr id="40972" name="Text Box 36"/>
            <p:cNvSpPr txBox="1">
              <a:spLocks noChangeArrowheads="1"/>
            </p:cNvSpPr>
            <p:nvPr/>
          </p:nvSpPr>
          <p:spPr bwMode="auto">
            <a:xfrm>
              <a:off x="3888" y="388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.VnTime" panose="020B7200000000000000" pitchFamily="34" charset="0"/>
                </a:rPr>
                <a:t>Y2</a:t>
              </a:r>
            </a:p>
          </p:txBody>
        </p:sp>
        <p:sp>
          <p:nvSpPr>
            <p:cNvPr id="40973" name="Line 37"/>
            <p:cNvSpPr>
              <a:spLocks noChangeShapeType="1"/>
            </p:cNvSpPr>
            <p:nvPr/>
          </p:nvSpPr>
          <p:spPr bwMode="auto">
            <a:xfrm>
              <a:off x="3168" y="4221"/>
              <a:ext cx="91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145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autoUpdateAnimBg="0"/>
      <p:bldP spid="145411" grpId="0" autoUpdateAnimBg="0"/>
      <p:bldP spid="1454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8915400" cy="8382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4000" cap="none" dirty="0">
                <a:solidFill>
                  <a:srgbClr val="0000FF"/>
                </a:solidFill>
                <a:latin typeface=".VnTime" pitchFamily="34" charset="0"/>
              </a:rPr>
              <a:t/>
            </a:r>
            <a:br>
              <a:rPr lang="en-US" altLang="en-US" sz="4000" cap="none" dirty="0">
                <a:solidFill>
                  <a:srgbClr val="0000FF"/>
                </a:solidFill>
                <a:latin typeface=".VnTime" pitchFamily="34" charset="0"/>
              </a:rPr>
            </a:br>
            <a:r>
              <a:rPr kumimoji="1" lang="en-US" altLang="en-US" sz="4000" i="1" u="sng" cap="none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kumimoji="1" lang="en-US" altLang="en-US" sz="4000" i="1" u="sng" cap="none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kumimoji="1" lang="en-US" altLang="en-US" sz="4000" i="1" u="sng" cap="none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kumimoji="1" lang="en-US" altLang="en-US" sz="4000" i="1" u="sng" cap="none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kumimoji="1" lang="en-US" altLang="en-US" sz="4000" i="1" u="sng" cap="none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4000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 </a:t>
            </a:r>
            <a:r>
              <a:rPr kumimoji="1" lang="en-US" altLang="en-US" sz="4000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1" lang="en-US" altLang="en-US" sz="4000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4000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kumimoji="1" lang="en-US" altLang="en-US" sz="4000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4000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kumimoji="1" lang="en-US" altLang="en-US" sz="4000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1" lang="en-US" altLang="en-US" sz="4000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000" b="1" cap="none" dirty="0">
              <a:solidFill>
                <a:srgbClr val="000000"/>
              </a:solidFill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648200" y="601821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tx2"/>
              </a:solidFill>
              <a:latin typeface=".VnTime" panose="020B7200000000000000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65725" y="1981200"/>
            <a:ext cx="4025901" cy="2516188"/>
            <a:chOff x="2294" y="1344"/>
            <a:chExt cx="2536" cy="1585"/>
          </a:xfrm>
        </p:grpSpPr>
        <p:sp>
          <p:nvSpPr>
            <p:cNvPr id="42013" name="AutoShape 6"/>
            <p:cNvSpPr>
              <a:spLocks noChangeArrowheads="1"/>
            </p:cNvSpPr>
            <p:nvPr/>
          </p:nvSpPr>
          <p:spPr bwMode="auto">
            <a:xfrm>
              <a:off x="2294" y="2099"/>
              <a:ext cx="537" cy="252"/>
            </a:xfrm>
            <a:prstGeom prst="rightArrow">
              <a:avLst>
                <a:gd name="adj1" fmla="val 50000"/>
                <a:gd name="adj2" fmla="val 86142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FF33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tx2"/>
                </a:solidFill>
                <a:latin typeface=".VnTime" panose="020B7200000000000000" pitchFamily="34" charset="0"/>
              </a:endParaRPr>
            </a:p>
          </p:txBody>
        </p:sp>
        <p:sp>
          <p:nvSpPr>
            <p:cNvPr id="42011" name="Rectangle 8"/>
            <p:cNvSpPr>
              <a:spLocks noChangeArrowheads="1"/>
            </p:cNvSpPr>
            <p:nvPr/>
          </p:nvSpPr>
          <p:spPr bwMode="auto">
            <a:xfrm>
              <a:off x="4368" y="2544"/>
              <a:ext cx="4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AD</a:t>
              </a:r>
              <a:r>
                <a:rPr lang="en-US" altLang="en-US" sz="24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12" name="Arc 9"/>
            <p:cNvSpPr>
              <a:spLocks/>
            </p:cNvSpPr>
            <p:nvPr/>
          </p:nvSpPr>
          <p:spPr bwMode="auto">
            <a:xfrm rot="10203347">
              <a:off x="2736" y="1344"/>
              <a:ext cx="1413" cy="1585"/>
            </a:xfrm>
            <a:custGeom>
              <a:avLst/>
              <a:gdLst>
                <a:gd name="T0" fmla="*/ 0 w 21600"/>
                <a:gd name="T1" fmla="*/ 0 h 27352"/>
                <a:gd name="T2" fmla="*/ 0 w 21600"/>
                <a:gd name="T3" fmla="*/ 0 h 27352"/>
                <a:gd name="T4" fmla="*/ 0 w 21600"/>
                <a:gd name="T5" fmla="*/ 0 h 27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7352"/>
                <a:gd name="T11" fmla="*/ 21600 w 21600"/>
                <a:gd name="T12" fmla="*/ 27352 h 27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7352" fill="none" extrusionOk="0">
                  <a:moveTo>
                    <a:pt x="1372" y="-1"/>
                  </a:moveTo>
                  <a:cubicBezTo>
                    <a:pt x="12745" y="723"/>
                    <a:pt x="21600" y="10159"/>
                    <a:pt x="21600" y="21556"/>
                  </a:cubicBezTo>
                  <a:cubicBezTo>
                    <a:pt x="21600" y="23514"/>
                    <a:pt x="21333" y="25464"/>
                    <a:pt x="20807" y="27351"/>
                  </a:cubicBezTo>
                </a:path>
                <a:path w="21600" h="27352" stroke="0" extrusionOk="0">
                  <a:moveTo>
                    <a:pt x="1372" y="-1"/>
                  </a:moveTo>
                  <a:cubicBezTo>
                    <a:pt x="12745" y="723"/>
                    <a:pt x="21600" y="10159"/>
                    <a:pt x="21600" y="21556"/>
                  </a:cubicBezTo>
                  <a:cubicBezTo>
                    <a:pt x="21600" y="23514"/>
                    <a:pt x="21333" y="25464"/>
                    <a:pt x="20807" y="27351"/>
                  </a:cubicBezTo>
                  <a:lnTo>
                    <a:pt x="0" y="21556"/>
                  </a:lnTo>
                  <a:lnTo>
                    <a:pt x="1372" y="-1"/>
                  </a:lnTo>
                  <a:close/>
                </a:path>
              </a:pathLst>
            </a:custGeom>
            <a:noFill/>
            <a:ln w="889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260669" y="2521744"/>
            <a:ext cx="3005139" cy="3190874"/>
            <a:chOff x="1785" y="1641"/>
            <a:chExt cx="1893" cy="2010"/>
          </a:xfrm>
        </p:grpSpPr>
        <p:sp>
          <p:nvSpPr>
            <p:cNvPr id="42008" name="AutoShape 12"/>
            <p:cNvSpPr>
              <a:spLocks noChangeArrowheads="1"/>
            </p:cNvSpPr>
            <p:nvPr/>
          </p:nvSpPr>
          <p:spPr bwMode="auto">
            <a:xfrm>
              <a:off x="1822" y="2455"/>
              <a:ext cx="501" cy="216"/>
            </a:xfrm>
            <a:prstGeom prst="leftArrow">
              <a:avLst>
                <a:gd name="adj1" fmla="val 50000"/>
                <a:gd name="adj2" fmla="val 86086"/>
              </a:avLst>
            </a:prstGeom>
            <a:gradFill rotWithShape="0">
              <a:gsLst>
                <a:gs pos="0">
                  <a:srgbClr val="FF3300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tx2"/>
                </a:solidFill>
                <a:latin typeface=".VnTime" panose="020B7200000000000000" pitchFamily="34" charset="0"/>
              </a:endParaRPr>
            </a:p>
          </p:txBody>
        </p:sp>
        <p:sp>
          <p:nvSpPr>
            <p:cNvPr id="42006" name="Rectangle 14"/>
            <p:cNvSpPr>
              <a:spLocks noChangeArrowheads="1"/>
            </p:cNvSpPr>
            <p:nvPr/>
          </p:nvSpPr>
          <p:spPr bwMode="auto">
            <a:xfrm>
              <a:off x="3216" y="3360"/>
              <a:ext cx="4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AD</a:t>
              </a:r>
              <a:r>
                <a:rPr lang="en-US" altLang="en-US" sz="24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2007" name="Arc 15"/>
            <p:cNvSpPr>
              <a:spLocks/>
            </p:cNvSpPr>
            <p:nvPr/>
          </p:nvSpPr>
          <p:spPr bwMode="auto">
            <a:xfrm rot="10203347">
              <a:off x="1785" y="1641"/>
              <a:ext cx="1285" cy="1976"/>
            </a:xfrm>
            <a:custGeom>
              <a:avLst/>
              <a:gdLst>
                <a:gd name="T0" fmla="*/ 0 w 21600"/>
                <a:gd name="T1" fmla="*/ 0 h 27352"/>
                <a:gd name="T2" fmla="*/ 0 w 21600"/>
                <a:gd name="T3" fmla="*/ 0 h 27352"/>
                <a:gd name="T4" fmla="*/ 0 w 21600"/>
                <a:gd name="T5" fmla="*/ 0 h 27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7352"/>
                <a:gd name="T11" fmla="*/ 21600 w 21600"/>
                <a:gd name="T12" fmla="*/ 27352 h 27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7352" fill="none" extrusionOk="0">
                  <a:moveTo>
                    <a:pt x="1372" y="-1"/>
                  </a:moveTo>
                  <a:cubicBezTo>
                    <a:pt x="12745" y="723"/>
                    <a:pt x="21600" y="10159"/>
                    <a:pt x="21600" y="21556"/>
                  </a:cubicBezTo>
                  <a:cubicBezTo>
                    <a:pt x="21600" y="23514"/>
                    <a:pt x="21333" y="25464"/>
                    <a:pt x="20807" y="27351"/>
                  </a:cubicBezTo>
                </a:path>
                <a:path w="21600" h="27352" stroke="0" extrusionOk="0">
                  <a:moveTo>
                    <a:pt x="1372" y="-1"/>
                  </a:moveTo>
                  <a:cubicBezTo>
                    <a:pt x="12745" y="723"/>
                    <a:pt x="21600" y="10159"/>
                    <a:pt x="21600" y="21556"/>
                  </a:cubicBezTo>
                  <a:cubicBezTo>
                    <a:pt x="21600" y="23514"/>
                    <a:pt x="21333" y="25464"/>
                    <a:pt x="20807" y="27351"/>
                  </a:cubicBezTo>
                  <a:lnTo>
                    <a:pt x="0" y="21556"/>
                  </a:lnTo>
                  <a:lnTo>
                    <a:pt x="1372" y="-1"/>
                  </a:lnTo>
                  <a:close/>
                </a:path>
              </a:pathLst>
            </a:custGeom>
            <a:noFill/>
            <a:ln w="889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867400" y="2162176"/>
            <a:ext cx="2800350" cy="962025"/>
            <a:chOff x="2736" y="1362"/>
            <a:chExt cx="1764" cy="606"/>
          </a:xfrm>
        </p:grpSpPr>
        <p:sp>
          <p:nvSpPr>
            <p:cNvPr id="42003" name="Rectangle 17"/>
            <p:cNvSpPr>
              <a:spLocks noChangeArrowheads="1"/>
            </p:cNvSpPr>
            <p:nvPr/>
          </p:nvSpPr>
          <p:spPr bwMode="auto">
            <a:xfrm>
              <a:off x="3456" y="1362"/>
              <a:ext cx="1044" cy="239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Tăng tổng cầu</a:t>
              </a:r>
            </a:p>
          </p:txBody>
        </p:sp>
        <p:sp>
          <p:nvSpPr>
            <p:cNvPr id="42004" name="Line 18"/>
            <p:cNvSpPr>
              <a:spLocks noChangeShapeType="1"/>
            </p:cNvSpPr>
            <p:nvPr/>
          </p:nvSpPr>
          <p:spPr bwMode="auto">
            <a:xfrm flipH="1">
              <a:off x="2736" y="1536"/>
              <a:ext cx="672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3886200" y="4229100"/>
            <a:ext cx="1073150" cy="1377950"/>
            <a:chOff x="1488" y="2664"/>
            <a:chExt cx="676" cy="868"/>
          </a:xfrm>
        </p:grpSpPr>
        <p:sp>
          <p:nvSpPr>
            <p:cNvPr id="42001" name="Rectangle 20"/>
            <p:cNvSpPr>
              <a:spLocks noChangeArrowheads="1"/>
            </p:cNvSpPr>
            <p:nvPr/>
          </p:nvSpPr>
          <p:spPr bwMode="auto">
            <a:xfrm>
              <a:off x="1488" y="3120"/>
              <a:ext cx="676" cy="41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Giảm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tổng cầu</a:t>
              </a:r>
            </a:p>
          </p:txBody>
        </p:sp>
        <p:sp>
          <p:nvSpPr>
            <p:cNvPr id="42002" name="Line 21"/>
            <p:cNvSpPr>
              <a:spLocks noChangeShapeType="1"/>
            </p:cNvSpPr>
            <p:nvPr/>
          </p:nvSpPr>
          <p:spPr bwMode="auto">
            <a:xfrm flipV="1">
              <a:off x="1728" y="2664"/>
              <a:ext cx="0" cy="3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6454" name="Text Box 22"/>
          <p:cNvSpPr txBox="1">
            <a:spLocks noChangeArrowheads="1"/>
          </p:cNvSpPr>
          <p:nvPr/>
        </p:nvSpPr>
        <p:spPr bwMode="auto">
          <a:xfrm>
            <a:off x="475706" y="939703"/>
            <a:ext cx="1124058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 </a:t>
            </a:r>
            <a:r>
              <a:rPr kumimoji="1"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kumimoji="1"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kumimoji="1" lang="en-US" altLang="en-US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1" lang="en-US" altLang="en-US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kumimoji="1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3042365" y="1874043"/>
            <a:ext cx="6934200" cy="4481513"/>
            <a:chOff x="960" y="1296"/>
            <a:chExt cx="4368" cy="2823"/>
          </a:xfrm>
        </p:grpSpPr>
        <p:sp>
          <p:nvSpPr>
            <p:cNvPr id="41994" name="Rectangle 24"/>
            <p:cNvSpPr>
              <a:spLocks noChangeArrowheads="1"/>
            </p:cNvSpPr>
            <p:nvPr/>
          </p:nvSpPr>
          <p:spPr bwMode="auto">
            <a:xfrm>
              <a:off x="3984" y="3120"/>
              <a:ext cx="4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AD</a:t>
              </a:r>
              <a:r>
                <a:rPr lang="en-US" altLang="en-US" sz="2400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995" name="Arc 25"/>
            <p:cNvSpPr>
              <a:spLocks/>
            </p:cNvSpPr>
            <p:nvPr/>
          </p:nvSpPr>
          <p:spPr bwMode="auto">
            <a:xfrm rot="10203347">
              <a:off x="2256" y="1584"/>
              <a:ext cx="1653" cy="1729"/>
            </a:xfrm>
            <a:custGeom>
              <a:avLst/>
              <a:gdLst>
                <a:gd name="T0" fmla="*/ 0 w 21600"/>
                <a:gd name="T1" fmla="*/ 0 h 27352"/>
                <a:gd name="T2" fmla="*/ 0 w 21600"/>
                <a:gd name="T3" fmla="*/ 0 h 27352"/>
                <a:gd name="T4" fmla="*/ 0 w 21600"/>
                <a:gd name="T5" fmla="*/ 0 h 27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7352"/>
                <a:gd name="T11" fmla="*/ 21600 w 21600"/>
                <a:gd name="T12" fmla="*/ 27352 h 27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7352" fill="none" extrusionOk="0">
                  <a:moveTo>
                    <a:pt x="1372" y="-1"/>
                  </a:moveTo>
                  <a:cubicBezTo>
                    <a:pt x="12745" y="723"/>
                    <a:pt x="21600" y="10159"/>
                    <a:pt x="21600" y="21556"/>
                  </a:cubicBezTo>
                  <a:cubicBezTo>
                    <a:pt x="21600" y="23514"/>
                    <a:pt x="21333" y="25464"/>
                    <a:pt x="20807" y="27351"/>
                  </a:cubicBezTo>
                </a:path>
                <a:path w="21600" h="27352" stroke="0" extrusionOk="0">
                  <a:moveTo>
                    <a:pt x="1372" y="-1"/>
                  </a:moveTo>
                  <a:cubicBezTo>
                    <a:pt x="12745" y="723"/>
                    <a:pt x="21600" y="10159"/>
                    <a:pt x="21600" y="21556"/>
                  </a:cubicBezTo>
                  <a:cubicBezTo>
                    <a:pt x="21600" y="23514"/>
                    <a:pt x="21333" y="25464"/>
                    <a:pt x="20807" y="27351"/>
                  </a:cubicBezTo>
                  <a:lnTo>
                    <a:pt x="0" y="21556"/>
                  </a:lnTo>
                  <a:lnTo>
                    <a:pt x="1372" y="-1"/>
                  </a:lnTo>
                  <a:close/>
                </a:path>
              </a:pathLst>
            </a:custGeom>
            <a:noFill/>
            <a:ln w="889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/>
            </a:p>
          </p:txBody>
        </p:sp>
        <p:sp>
          <p:nvSpPr>
            <p:cNvPr id="41996" name="Line 26"/>
            <p:cNvSpPr>
              <a:spLocks noChangeShapeType="1"/>
            </p:cNvSpPr>
            <p:nvPr/>
          </p:nvSpPr>
          <p:spPr bwMode="auto">
            <a:xfrm flipV="1">
              <a:off x="1392" y="1296"/>
              <a:ext cx="0" cy="23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7" name="Text Box 27"/>
            <p:cNvSpPr txBox="1">
              <a:spLocks noChangeArrowheads="1"/>
            </p:cNvSpPr>
            <p:nvPr/>
          </p:nvSpPr>
          <p:spPr bwMode="auto">
            <a:xfrm>
              <a:off x="960" y="1344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latin typeface=".VnTime" panose="020B7200000000000000" pitchFamily="34" charset="0"/>
                </a:rPr>
                <a:t>p</a:t>
              </a:r>
            </a:p>
          </p:txBody>
        </p:sp>
        <p:sp>
          <p:nvSpPr>
            <p:cNvPr id="41998" name="Line 28"/>
            <p:cNvSpPr>
              <a:spLocks noChangeShapeType="1"/>
            </p:cNvSpPr>
            <p:nvPr/>
          </p:nvSpPr>
          <p:spPr bwMode="auto">
            <a:xfrm>
              <a:off x="1392" y="3648"/>
              <a:ext cx="36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9" name="Text Box 29"/>
            <p:cNvSpPr txBox="1">
              <a:spLocks noChangeArrowheads="1"/>
            </p:cNvSpPr>
            <p:nvPr/>
          </p:nvSpPr>
          <p:spPr bwMode="auto">
            <a:xfrm>
              <a:off x="4944" y="379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latin typeface=".VnTime" panose="020B7200000000000000" pitchFamily="34" charset="0"/>
                </a:rPr>
                <a:t>Y</a:t>
              </a:r>
            </a:p>
          </p:txBody>
        </p:sp>
        <p:sp>
          <p:nvSpPr>
            <p:cNvPr id="42000" name="Text Box 30"/>
            <p:cNvSpPr txBox="1">
              <a:spLocks noChangeArrowheads="1"/>
            </p:cNvSpPr>
            <p:nvPr/>
          </p:nvSpPr>
          <p:spPr bwMode="auto">
            <a:xfrm>
              <a:off x="1056" y="3600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latin typeface=".VnTime" panose="020B7200000000000000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217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/>
      <p:bldP spid="1464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04800"/>
            <a:ext cx="8229600" cy="7620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vĩ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endParaRPr lang="vi-VN" b="1" dirty="0">
              <a:cs typeface="Times New Roman" pitchFamily="18" charset="0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724298" y="1891937"/>
            <a:ext cx="9993086" cy="343771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1. </a:t>
            </a:r>
            <a:r>
              <a:rPr lang="en-US" alt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alt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alt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alt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ượng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cap="none" dirty="0" err="1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oàn</a:t>
            </a:r>
            <a:r>
              <a:rPr lang="en-US" altLang="en-US" sz="2800" cap="none" dirty="0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cap="none" dirty="0" err="1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ộ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ủa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àng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óa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ịch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ụ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altLang="en-US" sz="28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800" cap="none" dirty="0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en-US" sz="2800" cap="none" dirty="0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800" cap="none" dirty="0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800" cap="none" dirty="0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1752600" y="1447801"/>
            <a:ext cx="7620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kumimoji="1"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kumimoji="1" lang="en-US" altLang="en-US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kumimoji="1"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kumimoji="1"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628502" y="619126"/>
            <a:ext cx="9144000" cy="585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III.2. </a:t>
            </a:r>
            <a:r>
              <a:rPr kumimoji="1" lang="en-US" altLang="en-US" sz="32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kumimoji="1" lang="en-US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kumimoji="1"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(AS</a:t>
            </a:r>
            <a:r>
              <a:rPr kumimoji="1" lang="en-US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Aggregate </a:t>
            </a:r>
            <a:r>
              <a:rPr kumimoji="1"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Supply)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822960" y="2471057"/>
            <a:ext cx="110119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l­ượng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tr­ường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u="sng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</a:t>
            </a:r>
            <a:r>
              <a:rPr lang="en-US" altLang="en-US" u="sng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</a:t>
            </a:r>
            <a:r>
              <a:rPr lang="en-US" altLang="en-US" u="sng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u="sng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u="sng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u="sng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u="sng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u="sng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altLang="en-US" u="sng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altLang="en-US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81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utoUpdateAnimBg="0"/>
      <p:bldP spid="147459" grpId="0" animBg="1" autoUpdateAnimBg="0"/>
      <p:bldP spid="14746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1026296" y="1376939"/>
            <a:ext cx="106728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Char char="•"/>
            </a:pPr>
            <a:r>
              <a:rPr kumimoji="1" lang="en-US" altLang="en-US" dirty="0">
                <a:latin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</a:rPr>
              <a:t>Năng</a:t>
            </a:r>
            <a:r>
              <a:rPr kumimoji="1" lang="en-US" altLang="en-US" dirty="0">
                <a:latin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</a:rPr>
              <a:t>lực</a:t>
            </a:r>
            <a:r>
              <a:rPr kumimoji="1" lang="en-US" altLang="en-US" dirty="0">
                <a:latin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</a:rPr>
              <a:t>sản</a:t>
            </a:r>
            <a:r>
              <a:rPr kumimoji="1" lang="en-US" altLang="en-US" dirty="0">
                <a:latin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</a:rPr>
              <a:t>xuất</a:t>
            </a:r>
            <a:r>
              <a:rPr kumimoji="1" lang="en-US" altLang="en-US" dirty="0">
                <a:latin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</a:rPr>
              <a:t>của</a:t>
            </a:r>
            <a:r>
              <a:rPr kumimoji="1" lang="en-US" altLang="en-US" dirty="0">
                <a:latin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</a:rPr>
              <a:t>một</a:t>
            </a:r>
            <a:r>
              <a:rPr kumimoji="1" lang="en-US" altLang="en-US" dirty="0">
                <a:latin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</a:rPr>
              <a:t>nền</a:t>
            </a:r>
            <a:r>
              <a:rPr kumimoji="1" lang="en-US" altLang="en-US" dirty="0">
                <a:latin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</a:rPr>
              <a:t>kinh</a:t>
            </a:r>
            <a:r>
              <a:rPr kumimoji="1" lang="en-US" altLang="en-US" dirty="0">
                <a:latin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</a:rPr>
              <a:t>tế</a:t>
            </a:r>
            <a:r>
              <a:rPr kumimoji="1" lang="en-US" altLang="en-US" dirty="0">
                <a:latin typeface="Times New Roman" panose="02020603050405020304" pitchFamily="18" charset="0"/>
              </a:rPr>
              <a:t> - </a:t>
            </a:r>
            <a:r>
              <a:rPr kumimoji="1" lang="en-US" altLang="en-US" dirty="0" err="1">
                <a:latin typeface="Times New Roman" panose="02020603050405020304" pitchFamily="18" charset="0"/>
              </a:rPr>
              <a:t>giới</a:t>
            </a:r>
            <a:r>
              <a:rPr kumimoji="1" lang="en-US" altLang="en-US" dirty="0">
                <a:latin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</a:rPr>
              <a:t>hạn</a:t>
            </a:r>
            <a:r>
              <a:rPr kumimoji="1" lang="en-US" altLang="en-US" dirty="0">
                <a:latin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</a:rPr>
              <a:t>khả</a:t>
            </a:r>
            <a:r>
              <a:rPr kumimoji="1" lang="en-US" altLang="en-US" dirty="0">
                <a:latin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</a:rPr>
              <a:t>năng</a:t>
            </a:r>
            <a:r>
              <a:rPr kumimoji="1" lang="en-US" altLang="en-US" dirty="0">
                <a:latin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</a:rPr>
              <a:t>sx</a:t>
            </a:r>
            <a:r>
              <a:rPr kumimoji="1" lang="en-US" altLang="en-US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1828800" y="2108239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>
              <a:buFontTx/>
              <a:buChar char="–"/>
            </a:pPr>
            <a:r>
              <a:rPr kumimoji="1"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Lượng</a:t>
            </a:r>
            <a:r>
              <a:rPr kumimoji="1"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tư</a:t>
            </a:r>
            <a:r>
              <a:rPr kumimoji="1"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bản</a:t>
            </a:r>
            <a:r>
              <a:rPr kumimoji="1"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K</a:t>
            </a: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1828800" y="2641639"/>
            <a:ext cx="739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>
              <a:buFontTx/>
              <a:buChar char="–"/>
            </a:pPr>
            <a:r>
              <a:rPr kumimoji="1"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Lượng</a:t>
            </a:r>
            <a:r>
              <a:rPr kumimoji="1"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lao</a:t>
            </a:r>
            <a:r>
              <a:rPr kumimoji="1"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động</a:t>
            </a:r>
            <a:r>
              <a:rPr kumimoji="1"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L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1828800" y="3280212"/>
            <a:ext cx="701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>
              <a:buFontTx/>
              <a:buChar char="–"/>
            </a:pPr>
            <a:r>
              <a:rPr kumimoji="1"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Tình</a:t>
            </a:r>
            <a:r>
              <a:rPr kumimoji="1"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trạng</a:t>
            </a:r>
            <a:r>
              <a:rPr kumimoji="1"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công</a:t>
            </a:r>
            <a:r>
              <a:rPr kumimoji="1"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nghệ</a:t>
            </a:r>
            <a:r>
              <a:rPr kumimoji="1"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T</a:t>
            </a: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1828800" y="3893803"/>
            <a:ext cx="769620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>
              <a:buFontTx/>
              <a:buChar char="–"/>
            </a:pPr>
            <a:r>
              <a:rPr kumimoji="1"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en-US" dirty="0" err="1" smtClean="0">
                <a:solidFill>
                  <a:srgbClr val="C00000"/>
                </a:solidFill>
                <a:latin typeface="Times New Roman" panose="02020603050405020304" pitchFamily="18" charset="0"/>
              </a:rPr>
              <a:t>Nguồn</a:t>
            </a:r>
            <a:r>
              <a:rPr kumimoji="1"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tài</a:t>
            </a:r>
            <a:r>
              <a:rPr kumimoji="1"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nguyên</a:t>
            </a:r>
            <a:r>
              <a:rPr kumimoji="1"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R</a:t>
            </a:r>
          </a:p>
          <a:p>
            <a:pPr>
              <a:buFontTx/>
              <a:buChar char="-"/>
            </a:pPr>
            <a:endParaRPr lang="en-US" altLang="en-US" sz="2800" i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3124200" y="5754731"/>
            <a:ext cx="4876800" cy="7016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4000" dirty="0">
                <a:latin typeface=".VnTime" panose="020B7200000000000000" pitchFamily="34" charset="0"/>
              </a:rPr>
              <a:t>AS = F(x</a:t>
            </a:r>
            <a:r>
              <a:rPr lang="en-US" altLang="en-US" sz="4000" baseline="-25000" dirty="0">
                <a:latin typeface=".VnTime" panose="020B7200000000000000" pitchFamily="34" charset="0"/>
              </a:rPr>
              <a:t>i</a:t>
            </a:r>
            <a:r>
              <a:rPr lang="en-US" altLang="en-US" sz="4000" dirty="0">
                <a:latin typeface=".VnTime" panose="020B7200000000000000" pitchFamily="34" charset="0"/>
              </a:rPr>
              <a:t>)</a:t>
            </a:r>
            <a:endParaRPr kumimoji="1" lang="en-US" altLang="en-US" sz="4000" dirty="0">
              <a:latin typeface=".VnTime" panose="020B7200000000000000" pitchFamily="34" charset="0"/>
            </a:endParaRP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2667000" y="28575"/>
            <a:ext cx="8001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kumimoji="1"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1"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kumimoji="1"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kumimoji="1"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kumimoji="1"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kumimoji="1"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kumimoji="1"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  <a:endParaRPr kumimoji="1"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1086394" y="5107591"/>
            <a:ext cx="7010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 Chi </a:t>
            </a:r>
            <a:r>
              <a:rPr lang="en-US" altLang="en-US" dirty="0" err="1">
                <a:latin typeface="Times New Roman" panose="02020603050405020304" pitchFamily="18" charset="0"/>
              </a:rPr>
              <a:t>phí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sản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xuất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019800" y="480060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133600" y="4532377"/>
            <a:ext cx="845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kumimoji="1" lang="en-US" altLang="en-US" sz="2800" dirty="0" err="1">
                <a:latin typeface="Times New Roman" panose="02020603050405020304" pitchFamily="18" charset="0"/>
              </a:rPr>
              <a:t>Khả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năng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NKT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mở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rộng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smtClean="0">
                <a:latin typeface="Times New Roman" panose="02020603050405020304" pitchFamily="18" charset="0"/>
              </a:rPr>
              <a:t>        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AS </a:t>
            </a:r>
            <a:r>
              <a:rPr kumimoji="1" lang="en-US" altLang="en-US" sz="2800" dirty="0" err="1" smtClean="0">
                <a:latin typeface="Times New Roman" panose="02020603050405020304" pitchFamily="18" charset="0"/>
              </a:rPr>
              <a:t>tăng</a:t>
            </a:r>
            <a:r>
              <a:rPr kumimoji="1" lang="en-US" altLang="en-US" sz="2800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</a:rPr>
              <a:t>và</a:t>
            </a:r>
            <a:r>
              <a:rPr kumimoji="1" lang="en-US" altLang="en-US" sz="2800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ngược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lại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6394" y="685483"/>
            <a:ext cx="7772400" cy="579438"/>
            <a:chOff x="1086394" y="685483"/>
            <a:chExt cx="7772400" cy="579438"/>
          </a:xfrm>
        </p:grpSpPr>
        <p:sp>
          <p:nvSpPr>
            <p:cNvPr id="148483" name="Text Box 3"/>
            <p:cNvSpPr txBox="1">
              <a:spLocks noChangeArrowheads="1"/>
            </p:cNvSpPr>
            <p:nvPr/>
          </p:nvSpPr>
          <p:spPr bwMode="auto">
            <a:xfrm>
              <a:off x="1086394" y="685483"/>
              <a:ext cx="77724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Tx/>
                <a:buChar char="•"/>
              </a:pPr>
              <a:r>
                <a:rPr kumimoji="1" lang="en-US" altLang="en-US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en-US" dirty="0" err="1">
                  <a:latin typeface="Times New Roman" panose="02020603050405020304" pitchFamily="18" charset="0"/>
                </a:rPr>
                <a:t>Mức</a:t>
              </a:r>
              <a:r>
                <a:rPr kumimoji="1" lang="en-US" altLang="en-US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en-US" dirty="0" err="1">
                  <a:latin typeface="Times New Roman" panose="02020603050405020304" pitchFamily="18" charset="0"/>
                </a:rPr>
                <a:t>giá</a:t>
              </a:r>
              <a:r>
                <a:rPr kumimoji="1" lang="en-US" altLang="en-US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en-US" dirty="0" err="1">
                  <a:latin typeface="Times New Roman" panose="02020603050405020304" pitchFamily="18" charset="0"/>
                </a:rPr>
                <a:t>chung</a:t>
              </a:r>
              <a:r>
                <a:rPr kumimoji="1" lang="en-US" altLang="en-US" dirty="0">
                  <a:latin typeface="Times New Roman" panose="02020603050405020304" pitchFamily="18" charset="0"/>
                </a:rPr>
                <a:t> (P </a:t>
              </a:r>
              <a:r>
                <a:rPr kumimoji="1" lang="en-US" altLang="en-US" dirty="0" err="1">
                  <a:latin typeface="Times New Roman" panose="02020603050405020304" pitchFamily="18" charset="0"/>
                </a:rPr>
                <a:t>tăng</a:t>
              </a:r>
              <a:r>
                <a:rPr kumimoji="1" lang="en-US" altLang="en-US" dirty="0">
                  <a:latin typeface="Times New Roman" panose="02020603050405020304" pitchFamily="18" charset="0"/>
                </a:rPr>
                <a:t>         AS </a:t>
              </a:r>
              <a:r>
                <a:rPr kumimoji="1" lang="en-US" altLang="en-US" dirty="0" err="1">
                  <a:latin typeface="Times New Roman" panose="02020603050405020304" pitchFamily="18" charset="0"/>
                </a:rPr>
                <a:t>tăng</a:t>
              </a:r>
              <a:r>
                <a:rPr kumimoji="1" lang="en-US" altLang="en-US" dirty="0">
                  <a:latin typeface="Times New Roman" panose="02020603050405020304" pitchFamily="18" charset="0"/>
                </a:rPr>
                <a:t>) 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372100" y="979308"/>
              <a:ext cx="381000" cy="76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241981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autoUpdateAnimBg="0"/>
      <p:bldP spid="148484" grpId="0" autoUpdateAnimBg="0"/>
      <p:bldP spid="148485" grpId="0" autoUpdateAnimBg="0"/>
      <p:bldP spid="148486" grpId="0" autoUpdateAnimBg="0"/>
      <p:bldP spid="148487" grpId="0" autoUpdateAnimBg="0"/>
      <p:bldP spid="148488" grpId="0" animBg="1"/>
      <p:bldP spid="148490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1828800" y="838200"/>
            <a:ext cx="7620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kumimoji="1"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2.3.1. </a:t>
            </a:r>
            <a:r>
              <a:rPr kumimoji="1" lang="en-US" alt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kumimoji="1" lang="en-US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l­ượng</a:t>
            </a:r>
            <a:r>
              <a:rPr kumimoji="1" lang="en-US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kumimoji="1" lang="en-US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kumimoji="1" lang="en-US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Potential) 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2590800" y="228600"/>
            <a:ext cx="7848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kumimoji="1" lang="en-US" altLang="en-US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Đ­ường</a:t>
            </a:r>
            <a:r>
              <a:rPr kumimoji="1"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27909" y="1442312"/>
            <a:ext cx="10058400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Char char="-"/>
            </a:pPr>
            <a:r>
              <a:rPr kumimoji="1"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kumimoji="1"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kumimoji="1"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kumimoji="1"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QG </a:t>
            </a:r>
            <a:r>
              <a:rPr kumimoji="1"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kumimoji="1"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kumimoji="1"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kumimoji="1"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i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kumimoji="1" lang="en-US" altLang="en-US" sz="2800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i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kumimoji="1" lang="en-US" altLang="en-US" sz="2800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i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l­ượng</a:t>
            </a:r>
            <a:r>
              <a:rPr kumimoji="1" lang="en-US" altLang="en-US" sz="2800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i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kumimoji="1" lang="en-US" altLang="en-US" sz="2800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i="1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kumimoji="1" lang="en-US" altLang="en-US" sz="2800" i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en-US" sz="2800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kumimoji="1"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kumimoji="1"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1"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i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kumimoji="1" lang="en-US" altLang="en-US" sz="2800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i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1" lang="en-US" altLang="en-US" sz="2800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i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kumimoji="1" lang="en-US" altLang="en-US" sz="2800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i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kumimoji="1" lang="en-US" altLang="en-US" sz="2800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i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kumimoji="1" lang="en-US" altLang="en-US" sz="2800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i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lạm</a:t>
            </a:r>
            <a:r>
              <a:rPr kumimoji="1" lang="en-US" altLang="en-US" sz="2800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i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kumimoji="1" lang="en-US" altLang="en-US" sz="2800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i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kumimoji="1" lang="en-US" altLang="en-US" sz="2800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i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endParaRPr kumimoji="1" lang="en-US" altLang="en-US" sz="2800" i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27909" y="3062287"/>
            <a:ext cx="9692640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kumimoji="1" lang="en-US" altLang="en-US" sz="2800" i="1" dirty="0" err="1">
                <a:latin typeface="Times New Roman" panose="02020603050405020304" pitchFamily="18" charset="0"/>
              </a:rPr>
              <a:t>Sản</a:t>
            </a:r>
            <a:r>
              <a:rPr kumimoji="1" lang="en-US" altLang="en-US" sz="2800" i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i="1" dirty="0" err="1">
                <a:latin typeface="Times New Roman" panose="02020603050405020304" pitchFamily="18" charset="0"/>
              </a:rPr>
              <a:t>lượng</a:t>
            </a:r>
            <a:r>
              <a:rPr kumimoji="1" lang="en-US" altLang="en-US" sz="2800" i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i="1" dirty="0" err="1">
                <a:latin typeface="Times New Roman" panose="02020603050405020304" pitchFamily="18" charset="0"/>
              </a:rPr>
              <a:t>tiềm</a:t>
            </a:r>
            <a:r>
              <a:rPr kumimoji="1" lang="en-US" altLang="en-US" sz="2800" i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i="1" dirty="0" err="1">
                <a:latin typeface="Times New Roman" panose="02020603050405020304" pitchFamily="18" charset="0"/>
              </a:rPr>
              <a:t>năng</a:t>
            </a:r>
            <a:r>
              <a:rPr kumimoji="1" lang="en-US" altLang="en-US" sz="2800" i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i="1" dirty="0" err="1">
                <a:latin typeface="Times New Roman" panose="02020603050405020304" pitchFamily="18" charset="0"/>
              </a:rPr>
              <a:t>là</a:t>
            </a:r>
            <a:r>
              <a:rPr kumimoji="1" lang="en-US" altLang="en-US" sz="2800" i="1" dirty="0">
                <a:latin typeface="Times New Roman" panose="02020603050405020304" pitchFamily="18" charset="0"/>
              </a:rPr>
              <a:t> 1 </a:t>
            </a:r>
            <a:r>
              <a:rPr kumimoji="1" lang="en-US" altLang="en-US" sz="2800" i="1" dirty="0" err="1">
                <a:latin typeface="Times New Roman" panose="02020603050405020304" pitchFamily="18" charset="0"/>
              </a:rPr>
              <a:t>mục</a:t>
            </a:r>
            <a:r>
              <a:rPr kumimoji="1" lang="en-US" altLang="en-US" sz="2800" i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i="1" dirty="0" err="1">
                <a:latin typeface="Times New Roman" panose="02020603050405020304" pitchFamily="18" charset="0"/>
              </a:rPr>
              <a:t>tiêu</a:t>
            </a:r>
            <a:r>
              <a:rPr kumimoji="1" lang="en-US" altLang="en-US" sz="2800" i="1" dirty="0">
                <a:latin typeface="Times New Roman" panose="02020603050405020304" pitchFamily="18" charset="0"/>
              </a:rPr>
              <a:t> di </a:t>
            </a:r>
            <a:r>
              <a:rPr kumimoji="1" lang="en-US" altLang="en-US" sz="2800" i="1" dirty="0" err="1">
                <a:latin typeface="Times New Roman" panose="02020603050405020304" pitchFamily="18" charset="0"/>
              </a:rPr>
              <a:t>động</a:t>
            </a:r>
            <a:r>
              <a:rPr kumimoji="1" lang="en-US" altLang="en-US" sz="2800" i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i="1" dirty="0" err="1">
                <a:latin typeface="Times New Roman" panose="02020603050405020304" pitchFamily="18" charset="0"/>
              </a:rPr>
              <a:t>vì</a:t>
            </a:r>
            <a:r>
              <a:rPr kumimoji="1" lang="en-US" altLang="en-US" sz="2800" i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i="1" dirty="0" err="1">
                <a:latin typeface="Times New Roman" panose="02020603050405020304" pitchFamily="18" charset="0"/>
              </a:rPr>
              <a:t>nó</a:t>
            </a:r>
            <a:r>
              <a:rPr kumimoji="1" lang="en-US" altLang="en-US" sz="2800" i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i="1" dirty="0" err="1">
                <a:latin typeface="Times New Roman" panose="02020603050405020304" pitchFamily="18" charset="0"/>
              </a:rPr>
              <a:t>phụ</a:t>
            </a:r>
            <a:r>
              <a:rPr kumimoji="1" lang="en-US" altLang="en-US" sz="2800" i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i="1" dirty="0" err="1">
                <a:latin typeface="Times New Roman" panose="02020603050405020304" pitchFamily="18" charset="0"/>
              </a:rPr>
              <a:t>thuộc</a:t>
            </a:r>
            <a:r>
              <a:rPr kumimoji="1" lang="en-US" altLang="en-US" sz="2800" i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i="1" dirty="0" err="1">
                <a:latin typeface="Times New Roman" panose="02020603050405020304" pitchFamily="18" charset="0"/>
              </a:rPr>
              <a:t>vào</a:t>
            </a:r>
            <a:r>
              <a:rPr kumimoji="1" lang="en-US" altLang="en-US" sz="2800" i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i="1" dirty="0" err="1">
                <a:latin typeface="Times New Roman" panose="02020603050405020304" pitchFamily="18" charset="0"/>
              </a:rPr>
              <a:t>các</a:t>
            </a:r>
            <a:r>
              <a:rPr kumimoji="1" lang="en-US" altLang="en-US" sz="2800" i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i="1" dirty="0" err="1">
                <a:latin typeface="Times New Roman" panose="02020603050405020304" pitchFamily="18" charset="0"/>
              </a:rPr>
              <a:t>yếu</a:t>
            </a:r>
            <a:r>
              <a:rPr kumimoji="1" lang="en-US" altLang="en-US" sz="2800" i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i="1" dirty="0" err="1">
                <a:latin typeface="Times New Roman" panose="02020603050405020304" pitchFamily="18" charset="0"/>
              </a:rPr>
              <a:t>tố</a:t>
            </a:r>
            <a:r>
              <a:rPr kumimoji="1" lang="en-US" altLang="en-US" sz="2800" i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i="1" dirty="0" err="1">
                <a:latin typeface="Times New Roman" panose="02020603050405020304" pitchFamily="18" charset="0"/>
              </a:rPr>
              <a:t>sản</a:t>
            </a:r>
            <a:r>
              <a:rPr kumimoji="1" lang="en-US" altLang="en-US" sz="2800" i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i="1" dirty="0" err="1">
                <a:latin typeface="Times New Roman" panose="02020603050405020304" pitchFamily="18" charset="0"/>
              </a:rPr>
              <a:t>xuất</a:t>
            </a:r>
            <a:r>
              <a:rPr kumimoji="1" lang="en-US" altLang="en-US" sz="2800" i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i="1" dirty="0" err="1">
                <a:latin typeface="Times New Roman" panose="02020603050405020304" pitchFamily="18" charset="0"/>
              </a:rPr>
              <a:t>đặc</a:t>
            </a:r>
            <a:r>
              <a:rPr kumimoji="1" lang="en-US" altLang="en-US" sz="2800" i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i="1" dirty="0" err="1">
                <a:latin typeface="Times New Roman" panose="02020603050405020304" pitchFamily="18" charset="0"/>
              </a:rPr>
              <a:t>biệt</a:t>
            </a:r>
            <a:r>
              <a:rPr kumimoji="1" lang="en-US" altLang="en-US" sz="2800" i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i="1" dirty="0" err="1">
                <a:latin typeface="Times New Roman" panose="02020603050405020304" pitchFamily="18" charset="0"/>
              </a:rPr>
              <a:t>là</a:t>
            </a:r>
            <a:r>
              <a:rPr kumimoji="1" lang="en-US" altLang="en-US" sz="2800" i="1" dirty="0">
                <a:latin typeface="Times New Roman" panose="02020603050405020304" pitchFamily="18" charset="0"/>
              </a:rPr>
              <a:t> L: </a:t>
            </a:r>
          </a:p>
          <a:p>
            <a:pPr>
              <a:buFontTx/>
              <a:buNone/>
            </a:pPr>
            <a:r>
              <a:rPr kumimoji="1" lang="en-US" altLang="en-US" sz="2800" i="1" dirty="0">
                <a:latin typeface="Times New Roman" panose="02020603050405020304" pitchFamily="18" charset="0"/>
              </a:rPr>
              <a:t> 	</a:t>
            </a:r>
            <a:r>
              <a:rPr kumimoji="1" lang="en-US" altLang="en-US" sz="2800" i="1" dirty="0" err="1">
                <a:latin typeface="Times New Roman" panose="02020603050405020304" pitchFamily="18" charset="0"/>
              </a:rPr>
              <a:t>Khi</a:t>
            </a:r>
            <a:r>
              <a:rPr kumimoji="1" lang="en-US" altLang="en-US" sz="2800" i="1" dirty="0">
                <a:latin typeface="Times New Roman" panose="02020603050405020304" pitchFamily="18" charset="0"/>
              </a:rPr>
              <a:t> (R, L, K, T) </a:t>
            </a:r>
            <a:r>
              <a:rPr kumimoji="1" lang="en-US" altLang="en-US" sz="2800" i="1" dirty="0" err="1">
                <a:latin typeface="Times New Roman" panose="02020603050405020304" pitchFamily="18" charset="0"/>
              </a:rPr>
              <a:t>tăng</a:t>
            </a:r>
            <a:r>
              <a:rPr kumimoji="1" lang="en-US" altLang="en-US" sz="2800" i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i="1" dirty="0" err="1">
                <a:latin typeface="Times New Roman" panose="02020603050405020304" pitchFamily="18" charset="0"/>
              </a:rPr>
              <a:t>thì</a:t>
            </a:r>
            <a:r>
              <a:rPr kumimoji="1" lang="en-US" altLang="en-US" sz="2800" i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i="1" dirty="0" err="1">
                <a:latin typeface="Times New Roman" panose="02020603050405020304" pitchFamily="18" charset="0"/>
              </a:rPr>
              <a:t>Yp</a:t>
            </a:r>
            <a:r>
              <a:rPr kumimoji="1" lang="en-US" altLang="en-US" sz="2800" i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i="1" dirty="0" err="1">
                <a:latin typeface="Times New Roman" panose="02020603050405020304" pitchFamily="18" charset="0"/>
              </a:rPr>
              <a:t>tăng</a:t>
            </a:r>
            <a:endParaRPr kumimoji="1" lang="en-US" altLang="en-US" sz="2800" i="1" dirty="0">
              <a:latin typeface=".VnTime" panose="020B7200000000000000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73183" y="4889863"/>
            <a:ext cx="10567851" cy="1384995"/>
            <a:chOff x="404949" y="4876800"/>
            <a:chExt cx="11103428" cy="1384995"/>
          </a:xfrm>
        </p:grpSpPr>
        <p:sp>
          <p:nvSpPr>
            <p:cNvPr id="149508" name="Text Box 4"/>
            <p:cNvSpPr txBox="1">
              <a:spLocks noChangeArrowheads="1"/>
            </p:cNvSpPr>
            <p:nvPr/>
          </p:nvSpPr>
          <p:spPr bwMode="auto">
            <a:xfrm>
              <a:off x="404949" y="4876800"/>
              <a:ext cx="11103428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buFontTx/>
                <a:buNone/>
              </a:pPr>
              <a:r>
                <a:rPr kumimoji="1" lang="en-US" altLang="en-US" sz="28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Vd</a:t>
              </a:r>
              <a:r>
                <a:rPr kumimoji="1" lang="en-US" altLang="en-US" sz="28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kumimoji="1" lang="en-US" altLang="en-US" sz="28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kumimoji="1" lang="en-US" altLang="en-US" sz="28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NKT </a:t>
              </a:r>
              <a:r>
                <a:rPr kumimoji="1" lang="en-US" altLang="en-US" sz="28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kumimoji="1" lang="en-US" altLang="en-US" sz="28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en-US" sz="28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tỷ</a:t>
              </a:r>
              <a:r>
                <a:rPr kumimoji="1" lang="en-US" altLang="en-US" sz="28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en-US" sz="28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lệ</a:t>
              </a:r>
              <a:r>
                <a:rPr kumimoji="1" lang="en-US" altLang="en-US" sz="28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TN </a:t>
              </a:r>
              <a:r>
                <a:rPr kumimoji="1" lang="en-US" altLang="en-US" sz="28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thấp</a:t>
              </a:r>
              <a:r>
                <a:rPr kumimoji="1" lang="en-US" altLang="en-US" sz="28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kumimoji="1" lang="en-US" altLang="en-US" sz="28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nghĩa</a:t>
              </a:r>
              <a:r>
                <a:rPr kumimoji="1" lang="en-US" altLang="en-US" sz="28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en-US" sz="28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mọi</a:t>
              </a:r>
              <a:r>
                <a:rPr kumimoji="1" lang="en-US" altLang="en-US" sz="28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en-US" sz="28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người</a:t>
              </a:r>
              <a:r>
                <a:rPr kumimoji="1" lang="en-US" altLang="en-US" sz="28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en-US" sz="28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đều</a:t>
              </a:r>
              <a:r>
                <a:rPr kumimoji="1" lang="en-US" altLang="en-US" sz="28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en-US" sz="28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kumimoji="1" lang="en-US" altLang="en-US" sz="28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VL </a:t>
              </a:r>
              <a:r>
                <a:rPr kumimoji="1" lang="en-US" altLang="en-US" sz="28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làm</a:t>
              </a:r>
              <a:r>
                <a:rPr kumimoji="1" lang="en-US" altLang="en-US" sz="28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kumimoji="1" lang="en-US" altLang="en-US" sz="28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Tổng</a:t>
              </a:r>
              <a:r>
                <a:rPr kumimoji="1" lang="en-US" altLang="en-US" sz="28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en-US" sz="28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sản</a:t>
              </a:r>
              <a:r>
                <a:rPr kumimoji="1" lang="en-US" altLang="en-US" sz="28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en-US" sz="28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lượng</a:t>
              </a:r>
              <a:r>
                <a:rPr kumimoji="1" lang="en-US" altLang="en-US" sz="28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QG </a:t>
              </a:r>
              <a:r>
                <a:rPr kumimoji="1" lang="en-US" altLang="en-US" sz="28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tăng</a:t>
              </a:r>
              <a:r>
                <a:rPr kumimoji="1" lang="en-US" altLang="en-US" sz="28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NKT </a:t>
              </a:r>
              <a:r>
                <a:rPr kumimoji="1" lang="en-US" altLang="en-US" sz="28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càng</a:t>
              </a:r>
              <a:r>
                <a:rPr kumimoji="1" lang="en-US" altLang="en-US" sz="28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en-US" sz="28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phát</a:t>
              </a:r>
              <a:r>
                <a:rPr kumimoji="1" lang="en-US" altLang="en-US" sz="28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en-US" sz="28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triển</a:t>
              </a:r>
              <a:r>
                <a:rPr kumimoji="1" lang="en-US" altLang="en-US" sz="28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kumimoji="1" lang="en-US" altLang="en-US" sz="28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Vd</a:t>
              </a:r>
              <a:r>
                <a:rPr kumimoji="1" lang="en-US" altLang="en-US" sz="28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NKT VN </a:t>
              </a:r>
              <a:r>
                <a:rPr kumimoji="1" lang="en-US" altLang="en-US" sz="28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năm</a:t>
              </a:r>
              <a:r>
                <a:rPr kumimoji="1" lang="en-US" altLang="en-US" sz="28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2008, LP </a:t>
              </a:r>
              <a:r>
                <a:rPr kumimoji="1" lang="en-US" altLang="en-US" sz="28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cao</a:t>
              </a:r>
              <a:r>
                <a:rPr kumimoji="1" lang="en-US" altLang="en-US" sz="28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en-US" sz="28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nhưng</a:t>
              </a:r>
              <a:r>
                <a:rPr kumimoji="1" lang="en-US" altLang="en-US" sz="28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NKT </a:t>
              </a:r>
              <a:r>
                <a:rPr kumimoji="1" lang="en-US" altLang="en-US" sz="28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vẫn</a:t>
              </a:r>
              <a:r>
                <a:rPr kumimoji="1" lang="en-US" altLang="en-US" sz="28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en-US" sz="28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phát</a:t>
              </a:r>
              <a:r>
                <a:rPr kumimoji="1" lang="en-US" altLang="en-US" sz="28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en-US" sz="28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triển</a:t>
              </a:r>
              <a:endParaRPr kumimoji="1" lang="en-US" altLang="en-US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9982200" y="5055326"/>
              <a:ext cx="4572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583578" y="5493097"/>
              <a:ext cx="533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004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autoUpdateAnimBg="0"/>
      <p:bldP spid="149507" grpId="0" autoUpdateAnimBg="0"/>
      <p:bldP spid="6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74319" y="1776254"/>
            <a:ext cx="853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rgbClr val="7030A0"/>
                </a:solidFill>
                <a:latin typeface=".VnTime" panose="020B7200000000000000" pitchFamily="34" charset="0"/>
              </a:rPr>
              <a:t> </a:t>
            </a:r>
            <a:r>
              <a:rPr lang="en-US" altLang="en-US" sz="28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Đường</a:t>
            </a:r>
            <a:r>
              <a:rPr lang="en-US" altLang="en-US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 AS </a:t>
            </a:r>
            <a:r>
              <a:rPr lang="en-US" altLang="en-US" sz="28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trong</a:t>
            </a:r>
            <a:r>
              <a:rPr lang="en-US" altLang="en-US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dài</a:t>
            </a:r>
            <a:r>
              <a:rPr lang="en-US" altLang="en-US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hạn</a:t>
            </a:r>
            <a:r>
              <a:rPr lang="en-US" altLang="en-US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 - LAS: (Long Run – AS)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679268" y="2324312"/>
            <a:ext cx="1132549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- </a:t>
            </a:r>
            <a:r>
              <a:rPr lang="en-US" altLang="en-US" sz="2800" dirty="0" err="1" smtClean="0">
                <a:latin typeface="Times New Roman" panose="02020603050405020304" pitchFamily="18" charset="0"/>
              </a:rPr>
              <a:t>Là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đường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mô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tả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mối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quan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hệ</a:t>
            </a:r>
            <a:r>
              <a:rPr lang="en-US" altLang="en-US" sz="2800" dirty="0">
                <a:latin typeface="Times New Roman" panose="02020603050405020304" pitchFamily="18" charset="0"/>
              </a:rPr>
              <a:t>  </a:t>
            </a:r>
            <a:r>
              <a:rPr lang="en-US" altLang="en-US" sz="2800" dirty="0" err="1">
                <a:latin typeface="Times New Roman" panose="02020603050405020304" pitchFamily="18" charset="0"/>
              </a:rPr>
              <a:t>giữa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mức</a:t>
            </a:r>
            <a:r>
              <a:rPr lang="en-US" altLang="en-US" sz="2800" i="1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giá</a:t>
            </a:r>
            <a:r>
              <a:rPr lang="en-US" altLang="en-US" sz="2800" i="1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chung</a:t>
            </a:r>
            <a:r>
              <a:rPr lang="en-US" altLang="en-US" sz="2800" i="1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và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tổng</a:t>
            </a:r>
            <a:r>
              <a:rPr lang="en-US" altLang="en-US" sz="2800" i="1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sản</a:t>
            </a:r>
            <a:r>
              <a:rPr lang="en-US" altLang="en-US" sz="2800" i="1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lượng</a:t>
            </a:r>
            <a:r>
              <a:rPr lang="en-US" altLang="en-US" sz="2800" i="1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trong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khoảng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thời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gian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đủ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dài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để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làm</a:t>
            </a:r>
            <a:r>
              <a:rPr lang="en-US" altLang="en-US" sz="2800" dirty="0">
                <a:latin typeface="Times New Roman" panose="02020603050405020304" pitchFamily="18" charset="0"/>
              </a:rPr>
              <a:t> P </a:t>
            </a:r>
            <a:r>
              <a:rPr lang="en-US" altLang="en-US" sz="2800" dirty="0" err="1">
                <a:latin typeface="Times New Roman" panose="02020603050405020304" pitchFamily="18" charset="0"/>
              </a:rPr>
              <a:t>hoàn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toàn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linh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hoạt</a:t>
            </a:r>
            <a:r>
              <a:rPr lang="en-US" altLang="en-US" sz="2800" dirty="0">
                <a:latin typeface="Times New Roman" panose="02020603050405020304" pitchFamily="18" charset="0"/>
              </a:rPr>
              <a:t>.</a:t>
            </a:r>
            <a:endParaRPr kumimoji="1"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48787" y="5541238"/>
            <a:ext cx="77854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hoành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endParaRPr kumimoji="1"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9268" y="3394166"/>
            <a:ext cx="1132549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50000"/>
              </a:spcBef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Cung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HH, </a:t>
            </a:r>
            <a:r>
              <a:rPr lang="en-US" altLang="en-US" sz="2800" dirty="0" err="1">
                <a:latin typeface="Times New Roman" panose="02020603050405020304" pitchFamily="18" charset="0"/>
              </a:rPr>
              <a:t>dịch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vụ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trong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dài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hạn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phụ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thuộc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vào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nguồn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lực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của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nền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kinh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tế</a:t>
            </a:r>
            <a:r>
              <a:rPr lang="en-US" altLang="en-US" sz="2800" dirty="0">
                <a:latin typeface="Times New Roman" panose="02020603050405020304" pitchFamily="18" charset="0"/>
              </a:rPr>
              <a:t> (L, R, K, T). </a:t>
            </a:r>
            <a:r>
              <a:rPr lang="en-US" altLang="en-US" sz="2800" dirty="0" err="1">
                <a:latin typeface="Times New Roman" panose="02020603050405020304" pitchFamily="18" charset="0"/>
              </a:rPr>
              <a:t>Khi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nguồn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lực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thay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đổi</a:t>
            </a:r>
            <a:r>
              <a:rPr lang="en-US" altLang="en-US" sz="2800" dirty="0">
                <a:latin typeface="Times New Roman" panose="02020603050405020304" pitchFamily="18" charset="0"/>
              </a:rPr>
              <a:t>, </a:t>
            </a:r>
            <a:r>
              <a:rPr lang="en-US" altLang="en-US" sz="2800" dirty="0" err="1">
                <a:latin typeface="Times New Roman" panose="02020603050405020304" pitchFamily="18" charset="0"/>
              </a:rPr>
              <a:t>đường</a:t>
            </a:r>
            <a:r>
              <a:rPr lang="en-US" altLang="en-US" sz="2800" dirty="0">
                <a:latin typeface="Times New Roman" panose="02020603050405020304" pitchFamily="18" charset="0"/>
              </a:rPr>
              <a:t> LAS </a:t>
            </a:r>
            <a:r>
              <a:rPr lang="en-US" altLang="en-US" sz="2800" dirty="0" err="1">
                <a:latin typeface="Times New Roman" panose="02020603050405020304" pitchFamily="18" charset="0"/>
              </a:rPr>
              <a:t>dịch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chuyển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Tx/>
              <a:buNone/>
            </a:pPr>
            <a:r>
              <a:rPr kumimoji="1" lang="en-US" altLang="en-US" sz="2800" dirty="0">
                <a:latin typeface="Times New Roman" panose="02020603050405020304" pitchFamily="18" charset="0"/>
              </a:rPr>
              <a:t>-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Cung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hh</a:t>
            </a:r>
            <a:r>
              <a:rPr lang="en-US" altLang="en-US" sz="2800" dirty="0">
                <a:latin typeface="Times New Roman" panose="02020603050405020304" pitchFamily="18" charset="0"/>
              </a:rPr>
              <a:t>, </a:t>
            </a:r>
            <a:r>
              <a:rPr lang="en-US" altLang="en-US" sz="2800" dirty="0" err="1">
                <a:latin typeface="Times New Roman" panose="02020603050405020304" pitchFamily="18" charset="0"/>
              </a:rPr>
              <a:t>dịch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vụ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trong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dài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hạn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không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phụ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thuộc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vào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mức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giá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trong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nền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kinh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tế</a:t>
            </a:r>
            <a:endParaRPr kumimoji="1"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679268" y="379012"/>
            <a:ext cx="996696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2.3.2.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Đồ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thị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đường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AS</a:t>
            </a: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: </a:t>
            </a:r>
            <a:endParaRPr lang="en-US" altLang="en-US" sz="2800" dirty="0" smtClean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dirty="0" err="1" smtClean="0">
                <a:latin typeface="Times New Roman" panose="02020603050405020304" pitchFamily="18" charset="0"/>
              </a:rPr>
              <a:t>Mô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tả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mối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quan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hệ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giữa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mức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giá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chung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và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tổng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sản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lượng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cung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ứng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5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/>
      <p:bldP spid="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4648200" y="60483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tx2"/>
              </a:solidFill>
              <a:latin typeface=".VnTime" panose="020B7200000000000000" pitchFamily="34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5394326" y="1295401"/>
            <a:ext cx="76783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LAS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70866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Tổng cung dài hạn</a:t>
            </a:r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3286127" y="1252539"/>
            <a:ext cx="5795963" cy="5565775"/>
            <a:chOff x="813" y="816"/>
            <a:chExt cx="3651" cy="3506"/>
          </a:xfrm>
        </p:grpSpPr>
        <p:sp>
          <p:nvSpPr>
            <p:cNvPr id="47111" name="Line 6"/>
            <p:cNvSpPr>
              <a:spLocks noChangeShapeType="1"/>
            </p:cNvSpPr>
            <p:nvPr/>
          </p:nvSpPr>
          <p:spPr bwMode="auto">
            <a:xfrm flipH="1">
              <a:off x="2690" y="3144"/>
              <a:ext cx="526" cy="5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2" name="Rectangle 7"/>
            <p:cNvSpPr>
              <a:spLocks noChangeArrowheads="1"/>
            </p:cNvSpPr>
            <p:nvPr/>
          </p:nvSpPr>
          <p:spPr bwMode="auto">
            <a:xfrm>
              <a:off x="1008" y="1833"/>
              <a:ext cx="40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120</a:t>
              </a:r>
            </a:p>
          </p:txBody>
        </p:sp>
        <p:sp>
          <p:nvSpPr>
            <p:cNvPr id="47113" name="Rectangle 8"/>
            <p:cNvSpPr>
              <a:spLocks noChangeArrowheads="1"/>
            </p:cNvSpPr>
            <p:nvPr/>
          </p:nvSpPr>
          <p:spPr bwMode="auto">
            <a:xfrm>
              <a:off x="1008" y="2636"/>
              <a:ext cx="40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47114" name="Rectangle 9"/>
            <p:cNvSpPr>
              <a:spLocks noChangeArrowheads="1"/>
            </p:cNvSpPr>
            <p:nvPr/>
          </p:nvSpPr>
          <p:spPr bwMode="auto">
            <a:xfrm>
              <a:off x="1008" y="2234"/>
              <a:ext cx="39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110</a:t>
              </a:r>
            </a:p>
          </p:txBody>
        </p:sp>
        <p:sp>
          <p:nvSpPr>
            <p:cNvPr id="47115" name="Rectangle 10"/>
            <p:cNvSpPr>
              <a:spLocks noChangeArrowheads="1"/>
            </p:cNvSpPr>
            <p:nvPr/>
          </p:nvSpPr>
          <p:spPr bwMode="auto">
            <a:xfrm>
              <a:off x="1776" y="3858"/>
              <a:ext cx="35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6.0</a:t>
              </a:r>
            </a:p>
          </p:txBody>
        </p:sp>
        <p:sp>
          <p:nvSpPr>
            <p:cNvPr id="47116" name="Rectangle 11"/>
            <p:cNvSpPr>
              <a:spLocks noChangeArrowheads="1"/>
            </p:cNvSpPr>
            <p:nvPr/>
          </p:nvSpPr>
          <p:spPr bwMode="auto">
            <a:xfrm>
              <a:off x="2544" y="3670"/>
              <a:ext cx="33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Yp</a:t>
              </a:r>
            </a:p>
          </p:txBody>
        </p:sp>
        <p:sp>
          <p:nvSpPr>
            <p:cNvPr id="47117" name="Rectangle 12"/>
            <p:cNvSpPr>
              <a:spLocks noChangeArrowheads="1"/>
            </p:cNvSpPr>
            <p:nvPr/>
          </p:nvSpPr>
          <p:spPr bwMode="auto">
            <a:xfrm>
              <a:off x="3312" y="3670"/>
              <a:ext cx="35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8.0</a:t>
              </a:r>
            </a:p>
          </p:txBody>
        </p:sp>
        <p:sp>
          <p:nvSpPr>
            <p:cNvPr id="47118" name="Line 13"/>
            <p:cNvSpPr>
              <a:spLocks noChangeShapeType="1"/>
            </p:cNvSpPr>
            <p:nvPr/>
          </p:nvSpPr>
          <p:spPr bwMode="auto">
            <a:xfrm flipV="1">
              <a:off x="2688" y="1079"/>
              <a:ext cx="0" cy="2590"/>
            </a:xfrm>
            <a:prstGeom prst="line">
              <a:avLst/>
            </a:prstGeom>
            <a:noFill/>
            <a:ln w="50800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Rectangle 14"/>
            <p:cNvSpPr>
              <a:spLocks noChangeArrowheads="1"/>
            </p:cNvSpPr>
            <p:nvPr/>
          </p:nvSpPr>
          <p:spPr bwMode="auto">
            <a:xfrm>
              <a:off x="2928" y="2710"/>
              <a:ext cx="1108" cy="239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GDP tiềm năng</a:t>
              </a:r>
            </a:p>
          </p:txBody>
        </p:sp>
        <p:sp>
          <p:nvSpPr>
            <p:cNvPr id="47120" name="Rectangle 15"/>
            <p:cNvSpPr>
              <a:spLocks noChangeArrowheads="1"/>
            </p:cNvSpPr>
            <p:nvPr/>
          </p:nvSpPr>
          <p:spPr bwMode="auto">
            <a:xfrm>
              <a:off x="1824" y="4091"/>
              <a:ext cx="12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Sản lượng thực tế</a:t>
              </a:r>
            </a:p>
          </p:txBody>
        </p:sp>
        <p:sp>
          <p:nvSpPr>
            <p:cNvPr id="47121" name="Rectangle 16"/>
            <p:cNvSpPr>
              <a:spLocks noChangeArrowheads="1"/>
            </p:cNvSpPr>
            <p:nvPr/>
          </p:nvSpPr>
          <p:spPr bwMode="auto">
            <a:xfrm rot="16200000">
              <a:off x="391" y="2685"/>
              <a:ext cx="10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Mức giá chung</a:t>
              </a:r>
            </a:p>
          </p:txBody>
        </p:sp>
        <p:sp>
          <p:nvSpPr>
            <p:cNvPr id="47122" name="Line 17"/>
            <p:cNvSpPr>
              <a:spLocks noChangeShapeType="1"/>
            </p:cNvSpPr>
            <p:nvPr/>
          </p:nvSpPr>
          <p:spPr bwMode="auto">
            <a:xfrm>
              <a:off x="1392" y="2784"/>
              <a:ext cx="1296" cy="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3" name="Line 18"/>
            <p:cNvSpPr>
              <a:spLocks noChangeShapeType="1"/>
            </p:cNvSpPr>
            <p:nvPr/>
          </p:nvSpPr>
          <p:spPr bwMode="auto">
            <a:xfrm>
              <a:off x="1392" y="2400"/>
              <a:ext cx="1296" cy="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4" name="Line 19"/>
            <p:cNvSpPr>
              <a:spLocks noChangeShapeType="1"/>
            </p:cNvSpPr>
            <p:nvPr/>
          </p:nvSpPr>
          <p:spPr bwMode="auto">
            <a:xfrm>
              <a:off x="1392" y="2204"/>
              <a:ext cx="1296" cy="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5" name="Line 20"/>
            <p:cNvSpPr>
              <a:spLocks noChangeShapeType="1"/>
            </p:cNvSpPr>
            <p:nvPr/>
          </p:nvSpPr>
          <p:spPr bwMode="auto">
            <a:xfrm flipV="1">
              <a:off x="1413" y="816"/>
              <a:ext cx="0" cy="283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6" name="Line 21"/>
            <p:cNvSpPr>
              <a:spLocks noChangeShapeType="1"/>
            </p:cNvSpPr>
            <p:nvPr/>
          </p:nvSpPr>
          <p:spPr bwMode="auto">
            <a:xfrm>
              <a:off x="1392" y="3648"/>
              <a:ext cx="307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10" name="Text Box 22"/>
          <p:cNvSpPr txBox="1">
            <a:spLocks noChangeArrowheads="1"/>
          </p:cNvSpPr>
          <p:nvPr/>
        </p:nvSpPr>
        <p:spPr bwMode="auto">
          <a:xfrm>
            <a:off x="3505200" y="5638801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.VnTime" panose="020B7200000000000000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4369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1703397" y="280987"/>
            <a:ext cx="7848600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kumimoji="1" lang="en-US" altLang="en-US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kumimoji="1"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SAS: (Short run - AS)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947103" y="876281"/>
            <a:ext cx="1078992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kumimoji="1"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14801" y="2514601"/>
            <a:ext cx="4289425" cy="4024313"/>
            <a:chOff x="1632" y="1584"/>
            <a:chExt cx="2702" cy="2535"/>
          </a:xfrm>
        </p:grpSpPr>
        <p:grpSp>
          <p:nvGrpSpPr>
            <p:cNvPr id="48133" name="Group 5"/>
            <p:cNvGrpSpPr>
              <a:grpSpLocks/>
            </p:cNvGrpSpPr>
            <p:nvPr/>
          </p:nvGrpSpPr>
          <p:grpSpPr bwMode="auto">
            <a:xfrm>
              <a:off x="1632" y="1584"/>
              <a:ext cx="2702" cy="2509"/>
              <a:chOff x="1632" y="1811"/>
              <a:chExt cx="2702" cy="2509"/>
            </a:xfrm>
          </p:grpSpPr>
          <p:grpSp>
            <p:nvGrpSpPr>
              <p:cNvPr id="48135" name="Group 6"/>
              <p:cNvGrpSpPr>
                <a:grpSpLocks/>
              </p:cNvGrpSpPr>
              <p:nvPr/>
            </p:nvGrpSpPr>
            <p:grpSpPr bwMode="auto">
              <a:xfrm>
                <a:off x="2016" y="2592"/>
                <a:ext cx="1625" cy="1488"/>
                <a:chOff x="3495" y="2400"/>
                <a:chExt cx="1625" cy="1488"/>
              </a:xfrm>
            </p:grpSpPr>
            <p:grpSp>
              <p:nvGrpSpPr>
                <p:cNvPr id="48161" name="Group 7"/>
                <p:cNvGrpSpPr>
                  <a:grpSpLocks/>
                </p:cNvGrpSpPr>
                <p:nvPr/>
              </p:nvGrpSpPr>
              <p:grpSpPr bwMode="auto">
                <a:xfrm>
                  <a:off x="4128" y="2400"/>
                  <a:ext cx="992" cy="864"/>
                  <a:chOff x="3841" y="2296"/>
                  <a:chExt cx="1088" cy="904"/>
                </a:xfrm>
              </p:grpSpPr>
              <p:sp>
                <p:nvSpPr>
                  <p:cNvPr id="4816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841" y="3120"/>
                    <a:ext cx="75" cy="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800">
                      <a:solidFill>
                        <a:schemeClr val="tx2"/>
                      </a:solidFill>
                      <a:latin typeface=".VnTime" panose="020B7200000000000000" pitchFamily="34" charset="0"/>
                    </a:endParaRPr>
                  </a:p>
                </p:txBody>
              </p:sp>
              <p:sp>
                <p:nvSpPr>
                  <p:cNvPr id="71718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4200" y="2943"/>
                    <a:ext cx="67" cy="43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altLang="en-US"/>
                  </a:p>
                </p:txBody>
              </p:sp>
              <p:sp>
                <p:nvSpPr>
                  <p:cNvPr id="48167" name="Oval 10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4877" y="2296"/>
                    <a:ext cx="52" cy="5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800">
                      <a:solidFill>
                        <a:schemeClr val="tx2"/>
                      </a:solidFill>
                      <a:latin typeface=".VnTime" panose="020B7200000000000000" pitchFamily="34" charset="0"/>
                    </a:endParaRPr>
                  </a:p>
                </p:txBody>
              </p:sp>
            </p:grpSp>
            <p:sp>
              <p:nvSpPr>
                <p:cNvPr id="48162" name="Line 11"/>
                <p:cNvSpPr>
                  <a:spLocks noChangeShapeType="1"/>
                </p:cNvSpPr>
                <p:nvPr/>
              </p:nvSpPr>
              <p:spPr bwMode="auto">
                <a:xfrm>
                  <a:off x="3495" y="3456"/>
                  <a:ext cx="0" cy="432"/>
                </a:xfrm>
                <a:prstGeom prst="line">
                  <a:avLst/>
                </a:prstGeom>
                <a:noFill/>
                <a:ln w="571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63" name="Line 12"/>
                <p:cNvSpPr>
                  <a:spLocks noChangeShapeType="1"/>
                </p:cNvSpPr>
                <p:nvPr/>
              </p:nvSpPr>
              <p:spPr bwMode="auto">
                <a:xfrm>
                  <a:off x="3504" y="3879"/>
                  <a:ext cx="288" cy="0"/>
                </a:xfrm>
                <a:prstGeom prst="line">
                  <a:avLst/>
                </a:prstGeom>
                <a:noFill/>
                <a:ln w="571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64" name="Line 13"/>
                <p:cNvSpPr>
                  <a:spLocks noChangeShapeType="1"/>
                </p:cNvSpPr>
                <p:nvPr/>
              </p:nvSpPr>
              <p:spPr bwMode="auto">
                <a:xfrm>
                  <a:off x="3499" y="3047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rgbClr val="00CC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8136" name="Group 14"/>
              <p:cNvGrpSpPr>
                <a:grpSpLocks/>
              </p:cNvGrpSpPr>
              <p:nvPr/>
            </p:nvGrpSpPr>
            <p:grpSpPr bwMode="auto">
              <a:xfrm>
                <a:off x="1632" y="1811"/>
                <a:ext cx="2702" cy="2509"/>
                <a:chOff x="1776" y="1811"/>
                <a:chExt cx="2702" cy="2509"/>
              </a:xfrm>
            </p:grpSpPr>
            <p:grpSp>
              <p:nvGrpSpPr>
                <p:cNvPr id="48137" name="Group 15"/>
                <p:cNvGrpSpPr>
                  <a:grpSpLocks/>
                </p:cNvGrpSpPr>
                <p:nvPr/>
              </p:nvGrpSpPr>
              <p:grpSpPr bwMode="auto">
                <a:xfrm>
                  <a:off x="1776" y="1811"/>
                  <a:ext cx="2580" cy="2509"/>
                  <a:chOff x="3129" y="1604"/>
                  <a:chExt cx="2580" cy="2509"/>
                </a:xfrm>
              </p:grpSpPr>
              <p:grpSp>
                <p:nvGrpSpPr>
                  <p:cNvPr id="48139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3129" y="1604"/>
                    <a:ext cx="2580" cy="2509"/>
                    <a:chOff x="2976" y="1469"/>
                    <a:chExt cx="2580" cy="2509"/>
                  </a:xfrm>
                </p:grpSpPr>
                <p:sp>
                  <p:nvSpPr>
                    <p:cNvPr id="48141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34" y="1469"/>
                      <a:ext cx="0" cy="1994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142" name="Line 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524" y="3742"/>
                      <a:ext cx="1962" cy="2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143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30" y="2204"/>
                      <a:ext cx="309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</a:rPr>
                        <a:t>120</a:t>
                      </a:r>
                    </a:p>
                  </p:txBody>
                </p:sp>
                <p:sp>
                  <p:nvSpPr>
                    <p:cNvPr id="48144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4" y="3168"/>
                      <a:ext cx="309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</a:rPr>
                        <a:t>100</a:t>
                      </a:r>
                    </a:p>
                  </p:txBody>
                </p:sp>
                <p:sp>
                  <p:nvSpPr>
                    <p:cNvPr id="48145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6" y="2832"/>
                      <a:ext cx="306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</a:rPr>
                        <a:t>110</a:t>
                      </a:r>
                    </a:p>
                  </p:txBody>
                </p:sp>
                <p:sp>
                  <p:nvSpPr>
                    <p:cNvPr id="48146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38" y="3745"/>
                      <a:ext cx="277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</a:rPr>
                        <a:t>6.0</a:t>
                      </a:r>
                    </a:p>
                  </p:txBody>
                </p:sp>
                <p:sp>
                  <p:nvSpPr>
                    <p:cNvPr id="48147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45" y="3745"/>
                      <a:ext cx="270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</a:rPr>
                        <a:t>Yp</a:t>
                      </a:r>
                    </a:p>
                  </p:txBody>
                </p:sp>
                <p:sp>
                  <p:nvSpPr>
                    <p:cNvPr id="48148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3" y="3745"/>
                      <a:ext cx="277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</a:rPr>
                        <a:t>8.0</a:t>
                      </a:r>
                    </a:p>
                  </p:txBody>
                </p:sp>
                <p:sp>
                  <p:nvSpPr>
                    <p:cNvPr id="48149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8" y="1584"/>
                      <a:ext cx="414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2075" tIns="46038" rIns="92075" bIns="46038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</a:rPr>
                        <a:t>SAS1</a:t>
                      </a:r>
                    </a:p>
                  </p:txBody>
                </p:sp>
                <p:sp>
                  <p:nvSpPr>
                    <p:cNvPr id="48150" name="Rectangle 26"/>
                    <p:cNvSpPr>
                      <a:spLocks noChangeArrowheads="1"/>
                    </p:cNvSpPr>
                    <p:nvPr/>
                  </p:nvSpPr>
                  <p:spPr bwMode="auto">
                    <a:xfrm rot="501261">
                      <a:off x="3695" y="3166"/>
                      <a:ext cx="214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2075" tIns="46038" rIns="92075" bIns="46038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2400" i="1">
                          <a:latin typeface="Times New Roman" panose="02020603050405020304" pitchFamily="18" charset="0"/>
                        </a:rPr>
                        <a:t>a</a:t>
                      </a:r>
                    </a:p>
                  </p:txBody>
                </p:sp>
                <p:sp>
                  <p:nvSpPr>
                    <p:cNvPr id="48151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72" y="2880"/>
                      <a:ext cx="214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2075" tIns="46038" rIns="92075" bIns="46038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2400" i="1">
                          <a:latin typeface="Times New Roman" panose="02020603050405020304" pitchFamily="18" charset="0"/>
                        </a:rPr>
                        <a:t>b</a:t>
                      </a:r>
                    </a:p>
                  </p:txBody>
                </p:sp>
                <p:sp>
                  <p:nvSpPr>
                    <p:cNvPr id="48152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40" y="2256"/>
                      <a:ext cx="203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2075" tIns="46038" rIns="92075" bIns="46038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2400" i="1">
                          <a:latin typeface="Times New Roman" panose="02020603050405020304" pitchFamily="18" charset="0"/>
                        </a:rPr>
                        <a:t>c</a:t>
                      </a:r>
                    </a:p>
                  </p:txBody>
                </p:sp>
                <p:sp>
                  <p:nvSpPr>
                    <p:cNvPr id="48153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3101"/>
                      <a:ext cx="456" cy="576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00CC00"/>
                      </a:solidFill>
                      <a:prstDash val="dash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800">
                        <a:solidFill>
                          <a:schemeClr val="tx2"/>
                        </a:solidFill>
                        <a:latin typeface=".VnTime" panose="020B7200000000000000" pitchFamily="34" charset="0"/>
                      </a:endParaRPr>
                    </a:p>
                  </p:txBody>
                </p:sp>
                <p:sp>
                  <p:nvSpPr>
                    <p:cNvPr id="48154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2285"/>
                      <a:ext cx="1575" cy="1423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00CC00"/>
                      </a:solidFill>
                      <a:prstDash val="dash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800">
                        <a:solidFill>
                          <a:schemeClr val="tx2"/>
                        </a:solidFill>
                        <a:latin typeface=".VnTime" panose="020B7200000000000000" pitchFamily="34" charset="0"/>
                      </a:endParaRPr>
                    </a:p>
                  </p:txBody>
                </p:sp>
                <p:sp>
                  <p:nvSpPr>
                    <p:cNvPr id="48155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488"/>
                      <a:ext cx="187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</a:rPr>
                        <a:t>P</a:t>
                      </a:r>
                    </a:p>
                  </p:txBody>
                </p:sp>
                <p:sp>
                  <p:nvSpPr>
                    <p:cNvPr id="48156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48" y="3766"/>
                      <a:ext cx="208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2075" tIns="46038" rIns="92075" bIns="46038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</a:rPr>
                        <a:t>Y</a:t>
                      </a:r>
                    </a:p>
                  </p:txBody>
                </p:sp>
                <p:sp>
                  <p:nvSpPr>
                    <p:cNvPr id="48157" name="Line 3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20" y="1584"/>
                      <a:ext cx="0" cy="2172"/>
                    </a:xfrm>
                    <a:prstGeom prst="line">
                      <a:avLst/>
                    </a:prstGeom>
                    <a:noFill/>
                    <a:ln w="50800">
                      <a:solidFill>
                        <a:srgbClr val="0000FF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158" name="Line 3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361" y="3304"/>
                      <a:ext cx="416" cy="44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159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9" y="1488"/>
                      <a:ext cx="357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2075" tIns="46038" rIns="92075" bIns="46038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</a:rPr>
                        <a:t>LAS</a:t>
                      </a:r>
                    </a:p>
                  </p:txBody>
                </p:sp>
                <p:sp>
                  <p:nvSpPr>
                    <p:cNvPr id="48160" name="Arc 36"/>
                    <p:cNvSpPr>
                      <a:spLocks/>
                    </p:cNvSpPr>
                    <p:nvPr/>
                  </p:nvSpPr>
                  <p:spPr bwMode="auto">
                    <a:xfrm flipV="1">
                      <a:off x="3504" y="1565"/>
                      <a:ext cx="1584" cy="1616"/>
                    </a:xfrm>
                    <a:custGeom>
                      <a:avLst/>
                      <a:gdLst>
                        <a:gd name="T0" fmla="*/ 0 w 21578"/>
                        <a:gd name="T1" fmla="*/ 0 h 21600"/>
                        <a:gd name="T2" fmla="*/ 0 w 21578"/>
                        <a:gd name="T3" fmla="*/ 0 h 21600"/>
                        <a:gd name="T4" fmla="*/ 0 w 21578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78"/>
                        <a:gd name="T10" fmla="*/ 0 h 21600"/>
                        <a:gd name="T11" fmla="*/ 21578 w 21578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78" h="21600" fill="none" extrusionOk="0">
                          <a:moveTo>
                            <a:pt x="0" y="0"/>
                          </a:moveTo>
                          <a:cubicBezTo>
                            <a:pt x="11548" y="0"/>
                            <a:pt x="21054" y="9084"/>
                            <a:pt x="21577" y="20621"/>
                          </a:cubicBezTo>
                        </a:path>
                        <a:path w="21578" h="21600" stroke="0" extrusionOk="0">
                          <a:moveTo>
                            <a:pt x="0" y="0"/>
                          </a:moveTo>
                          <a:cubicBezTo>
                            <a:pt x="11548" y="0"/>
                            <a:pt x="21054" y="9084"/>
                            <a:pt x="21577" y="20621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889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814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503" y="1728"/>
                    <a:ext cx="0" cy="2112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A5002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138" name="Rectangle 38"/>
                <p:cNvSpPr>
                  <a:spLocks noChangeArrowheads="1"/>
                </p:cNvSpPr>
                <p:nvPr/>
              </p:nvSpPr>
              <p:spPr bwMode="auto">
                <a:xfrm>
                  <a:off x="3792" y="3264"/>
                  <a:ext cx="686" cy="374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latin typeface="Arial" panose="020B0604020202020204" pitchFamily="34" charset="0"/>
                    </a:rPr>
                    <a:t>GDP 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latin typeface="Arial" panose="020B0604020202020204" pitchFamily="34" charset="0"/>
                    </a:rPr>
                    <a:t>tiềm năng</a:t>
                  </a:r>
                </a:p>
              </p:txBody>
            </p:sp>
          </p:grpSp>
        </p:grpSp>
        <p:sp>
          <p:nvSpPr>
            <p:cNvPr id="48134" name="Text Box 39"/>
            <p:cNvSpPr txBox="1">
              <a:spLocks noChangeArrowheads="1"/>
            </p:cNvSpPr>
            <p:nvPr/>
          </p:nvSpPr>
          <p:spPr bwMode="auto">
            <a:xfrm>
              <a:off x="1632" y="379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latin typeface=".VnTime" panose="020B7200000000000000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802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 animBg="1" autoUpdateAnimBg="0"/>
      <p:bldP spid="15155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ChangeArrowheads="1"/>
          </p:cNvSpPr>
          <p:nvPr/>
        </p:nvSpPr>
        <p:spPr bwMode="auto">
          <a:xfrm>
            <a:off x="1619794" y="228601"/>
            <a:ext cx="86672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kumimoji="1" lang="en-US" altLang="en-US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kumimoji="1"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SAS: (Short run - AS)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52697" y="762000"/>
            <a:ext cx="11599817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2800" dirty="0" err="1">
                <a:latin typeface="Times New Roman" panose="02020603050405020304" pitchFamily="18" charset="0"/>
              </a:rPr>
              <a:t>Đường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SAS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dốc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</a:rPr>
              <a:t>lên</a:t>
            </a:r>
            <a:r>
              <a:rPr kumimoji="1" lang="en-US" altLang="en-US" sz="2800" dirty="0"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kumimoji="1" lang="en-US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Mô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hình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tiền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lương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cứng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nhắc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: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Tiền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lương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danh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nghĩa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cứng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nhắc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và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chậm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thay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đổi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hơn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so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với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giá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vì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do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hợp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 smtClean="0">
                <a:latin typeface="Times New Roman" panose="02020603050405020304" pitchFamily="18" charset="0"/>
              </a:rPr>
              <a:t>đồng</a:t>
            </a:r>
            <a:r>
              <a:rPr kumimoji="1" lang="en-US" altLang="en-US" sz="2400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lao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động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.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Khi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P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sản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phẩm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tăng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,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nhưng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lương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công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nhân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chưa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tăng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, DN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được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lợi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nên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sản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xuất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nhiều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hơn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, AS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tăng</a:t>
            </a:r>
            <a:endParaRPr kumimoji="1"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Char char="-"/>
            </a:pP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Mô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hình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nhận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thức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sai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lầm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: P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chung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tăng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,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các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DN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dễ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tưởng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rằng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P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sản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phẩm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của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mình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tăng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,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cung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ứng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nhiều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 smtClean="0">
                <a:latin typeface="Times New Roman" panose="02020603050405020304" pitchFamily="18" charset="0"/>
              </a:rPr>
              <a:t>hơn</a:t>
            </a:r>
            <a:r>
              <a:rPr kumimoji="1" lang="en-US" altLang="en-US" sz="2400" dirty="0" smtClean="0">
                <a:latin typeface="Times New Roman" panose="02020603050405020304" pitchFamily="18" charset="0"/>
              </a:rPr>
              <a:t>, 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AS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tăng</a:t>
            </a:r>
            <a:endParaRPr kumimoji="1"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Char char="-"/>
            </a:pPr>
            <a:r>
              <a:rPr kumimoji="1" lang="en-US" altLang="en-US" sz="2400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 smtClean="0">
                <a:latin typeface="Times New Roman" panose="02020603050405020304" pitchFamily="18" charset="0"/>
              </a:rPr>
              <a:t>Mô</a:t>
            </a:r>
            <a:r>
              <a:rPr kumimoji="1" lang="en-US" altLang="en-US" sz="2400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hình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giá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cả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cứng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nhắc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trong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ngắn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hạn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. P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cả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chậm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thay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đổi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để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đáp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lại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các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điều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kiện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kinh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tế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thay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đổi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.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Điều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này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 err="1">
                <a:latin typeface="Times New Roman" panose="02020603050405020304" pitchFamily="18" charset="0"/>
              </a:rPr>
              <a:t>là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 do </a:t>
            </a:r>
            <a:r>
              <a:rPr kumimoji="1" lang="en-US" altLang="en-US" sz="2400" i="1" dirty="0">
                <a:latin typeface="Times New Roman" panose="02020603050405020304" pitchFamily="18" charset="0"/>
              </a:rPr>
              <a:t>CP </a:t>
            </a:r>
            <a:r>
              <a:rPr kumimoji="1" lang="en-US" altLang="en-US" sz="2400" i="1" dirty="0" err="1">
                <a:latin typeface="Times New Roman" panose="02020603050405020304" pitchFamily="18" charset="0"/>
              </a:rPr>
              <a:t>để</a:t>
            </a:r>
            <a:r>
              <a:rPr kumimoji="1" lang="en-US" altLang="en-US" sz="2400" i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i="1" dirty="0" err="1">
                <a:latin typeface="Times New Roman" panose="02020603050405020304" pitchFamily="18" charset="0"/>
              </a:rPr>
              <a:t>điều</a:t>
            </a:r>
            <a:r>
              <a:rPr kumimoji="1" lang="en-US" altLang="en-US" sz="2400" i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i="1" dirty="0" err="1">
                <a:latin typeface="Times New Roman" panose="02020603050405020304" pitchFamily="18" charset="0"/>
              </a:rPr>
              <a:t>chỉnh</a:t>
            </a:r>
            <a:r>
              <a:rPr kumimoji="1" lang="en-US" altLang="en-US" sz="2400" i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i="1" dirty="0" err="1">
                <a:latin typeface="Times New Roman" panose="02020603050405020304" pitchFamily="18" charset="0"/>
              </a:rPr>
              <a:t>giá</a:t>
            </a:r>
            <a:r>
              <a:rPr kumimoji="1" lang="en-US" altLang="en-US" sz="2400" i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i="1" dirty="0" err="1">
                <a:latin typeface="Times New Roman" panose="02020603050405020304" pitchFamily="18" charset="0"/>
              </a:rPr>
              <a:t>cả</a:t>
            </a:r>
            <a:r>
              <a:rPr kumimoji="1" lang="en-US" altLang="en-US" sz="2400" i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- </a:t>
            </a:r>
            <a:r>
              <a:rPr kumimoji="1" lang="en-US" altLang="en-US" sz="2400" i="1" u="sng" dirty="0">
                <a:latin typeface="Times New Roman" panose="02020603050405020304" pitchFamily="18" charset="0"/>
              </a:rPr>
              <a:t>chi </a:t>
            </a:r>
            <a:r>
              <a:rPr kumimoji="1" lang="en-US" altLang="en-US" sz="2400" i="1" u="sng" dirty="0" err="1">
                <a:latin typeface="Times New Roman" panose="02020603050405020304" pitchFamily="18" charset="0"/>
              </a:rPr>
              <a:t>phí</a:t>
            </a:r>
            <a:r>
              <a:rPr kumimoji="1" lang="en-US" altLang="en-US" sz="2400" i="1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i="1" u="sng" dirty="0" err="1">
                <a:latin typeface="Times New Roman" panose="02020603050405020304" pitchFamily="18" charset="0"/>
              </a:rPr>
              <a:t>thực</a:t>
            </a:r>
            <a:r>
              <a:rPr kumimoji="1" lang="en-US" altLang="en-US" sz="2400" i="1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i="1" u="sng" dirty="0" err="1">
                <a:latin typeface="Times New Roman" panose="02020603050405020304" pitchFamily="18" charset="0"/>
              </a:rPr>
              <a:t>đơn</a:t>
            </a:r>
            <a:r>
              <a:rPr kumimoji="1" lang="en-US" altLang="en-US" sz="2400" i="1" u="sng" dirty="0">
                <a:latin typeface="Times New Roman" panose="02020603050405020304" pitchFamily="18" charset="0"/>
              </a:rPr>
              <a:t> (</a:t>
            </a:r>
            <a:r>
              <a:rPr kumimoji="1" lang="en-US" altLang="en-US" sz="2400" i="1" u="sng" dirty="0" err="1">
                <a:latin typeface="Times New Roman" panose="02020603050405020304" pitchFamily="18" charset="0"/>
              </a:rPr>
              <a:t>gồm</a:t>
            </a:r>
            <a:r>
              <a:rPr kumimoji="1" lang="en-US" altLang="en-US" sz="2400" i="1" u="sng" dirty="0">
                <a:latin typeface="Times New Roman" panose="02020603050405020304" pitchFamily="18" charset="0"/>
              </a:rPr>
              <a:t> CP in </a:t>
            </a:r>
            <a:r>
              <a:rPr kumimoji="1" lang="en-US" altLang="en-US" sz="2400" i="1" u="sng" dirty="0" err="1">
                <a:latin typeface="Times New Roman" panose="02020603050405020304" pitchFamily="18" charset="0"/>
              </a:rPr>
              <a:t>và</a:t>
            </a:r>
            <a:r>
              <a:rPr kumimoji="1" lang="en-US" altLang="en-US" sz="2400" i="1" u="sng" dirty="0">
                <a:latin typeface="Times New Roman" panose="02020603050405020304" pitchFamily="18" charset="0"/>
              </a:rPr>
              <a:t> PP </a:t>
            </a:r>
            <a:r>
              <a:rPr kumimoji="1" lang="en-US" altLang="en-US" sz="2400" i="1" u="sng" dirty="0" err="1">
                <a:latin typeface="Times New Roman" panose="02020603050405020304" pitchFamily="18" charset="0"/>
              </a:rPr>
              <a:t>các</a:t>
            </a:r>
            <a:r>
              <a:rPr kumimoji="1" lang="en-US" altLang="en-US" sz="2400" i="1" u="sng" dirty="0">
                <a:latin typeface="Times New Roman" panose="02020603050405020304" pitchFamily="18" charset="0"/>
              </a:rPr>
              <a:t> catalo, </a:t>
            </a:r>
            <a:r>
              <a:rPr kumimoji="1" lang="en-US" altLang="en-US" sz="2400" i="1" u="sng" dirty="0" err="1">
                <a:latin typeface="Times New Roman" panose="02020603050405020304" pitchFamily="18" charset="0"/>
              </a:rPr>
              <a:t>thời</a:t>
            </a:r>
            <a:r>
              <a:rPr kumimoji="1" lang="en-US" altLang="en-US" sz="2400" i="1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i="1" u="sng" dirty="0" err="1">
                <a:latin typeface="Times New Roman" panose="02020603050405020304" pitchFamily="18" charset="0"/>
              </a:rPr>
              <a:t>gian</a:t>
            </a:r>
            <a:r>
              <a:rPr kumimoji="1" lang="en-US" altLang="en-US" sz="2400" i="1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i="1" u="sng" dirty="0" err="1">
                <a:latin typeface="Times New Roman" panose="02020603050405020304" pitchFamily="18" charset="0"/>
              </a:rPr>
              <a:t>để</a:t>
            </a:r>
            <a:r>
              <a:rPr kumimoji="1" lang="en-US" altLang="en-US" sz="2400" i="1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i="1" u="sng" dirty="0" err="1">
                <a:latin typeface="Times New Roman" panose="02020603050405020304" pitchFamily="18" charset="0"/>
              </a:rPr>
              <a:t>thay</a:t>
            </a:r>
            <a:r>
              <a:rPr kumimoji="1" lang="en-US" altLang="en-US" sz="2400" i="1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i="1" u="sng" dirty="0" err="1">
                <a:latin typeface="Times New Roman" panose="02020603050405020304" pitchFamily="18" charset="0"/>
              </a:rPr>
              <a:t>đổi</a:t>
            </a:r>
            <a:r>
              <a:rPr kumimoji="1" lang="en-US" altLang="en-US" sz="2400" i="1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i="1" u="sng" dirty="0" err="1">
                <a:latin typeface="Times New Roman" panose="02020603050405020304" pitchFamily="18" charset="0"/>
              </a:rPr>
              <a:t>các</a:t>
            </a:r>
            <a:r>
              <a:rPr kumimoji="1" lang="en-US" altLang="en-US" sz="2400" i="1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i="1" u="sng" dirty="0" err="1">
                <a:latin typeface="Times New Roman" panose="02020603050405020304" pitchFamily="18" charset="0"/>
              </a:rPr>
              <a:t>nhãn</a:t>
            </a:r>
            <a:r>
              <a:rPr kumimoji="1" lang="en-US" altLang="en-US" sz="2400" i="1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i="1" u="sng" dirty="0" err="1">
                <a:latin typeface="Times New Roman" panose="02020603050405020304" pitchFamily="18" charset="0"/>
              </a:rPr>
              <a:t>giá</a:t>
            </a:r>
            <a:r>
              <a:rPr kumimoji="1" lang="en-US" altLang="en-US" sz="2400" i="1" u="sng" dirty="0">
                <a:latin typeface="Times New Roman" panose="02020603050405020304" pitchFamily="18" charset="0"/>
              </a:rPr>
              <a:t>…).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Khi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đkkt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thay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đổi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,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không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phải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các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loại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giá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đều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điều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chỉnh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ngay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lập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tức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,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nên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khi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 P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giảm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,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một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số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 DN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có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giá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cao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hơn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mức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mong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muốn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dẫn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đến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 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số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lượng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 HH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và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 DV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của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các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 DN </a:t>
            </a:r>
            <a:r>
              <a:rPr kumimoji="1" lang="en-US" altLang="en-US" sz="2400" u="sng" dirty="0" err="1">
                <a:latin typeface="Times New Roman" panose="02020603050405020304" pitchFamily="18" charset="0"/>
              </a:rPr>
              <a:t>giảm</a:t>
            </a:r>
            <a:r>
              <a:rPr kumimoji="1" lang="en-US" altLang="en-US" sz="2400" u="sng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  <a:buFontTx/>
              <a:buChar char="-"/>
            </a:pPr>
            <a:endParaRPr kumimoji="1" lang="en-US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6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21336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en-US" sz="4000">
                <a:solidFill>
                  <a:srgbClr val="0000FF"/>
                </a:solidFill>
                <a:latin typeface="Times New Roman" panose="02020603050405020304" pitchFamily="18" charset="0"/>
              </a:rPr>
              <a:t>2.4. S</a:t>
            </a:r>
            <a:r>
              <a:rPr kumimoji="1" lang="en-US" altLang="en-US" sz="4000">
                <a:solidFill>
                  <a:srgbClr val="0000FF"/>
                </a:solidFill>
                <a:latin typeface=".VnTime" panose="020B7200000000000000" pitchFamily="34" charset="0"/>
              </a:rPr>
              <a:t>ù di chuyÓn vµ dÞch chuyÓn AS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4648200" y="60483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tx2"/>
              </a:solidFill>
              <a:latin typeface=".VnTime" panose="020B7200000000000000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67401" y="1371600"/>
            <a:ext cx="2551113" cy="4452938"/>
            <a:chOff x="2736" y="864"/>
            <a:chExt cx="1607" cy="2805"/>
          </a:xfrm>
        </p:grpSpPr>
        <p:sp>
          <p:nvSpPr>
            <p:cNvPr id="50203" name="Line 5"/>
            <p:cNvSpPr>
              <a:spLocks noChangeShapeType="1"/>
            </p:cNvSpPr>
            <p:nvPr/>
          </p:nvSpPr>
          <p:spPr bwMode="auto">
            <a:xfrm flipV="1">
              <a:off x="3456" y="1079"/>
              <a:ext cx="0" cy="2590"/>
            </a:xfrm>
            <a:prstGeom prst="line">
              <a:avLst/>
            </a:prstGeom>
            <a:noFill/>
            <a:ln w="76200">
              <a:solidFill>
                <a:srgbClr val="A5002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4" name="Rectangle 6"/>
            <p:cNvSpPr>
              <a:spLocks noChangeArrowheads="1"/>
            </p:cNvSpPr>
            <p:nvPr/>
          </p:nvSpPr>
          <p:spPr bwMode="auto">
            <a:xfrm>
              <a:off x="3216" y="864"/>
              <a:ext cx="54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LAS</a:t>
              </a:r>
              <a:r>
                <a:rPr lang="en-US" altLang="en-US" sz="24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0205" name="Rectangle 7"/>
            <p:cNvSpPr>
              <a:spLocks noChangeArrowheads="1"/>
            </p:cNvSpPr>
            <p:nvPr/>
          </p:nvSpPr>
          <p:spPr bwMode="auto">
            <a:xfrm>
              <a:off x="3504" y="3168"/>
              <a:ext cx="839" cy="431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T</a:t>
              </a:r>
              <a:r>
                <a:rPr lang="en-US" altLang="en-US" sz="1800">
                  <a:latin typeface="Arial" panose="020B0604020202020204" pitchFamily="34" charset="0"/>
                </a:rPr>
                <a:t>ăng GDP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tiềm năng</a:t>
              </a:r>
            </a:p>
          </p:txBody>
        </p:sp>
        <p:sp>
          <p:nvSpPr>
            <p:cNvPr id="50206" name="AutoShape 8"/>
            <p:cNvSpPr>
              <a:spLocks noChangeArrowheads="1"/>
            </p:cNvSpPr>
            <p:nvPr/>
          </p:nvSpPr>
          <p:spPr bwMode="auto">
            <a:xfrm>
              <a:off x="2736" y="3360"/>
              <a:ext cx="672" cy="240"/>
            </a:xfrm>
            <a:prstGeom prst="rightArrow">
              <a:avLst>
                <a:gd name="adj1" fmla="val 50000"/>
                <a:gd name="adj2" fmla="val 70052"/>
              </a:avLst>
            </a:prstGeom>
            <a:gradFill rotWithShape="0">
              <a:gsLst>
                <a:gs pos="0">
                  <a:srgbClr val="99CCFF"/>
                </a:gs>
                <a:gs pos="100000">
                  <a:srgbClr val="FFCCFF"/>
                </a:gs>
              </a:gsLst>
              <a:lin ang="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tx2"/>
                </a:solidFill>
                <a:latin typeface=".VnTime" panose="020B7200000000000000" pitchFamily="34" charset="0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114801" y="1905000"/>
            <a:ext cx="4435475" cy="3429000"/>
            <a:chOff x="1632" y="1200"/>
            <a:chExt cx="2794" cy="2160"/>
          </a:xfrm>
        </p:grpSpPr>
        <p:sp>
          <p:nvSpPr>
            <p:cNvPr id="50200" name="Rectangle 10"/>
            <p:cNvSpPr>
              <a:spLocks noChangeArrowheads="1"/>
            </p:cNvSpPr>
            <p:nvPr/>
          </p:nvSpPr>
          <p:spPr bwMode="auto">
            <a:xfrm>
              <a:off x="3888" y="1200"/>
              <a:ext cx="53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SAS</a:t>
              </a:r>
              <a:r>
                <a:rPr lang="en-US" altLang="en-US" sz="24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0201" name="AutoShape 11"/>
            <p:cNvSpPr>
              <a:spLocks noChangeArrowheads="1"/>
            </p:cNvSpPr>
            <p:nvPr/>
          </p:nvSpPr>
          <p:spPr bwMode="auto">
            <a:xfrm flipH="1">
              <a:off x="3120" y="1872"/>
              <a:ext cx="528" cy="240"/>
            </a:xfrm>
            <a:prstGeom prst="leftArrow">
              <a:avLst>
                <a:gd name="adj1" fmla="val 50000"/>
                <a:gd name="adj2" fmla="val 95191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FF33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tx2"/>
                </a:solidFill>
                <a:latin typeface=".VnTime" panose="020B7200000000000000" pitchFamily="34" charset="0"/>
              </a:endParaRPr>
            </a:p>
          </p:txBody>
        </p:sp>
        <p:sp>
          <p:nvSpPr>
            <p:cNvPr id="50202" name="Arc 12"/>
            <p:cNvSpPr>
              <a:spLocks/>
            </p:cNvSpPr>
            <p:nvPr/>
          </p:nvSpPr>
          <p:spPr bwMode="auto">
            <a:xfrm flipV="1">
              <a:off x="1632" y="1200"/>
              <a:ext cx="2156" cy="2160"/>
            </a:xfrm>
            <a:custGeom>
              <a:avLst/>
              <a:gdLst>
                <a:gd name="T0" fmla="*/ 0 w 27155"/>
                <a:gd name="T1" fmla="*/ 0 h 21600"/>
                <a:gd name="T2" fmla="*/ 0 w 27155"/>
                <a:gd name="T3" fmla="*/ 0 h 21600"/>
                <a:gd name="T4" fmla="*/ 0 w 27155"/>
                <a:gd name="T5" fmla="*/ 0 h 21600"/>
                <a:gd name="T6" fmla="*/ 0 60000 65536"/>
                <a:gd name="T7" fmla="*/ 0 60000 65536"/>
                <a:gd name="T8" fmla="*/ 0 60000 65536"/>
                <a:gd name="T9" fmla="*/ 0 w 27155"/>
                <a:gd name="T10" fmla="*/ 0 h 21600"/>
                <a:gd name="T11" fmla="*/ 27155 w 271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155" h="21600" fill="none" extrusionOk="0">
                  <a:moveTo>
                    <a:pt x="-1" y="732"/>
                  </a:moveTo>
                  <a:cubicBezTo>
                    <a:pt x="1819" y="246"/>
                    <a:pt x="3693" y="-1"/>
                    <a:pt x="5577" y="0"/>
                  </a:cubicBezTo>
                  <a:cubicBezTo>
                    <a:pt x="17125" y="0"/>
                    <a:pt x="26631" y="9084"/>
                    <a:pt x="27154" y="20621"/>
                  </a:cubicBezTo>
                </a:path>
                <a:path w="27155" h="21600" stroke="0" extrusionOk="0">
                  <a:moveTo>
                    <a:pt x="-1" y="732"/>
                  </a:moveTo>
                  <a:cubicBezTo>
                    <a:pt x="1819" y="246"/>
                    <a:pt x="3693" y="-1"/>
                    <a:pt x="5577" y="0"/>
                  </a:cubicBezTo>
                  <a:cubicBezTo>
                    <a:pt x="17125" y="0"/>
                    <a:pt x="26631" y="9084"/>
                    <a:pt x="27154" y="20621"/>
                  </a:cubicBezTo>
                  <a:lnTo>
                    <a:pt x="5577" y="21600"/>
                  </a:lnTo>
                  <a:lnTo>
                    <a:pt x="-1" y="732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048000" y="1295401"/>
            <a:ext cx="5486400" cy="4989513"/>
            <a:chOff x="960" y="816"/>
            <a:chExt cx="3456" cy="3143"/>
          </a:xfrm>
        </p:grpSpPr>
        <p:sp>
          <p:nvSpPr>
            <p:cNvPr id="50183" name="Rectangle 14"/>
            <p:cNvSpPr>
              <a:spLocks noChangeArrowheads="1"/>
            </p:cNvSpPr>
            <p:nvPr/>
          </p:nvSpPr>
          <p:spPr bwMode="auto">
            <a:xfrm>
              <a:off x="2438" y="816"/>
              <a:ext cx="54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LAS</a:t>
              </a:r>
              <a:r>
                <a:rPr lang="en-US" altLang="en-US" sz="2400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0184" name="Rectangle 15"/>
            <p:cNvSpPr>
              <a:spLocks noChangeArrowheads="1"/>
            </p:cNvSpPr>
            <p:nvPr/>
          </p:nvSpPr>
          <p:spPr bwMode="auto">
            <a:xfrm>
              <a:off x="2880" y="1200"/>
              <a:ext cx="53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SAS</a:t>
              </a:r>
              <a:r>
                <a:rPr lang="en-US" altLang="en-US" sz="2400" baseline="-25000">
                  <a:latin typeface="Times New Roman" panose="02020603050405020304" pitchFamily="18" charset="0"/>
                </a:rPr>
                <a:t>0</a:t>
              </a:r>
            </a:p>
          </p:txBody>
        </p:sp>
        <p:grpSp>
          <p:nvGrpSpPr>
            <p:cNvPr id="50185" name="Group 16"/>
            <p:cNvGrpSpPr>
              <a:grpSpLocks/>
            </p:cNvGrpSpPr>
            <p:nvPr/>
          </p:nvGrpSpPr>
          <p:grpSpPr bwMode="auto">
            <a:xfrm>
              <a:off x="960" y="956"/>
              <a:ext cx="3456" cy="3003"/>
              <a:chOff x="960" y="956"/>
              <a:chExt cx="3456" cy="3003"/>
            </a:xfrm>
          </p:grpSpPr>
          <p:sp>
            <p:nvSpPr>
              <p:cNvPr id="50186" name="Line 17"/>
              <p:cNvSpPr>
                <a:spLocks noChangeShapeType="1"/>
              </p:cNvSpPr>
              <p:nvPr/>
            </p:nvSpPr>
            <p:spPr bwMode="auto">
              <a:xfrm flipV="1">
                <a:off x="1346" y="2467"/>
                <a:ext cx="1246" cy="2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0187" name="Group 18"/>
              <p:cNvGrpSpPr>
                <a:grpSpLocks/>
              </p:cNvGrpSpPr>
              <p:nvPr/>
            </p:nvGrpSpPr>
            <p:grpSpPr bwMode="auto">
              <a:xfrm>
                <a:off x="960" y="956"/>
                <a:ext cx="3456" cy="3003"/>
                <a:chOff x="960" y="956"/>
                <a:chExt cx="3456" cy="3003"/>
              </a:xfrm>
            </p:grpSpPr>
            <p:sp>
              <p:nvSpPr>
                <p:cNvPr id="50188" name="Line 19"/>
                <p:cNvSpPr>
                  <a:spLocks noChangeShapeType="1"/>
                </p:cNvSpPr>
                <p:nvPr/>
              </p:nvSpPr>
              <p:spPr bwMode="auto">
                <a:xfrm>
                  <a:off x="1344" y="956"/>
                  <a:ext cx="0" cy="26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189" name="Rectangle 20"/>
                <p:cNvSpPr>
                  <a:spLocks noChangeArrowheads="1"/>
                </p:cNvSpPr>
                <p:nvPr/>
              </p:nvSpPr>
              <p:spPr bwMode="auto">
                <a:xfrm>
                  <a:off x="960" y="1833"/>
                  <a:ext cx="406" cy="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>
                      <a:latin typeface="Times New Roman" panose="02020603050405020304" pitchFamily="18" charset="0"/>
                    </a:rPr>
                    <a:t>120</a:t>
                  </a:r>
                </a:p>
              </p:txBody>
            </p:sp>
            <p:sp>
              <p:nvSpPr>
                <p:cNvPr id="50190" name="Rectangle 21"/>
                <p:cNvSpPr>
                  <a:spLocks noChangeArrowheads="1"/>
                </p:cNvSpPr>
                <p:nvPr/>
              </p:nvSpPr>
              <p:spPr bwMode="auto">
                <a:xfrm>
                  <a:off x="960" y="2636"/>
                  <a:ext cx="406" cy="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>
                      <a:latin typeface="Times New Roman" panose="02020603050405020304" pitchFamily="18" charset="0"/>
                    </a:rPr>
                    <a:t>100</a:t>
                  </a:r>
                </a:p>
              </p:txBody>
            </p:sp>
            <p:sp>
              <p:nvSpPr>
                <p:cNvPr id="50191" name="Rectangle 22"/>
                <p:cNvSpPr>
                  <a:spLocks noChangeArrowheads="1"/>
                </p:cNvSpPr>
                <p:nvPr/>
              </p:nvSpPr>
              <p:spPr bwMode="auto">
                <a:xfrm>
                  <a:off x="960" y="2234"/>
                  <a:ext cx="399" cy="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110</a:t>
                  </a:r>
                </a:p>
              </p:txBody>
            </p:sp>
            <p:sp>
              <p:nvSpPr>
                <p:cNvPr id="50192" name="Rectangle 23"/>
                <p:cNvSpPr>
                  <a:spLocks noChangeArrowheads="1"/>
                </p:cNvSpPr>
                <p:nvPr/>
              </p:nvSpPr>
              <p:spPr bwMode="auto">
                <a:xfrm>
                  <a:off x="1728" y="3670"/>
                  <a:ext cx="357" cy="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>
                      <a:latin typeface="Times New Roman" panose="02020603050405020304" pitchFamily="18" charset="0"/>
                    </a:rPr>
                    <a:t>6.0</a:t>
                  </a:r>
                </a:p>
              </p:txBody>
            </p:sp>
            <p:sp>
              <p:nvSpPr>
                <p:cNvPr id="50193" name="Rectangle 24"/>
                <p:cNvSpPr>
                  <a:spLocks noChangeArrowheads="1"/>
                </p:cNvSpPr>
                <p:nvPr/>
              </p:nvSpPr>
              <p:spPr bwMode="auto">
                <a:xfrm>
                  <a:off x="2496" y="3670"/>
                  <a:ext cx="357" cy="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7.0</a:t>
                  </a:r>
                </a:p>
              </p:txBody>
            </p:sp>
            <p:sp>
              <p:nvSpPr>
                <p:cNvPr id="50194" name="Rectangle 25"/>
                <p:cNvSpPr>
                  <a:spLocks noChangeArrowheads="1"/>
                </p:cNvSpPr>
                <p:nvPr/>
              </p:nvSpPr>
              <p:spPr bwMode="auto">
                <a:xfrm>
                  <a:off x="3264" y="3670"/>
                  <a:ext cx="357" cy="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>
                      <a:latin typeface="Times New Roman" panose="02020603050405020304" pitchFamily="18" charset="0"/>
                    </a:rPr>
                    <a:t>8.0</a:t>
                  </a:r>
                </a:p>
              </p:txBody>
            </p:sp>
            <p:sp>
              <p:nvSpPr>
                <p:cNvPr id="50195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640" y="1079"/>
                  <a:ext cx="0" cy="2590"/>
                </a:xfrm>
                <a:prstGeom prst="line">
                  <a:avLst/>
                </a:prstGeom>
                <a:noFill/>
                <a:ln w="762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196" name="Oval 27"/>
                <p:cNvSpPr>
                  <a:spLocks noChangeArrowheads="1"/>
                </p:cNvSpPr>
                <p:nvPr/>
              </p:nvSpPr>
              <p:spPr bwMode="auto">
                <a:xfrm>
                  <a:off x="2592" y="2448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>
                    <a:solidFill>
                      <a:schemeClr val="tx2"/>
                    </a:solidFill>
                    <a:latin typeface=".VnTime" panose="020B7200000000000000" pitchFamily="34" charset="0"/>
                  </a:endParaRPr>
                </a:p>
              </p:txBody>
            </p:sp>
            <p:sp>
              <p:nvSpPr>
                <p:cNvPr id="50197" name="Arc 28"/>
                <p:cNvSpPr>
                  <a:spLocks/>
                </p:cNvSpPr>
                <p:nvPr/>
              </p:nvSpPr>
              <p:spPr bwMode="auto">
                <a:xfrm flipV="1">
                  <a:off x="1680" y="1296"/>
                  <a:ext cx="1488" cy="1549"/>
                </a:xfrm>
                <a:custGeom>
                  <a:avLst/>
                  <a:gdLst>
                    <a:gd name="T0" fmla="*/ 0 w 21578"/>
                    <a:gd name="T1" fmla="*/ 0 h 21600"/>
                    <a:gd name="T2" fmla="*/ 0 w 21578"/>
                    <a:gd name="T3" fmla="*/ 0 h 21600"/>
                    <a:gd name="T4" fmla="*/ 0 w 2157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78"/>
                    <a:gd name="T10" fmla="*/ 0 h 21600"/>
                    <a:gd name="T11" fmla="*/ 21578 w 2157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78" h="21600" fill="none" extrusionOk="0">
                      <a:moveTo>
                        <a:pt x="0" y="0"/>
                      </a:moveTo>
                      <a:cubicBezTo>
                        <a:pt x="11548" y="0"/>
                        <a:pt x="21054" y="9084"/>
                        <a:pt x="21577" y="20621"/>
                      </a:cubicBezTo>
                    </a:path>
                    <a:path w="21578" h="21600" stroke="0" extrusionOk="0">
                      <a:moveTo>
                        <a:pt x="0" y="0"/>
                      </a:moveTo>
                      <a:cubicBezTo>
                        <a:pt x="11548" y="0"/>
                        <a:pt x="21054" y="9084"/>
                        <a:pt x="21577" y="20621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98" name="Line 29"/>
                <p:cNvSpPr>
                  <a:spLocks noChangeShapeType="1"/>
                </p:cNvSpPr>
                <p:nvPr/>
              </p:nvSpPr>
              <p:spPr bwMode="auto">
                <a:xfrm>
                  <a:off x="1344" y="3648"/>
                  <a:ext cx="307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99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960" y="3504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800">
                      <a:latin typeface=".VnTime" panose="020B7200000000000000" pitchFamily="34" charset="0"/>
                    </a:rPr>
                    <a:t>0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3901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7540626" y="6130926"/>
            <a:ext cx="22907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tx2"/>
              </a:solidFill>
              <a:latin typeface=".VnTime" panose="020B7200000000000000" pitchFamily="34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606381" y="131763"/>
            <a:ext cx="9812383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Trạng</a:t>
            </a:r>
            <a:r>
              <a:rPr lang="en-US" altLang="en-US" sz="2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thái</a:t>
            </a:r>
            <a:r>
              <a:rPr lang="en-US" altLang="en-US" sz="2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cân</a:t>
            </a:r>
            <a:r>
              <a:rPr lang="en-US" altLang="en-US" sz="2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bằng</a:t>
            </a:r>
            <a:r>
              <a:rPr lang="en-US" altLang="en-US" sz="2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của</a:t>
            </a:r>
            <a:r>
              <a:rPr lang="en-US" altLang="en-US" sz="2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en-US" sz="28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nền</a:t>
            </a:r>
            <a:r>
              <a:rPr lang="en-US" altLang="en-US" sz="2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kinh</a:t>
            </a:r>
            <a:r>
              <a:rPr lang="en-US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tế</a:t>
            </a:r>
            <a:endParaRPr lang="en-US" altLang="en-US" sz="28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849086" y="2819401"/>
            <a:ext cx="5018314" cy="22621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2400" dirty="0" err="1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altLang="en-US" sz="2400" dirty="0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altLang="en-US" sz="2400" dirty="0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lạnh</a:t>
            </a:r>
            <a:endParaRPr lang="en-US" altLang="en-US" sz="2400" dirty="0">
              <a:solidFill>
                <a:srgbClr val="190BC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ình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trệ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thoái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khủng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hoảng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dirty="0"/>
              <a:t>+ </a:t>
            </a:r>
            <a:r>
              <a:rPr lang="en-US" altLang="en-US" dirty="0" err="1"/>
              <a:t>Yo</a:t>
            </a:r>
            <a:r>
              <a:rPr lang="en-US" altLang="en-US" dirty="0"/>
              <a:t> &lt; </a:t>
            </a:r>
            <a:r>
              <a:rPr lang="en-US" altLang="en-US" dirty="0" err="1"/>
              <a:t>Yp</a:t>
            </a:r>
            <a:endParaRPr lang="en-US" altLang="en-US" dirty="0"/>
          </a:p>
          <a:p>
            <a:pPr algn="ctr">
              <a:spcBef>
                <a:spcPct val="50000"/>
              </a:spcBef>
              <a:defRPr/>
            </a:pPr>
            <a:r>
              <a:rPr lang="en-US" altLang="en-US" dirty="0"/>
              <a:t>+ </a:t>
            </a:r>
            <a:r>
              <a:rPr lang="en-US" altLang="en-US" dirty="0" err="1"/>
              <a:t>Ut</a:t>
            </a:r>
            <a:r>
              <a:rPr lang="en-US" altLang="en-US" dirty="0"/>
              <a:t> &gt; Un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dirty="0"/>
              <a:t>+ </a:t>
            </a:r>
            <a:r>
              <a:rPr lang="en-US" altLang="en-US" dirty="0" err="1"/>
              <a:t>Ip</a:t>
            </a:r>
            <a:r>
              <a:rPr lang="en-US" altLang="en-US" dirty="0"/>
              <a:t>  &lt;  </a:t>
            </a:r>
            <a:r>
              <a:rPr lang="en-US" altLang="en-US" dirty="0" err="1"/>
              <a:t>Ip</a:t>
            </a:r>
            <a:r>
              <a:rPr lang="en-US" altLang="en-US" dirty="0"/>
              <a:t>*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1041198" y="964407"/>
            <a:ext cx="10816046" cy="95410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SAS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Eo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SLCB)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037264" y="2062163"/>
            <a:ext cx="4283075" cy="4478338"/>
            <a:chOff x="2843" y="1299"/>
            <a:chExt cx="2698" cy="2821"/>
          </a:xfrm>
        </p:grpSpPr>
        <p:sp>
          <p:nvSpPr>
            <p:cNvPr id="51219" name="Oval 7"/>
            <p:cNvSpPr>
              <a:spLocks noChangeArrowheads="1"/>
            </p:cNvSpPr>
            <p:nvPr/>
          </p:nvSpPr>
          <p:spPr bwMode="auto">
            <a:xfrm>
              <a:off x="3921" y="3003"/>
              <a:ext cx="76" cy="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tx2"/>
                </a:solidFill>
                <a:latin typeface=".VnTime" panose="020B7200000000000000" pitchFamily="34" charset="0"/>
              </a:endParaRPr>
            </a:p>
          </p:txBody>
        </p:sp>
        <p:grpSp>
          <p:nvGrpSpPr>
            <p:cNvPr id="51220" name="Group 8"/>
            <p:cNvGrpSpPr>
              <a:grpSpLocks/>
            </p:cNvGrpSpPr>
            <p:nvPr/>
          </p:nvGrpSpPr>
          <p:grpSpPr bwMode="auto">
            <a:xfrm>
              <a:off x="2843" y="1299"/>
              <a:ext cx="2698" cy="2821"/>
              <a:chOff x="2843" y="1299"/>
              <a:chExt cx="2698" cy="2821"/>
            </a:xfrm>
          </p:grpSpPr>
          <p:sp>
            <p:nvSpPr>
              <p:cNvPr id="51221" name="Line 9"/>
              <p:cNvSpPr>
                <a:spLocks noChangeShapeType="1"/>
              </p:cNvSpPr>
              <p:nvPr/>
            </p:nvSpPr>
            <p:spPr bwMode="auto">
              <a:xfrm flipV="1">
                <a:off x="4416" y="1569"/>
                <a:ext cx="0" cy="2172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1222" name="Group 10"/>
              <p:cNvGrpSpPr>
                <a:grpSpLocks/>
              </p:cNvGrpSpPr>
              <p:nvPr/>
            </p:nvGrpSpPr>
            <p:grpSpPr bwMode="auto">
              <a:xfrm>
                <a:off x="2843" y="1299"/>
                <a:ext cx="2698" cy="2821"/>
                <a:chOff x="2928" y="1299"/>
                <a:chExt cx="2698" cy="2821"/>
              </a:xfrm>
            </p:grpSpPr>
            <p:sp>
              <p:nvSpPr>
                <p:cNvPr id="5122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3312" y="3742"/>
                  <a:ext cx="2174" cy="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1224" name="Group 12"/>
                <p:cNvGrpSpPr>
                  <a:grpSpLocks/>
                </p:cNvGrpSpPr>
                <p:nvPr/>
              </p:nvGrpSpPr>
              <p:grpSpPr bwMode="auto">
                <a:xfrm>
                  <a:off x="2928" y="1299"/>
                  <a:ext cx="2698" cy="2821"/>
                  <a:chOff x="2928" y="1299"/>
                  <a:chExt cx="2698" cy="2821"/>
                </a:xfrm>
              </p:grpSpPr>
              <p:sp>
                <p:nvSpPr>
                  <p:cNvPr id="51225" name="Line 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1469"/>
                    <a:ext cx="22" cy="2275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1226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2928" y="1299"/>
                    <a:ext cx="2698" cy="2821"/>
                    <a:chOff x="2928" y="1299"/>
                    <a:chExt cx="2698" cy="2821"/>
                  </a:xfrm>
                </p:grpSpPr>
                <p:sp>
                  <p:nvSpPr>
                    <p:cNvPr id="51227" name="Rectangl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6" y="1299"/>
                      <a:ext cx="423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2075" tIns="46038" rIns="92075" bIns="46038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2000">
                          <a:latin typeface="Times New Roman" panose="02020603050405020304" pitchFamily="18" charset="0"/>
                        </a:rPr>
                        <a:t>LAS</a:t>
                      </a:r>
                    </a:p>
                  </p:txBody>
                </p:sp>
                <p:sp>
                  <p:nvSpPr>
                    <p:cNvPr id="51228" name="Arc 16"/>
                    <p:cNvSpPr>
                      <a:spLocks/>
                    </p:cNvSpPr>
                    <p:nvPr/>
                  </p:nvSpPr>
                  <p:spPr bwMode="auto">
                    <a:xfrm flipV="1">
                      <a:off x="3504" y="1536"/>
                      <a:ext cx="1248" cy="1645"/>
                    </a:xfrm>
                    <a:custGeom>
                      <a:avLst/>
                      <a:gdLst>
                        <a:gd name="T0" fmla="*/ 0 w 21578"/>
                        <a:gd name="T1" fmla="*/ 0 h 21600"/>
                        <a:gd name="T2" fmla="*/ 0 w 21578"/>
                        <a:gd name="T3" fmla="*/ 0 h 21600"/>
                        <a:gd name="T4" fmla="*/ 0 w 21578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78"/>
                        <a:gd name="T10" fmla="*/ 0 h 21600"/>
                        <a:gd name="T11" fmla="*/ 21578 w 21578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78" h="21600" fill="none" extrusionOk="0">
                          <a:moveTo>
                            <a:pt x="0" y="0"/>
                          </a:moveTo>
                          <a:cubicBezTo>
                            <a:pt x="11548" y="0"/>
                            <a:pt x="21054" y="9084"/>
                            <a:pt x="21577" y="20621"/>
                          </a:cubicBezTo>
                        </a:path>
                        <a:path w="21578" h="21600" stroke="0" extrusionOk="0">
                          <a:moveTo>
                            <a:pt x="0" y="0"/>
                          </a:moveTo>
                          <a:cubicBezTo>
                            <a:pt x="11548" y="0"/>
                            <a:pt x="21054" y="9084"/>
                            <a:pt x="21577" y="20621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571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29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2928"/>
                      <a:ext cx="320" cy="2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2400">
                          <a:latin typeface="Times New Roman" panose="02020603050405020304" pitchFamily="18" charset="0"/>
                        </a:rPr>
                        <a:t>Po</a:t>
                      </a:r>
                    </a:p>
                  </p:txBody>
                </p:sp>
                <p:sp>
                  <p:nvSpPr>
                    <p:cNvPr id="51230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92" y="3792"/>
                      <a:ext cx="369" cy="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2800">
                          <a:latin typeface="Times New Roman" panose="02020603050405020304" pitchFamily="18" charset="0"/>
                        </a:rPr>
                        <a:t>Yo</a:t>
                      </a:r>
                    </a:p>
                  </p:txBody>
                </p:sp>
                <p:sp>
                  <p:nvSpPr>
                    <p:cNvPr id="51231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45" y="3808"/>
                      <a:ext cx="335" cy="2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2400">
                          <a:latin typeface="Times New Roman" panose="02020603050405020304" pitchFamily="18" charset="0"/>
                        </a:rPr>
                        <a:t>Yp</a:t>
                      </a:r>
                    </a:p>
                  </p:txBody>
                </p:sp>
                <p:sp>
                  <p:nvSpPr>
                    <p:cNvPr id="51232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5" y="1584"/>
                      <a:ext cx="495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2075" tIns="46038" rIns="92075" bIns="46038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2000">
                          <a:latin typeface="Times New Roman" panose="02020603050405020304" pitchFamily="18" charset="0"/>
                        </a:rPr>
                        <a:t>SAS1</a:t>
                      </a:r>
                    </a:p>
                  </p:txBody>
                </p:sp>
                <p:sp>
                  <p:nvSpPr>
                    <p:cNvPr id="51233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67" y="1392"/>
                      <a:ext cx="241" cy="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2800">
                          <a:latin typeface="Times New Roman" panose="02020603050405020304" pitchFamily="18" charset="0"/>
                        </a:rPr>
                        <a:t>P</a:t>
                      </a:r>
                    </a:p>
                  </p:txBody>
                </p:sp>
                <p:sp>
                  <p:nvSpPr>
                    <p:cNvPr id="51234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48" y="3766"/>
                      <a:ext cx="278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2075" tIns="46038" rIns="92075" bIns="46038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2800">
                          <a:latin typeface="Times New Roman" panose="02020603050405020304" pitchFamily="18" charset="0"/>
                        </a:rPr>
                        <a:t>Y</a:t>
                      </a:r>
                    </a:p>
                  </p:txBody>
                </p:sp>
                <p:sp>
                  <p:nvSpPr>
                    <p:cNvPr id="51235" name="Arc 23"/>
                    <p:cNvSpPr>
                      <a:spLocks/>
                    </p:cNvSpPr>
                    <p:nvPr/>
                  </p:nvSpPr>
                  <p:spPr bwMode="auto">
                    <a:xfrm rot="10203347">
                      <a:off x="3600" y="1584"/>
                      <a:ext cx="1344" cy="1872"/>
                    </a:xfrm>
                    <a:custGeom>
                      <a:avLst/>
                      <a:gdLst>
                        <a:gd name="T0" fmla="*/ 0 w 21600"/>
                        <a:gd name="T1" fmla="*/ 0 h 27352"/>
                        <a:gd name="T2" fmla="*/ 0 w 21600"/>
                        <a:gd name="T3" fmla="*/ 0 h 27352"/>
                        <a:gd name="T4" fmla="*/ 0 w 21600"/>
                        <a:gd name="T5" fmla="*/ 0 h 27352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7352"/>
                        <a:gd name="T11" fmla="*/ 21600 w 21600"/>
                        <a:gd name="T12" fmla="*/ 27352 h 2735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7352" fill="none" extrusionOk="0">
                          <a:moveTo>
                            <a:pt x="1372" y="-1"/>
                          </a:moveTo>
                          <a:cubicBezTo>
                            <a:pt x="12745" y="723"/>
                            <a:pt x="21600" y="10159"/>
                            <a:pt x="21600" y="21556"/>
                          </a:cubicBezTo>
                          <a:cubicBezTo>
                            <a:pt x="21600" y="23514"/>
                            <a:pt x="21333" y="25464"/>
                            <a:pt x="20807" y="27351"/>
                          </a:cubicBezTo>
                        </a:path>
                        <a:path w="21600" h="27352" stroke="0" extrusionOk="0">
                          <a:moveTo>
                            <a:pt x="1372" y="-1"/>
                          </a:moveTo>
                          <a:cubicBezTo>
                            <a:pt x="12745" y="723"/>
                            <a:pt x="21600" y="10159"/>
                            <a:pt x="21600" y="21556"/>
                          </a:cubicBezTo>
                          <a:cubicBezTo>
                            <a:pt x="21600" y="23514"/>
                            <a:pt x="21333" y="25464"/>
                            <a:pt x="20807" y="27351"/>
                          </a:cubicBezTo>
                          <a:lnTo>
                            <a:pt x="0" y="21556"/>
                          </a:lnTo>
                          <a:lnTo>
                            <a:pt x="1372" y="-1"/>
                          </a:lnTo>
                          <a:close/>
                        </a:path>
                      </a:pathLst>
                    </a:custGeom>
                    <a:noFill/>
                    <a:ln w="571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36" name="Line 2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36" y="3045"/>
                      <a:ext cx="67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37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44" y="3072"/>
                      <a:ext cx="0" cy="72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38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88" y="2643"/>
                      <a:ext cx="480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 cap="sq">
                          <a:solidFill>
                            <a:srgbClr val="000000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en-US" sz="2400">
                          <a:latin typeface=".VnTime" panose="020B7200000000000000" pitchFamily="34" charset="0"/>
                        </a:rPr>
                        <a:t>Eo</a:t>
                      </a:r>
                    </a:p>
                  </p:txBody>
                </p:sp>
                <p:sp>
                  <p:nvSpPr>
                    <p:cNvPr id="51239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088" y="3264"/>
                      <a:ext cx="432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 cap="sq">
                          <a:solidFill>
                            <a:srgbClr val="000000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en-US" sz="2000">
                          <a:latin typeface=".VnTime" panose="020B7200000000000000" pitchFamily="34" charset="0"/>
                        </a:rPr>
                        <a:t>AD</a:t>
                      </a:r>
                    </a:p>
                  </p:txBody>
                </p:sp>
                <p:sp>
                  <p:nvSpPr>
                    <p:cNvPr id="51240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20" y="3696"/>
                      <a:ext cx="288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 cap="sq">
                          <a:solidFill>
                            <a:srgbClr val="000000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en-US" sz="2800">
                          <a:latin typeface=".VnTime" panose="020B7200000000000000" pitchFamily="34" charset="0"/>
                        </a:rPr>
                        <a:t>0</a:t>
                      </a:r>
                    </a:p>
                  </p:txBody>
                </p:sp>
              </p:grpSp>
            </p:grpSp>
          </p:grpSp>
        </p:grp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6972300" y="1905000"/>
            <a:ext cx="3162300" cy="2971800"/>
            <a:chOff x="3432" y="1200"/>
            <a:chExt cx="1992" cy="1872"/>
          </a:xfrm>
        </p:grpSpPr>
        <p:grpSp>
          <p:nvGrpSpPr>
            <p:cNvPr id="51215" name="Group 31"/>
            <p:cNvGrpSpPr>
              <a:grpSpLocks/>
            </p:cNvGrpSpPr>
            <p:nvPr/>
          </p:nvGrpSpPr>
          <p:grpSpPr bwMode="auto">
            <a:xfrm>
              <a:off x="3432" y="1824"/>
              <a:ext cx="672" cy="288"/>
              <a:chOff x="2832" y="2307"/>
              <a:chExt cx="768" cy="288"/>
            </a:xfrm>
          </p:grpSpPr>
          <p:sp>
            <p:nvSpPr>
              <p:cNvPr id="51217" name="AutoShape 32"/>
              <p:cNvSpPr>
                <a:spLocks noChangeArrowheads="1"/>
              </p:cNvSpPr>
              <p:nvPr/>
            </p:nvSpPr>
            <p:spPr bwMode="auto">
              <a:xfrm>
                <a:off x="3027" y="2307"/>
                <a:ext cx="573" cy="288"/>
              </a:xfrm>
              <a:prstGeom prst="rightArrow">
                <a:avLst>
                  <a:gd name="adj1" fmla="val 50000"/>
                  <a:gd name="adj2" fmla="val 86142"/>
                </a:avLst>
              </a:prstGeom>
              <a:gradFill rotWithShape="0">
                <a:gsLst>
                  <a:gs pos="0">
                    <a:srgbClr val="0000FF"/>
                  </a:gs>
                  <a:gs pos="100000">
                    <a:srgbClr val="FF33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800">
                  <a:solidFill>
                    <a:schemeClr val="tx2"/>
                  </a:solidFill>
                  <a:latin typeface=".VnTime" panose="020B7200000000000000" pitchFamily="34" charset="0"/>
                </a:endParaRPr>
              </a:p>
            </p:txBody>
          </p:sp>
          <p:sp>
            <p:nvSpPr>
              <p:cNvPr id="51218" name="AutoShape 33"/>
              <p:cNvSpPr>
                <a:spLocks noChangeArrowheads="1"/>
              </p:cNvSpPr>
              <p:nvPr/>
            </p:nvSpPr>
            <p:spPr bwMode="auto">
              <a:xfrm rot="10800000">
                <a:off x="2832" y="2379"/>
                <a:ext cx="195" cy="144"/>
              </a:xfrm>
              <a:prstGeom prst="rtTriangl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800">
                  <a:solidFill>
                    <a:schemeClr val="tx2"/>
                  </a:solidFill>
                  <a:latin typeface=".VnTime" panose="020B7200000000000000" pitchFamily="34" charset="0"/>
                </a:endParaRPr>
              </a:p>
            </p:txBody>
          </p:sp>
        </p:grpSp>
        <p:sp>
          <p:nvSpPr>
            <p:cNvPr id="51216" name="Arc 34"/>
            <p:cNvSpPr>
              <a:spLocks/>
            </p:cNvSpPr>
            <p:nvPr/>
          </p:nvSpPr>
          <p:spPr bwMode="auto">
            <a:xfrm rot="10203347">
              <a:off x="4080" y="1200"/>
              <a:ext cx="1344" cy="1872"/>
            </a:xfrm>
            <a:custGeom>
              <a:avLst/>
              <a:gdLst>
                <a:gd name="T0" fmla="*/ 0 w 21600"/>
                <a:gd name="T1" fmla="*/ 0 h 27352"/>
                <a:gd name="T2" fmla="*/ 0 w 21600"/>
                <a:gd name="T3" fmla="*/ 0 h 27352"/>
                <a:gd name="T4" fmla="*/ 0 w 21600"/>
                <a:gd name="T5" fmla="*/ 0 h 27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7352"/>
                <a:gd name="T11" fmla="*/ 21600 w 21600"/>
                <a:gd name="T12" fmla="*/ 27352 h 27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7352" fill="none" extrusionOk="0">
                  <a:moveTo>
                    <a:pt x="1372" y="-1"/>
                  </a:moveTo>
                  <a:cubicBezTo>
                    <a:pt x="12745" y="723"/>
                    <a:pt x="21600" y="10159"/>
                    <a:pt x="21600" y="21556"/>
                  </a:cubicBezTo>
                  <a:cubicBezTo>
                    <a:pt x="21600" y="23514"/>
                    <a:pt x="21333" y="25464"/>
                    <a:pt x="20807" y="27351"/>
                  </a:cubicBezTo>
                </a:path>
                <a:path w="21600" h="27352" stroke="0" extrusionOk="0">
                  <a:moveTo>
                    <a:pt x="1372" y="-1"/>
                  </a:moveTo>
                  <a:cubicBezTo>
                    <a:pt x="12745" y="723"/>
                    <a:pt x="21600" y="10159"/>
                    <a:pt x="21600" y="21556"/>
                  </a:cubicBezTo>
                  <a:cubicBezTo>
                    <a:pt x="21600" y="23514"/>
                    <a:pt x="21333" y="25464"/>
                    <a:pt x="20807" y="27351"/>
                  </a:cubicBezTo>
                  <a:lnTo>
                    <a:pt x="0" y="21556"/>
                  </a:lnTo>
                  <a:lnTo>
                    <a:pt x="1372" y="-1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8534400" y="1524001"/>
            <a:ext cx="2133600" cy="5045075"/>
            <a:chOff x="4416" y="960"/>
            <a:chExt cx="1344" cy="3178"/>
          </a:xfrm>
        </p:grpSpPr>
        <p:sp>
          <p:nvSpPr>
            <p:cNvPr id="51209" name="Arc 36"/>
            <p:cNvSpPr>
              <a:spLocks/>
            </p:cNvSpPr>
            <p:nvPr/>
          </p:nvSpPr>
          <p:spPr bwMode="auto">
            <a:xfrm rot="10203347">
              <a:off x="4416" y="960"/>
              <a:ext cx="1344" cy="1872"/>
            </a:xfrm>
            <a:custGeom>
              <a:avLst/>
              <a:gdLst>
                <a:gd name="T0" fmla="*/ 0 w 21600"/>
                <a:gd name="T1" fmla="*/ 0 h 27352"/>
                <a:gd name="T2" fmla="*/ 0 w 21600"/>
                <a:gd name="T3" fmla="*/ 0 h 27352"/>
                <a:gd name="T4" fmla="*/ 0 w 21600"/>
                <a:gd name="T5" fmla="*/ 0 h 27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7352"/>
                <a:gd name="T11" fmla="*/ 21600 w 21600"/>
                <a:gd name="T12" fmla="*/ 27352 h 27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7352" fill="none" extrusionOk="0">
                  <a:moveTo>
                    <a:pt x="1372" y="-1"/>
                  </a:moveTo>
                  <a:cubicBezTo>
                    <a:pt x="12745" y="723"/>
                    <a:pt x="21600" y="10159"/>
                    <a:pt x="21600" y="21556"/>
                  </a:cubicBezTo>
                  <a:cubicBezTo>
                    <a:pt x="21600" y="23514"/>
                    <a:pt x="21333" y="25464"/>
                    <a:pt x="20807" y="27351"/>
                  </a:cubicBezTo>
                </a:path>
                <a:path w="21600" h="27352" stroke="0" extrusionOk="0">
                  <a:moveTo>
                    <a:pt x="1372" y="-1"/>
                  </a:moveTo>
                  <a:cubicBezTo>
                    <a:pt x="12745" y="723"/>
                    <a:pt x="21600" y="10159"/>
                    <a:pt x="21600" y="21556"/>
                  </a:cubicBezTo>
                  <a:cubicBezTo>
                    <a:pt x="21600" y="23514"/>
                    <a:pt x="21333" y="25464"/>
                    <a:pt x="20807" y="27351"/>
                  </a:cubicBezTo>
                  <a:lnTo>
                    <a:pt x="0" y="21556"/>
                  </a:lnTo>
                  <a:lnTo>
                    <a:pt x="1372" y="-1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0" name="Line 37"/>
            <p:cNvSpPr>
              <a:spLocks noChangeShapeType="1"/>
            </p:cNvSpPr>
            <p:nvPr/>
          </p:nvSpPr>
          <p:spPr bwMode="auto">
            <a:xfrm>
              <a:off x="4608" y="2160"/>
              <a:ext cx="0" cy="1584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1" name="Text Box 38"/>
            <p:cNvSpPr txBox="1">
              <a:spLocks noChangeArrowheads="1"/>
            </p:cNvSpPr>
            <p:nvPr/>
          </p:nvSpPr>
          <p:spPr bwMode="auto">
            <a:xfrm>
              <a:off x="4560" y="388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.VnTime" panose="020B7200000000000000" pitchFamily="34" charset="0"/>
                </a:rPr>
                <a:t>Y2</a:t>
              </a:r>
            </a:p>
          </p:txBody>
        </p:sp>
        <p:grpSp>
          <p:nvGrpSpPr>
            <p:cNvPr id="51212" name="Group 39"/>
            <p:cNvGrpSpPr>
              <a:grpSpLocks/>
            </p:cNvGrpSpPr>
            <p:nvPr/>
          </p:nvGrpSpPr>
          <p:grpSpPr bwMode="auto">
            <a:xfrm>
              <a:off x="4560" y="2544"/>
              <a:ext cx="672" cy="288"/>
              <a:chOff x="2832" y="2307"/>
              <a:chExt cx="768" cy="288"/>
            </a:xfrm>
          </p:grpSpPr>
          <p:sp>
            <p:nvSpPr>
              <p:cNvPr id="51213" name="AutoShape 40"/>
              <p:cNvSpPr>
                <a:spLocks noChangeArrowheads="1"/>
              </p:cNvSpPr>
              <p:nvPr/>
            </p:nvSpPr>
            <p:spPr bwMode="auto">
              <a:xfrm>
                <a:off x="3027" y="2307"/>
                <a:ext cx="573" cy="288"/>
              </a:xfrm>
              <a:prstGeom prst="rightArrow">
                <a:avLst>
                  <a:gd name="adj1" fmla="val 50000"/>
                  <a:gd name="adj2" fmla="val 86142"/>
                </a:avLst>
              </a:prstGeom>
              <a:gradFill rotWithShape="0">
                <a:gsLst>
                  <a:gs pos="0">
                    <a:srgbClr val="0000FF"/>
                  </a:gs>
                  <a:gs pos="100000">
                    <a:srgbClr val="FF33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800">
                  <a:solidFill>
                    <a:schemeClr val="tx2"/>
                  </a:solidFill>
                  <a:latin typeface=".VnTime" panose="020B7200000000000000" pitchFamily="34" charset="0"/>
                </a:endParaRPr>
              </a:p>
            </p:txBody>
          </p:sp>
          <p:sp>
            <p:nvSpPr>
              <p:cNvPr id="51214" name="AutoShape 41"/>
              <p:cNvSpPr>
                <a:spLocks noChangeArrowheads="1"/>
              </p:cNvSpPr>
              <p:nvPr/>
            </p:nvSpPr>
            <p:spPr bwMode="auto">
              <a:xfrm rot="10800000">
                <a:off x="2832" y="2379"/>
                <a:ext cx="195" cy="144"/>
              </a:xfrm>
              <a:prstGeom prst="rtTriangl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800">
                  <a:solidFill>
                    <a:schemeClr val="tx2"/>
                  </a:solidFill>
                  <a:latin typeface=".VnTime" panose="020B7200000000000000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82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animBg="1"/>
      <p:bldP spid="15360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7540626" y="6130926"/>
            <a:ext cx="22907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tx2"/>
              </a:solidFill>
              <a:latin typeface=".VnTime" panose="020B7200000000000000" pitchFamily="34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862149" y="0"/>
            <a:ext cx="9653451" cy="617539"/>
          </a:xfrm>
        </p:spPr>
        <p:txBody>
          <a:bodyPr>
            <a:normAutofit/>
          </a:bodyPr>
          <a:lstStyle/>
          <a:p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Trạng</a:t>
            </a: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thái</a:t>
            </a: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cân</a:t>
            </a: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bằng</a:t>
            </a: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của</a:t>
            </a: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nền</a:t>
            </a: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kinh</a:t>
            </a: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tế</a:t>
            </a:r>
            <a:endParaRPr lang="en-US" altLang="en-US" sz="3200" dirty="0">
              <a:solidFill>
                <a:srgbClr val="000000"/>
              </a:solidFill>
              <a:latin typeface=".VnTime" panose="020B7200000000000000" pitchFamily="34" charset="0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743200" y="4648201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2800">
              <a:latin typeface=".VnTime" panose="020B7200000000000000" pitchFamily="34" charset="0"/>
            </a:endParaRP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7540626" y="4648201"/>
            <a:ext cx="2930163" cy="212365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.VnTime" panose="020B7200000000000000" pitchFamily="34" charset="0"/>
              </a:rPr>
              <a:t>Tr¹ng </a:t>
            </a:r>
            <a:r>
              <a:rPr lang="en-US" altLang="en-US" sz="2400" dirty="0" err="1">
                <a:latin typeface=".VnTime" panose="020B7200000000000000" pitchFamily="34" charset="0"/>
              </a:rPr>
              <a:t>th¸i</a:t>
            </a:r>
            <a:r>
              <a:rPr lang="en-US" altLang="en-US" sz="2400" dirty="0">
                <a:latin typeface=".VnTime" panose="020B7200000000000000" pitchFamily="34" charset="0"/>
              </a:rPr>
              <a:t> </a:t>
            </a:r>
            <a:r>
              <a:rPr lang="en-US" altLang="en-US" sz="2400" dirty="0" err="1">
                <a:latin typeface=".VnTime" panose="020B7200000000000000" pitchFamily="34" charset="0"/>
              </a:rPr>
              <a:t>æn</a:t>
            </a:r>
            <a:r>
              <a:rPr lang="en-US" altLang="en-US" sz="2400" dirty="0">
                <a:latin typeface=".VnTime" panose="020B7200000000000000" pitchFamily="34" charset="0"/>
              </a:rPr>
              <a:t> ®</a:t>
            </a:r>
            <a:r>
              <a:rPr lang="en-US" altLang="en-US" sz="2400" dirty="0" err="1">
                <a:latin typeface=".VnTime" panose="020B7200000000000000" pitchFamily="34" charset="0"/>
              </a:rPr>
              <a:t>Þnh</a:t>
            </a:r>
            <a:endParaRPr lang="en-US" altLang="en-US" sz="2400" dirty="0">
              <a:latin typeface=".VnTime" panose="020B7200000000000000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.VnTime" panose="020B7200000000000000" pitchFamily="34" charset="0"/>
              </a:rPr>
              <a:t>+ </a:t>
            </a:r>
            <a:r>
              <a:rPr lang="en-US" altLang="en-US" sz="2400" dirty="0" err="1">
                <a:latin typeface=".VnTime" panose="020B7200000000000000" pitchFamily="34" charset="0"/>
              </a:rPr>
              <a:t>Yo</a:t>
            </a:r>
            <a:r>
              <a:rPr lang="en-US" altLang="en-US" sz="2400" dirty="0">
                <a:latin typeface=".VnTime" panose="020B7200000000000000" pitchFamily="34" charset="0"/>
              </a:rPr>
              <a:t>  = </a:t>
            </a:r>
            <a:r>
              <a:rPr lang="en-US" altLang="en-US" sz="2400" dirty="0" err="1">
                <a:latin typeface=".VnTime" panose="020B7200000000000000" pitchFamily="34" charset="0"/>
              </a:rPr>
              <a:t>Yp</a:t>
            </a:r>
            <a:endParaRPr lang="en-US" altLang="en-US" sz="2400" dirty="0">
              <a:latin typeface=".VnTime" panose="020B7200000000000000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.VnTime" panose="020B7200000000000000" pitchFamily="34" charset="0"/>
              </a:rPr>
              <a:t>+ </a:t>
            </a:r>
            <a:r>
              <a:rPr lang="en-US" altLang="en-US" sz="2400" dirty="0" err="1">
                <a:latin typeface=".VnTime" panose="020B7200000000000000" pitchFamily="34" charset="0"/>
              </a:rPr>
              <a:t>Ut</a:t>
            </a:r>
            <a:r>
              <a:rPr lang="en-US" altLang="en-US" sz="2400" dirty="0">
                <a:latin typeface=".VnTime" panose="020B7200000000000000" pitchFamily="34" charset="0"/>
              </a:rPr>
              <a:t>  =  Un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.VnTime" panose="020B7200000000000000" pitchFamily="34" charset="0"/>
              </a:rPr>
              <a:t>+ </a:t>
            </a:r>
            <a:r>
              <a:rPr lang="en-US" altLang="en-US" sz="2400" dirty="0" err="1">
                <a:latin typeface=".VnTime" panose="020B7200000000000000" pitchFamily="34" charset="0"/>
              </a:rPr>
              <a:t>Ip</a:t>
            </a:r>
            <a:r>
              <a:rPr lang="en-US" altLang="en-US" sz="2400" dirty="0">
                <a:latin typeface=".VnTime" panose="020B7200000000000000" pitchFamily="34" charset="0"/>
              </a:rPr>
              <a:t>   =</a:t>
            </a:r>
            <a:r>
              <a:rPr lang="en-US" altLang="en-US" sz="2400" dirty="0" err="1">
                <a:latin typeface=".VnTime" panose="020B7200000000000000" pitchFamily="34" charset="0"/>
              </a:rPr>
              <a:t>Ip</a:t>
            </a:r>
            <a:r>
              <a:rPr lang="en-US" altLang="en-US" sz="2400" dirty="0">
                <a:latin typeface=".VnTime" panose="020B7200000000000000" pitchFamily="34" charset="0"/>
              </a:rPr>
              <a:t>*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1289051" y="4584203"/>
            <a:ext cx="3200400" cy="1908175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.VnTime" panose="020B7200000000000000" pitchFamily="34" charset="0"/>
              </a:rPr>
              <a:t>Tr¹ng </a:t>
            </a:r>
            <a:r>
              <a:rPr lang="en-US" altLang="en-US" sz="2800" dirty="0" err="1">
                <a:latin typeface=".VnTime" panose="020B7200000000000000" pitchFamily="34" charset="0"/>
              </a:rPr>
              <a:t>th¸i</a:t>
            </a:r>
            <a:r>
              <a:rPr lang="en-US" altLang="en-US" sz="2800" dirty="0">
                <a:latin typeface=".VnTime" panose="020B7200000000000000" pitchFamily="34" charset="0"/>
              </a:rPr>
              <a:t> </a:t>
            </a:r>
            <a:r>
              <a:rPr lang="en-US" altLang="en-US" sz="2800" dirty="0" err="1">
                <a:latin typeface=".VnTime" panose="020B7200000000000000" pitchFamily="34" charset="0"/>
              </a:rPr>
              <a:t>nãng</a:t>
            </a:r>
            <a:endParaRPr lang="en-US" altLang="en-US" sz="2800" dirty="0">
              <a:latin typeface=".VnTime" panose="020B7200000000000000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>
                <a:latin typeface=".VnTime" panose="020B7200000000000000" pitchFamily="34" charset="0"/>
              </a:rPr>
              <a:t>+ </a:t>
            </a:r>
            <a:r>
              <a:rPr lang="en-US" altLang="en-US" sz="2000" dirty="0" err="1">
                <a:latin typeface=".VnTime" panose="020B7200000000000000" pitchFamily="34" charset="0"/>
              </a:rPr>
              <a:t>Yo</a:t>
            </a:r>
            <a:r>
              <a:rPr lang="en-US" altLang="en-US" sz="2000" dirty="0">
                <a:latin typeface=".VnTime" panose="020B7200000000000000" pitchFamily="34" charset="0"/>
              </a:rPr>
              <a:t> &gt; </a:t>
            </a:r>
            <a:r>
              <a:rPr lang="en-US" altLang="en-US" sz="2000" dirty="0" err="1">
                <a:latin typeface=".VnTime" panose="020B7200000000000000" pitchFamily="34" charset="0"/>
              </a:rPr>
              <a:t>Yp</a:t>
            </a:r>
            <a:endParaRPr lang="en-US" altLang="en-US" sz="2000" dirty="0">
              <a:latin typeface=".VnTime" panose="020B7200000000000000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>
                <a:latin typeface=".VnTime" panose="020B7200000000000000" pitchFamily="34" charset="0"/>
              </a:rPr>
              <a:t>+ </a:t>
            </a:r>
            <a:r>
              <a:rPr lang="en-US" altLang="en-US" sz="2000" dirty="0" err="1">
                <a:latin typeface=".VnTime" panose="020B7200000000000000" pitchFamily="34" charset="0"/>
              </a:rPr>
              <a:t>Ut</a:t>
            </a:r>
            <a:r>
              <a:rPr lang="en-US" altLang="en-US" sz="2000" dirty="0">
                <a:latin typeface=".VnTime" panose="020B7200000000000000" pitchFamily="34" charset="0"/>
              </a:rPr>
              <a:t>  &lt; Un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>
                <a:latin typeface=".VnTime" panose="020B7200000000000000" pitchFamily="34" charset="0"/>
              </a:rPr>
              <a:t>+ </a:t>
            </a:r>
            <a:r>
              <a:rPr lang="en-US" altLang="en-US" sz="2000" dirty="0" err="1">
                <a:latin typeface=".VnTime" panose="020B7200000000000000" pitchFamily="34" charset="0"/>
              </a:rPr>
              <a:t>Ip</a:t>
            </a:r>
            <a:r>
              <a:rPr lang="en-US" altLang="en-US" sz="2000" dirty="0">
                <a:latin typeface=".VnTime" panose="020B7200000000000000" pitchFamily="34" charset="0"/>
              </a:rPr>
              <a:t>  &gt;  </a:t>
            </a:r>
            <a:r>
              <a:rPr lang="en-US" altLang="en-US" sz="2000" dirty="0" err="1">
                <a:latin typeface=".VnTime" panose="020B7200000000000000" pitchFamily="34" charset="0"/>
              </a:rPr>
              <a:t>Ip</a:t>
            </a:r>
            <a:r>
              <a:rPr lang="en-US" altLang="en-US" sz="2000" dirty="0">
                <a:latin typeface=".VnTime" panose="020B7200000000000000" pitchFamily="34" charset="0"/>
              </a:rPr>
              <a:t>*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08051" y="885825"/>
            <a:ext cx="4191000" cy="3643313"/>
            <a:chOff x="576" y="528"/>
            <a:chExt cx="2640" cy="2295"/>
          </a:xfrm>
        </p:grpSpPr>
        <p:grpSp>
          <p:nvGrpSpPr>
            <p:cNvPr id="52252" name="Group 10"/>
            <p:cNvGrpSpPr>
              <a:grpSpLocks/>
            </p:cNvGrpSpPr>
            <p:nvPr/>
          </p:nvGrpSpPr>
          <p:grpSpPr bwMode="auto">
            <a:xfrm>
              <a:off x="576" y="528"/>
              <a:ext cx="2640" cy="2202"/>
              <a:chOff x="672" y="1216"/>
              <a:chExt cx="2640" cy="2202"/>
            </a:xfrm>
          </p:grpSpPr>
          <p:sp>
            <p:nvSpPr>
              <p:cNvPr id="52254" name="Rectangle 11"/>
              <p:cNvSpPr>
                <a:spLocks noChangeArrowheads="1"/>
              </p:cNvSpPr>
              <p:nvPr/>
            </p:nvSpPr>
            <p:spPr bwMode="auto">
              <a:xfrm>
                <a:off x="1536" y="3168"/>
                <a:ext cx="27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Yp</a:t>
                </a:r>
              </a:p>
            </p:txBody>
          </p:sp>
          <p:sp>
            <p:nvSpPr>
              <p:cNvPr id="52255" name="Rectangle 12"/>
              <p:cNvSpPr>
                <a:spLocks noChangeArrowheads="1"/>
              </p:cNvSpPr>
              <p:nvPr/>
            </p:nvSpPr>
            <p:spPr bwMode="auto">
              <a:xfrm>
                <a:off x="2351" y="1542"/>
                <a:ext cx="41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SAS1</a:t>
                </a:r>
              </a:p>
            </p:txBody>
          </p:sp>
          <p:sp>
            <p:nvSpPr>
              <p:cNvPr id="52256" name="Rectangle 13"/>
              <p:cNvSpPr>
                <a:spLocks noChangeArrowheads="1"/>
              </p:cNvSpPr>
              <p:nvPr/>
            </p:nvSpPr>
            <p:spPr bwMode="auto">
              <a:xfrm>
                <a:off x="672" y="149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52257" name="Line 14"/>
              <p:cNvSpPr>
                <a:spLocks noChangeShapeType="1"/>
              </p:cNvSpPr>
              <p:nvPr/>
            </p:nvSpPr>
            <p:spPr bwMode="auto">
              <a:xfrm flipV="1">
                <a:off x="1680" y="1344"/>
                <a:ext cx="0" cy="1788"/>
              </a:xfrm>
              <a:prstGeom prst="line">
                <a:avLst/>
              </a:prstGeom>
              <a:noFill/>
              <a:ln w="508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58" name="Rectangle 15"/>
              <p:cNvSpPr>
                <a:spLocks noChangeArrowheads="1"/>
              </p:cNvSpPr>
              <p:nvPr/>
            </p:nvSpPr>
            <p:spPr bwMode="auto">
              <a:xfrm>
                <a:off x="1871" y="1254"/>
                <a:ext cx="3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LAS</a:t>
                </a:r>
              </a:p>
            </p:txBody>
          </p:sp>
          <p:sp>
            <p:nvSpPr>
              <p:cNvPr id="52259" name="Arc 16"/>
              <p:cNvSpPr>
                <a:spLocks/>
              </p:cNvSpPr>
              <p:nvPr/>
            </p:nvSpPr>
            <p:spPr bwMode="auto">
              <a:xfrm flipV="1">
                <a:off x="1103" y="1398"/>
                <a:ext cx="1248" cy="1501"/>
              </a:xfrm>
              <a:custGeom>
                <a:avLst/>
                <a:gdLst>
                  <a:gd name="T0" fmla="*/ 0 w 21578"/>
                  <a:gd name="T1" fmla="*/ 0 h 21600"/>
                  <a:gd name="T2" fmla="*/ 0 w 21578"/>
                  <a:gd name="T3" fmla="*/ 0 h 21600"/>
                  <a:gd name="T4" fmla="*/ 0 w 2157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78"/>
                  <a:gd name="T10" fmla="*/ 0 h 21600"/>
                  <a:gd name="T11" fmla="*/ 21578 w 2157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78" h="21600" fill="none" extrusionOk="0">
                    <a:moveTo>
                      <a:pt x="0" y="0"/>
                    </a:moveTo>
                    <a:cubicBezTo>
                      <a:pt x="11548" y="0"/>
                      <a:pt x="21054" y="9084"/>
                      <a:pt x="21577" y="20621"/>
                    </a:cubicBezTo>
                  </a:path>
                  <a:path w="21578" h="21600" stroke="0" extrusionOk="0">
                    <a:moveTo>
                      <a:pt x="0" y="0"/>
                    </a:moveTo>
                    <a:cubicBezTo>
                      <a:pt x="11548" y="0"/>
                      <a:pt x="21054" y="9084"/>
                      <a:pt x="21577" y="20621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0" name="Arc 17"/>
              <p:cNvSpPr>
                <a:spLocks/>
              </p:cNvSpPr>
              <p:nvPr/>
            </p:nvSpPr>
            <p:spPr bwMode="auto">
              <a:xfrm rot="10203347">
                <a:off x="1459" y="1216"/>
                <a:ext cx="1276" cy="1590"/>
              </a:xfrm>
              <a:custGeom>
                <a:avLst/>
                <a:gdLst>
                  <a:gd name="T0" fmla="*/ 0 w 21600"/>
                  <a:gd name="T1" fmla="*/ 0 h 27393"/>
                  <a:gd name="T2" fmla="*/ 0 w 21600"/>
                  <a:gd name="T3" fmla="*/ 0 h 27393"/>
                  <a:gd name="T4" fmla="*/ 0 w 21600"/>
                  <a:gd name="T5" fmla="*/ 0 h 2739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7393"/>
                  <a:gd name="T11" fmla="*/ 21600 w 21600"/>
                  <a:gd name="T12" fmla="*/ 27393 h 273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7393" fill="none" extrusionOk="0">
                    <a:moveTo>
                      <a:pt x="365" y="0"/>
                    </a:moveTo>
                    <a:cubicBezTo>
                      <a:pt x="12150" y="199"/>
                      <a:pt x="21600" y="9810"/>
                      <a:pt x="21600" y="21597"/>
                    </a:cubicBezTo>
                    <a:cubicBezTo>
                      <a:pt x="21600" y="23555"/>
                      <a:pt x="21333" y="25505"/>
                      <a:pt x="20807" y="27392"/>
                    </a:cubicBezTo>
                  </a:path>
                  <a:path w="21600" h="27393" stroke="0" extrusionOk="0">
                    <a:moveTo>
                      <a:pt x="365" y="0"/>
                    </a:moveTo>
                    <a:cubicBezTo>
                      <a:pt x="12150" y="199"/>
                      <a:pt x="21600" y="9810"/>
                      <a:pt x="21600" y="21597"/>
                    </a:cubicBezTo>
                    <a:cubicBezTo>
                      <a:pt x="21600" y="23555"/>
                      <a:pt x="21333" y="25505"/>
                      <a:pt x="20807" y="27392"/>
                    </a:cubicBezTo>
                    <a:lnTo>
                      <a:pt x="0" y="21597"/>
                    </a:lnTo>
                    <a:lnTo>
                      <a:pt x="365" y="0"/>
                    </a:lnTo>
                    <a:close/>
                  </a:path>
                </a:pathLst>
              </a:cu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1" name="Line 18"/>
              <p:cNvSpPr>
                <a:spLocks noChangeShapeType="1"/>
              </p:cNvSpPr>
              <p:nvPr/>
            </p:nvSpPr>
            <p:spPr bwMode="auto">
              <a:xfrm flipH="1">
                <a:off x="960" y="2484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2" name="Text Box 19"/>
              <p:cNvSpPr txBox="1">
                <a:spLocks noChangeArrowheads="1"/>
              </p:cNvSpPr>
              <p:nvPr/>
            </p:nvSpPr>
            <p:spPr bwMode="auto">
              <a:xfrm>
                <a:off x="2160" y="2352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latin typeface=".VnTime" panose="020B7200000000000000" pitchFamily="34" charset="0"/>
                  </a:rPr>
                  <a:t>Eo</a:t>
                </a:r>
              </a:p>
            </p:txBody>
          </p:sp>
          <p:sp>
            <p:nvSpPr>
              <p:cNvPr id="52263" name="Text Box 20"/>
              <p:cNvSpPr txBox="1">
                <a:spLocks noChangeArrowheads="1"/>
              </p:cNvSpPr>
              <p:nvPr/>
            </p:nvSpPr>
            <p:spPr bwMode="auto">
              <a:xfrm>
                <a:off x="2879" y="2742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latin typeface=".VnTime" panose="020B7200000000000000" pitchFamily="34" charset="0"/>
                  </a:rPr>
                  <a:t>AD</a:t>
                </a:r>
              </a:p>
            </p:txBody>
          </p:sp>
          <p:sp>
            <p:nvSpPr>
              <p:cNvPr id="52264" name="Line 21"/>
              <p:cNvSpPr>
                <a:spLocks noChangeShapeType="1"/>
              </p:cNvSpPr>
              <p:nvPr/>
            </p:nvSpPr>
            <p:spPr bwMode="auto">
              <a:xfrm flipV="1">
                <a:off x="911" y="1350"/>
                <a:ext cx="0" cy="1776"/>
              </a:xfrm>
              <a:prstGeom prst="line">
                <a:avLst/>
              </a:prstGeom>
              <a:noFill/>
              <a:ln w="5715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5" name="Line 22"/>
              <p:cNvSpPr>
                <a:spLocks noChangeShapeType="1"/>
              </p:cNvSpPr>
              <p:nvPr/>
            </p:nvSpPr>
            <p:spPr bwMode="auto">
              <a:xfrm>
                <a:off x="912" y="3120"/>
                <a:ext cx="2112" cy="0"/>
              </a:xfrm>
              <a:prstGeom prst="line">
                <a:avLst/>
              </a:prstGeom>
              <a:noFill/>
              <a:ln w="5715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6" name="Text Box 23"/>
              <p:cNvSpPr txBox="1">
                <a:spLocks noChangeArrowheads="1"/>
              </p:cNvSpPr>
              <p:nvPr/>
            </p:nvSpPr>
            <p:spPr bwMode="auto">
              <a:xfrm>
                <a:off x="3072" y="316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latin typeface=".VnTime" panose="020B7200000000000000" pitchFamily="34" charset="0"/>
                  </a:rPr>
                  <a:t>Y</a:t>
                </a:r>
              </a:p>
            </p:txBody>
          </p:sp>
          <p:sp>
            <p:nvSpPr>
              <p:cNvPr id="52267" name="Line 24"/>
              <p:cNvSpPr>
                <a:spLocks noChangeShapeType="1"/>
              </p:cNvSpPr>
              <p:nvPr/>
            </p:nvSpPr>
            <p:spPr bwMode="auto">
              <a:xfrm>
                <a:off x="1959" y="254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8" name="Text Box 25"/>
              <p:cNvSpPr txBox="1">
                <a:spLocks noChangeArrowheads="1"/>
              </p:cNvSpPr>
              <p:nvPr/>
            </p:nvSpPr>
            <p:spPr bwMode="auto">
              <a:xfrm>
                <a:off x="1824" y="3168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latin typeface=".VnTime" panose="020B7200000000000000" pitchFamily="34" charset="0"/>
                  </a:rPr>
                  <a:t>Yo</a:t>
                </a:r>
              </a:p>
            </p:txBody>
          </p:sp>
        </p:grpSp>
        <p:sp>
          <p:nvSpPr>
            <p:cNvPr id="52253" name="Text Box 27"/>
            <p:cNvSpPr txBox="1">
              <a:spLocks noChangeArrowheads="1"/>
            </p:cNvSpPr>
            <p:nvPr/>
          </p:nvSpPr>
          <p:spPr bwMode="auto">
            <a:xfrm>
              <a:off x="624" y="249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latin typeface=".VnTime" panose="020B7200000000000000" pitchFamily="34" charset="0"/>
                </a:rPr>
                <a:t>0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6921137" y="814707"/>
            <a:ext cx="4191000" cy="3619500"/>
            <a:chOff x="3120" y="504"/>
            <a:chExt cx="2640" cy="2280"/>
          </a:xfrm>
        </p:grpSpPr>
        <p:sp>
          <p:nvSpPr>
            <p:cNvPr id="52234" name="Rectangle 29"/>
            <p:cNvSpPr>
              <a:spLocks noChangeArrowheads="1"/>
            </p:cNvSpPr>
            <p:nvPr/>
          </p:nvSpPr>
          <p:spPr bwMode="auto">
            <a:xfrm>
              <a:off x="4050" y="2574"/>
              <a:ext cx="2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Yo</a:t>
              </a:r>
            </a:p>
          </p:txBody>
        </p:sp>
        <p:grpSp>
          <p:nvGrpSpPr>
            <p:cNvPr id="52235" name="Group 30"/>
            <p:cNvGrpSpPr>
              <a:grpSpLocks/>
            </p:cNvGrpSpPr>
            <p:nvPr/>
          </p:nvGrpSpPr>
          <p:grpSpPr bwMode="auto">
            <a:xfrm>
              <a:off x="3120" y="504"/>
              <a:ext cx="2640" cy="2280"/>
              <a:chOff x="3120" y="480"/>
              <a:chExt cx="2640" cy="2280"/>
            </a:xfrm>
          </p:grpSpPr>
          <p:sp>
            <p:nvSpPr>
              <p:cNvPr id="52236" name="Oval 31"/>
              <p:cNvSpPr>
                <a:spLocks noChangeArrowheads="1"/>
              </p:cNvSpPr>
              <p:nvPr/>
            </p:nvSpPr>
            <p:spPr bwMode="auto">
              <a:xfrm>
                <a:off x="4272" y="2448"/>
                <a:ext cx="76" cy="8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800">
                  <a:solidFill>
                    <a:schemeClr val="tx2"/>
                  </a:solidFill>
                  <a:latin typeface=".VnTime" panose="020B7200000000000000" pitchFamily="34" charset="0"/>
                </a:endParaRPr>
              </a:p>
            </p:txBody>
          </p:sp>
          <p:sp>
            <p:nvSpPr>
              <p:cNvPr id="52237" name="Rectangle 32"/>
              <p:cNvSpPr>
                <a:spLocks noChangeArrowheads="1"/>
              </p:cNvSpPr>
              <p:nvPr/>
            </p:nvSpPr>
            <p:spPr bwMode="auto">
              <a:xfrm>
                <a:off x="5424" y="254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Y</a:t>
                </a:r>
              </a:p>
            </p:txBody>
          </p:sp>
          <p:grpSp>
            <p:nvGrpSpPr>
              <p:cNvPr id="52238" name="Group 34"/>
              <p:cNvGrpSpPr>
                <a:grpSpLocks/>
              </p:cNvGrpSpPr>
              <p:nvPr/>
            </p:nvGrpSpPr>
            <p:grpSpPr bwMode="auto">
              <a:xfrm>
                <a:off x="3121" y="480"/>
                <a:ext cx="2639" cy="2280"/>
                <a:chOff x="3121" y="1098"/>
                <a:chExt cx="2639" cy="2280"/>
              </a:xfrm>
            </p:grpSpPr>
            <p:sp>
              <p:nvSpPr>
                <p:cNvPr id="52240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360" y="3024"/>
                  <a:ext cx="2078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241" name="Rectangle 36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270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latin typeface="Times New Roman" panose="02020603050405020304" pitchFamily="18" charset="0"/>
                    </a:rPr>
                    <a:t>Yp</a:t>
                  </a:r>
                </a:p>
              </p:txBody>
            </p:sp>
            <p:sp>
              <p:nvSpPr>
                <p:cNvPr id="52242" name="Rectangle 37"/>
                <p:cNvSpPr>
                  <a:spLocks noChangeArrowheads="1"/>
                </p:cNvSpPr>
                <p:nvPr/>
              </p:nvSpPr>
              <p:spPr bwMode="auto">
                <a:xfrm>
                  <a:off x="4800" y="1440"/>
                  <a:ext cx="41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latin typeface="Times New Roman" panose="02020603050405020304" pitchFamily="18" charset="0"/>
                    </a:rPr>
                    <a:t>SAS1</a:t>
                  </a:r>
                </a:p>
              </p:txBody>
            </p:sp>
            <p:sp>
              <p:nvSpPr>
                <p:cNvPr id="52243" name="Rectangle 38"/>
                <p:cNvSpPr>
                  <a:spLocks noChangeArrowheads="1"/>
                </p:cNvSpPr>
                <p:nvPr/>
              </p:nvSpPr>
              <p:spPr bwMode="auto">
                <a:xfrm>
                  <a:off x="3121" y="1392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latin typeface="Times New Roman" panose="02020603050405020304" pitchFamily="18" charset="0"/>
                    </a:rPr>
                    <a:t>P</a:t>
                  </a:r>
                </a:p>
              </p:txBody>
            </p:sp>
            <p:sp>
              <p:nvSpPr>
                <p:cNvPr id="52244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320" y="1248"/>
                  <a:ext cx="0" cy="1788"/>
                </a:xfrm>
                <a:prstGeom prst="line">
                  <a:avLst/>
                </a:prstGeom>
                <a:noFill/>
                <a:ln w="508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245" name="Rectangle 40"/>
                <p:cNvSpPr>
                  <a:spLocks noChangeArrowheads="1"/>
                </p:cNvSpPr>
                <p:nvPr/>
              </p:nvSpPr>
              <p:spPr bwMode="auto">
                <a:xfrm>
                  <a:off x="4320" y="1152"/>
                  <a:ext cx="35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latin typeface="Times New Roman" panose="02020603050405020304" pitchFamily="18" charset="0"/>
                    </a:rPr>
                    <a:t>LAS</a:t>
                  </a:r>
                </a:p>
              </p:txBody>
            </p:sp>
            <p:sp>
              <p:nvSpPr>
                <p:cNvPr id="52246" name="Arc 41"/>
                <p:cNvSpPr>
                  <a:spLocks/>
                </p:cNvSpPr>
                <p:nvPr/>
              </p:nvSpPr>
              <p:spPr bwMode="auto">
                <a:xfrm flipV="1">
                  <a:off x="3552" y="1296"/>
                  <a:ext cx="1248" cy="1501"/>
                </a:xfrm>
                <a:custGeom>
                  <a:avLst/>
                  <a:gdLst>
                    <a:gd name="T0" fmla="*/ 0 w 21578"/>
                    <a:gd name="T1" fmla="*/ 0 h 21600"/>
                    <a:gd name="T2" fmla="*/ 0 w 21578"/>
                    <a:gd name="T3" fmla="*/ 0 h 21600"/>
                    <a:gd name="T4" fmla="*/ 0 w 2157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78"/>
                    <a:gd name="T10" fmla="*/ 0 h 21600"/>
                    <a:gd name="T11" fmla="*/ 21578 w 2157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78" h="21600" fill="none" extrusionOk="0">
                      <a:moveTo>
                        <a:pt x="0" y="0"/>
                      </a:moveTo>
                      <a:cubicBezTo>
                        <a:pt x="11548" y="0"/>
                        <a:pt x="21054" y="9084"/>
                        <a:pt x="21577" y="20621"/>
                      </a:cubicBezTo>
                    </a:path>
                    <a:path w="21578" h="21600" stroke="0" extrusionOk="0">
                      <a:moveTo>
                        <a:pt x="0" y="0"/>
                      </a:moveTo>
                      <a:cubicBezTo>
                        <a:pt x="11548" y="0"/>
                        <a:pt x="21054" y="9084"/>
                        <a:pt x="21577" y="20621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47" name="Arc 42"/>
                <p:cNvSpPr>
                  <a:spLocks/>
                </p:cNvSpPr>
                <p:nvPr/>
              </p:nvSpPr>
              <p:spPr bwMode="auto">
                <a:xfrm rot="10203347">
                  <a:off x="3860" y="1098"/>
                  <a:ext cx="1341" cy="1815"/>
                </a:xfrm>
                <a:custGeom>
                  <a:avLst/>
                  <a:gdLst>
                    <a:gd name="T0" fmla="*/ 0 w 21600"/>
                    <a:gd name="T1" fmla="*/ 0 h 27396"/>
                    <a:gd name="T2" fmla="*/ 0 w 21600"/>
                    <a:gd name="T3" fmla="*/ 0 h 27396"/>
                    <a:gd name="T4" fmla="*/ 0 w 21600"/>
                    <a:gd name="T5" fmla="*/ 0 h 2739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7396"/>
                    <a:gd name="T11" fmla="*/ 21600 w 21600"/>
                    <a:gd name="T12" fmla="*/ 27396 h 273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7396" fill="none" extrusionOk="0">
                      <a:moveTo>
                        <a:pt x="45" y="0"/>
                      </a:moveTo>
                      <a:cubicBezTo>
                        <a:pt x="11957" y="25"/>
                        <a:pt x="21600" y="9688"/>
                        <a:pt x="21600" y="21600"/>
                      </a:cubicBezTo>
                      <a:cubicBezTo>
                        <a:pt x="21600" y="23558"/>
                        <a:pt x="21333" y="25508"/>
                        <a:pt x="20807" y="27395"/>
                      </a:cubicBezTo>
                    </a:path>
                    <a:path w="21600" h="27396" stroke="0" extrusionOk="0">
                      <a:moveTo>
                        <a:pt x="45" y="0"/>
                      </a:moveTo>
                      <a:cubicBezTo>
                        <a:pt x="11957" y="25"/>
                        <a:pt x="21600" y="9688"/>
                        <a:pt x="21600" y="21600"/>
                      </a:cubicBezTo>
                      <a:cubicBezTo>
                        <a:pt x="21600" y="23558"/>
                        <a:pt x="21333" y="25508"/>
                        <a:pt x="20807" y="27395"/>
                      </a:cubicBezTo>
                      <a:lnTo>
                        <a:pt x="0" y="21600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48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408" y="2496"/>
                  <a:ext cx="91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49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464" y="2352"/>
                  <a:ext cx="3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000">
                      <a:latin typeface=".VnTime" panose="020B7200000000000000" pitchFamily="34" charset="0"/>
                    </a:rPr>
                    <a:t>Eo</a:t>
                  </a:r>
                </a:p>
              </p:txBody>
            </p:sp>
            <p:sp>
              <p:nvSpPr>
                <p:cNvPr id="52250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5328" y="2640"/>
                  <a:ext cx="43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000">
                      <a:latin typeface=".VnTime" panose="020B7200000000000000" pitchFamily="34" charset="0"/>
                    </a:rPr>
                    <a:t>AD</a:t>
                  </a:r>
                </a:p>
              </p:txBody>
            </p:sp>
            <p:sp>
              <p:nvSpPr>
                <p:cNvPr id="52251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3360" y="1248"/>
                  <a:ext cx="0" cy="1776"/>
                </a:xfrm>
                <a:prstGeom prst="line">
                  <a:avLst/>
                </a:prstGeom>
                <a:noFill/>
                <a:ln w="57150" cap="sq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2239" name="Text Box 48"/>
              <p:cNvSpPr txBox="1">
                <a:spLocks noChangeArrowheads="1"/>
              </p:cNvSpPr>
              <p:nvPr/>
            </p:nvSpPr>
            <p:spPr bwMode="auto">
              <a:xfrm>
                <a:off x="3120" y="235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latin typeface=".VnTime" panose="020B7200000000000000" pitchFamily="34" charset="0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465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 animBg="1"/>
      <p:bldP spid="1546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vĩ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endParaRPr lang="vi-VN" b="1" dirty="0">
              <a:cs typeface="Times New Roman" pitchFamily="18" charset="0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045029" y="1609447"/>
            <a:ext cx="10816045" cy="460847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2. </a:t>
            </a:r>
            <a:r>
              <a:rPr lang="en-US" alt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Lạm</a:t>
            </a:r>
            <a:r>
              <a:rPr lang="en-US" alt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endParaRPr lang="en-US" altLang="en-US" sz="2800" b="1" dirty="0" smtClean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altLang="en-US" sz="2800" cap="none" dirty="0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800" cap="none" dirty="0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altLang="en-US" sz="2800" cap="none" dirty="0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NKT </a:t>
            </a:r>
            <a:r>
              <a:rPr lang="en-US" altLang="en-US" sz="2800" cap="none" dirty="0" err="1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altLang="en-US" sz="2800" cap="none" dirty="0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altLang="en-US" sz="2800" cap="none" dirty="0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altLang="en-US" sz="28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cap="none" dirty="0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cap="none" dirty="0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sz="2800" cap="none" dirty="0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solidFill>
                  <a:srgbClr val="190B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vi-VN" altLang="en-US" sz="2800" cap="none" dirty="0" smtClean="0">
              <a:solidFill>
                <a:srgbClr val="190BC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800" i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altLang="en-US" sz="2800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 = 180 (</a:t>
            </a:r>
            <a:r>
              <a:rPr lang="en-US" altLang="en-US" sz="2800" i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en-US" altLang="en-US" sz="2800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); n = 200 (VN)</a:t>
            </a:r>
          </a:p>
          <a:p>
            <a:pPr>
              <a:buFontTx/>
              <a:buChar char="-"/>
            </a:pP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Lạm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endParaRPr lang="en-US" altLang="en-US" sz="28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endParaRPr lang="vi-VN" altLang="en-US" sz="28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72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1222375" y="1081743"/>
            <a:ext cx="7620000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IV.1. </a:t>
            </a:r>
            <a:r>
              <a:rPr lang="en-US" altLang="en-US" sz="2800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en-US" sz="2800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2800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altLang="en-US" sz="2800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altLang="en-US" sz="2800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vĩ</a:t>
            </a:r>
            <a:r>
              <a:rPr lang="en-US" altLang="en-US" sz="2800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endParaRPr lang="en-US" altLang="en-US" sz="2800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1222375" y="163513"/>
            <a:ext cx="9144000" cy="6461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altLang="en-US" sz="36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alt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alt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alt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vĩ</a:t>
            </a:r>
            <a:r>
              <a:rPr lang="en-US" alt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endParaRPr kumimoji="1"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1374775" y="1877080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tr­ưởng</a:t>
            </a:r>
            <a:r>
              <a:rPr lang="en-US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en-US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1398587" y="2653367"/>
            <a:ext cx="640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kumimoji="1" lang="en-US" alt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</a:t>
            </a:r>
            <a:r>
              <a:rPr lang="en-US" alt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vĩ</a:t>
            </a:r>
            <a:r>
              <a:rPr lang="en-US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en-US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484187" y="3324880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2">
              <a:spcBef>
                <a:spcPct val="0"/>
              </a:spcBef>
              <a:buFontTx/>
              <a:buNone/>
            </a:pPr>
            <a:r>
              <a:rPr kumimoji="1"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kumimoji="1" lang="en-US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1422400" y="393448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-"/>
            </a:pP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endParaRPr lang="en-US" altLang="en-US" sz="28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656" name="Text Box 8"/>
          <p:cNvSpPr txBox="1">
            <a:spLocks noChangeArrowheads="1"/>
          </p:cNvSpPr>
          <p:nvPr/>
        </p:nvSpPr>
        <p:spPr bwMode="auto">
          <a:xfrm>
            <a:off x="1550987" y="462028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Char char="-"/>
            </a:pPr>
            <a:r>
              <a:rPr kumimoji="1" lang="en-US" altLang="en-US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V.v…</a:t>
            </a:r>
          </a:p>
        </p:txBody>
      </p:sp>
    </p:spTree>
    <p:extLst>
      <p:ext uri="{BB962C8B-B14F-4D97-AF65-F5344CB8AC3E}">
        <p14:creationId xmlns:p14="http://schemas.microsoft.com/office/powerpoint/2010/main" val="12282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 animBg="1" autoUpdateAnimBg="0"/>
      <p:bldP spid="155651" grpId="0" animBg="1" autoUpdateAnimBg="0"/>
      <p:bldP spid="155652" grpId="0" autoUpdateAnimBg="0"/>
      <p:bldP spid="155653" grpId="0" autoUpdateAnimBg="0"/>
      <p:bldP spid="155654" grpId="0" autoUpdateAnimBg="0"/>
      <p:bldP spid="155655" grpId="0" autoUpdateAnimBg="0"/>
      <p:bldP spid="15565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892629" y="914726"/>
            <a:ext cx="762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kumimoji="1"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kumimoji="1" lang="en-US" alt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kumimoji="1" lang="en-US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kumimoji="1" lang="en-US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kumimoji="1" lang="en-US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kumimoji="1" lang="en-US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en-US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994954" y="224173"/>
            <a:ext cx="8077200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IV.2. </a:t>
            </a:r>
            <a:r>
              <a:rPr lang="en-US" altLang="en-US" sz="2800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800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altLang="en-US" sz="2800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sz="2800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altLang="en-US" sz="2800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altLang="en-US" sz="2800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vĩ</a:t>
            </a:r>
            <a:r>
              <a:rPr lang="en-US" altLang="en-US" sz="2800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endParaRPr lang="en-US" altLang="en-US" sz="2800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981892" y="1510485"/>
            <a:ext cx="1045028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CF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NKT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kumimoji="1" lang="en-US" altLang="en-US" sz="2800" dirty="0">
              <a:latin typeface=".VnTime" panose="020B7200000000000000" pitchFamily="34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981892" y="2549126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thuế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endParaRPr kumimoji="1"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349829" y="3197191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800" dirty="0" smtClean="0">
                <a:solidFill>
                  <a:srgbClr val="190BCB"/>
                </a:solidFill>
                <a:latin typeface=".VnTime" panose="020B7200000000000000" pitchFamily="34" charset="0"/>
              </a:rPr>
              <a:t> </a:t>
            </a:r>
            <a:r>
              <a:rPr lang="en-US" altLang="en-US" sz="2800" dirty="0" err="1" smtClean="0">
                <a:solidFill>
                  <a:srgbClr val="190BCB"/>
                </a:solidFill>
                <a:latin typeface=".VnTime" panose="020B7200000000000000" pitchFamily="34" charset="0"/>
              </a:rPr>
              <a:t>Gi</a:t>
            </a:r>
            <a:r>
              <a:rPr lang="en-US" altLang="en-US" sz="2800" dirty="0">
                <a:solidFill>
                  <a:srgbClr val="190BCB"/>
                </a:solidFill>
                <a:latin typeface=".VnTime" panose="020B7200000000000000" pitchFamily="34" charset="0"/>
              </a:rPr>
              <a:t>¶ </a:t>
            </a:r>
            <a:r>
              <a:rPr lang="en-US" altLang="en-US" sz="2800" dirty="0" err="1">
                <a:solidFill>
                  <a:srgbClr val="190BCB"/>
                </a:solidFill>
                <a:latin typeface=".VnTime" panose="020B7200000000000000" pitchFamily="34" charset="0"/>
              </a:rPr>
              <a:t>sö</a:t>
            </a:r>
            <a:r>
              <a:rPr lang="en-US" altLang="en-US" sz="2800" dirty="0">
                <a:solidFill>
                  <a:srgbClr val="190BCB"/>
                </a:solidFill>
                <a:latin typeface=".VnTime" panose="020B7200000000000000" pitchFamily="34" charset="0"/>
              </a:rPr>
              <a:t> : </a:t>
            </a:r>
            <a:r>
              <a:rPr lang="en-US" altLang="en-US" sz="2800" dirty="0" err="1" smtClean="0">
                <a:solidFill>
                  <a:srgbClr val="190BCB"/>
                </a:solidFill>
                <a:latin typeface=".VnTime" panose="020B7200000000000000" pitchFamily="34" charset="0"/>
              </a:rPr>
              <a:t>Yo</a:t>
            </a:r>
            <a:r>
              <a:rPr lang="en-US" altLang="en-US" sz="2800" dirty="0" smtClean="0">
                <a:solidFill>
                  <a:srgbClr val="190BCB"/>
                </a:solidFill>
                <a:latin typeface=".VnTime" panose="020B7200000000000000" pitchFamily="34" charset="0"/>
              </a:rPr>
              <a:t> &lt; </a:t>
            </a:r>
            <a:r>
              <a:rPr lang="en-US" altLang="en-US" sz="2800" dirty="0" err="1" smtClean="0">
                <a:solidFill>
                  <a:srgbClr val="190BCB"/>
                </a:solidFill>
                <a:latin typeface=".VnTime" panose="020B7200000000000000" pitchFamily="34" charset="0"/>
              </a:rPr>
              <a:t>Yp</a:t>
            </a:r>
            <a:r>
              <a:rPr lang="en-US" altLang="en-US" sz="2800" dirty="0">
                <a:latin typeface=".VnTime" panose="020B7200000000000000" pitchFamily="34" charset="0"/>
              </a:rPr>
              <a:t>:</a:t>
            </a:r>
            <a:endParaRPr kumimoji="1" lang="en-US" altLang="en-US" sz="2800" dirty="0">
              <a:solidFill>
                <a:srgbClr val="0000FF"/>
              </a:solidFill>
              <a:latin typeface=".VnTime" panose="020B7200000000000000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994953" y="3890599"/>
            <a:ext cx="1060486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alt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CF </a:t>
            </a:r>
            <a:r>
              <a:rPr lang="en-US" alt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=&gt;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8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994953" y="5142311"/>
            <a:ext cx="1043722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Thuế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=&gt; chi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=&gt; AD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en-US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98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autoUpdateAnimBg="0"/>
      <p:bldP spid="157699" grpId="0" animBg="1" autoUpdateAnimBg="0"/>
      <p:bldP spid="157700" grpId="0" autoUpdateAnimBg="0"/>
      <p:bldP spid="157701" grpId="0" autoUpdateAnimBg="0"/>
      <p:bldP spid="157702" grpId="0" autoUpdateAnimBg="0"/>
      <p:bldP spid="157703" grpId="0" autoUpdateAnimBg="0"/>
      <p:bldP spid="15770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7540626" y="6130926"/>
            <a:ext cx="22907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tx2"/>
              </a:solidFill>
              <a:latin typeface=".VnTime" panose="020B7200000000000000" pitchFamily="34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Trạng</a:t>
            </a:r>
            <a:r>
              <a:rPr lang="en-US" altLang="en-US" sz="40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thái</a:t>
            </a:r>
            <a:r>
              <a:rPr lang="en-US" altLang="en-US" sz="40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cân</a:t>
            </a:r>
            <a:r>
              <a:rPr lang="en-US" altLang="en-US" sz="40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bằng</a:t>
            </a:r>
            <a:r>
              <a:rPr lang="en-US" altLang="en-US" sz="40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của</a:t>
            </a:r>
            <a:r>
              <a:rPr lang="en-US" altLang="en-US" sz="400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en-US" sz="4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nền</a:t>
            </a:r>
            <a:r>
              <a:rPr lang="en-US" altLang="en-US" sz="40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kinh</a:t>
            </a:r>
            <a:r>
              <a:rPr lang="en-US" altLang="en-US" sz="40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tế</a:t>
            </a:r>
            <a:endParaRPr lang="en-US" altLang="en-US" sz="4000" b="1" dirty="0">
              <a:solidFill>
                <a:srgbClr val="000000"/>
              </a:solidFill>
              <a:latin typeface=".VnTime" panose="020B7200000000000000" pitchFamily="34" charset="0"/>
            </a:endParaRP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1142208" y="1888331"/>
            <a:ext cx="3581400" cy="33861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190BCB"/>
                </a:solidFill>
                <a:latin typeface=".VnTime" panose="020B7200000000000000" pitchFamily="34" charset="0"/>
              </a:rPr>
              <a:t>Tr¹ng </a:t>
            </a:r>
            <a:r>
              <a:rPr lang="en-US" altLang="en-US" sz="2800" dirty="0" err="1">
                <a:solidFill>
                  <a:srgbClr val="190BCB"/>
                </a:solidFill>
                <a:latin typeface=".VnTime" panose="020B7200000000000000" pitchFamily="34" charset="0"/>
              </a:rPr>
              <a:t>th¸i</a:t>
            </a:r>
            <a:r>
              <a:rPr lang="en-US" altLang="en-US" sz="2800" dirty="0">
                <a:solidFill>
                  <a:srgbClr val="190BCB"/>
                </a:solidFill>
                <a:latin typeface=".VnTime" panose="020B7200000000000000" pitchFamily="34" charset="0"/>
              </a:rPr>
              <a:t> l¹nh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.VnTime" panose="020B7200000000000000" pitchFamily="34" charset="0"/>
              </a:rPr>
              <a:t>(®</a:t>
            </a:r>
            <a:r>
              <a:rPr lang="en-US" altLang="en-US" sz="2400" dirty="0" err="1">
                <a:latin typeface="Times New Roman" panose="02020603050405020304" pitchFamily="18" charset="0"/>
              </a:rPr>
              <a:t>ì</a:t>
            </a:r>
            <a:r>
              <a:rPr lang="en-US" altLang="en-US" sz="2400" dirty="0" err="1">
                <a:latin typeface=".VnTime" panose="020B7200000000000000" pitchFamily="34" charset="0"/>
              </a:rPr>
              <a:t>nh</a:t>
            </a:r>
            <a:r>
              <a:rPr lang="en-US" altLang="en-US" sz="2400" dirty="0">
                <a:latin typeface=".VnTime" panose="020B7200000000000000" pitchFamily="34" charset="0"/>
              </a:rPr>
              <a:t> </a:t>
            </a:r>
            <a:r>
              <a:rPr lang="en-US" altLang="en-US" sz="2400" dirty="0" err="1">
                <a:latin typeface=".VnTime" panose="020B7200000000000000" pitchFamily="34" charset="0"/>
              </a:rPr>
              <a:t>trÖ</a:t>
            </a:r>
            <a:r>
              <a:rPr lang="en-US" altLang="en-US" sz="2400" dirty="0">
                <a:latin typeface=".VnTime" panose="020B7200000000000000" pitchFamily="34" charset="0"/>
              </a:rPr>
              <a:t>, </a:t>
            </a:r>
            <a:r>
              <a:rPr lang="en-US" altLang="en-US" sz="2400" dirty="0" err="1">
                <a:latin typeface=".VnTime" panose="020B7200000000000000" pitchFamily="34" charset="0"/>
              </a:rPr>
              <a:t>suy</a:t>
            </a:r>
            <a:r>
              <a:rPr lang="en-US" altLang="en-US" sz="2400" dirty="0">
                <a:latin typeface=".VnTime" panose="020B7200000000000000" pitchFamily="34" charset="0"/>
              </a:rPr>
              <a:t> </a:t>
            </a:r>
            <a:r>
              <a:rPr lang="en-US" altLang="en-US" sz="2400" dirty="0" err="1">
                <a:latin typeface=".VnTime" panose="020B7200000000000000" pitchFamily="34" charset="0"/>
              </a:rPr>
              <a:t>tho¸i</a:t>
            </a:r>
            <a:r>
              <a:rPr lang="en-US" altLang="en-US" sz="2400" dirty="0">
                <a:latin typeface=".VnTime" panose="020B7200000000000000" pitchFamily="34" charset="0"/>
              </a:rPr>
              <a:t>, </a:t>
            </a:r>
            <a:r>
              <a:rPr lang="en-US" altLang="en-US" sz="2400" dirty="0" err="1">
                <a:latin typeface=".VnTime" panose="020B7200000000000000" pitchFamily="34" charset="0"/>
              </a:rPr>
              <a:t>khñng</a:t>
            </a:r>
            <a:r>
              <a:rPr lang="en-US" altLang="en-US" sz="2400" dirty="0">
                <a:latin typeface=".VnTime" panose="020B7200000000000000" pitchFamily="34" charset="0"/>
              </a:rPr>
              <a:t> </a:t>
            </a:r>
            <a:r>
              <a:rPr lang="en-US" altLang="en-US" sz="2400" dirty="0" err="1">
                <a:latin typeface=".VnTime" panose="020B7200000000000000" pitchFamily="34" charset="0"/>
              </a:rPr>
              <a:t>ho¶ng</a:t>
            </a:r>
            <a:r>
              <a:rPr lang="en-US" altLang="en-US" sz="2400" dirty="0">
                <a:latin typeface=".VnTime" panose="020B7200000000000000" pitchFamily="34" charset="0"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.VnTime" panose="020B7200000000000000" pitchFamily="34" charset="0"/>
              </a:rPr>
              <a:t>+ </a:t>
            </a:r>
            <a:r>
              <a:rPr lang="en-US" altLang="en-US" sz="2800" dirty="0" err="1">
                <a:latin typeface=".VnTime" panose="020B7200000000000000" pitchFamily="34" charset="0"/>
              </a:rPr>
              <a:t>Yo</a:t>
            </a:r>
            <a:r>
              <a:rPr lang="en-US" altLang="en-US" sz="2800" dirty="0">
                <a:latin typeface=".VnTime" panose="020B7200000000000000" pitchFamily="34" charset="0"/>
              </a:rPr>
              <a:t> &lt; </a:t>
            </a:r>
            <a:r>
              <a:rPr lang="en-US" altLang="en-US" sz="2800" dirty="0" err="1">
                <a:latin typeface=".VnTime" panose="020B7200000000000000" pitchFamily="34" charset="0"/>
              </a:rPr>
              <a:t>Yp</a:t>
            </a:r>
            <a:endParaRPr lang="en-US" altLang="en-US" sz="2800" dirty="0">
              <a:latin typeface=".VnTime" panose="020B7200000000000000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.VnTime" panose="020B7200000000000000" pitchFamily="34" charset="0"/>
              </a:rPr>
              <a:t>+ </a:t>
            </a:r>
            <a:r>
              <a:rPr lang="en-US" altLang="en-US" sz="2800" dirty="0" err="1">
                <a:latin typeface=".VnTime" panose="020B7200000000000000" pitchFamily="34" charset="0"/>
              </a:rPr>
              <a:t>Ut</a:t>
            </a:r>
            <a:r>
              <a:rPr lang="en-US" altLang="en-US" sz="2800" dirty="0">
                <a:latin typeface=".VnTime" panose="020B7200000000000000" pitchFamily="34" charset="0"/>
              </a:rPr>
              <a:t> &gt; Un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.VnTime" panose="020B7200000000000000" pitchFamily="34" charset="0"/>
              </a:rPr>
              <a:t>+ </a:t>
            </a:r>
            <a:r>
              <a:rPr lang="en-US" altLang="en-US" sz="2800" dirty="0" err="1">
                <a:latin typeface=".VnTime" panose="020B7200000000000000" pitchFamily="34" charset="0"/>
              </a:rPr>
              <a:t>Ip</a:t>
            </a:r>
            <a:r>
              <a:rPr lang="en-US" altLang="en-US" sz="2800" dirty="0">
                <a:latin typeface=".VnTime" panose="020B7200000000000000" pitchFamily="34" charset="0"/>
              </a:rPr>
              <a:t>  &lt;  </a:t>
            </a:r>
            <a:r>
              <a:rPr lang="en-US" altLang="en-US" sz="2800" dirty="0" err="1">
                <a:latin typeface=".VnTime" panose="020B7200000000000000" pitchFamily="34" charset="0"/>
              </a:rPr>
              <a:t>Ip</a:t>
            </a:r>
            <a:r>
              <a:rPr lang="en-US" altLang="en-US" sz="2800" dirty="0">
                <a:latin typeface=".VnTime" panose="020B7200000000000000" pitchFamily="34" charset="0"/>
              </a:rPr>
              <a:t>*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343062" y="2242299"/>
            <a:ext cx="4249737" cy="4230688"/>
            <a:chOff x="3085" y="1392"/>
            <a:chExt cx="2677" cy="2665"/>
          </a:xfrm>
        </p:grpSpPr>
        <p:sp>
          <p:nvSpPr>
            <p:cNvPr id="55308" name="Arc 6"/>
            <p:cNvSpPr>
              <a:spLocks/>
            </p:cNvSpPr>
            <p:nvPr/>
          </p:nvSpPr>
          <p:spPr bwMode="auto">
            <a:xfrm rot="10203347">
              <a:off x="3855" y="1848"/>
              <a:ext cx="1344" cy="1872"/>
            </a:xfrm>
            <a:custGeom>
              <a:avLst/>
              <a:gdLst>
                <a:gd name="T0" fmla="*/ 0 w 21600"/>
                <a:gd name="T1" fmla="*/ 0 h 27352"/>
                <a:gd name="T2" fmla="*/ 0 w 21600"/>
                <a:gd name="T3" fmla="*/ 0 h 27352"/>
                <a:gd name="T4" fmla="*/ 0 w 21600"/>
                <a:gd name="T5" fmla="*/ 0 h 27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7352"/>
                <a:gd name="T11" fmla="*/ 21600 w 21600"/>
                <a:gd name="T12" fmla="*/ 27352 h 27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7352" fill="none" extrusionOk="0">
                  <a:moveTo>
                    <a:pt x="1372" y="-1"/>
                  </a:moveTo>
                  <a:cubicBezTo>
                    <a:pt x="12745" y="723"/>
                    <a:pt x="21600" y="10159"/>
                    <a:pt x="21600" y="21556"/>
                  </a:cubicBezTo>
                  <a:cubicBezTo>
                    <a:pt x="21600" y="23514"/>
                    <a:pt x="21333" y="25464"/>
                    <a:pt x="20807" y="27351"/>
                  </a:cubicBezTo>
                </a:path>
                <a:path w="21600" h="27352" stroke="0" extrusionOk="0">
                  <a:moveTo>
                    <a:pt x="1372" y="-1"/>
                  </a:moveTo>
                  <a:cubicBezTo>
                    <a:pt x="12745" y="723"/>
                    <a:pt x="21600" y="10159"/>
                    <a:pt x="21600" y="21556"/>
                  </a:cubicBezTo>
                  <a:cubicBezTo>
                    <a:pt x="21600" y="23514"/>
                    <a:pt x="21333" y="25464"/>
                    <a:pt x="20807" y="27351"/>
                  </a:cubicBezTo>
                  <a:lnTo>
                    <a:pt x="0" y="21556"/>
                  </a:lnTo>
                  <a:lnTo>
                    <a:pt x="1372" y="-1"/>
                  </a:lnTo>
                  <a:close/>
                </a:path>
              </a:pathLst>
            </a:custGeom>
            <a:noFill/>
            <a:ln w="57150">
              <a:solidFill>
                <a:srgbClr val="CC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5309" name="Group 7"/>
            <p:cNvGrpSpPr>
              <a:grpSpLocks/>
            </p:cNvGrpSpPr>
            <p:nvPr/>
          </p:nvGrpSpPr>
          <p:grpSpPr bwMode="auto">
            <a:xfrm>
              <a:off x="3085" y="1392"/>
              <a:ext cx="2677" cy="2665"/>
              <a:chOff x="3085" y="1392"/>
              <a:chExt cx="2677" cy="2665"/>
            </a:xfrm>
          </p:grpSpPr>
          <p:sp>
            <p:nvSpPr>
              <p:cNvPr id="55310" name="Line 8"/>
              <p:cNvSpPr>
                <a:spLocks noChangeShapeType="1"/>
              </p:cNvSpPr>
              <p:nvPr/>
            </p:nvSpPr>
            <p:spPr bwMode="auto">
              <a:xfrm flipV="1">
                <a:off x="3312" y="3838"/>
                <a:ext cx="2174" cy="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5311" name="Group 9"/>
              <p:cNvGrpSpPr>
                <a:grpSpLocks/>
              </p:cNvGrpSpPr>
              <p:nvPr/>
            </p:nvGrpSpPr>
            <p:grpSpPr bwMode="auto">
              <a:xfrm>
                <a:off x="3085" y="1392"/>
                <a:ext cx="2677" cy="2665"/>
                <a:chOff x="3264" y="1392"/>
                <a:chExt cx="2677" cy="2665"/>
              </a:xfrm>
            </p:grpSpPr>
            <p:sp>
              <p:nvSpPr>
                <p:cNvPr id="5531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3517" y="1565"/>
                  <a:ext cx="22" cy="2275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5313" name="Group 11"/>
                <p:cNvGrpSpPr>
                  <a:grpSpLocks/>
                </p:cNvGrpSpPr>
                <p:nvPr/>
              </p:nvGrpSpPr>
              <p:grpSpPr bwMode="auto">
                <a:xfrm>
                  <a:off x="3264" y="1392"/>
                  <a:ext cx="2677" cy="2665"/>
                  <a:chOff x="3133" y="1488"/>
                  <a:chExt cx="2677" cy="2665"/>
                </a:xfrm>
              </p:grpSpPr>
              <p:sp>
                <p:nvSpPr>
                  <p:cNvPr id="55314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2784"/>
                    <a:ext cx="3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en-US" sz="2000">
                        <a:latin typeface=".VnTime" panose="020B7200000000000000" pitchFamily="34" charset="0"/>
                      </a:rPr>
                      <a:t>Eo</a:t>
                    </a:r>
                  </a:p>
                </p:txBody>
              </p:sp>
              <p:sp>
                <p:nvSpPr>
                  <p:cNvPr id="55315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97" y="3504"/>
                    <a:ext cx="432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en-US" sz="2000">
                        <a:latin typeface=".VnTime" panose="020B7200000000000000" pitchFamily="34" charset="0"/>
                      </a:rPr>
                      <a:t>AD</a:t>
                    </a:r>
                    <a:r>
                      <a:rPr lang="en-US" altLang="en-US" sz="1200">
                        <a:latin typeface=".VnTime" panose="020B7200000000000000" pitchFamily="34" charset="0"/>
                      </a:rPr>
                      <a:t>O</a:t>
                    </a:r>
                  </a:p>
                </p:txBody>
              </p:sp>
              <p:sp>
                <p:nvSpPr>
                  <p:cNvPr id="5531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133" y="3024"/>
                    <a:ext cx="28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000">
                        <a:latin typeface="Times New Roman" panose="02020603050405020304" pitchFamily="18" charset="0"/>
                      </a:rPr>
                      <a:t>Po</a:t>
                    </a:r>
                  </a:p>
                </p:txBody>
              </p:sp>
              <p:sp>
                <p:nvSpPr>
                  <p:cNvPr id="5531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3888"/>
                    <a:ext cx="297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000">
                        <a:latin typeface="Times New Roman" panose="02020603050405020304" pitchFamily="18" charset="0"/>
                      </a:rPr>
                      <a:t>Yo</a:t>
                    </a:r>
                  </a:p>
                </p:txBody>
              </p:sp>
              <p:sp>
                <p:nvSpPr>
                  <p:cNvPr id="5531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387" y="3886"/>
                    <a:ext cx="310" cy="2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000">
                        <a:latin typeface="Times New Roman" panose="02020603050405020304" pitchFamily="18" charset="0"/>
                      </a:rPr>
                      <a:t>Yp</a:t>
                    </a:r>
                  </a:p>
                </p:txBody>
              </p:sp>
              <p:sp>
                <p:nvSpPr>
                  <p:cNvPr id="55319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281" y="1488"/>
                    <a:ext cx="20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000">
                        <a:latin typeface="Times New Roman" panose="02020603050405020304" pitchFamily="18" charset="0"/>
                      </a:rPr>
                      <a:t>P</a:t>
                    </a:r>
                  </a:p>
                </p:txBody>
              </p:sp>
              <p:sp>
                <p:nvSpPr>
                  <p:cNvPr id="5532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5553" y="3862"/>
                    <a:ext cx="25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>
                        <a:latin typeface="Times New Roman" panose="02020603050405020304" pitchFamily="18" charset="0"/>
                      </a:rPr>
                      <a:t>Y</a:t>
                    </a:r>
                  </a:p>
                </p:txBody>
              </p:sp>
              <p:sp>
                <p:nvSpPr>
                  <p:cNvPr id="55321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26" y="1737"/>
                    <a:ext cx="0" cy="2172"/>
                  </a:xfrm>
                  <a:prstGeom prst="line">
                    <a:avLst/>
                  </a:prstGeom>
                  <a:noFill/>
                  <a:ln w="50800">
                    <a:solidFill>
                      <a:srgbClr val="0000FF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22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574" y="1584"/>
                    <a:ext cx="360" cy="2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Times New Roman" panose="02020603050405020304" pitchFamily="18" charset="0"/>
                      </a:rPr>
                      <a:t>LAS</a:t>
                    </a:r>
                  </a:p>
                </p:txBody>
              </p:sp>
              <p:sp>
                <p:nvSpPr>
                  <p:cNvPr id="55323" name="Arc 21"/>
                  <p:cNvSpPr>
                    <a:spLocks/>
                  </p:cNvSpPr>
                  <p:nvPr/>
                </p:nvSpPr>
                <p:spPr bwMode="auto">
                  <a:xfrm flipV="1">
                    <a:off x="3709" y="1776"/>
                    <a:ext cx="1248" cy="1501"/>
                  </a:xfrm>
                  <a:custGeom>
                    <a:avLst/>
                    <a:gdLst>
                      <a:gd name="T0" fmla="*/ 0 w 21578"/>
                      <a:gd name="T1" fmla="*/ 0 h 21600"/>
                      <a:gd name="T2" fmla="*/ 0 w 21578"/>
                      <a:gd name="T3" fmla="*/ 0 h 21600"/>
                      <a:gd name="T4" fmla="*/ 0 w 21578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78"/>
                      <a:gd name="T10" fmla="*/ 0 h 21600"/>
                      <a:gd name="T11" fmla="*/ 21578 w 21578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78" h="21600" fill="none" extrusionOk="0">
                        <a:moveTo>
                          <a:pt x="0" y="0"/>
                        </a:moveTo>
                        <a:cubicBezTo>
                          <a:pt x="11548" y="0"/>
                          <a:pt x="21054" y="9084"/>
                          <a:pt x="21577" y="20621"/>
                        </a:cubicBezTo>
                      </a:path>
                      <a:path w="21578" h="21600" stroke="0" extrusionOk="0">
                        <a:moveTo>
                          <a:pt x="0" y="0"/>
                        </a:moveTo>
                        <a:cubicBezTo>
                          <a:pt x="11548" y="0"/>
                          <a:pt x="21054" y="9084"/>
                          <a:pt x="21577" y="20621"/>
                        </a:cubicBezTo>
                        <a:lnTo>
                          <a:pt x="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CC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24" name="Line 2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69" y="3168"/>
                    <a:ext cx="67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25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141" y="3168"/>
                    <a:ext cx="0" cy="7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26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08" y="1695"/>
                    <a:ext cx="0" cy="2172"/>
                  </a:xfrm>
                  <a:prstGeom prst="line">
                    <a:avLst/>
                  </a:prstGeom>
                  <a:noFill/>
                  <a:ln w="50800">
                    <a:solidFill>
                      <a:srgbClr val="0000FF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27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9" y="3744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en-US" sz="2800">
                        <a:latin typeface=".VnTime" panose="020B7200000000000000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55328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2592"/>
                    <a:ext cx="3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en-US" sz="2000">
                        <a:latin typeface=".VnTime" panose="020B7200000000000000" pitchFamily="34" charset="0"/>
                      </a:rPr>
                      <a:t>E</a:t>
                    </a:r>
                    <a:r>
                      <a:rPr lang="en-US" altLang="en-US" sz="1400">
                        <a:latin typeface=".VnTime" panose="020B7200000000000000" pitchFamily="34" charset="0"/>
                      </a:rPr>
                      <a:t>1</a:t>
                    </a:r>
                  </a:p>
                </p:txBody>
              </p:sp>
            </p:grpSp>
          </p:grpSp>
        </p:grp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7716838" y="2282837"/>
            <a:ext cx="3127375" cy="2971800"/>
            <a:chOff x="3886" y="1392"/>
            <a:chExt cx="1970" cy="1872"/>
          </a:xfrm>
        </p:grpSpPr>
        <p:sp>
          <p:nvSpPr>
            <p:cNvPr id="55303" name="Arc 28"/>
            <p:cNvSpPr>
              <a:spLocks/>
            </p:cNvSpPr>
            <p:nvPr/>
          </p:nvSpPr>
          <p:spPr bwMode="auto">
            <a:xfrm rot="10203347">
              <a:off x="4272" y="1392"/>
              <a:ext cx="1344" cy="1872"/>
            </a:xfrm>
            <a:custGeom>
              <a:avLst/>
              <a:gdLst>
                <a:gd name="T0" fmla="*/ 0 w 21600"/>
                <a:gd name="T1" fmla="*/ 0 h 27352"/>
                <a:gd name="T2" fmla="*/ 0 w 21600"/>
                <a:gd name="T3" fmla="*/ 0 h 27352"/>
                <a:gd name="T4" fmla="*/ 0 w 21600"/>
                <a:gd name="T5" fmla="*/ 0 h 27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7352"/>
                <a:gd name="T11" fmla="*/ 21600 w 21600"/>
                <a:gd name="T12" fmla="*/ 27352 h 27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7352" fill="none" extrusionOk="0">
                  <a:moveTo>
                    <a:pt x="1372" y="-1"/>
                  </a:moveTo>
                  <a:cubicBezTo>
                    <a:pt x="12745" y="723"/>
                    <a:pt x="21600" y="10159"/>
                    <a:pt x="21600" y="21556"/>
                  </a:cubicBezTo>
                  <a:cubicBezTo>
                    <a:pt x="21600" y="23514"/>
                    <a:pt x="21333" y="25464"/>
                    <a:pt x="20807" y="27351"/>
                  </a:cubicBezTo>
                </a:path>
                <a:path w="21600" h="27352" stroke="0" extrusionOk="0">
                  <a:moveTo>
                    <a:pt x="1372" y="-1"/>
                  </a:moveTo>
                  <a:cubicBezTo>
                    <a:pt x="12745" y="723"/>
                    <a:pt x="21600" y="10159"/>
                    <a:pt x="21600" y="21556"/>
                  </a:cubicBezTo>
                  <a:cubicBezTo>
                    <a:pt x="21600" y="23514"/>
                    <a:pt x="21333" y="25464"/>
                    <a:pt x="20807" y="27351"/>
                  </a:cubicBezTo>
                  <a:lnTo>
                    <a:pt x="0" y="21556"/>
                  </a:lnTo>
                  <a:lnTo>
                    <a:pt x="1372" y="-1"/>
                  </a:lnTo>
                  <a:close/>
                </a:path>
              </a:pathLst>
            </a:cu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4" name="Text Box 29"/>
            <p:cNvSpPr txBox="1">
              <a:spLocks noChangeArrowheads="1"/>
            </p:cNvSpPr>
            <p:nvPr/>
          </p:nvSpPr>
          <p:spPr bwMode="auto">
            <a:xfrm>
              <a:off x="5328" y="292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.VnTime" panose="020B7200000000000000" pitchFamily="34" charset="0"/>
                </a:rPr>
                <a:t>AD</a:t>
              </a:r>
              <a:r>
                <a:rPr lang="en-US" altLang="en-US" sz="1800">
                  <a:latin typeface=".VnTime" panose="020B7200000000000000" pitchFamily="34" charset="0"/>
                </a:rPr>
                <a:t>1</a:t>
              </a:r>
            </a:p>
          </p:txBody>
        </p:sp>
        <p:sp>
          <p:nvSpPr>
            <p:cNvPr id="55306" name="AutoShape 31"/>
            <p:cNvSpPr>
              <a:spLocks noChangeArrowheads="1"/>
            </p:cNvSpPr>
            <p:nvPr/>
          </p:nvSpPr>
          <p:spPr bwMode="auto">
            <a:xfrm>
              <a:off x="3886" y="2256"/>
              <a:ext cx="396" cy="159"/>
            </a:xfrm>
            <a:prstGeom prst="rightArrow">
              <a:avLst>
                <a:gd name="adj1" fmla="val 50000"/>
                <a:gd name="adj2" fmla="val 86142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FF33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tx2"/>
                </a:solidFill>
                <a:latin typeface=".VnTime" panose="020B72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202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1367246" y="916384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kumimoji="1"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kumimoji="1" lang="en-US" alt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kumimoji="1" lang="en-US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kumimoji="1" lang="en-US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kumimoji="1" lang="en-US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tệ</a:t>
            </a:r>
            <a:r>
              <a:rPr kumimoji="1" lang="en-US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en-US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1558834" y="280195"/>
            <a:ext cx="8077200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None/>
              <a:defRPr/>
            </a:pP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IV.2. </a:t>
            </a:r>
            <a:r>
              <a:rPr lang="en-US" altLang="en-US" sz="2800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vĩ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endParaRPr lang="en-US" altLang="en-US" sz="2800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1367245" y="1638300"/>
            <a:ext cx="10206445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kumimoji="1" lang="en-US" altLang="en-US" sz="2800" dirty="0">
              <a:latin typeface=".VnTime" panose="020B7200000000000000" pitchFamily="34" charset="0"/>
            </a:endParaRPr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1367245" y="2675427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lãi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2819400" y="3352801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4">
              <a:spcBef>
                <a:spcPct val="50000"/>
              </a:spcBef>
              <a:buFontTx/>
              <a:buChar char="•"/>
            </a:pPr>
            <a:r>
              <a:rPr lang="en-US" altLang="en-US" sz="2800" dirty="0" smtClean="0">
                <a:solidFill>
                  <a:srgbClr val="190BCB"/>
                </a:solidFill>
                <a:latin typeface=".VnTime" panose="020B7200000000000000" pitchFamily="34" charset="0"/>
              </a:rPr>
              <a:t> </a:t>
            </a:r>
            <a:r>
              <a:rPr lang="en-US" altLang="en-US" sz="2800" dirty="0" err="1" smtClean="0">
                <a:solidFill>
                  <a:srgbClr val="190BCB"/>
                </a:solidFill>
                <a:latin typeface=".VnTime" panose="020B7200000000000000" pitchFamily="34" charset="0"/>
              </a:rPr>
              <a:t>Gi</a:t>
            </a:r>
            <a:r>
              <a:rPr lang="en-US" altLang="en-US" sz="2800" dirty="0">
                <a:solidFill>
                  <a:srgbClr val="190BCB"/>
                </a:solidFill>
                <a:latin typeface=".VnTime" panose="020B7200000000000000" pitchFamily="34" charset="0"/>
              </a:rPr>
              <a:t>¶ </a:t>
            </a:r>
            <a:r>
              <a:rPr lang="en-US" altLang="en-US" sz="2800" dirty="0" err="1">
                <a:solidFill>
                  <a:srgbClr val="190BCB"/>
                </a:solidFill>
                <a:latin typeface=".VnTime" panose="020B7200000000000000" pitchFamily="34" charset="0"/>
              </a:rPr>
              <a:t>sö</a:t>
            </a:r>
            <a:r>
              <a:rPr lang="en-US" altLang="en-US" sz="2800" dirty="0">
                <a:solidFill>
                  <a:srgbClr val="190BCB"/>
                </a:solidFill>
                <a:latin typeface=".VnTime" panose="020B7200000000000000" pitchFamily="34" charset="0"/>
              </a:rPr>
              <a:t> : </a:t>
            </a:r>
            <a:r>
              <a:rPr lang="en-US" altLang="en-US" sz="2800" dirty="0" err="1" smtClean="0">
                <a:solidFill>
                  <a:srgbClr val="190BCB"/>
                </a:solidFill>
                <a:latin typeface=".VnTime" panose="020B7200000000000000" pitchFamily="34" charset="0"/>
              </a:rPr>
              <a:t>Yo</a:t>
            </a:r>
            <a:r>
              <a:rPr lang="en-US" altLang="en-US" sz="2800" dirty="0" smtClean="0">
                <a:solidFill>
                  <a:srgbClr val="190BCB"/>
                </a:solidFill>
                <a:latin typeface=".VnTime" panose="020B7200000000000000" pitchFamily="34" charset="0"/>
              </a:rPr>
              <a:t> &lt; </a:t>
            </a:r>
            <a:r>
              <a:rPr lang="en-US" altLang="en-US" sz="2800" dirty="0" err="1" smtClean="0">
                <a:solidFill>
                  <a:srgbClr val="190BCB"/>
                </a:solidFill>
                <a:latin typeface=".VnTime" panose="020B7200000000000000" pitchFamily="34" charset="0"/>
              </a:rPr>
              <a:t>Yp</a:t>
            </a:r>
            <a:r>
              <a:rPr lang="en-US" altLang="en-US" sz="2800" dirty="0">
                <a:solidFill>
                  <a:srgbClr val="190BCB"/>
                </a:solidFill>
                <a:latin typeface=".VnTime" panose="020B7200000000000000" pitchFamily="34" charset="0"/>
              </a:rPr>
              <a:t>:</a:t>
            </a:r>
            <a:endParaRPr kumimoji="1" lang="en-US" altLang="en-US" sz="2800" dirty="0">
              <a:solidFill>
                <a:srgbClr val="190BCB"/>
              </a:solidFill>
              <a:latin typeface=".VnTime" panose="020B7200000000000000" pitchFamily="34" charset="0"/>
            </a:endParaRPr>
          </a:p>
        </p:txBody>
      </p: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1071154" y="4125903"/>
            <a:ext cx="1050253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lãi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­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=&gt; AD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1162594" y="5334000"/>
            <a:ext cx="10411096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Lãi</a:t>
            </a:r>
            <a:r>
              <a:rPr lang="en-US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­ DN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AD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406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 autoUpdateAnimBg="0"/>
      <p:bldP spid="159747" grpId="0" animBg="1" autoUpdateAnimBg="0"/>
      <p:bldP spid="159748" grpId="0" autoUpdateAnimBg="0"/>
      <p:bldP spid="159749" grpId="0" autoUpdateAnimBg="0"/>
      <p:bldP spid="159750" grpId="0" autoUpdateAnimBg="0"/>
      <p:bldP spid="159751" grpId="0" autoUpdateAnimBg="0"/>
      <p:bldP spid="15975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1424940" y="1384663"/>
            <a:ext cx="7620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1"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kumimoji="1"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1"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kumimoji="1" lang="en-US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kumimoji="1" lang="en-US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en-US" altLang="en-US" sz="2800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kumimoji="1" lang="en-US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1" lang="en-US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hối</a:t>
            </a:r>
            <a:r>
              <a:rPr kumimoji="1" lang="en-US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đoái</a:t>
            </a:r>
            <a:endParaRPr kumimoji="1" lang="en-US" altLang="en-US" sz="2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1310640" y="541337"/>
            <a:ext cx="7848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u="sng" dirty="0">
                <a:solidFill>
                  <a:srgbClr val="000000"/>
                </a:solidFill>
                <a:latin typeface=".VnTime" panose="020B7200000000000000" pitchFamily="34" charset="0"/>
              </a:rPr>
              <a:t>IV.2. </a:t>
            </a:r>
            <a:r>
              <a:rPr lang="en-US" altLang="en-US" u="sng" dirty="0" err="1">
                <a:solidFill>
                  <a:srgbClr val="000000"/>
                </a:solidFill>
                <a:latin typeface=".VnTime" panose="020B7200000000000000" pitchFamily="34" charset="0"/>
              </a:rPr>
              <a:t>C¸c</a:t>
            </a:r>
            <a:r>
              <a:rPr lang="en-US" altLang="en-US" u="sng" dirty="0">
                <a:solidFill>
                  <a:srgbClr val="000000"/>
                </a:solidFill>
                <a:latin typeface=".VnTime" panose="020B7200000000000000" pitchFamily="34" charset="0"/>
              </a:rPr>
              <a:t> </a:t>
            </a:r>
            <a:r>
              <a:rPr lang="en-US" altLang="en-US" u="sng" dirty="0" err="1">
                <a:solidFill>
                  <a:srgbClr val="000000"/>
                </a:solidFill>
                <a:latin typeface=".VnTime" panose="020B7200000000000000" pitchFamily="34" charset="0"/>
              </a:rPr>
              <a:t>chÝnh</a:t>
            </a:r>
            <a:r>
              <a:rPr lang="en-US" altLang="en-US" u="sng" dirty="0">
                <a:solidFill>
                  <a:srgbClr val="000000"/>
                </a:solidFill>
                <a:latin typeface=".VnTime" panose="020B7200000000000000" pitchFamily="34" charset="0"/>
              </a:rPr>
              <a:t> </a:t>
            </a:r>
            <a:r>
              <a:rPr lang="en-US" altLang="en-US" u="sng" dirty="0" err="1">
                <a:solidFill>
                  <a:srgbClr val="000000"/>
                </a:solidFill>
                <a:latin typeface=".VnTime" panose="020B7200000000000000" pitchFamily="34" charset="0"/>
              </a:rPr>
              <a:t>s¸ch</a:t>
            </a:r>
            <a:r>
              <a:rPr lang="en-US" altLang="en-US" u="sng" dirty="0">
                <a:solidFill>
                  <a:srgbClr val="000000"/>
                </a:solidFill>
                <a:latin typeface=".VnTime" panose="020B7200000000000000" pitchFamily="34" charset="0"/>
              </a:rPr>
              <a:t> </a:t>
            </a:r>
            <a:r>
              <a:rPr lang="en-US" altLang="en-US" u="sng" dirty="0" err="1">
                <a:solidFill>
                  <a:srgbClr val="000000"/>
                </a:solidFill>
                <a:latin typeface=".VnTime" panose="020B7200000000000000" pitchFamily="34" charset="0"/>
              </a:rPr>
              <a:t>kinh</a:t>
            </a:r>
            <a:r>
              <a:rPr lang="en-US" altLang="en-US" u="sng" dirty="0">
                <a:solidFill>
                  <a:srgbClr val="000000"/>
                </a:solidFill>
                <a:latin typeface=".VnTime" panose="020B7200000000000000" pitchFamily="34" charset="0"/>
              </a:rPr>
              <a:t> </a:t>
            </a:r>
            <a:r>
              <a:rPr lang="en-US" altLang="en-US" u="sng" dirty="0" err="1">
                <a:solidFill>
                  <a:srgbClr val="000000"/>
                </a:solidFill>
                <a:latin typeface=".VnTime" panose="020B7200000000000000" pitchFamily="34" charset="0"/>
              </a:rPr>
              <a:t>tÕ</a:t>
            </a:r>
            <a:r>
              <a:rPr lang="en-US" altLang="en-US" u="sng" dirty="0">
                <a:solidFill>
                  <a:srgbClr val="000000"/>
                </a:solidFill>
                <a:latin typeface=".VnTime" panose="020B7200000000000000" pitchFamily="34" charset="0"/>
              </a:rPr>
              <a:t> </a:t>
            </a:r>
            <a:r>
              <a:rPr lang="en-US" altLang="en-US" u="sng" dirty="0" err="1">
                <a:solidFill>
                  <a:srgbClr val="000000"/>
                </a:solidFill>
                <a:latin typeface=".VnTime" panose="020B7200000000000000" pitchFamily="34" charset="0"/>
              </a:rPr>
              <a:t>vÜ</a:t>
            </a:r>
            <a:r>
              <a:rPr lang="en-US" altLang="en-US" u="sng" dirty="0">
                <a:solidFill>
                  <a:srgbClr val="000000"/>
                </a:solidFill>
                <a:latin typeface=".VnTime" panose="020B7200000000000000" pitchFamily="34" charset="0"/>
              </a:rPr>
              <a:t> m«: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1132114" y="2832463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1"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2.4.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kumimoji="1"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kumimoji="1"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kumimoji="1"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1"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kumimoji="1" lang="en-US" altLang="en-US" sz="2800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kumimoji="1" lang="en-US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kumimoji="1" lang="en-US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en-US" altLang="en-US" sz="2800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kumimoji="1" lang="en-US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kumimoji="1" lang="en-US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1" lang="en-US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800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endParaRPr kumimoji="1" lang="en-US" altLang="en-US" sz="2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91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autoUpdateAnimBg="0"/>
      <p:bldP spid="160771" grpId="0" autoUpdateAnimBg="0"/>
      <p:bldP spid="16077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7772400" cy="67056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endParaRPr lang="en-US" altLang="en-US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35577" y="966650"/>
            <a:ext cx="10672354" cy="5590903"/>
          </a:xfrm>
        </p:spPr>
        <p:txBody>
          <a:bodyPr>
            <a:normAutofit lnSpcReduction="10000"/>
          </a:bodyPr>
          <a:lstStyle/>
          <a:p>
            <a:pPr marL="609600" indent="-609600" algn="ctr">
              <a:lnSpc>
                <a:spcPct val="80000"/>
              </a:lnSpc>
              <a:buNone/>
            </a:pPr>
            <a:r>
              <a:rPr lang="en-US" alt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 </a:t>
            </a:r>
            <a:r>
              <a:rPr lang="en-US" alt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alt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alt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alt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alt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Chi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ngột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niềm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4.Thị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alt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ương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lãi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thuế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alt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alt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alt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alt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thuế</a:t>
            </a:r>
            <a:r>
              <a:rPr lang="en-US" alt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alt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alt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khuyng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thoái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SXKD.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74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sz="quarter" idx="4294967295"/>
          </p:nvPr>
        </p:nvSpPr>
        <p:spPr>
          <a:xfrm>
            <a:off x="836023" y="1295400"/>
            <a:ext cx="10515600" cy="4400006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alt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alt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alt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alt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alt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alt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alt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alt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alt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alt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alt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 </a:t>
            </a:r>
            <a:r>
              <a:rPr lang="en-US" altLang="en-US" sz="3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en-US" sz="3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alt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alt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alt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thuế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Chi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ngột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niềm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alt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69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vĩ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endParaRPr lang="vi-VN" b="1" dirty="0">
              <a:cs typeface="Times New Roman" pitchFamily="18" charset="0"/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018903" y="1600200"/>
            <a:ext cx="10933611" cy="474834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4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3. </a:t>
            </a:r>
            <a:r>
              <a:rPr lang="en-US" altLang="en-US" sz="24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altLang="en-US" sz="24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altLang="en-US" sz="2400" b="1" dirty="0" smtClean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alt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alt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alt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alt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b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altLang="en-US" sz="2400" b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altLang="en-US" sz="2400" b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altLang="en-US" sz="2400" b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altLang="en-US" sz="2400" b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sz="2400" b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altLang="en-US" sz="2400" b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altLang="en-US" sz="2400" b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en-US" sz="2400" b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en-US" sz="2400" b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alt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altLang="en-US" sz="2400" b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en-US" sz="2400" b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400" b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en-US" sz="2400" b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alt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alt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alt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alt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alt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(%) = </a:t>
            </a:r>
            <a:r>
              <a:rPr lang="en-US" alt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TN/ LLLĐ</a:t>
            </a:r>
          </a:p>
          <a:p>
            <a:r>
              <a:rPr lang="en-US" alt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LLLĐ = </a:t>
            </a:r>
            <a:r>
              <a:rPr lang="en-US" alt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VL + </a:t>
            </a:r>
            <a:r>
              <a:rPr lang="en-US" alt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alt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alt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i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altLang="en-US" sz="2400" i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i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400" i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altLang="en-US" sz="2400" i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altLang="en-US" sz="2400" i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TN </a:t>
            </a:r>
            <a:r>
              <a:rPr lang="en-US" altLang="en-US" sz="2400" i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400" i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altLang="en-US" sz="2400" i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i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altLang="en-US" sz="2400" i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US" altLang="en-US" sz="2400" i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40 </a:t>
            </a:r>
            <a:r>
              <a:rPr lang="en-US" altLang="en-US" sz="2400" i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lang="en-US" altLang="en-US" sz="2400" i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400" i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i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sz="2400" i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 </a:t>
            </a:r>
            <a:r>
              <a:rPr lang="en-US" altLang="en-US" sz="2400" i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lang="en-US" altLang="en-US" sz="2400" i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400" i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i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en-US" sz="2400" i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en-US" sz="2400" i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400" i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sz="2400" i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lang="en-US" altLang="en-US" sz="2400" i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400" i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altLang="en-US" sz="2400" i="1" cap="none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altLang="en-US" sz="2400" i="1" cap="none" dirty="0" smtClean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35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981200" y="990600"/>
            <a:ext cx="8002588" cy="1066800"/>
          </a:xfrm>
        </p:spPr>
        <p:txBody>
          <a:bodyPr>
            <a:normAutofit/>
          </a:bodyPr>
          <a:lstStyle/>
          <a:p>
            <a:pPr algn="l"/>
            <a:r>
              <a:rPr lang="en-US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I.4. Chu </a:t>
            </a:r>
            <a:r>
              <a:rPr lang="en-US" altLang="en-US" sz="2800" b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kỳ</a:t>
            </a:r>
            <a:r>
              <a:rPr lang="en-US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kinh</a:t>
            </a:r>
            <a:r>
              <a:rPr lang="en-US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tế</a:t>
            </a:r>
            <a:endParaRPr lang="vi-V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80605" y="2030185"/>
            <a:ext cx="10228217" cy="2122090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en-US" altLang="en-US" cap="none" dirty="0" smtClean="0">
                <a:latin typeface="Times New Roman" panose="02020603050405020304" pitchFamily="18" charset="0"/>
              </a:rPr>
              <a:t>Chu </a:t>
            </a:r>
            <a:r>
              <a:rPr lang="en-US" altLang="en-US" cap="none" dirty="0" err="1" smtClean="0">
                <a:latin typeface="Times New Roman" panose="02020603050405020304" pitchFamily="18" charset="0"/>
              </a:rPr>
              <a:t>kỳ</a:t>
            </a:r>
            <a:r>
              <a:rPr lang="en-US" altLang="en-US" cap="none" dirty="0" smtClean="0">
                <a:latin typeface="Times New Roman" panose="02020603050405020304" pitchFamily="18" charset="0"/>
              </a:rPr>
              <a:t> </a:t>
            </a:r>
            <a:r>
              <a:rPr lang="en-US" altLang="en-US" cap="none" dirty="0" err="1" smtClean="0">
                <a:latin typeface="Times New Roman" panose="02020603050405020304" pitchFamily="18" charset="0"/>
              </a:rPr>
              <a:t>là</a:t>
            </a:r>
            <a:r>
              <a:rPr lang="en-US" altLang="en-US" cap="none" dirty="0" smtClean="0">
                <a:latin typeface="Times New Roman" panose="02020603050405020304" pitchFamily="18" charset="0"/>
              </a:rPr>
              <a:t> </a:t>
            </a:r>
            <a:r>
              <a:rPr lang="en-US" altLang="en-US" cap="none" dirty="0" err="1" smtClean="0">
                <a:latin typeface="Times New Roman" panose="02020603050405020304" pitchFamily="18" charset="0"/>
              </a:rPr>
              <a:t>đề</a:t>
            </a:r>
            <a:r>
              <a:rPr lang="en-US" altLang="en-US" cap="none" dirty="0" smtClean="0">
                <a:latin typeface="Times New Roman" panose="02020603050405020304" pitchFamily="18" charset="0"/>
              </a:rPr>
              <a:t> </a:t>
            </a:r>
            <a:r>
              <a:rPr lang="en-US" altLang="en-US" cap="none" dirty="0" err="1" smtClean="0">
                <a:latin typeface="Times New Roman" panose="02020603050405020304" pitchFamily="18" charset="0"/>
              </a:rPr>
              <a:t>cập</a:t>
            </a:r>
            <a:r>
              <a:rPr lang="en-US" altLang="en-US" cap="none" dirty="0" smtClean="0">
                <a:latin typeface="Times New Roman" panose="02020603050405020304" pitchFamily="18" charset="0"/>
              </a:rPr>
              <a:t> </a:t>
            </a:r>
            <a:r>
              <a:rPr lang="en-US" altLang="en-US" cap="none" dirty="0" err="1" smtClean="0">
                <a:latin typeface="Times New Roman" panose="02020603050405020304" pitchFamily="18" charset="0"/>
              </a:rPr>
              <a:t>đến</a:t>
            </a:r>
            <a:r>
              <a:rPr lang="en-US" altLang="en-US" cap="none" dirty="0" smtClean="0">
                <a:latin typeface="Times New Roman" panose="02020603050405020304" pitchFamily="18" charset="0"/>
              </a:rPr>
              <a:t> </a:t>
            </a:r>
            <a:r>
              <a:rPr lang="en-US" altLang="en-US" cap="none" dirty="0" err="1" smtClean="0">
                <a:solidFill>
                  <a:srgbClr val="190BCB"/>
                </a:solidFill>
                <a:latin typeface="Times New Roman" panose="02020603050405020304" pitchFamily="18" charset="0"/>
              </a:rPr>
              <a:t>khoảng</a:t>
            </a:r>
            <a:r>
              <a:rPr lang="en-US" altLang="en-US" cap="none" dirty="0" smtClean="0">
                <a:solidFill>
                  <a:srgbClr val="190BCB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cap="none" dirty="0" err="1" smtClean="0">
                <a:solidFill>
                  <a:srgbClr val="190BCB"/>
                </a:solidFill>
                <a:latin typeface="Times New Roman" panose="02020603050405020304" pitchFamily="18" charset="0"/>
              </a:rPr>
              <a:t>thời</a:t>
            </a:r>
            <a:r>
              <a:rPr lang="en-US" altLang="en-US" cap="none" dirty="0" smtClean="0">
                <a:solidFill>
                  <a:srgbClr val="190BCB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cap="none" dirty="0" err="1" smtClean="0">
                <a:solidFill>
                  <a:srgbClr val="190BCB"/>
                </a:solidFill>
                <a:latin typeface="Times New Roman" panose="02020603050405020304" pitchFamily="18" charset="0"/>
              </a:rPr>
              <a:t>gian</a:t>
            </a:r>
            <a:r>
              <a:rPr lang="en-US" altLang="en-US" cap="none" dirty="0" smtClean="0">
                <a:solidFill>
                  <a:srgbClr val="190BCB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cap="none" dirty="0" err="1" smtClean="0">
                <a:latin typeface="Times New Roman" panose="02020603050405020304" pitchFamily="18" charset="0"/>
              </a:rPr>
              <a:t>nhưng</a:t>
            </a:r>
            <a:r>
              <a:rPr lang="en-US" altLang="en-US" cap="none" dirty="0" smtClean="0">
                <a:latin typeface="Times New Roman" panose="02020603050405020304" pitchFamily="18" charset="0"/>
              </a:rPr>
              <a:t> </a:t>
            </a:r>
            <a:r>
              <a:rPr lang="en-US" altLang="en-US" cap="none" dirty="0" err="1" smtClean="0">
                <a:latin typeface="Times New Roman" panose="02020603050405020304" pitchFamily="18" charset="0"/>
              </a:rPr>
              <a:t>phải</a:t>
            </a:r>
            <a:r>
              <a:rPr lang="en-US" altLang="en-US" cap="none" dirty="0" smtClean="0">
                <a:latin typeface="Times New Roman" panose="02020603050405020304" pitchFamily="18" charset="0"/>
              </a:rPr>
              <a:t> </a:t>
            </a:r>
            <a:r>
              <a:rPr lang="en-US" altLang="en-US" cap="none" dirty="0" err="1" smtClean="0">
                <a:latin typeface="Times New Roman" panose="02020603050405020304" pitchFamily="18" charset="0"/>
              </a:rPr>
              <a:t>có</a:t>
            </a:r>
            <a:r>
              <a:rPr lang="en-US" altLang="en-US" cap="none" dirty="0" smtClean="0">
                <a:latin typeface="Times New Roman" panose="02020603050405020304" pitchFamily="18" charset="0"/>
              </a:rPr>
              <a:t> </a:t>
            </a:r>
            <a:r>
              <a:rPr lang="en-US" altLang="en-US" cap="none" dirty="0" smtClean="0">
                <a:solidFill>
                  <a:srgbClr val="190BCB"/>
                </a:solidFill>
                <a:latin typeface="Times New Roman" panose="02020603050405020304" pitchFamily="18" charset="0"/>
              </a:rPr>
              <a:t>1 </a:t>
            </a:r>
            <a:r>
              <a:rPr lang="en-US" altLang="en-US" cap="none" dirty="0" err="1" smtClean="0">
                <a:solidFill>
                  <a:srgbClr val="190BCB"/>
                </a:solidFill>
                <a:latin typeface="Times New Roman" panose="02020603050405020304" pitchFamily="18" charset="0"/>
              </a:rPr>
              <a:t>hiện</a:t>
            </a:r>
            <a:r>
              <a:rPr lang="en-US" altLang="en-US" cap="none" dirty="0" smtClean="0">
                <a:solidFill>
                  <a:srgbClr val="190BCB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cap="none" dirty="0" err="1" smtClean="0">
                <a:solidFill>
                  <a:srgbClr val="190BCB"/>
                </a:solidFill>
                <a:latin typeface="Times New Roman" panose="02020603050405020304" pitchFamily="18" charset="0"/>
              </a:rPr>
              <a:t>tượng</a:t>
            </a:r>
            <a:r>
              <a:rPr lang="en-US" altLang="en-US" cap="none" dirty="0" smtClean="0">
                <a:solidFill>
                  <a:srgbClr val="190BCB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cap="none" dirty="0" err="1" smtClean="0">
                <a:solidFill>
                  <a:srgbClr val="190BCB"/>
                </a:solidFill>
                <a:latin typeface="Times New Roman" panose="02020603050405020304" pitchFamily="18" charset="0"/>
              </a:rPr>
              <a:t>lặp</a:t>
            </a:r>
            <a:r>
              <a:rPr lang="en-US" altLang="en-US" cap="none" dirty="0" smtClean="0">
                <a:solidFill>
                  <a:srgbClr val="190BCB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cap="none" dirty="0" err="1" smtClean="0">
                <a:solidFill>
                  <a:srgbClr val="190BCB"/>
                </a:solidFill>
                <a:latin typeface="Times New Roman" panose="02020603050405020304" pitchFamily="18" charset="0"/>
              </a:rPr>
              <a:t>đi</a:t>
            </a:r>
            <a:r>
              <a:rPr lang="en-US" altLang="en-US" cap="none" dirty="0" smtClean="0">
                <a:solidFill>
                  <a:srgbClr val="190BCB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cap="none" dirty="0" err="1" smtClean="0">
                <a:solidFill>
                  <a:srgbClr val="190BCB"/>
                </a:solidFill>
                <a:latin typeface="Times New Roman" panose="02020603050405020304" pitchFamily="18" charset="0"/>
              </a:rPr>
              <a:t>lặp</a:t>
            </a:r>
            <a:r>
              <a:rPr lang="en-US" altLang="en-US" cap="none" dirty="0" smtClean="0">
                <a:solidFill>
                  <a:srgbClr val="190BCB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cap="none" dirty="0" err="1" smtClean="0">
                <a:solidFill>
                  <a:srgbClr val="190BCB"/>
                </a:solidFill>
                <a:latin typeface="Times New Roman" panose="02020603050405020304" pitchFamily="18" charset="0"/>
              </a:rPr>
              <a:t>lại</a:t>
            </a:r>
            <a:r>
              <a:rPr lang="en-US" altLang="en-US" cap="none" dirty="0" smtClean="0">
                <a:latin typeface="Times New Roman" panose="02020603050405020304" pitchFamily="18" charset="0"/>
              </a:rPr>
              <a:t>: 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cap="none" dirty="0" smtClean="0">
                <a:latin typeface="Times New Roman" panose="02020603050405020304" pitchFamily="18" charset="0"/>
              </a:rPr>
              <a:t>	VD: 	</a:t>
            </a:r>
            <a:r>
              <a:rPr lang="en-US" altLang="en-US" cap="none" dirty="0" err="1" smtClean="0">
                <a:latin typeface="Times New Roman" panose="02020603050405020304" pitchFamily="18" charset="0"/>
              </a:rPr>
              <a:t>Sáng</a:t>
            </a:r>
            <a:r>
              <a:rPr lang="en-US" altLang="en-US" cap="none" dirty="0" smtClean="0">
                <a:latin typeface="Times New Roman" panose="02020603050405020304" pitchFamily="18" charset="0"/>
              </a:rPr>
              <a:t> –</a:t>
            </a:r>
            <a:r>
              <a:rPr lang="en-US" altLang="en-US" cap="none" dirty="0" err="1" smtClean="0">
                <a:latin typeface="Times New Roman" panose="02020603050405020304" pitchFamily="18" charset="0"/>
              </a:rPr>
              <a:t>trưa</a:t>
            </a:r>
            <a:r>
              <a:rPr lang="en-US" altLang="en-US" cap="none" dirty="0" smtClean="0">
                <a:latin typeface="Times New Roman" panose="02020603050405020304" pitchFamily="18" charset="0"/>
              </a:rPr>
              <a:t> – </a:t>
            </a:r>
            <a:r>
              <a:rPr lang="en-US" altLang="en-US" cap="none" dirty="0" err="1" smtClean="0">
                <a:latin typeface="Times New Roman" panose="02020603050405020304" pitchFamily="18" charset="0"/>
              </a:rPr>
              <a:t>chiều</a:t>
            </a:r>
            <a:r>
              <a:rPr lang="en-US" altLang="en-US" cap="none" dirty="0" smtClean="0">
                <a:latin typeface="Times New Roman" panose="02020603050405020304" pitchFamily="18" charset="0"/>
              </a:rPr>
              <a:t> –</a:t>
            </a:r>
            <a:r>
              <a:rPr lang="en-US" altLang="en-US" cap="none" dirty="0" err="1" smtClean="0">
                <a:latin typeface="Times New Roman" panose="02020603050405020304" pitchFamily="18" charset="0"/>
              </a:rPr>
              <a:t>tối</a:t>
            </a:r>
            <a:endParaRPr lang="en-US" altLang="en-US" cap="none" dirty="0" smtClean="0"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cap="none" dirty="0" smtClean="0">
                <a:latin typeface="Times New Roman" panose="02020603050405020304" pitchFamily="18" charset="0"/>
              </a:rPr>
              <a:t>- </a:t>
            </a:r>
            <a:r>
              <a:rPr lang="en-US" altLang="en-US" cap="none" dirty="0" err="1" smtClean="0">
                <a:latin typeface="Times New Roman" panose="02020603050405020304" pitchFamily="18" charset="0"/>
              </a:rPr>
              <a:t>Chúng</a:t>
            </a:r>
            <a:r>
              <a:rPr lang="en-US" altLang="en-US" cap="none" dirty="0" smtClean="0">
                <a:latin typeface="Times New Roman" panose="02020603050405020304" pitchFamily="18" charset="0"/>
              </a:rPr>
              <a:t> ta </a:t>
            </a:r>
            <a:r>
              <a:rPr lang="en-US" altLang="en-US" cap="none" dirty="0" err="1" smtClean="0">
                <a:latin typeface="Times New Roman" panose="02020603050405020304" pitchFamily="18" charset="0"/>
              </a:rPr>
              <a:t>không</a:t>
            </a:r>
            <a:r>
              <a:rPr lang="en-US" altLang="en-US" cap="none" dirty="0" smtClean="0">
                <a:latin typeface="Times New Roman" panose="02020603050405020304" pitchFamily="18" charset="0"/>
              </a:rPr>
              <a:t> </a:t>
            </a:r>
            <a:r>
              <a:rPr lang="en-US" altLang="en-US" cap="none" dirty="0" err="1" smtClean="0">
                <a:latin typeface="Times New Roman" panose="02020603050405020304" pitchFamily="18" charset="0"/>
              </a:rPr>
              <a:t>cưỡng</a:t>
            </a:r>
            <a:r>
              <a:rPr lang="en-US" altLang="en-US" cap="none" dirty="0" smtClean="0">
                <a:latin typeface="Times New Roman" panose="02020603050405020304" pitchFamily="18" charset="0"/>
              </a:rPr>
              <a:t> </a:t>
            </a:r>
            <a:r>
              <a:rPr lang="en-US" altLang="en-US" cap="none" dirty="0" err="1" smtClean="0">
                <a:latin typeface="Times New Roman" panose="02020603050405020304" pitchFamily="18" charset="0"/>
              </a:rPr>
              <a:t>lại</a:t>
            </a:r>
            <a:r>
              <a:rPr lang="en-US" altLang="en-US" cap="none" dirty="0" smtClean="0">
                <a:latin typeface="Times New Roman" panose="02020603050405020304" pitchFamily="18" charset="0"/>
              </a:rPr>
              <a:t> </a:t>
            </a:r>
            <a:r>
              <a:rPr lang="en-US" altLang="en-US" cap="none" dirty="0" err="1" smtClean="0">
                <a:latin typeface="Times New Roman" panose="02020603050405020304" pitchFamily="18" charset="0"/>
              </a:rPr>
              <a:t>được</a:t>
            </a:r>
            <a:r>
              <a:rPr lang="en-US" altLang="en-US" cap="none" dirty="0" smtClean="0">
                <a:latin typeface="Times New Roman" panose="02020603050405020304" pitchFamily="18" charset="0"/>
              </a:rPr>
              <a:t> </a:t>
            </a:r>
            <a:r>
              <a:rPr lang="en-US" altLang="en-US" cap="none" dirty="0" err="1" smtClean="0">
                <a:latin typeface="Times New Roman" panose="02020603050405020304" pitchFamily="18" charset="0"/>
              </a:rPr>
              <a:t>chu</a:t>
            </a:r>
            <a:r>
              <a:rPr lang="en-US" altLang="en-US" cap="none" dirty="0" smtClean="0">
                <a:latin typeface="Times New Roman" panose="02020603050405020304" pitchFamily="18" charset="0"/>
              </a:rPr>
              <a:t> </a:t>
            </a:r>
            <a:r>
              <a:rPr lang="en-US" altLang="en-US" cap="none" dirty="0" err="1" smtClean="0">
                <a:latin typeface="Times New Roman" panose="02020603050405020304" pitchFamily="18" charset="0"/>
              </a:rPr>
              <a:t>kỳ</a:t>
            </a:r>
            <a:r>
              <a:rPr lang="en-US" altLang="en-US" cap="none" dirty="0" smtClean="0">
                <a:latin typeface="Times New Roman" panose="02020603050405020304" pitchFamily="18" charset="0"/>
              </a:rPr>
              <a:t>.</a:t>
            </a:r>
            <a:endParaRPr lang="vi-VN" altLang="en-US" cap="none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63038" y="4000499"/>
            <a:ext cx="10228217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- </a:t>
            </a:r>
            <a:r>
              <a:rPr lang="en-US" altLang="en-US" sz="2800" dirty="0" err="1">
                <a:latin typeface="Times New Roman" panose="02020603050405020304" pitchFamily="18" charset="0"/>
              </a:rPr>
              <a:t>Một</a:t>
            </a:r>
            <a:r>
              <a:rPr lang="en-US" altLang="en-US" sz="2800" dirty="0">
                <a:latin typeface="Times New Roman" panose="02020603050405020304" pitchFamily="18" charset="0"/>
              </a:rPr>
              <a:t> NKT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cũng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có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các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hiện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tượng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lặp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đi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lặp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lại</a:t>
            </a:r>
            <a:r>
              <a:rPr lang="en-US" altLang="en-US" sz="2800" dirty="0">
                <a:latin typeface="Times New Roman" panose="02020603050405020304" pitchFamily="18" charset="0"/>
              </a:rPr>
              <a:t>, </a:t>
            </a:r>
            <a:r>
              <a:rPr lang="en-US" altLang="en-US" sz="2800" dirty="0" err="1">
                <a:latin typeface="Times New Roman" panose="02020603050405020304" pitchFamily="18" charset="0"/>
              </a:rPr>
              <a:t>không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có</a:t>
            </a:r>
            <a:r>
              <a:rPr lang="en-US" altLang="en-US" sz="2800" dirty="0">
                <a:latin typeface="Times New Roman" panose="02020603050405020304" pitchFamily="18" charset="0"/>
              </a:rPr>
              <a:t> NKT </a:t>
            </a:r>
            <a:r>
              <a:rPr lang="en-US" altLang="en-US" sz="2800" dirty="0" err="1">
                <a:latin typeface="Times New Roman" panose="02020603050405020304" pitchFamily="18" charset="0"/>
              </a:rPr>
              <a:t>nào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suy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thoái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mãi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hoặc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phát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triển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mãi</a:t>
            </a:r>
            <a:r>
              <a:rPr lang="en-US" altLang="en-US" sz="2800" dirty="0">
                <a:latin typeface="Times New Roman" panose="02020603050405020304" pitchFamily="18" charset="0"/>
              </a:rPr>
              <a:t>. </a:t>
            </a:r>
            <a:r>
              <a:rPr lang="en-US" altLang="en-US" sz="2800" dirty="0" err="1">
                <a:latin typeface="Times New Roman" panose="02020603050405020304" pitchFamily="18" charset="0"/>
              </a:rPr>
              <a:t>Nó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</a:rPr>
              <a:t>có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các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giai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đoạn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khác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nhau</a:t>
            </a:r>
            <a:r>
              <a:rPr lang="en-US" altLang="en-US" sz="2800" dirty="0">
                <a:latin typeface="Times New Roman" panose="02020603050405020304" pitchFamily="18" charset="0"/>
              </a:rPr>
              <a:t>, do </a:t>
            </a:r>
            <a:r>
              <a:rPr lang="en-US" altLang="en-US" sz="2800" dirty="0" err="1">
                <a:latin typeface="Times New Roman" panose="02020603050405020304" pitchFamily="18" charset="0"/>
              </a:rPr>
              <a:t>đó</a:t>
            </a:r>
            <a:r>
              <a:rPr lang="en-US" altLang="en-US" sz="2800" dirty="0">
                <a:latin typeface="Times New Roman" panose="02020603050405020304" pitchFamily="18" charset="0"/>
              </a:rPr>
              <a:t> NKT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cũng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có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các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chu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kỳ</a:t>
            </a:r>
            <a:r>
              <a:rPr lang="en-US" altLang="en-US" sz="2800" dirty="0">
                <a:latin typeface="Times New Roman" panose="02020603050405020304" pitchFamily="18" charset="0"/>
              </a:rPr>
              <a:t>.</a:t>
            </a:r>
            <a:endParaRPr lang="vi-V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51017" y="0"/>
            <a:ext cx="8229600" cy="1143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I. Các khái niệm Kinh tế vĩ mô</a:t>
            </a:r>
            <a:endParaRPr lang="vi-VN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56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 kỳ kinh tế</a:t>
            </a:r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1219200"/>
            <a:ext cx="7645400" cy="5200650"/>
          </a:xfrm>
          <a:noFill/>
        </p:spPr>
      </p:pic>
      <p:pic>
        <p:nvPicPr>
          <p:cNvPr id="4" name="Picture 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371600"/>
            <a:ext cx="7645400" cy="5200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011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83820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0033CC"/>
                </a:solidFill>
                <a:latin typeface="Times New Roman" panose="02020603050405020304" pitchFamily="18" charset="0"/>
              </a:rPr>
              <a:t>Chu kỳ kinh tế</a:t>
            </a:r>
            <a:endParaRPr lang="vi-VN" altLang="en-US" smtClean="0">
              <a:solidFill>
                <a:srgbClr val="0033CC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8755" y="1716677"/>
            <a:ext cx="9727474" cy="91440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None/>
            </a:pPr>
            <a:r>
              <a:rPr lang="en-US" altLang="en-US" sz="2800" i="1" cap="none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800" i="1" cap="none" dirty="0" smtClean="0">
                <a:latin typeface="Times New Roman" panose="02020603050405020304" pitchFamily="18" charset="0"/>
              </a:rPr>
              <a:t>CK </a:t>
            </a:r>
            <a:r>
              <a:rPr lang="en-US" altLang="en-US" sz="2800" i="1" cap="none" dirty="0" err="1" smtClean="0">
                <a:latin typeface="Times New Roman" panose="02020603050405020304" pitchFamily="18" charset="0"/>
              </a:rPr>
              <a:t>kinh</a:t>
            </a:r>
            <a:r>
              <a:rPr lang="en-US" altLang="en-US" sz="2800" i="1" cap="none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i="1" cap="none" dirty="0" err="1" smtClean="0">
                <a:latin typeface="Times New Roman" panose="02020603050405020304" pitchFamily="18" charset="0"/>
              </a:rPr>
              <a:t>tế</a:t>
            </a:r>
            <a:r>
              <a:rPr lang="en-US" altLang="en-US" sz="2800" i="1" cap="none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sz="2800" i="1" cap="none" dirty="0" err="1" smtClean="0">
                <a:latin typeface="Times New Roman" panose="02020603050405020304" pitchFamily="18" charset="0"/>
              </a:rPr>
              <a:t>Là</a:t>
            </a:r>
            <a:r>
              <a:rPr lang="en-US" altLang="en-US" sz="2800" i="1" cap="none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i="1" cap="none" dirty="0" err="1" smtClean="0">
                <a:latin typeface="Times New Roman" panose="02020603050405020304" pitchFamily="18" charset="0"/>
              </a:rPr>
              <a:t>khoảng</a:t>
            </a:r>
            <a:r>
              <a:rPr lang="en-US" altLang="en-US" sz="2800" i="1" cap="none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i="1" cap="none" dirty="0" err="1" smtClean="0">
                <a:latin typeface="Times New Roman" panose="02020603050405020304" pitchFamily="18" charset="0"/>
              </a:rPr>
              <a:t>thời</a:t>
            </a:r>
            <a:r>
              <a:rPr lang="en-US" altLang="en-US" sz="2800" i="1" cap="none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i="1" cap="none" dirty="0" err="1" smtClean="0">
                <a:latin typeface="Times New Roman" panose="02020603050405020304" pitchFamily="18" charset="0"/>
              </a:rPr>
              <a:t>gian</a:t>
            </a:r>
            <a:r>
              <a:rPr lang="en-US" altLang="en-US" sz="2800" i="1" cap="none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i="1" cap="none" dirty="0" err="1" smtClean="0">
                <a:latin typeface="Times New Roman" panose="02020603050405020304" pitchFamily="18" charset="0"/>
              </a:rPr>
              <a:t>trong</a:t>
            </a:r>
            <a:r>
              <a:rPr lang="en-US" altLang="en-US" sz="2800" i="1" cap="none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i="1" cap="none" dirty="0" err="1" smtClean="0">
                <a:latin typeface="Times New Roman" panose="02020603050405020304" pitchFamily="18" charset="0"/>
              </a:rPr>
              <a:t>đó</a:t>
            </a:r>
            <a:r>
              <a:rPr lang="en-US" altLang="en-US" sz="2800" i="1" cap="none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i="1" cap="none" dirty="0" err="1" smtClean="0">
                <a:latin typeface="Times New Roman" panose="02020603050405020304" pitchFamily="18" charset="0"/>
              </a:rPr>
              <a:t>tổng</a:t>
            </a:r>
            <a:r>
              <a:rPr lang="en-US" altLang="en-US" sz="2800" i="1" cap="none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i="1" cap="none" dirty="0" err="1" smtClean="0">
                <a:latin typeface="Times New Roman" panose="02020603050405020304" pitchFamily="18" charset="0"/>
              </a:rPr>
              <a:t>sản</a:t>
            </a:r>
            <a:r>
              <a:rPr lang="en-US" altLang="en-US" sz="2800" i="1" cap="none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i="1" cap="none" dirty="0" err="1" smtClean="0">
                <a:latin typeface="Times New Roman" panose="02020603050405020304" pitchFamily="18" charset="0"/>
              </a:rPr>
              <a:t>lượng</a:t>
            </a:r>
            <a:r>
              <a:rPr lang="en-US" altLang="en-US" sz="2800" i="1" cap="none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i="1" cap="none" dirty="0" err="1" smtClean="0">
                <a:latin typeface="Times New Roman" panose="02020603050405020304" pitchFamily="18" charset="0"/>
              </a:rPr>
              <a:t>quốc</a:t>
            </a:r>
            <a:r>
              <a:rPr lang="en-US" altLang="en-US" sz="2800" i="1" cap="none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i="1" cap="none" dirty="0" err="1" smtClean="0">
                <a:latin typeface="Times New Roman" panose="02020603050405020304" pitchFamily="18" charset="0"/>
              </a:rPr>
              <a:t>gia</a:t>
            </a:r>
            <a:r>
              <a:rPr lang="en-US" altLang="en-US" sz="2800" i="1" cap="none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i="1" cap="none" dirty="0" err="1" smtClean="0">
                <a:latin typeface="Times New Roman" panose="02020603050405020304" pitchFamily="18" charset="0"/>
              </a:rPr>
              <a:t>đạt</a:t>
            </a:r>
            <a:r>
              <a:rPr lang="en-US" altLang="en-US" sz="2800" i="1" cap="none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i="1" cap="none" dirty="0" err="1" smtClean="0">
                <a:latin typeface="Times New Roman" panose="02020603050405020304" pitchFamily="18" charset="0"/>
              </a:rPr>
              <a:t>được</a:t>
            </a:r>
            <a:r>
              <a:rPr lang="en-US" altLang="en-US" sz="2800" i="1" cap="none" dirty="0" smtClean="0">
                <a:latin typeface="Times New Roman" panose="02020603050405020304" pitchFamily="18" charset="0"/>
              </a:rPr>
              <a:t> 2 </a:t>
            </a:r>
            <a:r>
              <a:rPr lang="en-US" altLang="en-US" sz="2800" i="1" cap="none" dirty="0" err="1" smtClean="0">
                <a:latin typeface="Times New Roman" panose="02020603050405020304" pitchFamily="18" charset="0"/>
              </a:rPr>
              <a:t>mức</a:t>
            </a:r>
            <a:r>
              <a:rPr lang="en-US" altLang="en-US" sz="2800" i="1" cap="none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i="1" cap="none" dirty="0" err="1" smtClean="0">
                <a:latin typeface="Times New Roman" panose="02020603050405020304" pitchFamily="18" charset="0"/>
              </a:rPr>
              <a:t>cao</a:t>
            </a:r>
            <a:r>
              <a:rPr lang="en-US" altLang="en-US" sz="2800" i="1" cap="none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i="1" cap="none" dirty="0" err="1" smtClean="0">
                <a:latin typeface="Times New Roman" panose="02020603050405020304" pitchFamily="18" charset="0"/>
              </a:rPr>
              <a:t>nhất</a:t>
            </a:r>
            <a:r>
              <a:rPr lang="en-US" altLang="en-US" sz="2800" i="1" cap="none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b="1" i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</a:rPr>
              <a:t>liên</a:t>
            </a:r>
            <a:r>
              <a:rPr lang="en-US" altLang="en-US" sz="2800" b="1" i="1" cap="none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i="1" cap="none" dirty="0" err="1" smtClean="0">
                <a:solidFill>
                  <a:srgbClr val="0033CC"/>
                </a:solidFill>
                <a:latin typeface="Times New Roman" panose="02020603050405020304" pitchFamily="18" charset="0"/>
              </a:rPr>
              <a:t>tiếp</a:t>
            </a:r>
            <a:endParaRPr lang="en-US" altLang="en-US" sz="2800" b="1" i="1" cap="none" dirty="0" smtClean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None/>
            </a:pPr>
            <a:endParaRPr lang="vi-VN" altLang="en-US" sz="2800" i="1" cap="none" dirty="0" smtClean="0">
              <a:solidFill>
                <a:srgbClr val="0033CC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10837" y="2976154"/>
            <a:ext cx="10497094" cy="129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defRPr/>
            </a:pPr>
            <a:r>
              <a:rPr lang="en-US" sz="2800" dirty="0">
                <a:latin typeface="Times New Roman" pitchFamily="18" charset="0"/>
              </a:rPr>
              <a:t>	</a:t>
            </a:r>
            <a:r>
              <a:rPr lang="en-US" sz="2800" dirty="0" err="1">
                <a:latin typeface="Times New Roman" pitchFamily="18" charset="0"/>
              </a:rPr>
              <a:t>Trong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</a:rPr>
              <a:t> CKKT </a:t>
            </a:r>
            <a:r>
              <a:rPr lang="en-US" sz="2800" dirty="0" err="1">
                <a:latin typeface="Times New Roman" pitchFamily="18" charset="0"/>
              </a:rPr>
              <a:t>gồm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giai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đoạn</a:t>
            </a:r>
            <a:r>
              <a:rPr lang="en-US" sz="2800" dirty="0" smtClean="0">
                <a:latin typeface="Times New Roman" pitchFamily="18" charset="0"/>
              </a:rPr>
              <a:t>: </a:t>
            </a:r>
            <a:r>
              <a:rPr lang="en-US" sz="2800" i="1" dirty="0" err="1">
                <a:solidFill>
                  <a:srgbClr val="190BCB"/>
                </a:solidFill>
                <a:latin typeface="Times New Roman" pitchFamily="18" charset="0"/>
              </a:rPr>
              <a:t>suy</a:t>
            </a:r>
            <a:r>
              <a:rPr lang="en-US" sz="2800" i="1" dirty="0">
                <a:solidFill>
                  <a:srgbClr val="190BCB"/>
                </a:solidFill>
                <a:latin typeface="Times New Roman" pitchFamily="18" charset="0"/>
              </a:rPr>
              <a:t> </a:t>
            </a:r>
            <a:r>
              <a:rPr lang="en-US" sz="2800" i="1" dirty="0" err="1">
                <a:solidFill>
                  <a:srgbClr val="190BCB"/>
                </a:solidFill>
                <a:latin typeface="Times New Roman" pitchFamily="18" charset="0"/>
              </a:rPr>
              <a:t>thoái</a:t>
            </a:r>
            <a:r>
              <a:rPr lang="en-US" sz="2800" i="1" dirty="0">
                <a:solidFill>
                  <a:srgbClr val="190BCB"/>
                </a:solidFill>
                <a:latin typeface="Times New Roman" pitchFamily="18" charset="0"/>
              </a:rPr>
              <a:t> - </a:t>
            </a:r>
            <a:r>
              <a:rPr lang="en-US" sz="2800" i="1" dirty="0" err="1">
                <a:solidFill>
                  <a:srgbClr val="190BCB"/>
                </a:solidFill>
                <a:latin typeface="Times New Roman" pitchFamily="18" charset="0"/>
              </a:rPr>
              <a:t>hồi</a:t>
            </a:r>
            <a:r>
              <a:rPr lang="en-US" sz="2800" i="1" dirty="0">
                <a:solidFill>
                  <a:srgbClr val="190BCB"/>
                </a:solidFill>
                <a:latin typeface="Times New Roman" pitchFamily="18" charset="0"/>
              </a:rPr>
              <a:t> </a:t>
            </a:r>
            <a:r>
              <a:rPr lang="en-US" sz="2800" i="1" dirty="0" err="1">
                <a:solidFill>
                  <a:srgbClr val="190BCB"/>
                </a:solidFill>
                <a:latin typeface="Times New Roman" pitchFamily="18" charset="0"/>
              </a:rPr>
              <a:t>phục</a:t>
            </a:r>
            <a:r>
              <a:rPr lang="en-US" sz="2800" i="1" dirty="0">
                <a:solidFill>
                  <a:srgbClr val="190BCB"/>
                </a:solidFill>
                <a:latin typeface="Times New Roman" pitchFamily="18" charset="0"/>
              </a:rPr>
              <a:t> - </a:t>
            </a:r>
            <a:r>
              <a:rPr lang="en-US" sz="2800" i="1" dirty="0" err="1">
                <a:solidFill>
                  <a:srgbClr val="190BCB"/>
                </a:solidFill>
                <a:latin typeface="Times New Roman" pitchFamily="18" charset="0"/>
              </a:rPr>
              <a:t>phát</a:t>
            </a:r>
            <a:r>
              <a:rPr lang="en-US" sz="2800" i="1" dirty="0">
                <a:solidFill>
                  <a:srgbClr val="190BCB"/>
                </a:solidFill>
                <a:latin typeface="Times New Roman" pitchFamily="18" charset="0"/>
              </a:rPr>
              <a:t> </a:t>
            </a:r>
            <a:r>
              <a:rPr lang="en-US" sz="2800" i="1" dirty="0" err="1">
                <a:solidFill>
                  <a:srgbClr val="190BCB"/>
                </a:solidFill>
                <a:latin typeface="Times New Roman" pitchFamily="18" charset="0"/>
              </a:rPr>
              <a:t>triển</a:t>
            </a:r>
            <a:endParaRPr lang="en-US" sz="2800" i="1" dirty="0">
              <a:solidFill>
                <a:srgbClr val="190BCB"/>
              </a:solidFill>
              <a:latin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defRPr/>
            </a:pPr>
            <a:endParaRPr lang="vi-VN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18755" y="4015740"/>
            <a:ext cx="10902043" cy="119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defRPr/>
            </a:pPr>
            <a:r>
              <a:rPr lang="en-US" sz="2400" i="1" dirty="0">
                <a:solidFill>
                  <a:srgbClr val="190BCB"/>
                </a:solidFill>
                <a:latin typeface="Times New Roman" pitchFamily="18" charset="0"/>
              </a:rPr>
              <a:t>	CKKT </a:t>
            </a:r>
            <a:r>
              <a:rPr lang="en-US" sz="2400" i="1" dirty="0" err="1">
                <a:solidFill>
                  <a:srgbClr val="190BCB"/>
                </a:solidFill>
                <a:latin typeface="Times New Roman" pitchFamily="18" charset="0"/>
              </a:rPr>
              <a:t>càng</a:t>
            </a:r>
            <a:r>
              <a:rPr lang="en-US" sz="2400" i="1" dirty="0">
                <a:solidFill>
                  <a:srgbClr val="190BCB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rgbClr val="190BCB"/>
                </a:solidFill>
                <a:latin typeface="Times New Roman" pitchFamily="18" charset="0"/>
              </a:rPr>
              <a:t>ngắn</a:t>
            </a:r>
            <a:r>
              <a:rPr lang="en-US" sz="2400" i="1" dirty="0">
                <a:solidFill>
                  <a:srgbClr val="190BCB"/>
                </a:solidFill>
                <a:latin typeface="Times New Roman" pitchFamily="18" charset="0"/>
              </a:rPr>
              <a:t> (5 </a:t>
            </a:r>
            <a:r>
              <a:rPr lang="en-US" sz="2400" i="1" dirty="0" err="1">
                <a:solidFill>
                  <a:srgbClr val="190BCB"/>
                </a:solidFill>
                <a:latin typeface="Times New Roman" pitchFamily="18" charset="0"/>
              </a:rPr>
              <a:t>năm</a:t>
            </a:r>
            <a:r>
              <a:rPr lang="en-US" sz="2400" i="1" dirty="0">
                <a:solidFill>
                  <a:srgbClr val="190BCB"/>
                </a:solidFill>
                <a:latin typeface="Times New Roman" pitchFamily="18" charset="0"/>
              </a:rPr>
              <a:t>) </a:t>
            </a:r>
            <a:r>
              <a:rPr lang="en-US" sz="2400" i="1" dirty="0" err="1">
                <a:solidFill>
                  <a:srgbClr val="190BCB"/>
                </a:solidFill>
                <a:latin typeface="Times New Roman" pitchFamily="18" charset="0"/>
              </a:rPr>
              <a:t>thì</a:t>
            </a:r>
            <a:r>
              <a:rPr lang="en-US" sz="2400" i="1" dirty="0">
                <a:solidFill>
                  <a:srgbClr val="190BCB"/>
                </a:solidFill>
                <a:latin typeface="Times New Roman" pitchFamily="18" charset="0"/>
              </a:rPr>
              <a:t> NKT </a:t>
            </a:r>
            <a:r>
              <a:rPr lang="en-US" sz="2400" i="1" dirty="0" err="1">
                <a:solidFill>
                  <a:srgbClr val="190BCB"/>
                </a:solidFill>
                <a:latin typeface="Times New Roman" pitchFamily="18" charset="0"/>
              </a:rPr>
              <a:t>càng</a:t>
            </a:r>
            <a:r>
              <a:rPr lang="en-US" sz="2400" i="1" dirty="0">
                <a:solidFill>
                  <a:srgbClr val="190BCB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rgbClr val="190BCB"/>
                </a:solidFill>
                <a:latin typeface="Times New Roman" pitchFamily="18" charset="0"/>
              </a:rPr>
              <a:t>mất</a:t>
            </a:r>
            <a:r>
              <a:rPr lang="en-US" sz="2400" i="1" dirty="0">
                <a:solidFill>
                  <a:srgbClr val="190BCB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rgbClr val="190BCB"/>
                </a:solidFill>
                <a:latin typeface="Times New Roman" pitchFamily="18" charset="0"/>
              </a:rPr>
              <a:t>ổn</a:t>
            </a:r>
            <a:r>
              <a:rPr lang="en-US" sz="2400" i="1" dirty="0">
                <a:solidFill>
                  <a:srgbClr val="190BCB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rgbClr val="190BCB"/>
                </a:solidFill>
                <a:latin typeface="Times New Roman" pitchFamily="18" charset="0"/>
              </a:rPr>
              <a:t>định</a:t>
            </a:r>
            <a:r>
              <a:rPr lang="en-US" sz="2400" i="1" dirty="0">
                <a:solidFill>
                  <a:srgbClr val="190BCB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rgbClr val="190BCB"/>
                </a:solidFill>
                <a:latin typeface="Times New Roman" pitchFamily="18" charset="0"/>
              </a:rPr>
              <a:t>và</a:t>
            </a:r>
            <a:r>
              <a:rPr lang="en-US" sz="2400" i="1" dirty="0">
                <a:solidFill>
                  <a:srgbClr val="190BCB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rgbClr val="190BCB"/>
                </a:solidFill>
                <a:latin typeface="Times New Roman" pitchFamily="18" charset="0"/>
              </a:rPr>
              <a:t>ngược</a:t>
            </a:r>
            <a:r>
              <a:rPr lang="en-US" sz="2400" i="1" dirty="0">
                <a:solidFill>
                  <a:srgbClr val="190BCB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rgbClr val="190BCB"/>
                </a:solidFill>
                <a:latin typeface="Times New Roman" pitchFamily="18" charset="0"/>
              </a:rPr>
              <a:t>lại</a:t>
            </a:r>
            <a:endParaRPr lang="en-US" sz="2400" i="1" dirty="0">
              <a:solidFill>
                <a:srgbClr val="190BCB"/>
              </a:solidFill>
              <a:latin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US" sz="2400" i="1" dirty="0">
                <a:solidFill>
                  <a:srgbClr val="190BCB"/>
                </a:solidFill>
                <a:latin typeface="Times New Roman" pitchFamily="18" charset="0"/>
              </a:rPr>
              <a:t>    </a:t>
            </a:r>
            <a:r>
              <a:rPr lang="en-US" sz="2400" i="1" dirty="0" err="1" smtClean="0">
                <a:solidFill>
                  <a:srgbClr val="190BCB"/>
                </a:solidFill>
                <a:latin typeface="Times New Roman" pitchFamily="18" charset="0"/>
              </a:rPr>
              <a:t>Nhiệm</a:t>
            </a:r>
            <a:r>
              <a:rPr lang="en-US" sz="2400" i="1" dirty="0" smtClean="0">
                <a:solidFill>
                  <a:srgbClr val="190BCB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rgbClr val="190BCB"/>
                </a:solidFill>
                <a:latin typeface="Times New Roman" pitchFamily="18" charset="0"/>
              </a:rPr>
              <a:t>vụ</a:t>
            </a:r>
            <a:r>
              <a:rPr lang="en-US" sz="2400" i="1" dirty="0">
                <a:solidFill>
                  <a:srgbClr val="190BCB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rgbClr val="190BCB"/>
                </a:solidFill>
                <a:latin typeface="Times New Roman" pitchFamily="18" charset="0"/>
              </a:rPr>
              <a:t>của</a:t>
            </a:r>
            <a:r>
              <a:rPr lang="en-US" sz="2400" i="1" dirty="0">
                <a:solidFill>
                  <a:srgbClr val="190BCB"/>
                </a:solidFill>
                <a:latin typeface="Times New Roman" pitchFamily="18" charset="0"/>
              </a:rPr>
              <a:t> CF </a:t>
            </a:r>
            <a:r>
              <a:rPr lang="en-US" sz="2400" i="1" dirty="0" err="1">
                <a:solidFill>
                  <a:srgbClr val="190BCB"/>
                </a:solidFill>
                <a:latin typeface="Times New Roman" pitchFamily="18" charset="0"/>
              </a:rPr>
              <a:t>là</a:t>
            </a:r>
            <a:r>
              <a:rPr lang="en-US" sz="2400" i="1" dirty="0">
                <a:solidFill>
                  <a:srgbClr val="190BCB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rgbClr val="190BCB"/>
                </a:solidFill>
                <a:latin typeface="Times New Roman" pitchFamily="18" charset="0"/>
              </a:rPr>
              <a:t>không</a:t>
            </a:r>
            <a:r>
              <a:rPr lang="en-US" sz="2400" i="1" dirty="0">
                <a:solidFill>
                  <a:srgbClr val="190BCB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rgbClr val="190BCB"/>
                </a:solidFill>
                <a:latin typeface="Times New Roman" pitchFamily="18" charset="0"/>
              </a:rPr>
              <a:t>tránh</a:t>
            </a:r>
            <a:r>
              <a:rPr lang="en-US" sz="2400" i="1" dirty="0">
                <a:solidFill>
                  <a:srgbClr val="190BCB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rgbClr val="190BCB"/>
                </a:solidFill>
                <a:latin typeface="Times New Roman" pitchFamily="18" charset="0"/>
              </a:rPr>
              <a:t>được</a:t>
            </a:r>
            <a:r>
              <a:rPr lang="en-US" sz="2400" i="1" dirty="0">
                <a:solidFill>
                  <a:srgbClr val="190BCB"/>
                </a:solidFill>
                <a:latin typeface="Times New Roman" pitchFamily="18" charset="0"/>
              </a:rPr>
              <a:t> CKKT </a:t>
            </a:r>
            <a:r>
              <a:rPr lang="en-US" sz="2400" i="1" dirty="0" err="1">
                <a:solidFill>
                  <a:srgbClr val="190BCB"/>
                </a:solidFill>
                <a:latin typeface="Times New Roman" pitchFamily="18" charset="0"/>
              </a:rPr>
              <a:t>thì</a:t>
            </a:r>
            <a:r>
              <a:rPr lang="en-US" sz="2400" i="1" dirty="0">
                <a:solidFill>
                  <a:srgbClr val="190BCB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rgbClr val="190BCB"/>
                </a:solidFill>
                <a:latin typeface="Times New Roman" pitchFamily="18" charset="0"/>
              </a:rPr>
              <a:t>phải</a:t>
            </a:r>
            <a:r>
              <a:rPr lang="en-US" sz="2400" i="1" dirty="0">
                <a:solidFill>
                  <a:srgbClr val="190BCB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rgbClr val="190BCB"/>
                </a:solidFill>
                <a:latin typeface="Times New Roman" pitchFamily="18" charset="0"/>
              </a:rPr>
              <a:t>kéo</a:t>
            </a:r>
            <a:r>
              <a:rPr lang="en-US" sz="2400" i="1" dirty="0">
                <a:solidFill>
                  <a:srgbClr val="190BCB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rgbClr val="190BCB"/>
                </a:solidFill>
                <a:latin typeface="Times New Roman" pitchFamily="18" charset="0"/>
              </a:rPr>
              <a:t>giãn</a:t>
            </a:r>
            <a:r>
              <a:rPr lang="en-US" sz="2400" i="1" dirty="0">
                <a:solidFill>
                  <a:srgbClr val="190BCB"/>
                </a:solidFill>
                <a:latin typeface="Times New Roman" pitchFamily="18" charset="0"/>
              </a:rPr>
              <a:t> CKKT</a:t>
            </a:r>
            <a:r>
              <a:rPr lang="en-US" sz="2400" i="1" dirty="0" smtClean="0">
                <a:solidFill>
                  <a:srgbClr val="190BCB"/>
                </a:solidFill>
                <a:latin typeface="Times New Roman" pitchFamily="18" charset="0"/>
              </a:rPr>
              <a:t>.</a:t>
            </a:r>
            <a:endParaRPr lang="vi-VN" sz="2400" dirty="0">
              <a:solidFill>
                <a:srgbClr val="190B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36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Vietnam_Real_GDP_Growth_%28VND%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1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 descr="Tăng trưởng bền vững,VDF,Diễn đàn phát triển Việt Nam,Cổ phần hóa,C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1"/>
            <a:ext cx="9144000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6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2277</Words>
  <Application>Microsoft Office PowerPoint</Application>
  <PresentationFormat>Widescreen</PresentationFormat>
  <Paragraphs>307</Paragraphs>
  <Slides>36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.VnTime</vt:lpstr>
      <vt:lpstr>.VnTimeH</vt:lpstr>
      <vt:lpstr>Arial</vt:lpstr>
      <vt:lpstr>Calibri</vt:lpstr>
      <vt:lpstr>Calibri Light</vt:lpstr>
      <vt:lpstr>Times New Roman</vt:lpstr>
      <vt:lpstr>Wingdings</vt:lpstr>
      <vt:lpstr>Office Theme</vt:lpstr>
      <vt:lpstr>Photo Editor Photo</vt:lpstr>
      <vt:lpstr>CH¦¥NG 2: KH¸I QU¸T KInh tÕ vÜ m« I  </vt:lpstr>
      <vt:lpstr>I. Các khái niệm Kinh tế vĩ mô</vt:lpstr>
      <vt:lpstr>I. Các khái niệm Kinh tế vĩ mô</vt:lpstr>
      <vt:lpstr>I. Các khái niệm Kinh tế vĩ mô</vt:lpstr>
      <vt:lpstr>I.4. Chu kỳ kinh tế</vt:lpstr>
      <vt:lpstr>Chu kỳ kinh tế</vt:lpstr>
      <vt:lpstr>Chu kỳ kinh tế</vt:lpstr>
      <vt:lpstr>PowerPoint Presentation</vt:lpstr>
      <vt:lpstr>PowerPoint Presentation</vt:lpstr>
      <vt:lpstr>Chu kỳ kinh doanh của nền kinh tế Mỹ</vt:lpstr>
      <vt:lpstr>II. Hệ thống kinh tế vĩ mô: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b. Sự di chuyển (do biến nội sinh) </vt:lpstr>
      <vt:lpstr>PowerPoint Presentation</vt:lpstr>
      <vt:lpstr>PowerPoint Presentation</vt:lpstr>
      <vt:lpstr>PowerPoint Presentation</vt:lpstr>
      <vt:lpstr>PowerPoint Presentation</vt:lpstr>
      <vt:lpstr>Tổng cung dài hạn</vt:lpstr>
      <vt:lpstr>PowerPoint Presentation</vt:lpstr>
      <vt:lpstr>PowerPoint Presentation</vt:lpstr>
      <vt:lpstr>PowerPoint Presentation</vt:lpstr>
      <vt:lpstr>Trạng thái cân bằng của  nền kinh tế</vt:lpstr>
      <vt:lpstr>Trạng thái cân bằng của  nền kinh tế</vt:lpstr>
      <vt:lpstr>PowerPoint Presentation</vt:lpstr>
      <vt:lpstr>PowerPoint Presentation</vt:lpstr>
      <vt:lpstr>Trạng thái cân bằng của  nền kinh tế</vt:lpstr>
      <vt:lpstr>PowerPoint Presentation</vt:lpstr>
      <vt:lpstr>PowerPoint Presentation</vt:lpstr>
      <vt:lpstr>Bài tập tình huống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CH¦¥NG 6: KH¸I QU¸T KInh tÕ vÜ m« I</dc:title>
  <dc:creator>An Phat</dc:creator>
  <cp:lastModifiedBy>An Phat</cp:lastModifiedBy>
  <cp:revision>9</cp:revision>
  <dcterms:created xsi:type="dcterms:W3CDTF">2021-09-12T03:43:26Z</dcterms:created>
  <dcterms:modified xsi:type="dcterms:W3CDTF">2021-09-19T07:59:25Z</dcterms:modified>
</cp:coreProperties>
</file>