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0"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A29BA-6477-45EC-A847-49481B99694D}" type="datetimeFigureOut">
              <a:rPr lang="vi-VN" smtClean="0"/>
              <a:pPr/>
              <a:t>24/11/2020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7D00F9C-B1B0-41F6-B6CB-E37AE0C98547}"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A29BA-6477-45EC-A847-49481B99694D}" type="datetimeFigureOut">
              <a:rPr lang="vi-VN" smtClean="0"/>
              <a:pPr/>
              <a:t>24/11/2020</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00F9C-B1B0-41F6-B6CB-E37AE0C98547}"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8.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6.wmf"/><Relationship Id="rId5" Type="http://schemas.openxmlformats.org/officeDocument/2006/relationships/oleObject" Target="../embeddings/oleObject18.bin"/><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LÝ THUYẾT SẢN XUẤT VÀ CHI PHÍ</a:t>
            </a:r>
            <a:endParaRPr lang="vi-V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0" y="277813"/>
            <a:ext cx="8229600" cy="561975"/>
          </a:xfrm>
          <a:noFill/>
        </p:spPr>
        <p:txBody>
          <a:bodyPr>
            <a:normAutofit fontScale="90000"/>
          </a:bodyPr>
          <a:lstStyle/>
          <a:p>
            <a:pPr eaLnBrk="1" hangingPunct="1"/>
            <a:r>
              <a:rPr lang="en-US" sz="4000" smtClean="0">
                <a:effectLst/>
              </a:rPr>
              <a:t>2.3.2. </a:t>
            </a:r>
            <a:r>
              <a:rPr lang="en-US" sz="3800" smtClean="0">
                <a:effectLst/>
              </a:rPr>
              <a:t>Lý thuyết về sản xuất</a:t>
            </a:r>
          </a:p>
        </p:txBody>
      </p:sp>
      <p:sp>
        <p:nvSpPr>
          <p:cNvPr id="83971" name="Rectangle 3"/>
          <p:cNvSpPr>
            <a:spLocks noGrp="1" noChangeArrowheads="1"/>
          </p:cNvSpPr>
          <p:nvPr>
            <p:ph type="body" idx="4294967295"/>
          </p:nvPr>
        </p:nvSpPr>
        <p:spPr>
          <a:xfrm>
            <a:off x="0" y="990600"/>
            <a:ext cx="8229600" cy="5867400"/>
          </a:xfrm>
          <a:noFill/>
        </p:spPr>
        <p:txBody>
          <a:bodyPr/>
          <a:lstStyle/>
          <a:p>
            <a:pPr eaLnBrk="1" hangingPunct="1"/>
            <a:r>
              <a:rPr lang="en-US" sz="2600" smtClean="0">
                <a:effectLst/>
              </a:rPr>
              <a:t>Qui luật năng suất biên giảm dần: khi sử dụng ngày càng tăng một yếu tố sản xuất biến đổi trong khi các yếu tố sản xuất khác giữ nguyên thì năng suất biên của yếu tố sản xuất biến đổi đó sẽ ngày càng giảm dần. </a:t>
            </a:r>
          </a:p>
          <a:p>
            <a:pPr eaLnBrk="1" hangingPunct="1"/>
            <a:r>
              <a:rPr lang="en-US" sz="2600" smtClean="0">
                <a:effectLst/>
              </a:rPr>
              <a:t>Hay nói một cách khác; Qui luật năng suất biên giảm dần nói lên rằng nếu số lượng một yếu tố sản xuất được gia tăng đều trong mỗi đơn vị thời gian trong khi những số lượng của các yếu tố sản xuất khác giữ nguyên thì tổng sản lượng sản phẩm sẽ gia tăng. Tuy nhiên nếu vượt quá điểm nào đó những gia tăng sản lượng sẽ trở nên càng lúc càng nhỏ. Nếu tiếp tục gia tăng số lượng yếu tố sản xuất biến đổi, tổng sản lượng sẽ đạt đến mức tối đa, rồi có thể giảm sút.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0" y="277813"/>
            <a:ext cx="8229600" cy="485775"/>
          </a:xfrm>
          <a:noFill/>
        </p:spPr>
        <p:txBody>
          <a:bodyPr>
            <a:normAutofit fontScale="90000"/>
          </a:bodyPr>
          <a:lstStyle/>
          <a:p>
            <a:pPr eaLnBrk="1" hangingPunct="1"/>
            <a:r>
              <a:rPr lang="en-US" sz="4000" smtClean="0">
                <a:effectLst/>
              </a:rPr>
              <a:t>2.3.2. </a:t>
            </a:r>
            <a:r>
              <a:rPr lang="en-US" sz="3800" smtClean="0">
                <a:effectLst/>
              </a:rPr>
              <a:t>Lý thuyết về sản xuất</a:t>
            </a:r>
          </a:p>
        </p:txBody>
      </p:sp>
      <p:sp>
        <p:nvSpPr>
          <p:cNvPr id="6149" name="Rectangle 3"/>
          <p:cNvSpPr>
            <a:spLocks noGrp="1" noChangeArrowheads="1"/>
          </p:cNvSpPr>
          <p:nvPr>
            <p:ph type="body" sz="half" idx="4294967295"/>
          </p:nvPr>
        </p:nvSpPr>
        <p:spPr>
          <a:xfrm>
            <a:off x="0" y="838200"/>
            <a:ext cx="4038600" cy="457200"/>
          </a:xfrm>
        </p:spPr>
        <p:txBody>
          <a:bodyPr/>
          <a:lstStyle/>
          <a:p>
            <a:pPr eaLnBrk="1" hangingPunct="1">
              <a:lnSpc>
                <a:spcPct val="90000"/>
              </a:lnSpc>
              <a:defRPr/>
            </a:pPr>
            <a:r>
              <a:rPr lang="en-US" sz="2600" dirty="0" err="1" smtClean="0"/>
              <a:t>Ví</a:t>
            </a:r>
            <a:r>
              <a:rPr lang="en-US" sz="2600" dirty="0" smtClean="0"/>
              <a:t> </a:t>
            </a:r>
            <a:r>
              <a:rPr lang="en-US" sz="2600" dirty="0" err="1" smtClean="0"/>
              <a:t>dụ</a:t>
            </a:r>
            <a:r>
              <a:rPr lang="en-US" sz="2600" dirty="0" smtClean="0"/>
              <a:t>:</a:t>
            </a:r>
          </a:p>
        </p:txBody>
      </p:sp>
      <p:graphicFrame>
        <p:nvGraphicFramePr>
          <p:cNvPr id="5157" name="Group 37"/>
          <p:cNvGraphicFramePr>
            <a:graphicFrameLocks noGrp="1"/>
          </p:cNvGraphicFramePr>
          <p:nvPr>
            <p:ph sz="quarter" idx="4294967295"/>
          </p:nvPr>
        </p:nvGraphicFramePr>
        <p:xfrm>
          <a:off x="0" y="1371600"/>
          <a:ext cx="8534400" cy="4511294"/>
        </p:xfrm>
        <a:graphic>
          <a:graphicData uri="http://schemas.openxmlformats.org/drawingml/2006/table">
            <a:tbl>
              <a:tblPr/>
              <a:tblGrid>
                <a:gridCol w="1219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tblGrid>
              <a:tr h="4635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Đất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đai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vi-VN"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vi-VN"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Giai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đoạn</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sx</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22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2"/>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2"/>
                          </a:solidFill>
                          <a:effectLst/>
                          <a:latin typeface="Times New Roman" pitchFamily="18" charset="0"/>
                          <a:cs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2"/>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rgbClr val="A50021"/>
                          </a:solidFill>
                          <a:effectLst/>
                          <a:latin typeface="Times New Roman" pitchFamily="18" charset="0"/>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rgbClr val="A50021"/>
                          </a:solidFill>
                          <a:effectLst/>
                          <a:latin typeface="Times New Roman" pitchFamily="18" charset="0"/>
                          <a:cs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rgbClr val="A50021"/>
                          </a:solidFill>
                          <a:effectLst/>
                          <a:latin typeface="Times New Roman" pitchFamily="18" charset="0"/>
                          <a:cs typeface="Times New Roman" pitchFamily="18" charset="0"/>
                        </a:rPr>
                        <a:t>6</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rgbClr val="A50021"/>
                          </a:solidFill>
                          <a:effectLst/>
                          <a:latin typeface="Times New Roman" pitchFamily="18" charset="0"/>
                          <a:cs typeface="Times New Roman" pitchFamily="18" charset="0"/>
                        </a:rPr>
                        <a:t>7</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rgbClr val="0033CC"/>
                          </a:solidFill>
                          <a:effectLst/>
                          <a:latin typeface="Times New Roman" pitchFamily="18" charset="0"/>
                          <a:cs typeface="Times New Roman" pitchFamily="18" charset="0"/>
                        </a:rPr>
                        <a:t>8</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rgbClr val="0033CC"/>
                          </a:solidFill>
                          <a:effectLst/>
                          <a:latin typeface="Times New Roman" pitchFamily="18" charset="0"/>
                          <a:cs typeface="Times New Roman" pitchFamily="18" charset="0"/>
                        </a:rPr>
                        <a:t>9</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rgbClr val="0033CC"/>
                          </a:solidFill>
                          <a:effectLst/>
                          <a:latin typeface="Times New Roman" pitchFamily="18" charset="0"/>
                          <a:cs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7</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16</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19</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3,8</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3,14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2,75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2,33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vi-VN"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146" name="Object 34"/>
          <p:cNvGraphicFramePr>
            <a:graphicFrameLocks noGrp="1" noChangeAspect="1"/>
          </p:cNvGraphicFramePr>
          <p:nvPr>
            <p:ph sz="quarter" idx="4294967295"/>
          </p:nvPr>
        </p:nvGraphicFramePr>
        <p:xfrm>
          <a:off x="4114800" y="1371600"/>
          <a:ext cx="685800" cy="485775"/>
        </p:xfrm>
        <a:graphic>
          <a:graphicData uri="http://schemas.openxmlformats.org/presentationml/2006/ole">
            <mc:AlternateContent xmlns:mc="http://schemas.openxmlformats.org/markup-compatibility/2006">
              <mc:Choice xmlns:v="urn:schemas-microsoft-com:vml" Requires="v">
                <p:oleObj spid="_x0000_s5126" name="Equation" r:id="rId3" imgW="304536" imgH="215713" progId="Equation.3">
                  <p:embed/>
                </p:oleObj>
              </mc:Choice>
              <mc:Fallback>
                <p:oleObj name="Equation" r:id="rId3" imgW="304536" imgH="215713"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371600"/>
                        <a:ext cx="6858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3" name="Rectangle 40"/>
          <p:cNvSpPr>
            <a:spLocks noChangeArrowheads="1"/>
          </p:cNvSpPr>
          <p:nvPr/>
        </p:nvSpPr>
        <p:spPr bwMode="auto">
          <a:xfrm>
            <a:off x="0" y="3136900"/>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6147" name="Object 39"/>
          <p:cNvGraphicFramePr>
            <a:graphicFrameLocks noChangeAspect="1"/>
          </p:cNvGraphicFramePr>
          <p:nvPr/>
        </p:nvGraphicFramePr>
        <p:xfrm>
          <a:off x="5791200" y="1371600"/>
          <a:ext cx="609600" cy="482600"/>
        </p:xfrm>
        <a:graphic>
          <a:graphicData uri="http://schemas.openxmlformats.org/presentationml/2006/ole">
            <mc:AlternateContent xmlns:mc="http://schemas.openxmlformats.org/markup-compatibility/2006">
              <mc:Choice xmlns:v="urn:schemas-microsoft-com:vml" Requires="v">
                <p:oleObj spid="_x0000_s5127" name="Equation" r:id="rId5" imgW="279279" imgH="215806" progId="Equation.3">
                  <p:embed/>
                </p:oleObj>
              </mc:Choice>
              <mc:Fallback>
                <p:oleObj name="Equation" r:id="rId5" imgW="279279" imgH="215806"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1371600"/>
                        <a:ext cx="609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74" name="Line 67"/>
          <p:cNvSpPr>
            <a:spLocks noChangeShapeType="1"/>
          </p:cNvSpPr>
          <p:nvPr/>
        </p:nvSpPr>
        <p:spPr bwMode="auto">
          <a:xfrm>
            <a:off x="7010400" y="2057400"/>
            <a:ext cx="0" cy="914400"/>
          </a:xfrm>
          <a:prstGeom prst="line">
            <a:avLst/>
          </a:prstGeom>
          <a:noFill/>
          <a:ln w="9525">
            <a:solidFill>
              <a:schemeClr val="tx1"/>
            </a:solidFill>
            <a:round/>
            <a:headEnd type="triangle" w="med" len="med"/>
            <a:tailEnd type="triangle" w="med" len="med"/>
          </a:ln>
        </p:spPr>
        <p:txBody>
          <a:bodyPr/>
          <a:lstStyle/>
          <a:p>
            <a:endParaRPr lang="vi-VN"/>
          </a:p>
        </p:txBody>
      </p:sp>
      <p:sp>
        <p:nvSpPr>
          <p:cNvPr id="6175" name="Line 68"/>
          <p:cNvSpPr>
            <a:spLocks noChangeShapeType="1"/>
          </p:cNvSpPr>
          <p:nvPr/>
        </p:nvSpPr>
        <p:spPr bwMode="auto">
          <a:xfrm>
            <a:off x="7010400" y="3200400"/>
            <a:ext cx="0" cy="1524000"/>
          </a:xfrm>
          <a:prstGeom prst="line">
            <a:avLst/>
          </a:prstGeom>
          <a:noFill/>
          <a:ln w="9525">
            <a:solidFill>
              <a:schemeClr val="tx1"/>
            </a:solidFill>
            <a:round/>
            <a:headEnd type="triangle" w="med" len="med"/>
            <a:tailEnd type="triangle" w="med" len="med"/>
          </a:ln>
        </p:spPr>
        <p:txBody>
          <a:bodyPr/>
          <a:lstStyle/>
          <a:p>
            <a:endParaRPr lang="vi-VN"/>
          </a:p>
        </p:txBody>
      </p:sp>
      <p:sp>
        <p:nvSpPr>
          <p:cNvPr id="6176" name="Line 69"/>
          <p:cNvSpPr>
            <a:spLocks noChangeShapeType="1"/>
          </p:cNvSpPr>
          <p:nvPr/>
        </p:nvSpPr>
        <p:spPr bwMode="auto">
          <a:xfrm>
            <a:off x="7010400" y="4876800"/>
            <a:ext cx="0" cy="990600"/>
          </a:xfrm>
          <a:prstGeom prst="line">
            <a:avLst/>
          </a:prstGeom>
          <a:noFill/>
          <a:ln w="9525">
            <a:solidFill>
              <a:schemeClr val="tx1"/>
            </a:solidFill>
            <a:round/>
            <a:headEnd type="triangle" w="med" len="med"/>
            <a:tailEnd type="triangle" w="med" len="med"/>
          </a:ln>
        </p:spPr>
        <p:txBody>
          <a:bodyPr/>
          <a:lstStyle/>
          <a:p>
            <a:endParaRPr lang="vi-VN"/>
          </a:p>
        </p:txBody>
      </p:sp>
      <p:sp>
        <p:nvSpPr>
          <p:cNvPr id="6177" name="Text Box 70"/>
          <p:cNvSpPr txBox="1">
            <a:spLocks noChangeArrowheads="1"/>
          </p:cNvSpPr>
          <p:nvPr/>
        </p:nvSpPr>
        <p:spPr bwMode="auto">
          <a:xfrm>
            <a:off x="7391400" y="2286000"/>
            <a:ext cx="12192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GD 1</a:t>
            </a:r>
          </a:p>
        </p:txBody>
      </p:sp>
      <p:sp>
        <p:nvSpPr>
          <p:cNvPr id="6178" name="Text Box 71"/>
          <p:cNvSpPr txBox="1">
            <a:spLocks noChangeArrowheads="1"/>
          </p:cNvSpPr>
          <p:nvPr/>
        </p:nvSpPr>
        <p:spPr bwMode="auto">
          <a:xfrm>
            <a:off x="7391400" y="3748088"/>
            <a:ext cx="12192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GD 2</a:t>
            </a:r>
          </a:p>
        </p:txBody>
      </p:sp>
      <p:sp>
        <p:nvSpPr>
          <p:cNvPr id="6179" name="Text Box 72"/>
          <p:cNvSpPr txBox="1">
            <a:spLocks noChangeArrowheads="1"/>
          </p:cNvSpPr>
          <p:nvPr/>
        </p:nvSpPr>
        <p:spPr bwMode="auto">
          <a:xfrm>
            <a:off x="7315200" y="5424488"/>
            <a:ext cx="12192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GD 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0" y="277813"/>
            <a:ext cx="8229600" cy="638175"/>
          </a:xfrm>
          <a:noFill/>
        </p:spPr>
        <p:txBody>
          <a:bodyPr>
            <a:normAutofit fontScale="90000"/>
          </a:bodyPr>
          <a:lstStyle/>
          <a:p>
            <a:pPr eaLnBrk="1" hangingPunct="1"/>
            <a:r>
              <a:rPr lang="en-US" sz="4000" smtClean="0">
                <a:effectLst/>
              </a:rPr>
              <a:t>2.3.2. </a:t>
            </a:r>
            <a:r>
              <a:rPr lang="en-US" sz="3800" smtClean="0">
                <a:effectLst/>
              </a:rPr>
              <a:t>Lý thuyết về sản xuất</a:t>
            </a:r>
          </a:p>
        </p:txBody>
      </p:sp>
      <p:sp>
        <p:nvSpPr>
          <p:cNvPr id="84995" name="Text Box 14"/>
          <p:cNvSpPr txBox="1">
            <a:spLocks noChangeArrowheads="1"/>
          </p:cNvSpPr>
          <p:nvPr/>
        </p:nvSpPr>
        <p:spPr bwMode="auto">
          <a:xfrm>
            <a:off x="228600" y="914400"/>
            <a:ext cx="457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a:t>
            </a:r>
          </a:p>
        </p:txBody>
      </p:sp>
      <p:sp>
        <p:nvSpPr>
          <p:cNvPr id="84996" name="Text Box 15"/>
          <p:cNvSpPr txBox="1">
            <a:spLocks noChangeArrowheads="1"/>
          </p:cNvSpPr>
          <p:nvPr/>
        </p:nvSpPr>
        <p:spPr bwMode="auto">
          <a:xfrm>
            <a:off x="8737600" y="6083300"/>
            <a:ext cx="457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L</a:t>
            </a:r>
          </a:p>
        </p:txBody>
      </p:sp>
      <p:sp>
        <p:nvSpPr>
          <p:cNvPr id="84997" name="Text Box 18"/>
          <p:cNvSpPr txBox="1">
            <a:spLocks noChangeArrowheads="1"/>
          </p:cNvSpPr>
          <p:nvPr/>
        </p:nvSpPr>
        <p:spPr bwMode="auto">
          <a:xfrm>
            <a:off x="7162800" y="51054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MP</a:t>
            </a:r>
          </a:p>
        </p:txBody>
      </p:sp>
      <p:grpSp>
        <p:nvGrpSpPr>
          <p:cNvPr id="2" name="Group 19"/>
          <p:cNvGrpSpPr>
            <a:grpSpLocks/>
          </p:cNvGrpSpPr>
          <p:nvPr/>
        </p:nvGrpSpPr>
        <p:grpSpPr bwMode="auto">
          <a:xfrm>
            <a:off x="304800" y="1447800"/>
            <a:ext cx="4267200" cy="5181600"/>
            <a:chOff x="192" y="912"/>
            <a:chExt cx="2688" cy="3264"/>
          </a:xfrm>
        </p:grpSpPr>
        <p:sp>
          <p:nvSpPr>
            <p:cNvPr id="85006" name="Line 4"/>
            <p:cNvSpPr>
              <a:spLocks noChangeShapeType="1"/>
            </p:cNvSpPr>
            <p:nvPr/>
          </p:nvSpPr>
          <p:spPr bwMode="auto">
            <a:xfrm>
              <a:off x="192" y="912"/>
              <a:ext cx="0" cy="2928"/>
            </a:xfrm>
            <a:prstGeom prst="line">
              <a:avLst/>
            </a:prstGeom>
            <a:noFill/>
            <a:ln w="9525">
              <a:solidFill>
                <a:schemeClr val="tx1"/>
              </a:solidFill>
              <a:round/>
              <a:headEnd/>
              <a:tailEnd/>
            </a:ln>
          </p:spPr>
          <p:txBody>
            <a:bodyPr/>
            <a:lstStyle/>
            <a:p>
              <a:endParaRPr lang="vi-VN"/>
            </a:p>
          </p:txBody>
        </p:sp>
        <p:sp>
          <p:nvSpPr>
            <p:cNvPr id="85007" name="Line 5"/>
            <p:cNvSpPr>
              <a:spLocks noChangeShapeType="1"/>
            </p:cNvSpPr>
            <p:nvPr/>
          </p:nvSpPr>
          <p:spPr bwMode="auto">
            <a:xfrm>
              <a:off x="192" y="3840"/>
              <a:ext cx="2592" cy="0"/>
            </a:xfrm>
            <a:prstGeom prst="line">
              <a:avLst/>
            </a:prstGeom>
            <a:noFill/>
            <a:ln w="9525">
              <a:solidFill>
                <a:schemeClr val="tx1"/>
              </a:solidFill>
              <a:round/>
              <a:headEnd/>
              <a:tailEnd/>
            </a:ln>
          </p:spPr>
          <p:txBody>
            <a:bodyPr/>
            <a:lstStyle/>
            <a:p>
              <a:endParaRPr lang="vi-VN"/>
            </a:p>
          </p:txBody>
        </p:sp>
        <p:sp>
          <p:nvSpPr>
            <p:cNvPr id="85008" name="Line 12"/>
            <p:cNvSpPr>
              <a:spLocks noChangeShapeType="1"/>
            </p:cNvSpPr>
            <p:nvPr/>
          </p:nvSpPr>
          <p:spPr bwMode="auto">
            <a:xfrm>
              <a:off x="192" y="1471"/>
              <a:ext cx="2496" cy="0"/>
            </a:xfrm>
            <a:prstGeom prst="line">
              <a:avLst/>
            </a:prstGeom>
            <a:noFill/>
            <a:ln w="9525">
              <a:solidFill>
                <a:schemeClr val="tx1"/>
              </a:solidFill>
              <a:prstDash val="dash"/>
              <a:round/>
              <a:headEnd/>
              <a:tailEnd/>
            </a:ln>
          </p:spPr>
          <p:txBody>
            <a:bodyPr/>
            <a:lstStyle/>
            <a:p>
              <a:endParaRPr lang="vi-VN"/>
            </a:p>
          </p:txBody>
        </p:sp>
        <p:sp>
          <p:nvSpPr>
            <p:cNvPr id="85009" name="Text Box 13"/>
            <p:cNvSpPr txBox="1">
              <a:spLocks noChangeArrowheads="1"/>
            </p:cNvSpPr>
            <p:nvPr/>
          </p:nvSpPr>
          <p:spPr bwMode="auto">
            <a:xfrm>
              <a:off x="2592" y="1920"/>
              <a:ext cx="288" cy="288"/>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a:t>
              </a:r>
            </a:p>
          </p:txBody>
        </p:sp>
        <p:sp>
          <p:nvSpPr>
            <p:cNvPr id="85010" name="Arc 20"/>
            <p:cNvSpPr>
              <a:spLocks/>
            </p:cNvSpPr>
            <p:nvPr/>
          </p:nvSpPr>
          <p:spPr bwMode="auto">
            <a:xfrm>
              <a:off x="209" y="1480"/>
              <a:ext cx="2343" cy="2696"/>
            </a:xfrm>
            <a:custGeom>
              <a:avLst/>
              <a:gdLst>
                <a:gd name="T0" fmla="*/ 0 w 35780"/>
                <a:gd name="T1" fmla="*/ 0 h 21600"/>
                <a:gd name="T2" fmla="*/ 0 w 35780"/>
                <a:gd name="T3" fmla="*/ 0 h 21600"/>
                <a:gd name="T4" fmla="*/ 0 w 35780"/>
                <a:gd name="T5" fmla="*/ 0 h 21600"/>
                <a:gd name="T6" fmla="*/ 0 60000 65536"/>
                <a:gd name="T7" fmla="*/ 0 60000 65536"/>
                <a:gd name="T8" fmla="*/ 0 60000 65536"/>
                <a:gd name="T9" fmla="*/ 0 w 35780"/>
                <a:gd name="T10" fmla="*/ 0 h 21600"/>
                <a:gd name="T11" fmla="*/ 35780 w 35780"/>
                <a:gd name="T12" fmla="*/ 21600 h 21600"/>
              </a:gdLst>
              <a:ahLst/>
              <a:cxnLst>
                <a:cxn ang="T6">
                  <a:pos x="T0" y="T1"/>
                </a:cxn>
                <a:cxn ang="T7">
                  <a:pos x="T2" y="T3"/>
                </a:cxn>
                <a:cxn ang="T8">
                  <a:pos x="T4" y="T5"/>
                </a:cxn>
              </a:cxnLst>
              <a:rect l="T9" t="T10" r="T11" b="T12"/>
              <a:pathLst>
                <a:path w="35780" h="21600" fill="none" extrusionOk="0">
                  <a:moveTo>
                    <a:pt x="-1" y="18311"/>
                  </a:moveTo>
                  <a:cubicBezTo>
                    <a:pt x="1622" y="7776"/>
                    <a:pt x="10688" y="-1"/>
                    <a:pt x="21348" y="0"/>
                  </a:cubicBezTo>
                  <a:cubicBezTo>
                    <a:pt x="26675" y="0"/>
                    <a:pt x="31815" y="1969"/>
                    <a:pt x="35780" y="5528"/>
                  </a:cubicBezTo>
                </a:path>
                <a:path w="35780" h="21600" stroke="0" extrusionOk="0">
                  <a:moveTo>
                    <a:pt x="-1" y="18311"/>
                  </a:moveTo>
                  <a:cubicBezTo>
                    <a:pt x="1622" y="7776"/>
                    <a:pt x="10688" y="-1"/>
                    <a:pt x="21348" y="0"/>
                  </a:cubicBezTo>
                  <a:cubicBezTo>
                    <a:pt x="26675" y="0"/>
                    <a:pt x="31815" y="1969"/>
                    <a:pt x="35780" y="5528"/>
                  </a:cubicBezTo>
                  <a:lnTo>
                    <a:pt x="21348" y="21600"/>
                  </a:lnTo>
                  <a:close/>
                </a:path>
              </a:pathLst>
            </a:custGeom>
            <a:noFill/>
            <a:ln w="28575">
              <a:solidFill>
                <a:schemeClr val="tx1"/>
              </a:solidFill>
              <a:round/>
              <a:headEnd/>
              <a:tailEnd/>
            </a:ln>
          </p:spPr>
          <p:txBody>
            <a:bodyPr wrap="none" anchor="ctr"/>
            <a:lstStyle/>
            <a:p>
              <a:endParaRPr lang="vi-VN"/>
            </a:p>
          </p:txBody>
        </p:sp>
      </p:grpSp>
      <p:grpSp>
        <p:nvGrpSpPr>
          <p:cNvPr id="3" name="Group 20"/>
          <p:cNvGrpSpPr>
            <a:grpSpLocks/>
          </p:cNvGrpSpPr>
          <p:nvPr/>
        </p:nvGrpSpPr>
        <p:grpSpPr bwMode="auto">
          <a:xfrm>
            <a:off x="4343400" y="1066800"/>
            <a:ext cx="4648200" cy="5029200"/>
            <a:chOff x="2736" y="672"/>
            <a:chExt cx="2928" cy="3168"/>
          </a:xfrm>
        </p:grpSpPr>
        <p:sp>
          <p:nvSpPr>
            <p:cNvPr id="85000" name="Line 6"/>
            <p:cNvSpPr>
              <a:spLocks noChangeShapeType="1"/>
            </p:cNvSpPr>
            <p:nvPr/>
          </p:nvSpPr>
          <p:spPr bwMode="auto">
            <a:xfrm>
              <a:off x="3072" y="960"/>
              <a:ext cx="0" cy="2880"/>
            </a:xfrm>
            <a:prstGeom prst="line">
              <a:avLst/>
            </a:prstGeom>
            <a:noFill/>
            <a:ln w="9525">
              <a:solidFill>
                <a:schemeClr val="tx1"/>
              </a:solidFill>
              <a:round/>
              <a:headEnd/>
              <a:tailEnd/>
            </a:ln>
          </p:spPr>
          <p:txBody>
            <a:bodyPr/>
            <a:lstStyle/>
            <a:p>
              <a:endParaRPr lang="vi-VN"/>
            </a:p>
          </p:txBody>
        </p:sp>
        <p:sp>
          <p:nvSpPr>
            <p:cNvPr id="85001" name="Line 7"/>
            <p:cNvSpPr>
              <a:spLocks noChangeShapeType="1"/>
            </p:cNvSpPr>
            <p:nvPr/>
          </p:nvSpPr>
          <p:spPr bwMode="auto">
            <a:xfrm>
              <a:off x="3072" y="3840"/>
              <a:ext cx="2496" cy="0"/>
            </a:xfrm>
            <a:prstGeom prst="line">
              <a:avLst/>
            </a:prstGeom>
            <a:noFill/>
            <a:ln w="9525">
              <a:solidFill>
                <a:schemeClr val="tx1"/>
              </a:solidFill>
              <a:round/>
              <a:headEnd/>
              <a:tailEnd/>
            </a:ln>
          </p:spPr>
          <p:txBody>
            <a:bodyPr/>
            <a:lstStyle/>
            <a:p>
              <a:endParaRPr lang="vi-VN"/>
            </a:p>
          </p:txBody>
        </p:sp>
        <p:sp>
          <p:nvSpPr>
            <p:cNvPr id="85002" name="Text Box 19"/>
            <p:cNvSpPr txBox="1">
              <a:spLocks noChangeArrowheads="1"/>
            </p:cNvSpPr>
            <p:nvPr/>
          </p:nvSpPr>
          <p:spPr bwMode="auto">
            <a:xfrm>
              <a:off x="5136" y="3456"/>
              <a:ext cx="528" cy="288"/>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AP</a:t>
              </a:r>
            </a:p>
          </p:txBody>
        </p:sp>
        <p:sp>
          <p:nvSpPr>
            <p:cNvPr id="85003" name="Arc 21"/>
            <p:cNvSpPr>
              <a:spLocks/>
            </p:cNvSpPr>
            <p:nvPr/>
          </p:nvSpPr>
          <p:spPr bwMode="auto">
            <a:xfrm>
              <a:off x="3243" y="2670"/>
              <a:ext cx="2055" cy="864"/>
            </a:xfrm>
            <a:custGeom>
              <a:avLst/>
              <a:gdLst>
                <a:gd name="T0" fmla="*/ 0 w 40843"/>
                <a:gd name="T1" fmla="*/ 0 h 21600"/>
                <a:gd name="T2" fmla="*/ 0 w 40843"/>
                <a:gd name="T3" fmla="*/ 0 h 21600"/>
                <a:gd name="T4" fmla="*/ 0 w 40843"/>
                <a:gd name="T5" fmla="*/ 0 h 21600"/>
                <a:gd name="T6" fmla="*/ 0 60000 65536"/>
                <a:gd name="T7" fmla="*/ 0 60000 65536"/>
                <a:gd name="T8" fmla="*/ 0 60000 65536"/>
                <a:gd name="T9" fmla="*/ 0 w 40843"/>
                <a:gd name="T10" fmla="*/ 0 h 21600"/>
                <a:gd name="T11" fmla="*/ 40843 w 40843"/>
                <a:gd name="T12" fmla="*/ 21600 h 21600"/>
              </a:gdLst>
              <a:ahLst/>
              <a:cxnLst>
                <a:cxn ang="T6">
                  <a:pos x="T0" y="T1"/>
                </a:cxn>
                <a:cxn ang="T7">
                  <a:pos x="T2" y="T3"/>
                </a:cxn>
                <a:cxn ang="T8">
                  <a:pos x="T4" y="T5"/>
                </a:cxn>
              </a:cxnLst>
              <a:rect l="T9" t="T10" r="T11" b="T12"/>
              <a:pathLst>
                <a:path w="40843" h="21600" fill="none" extrusionOk="0">
                  <a:moveTo>
                    <a:pt x="-1" y="18311"/>
                  </a:moveTo>
                  <a:cubicBezTo>
                    <a:pt x="1622" y="7776"/>
                    <a:pt x="10688" y="-1"/>
                    <a:pt x="21348" y="0"/>
                  </a:cubicBezTo>
                  <a:cubicBezTo>
                    <a:pt x="29673" y="0"/>
                    <a:pt x="37258" y="4785"/>
                    <a:pt x="40843" y="12299"/>
                  </a:cubicBezTo>
                </a:path>
                <a:path w="40843" h="21600" stroke="0" extrusionOk="0">
                  <a:moveTo>
                    <a:pt x="-1" y="18311"/>
                  </a:moveTo>
                  <a:cubicBezTo>
                    <a:pt x="1622" y="7776"/>
                    <a:pt x="10688" y="-1"/>
                    <a:pt x="21348" y="0"/>
                  </a:cubicBezTo>
                  <a:cubicBezTo>
                    <a:pt x="29673" y="0"/>
                    <a:pt x="37258" y="4785"/>
                    <a:pt x="40843" y="12299"/>
                  </a:cubicBezTo>
                  <a:lnTo>
                    <a:pt x="21348" y="21600"/>
                  </a:lnTo>
                  <a:close/>
                </a:path>
              </a:pathLst>
            </a:custGeom>
            <a:noFill/>
            <a:ln w="28575">
              <a:solidFill>
                <a:schemeClr val="tx1"/>
              </a:solidFill>
              <a:round/>
              <a:headEnd/>
              <a:tailEnd/>
            </a:ln>
          </p:spPr>
          <p:txBody>
            <a:bodyPr wrap="none" anchor="ctr"/>
            <a:lstStyle/>
            <a:p>
              <a:endParaRPr lang="vi-VN"/>
            </a:p>
          </p:txBody>
        </p:sp>
        <p:sp>
          <p:nvSpPr>
            <p:cNvPr id="85004" name="Text Box 22"/>
            <p:cNvSpPr txBox="1">
              <a:spLocks noChangeArrowheads="1"/>
            </p:cNvSpPr>
            <p:nvPr/>
          </p:nvSpPr>
          <p:spPr bwMode="auto">
            <a:xfrm>
              <a:off x="2736" y="672"/>
              <a:ext cx="768" cy="288"/>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AP,MP</a:t>
              </a:r>
            </a:p>
          </p:txBody>
        </p:sp>
        <p:sp>
          <p:nvSpPr>
            <p:cNvPr id="85005" name="Freeform 18"/>
            <p:cNvSpPr>
              <a:spLocks/>
            </p:cNvSpPr>
            <p:nvPr/>
          </p:nvSpPr>
          <p:spPr bwMode="auto">
            <a:xfrm>
              <a:off x="3225" y="2352"/>
              <a:ext cx="1719" cy="1104"/>
            </a:xfrm>
            <a:custGeom>
              <a:avLst/>
              <a:gdLst>
                <a:gd name="T0" fmla="*/ 0 w 1632"/>
                <a:gd name="T1" fmla="*/ 587 h 1184"/>
                <a:gd name="T2" fmla="*/ 726 w 1632"/>
                <a:gd name="T3" fmla="*/ 17 h 1184"/>
                <a:gd name="T4" fmla="*/ 2745 w 1632"/>
                <a:gd name="T5" fmla="*/ 493 h 1184"/>
                <a:gd name="T6" fmla="*/ 0 60000 65536"/>
                <a:gd name="T7" fmla="*/ 0 60000 65536"/>
                <a:gd name="T8" fmla="*/ 0 60000 65536"/>
                <a:gd name="T9" fmla="*/ 0 w 1632"/>
                <a:gd name="T10" fmla="*/ 0 h 1184"/>
                <a:gd name="T11" fmla="*/ 1632 w 1632"/>
                <a:gd name="T12" fmla="*/ 1184 h 1184"/>
              </a:gdLst>
              <a:ahLst/>
              <a:cxnLst>
                <a:cxn ang="T6">
                  <a:pos x="T0" y="T1"/>
                </a:cxn>
                <a:cxn ang="T7">
                  <a:pos x="T2" y="T3"/>
                </a:cxn>
                <a:cxn ang="T8">
                  <a:pos x="T4" y="T5"/>
                </a:cxn>
              </a:cxnLst>
              <a:rect l="T9" t="T10" r="T11" b="T12"/>
              <a:pathLst>
                <a:path w="1632" h="1184">
                  <a:moveTo>
                    <a:pt x="0" y="1184"/>
                  </a:moveTo>
                  <a:cubicBezTo>
                    <a:pt x="80" y="624"/>
                    <a:pt x="160" y="64"/>
                    <a:pt x="432" y="32"/>
                  </a:cubicBezTo>
                  <a:cubicBezTo>
                    <a:pt x="704" y="0"/>
                    <a:pt x="1432" y="832"/>
                    <a:pt x="1632" y="992"/>
                  </a:cubicBezTo>
                </a:path>
              </a:pathLst>
            </a:custGeom>
            <a:noFill/>
            <a:ln w="28575" cmpd="sng">
              <a:solidFill>
                <a:srgbClr val="FF0000"/>
              </a:solidFill>
              <a:round/>
              <a:headEnd/>
              <a:tailEnd/>
            </a:ln>
          </p:spPr>
          <p:txBody>
            <a:bodyPr/>
            <a:lstStyle/>
            <a:p>
              <a:endParaRPr lang="vi-VN"/>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0" y="277813"/>
            <a:ext cx="8229600" cy="712787"/>
          </a:xfrm>
          <a:noFill/>
        </p:spPr>
        <p:txBody>
          <a:bodyPr/>
          <a:lstStyle/>
          <a:p>
            <a:pPr eaLnBrk="1" hangingPunct="1"/>
            <a:r>
              <a:rPr lang="en-US" sz="4000" smtClean="0">
                <a:effectLst/>
              </a:rPr>
              <a:t>2.3.2. </a:t>
            </a:r>
            <a:r>
              <a:rPr lang="en-US" sz="3800" smtClean="0">
                <a:effectLst/>
              </a:rPr>
              <a:t>Lý thuyết về sản xuất</a:t>
            </a:r>
          </a:p>
        </p:txBody>
      </p:sp>
      <p:sp>
        <p:nvSpPr>
          <p:cNvPr id="86019" name="Rectangle 3"/>
          <p:cNvSpPr>
            <a:spLocks noGrp="1" noChangeArrowheads="1"/>
          </p:cNvSpPr>
          <p:nvPr>
            <p:ph type="body" idx="4294967295"/>
          </p:nvPr>
        </p:nvSpPr>
        <p:spPr>
          <a:xfrm>
            <a:off x="0" y="1143000"/>
            <a:ext cx="8229600" cy="4983163"/>
          </a:xfrm>
          <a:noFill/>
        </p:spPr>
        <p:txBody>
          <a:bodyPr/>
          <a:lstStyle/>
          <a:p>
            <a:pPr eaLnBrk="1" hangingPunct="1"/>
            <a:r>
              <a:rPr lang="en-US" smtClean="0">
                <a:effectLst/>
              </a:rPr>
              <a:t>Mối quan hệ giữa AP và MP:</a:t>
            </a:r>
          </a:p>
          <a:p>
            <a:pPr lvl="1" eaLnBrk="1" hangingPunct="1"/>
            <a:r>
              <a:rPr lang="en-US" smtClean="0">
                <a:effectLst/>
              </a:rPr>
              <a:t>MP &gt; AP -&gt; AP tăng</a:t>
            </a:r>
          </a:p>
          <a:p>
            <a:pPr lvl="1" eaLnBrk="1" hangingPunct="1"/>
            <a:r>
              <a:rPr lang="en-US" smtClean="0">
                <a:effectLst/>
              </a:rPr>
              <a:t>MP &lt; AP -&gt; AP giảm</a:t>
            </a:r>
          </a:p>
          <a:p>
            <a:pPr lvl="1" eaLnBrk="1" hangingPunct="1"/>
            <a:r>
              <a:rPr lang="en-US" smtClean="0">
                <a:effectLst/>
              </a:rPr>
              <a:t>MP = AP -&gt; AP cực đại</a:t>
            </a:r>
          </a:p>
          <a:p>
            <a:pPr eaLnBrk="1" hangingPunct="1"/>
            <a:r>
              <a:rPr lang="en-US" smtClean="0">
                <a:effectLst/>
              </a:rPr>
              <a:t>Mối quan hệ giữa Q và MP:</a:t>
            </a:r>
          </a:p>
          <a:p>
            <a:pPr lvl="1" eaLnBrk="1" hangingPunct="1"/>
            <a:r>
              <a:rPr lang="en-US" smtClean="0">
                <a:effectLst/>
              </a:rPr>
              <a:t>MP &gt; 0 -&gt; Q tăng</a:t>
            </a:r>
          </a:p>
          <a:p>
            <a:pPr lvl="1" eaLnBrk="1" hangingPunct="1"/>
            <a:r>
              <a:rPr lang="en-US" smtClean="0">
                <a:effectLst/>
              </a:rPr>
              <a:t>MP &lt; 0 -&gt; Q giảm</a:t>
            </a:r>
          </a:p>
          <a:p>
            <a:pPr lvl="1" eaLnBrk="1" hangingPunct="1"/>
            <a:r>
              <a:rPr lang="en-US" smtClean="0">
                <a:effectLst/>
              </a:rPr>
              <a:t>MP = 0 -&gt; Q cực đại </a:t>
            </a:r>
          </a:p>
          <a:p>
            <a:pPr eaLnBrk="1" hangingPunct="1">
              <a:buFont typeface="Wingdings" pitchFamily="2" charset="2"/>
              <a:buNone/>
            </a:pPr>
            <a:endParaRPr lang="en-US" smtClean="0">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0" y="277813"/>
            <a:ext cx="8229600" cy="712787"/>
          </a:xfrm>
          <a:noFill/>
        </p:spPr>
        <p:txBody>
          <a:bodyPr/>
          <a:lstStyle/>
          <a:p>
            <a:pPr eaLnBrk="1" hangingPunct="1"/>
            <a:r>
              <a:rPr lang="en-US" sz="4000" smtClean="0">
                <a:effectLst/>
              </a:rPr>
              <a:t>2.3.2. </a:t>
            </a:r>
            <a:r>
              <a:rPr lang="en-US" sz="3800" smtClean="0">
                <a:effectLst/>
              </a:rPr>
              <a:t>Lý thuyết về sản xuất</a:t>
            </a:r>
          </a:p>
        </p:txBody>
      </p:sp>
      <p:sp>
        <p:nvSpPr>
          <p:cNvPr id="87043" name="Rectangle 3"/>
          <p:cNvSpPr>
            <a:spLocks noGrp="1" noChangeArrowheads="1"/>
          </p:cNvSpPr>
          <p:nvPr>
            <p:ph type="body" idx="4294967295"/>
          </p:nvPr>
        </p:nvSpPr>
        <p:spPr>
          <a:xfrm>
            <a:off x="0" y="1524000"/>
            <a:ext cx="8229600" cy="4530725"/>
          </a:xfrm>
          <a:noFill/>
        </p:spPr>
        <p:txBody>
          <a:bodyPr/>
          <a:lstStyle/>
          <a:p>
            <a:pPr eaLnBrk="1" hangingPunct="1"/>
            <a:r>
              <a:rPr lang="en-US" smtClean="0">
                <a:effectLst/>
              </a:rPr>
              <a:t>Phân tích sản xuất: kết hợp hai yếu tố sản xuất biến đổi để đạt hiệu quả cao nhất.</a:t>
            </a:r>
          </a:p>
          <a:p>
            <a:pPr eaLnBrk="1" hangingPunct="1"/>
            <a:r>
              <a:rPr lang="en-US" smtClean="0">
                <a:effectLst/>
              </a:rPr>
              <a:t>Hiệu quả cao nhất đạt được khi nào?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88067" name="Rectangle 3"/>
          <p:cNvSpPr>
            <a:spLocks noGrp="1" noChangeArrowheads="1"/>
          </p:cNvSpPr>
          <p:nvPr>
            <p:ph type="body" sz="half" idx="4294967295"/>
          </p:nvPr>
        </p:nvSpPr>
        <p:spPr>
          <a:xfrm>
            <a:off x="0" y="1600200"/>
            <a:ext cx="3733800" cy="4525963"/>
          </a:xfrm>
          <a:noFill/>
        </p:spPr>
        <p:txBody>
          <a:bodyPr/>
          <a:lstStyle/>
          <a:p>
            <a:pPr eaLnBrk="1" hangingPunct="1"/>
            <a:r>
              <a:rPr lang="en-US" sz="2600" smtClean="0">
                <a:effectLst/>
              </a:rPr>
              <a:t>Đường đẳng lượng (IQ): là tập hợp các phối hợp khác nhau giữa các yếu tố sản xuất để tạo ra một mức sản lượng như nhau.</a:t>
            </a:r>
          </a:p>
          <a:p>
            <a:pPr eaLnBrk="1" hangingPunct="1"/>
            <a:r>
              <a:rPr lang="en-US" sz="2600" smtClean="0">
                <a:effectLst/>
              </a:rPr>
              <a:t>Ví dụ:</a:t>
            </a:r>
          </a:p>
          <a:p>
            <a:pPr eaLnBrk="1" hangingPunct="1">
              <a:buFont typeface="Wingdings" pitchFamily="2" charset="2"/>
              <a:buNone/>
            </a:pPr>
            <a:endParaRPr lang="en-US" sz="2600" smtClean="0">
              <a:effectLst/>
            </a:endParaRPr>
          </a:p>
        </p:txBody>
      </p:sp>
      <p:graphicFrame>
        <p:nvGraphicFramePr>
          <p:cNvPr id="22549" name="Group 21"/>
          <p:cNvGraphicFramePr>
            <a:graphicFrameLocks noGrp="1"/>
          </p:cNvGraphicFramePr>
          <p:nvPr>
            <p:ph sz="half" idx="4294967295"/>
          </p:nvPr>
        </p:nvGraphicFramePr>
        <p:xfrm>
          <a:off x="4419600" y="1981200"/>
          <a:ext cx="4724400" cy="3657601"/>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1150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Phối</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hợp</a:t>
                      </a:r>
                      <a:endParaRPr kumimoji="0" lang="en-US" sz="2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Yếu</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tố</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Yếu</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600" b="0" i="0" u="none" strike="noStrike" cap="none" normalizeH="0" baseline="0" dirty="0" err="1" smtClean="0">
                          <a:ln>
                            <a:noFill/>
                          </a:ln>
                          <a:solidFill>
                            <a:schemeClr val="tx1"/>
                          </a:solidFill>
                          <a:effectLst/>
                          <a:latin typeface="Times New Roman" pitchFamily="18" charset="0"/>
                          <a:cs typeface="Times New Roman" pitchFamily="18" charset="0"/>
                        </a:rPr>
                        <a:t>tố</a:t>
                      </a: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6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C</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D</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E</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8</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77813"/>
            <a:ext cx="8229600" cy="941387"/>
          </a:xfrm>
          <a:noFill/>
        </p:spPr>
        <p:txBody>
          <a:bodyPr/>
          <a:lstStyle/>
          <a:p>
            <a:pPr eaLnBrk="1" hangingPunct="1"/>
            <a:r>
              <a:rPr lang="en-US" smtClean="0">
                <a:effectLst/>
              </a:rPr>
              <a:t>2.3.2. Lý thuyết về sản xuất</a:t>
            </a:r>
          </a:p>
        </p:txBody>
      </p:sp>
      <p:sp>
        <p:nvSpPr>
          <p:cNvPr id="7172" name="Rectangle 3"/>
          <p:cNvSpPr>
            <a:spLocks noGrp="1" noChangeArrowheads="1"/>
          </p:cNvSpPr>
          <p:nvPr>
            <p:ph type="body" idx="4294967295"/>
          </p:nvPr>
        </p:nvSpPr>
        <p:spPr>
          <a:xfrm>
            <a:off x="0" y="1600200"/>
            <a:ext cx="8229600" cy="687388"/>
          </a:xfrm>
          <a:noFill/>
        </p:spPr>
        <p:txBody>
          <a:bodyPr/>
          <a:lstStyle/>
          <a:p>
            <a:pPr eaLnBrk="1" hangingPunct="1"/>
            <a:r>
              <a:rPr lang="en-US" smtClean="0">
                <a:effectLst/>
              </a:rPr>
              <a:t>Đường đẳng lượng</a:t>
            </a:r>
          </a:p>
        </p:txBody>
      </p:sp>
      <p:sp>
        <p:nvSpPr>
          <p:cNvPr id="7173" name="Line 4"/>
          <p:cNvSpPr>
            <a:spLocks noChangeShapeType="1"/>
          </p:cNvSpPr>
          <p:nvPr/>
        </p:nvSpPr>
        <p:spPr bwMode="auto">
          <a:xfrm>
            <a:off x="2209800" y="2971800"/>
            <a:ext cx="0" cy="3124200"/>
          </a:xfrm>
          <a:prstGeom prst="line">
            <a:avLst/>
          </a:prstGeom>
          <a:noFill/>
          <a:ln w="9525">
            <a:solidFill>
              <a:schemeClr val="tx1"/>
            </a:solidFill>
            <a:round/>
            <a:headEnd/>
            <a:tailEnd/>
          </a:ln>
        </p:spPr>
        <p:txBody>
          <a:bodyPr/>
          <a:lstStyle/>
          <a:p>
            <a:endParaRPr lang="vi-VN"/>
          </a:p>
        </p:txBody>
      </p:sp>
      <p:sp>
        <p:nvSpPr>
          <p:cNvPr id="7174" name="Line 5"/>
          <p:cNvSpPr>
            <a:spLocks noChangeShapeType="1"/>
          </p:cNvSpPr>
          <p:nvPr/>
        </p:nvSpPr>
        <p:spPr bwMode="auto">
          <a:xfrm>
            <a:off x="2209800" y="6096000"/>
            <a:ext cx="4876800" cy="0"/>
          </a:xfrm>
          <a:prstGeom prst="line">
            <a:avLst/>
          </a:prstGeom>
          <a:noFill/>
          <a:ln w="9525">
            <a:solidFill>
              <a:schemeClr val="tx1"/>
            </a:solidFill>
            <a:round/>
            <a:headEnd/>
            <a:tailEnd/>
          </a:ln>
        </p:spPr>
        <p:txBody>
          <a:bodyPr/>
          <a:lstStyle/>
          <a:p>
            <a:endParaRPr lang="vi-VN"/>
          </a:p>
        </p:txBody>
      </p:sp>
      <p:sp>
        <p:nvSpPr>
          <p:cNvPr id="7175" name="Arc 8"/>
          <p:cNvSpPr>
            <a:spLocks/>
          </p:cNvSpPr>
          <p:nvPr/>
        </p:nvSpPr>
        <p:spPr bwMode="auto">
          <a:xfrm flipH="1" flipV="1">
            <a:off x="2438400" y="3124200"/>
            <a:ext cx="3733800" cy="2743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2"/>
            </a:solidFill>
            <a:round/>
            <a:headEnd/>
            <a:tailEnd/>
          </a:ln>
        </p:spPr>
        <p:txBody>
          <a:bodyPr wrap="none" anchor="ctr"/>
          <a:lstStyle/>
          <a:p>
            <a:endParaRPr lang="vi-VN"/>
          </a:p>
        </p:txBody>
      </p:sp>
      <p:sp>
        <p:nvSpPr>
          <p:cNvPr id="7176" name="Arc 10"/>
          <p:cNvSpPr>
            <a:spLocks/>
          </p:cNvSpPr>
          <p:nvPr/>
        </p:nvSpPr>
        <p:spPr bwMode="auto">
          <a:xfrm flipH="1" flipV="1">
            <a:off x="2971800" y="2895600"/>
            <a:ext cx="3505200" cy="2438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a:ln>
        </p:spPr>
        <p:txBody>
          <a:bodyPr wrap="none" anchor="ctr"/>
          <a:lstStyle/>
          <a:p>
            <a:endParaRPr lang="vi-VN"/>
          </a:p>
        </p:txBody>
      </p:sp>
      <p:sp>
        <p:nvSpPr>
          <p:cNvPr id="7177" name="Text Box 11"/>
          <p:cNvSpPr txBox="1">
            <a:spLocks noChangeArrowheads="1"/>
          </p:cNvSpPr>
          <p:nvPr/>
        </p:nvSpPr>
        <p:spPr bwMode="auto">
          <a:xfrm>
            <a:off x="7239000" y="6019800"/>
            <a:ext cx="609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L</a:t>
            </a:r>
          </a:p>
        </p:txBody>
      </p:sp>
      <p:sp>
        <p:nvSpPr>
          <p:cNvPr id="7178" name="Text Box 12"/>
          <p:cNvSpPr txBox="1">
            <a:spLocks noChangeArrowheads="1"/>
          </p:cNvSpPr>
          <p:nvPr/>
        </p:nvSpPr>
        <p:spPr bwMode="auto">
          <a:xfrm>
            <a:off x="1905000" y="2438400"/>
            <a:ext cx="609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K</a:t>
            </a:r>
          </a:p>
        </p:txBody>
      </p:sp>
      <p:sp>
        <p:nvSpPr>
          <p:cNvPr id="7179" name="Text Box 13"/>
          <p:cNvSpPr txBox="1">
            <a:spLocks noChangeArrowheads="1"/>
          </p:cNvSpPr>
          <p:nvPr/>
        </p:nvSpPr>
        <p:spPr bwMode="auto">
          <a:xfrm>
            <a:off x="6324600" y="5562600"/>
            <a:ext cx="609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Q1</a:t>
            </a:r>
          </a:p>
        </p:txBody>
      </p:sp>
      <p:sp>
        <p:nvSpPr>
          <p:cNvPr id="7180" name="Text Box 14"/>
          <p:cNvSpPr txBox="1">
            <a:spLocks noChangeArrowheads="1"/>
          </p:cNvSpPr>
          <p:nvPr/>
        </p:nvSpPr>
        <p:spPr bwMode="auto">
          <a:xfrm>
            <a:off x="6705600" y="5029200"/>
            <a:ext cx="609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Q2</a:t>
            </a:r>
          </a:p>
        </p:txBody>
      </p:sp>
      <p:sp>
        <p:nvSpPr>
          <p:cNvPr id="7181" name="AutoShape 15"/>
          <p:cNvSpPr>
            <a:spLocks noChangeArrowheads="1"/>
          </p:cNvSpPr>
          <p:nvPr/>
        </p:nvSpPr>
        <p:spPr bwMode="auto">
          <a:xfrm>
            <a:off x="5410200" y="2362200"/>
            <a:ext cx="3048000" cy="1219200"/>
          </a:xfrm>
          <a:prstGeom prst="wedgeRoundRectCallout">
            <a:avLst>
              <a:gd name="adj1" fmla="val -43750"/>
              <a:gd name="adj2" fmla="val 70000"/>
              <a:gd name="adj3" fmla="val 16667"/>
            </a:avLst>
          </a:prstGeom>
          <a:solidFill>
            <a:schemeClr val="accent1"/>
          </a:solidFill>
          <a:ln w="9525">
            <a:solidFill>
              <a:schemeClr val="tx1"/>
            </a:solidFill>
            <a:miter lim="800000"/>
            <a:headEnd/>
            <a:tailEnd/>
          </a:ln>
        </p:spPr>
        <p:txBody>
          <a:bodyPr/>
          <a:lstStyle/>
          <a:p>
            <a:pPr algn="ctr"/>
            <a:endParaRPr lang="vi-VN">
              <a:latin typeface="Times New Roman" pitchFamily="18" charset="0"/>
            </a:endParaRPr>
          </a:p>
        </p:txBody>
      </p:sp>
      <p:sp>
        <p:nvSpPr>
          <p:cNvPr id="7182" name="Rectangle 17"/>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7170" name="Object 16"/>
          <p:cNvGraphicFramePr>
            <a:graphicFrameLocks noChangeAspect="1"/>
          </p:cNvGraphicFramePr>
          <p:nvPr/>
        </p:nvGraphicFramePr>
        <p:xfrm>
          <a:off x="5943600" y="2514600"/>
          <a:ext cx="2057400" cy="725488"/>
        </p:xfrm>
        <a:graphic>
          <a:graphicData uri="http://schemas.openxmlformats.org/presentationml/2006/ole">
            <mc:AlternateContent xmlns:mc="http://schemas.openxmlformats.org/markup-compatibility/2006">
              <mc:Choice xmlns:v="urn:schemas-microsoft-com:vml" Requires="v">
                <p:oleObj spid="_x0000_s6148" name="Equation" r:id="rId3" imgW="647700" imgH="228600" progId="Equation.3">
                  <p:embed/>
                </p:oleObj>
              </mc:Choice>
              <mc:Fallback>
                <p:oleObj name="Equation" r:id="rId3" imgW="647700" imgH="2286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514600"/>
                        <a:ext cx="2057400"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89091" name="Rectangle 3"/>
          <p:cNvSpPr>
            <a:spLocks noGrp="1" noChangeArrowheads="1"/>
          </p:cNvSpPr>
          <p:nvPr>
            <p:ph type="body" idx="4294967295"/>
          </p:nvPr>
        </p:nvSpPr>
        <p:spPr>
          <a:xfrm>
            <a:off x="0" y="1600200"/>
            <a:ext cx="8229600" cy="4525963"/>
          </a:xfrm>
          <a:noFill/>
        </p:spPr>
        <p:txBody>
          <a:bodyPr/>
          <a:lstStyle/>
          <a:p>
            <a:pPr eaLnBrk="1" hangingPunct="1"/>
            <a:r>
              <a:rPr lang="en-US" smtClean="0">
                <a:effectLst/>
              </a:rPr>
              <a:t>Các đặc điểm của đường đẳng lượng:</a:t>
            </a:r>
          </a:p>
          <a:p>
            <a:pPr lvl="1" eaLnBrk="1" hangingPunct="1"/>
            <a:r>
              <a:rPr lang="en-US" smtClean="0">
                <a:effectLst/>
              </a:rPr>
              <a:t>Dốc xuống về phía phải,</a:t>
            </a:r>
          </a:p>
          <a:p>
            <a:pPr lvl="1" eaLnBrk="1" hangingPunct="1"/>
            <a:r>
              <a:rPr lang="en-US" smtClean="0">
                <a:effectLst/>
              </a:rPr>
              <a:t>Các đường đẳng lượng không bao giờ cắt nhau,</a:t>
            </a:r>
          </a:p>
          <a:p>
            <a:pPr lvl="1" eaLnBrk="1" hangingPunct="1"/>
            <a:r>
              <a:rPr lang="en-US" smtClean="0">
                <a:effectLst/>
              </a:rPr>
              <a:t>Các đường đẳng lượng thường lồi về phía gốc O.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0" y="274638"/>
            <a:ext cx="8229600" cy="1143000"/>
          </a:xfrm>
          <a:noFill/>
        </p:spPr>
        <p:txBody>
          <a:bodyPr/>
          <a:lstStyle/>
          <a:p>
            <a:pPr eaLnBrk="1" hangingPunct="1"/>
            <a:r>
              <a:rPr lang="en-US" sz="5400" smtClean="0">
                <a:effectLst/>
              </a:rPr>
              <a:t>2.3.2. </a:t>
            </a:r>
            <a:r>
              <a:rPr lang="en-US" sz="5000" smtClean="0">
                <a:effectLst/>
              </a:rPr>
              <a:t>Lý thuyết về sản xuất</a:t>
            </a:r>
          </a:p>
        </p:txBody>
      </p:sp>
      <p:sp>
        <p:nvSpPr>
          <p:cNvPr id="8196" name="Rectangle 3"/>
          <p:cNvSpPr>
            <a:spLocks noGrp="1" noChangeArrowheads="1"/>
          </p:cNvSpPr>
          <p:nvPr>
            <p:ph type="body" idx="4294967295"/>
          </p:nvPr>
        </p:nvSpPr>
        <p:spPr>
          <a:xfrm>
            <a:off x="0" y="1600200"/>
            <a:ext cx="8229600" cy="3279775"/>
          </a:xfrm>
          <a:noFill/>
        </p:spPr>
        <p:txBody>
          <a:bodyPr/>
          <a:lstStyle/>
          <a:p>
            <a:pPr eaLnBrk="1" hangingPunct="1"/>
            <a:r>
              <a:rPr lang="en-US" smtClean="0">
                <a:effectLst/>
              </a:rPr>
              <a:t>Tỷ lệ thay thế kỹ thuật biên của yếu tố đầu vào L cho yếu tố đầu vào K là số lượng yếu tố đầu vào K phải giảm xuống để sử dụng thêm một đơn vị yếu tố đầu vào L nhằm đảm bảo mức sản lượng sản xuất ra vẫn không đổi.</a:t>
            </a:r>
          </a:p>
        </p:txBody>
      </p:sp>
      <p:sp>
        <p:nvSpPr>
          <p:cNvPr id="8197" name="Rectangle 5"/>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sp>
        <p:nvSpPr>
          <p:cNvPr id="8198" name="Rectangle 7"/>
          <p:cNvSpPr>
            <a:spLocks noChangeArrowheads="1"/>
          </p:cNvSpPr>
          <p:nvPr/>
        </p:nvSpPr>
        <p:spPr bwMode="auto">
          <a:xfrm>
            <a:off x="0" y="3051175"/>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8194" name="Object 6"/>
          <p:cNvGraphicFramePr>
            <a:graphicFrameLocks noChangeAspect="1"/>
          </p:cNvGraphicFramePr>
          <p:nvPr/>
        </p:nvGraphicFramePr>
        <p:xfrm>
          <a:off x="1933575" y="4489450"/>
          <a:ext cx="3678238" cy="1325563"/>
        </p:xfrm>
        <a:graphic>
          <a:graphicData uri="http://schemas.openxmlformats.org/presentationml/2006/ole">
            <mc:AlternateContent xmlns:mc="http://schemas.openxmlformats.org/markup-compatibility/2006">
              <mc:Choice xmlns:v="urn:schemas-microsoft-com:vml" Requires="v">
                <p:oleObj spid="_x0000_s7172" name="Equation" r:id="rId3" imgW="965160" imgH="393480" progId="Equation.3">
                  <p:embed/>
                </p:oleObj>
              </mc:Choice>
              <mc:Fallback>
                <p:oleObj name="Equation" r:id="rId3" imgW="96516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4489450"/>
                        <a:ext cx="3678238" cy="1325563"/>
                      </a:xfrm>
                      <a:prstGeom prst="rect">
                        <a:avLst/>
                      </a:prstGeom>
                      <a:solidFill>
                        <a:srgbClr val="FFFF00"/>
                      </a:solidFill>
                      <a:ln w="9525">
                        <a:solidFill>
                          <a:srgbClr val="CCCC00"/>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9220" name="Rectangle 3"/>
          <p:cNvSpPr>
            <a:spLocks noGrp="1" noChangeArrowheads="1"/>
          </p:cNvSpPr>
          <p:nvPr>
            <p:ph type="body" idx="4294967295"/>
          </p:nvPr>
        </p:nvSpPr>
        <p:spPr>
          <a:xfrm>
            <a:off x="0" y="1600200"/>
            <a:ext cx="8229600" cy="4525963"/>
          </a:xfrm>
          <a:noFill/>
        </p:spPr>
        <p:txBody>
          <a:bodyPr/>
          <a:lstStyle/>
          <a:p>
            <a:pPr eaLnBrk="1" hangingPunct="1"/>
            <a:r>
              <a:rPr lang="en-US" smtClean="0">
                <a:effectLst/>
              </a:rPr>
              <a:t>Tỷ lệ thay thế kỹ thuật biên mang dấu âm và có trị tuyệt đối thường giảm dần. Trên đồ thị nó là độ dốc của đường đẳng lượng.</a:t>
            </a:r>
          </a:p>
          <a:p>
            <a:pPr eaLnBrk="1" hangingPunct="1"/>
            <a:r>
              <a:rPr lang="en-US" smtClean="0">
                <a:effectLst/>
              </a:rPr>
              <a:t>Mối quan hệ giữa MRTS và MP:</a:t>
            </a:r>
          </a:p>
          <a:p>
            <a:pPr eaLnBrk="1" hangingPunct="1">
              <a:buFont typeface="Wingdings" pitchFamily="2" charset="2"/>
              <a:buNone/>
            </a:pPr>
            <a:endParaRPr lang="en-US" smtClean="0">
              <a:effectLst/>
            </a:endParaRPr>
          </a:p>
        </p:txBody>
      </p:sp>
      <p:sp>
        <p:nvSpPr>
          <p:cNvPr id="9221" name="Rectangle 5"/>
          <p:cNvSpPr>
            <a:spLocks noChangeArrowheads="1"/>
          </p:cNvSpPr>
          <p:nvPr/>
        </p:nvSpPr>
        <p:spPr bwMode="auto">
          <a:xfrm>
            <a:off x="0" y="3032125"/>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sp>
        <p:nvSpPr>
          <p:cNvPr id="9222" name="Rectangle 7"/>
          <p:cNvSpPr>
            <a:spLocks noChangeArrowheads="1"/>
          </p:cNvSpPr>
          <p:nvPr/>
        </p:nvSpPr>
        <p:spPr bwMode="auto">
          <a:xfrm>
            <a:off x="0" y="3032125"/>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9218" name="Object 6"/>
          <p:cNvGraphicFramePr>
            <a:graphicFrameLocks noChangeAspect="1"/>
          </p:cNvGraphicFramePr>
          <p:nvPr/>
        </p:nvGraphicFramePr>
        <p:xfrm>
          <a:off x="1295400" y="4029075"/>
          <a:ext cx="5486400" cy="1533525"/>
        </p:xfrm>
        <a:graphic>
          <a:graphicData uri="http://schemas.openxmlformats.org/presentationml/2006/ole">
            <mc:AlternateContent xmlns:mc="http://schemas.openxmlformats.org/markup-compatibility/2006">
              <mc:Choice xmlns:v="urn:schemas-microsoft-com:vml" Requires="v">
                <p:oleObj spid="_x0000_s8196" name="Equation" r:id="rId3" imgW="1536700" imgH="431800" progId="Equation.3">
                  <p:embed/>
                </p:oleObj>
              </mc:Choice>
              <mc:Fallback>
                <p:oleObj name="Equation" r:id="rId3" imgW="1536700"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029075"/>
                        <a:ext cx="5486400" cy="1533525"/>
                      </a:xfrm>
                      <a:prstGeom prst="rect">
                        <a:avLst/>
                      </a:prstGeom>
                      <a:solidFill>
                        <a:srgbClr val="FFFF00"/>
                      </a:solidFill>
                      <a:ln w="9525">
                        <a:solidFill>
                          <a:srgbClr val="CCCC00"/>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277813"/>
            <a:ext cx="8229600" cy="865187"/>
          </a:xfrm>
          <a:noFill/>
        </p:spPr>
        <p:txBody>
          <a:bodyPr/>
          <a:lstStyle/>
          <a:p>
            <a:pPr eaLnBrk="1" hangingPunct="1"/>
            <a:r>
              <a:rPr lang="en-US" sz="3600" dirty="0" smtClean="0"/>
              <a:t>I</a:t>
            </a:r>
            <a:r>
              <a:rPr lang="en-US" sz="3600" dirty="0" smtClean="0">
                <a:solidFill>
                  <a:schemeClr val="tx1"/>
                </a:solidFill>
                <a:effectLst/>
              </a:rPr>
              <a:t>. </a:t>
            </a:r>
            <a:r>
              <a:rPr lang="en-US" sz="3600" dirty="0" err="1" smtClean="0">
                <a:solidFill>
                  <a:schemeClr val="tx1"/>
                </a:solidFill>
                <a:effectLst/>
              </a:rPr>
              <a:t>Lý</a:t>
            </a:r>
            <a:r>
              <a:rPr lang="en-US" sz="3600" dirty="0" smtClean="0">
                <a:solidFill>
                  <a:schemeClr val="tx1"/>
                </a:solidFill>
                <a:effectLst/>
              </a:rPr>
              <a:t> </a:t>
            </a:r>
            <a:r>
              <a:rPr lang="en-US" sz="3600" dirty="0" err="1" smtClean="0">
                <a:solidFill>
                  <a:schemeClr val="tx1"/>
                </a:solidFill>
                <a:effectLst/>
              </a:rPr>
              <a:t>thuyết</a:t>
            </a:r>
            <a:r>
              <a:rPr lang="en-US" sz="3600" dirty="0" smtClean="0">
                <a:solidFill>
                  <a:schemeClr val="tx1"/>
                </a:solidFill>
                <a:effectLst/>
              </a:rPr>
              <a:t> </a:t>
            </a:r>
            <a:r>
              <a:rPr lang="en-US" sz="3600" dirty="0" err="1" smtClean="0">
                <a:solidFill>
                  <a:schemeClr val="tx1"/>
                </a:solidFill>
                <a:effectLst/>
              </a:rPr>
              <a:t>về</a:t>
            </a:r>
            <a:r>
              <a:rPr lang="en-US" sz="3600" dirty="0" smtClean="0">
                <a:solidFill>
                  <a:schemeClr val="tx1"/>
                </a:solidFill>
                <a:effectLst/>
              </a:rPr>
              <a:t> </a:t>
            </a:r>
            <a:r>
              <a:rPr lang="en-US" sz="3600" dirty="0" err="1" smtClean="0">
                <a:solidFill>
                  <a:schemeClr val="tx1"/>
                </a:solidFill>
                <a:effectLst/>
              </a:rPr>
              <a:t>sản</a:t>
            </a:r>
            <a:r>
              <a:rPr lang="en-US" sz="3600" dirty="0" smtClean="0">
                <a:solidFill>
                  <a:schemeClr val="tx1"/>
                </a:solidFill>
                <a:effectLst/>
              </a:rPr>
              <a:t> </a:t>
            </a:r>
            <a:r>
              <a:rPr lang="en-US" sz="3600" dirty="0" err="1" smtClean="0">
                <a:solidFill>
                  <a:schemeClr val="tx1"/>
                </a:solidFill>
                <a:effectLst/>
              </a:rPr>
              <a:t>xuất</a:t>
            </a:r>
            <a:endParaRPr lang="en-US" sz="3600" dirty="0" smtClean="0">
              <a:solidFill>
                <a:schemeClr val="tx1"/>
              </a:solidFill>
              <a:effectLst/>
            </a:endParaRPr>
          </a:p>
        </p:txBody>
      </p:sp>
      <p:sp>
        <p:nvSpPr>
          <p:cNvPr id="79875" name="Rectangle 3"/>
          <p:cNvSpPr>
            <a:spLocks noGrp="1" noChangeArrowheads="1"/>
          </p:cNvSpPr>
          <p:nvPr>
            <p:ph type="body" idx="4294967295"/>
          </p:nvPr>
        </p:nvSpPr>
        <p:spPr>
          <a:xfrm>
            <a:off x="0" y="1219200"/>
            <a:ext cx="8229600" cy="5257800"/>
          </a:xfrm>
          <a:noFill/>
        </p:spPr>
        <p:txBody>
          <a:bodyPr>
            <a:normAutofit lnSpcReduction="10000"/>
          </a:bodyPr>
          <a:lstStyle/>
          <a:p>
            <a:pPr eaLnBrk="1" hangingPunct="1"/>
            <a:r>
              <a:rPr lang="en-US" dirty="0" err="1" smtClean="0">
                <a:effectLst/>
              </a:rPr>
              <a:t>Hàm</a:t>
            </a:r>
            <a:r>
              <a:rPr lang="en-US" dirty="0" smtClean="0">
                <a:effectLst/>
              </a:rPr>
              <a:t> </a:t>
            </a:r>
            <a:r>
              <a:rPr lang="en-US" dirty="0" err="1" smtClean="0">
                <a:effectLst/>
              </a:rPr>
              <a:t>sản</a:t>
            </a:r>
            <a:r>
              <a:rPr lang="en-US" dirty="0" smtClean="0">
                <a:effectLst/>
              </a:rPr>
              <a:t> </a:t>
            </a:r>
            <a:r>
              <a:rPr lang="en-US" dirty="0" err="1" smtClean="0">
                <a:effectLst/>
              </a:rPr>
              <a:t>xuất</a:t>
            </a:r>
            <a:r>
              <a:rPr lang="en-US" dirty="0" smtClean="0">
                <a:effectLst/>
              </a:rPr>
              <a:t> </a:t>
            </a:r>
          </a:p>
          <a:p>
            <a:pPr lvl="1" eaLnBrk="1" hangingPunct="1"/>
            <a:r>
              <a:rPr lang="en-US" dirty="0" err="1" smtClean="0">
                <a:effectLst/>
              </a:rPr>
              <a:t>Khái</a:t>
            </a:r>
            <a:r>
              <a:rPr lang="en-US" dirty="0" smtClean="0">
                <a:effectLst/>
              </a:rPr>
              <a:t> </a:t>
            </a:r>
            <a:r>
              <a:rPr lang="en-US" dirty="0" err="1" smtClean="0">
                <a:effectLst/>
              </a:rPr>
              <a:t>niệm</a:t>
            </a:r>
            <a:r>
              <a:rPr lang="en-US" dirty="0" smtClean="0">
                <a:effectLst/>
              </a:rPr>
              <a:t>: </a:t>
            </a:r>
            <a:r>
              <a:rPr lang="en-US" dirty="0" err="1" smtClean="0">
                <a:effectLst/>
              </a:rPr>
              <a:t>hàm</a:t>
            </a:r>
            <a:r>
              <a:rPr lang="en-US" dirty="0" smtClean="0">
                <a:effectLst/>
              </a:rPr>
              <a:t> </a:t>
            </a:r>
            <a:r>
              <a:rPr lang="en-US" dirty="0" err="1" smtClean="0">
                <a:effectLst/>
              </a:rPr>
              <a:t>sản</a:t>
            </a:r>
            <a:r>
              <a:rPr lang="en-US" dirty="0" smtClean="0">
                <a:effectLst/>
              </a:rPr>
              <a:t> </a:t>
            </a:r>
            <a:r>
              <a:rPr lang="en-US" dirty="0" err="1" smtClean="0">
                <a:effectLst/>
              </a:rPr>
              <a:t>xuất</a:t>
            </a:r>
            <a:r>
              <a:rPr lang="en-US" dirty="0" smtClean="0">
                <a:effectLst/>
              </a:rPr>
              <a:t> </a:t>
            </a:r>
            <a:r>
              <a:rPr lang="en-US" dirty="0" err="1" smtClean="0">
                <a:effectLst/>
              </a:rPr>
              <a:t>là</a:t>
            </a:r>
            <a:r>
              <a:rPr lang="en-US" dirty="0" smtClean="0">
                <a:effectLst/>
              </a:rPr>
              <a:t> </a:t>
            </a:r>
            <a:r>
              <a:rPr lang="en-US" dirty="0" err="1" smtClean="0">
                <a:effectLst/>
              </a:rPr>
              <a:t>mối</a:t>
            </a:r>
            <a:r>
              <a:rPr lang="en-US" dirty="0" smtClean="0">
                <a:effectLst/>
              </a:rPr>
              <a:t> </a:t>
            </a:r>
            <a:r>
              <a:rPr lang="en-US" dirty="0" err="1" smtClean="0">
                <a:effectLst/>
              </a:rPr>
              <a:t>quan</a:t>
            </a:r>
            <a:r>
              <a:rPr lang="en-US" dirty="0" smtClean="0">
                <a:effectLst/>
              </a:rPr>
              <a:t> </a:t>
            </a:r>
            <a:r>
              <a:rPr lang="en-US" dirty="0" err="1" smtClean="0">
                <a:effectLst/>
              </a:rPr>
              <a:t>hệ</a:t>
            </a:r>
            <a:r>
              <a:rPr lang="en-US" dirty="0" smtClean="0">
                <a:effectLst/>
              </a:rPr>
              <a:t> </a:t>
            </a:r>
            <a:r>
              <a:rPr lang="en-US" dirty="0" err="1" smtClean="0">
                <a:effectLst/>
              </a:rPr>
              <a:t>giữa</a:t>
            </a:r>
            <a:r>
              <a:rPr lang="en-US" dirty="0" smtClean="0">
                <a:effectLst/>
              </a:rPr>
              <a:t> </a:t>
            </a:r>
            <a:r>
              <a:rPr lang="en-US" dirty="0" err="1" smtClean="0">
                <a:effectLst/>
              </a:rPr>
              <a:t>những</a:t>
            </a:r>
            <a:r>
              <a:rPr lang="en-US" dirty="0" smtClean="0">
                <a:effectLst/>
              </a:rPr>
              <a:t> </a:t>
            </a:r>
            <a:r>
              <a:rPr lang="en-US" dirty="0" err="1" smtClean="0">
                <a:effectLst/>
              </a:rPr>
              <a:t>số</a:t>
            </a:r>
            <a:r>
              <a:rPr lang="en-US" dirty="0" smtClean="0">
                <a:effectLst/>
              </a:rPr>
              <a:t> </a:t>
            </a:r>
            <a:r>
              <a:rPr lang="en-US" dirty="0" err="1" smtClean="0">
                <a:effectLst/>
              </a:rPr>
              <a:t>lượng</a:t>
            </a:r>
            <a:r>
              <a:rPr lang="en-US" dirty="0" smtClean="0">
                <a:effectLst/>
              </a:rPr>
              <a:t> </a:t>
            </a:r>
            <a:r>
              <a:rPr lang="en-US" dirty="0" err="1" smtClean="0">
                <a:effectLst/>
              </a:rPr>
              <a:t>các</a:t>
            </a:r>
            <a:r>
              <a:rPr lang="en-US" dirty="0" smtClean="0">
                <a:effectLst/>
              </a:rPr>
              <a:t> </a:t>
            </a:r>
            <a:r>
              <a:rPr lang="en-US" dirty="0" err="1" smtClean="0">
                <a:effectLst/>
              </a:rPr>
              <a:t>yếu</a:t>
            </a:r>
            <a:r>
              <a:rPr lang="en-US" dirty="0" smtClean="0">
                <a:effectLst/>
              </a:rPr>
              <a:t> </a:t>
            </a:r>
            <a:r>
              <a:rPr lang="en-US" dirty="0" err="1" smtClean="0">
                <a:effectLst/>
              </a:rPr>
              <a:t>tố</a:t>
            </a:r>
            <a:r>
              <a:rPr lang="en-US" dirty="0" smtClean="0">
                <a:effectLst/>
              </a:rPr>
              <a:t> </a:t>
            </a:r>
            <a:r>
              <a:rPr lang="en-US" dirty="0" err="1" smtClean="0">
                <a:effectLst/>
              </a:rPr>
              <a:t>sản</a:t>
            </a:r>
            <a:r>
              <a:rPr lang="en-US" dirty="0" smtClean="0">
                <a:effectLst/>
              </a:rPr>
              <a:t> </a:t>
            </a:r>
            <a:r>
              <a:rPr lang="en-US" dirty="0" err="1" smtClean="0">
                <a:effectLst/>
              </a:rPr>
              <a:t>xuất</a:t>
            </a:r>
            <a:r>
              <a:rPr lang="en-US" dirty="0" smtClean="0">
                <a:effectLst/>
              </a:rPr>
              <a:t> </a:t>
            </a:r>
            <a:r>
              <a:rPr lang="en-US" dirty="0" err="1" smtClean="0">
                <a:effectLst/>
              </a:rPr>
              <a:t>mà</a:t>
            </a:r>
            <a:r>
              <a:rPr lang="en-US" dirty="0" smtClean="0">
                <a:effectLst/>
              </a:rPr>
              <a:t> </a:t>
            </a:r>
            <a:r>
              <a:rPr lang="en-US" dirty="0" err="1" smtClean="0">
                <a:effectLst/>
              </a:rPr>
              <a:t>doanh</a:t>
            </a:r>
            <a:r>
              <a:rPr lang="en-US" dirty="0" smtClean="0">
                <a:effectLst/>
              </a:rPr>
              <a:t> </a:t>
            </a:r>
            <a:r>
              <a:rPr lang="en-US" dirty="0" err="1" smtClean="0">
                <a:effectLst/>
              </a:rPr>
              <a:t>nghiệp</a:t>
            </a:r>
            <a:r>
              <a:rPr lang="en-US" dirty="0" smtClean="0">
                <a:effectLst/>
              </a:rPr>
              <a:t> </a:t>
            </a:r>
            <a:r>
              <a:rPr lang="en-US" dirty="0" err="1" smtClean="0">
                <a:effectLst/>
              </a:rPr>
              <a:t>sử</a:t>
            </a:r>
            <a:r>
              <a:rPr lang="en-US" dirty="0" smtClean="0">
                <a:effectLst/>
              </a:rPr>
              <a:t> </a:t>
            </a:r>
            <a:r>
              <a:rPr lang="en-US" dirty="0" err="1" smtClean="0">
                <a:effectLst/>
              </a:rPr>
              <a:t>dụng</a:t>
            </a:r>
            <a:r>
              <a:rPr lang="en-US" dirty="0" smtClean="0">
                <a:effectLst/>
              </a:rPr>
              <a:t> </a:t>
            </a:r>
            <a:r>
              <a:rPr lang="en-US" dirty="0" err="1" smtClean="0">
                <a:effectLst/>
              </a:rPr>
              <a:t>với</a:t>
            </a:r>
            <a:r>
              <a:rPr lang="en-US" dirty="0" smtClean="0">
                <a:effectLst/>
              </a:rPr>
              <a:t> </a:t>
            </a:r>
            <a:r>
              <a:rPr lang="en-US" dirty="0" err="1" smtClean="0">
                <a:effectLst/>
              </a:rPr>
              <a:t>những</a:t>
            </a:r>
            <a:r>
              <a:rPr lang="en-US" dirty="0" smtClean="0">
                <a:effectLst/>
              </a:rPr>
              <a:t> </a:t>
            </a:r>
            <a:r>
              <a:rPr lang="en-US" dirty="0" err="1" smtClean="0">
                <a:effectLst/>
              </a:rPr>
              <a:t>sản</a:t>
            </a:r>
            <a:r>
              <a:rPr lang="en-US" dirty="0" smtClean="0">
                <a:effectLst/>
              </a:rPr>
              <a:t> </a:t>
            </a:r>
            <a:r>
              <a:rPr lang="en-US" dirty="0" err="1" smtClean="0">
                <a:effectLst/>
              </a:rPr>
              <a:t>phẩm</a:t>
            </a:r>
            <a:r>
              <a:rPr lang="en-US" dirty="0" smtClean="0">
                <a:effectLst/>
              </a:rPr>
              <a:t> hay </a:t>
            </a:r>
            <a:r>
              <a:rPr lang="en-US" dirty="0" err="1" smtClean="0">
                <a:effectLst/>
              </a:rPr>
              <a:t>dịch</a:t>
            </a:r>
            <a:r>
              <a:rPr lang="en-US" dirty="0" smtClean="0">
                <a:effectLst/>
              </a:rPr>
              <a:t> </a:t>
            </a:r>
            <a:r>
              <a:rPr lang="en-US" dirty="0" err="1" smtClean="0">
                <a:effectLst/>
              </a:rPr>
              <a:t>vụ</a:t>
            </a:r>
            <a:r>
              <a:rPr lang="en-US" dirty="0" smtClean="0">
                <a:effectLst/>
              </a:rPr>
              <a:t> </a:t>
            </a:r>
            <a:r>
              <a:rPr lang="en-US" dirty="0" err="1" smtClean="0">
                <a:effectLst/>
              </a:rPr>
              <a:t>mà</a:t>
            </a:r>
            <a:r>
              <a:rPr lang="en-US" dirty="0" smtClean="0">
                <a:effectLst/>
              </a:rPr>
              <a:t> </a:t>
            </a:r>
            <a:r>
              <a:rPr lang="en-US" dirty="0" err="1" smtClean="0">
                <a:effectLst/>
              </a:rPr>
              <a:t>doanh</a:t>
            </a:r>
            <a:r>
              <a:rPr lang="en-US" dirty="0" smtClean="0">
                <a:effectLst/>
              </a:rPr>
              <a:t> </a:t>
            </a:r>
            <a:r>
              <a:rPr lang="en-US" dirty="0" err="1" smtClean="0">
                <a:effectLst/>
              </a:rPr>
              <a:t>nghiệp</a:t>
            </a:r>
            <a:r>
              <a:rPr lang="en-US" dirty="0" smtClean="0">
                <a:effectLst/>
              </a:rPr>
              <a:t> </a:t>
            </a:r>
            <a:r>
              <a:rPr lang="en-US" dirty="0" err="1" smtClean="0">
                <a:effectLst/>
              </a:rPr>
              <a:t>sản</a:t>
            </a:r>
            <a:r>
              <a:rPr lang="en-US" dirty="0" smtClean="0">
                <a:effectLst/>
              </a:rPr>
              <a:t> </a:t>
            </a:r>
            <a:r>
              <a:rPr lang="en-US" dirty="0" err="1" smtClean="0">
                <a:effectLst/>
              </a:rPr>
              <a:t>xuất</a:t>
            </a:r>
            <a:r>
              <a:rPr lang="en-US" dirty="0" smtClean="0">
                <a:effectLst/>
              </a:rPr>
              <a:t> </a:t>
            </a:r>
            <a:r>
              <a:rPr lang="en-US" dirty="0" err="1" smtClean="0">
                <a:effectLst/>
              </a:rPr>
              <a:t>ra</a:t>
            </a:r>
            <a:r>
              <a:rPr lang="en-US" dirty="0" smtClean="0">
                <a:effectLst/>
              </a:rPr>
              <a:t> </a:t>
            </a:r>
            <a:r>
              <a:rPr lang="en-US" dirty="0" err="1" smtClean="0">
                <a:effectLst/>
              </a:rPr>
              <a:t>trong</a:t>
            </a:r>
            <a:r>
              <a:rPr lang="en-US" dirty="0" smtClean="0">
                <a:effectLst/>
              </a:rPr>
              <a:t> </a:t>
            </a:r>
            <a:r>
              <a:rPr lang="en-US" dirty="0" err="1" smtClean="0">
                <a:effectLst/>
              </a:rPr>
              <a:t>một</a:t>
            </a:r>
            <a:r>
              <a:rPr lang="en-US" dirty="0" smtClean="0">
                <a:effectLst/>
              </a:rPr>
              <a:t> </a:t>
            </a:r>
            <a:r>
              <a:rPr lang="en-US" dirty="0" err="1" smtClean="0">
                <a:effectLst/>
              </a:rPr>
              <a:t>đơn</a:t>
            </a:r>
            <a:r>
              <a:rPr lang="en-US" dirty="0" smtClean="0">
                <a:effectLst/>
              </a:rPr>
              <a:t> </a:t>
            </a:r>
            <a:r>
              <a:rPr lang="en-US" dirty="0" err="1" smtClean="0">
                <a:effectLst/>
              </a:rPr>
              <a:t>vị</a:t>
            </a:r>
            <a:r>
              <a:rPr lang="en-US" dirty="0" smtClean="0">
                <a:effectLst/>
              </a:rPr>
              <a:t> </a:t>
            </a:r>
            <a:r>
              <a:rPr lang="en-US" dirty="0" err="1" smtClean="0">
                <a:effectLst/>
              </a:rPr>
              <a:t>thời</a:t>
            </a:r>
            <a:r>
              <a:rPr lang="en-US" dirty="0" smtClean="0">
                <a:effectLst/>
              </a:rPr>
              <a:t> </a:t>
            </a:r>
            <a:r>
              <a:rPr lang="en-US" dirty="0" err="1" smtClean="0">
                <a:effectLst/>
              </a:rPr>
              <a:t>gian</a:t>
            </a:r>
            <a:r>
              <a:rPr lang="en-US" dirty="0" smtClean="0">
                <a:effectLst/>
              </a:rPr>
              <a:t>.</a:t>
            </a:r>
          </a:p>
          <a:p>
            <a:pPr lvl="1" eaLnBrk="1" hangingPunct="1"/>
            <a:r>
              <a:rPr lang="en-US" dirty="0" err="1" smtClean="0">
                <a:effectLst/>
              </a:rPr>
              <a:t>Hàm</a:t>
            </a:r>
            <a:r>
              <a:rPr lang="en-US" dirty="0" smtClean="0">
                <a:effectLst/>
              </a:rPr>
              <a:t> </a:t>
            </a:r>
            <a:r>
              <a:rPr lang="en-US" dirty="0" err="1" smtClean="0">
                <a:effectLst/>
              </a:rPr>
              <a:t>sản</a:t>
            </a:r>
            <a:r>
              <a:rPr lang="en-US" dirty="0" smtClean="0">
                <a:effectLst/>
              </a:rPr>
              <a:t> </a:t>
            </a:r>
            <a:r>
              <a:rPr lang="en-US" dirty="0" err="1" smtClean="0">
                <a:effectLst/>
              </a:rPr>
              <a:t>xuất</a:t>
            </a:r>
            <a:r>
              <a:rPr lang="en-US" dirty="0" smtClean="0">
                <a:effectLst/>
              </a:rPr>
              <a:t>:</a:t>
            </a:r>
          </a:p>
          <a:p>
            <a:pPr lvl="1" eaLnBrk="1" hangingPunct="1">
              <a:buFont typeface="Wingdings" pitchFamily="2" charset="2"/>
              <a:buNone/>
            </a:pPr>
            <a:r>
              <a:rPr lang="en-US" dirty="0" smtClean="0">
                <a:effectLst/>
              </a:rPr>
              <a:t>			Q = f(a, b, c, …)</a:t>
            </a:r>
          </a:p>
          <a:p>
            <a:pPr lvl="1" eaLnBrk="1" hangingPunct="1">
              <a:buFont typeface="Wingdings" pitchFamily="2" charset="2"/>
              <a:buNone/>
            </a:pPr>
            <a:r>
              <a:rPr lang="en-US" dirty="0" err="1" smtClean="0">
                <a:effectLst/>
              </a:rPr>
              <a:t>Trong</a:t>
            </a:r>
            <a:r>
              <a:rPr lang="en-US" dirty="0" smtClean="0">
                <a:effectLst/>
              </a:rPr>
              <a:t> </a:t>
            </a:r>
            <a:r>
              <a:rPr lang="en-US" dirty="0" err="1" smtClean="0">
                <a:effectLst/>
              </a:rPr>
              <a:t>đó</a:t>
            </a:r>
            <a:r>
              <a:rPr lang="en-US" smtClean="0">
                <a:effectLst/>
              </a:rPr>
              <a:t>: 	</a:t>
            </a:r>
          </a:p>
          <a:p>
            <a:pPr lvl="1" eaLnBrk="1" hangingPunct="1">
              <a:buFont typeface="Wingdings" pitchFamily="2" charset="2"/>
              <a:buNone/>
            </a:pPr>
            <a:r>
              <a:rPr lang="en-US" dirty="0" smtClean="0">
                <a:effectLst/>
              </a:rPr>
              <a:t>	 Q: </a:t>
            </a:r>
            <a:r>
              <a:rPr lang="en-US" dirty="0" err="1" smtClean="0">
                <a:effectLst/>
              </a:rPr>
              <a:t>sản</a:t>
            </a:r>
            <a:r>
              <a:rPr lang="en-US" dirty="0" smtClean="0">
                <a:effectLst/>
              </a:rPr>
              <a:t> </a:t>
            </a:r>
            <a:r>
              <a:rPr lang="en-US" dirty="0" err="1" smtClean="0">
                <a:effectLst/>
              </a:rPr>
              <a:t>lượng</a:t>
            </a:r>
            <a:r>
              <a:rPr lang="en-US" dirty="0" smtClean="0">
                <a:effectLst/>
              </a:rPr>
              <a:t> </a:t>
            </a:r>
            <a:r>
              <a:rPr lang="en-US" dirty="0" err="1" smtClean="0">
                <a:effectLst/>
              </a:rPr>
              <a:t>sản</a:t>
            </a:r>
            <a:r>
              <a:rPr lang="en-US" dirty="0" smtClean="0">
                <a:effectLst/>
              </a:rPr>
              <a:t> </a:t>
            </a:r>
            <a:r>
              <a:rPr lang="en-US" dirty="0" err="1" smtClean="0">
                <a:effectLst/>
              </a:rPr>
              <a:t>xuất</a:t>
            </a:r>
            <a:r>
              <a:rPr lang="en-US" dirty="0" smtClean="0">
                <a:effectLst/>
              </a:rPr>
              <a:t> </a:t>
            </a:r>
            <a:r>
              <a:rPr lang="en-US" dirty="0" err="1" smtClean="0">
                <a:effectLst/>
              </a:rPr>
              <a:t>ra</a:t>
            </a:r>
            <a:r>
              <a:rPr lang="en-US" dirty="0" smtClean="0">
                <a:effectLst/>
              </a:rPr>
              <a:t>.</a:t>
            </a:r>
          </a:p>
          <a:p>
            <a:pPr lvl="1" eaLnBrk="1" hangingPunct="1">
              <a:buFont typeface="Wingdings" pitchFamily="2" charset="2"/>
              <a:buNone/>
            </a:pPr>
            <a:r>
              <a:rPr lang="en-US" dirty="0" smtClean="0">
                <a:effectLst/>
              </a:rPr>
              <a:t>		a, b, c, … </a:t>
            </a:r>
            <a:r>
              <a:rPr lang="en-US" dirty="0" err="1" smtClean="0">
                <a:effectLst/>
              </a:rPr>
              <a:t>là</a:t>
            </a:r>
            <a:r>
              <a:rPr lang="en-US" dirty="0" smtClean="0">
                <a:effectLst/>
              </a:rPr>
              <a:t> </a:t>
            </a:r>
            <a:r>
              <a:rPr lang="en-US" dirty="0" err="1" smtClean="0">
                <a:effectLst/>
              </a:rPr>
              <a:t>số</a:t>
            </a:r>
            <a:r>
              <a:rPr lang="en-US" dirty="0" smtClean="0">
                <a:effectLst/>
              </a:rPr>
              <a:t> </a:t>
            </a:r>
            <a:r>
              <a:rPr lang="en-US" dirty="0" err="1" smtClean="0">
                <a:effectLst/>
              </a:rPr>
              <a:t>lương</a:t>
            </a:r>
            <a:r>
              <a:rPr lang="en-US" dirty="0" smtClean="0">
                <a:effectLst/>
              </a:rPr>
              <a:t> </a:t>
            </a:r>
            <a:r>
              <a:rPr lang="en-US" dirty="0" err="1" smtClean="0">
                <a:effectLst/>
              </a:rPr>
              <a:t>các</a:t>
            </a:r>
            <a:r>
              <a:rPr lang="en-US" dirty="0" smtClean="0">
                <a:effectLst/>
              </a:rPr>
              <a:t> </a:t>
            </a:r>
            <a:r>
              <a:rPr lang="en-US" dirty="0" err="1" smtClean="0">
                <a:effectLst/>
              </a:rPr>
              <a:t>yếu</a:t>
            </a:r>
            <a:r>
              <a:rPr lang="en-US" dirty="0" smtClean="0">
                <a:effectLst/>
              </a:rPr>
              <a:t> </a:t>
            </a:r>
            <a:r>
              <a:rPr lang="en-US" dirty="0" err="1" smtClean="0">
                <a:effectLst/>
              </a:rPr>
              <a:t>tố</a:t>
            </a:r>
            <a:r>
              <a:rPr lang="en-US" dirty="0" smtClean="0">
                <a:effectLst/>
              </a:rPr>
              <a:t> </a:t>
            </a:r>
            <a:r>
              <a:rPr lang="en-US" dirty="0" err="1" smtClean="0">
                <a:effectLst/>
              </a:rPr>
              <a:t>sản</a:t>
            </a:r>
            <a:r>
              <a:rPr lang="en-US" dirty="0" smtClean="0">
                <a:effectLst/>
              </a:rPr>
              <a:t> </a:t>
            </a:r>
            <a:r>
              <a:rPr lang="en-US" dirty="0" err="1" smtClean="0">
                <a:effectLst/>
              </a:rPr>
              <a:t>xuất</a:t>
            </a:r>
            <a:endParaRPr lang="en-US" dirty="0" smtClean="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0" y="277813"/>
            <a:ext cx="8229600" cy="790575"/>
          </a:xfrm>
          <a:noFill/>
        </p:spPr>
        <p:txBody>
          <a:bodyPr/>
          <a:lstStyle/>
          <a:p>
            <a:pPr eaLnBrk="1" hangingPunct="1"/>
            <a:r>
              <a:rPr lang="en-US" smtClean="0">
                <a:effectLst/>
              </a:rPr>
              <a:t>2.3.2. Lý thuyết về sản xuất</a:t>
            </a:r>
          </a:p>
        </p:txBody>
      </p:sp>
      <p:sp>
        <p:nvSpPr>
          <p:cNvPr id="90115" name="Rectangle 3"/>
          <p:cNvSpPr>
            <a:spLocks noGrp="1" noChangeArrowheads="1"/>
          </p:cNvSpPr>
          <p:nvPr>
            <p:ph type="body" idx="4294967295"/>
          </p:nvPr>
        </p:nvSpPr>
        <p:spPr>
          <a:xfrm>
            <a:off x="0" y="1219200"/>
            <a:ext cx="8229600" cy="609600"/>
          </a:xfrm>
          <a:noFill/>
        </p:spPr>
        <p:txBody>
          <a:bodyPr/>
          <a:lstStyle/>
          <a:p>
            <a:pPr eaLnBrk="1" hangingPunct="1"/>
            <a:r>
              <a:rPr lang="en-US" smtClean="0">
                <a:effectLst/>
              </a:rPr>
              <a:t>Đường đẳng lượng:</a:t>
            </a:r>
          </a:p>
        </p:txBody>
      </p:sp>
      <p:sp>
        <p:nvSpPr>
          <p:cNvPr id="90116" name="Line 4"/>
          <p:cNvSpPr>
            <a:spLocks noChangeShapeType="1"/>
          </p:cNvSpPr>
          <p:nvPr/>
        </p:nvSpPr>
        <p:spPr bwMode="auto">
          <a:xfrm>
            <a:off x="609600" y="2362200"/>
            <a:ext cx="0" cy="3733800"/>
          </a:xfrm>
          <a:prstGeom prst="line">
            <a:avLst/>
          </a:prstGeom>
          <a:noFill/>
          <a:ln w="9525">
            <a:solidFill>
              <a:schemeClr val="tx1"/>
            </a:solidFill>
            <a:round/>
            <a:headEnd/>
            <a:tailEnd/>
          </a:ln>
        </p:spPr>
        <p:txBody>
          <a:bodyPr/>
          <a:lstStyle/>
          <a:p>
            <a:endParaRPr lang="vi-VN"/>
          </a:p>
        </p:txBody>
      </p:sp>
      <p:sp>
        <p:nvSpPr>
          <p:cNvPr id="90117" name="Line 6"/>
          <p:cNvSpPr>
            <a:spLocks noChangeShapeType="1"/>
          </p:cNvSpPr>
          <p:nvPr/>
        </p:nvSpPr>
        <p:spPr bwMode="auto">
          <a:xfrm>
            <a:off x="609600" y="6096000"/>
            <a:ext cx="3886200" cy="0"/>
          </a:xfrm>
          <a:prstGeom prst="line">
            <a:avLst/>
          </a:prstGeom>
          <a:noFill/>
          <a:ln w="9525">
            <a:solidFill>
              <a:schemeClr val="tx1"/>
            </a:solidFill>
            <a:round/>
            <a:headEnd/>
            <a:tailEnd/>
          </a:ln>
        </p:spPr>
        <p:txBody>
          <a:bodyPr/>
          <a:lstStyle/>
          <a:p>
            <a:endParaRPr lang="vi-VN"/>
          </a:p>
        </p:txBody>
      </p:sp>
      <p:sp>
        <p:nvSpPr>
          <p:cNvPr id="90118" name="Line 7"/>
          <p:cNvSpPr>
            <a:spLocks noChangeShapeType="1"/>
          </p:cNvSpPr>
          <p:nvPr/>
        </p:nvSpPr>
        <p:spPr bwMode="auto">
          <a:xfrm>
            <a:off x="5029200" y="2362200"/>
            <a:ext cx="0" cy="3733800"/>
          </a:xfrm>
          <a:prstGeom prst="line">
            <a:avLst/>
          </a:prstGeom>
          <a:noFill/>
          <a:ln w="9525">
            <a:solidFill>
              <a:schemeClr val="tx1"/>
            </a:solidFill>
            <a:round/>
            <a:headEnd/>
            <a:tailEnd/>
          </a:ln>
        </p:spPr>
        <p:txBody>
          <a:bodyPr/>
          <a:lstStyle/>
          <a:p>
            <a:endParaRPr lang="vi-VN"/>
          </a:p>
        </p:txBody>
      </p:sp>
      <p:sp>
        <p:nvSpPr>
          <p:cNvPr id="90119" name="Line 8"/>
          <p:cNvSpPr>
            <a:spLocks noChangeShapeType="1"/>
          </p:cNvSpPr>
          <p:nvPr/>
        </p:nvSpPr>
        <p:spPr bwMode="auto">
          <a:xfrm>
            <a:off x="5029200" y="6096000"/>
            <a:ext cx="3962400" cy="0"/>
          </a:xfrm>
          <a:prstGeom prst="line">
            <a:avLst/>
          </a:prstGeom>
          <a:noFill/>
          <a:ln w="9525">
            <a:solidFill>
              <a:schemeClr val="tx1"/>
            </a:solidFill>
            <a:round/>
            <a:headEnd/>
            <a:tailEnd/>
          </a:ln>
        </p:spPr>
        <p:txBody>
          <a:bodyPr/>
          <a:lstStyle/>
          <a:p>
            <a:endParaRPr lang="vi-VN"/>
          </a:p>
        </p:txBody>
      </p:sp>
      <p:sp>
        <p:nvSpPr>
          <p:cNvPr id="90120" name="Line 9"/>
          <p:cNvSpPr>
            <a:spLocks noChangeShapeType="1"/>
          </p:cNvSpPr>
          <p:nvPr/>
        </p:nvSpPr>
        <p:spPr bwMode="auto">
          <a:xfrm>
            <a:off x="609600" y="3124200"/>
            <a:ext cx="2743200" cy="2971800"/>
          </a:xfrm>
          <a:prstGeom prst="line">
            <a:avLst/>
          </a:prstGeom>
          <a:noFill/>
          <a:ln w="28575">
            <a:solidFill>
              <a:srgbClr val="FF3300"/>
            </a:solidFill>
            <a:round/>
            <a:headEnd/>
            <a:tailEnd/>
          </a:ln>
        </p:spPr>
        <p:txBody>
          <a:bodyPr/>
          <a:lstStyle/>
          <a:p>
            <a:endParaRPr lang="vi-VN"/>
          </a:p>
        </p:txBody>
      </p:sp>
      <p:sp>
        <p:nvSpPr>
          <p:cNvPr id="90121" name="Line 10"/>
          <p:cNvSpPr>
            <a:spLocks noChangeShapeType="1"/>
          </p:cNvSpPr>
          <p:nvPr/>
        </p:nvSpPr>
        <p:spPr bwMode="auto">
          <a:xfrm>
            <a:off x="5638800" y="2514600"/>
            <a:ext cx="0" cy="2895600"/>
          </a:xfrm>
          <a:prstGeom prst="line">
            <a:avLst/>
          </a:prstGeom>
          <a:noFill/>
          <a:ln w="28575">
            <a:solidFill>
              <a:schemeClr val="accent2"/>
            </a:solidFill>
            <a:round/>
            <a:headEnd/>
            <a:tailEnd/>
          </a:ln>
        </p:spPr>
        <p:txBody>
          <a:bodyPr/>
          <a:lstStyle/>
          <a:p>
            <a:endParaRPr lang="vi-VN"/>
          </a:p>
        </p:txBody>
      </p:sp>
      <p:sp>
        <p:nvSpPr>
          <p:cNvPr id="90122" name="Line 11"/>
          <p:cNvSpPr>
            <a:spLocks noChangeShapeType="1"/>
          </p:cNvSpPr>
          <p:nvPr/>
        </p:nvSpPr>
        <p:spPr bwMode="auto">
          <a:xfrm>
            <a:off x="5638800" y="5410200"/>
            <a:ext cx="3124200" cy="0"/>
          </a:xfrm>
          <a:prstGeom prst="line">
            <a:avLst/>
          </a:prstGeom>
          <a:noFill/>
          <a:ln w="28575">
            <a:solidFill>
              <a:schemeClr val="accent2"/>
            </a:solidFill>
            <a:round/>
            <a:headEnd/>
            <a:tailEnd/>
          </a:ln>
        </p:spPr>
        <p:txBody>
          <a:bodyPr/>
          <a:lstStyle/>
          <a:p>
            <a:endParaRPr lang="vi-VN"/>
          </a:p>
        </p:txBody>
      </p:sp>
      <p:sp>
        <p:nvSpPr>
          <p:cNvPr id="90123" name="Line 12"/>
          <p:cNvSpPr>
            <a:spLocks noChangeShapeType="1"/>
          </p:cNvSpPr>
          <p:nvPr/>
        </p:nvSpPr>
        <p:spPr bwMode="auto">
          <a:xfrm>
            <a:off x="6172200" y="2590800"/>
            <a:ext cx="0" cy="2209800"/>
          </a:xfrm>
          <a:prstGeom prst="line">
            <a:avLst/>
          </a:prstGeom>
          <a:noFill/>
          <a:ln w="28575">
            <a:solidFill>
              <a:srgbClr val="FF0000"/>
            </a:solidFill>
            <a:round/>
            <a:headEnd/>
            <a:tailEnd/>
          </a:ln>
        </p:spPr>
        <p:txBody>
          <a:bodyPr/>
          <a:lstStyle/>
          <a:p>
            <a:endParaRPr lang="vi-VN"/>
          </a:p>
        </p:txBody>
      </p:sp>
      <p:sp>
        <p:nvSpPr>
          <p:cNvPr id="90124" name="Line 13"/>
          <p:cNvSpPr>
            <a:spLocks noChangeShapeType="1"/>
          </p:cNvSpPr>
          <p:nvPr/>
        </p:nvSpPr>
        <p:spPr bwMode="auto">
          <a:xfrm>
            <a:off x="6172200" y="4800600"/>
            <a:ext cx="2590800" cy="0"/>
          </a:xfrm>
          <a:prstGeom prst="line">
            <a:avLst/>
          </a:prstGeom>
          <a:noFill/>
          <a:ln w="28575">
            <a:solidFill>
              <a:srgbClr val="FF0000"/>
            </a:solidFill>
            <a:round/>
            <a:headEnd/>
            <a:tailEnd/>
          </a:ln>
        </p:spPr>
        <p:txBody>
          <a:bodyPr/>
          <a:lstStyle/>
          <a:p>
            <a:endParaRPr lang="vi-VN"/>
          </a:p>
        </p:txBody>
      </p:sp>
      <p:sp>
        <p:nvSpPr>
          <p:cNvPr id="90125" name="Line 14"/>
          <p:cNvSpPr>
            <a:spLocks noChangeShapeType="1"/>
          </p:cNvSpPr>
          <p:nvPr/>
        </p:nvSpPr>
        <p:spPr bwMode="auto">
          <a:xfrm>
            <a:off x="609600" y="3962400"/>
            <a:ext cx="1981200" cy="2133600"/>
          </a:xfrm>
          <a:prstGeom prst="line">
            <a:avLst/>
          </a:prstGeom>
          <a:noFill/>
          <a:ln w="28575">
            <a:solidFill>
              <a:schemeClr val="accent2"/>
            </a:solidFill>
            <a:round/>
            <a:headEnd/>
            <a:tailEnd/>
          </a:ln>
        </p:spPr>
        <p:txBody>
          <a:bodyPr/>
          <a:lstStyle/>
          <a:p>
            <a:endParaRPr lang="vi-VN"/>
          </a:p>
        </p:txBody>
      </p:sp>
      <p:sp>
        <p:nvSpPr>
          <p:cNvPr id="61454" name="AutoShape 15"/>
          <p:cNvSpPr>
            <a:spLocks noChangeArrowheads="1"/>
          </p:cNvSpPr>
          <p:nvPr/>
        </p:nvSpPr>
        <p:spPr bwMode="auto">
          <a:xfrm>
            <a:off x="1676400" y="2667000"/>
            <a:ext cx="2514600" cy="685800"/>
          </a:xfrm>
          <a:prstGeom prst="wedgeRoundRectCallout">
            <a:avLst>
              <a:gd name="adj1" fmla="val -43750"/>
              <a:gd name="adj2" fmla="val 136574"/>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2800" dirty="0">
                <a:latin typeface="Times New Roman" pitchFamily="18" charset="0"/>
              </a:rPr>
              <a:t>Q = </a:t>
            </a:r>
            <a:r>
              <a:rPr lang="en-US" sz="2800" dirty="0" err="1">
                <a:latin typeface="Times New Roman" pitchFamily="18" charset="0"/>
              </a:rPr>
              <a:t>aK</a:t>
            </a:r>
            <a:r>
              <a:rPr lang="en-US" sz="2800" dirty="0">
                <a:latin typeface="Times New Roman" pitchFamily="18" charset="0"/>
              </a:rPr>
              <a:t> + </a:t>
            </a:r>
            <a:r>
              <a:rPr lang="en-US" sz="2800" dirty="0" err="1">
                <a:latin typeface="Times New Roman" pitchFamily="18" charset="0"/>
              </a:rPr>
              <a:t>bL</a:t>
            </a:r>
            <a:endParaRPr lang="en-US" sz="2800" dirty="0">
              <a:latin typeface="Times New Roman" pitchFamily="18" charset="0"/>
            </a:endParaRPr>
          </a:p>
        </p:txBody>
      </p:sp>
      <p:sp>
        <p:nvSpPr>
          <p:cNvPr id="90127" name="Text Box 16"/>
          <p:cNvSpPr txBox="1">
            <a:spLocks noChangeArrowheads="1"/>
          </p:cNvSpPr>
          <p:nvPr/>
        </p:nvSpPr>
        <p:spPr bwMode="auto">
          <a:xfrm>
            <a:off x="4343400" y="6096000"/>
            <a:ext cx="609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L</a:t>
            </a:r>
          </a:p>
        </p:txBody>
      </p:sp>
      <p:sp>
        <p:nvSpPr>
          <p:cNvPr id="90128" name="Text Box 17"/>
          <p:cNvSpPr txBox="1">
            <a:spLocks noChangeArrowheads="1"/>
          </p:cNvSpPr>
          <p:nvPr/>
        </p:nvSpPr>
        <p:spPr bwMode="auto">
          <a:xfrm>
            <a:off x="457200" y="1905000"/>
            <a:ext cx="609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K</a:t>
            </a:r>
          </a:p>
        </p:txBody>
      </p:sp>
      <p:sp>
        <p:nvSpPr>
          <p:cNvPr id="90129" name="Text Box 18"/>
          <p:cNvSpPr txBox="1">
            <a:spLocks noChangeArrowheads="1"/>
          </p:cNvSpPr>
          <p:nvPr/>
        </p:nvSpPr>
        <p:spPr bwMode="auto">
          <a:xfrm>
            <a:off x="4876800" y="1905000"/>
            <a:ext cx="609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K</a:t>
            </a:r>
          </a:p>
        </p:txBody>
      </p:sp>
      <p:sp>
        <p:nvSpPr>
          <p:cNvPr id="90130" name="Text Box 19"/>
          <p:cNvSpPr txBox="1">
            <a:spLocks noChangeArrowheads="1"/>
          </p:cNvSpPr>
          <p:nvPr/>
        </p:nvSpPr>
        <p:spPr bwMode="auto">
          <a:xfrm>
            <a:off x="8686800" y="6172200"/>
            <a:ext cx="609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L</a:t>
            </a:r>
          </a:p>
        </p:txBody>
      </p:sp>
      <p:sp>
        <p:nvSpPr>
          <p:cNvPr id="61459" name="AutoShape 20"/>
          <p:cNvSpPr>
            <a:spLocks noChangeArrowheads="1"/>
          </p:cNvSpPr>
          <p:nvPr/>
        </p:nvSpPr>
        <p:spPr bwMode="auto">
          <a:xfrm>
            <a:off x="6553200" y="2514600"/>
            <a:ext cx="2286000" cy="762000"/>
          </a:xfrm>
          <a:prstGeom prst="wedgeRoundRectCallout">
            <a:avLst>
              <a:gd name="adj1" fmla="val -45833"/>
              <a:gd name="adj2" fmla="val 144167"/>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2400" dirty="0">
                <a:latin typeface="Times New Roman" pitchFamily="18" charset="0"/>
              </a:rPr>
              <a:t>Q = min {K,L}</a:t>
            </a:r>
          </a:p>
        </p:txBody>
      </p:sp>
      <p:sp>
        <p:nvSpPr>
          <p:cNvPr id="90132" name="Line 21"/>
          <p:cNvSpPr>
            <a:spLocks noChangeShapeType="1"/>
          </p:cNvSpPr>
          <p:nvPr/>
        </p:nvSpPr>
        <p:spPr bwMode="auto">
          <a:xfrm>
            <a:off x="5638800" y="5410200"/>
            <a:ext cx="0" cy="685800"/>
          </a:xfrm>
          <a:prstGeom prst="line">
            <a:avLst/>
          </a:prstGeom>
          <a:noFill/>
          <a:ln w="9525">
            <a:solidFill>
              <a:schemeClr val="tx1"/>
            </a:solidFill>
            <a:prstDash val="dash"/>
            <a:round/>
            <a:headEnd/>
            <a:tailEnd/>
          </a:ln>
        </p:spPr>
        <p:txBody>
          <a:bodyPr/>
          <a:lstStyle/>
          <a:p>
            <a:endParaRPr lang="vi-VN"/>
          </a:p>
        </p:txBody>
      </p:sp>
      <p:sp>
        <p:nvSpPr>
          <p:cNvPr id="90133" name="Line 22"/>
          <p:cNvSpPr>
            <a:spLocks noChangeShapeType="1"/>
          </p:cNvSpPr>
          <p:nvPr/>
        </p:nvSpPr>
        <p:spPr bwMode="auto">
          <a:xfrm flipH="1">
            <a:off x="5029200" y="5410200"/>
            <a:ext cx="609600" cy="0"/>
          </a:xfrm>
          <a:prstGeom prst="line">
            <a:avLst/>
          </a:prstGeom>
          <a:noFill/>
          <a:ln w="9525">
            <a:solidFill>
              <a:schemeClr val="tx1"/>
            </a:solidFill>
            <a:prstDash val="dash"/>
            <a:round/>
            <a:headEnd/>
            <a:tailEnd/>
          </a:ln>
        </p:spPr>
        <p:txBody>
          <a:bodyPr/>
          <a:lstStyle/>
          <a:p>
            <a:endParaRPr lang="vi-VN"/>
          </a:p>
        </p:txBody>
      </p:sp>
      <p:sp>
        <p:nvSpPr>
          <p:cNvPr id="90134" name="Line 23"/>
          <p:cNvSpPr>
            <a:spLocks noChangeShapeType="1"/>
          </p:cNvSpPr>
          <p:nvPr/>
        </p:nvSpPr>
        <p:spPr bwMode="auto">
          <a:xfrm>
            <a:off x="6172200" y="4724400"/>
            <a:ext cx="0" cy="1371600"/>
          </a:xfrm>
          <a:prstGeom prst="line">
            <a:avLst/>
          </a:prstGeom>
          <a:noFill/>
          <a:ln w="9525">
            <a:solidFill>
              <a:schemeClr val="tx1"/>
            </a:solidFill>
            <a:prstDash val="dash"/>
            <a:round/>
            <a:headEnd/>
            <a:tailEnd/>
          </a:ln>
        </p:spPr>
        <p:txBody>
          <a:bodyPr/>
          <a:lstStyle/>
          <a:p>
            <a:endParaRPr lang="vi-VN"/>
          </a:p>
        </p:txBody>
      </p:sp>
      <p:sp>
        <p:nvSpPr>
          <p:cNvPr id="90135" name="Line 24"/>
          <p:cNvSpPr>
            <a:spLocks noChangeShapeType="1"/>
          </p:cNvSpPr>
          <p:nvPr/>
        </p:nvSpPr>
        <p:spPr bwMode="auto">
          <a:xfrm flipH="1">
            <a:off x="5029200" y="4800600"/>
            <a:ext cx="1143000" cy="0"/>
          </a:xfrm>
          <a:prstGeom prst="line">
            <a:avLst/>
          </a:prstGeom>
          <a:noFill/>
          <a:ln w="9525">
            <a:solidFill>
              <a:schemeClr val="tx1"/>
            </a:solidFill>
            <a:prstDash val="dash"/>
            <a:round/>
            <a:headEnd/>
            <a:tailEnd/>
          </a:ln>
        </p:spPr>
        <p:txBody>
          <a:bodyPr/>
          <a:lstStyle/>
          <a:p>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0" y="277813"/>
            <a:ext cx="8229600" cy="790575"/>
          </a:xfrm>
          <a:noFill/>
        </p:spPr>
        <p:txBody>
          <a:bodyPr/>
          <a:lstStyle/>
          <a:p>
            <a:pPr eaLnBrk="1" hangingPunct="1"/>
            <a:r>
              <a:rPr lang="en-US" smtClean="0">
                <a:effectLst/>
              </a:rPr>
              <a:t>2.3.2. Lý thuyết về sản xuất</a:t>
            </a:r>
          </a:p>
        </p:txBody>
      </p:sp>
      <p:sp>
        <p:nvSpPr>
          <p:cNvPr id="91139" name="Rectangle 3"/>
          <p:cNvSpPr>
            <a:spLocks noGrp="1" noChangeArrowheads="1"/>
          </p:cNvSpPr>
          <p:nvPr>
            <p:ph type="body" idx="4294967295"/>
          </p:nvPr>
        </p:nvSpPr>
        <p:spPr>
          <a:xfrm>
            <a:off x="0" y="1219200"/>
            <a:ext cx="8229600" cy="4906963"/>
          </a:xfrm>
          <a:noFill/>
        </p:spPr>
        <p:txBody>
          <a:bodyPr/>
          <a:lstStyle/>
          <a:p>
            <a:pPr eaLnBrk="1" hangingPunct="1"/>
            <a:r>
              <a:rPr lang="en-US" smtClean="0">
                <a:effectLst/>
              </a:rPr>
              <a:t>Đường đẳng phí (IC) là tập hợp các phối hợp khác nhau giữa các yếu tố sản xuất để sản xuất ra sản phẩm với một chi phí như nhau.</a:t>
            </a:r>
          </a:p>
          <a:p>
            <a:pPr eaLnBrk="1" hangingPunct="1"/>
            <a:r>
              <a:rPr lang="en-US" smtClean="0">
                <a:effectLst/>
              </a:rPr>
              <a:t>Gọi: </a:t>
            </a:r>
          </a:p>
          <a:p>
            <a:pPr lvl="1" eaLnBrk="1" hangingPunct="1"/>
            <a:r>
              <a:rPr lang="en-US" smtClean="0">
                <a:effectLst/>
              </a:rPr>
              <a:t>IC là tổng chi phí sản xuất.</a:t>
            </a:r>
          </a:p>
          <a:p>
            <a:pPr lvl="1" eaLnBrk="1" hangingPunct="1"/>
            <a:r>
              <a:rPr lang="en-US" smtClean="0">
                <a:effectLst/>
              </a:rPr>
              <a:t>K, L là số lượng các yếu tố đầu vào K và L.</a:t>
            </a:r>
          </a:p>
          <a:p>
            <a:pPr lvl="1" eaLnBrk="1" hangingPunct="1"/>
            <a:r>
              <a:rPr lang="en-US" smtClean="0">
                <a:effectLst/>
              </a:rPr>
              <a:t>P</a:t>
            </a:r>
            <a:r>
              <a:rPr lang="en-US" baseline="-25000" smtClean="0">
                <a:effectLst/>
              </a:rPr>
              <a:t>K</a:t>
            </a:r>
            <a:r>
              <a:rPr lang="en-US" smtClean="0">
                <a:effectLst/>
              </a:rPr>
              <a:t> và P</a:t>
            </a:r>
            <a:r>
              <a:rPr lang="en-US" baseline="-25000" smtClean="0">
                <a:effectLst/>
              </a:rPr>
              <a:t>L</a:t>
            </a:r>
            <a:r>
              <a:rPr lang="en-US" smtClean="0">
                <a:effectLst/>
              </a:rPr>
              <a:t> là giá của 2 yếu tố đàu vào K và L.</a:t>
            </a:r>
          </a:p>
          <a:p>
            <a:pPr lvl="1" eaLnBrk="1" hangingPunct="1">
              <a:buFont typeface="Wingdings" pitchFamily="2" charset="2"/>
              <a:buNone/>
            </a:pPr>
            <a:endParaRPr lang="en-US" smtClean="0">
              <a:effectLst/>
            </a:endParaRPr>
          </a:p>
          <a:p>
            <a:pPr lvl="1" eaLnBrk="1" hangingPunct="1"/>
            <a:endParaRPr lang="en-US" smtClean="0">
              <a:effectLst/>
            </a:endParaRPr>
          </a:p>
        </p:txBody>
      </p:sp>
      <p:sp>
        <p:nvSpPr>
          <p:cNvPr id="91140" name="Rectangle 5"/>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277813"/>
            <a:ext cx="8229600" cy="712787"/>
          </a:xfrm>
          <a:noFill/>
        </p:spPr>
        <p:txBody>
          <a:bodyPr/>
          <a:lstStyle/>
          <a:p>
            <a:pPr eaLnBrk="1" hangingPunct="1"/>
            <a:r>
              <a:rPr lang="en-US" sz="4000" smtClean="0">
                <a:effectLst/>
              </a:rPr>
              <a:t>2.3.2. </a:t>
            </a:r>
            <a:r>
              <a:rPr lang="en-US" sz="3800" smtClean="0">
                <a:effectLst/>
              </a:rPr>
              <a:t>Lý thuyết về sản xuất</a:t>
            </a:r>
          </a:p>
        </p:txBody>
      </p:sp>
      <p:sp>
        <p:nvSpPr>
          <p:cNvPr id="10244" name="Rectangle 3"/>
          <p:cNvSpPr>
            <a:spLocks noGrp="1" noChangeArrowheads="1"/>
          </p:cNvSpPr>
          <p:nvPr>
            <p:ph type="body" idx="4294967295"/>
          </p:nvPr>
        </p:nvSpPr>
        <p:spPr>
          <a:xfrm>
            <a:off x="0" y="1600200"/>
            <a:ext cx="8229600" cy="4525963"/>
          </a:xfrm>
          <a:noFill/>
        </p:spPr>
        <p:txBody>
          <a:bodyPr/>
          <a:lstStyle/>
          <a:p>
            <a:pPr eaLnBrk="1" hangingPunct="1"/>
            <a:r>
              <a:rPr lang="en-US" smtClean="0">
                <a:effectLst/>
              </a:rPr>
              <a:t>Phương trình đường đẳng phí:</a:t>
            </a:r>
          </a:p>
          <a:p>
            <a:pPr eaLnBrk="1" hangingPunct="1">
              <a:buFont typeface="Wingdings" pitchFamily="2" charset="2"/>
              <a:buNone/>
            </a:pPr>
            <a:endParaRPr lang="en-US" smtClean="0">
              <a:effectLst/>
            </a:endParaRPr>
          </a:p>
        </p:txBody>
      </p:sp>
      <p:sp>
        <p:nvSpPr>
          <p:cNvPr id="10245" name="Rectangle 5"/>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10242" name="Object 4"/>
          <p:cNvGraphicFramePr>
            <a:graphicFrameLocks noChangeAspect="1"/>
          </p:cNvGraphicFramePr>
          <p:nvPr/>
        </p:nvGraphicFramePr>
        <p:xfrm>
          <a:off x="1371600" y="2362200"/>
          <a:ext cx="5486400" cy="1371600"/>
        </p:xfrm>
        <a:graphic>
          <a:graphicData uri="http://schemas.openxmlformats.org/presentationml/2006/ole">
            <mc:AlternateContent xmlns:mc="http://schemas.openxmlformats.org/markup-compatibility/2006">
              <mc:Choice xmlns:v="urn:schemas-microsoft-com:vml" Requires="v">
                <p:oleObj spid="_x0000_s9220" name="Equation" r:id="rId3" imgW="1066800" imgH="431800" progId="Equation.3">
                  <p:embed/>
                </p:oleObj>
              </mc:Choice>
              <mc:Fallback>
                <p:oleObj name="Equation" r:id="rId3" imgW="10668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62200"/>
                        <a:ext cx="54864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11268" name="Rectangle 3"/>
          <p:cNvSpPr>
            <a:spLocks noGrp="1" noChangeArrowheads="1"/>
          </p:cNvSpPr>
          <p:nvPr>
            <p:ph type="body" sz="half" idx="4294967295"/>
          </p:nvPr>
        </p:nvSpPr>
        <p:spPr>
          <a:xfrm>
            <a:off x="0" y="1600200"/>
            <a:ext cx="4038600" cy="4530725"/>
          </a:xfrm>
          <a:noFill/>
        </p:spPr>
        <p:txBody>
          <a:bodyPr/>
          <a:lstStyle/>
          <a:p>
            <a:pPr eaLnBrk="1" hangingPunct="1"/>
            <a:r>
              <a:rPr lang="en-US" sz="2600" smtClean="0">
                <a:effectLst/>
              </a:rPr>
              <a:t>Đường đẳng phí: </a:t>
            </a:r>
          </a:p>
        </p:txBody>
      </p:sp>
      <p:graphicFrame>
        <p:nvGraphicFramePr>
          <p:cNvPr id="11266" name="Object 9"/>
          <p:cNvGraphicFramePr>
            <a:graphicFrameLocks noGrp="1" noChangeAspect="1"/>
          </p:cNvGraphicFramePr>
          <p:nvPr>
            <p:ph sz="half" idx="4294967295"/>
          </p:nvPr>
        </p:nvGraphicFramePr>
        <p:xfrm>
          <a:off x="3657600" y="3276600"/>
          <a:ext cx="2522538" cy="1033463"/>
        </p:xfrm>
        <a:graphic>
          <a:graphicData uri="http://schemas.openxmlformats.org/presentationml/2006/ole">
            <mc:AlternateContent xmlns:mc="http://schemas.openxmlformats.org/markup-compatibility/2006">
              <mc:Choice xmlns:v="urn:schemas-microsoft-com:vml" Requires="v">
                <p:oleObj spid="_x0000_s10244" name="Equation" r:id="rId3" imgW="1054080" imgH="431640" progId="Equation.3">
                  <p:embed/>
                </p:oleObj>
              </mc:Choice>
              <mc:Fallback>
                <p:oleObj name="Equation" r:id="rId3" imgW="1054080" imgH="4316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276600"/>
                        <a:ext cx="2522538"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Line 4"/>
          <p:cNvSpPr>
            <a:spLocks noChangeShapeType="1"/>
          </p:cNvSpPr>
          <p:nvPr/>
        </p:nvSpPr>
        <p:spPr bwMode="auto">
          <a:xfrm>
            <a:off x="1447800" y="2819400"/>
            <a:ext cx="0" cy="3505200"/>
          </a:xfrm>
          <a:prstGeom prst="line">
            <a:avLst/>
          </a:prstGeom>
          <a:noFill/>
          <a:ln w="9525">
            <a:solidFill>
              <a:schemeClr val="tx1"/>
            </a:solidFill>
            <a:round/>
            <a:headEnd/>
            <a:tailEnd/>
          </a:ln>
        </p:spPr>
        <p:txBody>
          <a:bodyPr/>
          <a:lstStyle/>
          <a:p>
            <a:endParaRPr lang="vi-VN"/>
          </a:p>
        </p:txBody>
      </p:sp>
      <p:sp>
        <p:nvSpPr>
          <p:cNvPr id="11270" name="Line 5"/>
          <p:cNvSpPr>
            <a:spLocks noChangeShapeType="1"/>
          </p:cNvSpPr>
          <p:nvPr/>
        </p:nvSpPr>
        <p:spPr bwMode="auto">
          <a:xfrm>
            <a:off x="1447800" y="6324600"/>
            <a:ext cx="6172200" cy="0"/>
          </a:xfrm>
          <a:prstGeom prst="line">
            <a:avLst/>
          </a:prstGeom>
          <a:noFill/>
          <a:ln w="9525">
            <a:solidFill>
              <a:schemeClr val="tx1"/>
            </a:solidFill>
            <a:round/>
            <a:headEnd/>
            <a:tailEnd/>
          </a:ln>
        </p:spPr>
        <p:txBody>
          <a:bodyPr/>
          <a:lstStyle/>
          <a:p>
            <a:endParaRPr lang="vi-VN"/>
          </a:p>
        </p:txBody>
      </p:sp>
      <p:sp>
        <p:nvSpPr>
          <p:cNvPr id="11271" name="Line 6"/>
          <p:cNvSpPr>
            <a:spLocks noChangeShapeType="1"/>
          </p:cNvSpPr>
          <p:nvPr/>
        </p:nvSpPr>
        <p:spPr bwMode="auto">
          <a:xfrm>
            <a:off x="1447800" y="4648200"/>
            <a:ext cx="3124200" cy="1676400"/>
          </a:xfrm>
          <a:prstGeom prst="line">
            <a:avLst/>
          </a:prstGeom>
          <a:noFill/>
          <a:ln w="28575">
            <a:solidFill>
              <a:srgbClr val="FF0000"/>
            </a:solidFill>
            <a:round/>
            <a:headEnd/>
            <a:tailEnd/>
          </a:ln>
        </p:spPr>
        <p:txBody>
          <a:bodyPr/>
          <a:lstStyle/>
          <a:p>
            <a:endParaRPr lang="vi-VN"/>
          </a:p>
        </p:txBody>
      </p:sp>
      <p:sp>
        <p:nvSpPr>
          <p:cNvPr id="11272" name="Line 7"/>
          <p:cNvSpPr>
            <a:spLocks noChangeShapeType="1"/>
          </p:cNvSpPr>
          <p:nvPr/>
        </p:nvSpPr>
        <p:spPr bwMode="auto">
          <a:xfrm>
            <a:off x="1447800" y="3711575"/>
            <a:ext cx="4724400" cy="2590800"/>
          </a:xfrm>
          <a:prstGeom prst="line">
            <a:avLst/>
          </a:prstGeom>
          <a:noFill/>
          <a:ln w="28575">
            <a:solidFill>
              <a:schemeClr val="folHlink"/>
            </a:solidFill>
            <a:round/>
            <a:headEnd/>
            <a:tailEnd/>
          </a:ln>
        </p:spPr>
        <p:txBody>
          <a:bodyPr/>
          <a:lstStyle/>
          <a:p>
            <a:endParaRPr lang="vi-VN"/>
          </a:p>
        </p:txBody>
      </p:sp>
      <p:sp>
        <p:nvSpPr>
          <p:cNvPr id="11273" name="Text Box 11"/>
          <p:cNvSpPr txBox="1">
            <a:spLocks noChangeArrowheads="1"/>
          </p:cNvSpPr>
          <p:nvPr/>
        </p:nvSpPr>
        <p:spPr bwMode="auto">
          <a:xfrm>
            <a:off x="1066800" y="2362200"/>
            <a:ext cx="5334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K</a:t>
            </a:r>
          </a:p>
        </p:txBody>
      </p:sp>
      <p:sp>
        <p:nvSpPr>
          <p:cNvPr id="11274" name="Text Box 12"/>
          <p:cNvSpPr txBox="1">
            <a:spLocks noChangeArrowheads="1"/>
          </p:cNvSpPr>
          <p:nvPr/>
        </p:nvSpPr>
        <p:spPr bwMode="auto">
          <a:xfrm>
            <a:off x="8001000" y="6172200"/>
            <a:ext cx="5334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92163" name="Rectangle 3"/>
          <p:cNvSpPr>
            <a:spLocks noGrp="1" noChangeArrowheads="1"/>
          </p:cNvSpPr>
          <p:nvPr>
            <p:ph type="body" idx="4294967295"/>
          </p:nvPr>
        </p:nvSpPr>
        <p:spPr>
          <a:xfrm>
            <a:off x="0" y="1600200"/>
            <a:ext cx="8229600" cy="4525963"/>
          </a:xfrm>
          <a:noFill/>
        </p:spPr>
        <p:txBody>
          <a:bodyPr/>
          <a:lstStyle/>
          <a:p>
            <a:pPr eaLnBrk="1" hangingPunct="1"/>
            <a:r>
              <a:rPr lang="en-US" smtClean="0">
                <a:effectLst/>
              </a:rPr>
              <a:t>Tính chất của đường đẳng phí:</a:t>
            </a:r>
          </a:p>
          <a:p>
            <a:pPr lvl="1" eaLnBrk="1" hangingPunct="1"/>
            <a:r>
              <a:rPr lang="en-US" smtClean="0">
                <a:effectLst/>
              </a:rPr>
              <a:t>Đường thẳng dốc xuống về phía phải,</a:t>
            </a:r>
          </a:p>
          <a:p>
            <a:pPr lvl="1" eaLnBrk="1" hangingPunct="1"/>
            <a:r>
              <a:rPr lang="en-US" smtClean="0">
                <a:effectLst/>
              </a:rPr>
              <a:t>Độ dốc của đường đẳng phí là tỷ giá giữa 2 yếu tố sản xuất, thể hiện khi muốn sử dụng thêm một đơn vị đầu vào L thì cần phải giảm tương ứng bao nhiêu đơn vị đầu vào K. </a:t>
            </a:r>
          </a:p>
          <a:p>
            <a:pPr eaLnBrk="1" hangingPunct="1">
              <a:buFont typeface="Wingdings" pitchFamily="2" charset="2"/>
              <a:buNone/>
            </a:pPr>
            <a:r>
              <a:rPr lang="en-US" smtClean="0">
                <a:effectLst/>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93187" name="Rectangle 3"/>
          <p:cNvSpPr>
            <a:spLocks noGrp="1" noChangeArrowheads="1"/>
          </p:cNvSpPr>
          <p:nvPr>
            <p:ph type="body" idx="4294967295"/>
          </p:nvPr>
        </p:nvSpPr>
        <p:spPr>
          <a:xfrm>
            <a:off x="0" y="1600200"/>
            <a:ext cx="8229600" cy="4525963"/>
          </a:xfrm>
          <a:noFill/>
        </p:spPr>
        <p:txBody>
          <a:bodyPr/>
          <a:lstStyle/>
          <a:p>
            <a:pPr eaLnBrk="1" hangingPunct="1"/>
            <a:r>
              <a:rPr lang="en-US" smtClean="0">
                <a:effectLst/>
              </a:rPr>
              <a:t>Kết hợp 2 yếu tố đầu vào để đạt hiệu quả cao nhất:</a:t>
            </a:r>
          </a:p>
          <a:p>
            <a:pPr lvl="1" eaLnBrk="1" hangingPunct="1"/>
            <a:r>
              <a:rPr lang="en-US" smtClean="0">
                <a:effectLst/>
              </a:rPr>
              <a:t>Đường đẳng lượng thể hiện ý muốn của nhà sản xuất.</a:t>
            </a:r>
          </a:p>
          <a:p>
            <a:pPr lvl="1" eaLnBrk="1" hangingPunct="1"/>
            <a:r>
              <a:rPr lang="en-US" smtClean="0">
                <a:effectLst/>
              </a:rPr>
              <a:t>Đường đẳng phí thể hiện khả năng thực hiện của nhà sản xuất.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94211" name="Rectangle 3"/>
          <p:cNvSpPr>
            <a:spLocks noGrp="1" noChangeArrowheads="1"/>
          </p:cNvSpPr>
          <p:nvPr>
            <p:ph type="body" idx="4294967295"/>
          </p:nvPr>
        </p:nvSpPr>
        <p:spPr>
          <a:xfrm>
            <a:off x="0" y="1371600"/>
            <a:ext cx="8229600" cy="762000"/>
          </a:xfrm>
          <a:noFill/>
        </p:spPr>
        <p:txBody>
          <a:bodyPr/>
          <a:lstStyle/>
          <a:p>
            <a:pPr eaLnBrk="1" hangingPunct="1"/>
            <a:r>
              <a:rPr lang="en-US" smtClean="0">
                <a:effectLst/>
              </a:rPr>
              <a:t>Sản lượng cho trước:</a:t>
            </a:r>
          </a:p>
        </p:txBody>
      </p:sp>
      <p:sp>
        <p:nvSpPr>
          <p:cNvPr id="94212" name="Line 4"/>
          <p:cNvSpPr>
            <a:spLocks noChangeShapeType="1"/>
          </p:cNvSpPr>
          <p:nvPr/>
        </p:nvSpPr>
        <p:spPr bwMode="auto">
          <a:xfrm>
            <a:off x="1828800" y="2286000"/>
            <a:ext cx="0" cy="4114800"/>
          </a:xfrm>
          <a:prstGeom prst="line">
            <a:avLst/>
          </a:prstGeom>
          <a:noFill/>
          <a:ln w="9525">
            <a:solidFill>
              <a:schemeClr val="tx1"/>
            </a:solidFill>
            <a:round/>
            <a:headEnd/>
            <a:tailEnd/>
          </a:ln>
        </p:spPr>
        <p:txBody>
          <a:bodyPr/>
          <a:lstStyle/>
          <a:p>
            <a:endParaRPr lang="vi-VN"/>
          </a:p>
        </p:txBody>
      </p:sp>
      <p:sp>
        <p:nvSpPr>
          <p:cNvPr id="94213" name="Line 5"/>
          <p:cNvSpPr>
            <a:spLocks noChangeShapeType="1"/>
          </p:cNvSpPr>
          <p:nvPr/>
        </p:nvSpPr>
        <p:spPr bwMode="auto">
          <a:xfrm>
            <a:off x="1828800" y="6400800"/>
            <a:ext cx="5867400" cy="0"/>
          </a:xfrm>
          <a:prstGeom prst="line">
            <a:avLst/>
          </a:prstGeom>
          <a:noFill/>
          <a:ln w="9525">
            <a:solidFill>
              <a:schemeClr val="tx1"/>
            </a:solidFill>
            <a:round/>
            <a:headEnd/>
            <a:tailEnd/>
          </a:ln>
        </p:spPr>
        <p:txBody>
          <a:bodyPr/>
          <a:lstStyle/>
          <a:p>
            <a:endParaRPr lang="vi-VN"/>
          </a:p>
        </p:txBody>
      </p:sp>
      <p:sp>
        <p:nvSpPr>
          <p:cNvPr id="94214" name="Line 6"/>
          <p:cNvSpPr>
            <a:spLocks noChangeShapeType="1"/>
          </p:cNvSpPr>
          <p:nvPr/>
        </p:nvSpPr>
        <p:spPr bwMode="auto">
          <a:xfrm>
            <a:off x="1828800" y="5105400"/>
            <a:ext cx="2438400" cy="1295400"/>
          </a:xfrm>
          <a:prstGeom prst="line">
            <a:avLst/>
          </a:prstGeom>
          <a:noFill/>
          <a:ln w="28575">
            <a:solidFill>
              <a:srgbClr val="CCCC00"/>
            </a:solidFill>
            <a:round/>
            <a:headEnd/>
            <a:tailEnd/>
          </a:ln>
        </p:spPr>
        <p:txBody>
          <a:bodyPr/>
          <a:lstStyle/>
          <a:p>
            <a:endParaRPr lang="vi-VN"/>
          </a:p>
        </p:txBody>
      </p:sp>
      <p:sp>
        <p:nvSpPr>
          <p:cNvPr id="94215" name="Line 7"/>
          <p:cNvSpPr>
            <a:spLocks noChangeShapeType="1"/>
          </p:cNvSpPr>
          <p:nvPr/>
        </p:nvSpPr>
        <p:spPr bwMode="auto">
          <a:xfrm>
            <a:off x="1828800" y="4191000"/>
            <a:ext cx="3962400" cy="2209800"/>
          </a:xfrm>
          <a:prstGeom prst="line">
            <a:avLst/>
          </a:prstGeom>
          <a:noFill/>
          <a:ln w="28575">
            <a:solidFill>
              <a:schemeClr val="hlink"/>
            </a:solidFill>
            <a:round/>
            <a:headEnd/>
            <a:tailEnd/>
          </a:ln>
        </p:spPr>
        <p:txBody>
          <a:bodyPr/>
          <a:lstStyle/>
          <a:p>
            <a:endParaRPr lang="vi-VN"/>
          </a:p>
        </p:txBody>
      </p:sp>
      <p:sp>
        <p:nvSpPr>
          <p:cNvPr id="94216" name="Line 8"/>
          <p:cNvSpPr>
            <a:spLocks noChangeShapeType="1"/>
          </p:cNvSpPr>
          <p:nvPr/>
        </p:nvSpPr>
        <p:spPr bwMode="auto">
          <a:xfrm>
            <a:off x="1828800" y="3276600"/>
            <a:ext cx="5410200" cy="3124200"/>
          </a:xfrm>
          <a:prstGeom prst="line">
            <a:avLst/>
          </a:prstGeom>
          <a:noFill/>
          <a:ln w="28575">
            <a:solidFill>
              <a:srgbClr val="FF66CC"/>
            </a:solidFill>
            <a:round/>
            <a:headEnd/>
            <a:tailEnd/>
          </a:ln>
        </p:spPr>
        <p:txBody>
          <a:bodyPr/>
          <a:lstStyle/>
          <a:p>
            <a:endParaRPr lang="vi-VN"/>
          </a:p>
        </p:txBody>
      </p:sp>
      <p:sp>
        <p:nvSpPr>
          <p:cNvPr id="94217" name="Arc 9"/>
          <p:cNvSpPr>
            <a:spLocks/>
          </p:cNvSpPr>
          <p:nvPr/>
        </p:nvSpPr>
        <p:spPr bwMode="auto">
          <a:xfrm flipH="1" flipV="1">
            <a:off x="2362200" y="2792413"/>
            <a:ext cx="4694238" cy="3124200"/>
          </a:xfrm>
          <a:custGeom>
            <a:avLst/>
            <a:gdLst>
              <a:gd name="T0" fmla="*/ 0 w 26614"/>
              <a:gd name="T1" fmla="*/ 2147483647 h 21600"/>
              <a:gd name="T2" fmla="*/ 2147483647 w 26614"/>
              <a:gd name="T3" fmla="*/ 2147483647 h 21600"/>
              <a:gd name="T4" fmla="*/ 2147483647 w 26614"/>
              <a:gd name="T5" fmla="*/ 2147483647 h 21600"/>
              <a:gd name="T6" fmla="*/ 0 60000 65536"/>
              <a:gd name="T7" fmla="*/ 0 60000 65536"/>
              <a:gd name="T8" fmla="*/ 0 60000 65536"/>
              <a:gd name="T9" fmla="*/ 0 w 26614"/>
              <a:gd name="T10" fmla="*/ 0 h 21600"/>
              <a:gd name="T11" fmla="*/ 26614 w 26614"/>
              <a:gd name="T12" fmla="*/ 21600 h 21600"/>
            </a:gdLst>
            <a:ahLst/>
            <a:cxnLst>
              <a:cxn ang="T6">
                <a:pos x="T0" y="T1"/>
              </a:cxn>
              <a:cxn ang="T7">
                <a:pos x="T2" y="T3"/>
              </a:cxn>
              <a:cxn ang="T8">
                <a:pos x="T4" y="T5"/>
              </a:cxn>
            </a:cxnLst>
            <a:rect l="T9" t="T10" r="T11" b="T12"/>
            <a:pathLst>
              <a:path w="26614" h="21600" fill="none" extrusionOk="0">
                <a:moveTo>
                  <a:pt x="0" y="590"/>
                </a:moveTo>
                <a:cubicBezTo>
                  <a:pt x="1642" y="198"/>
                  <a:pt x="3325" y="-1"/>
                  <a:pt x="5014" y="0"/>
                </a:cubicBezTo>
                <a:cubicBezTo>
                  <a:pt x="16943" y="0"/>
                  <a:pt x="26614" y="9670"/>
                  <a:pt x="26614" y="21600"/>
                </a:cubicBezTo>
              </a:path>
              <a:path w="26614" h="21600" stroke="0" extrusionOk="0">
                <a:moveTo>
                  <a:pt x="0" y="590"/>
                </a:moveTo>
                <a:cubicBezTo>
                  <a:pt x="1642" y="198"/>
                  <a:pt x="3325" y="-1"/>
                  <a:pt x="5014" y="0"/>
                </a:cubicBezTo>
                <a:cubicBezTo>
                  <a:pt x="16943" y="0"/>
                  <a:pt x="26614" y="9670"/>
                  <a:pt x="26614" y="21600"/>
                </a:cubicBezTo>
                <a:lnTo>
                  <a:pt x="5014" y="21600"/>
                </a:lnTo>
                <a:close/>
              </a:path>
            </a:pathLst>
          </a:custGeom>
          <a:noFill/>
          <a:ln w="28575">
            <a:solidFill>
              <a:srgbClr val="FF3300"/>
            </a:solidFill>
            <a:round/>
            <a:headEnd/>
            <a:tailEnd/>
          </a:ln>
        </p:spPr>
        <p:txBody>
          <a:bodyPr wrap="none" anchor="ctr"/>
          <a:lstStyle/>
          <a:p>
            <a:endParaRPr lang="vi-VN"/>
          </a:p>
        </p:txBody>
      </p:sp>
      <p:sp>
        <p:nvSpPr>
          <p:cNvPr id="94218" name="Text Box 10"/>
          <p:cNvSpPr txBox="1">
            <a:spLocks noChangeArrowheads="1"/>
          </p:cNvSpPr>
          <p:nvPr/>
        </p:nvSpPr>
        <p:spPr bwMode="auto">
          <a:xfrm>
            <a:off x="7848600" y="61722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L</a:t>
            </a:r>
          </a:p>
        </p:txBody>
      </p:sp>
      <p:sp>
        <p:nvSpPr>
          <p:cNvPr id="94219" name="Text Box 11"/>
          <p:cNvSpPr txBox="1">
            <a:spLocks noChangeArrowheads="1"/>
          </p:cNvSpPr>
          <p:nvPr/>
        </p:nvSpPr>
        <p:spPr bwMode="auto">
          <a:xfrm>
            <a:off x="7162800" y="54102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a:t>
            </a:r>
          </a:p>
        </p:txBody>
      </p:sp>
      <p:sp>
        <p:nvSpPr>
          <p:cNvPr id="94220" name="Text Box 12"/>
          <p:cNvSpPr txBox="1">
            <a:spLocks noChangeArrowheads="1"/>
          </p:cNvSpPr>
          <p:nvPr/>
        </p:nvSpPr>
        <p:spPr bwMode="auto">
          <a:xfrm>
            <a:off x="4267200" y="59436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IC1</a:t>
            </a:r>
          </a:p>
        </p:txBody>
      </p:sp>
      <p:sp>
        <p:nvSpPr>
          <p:cNvPr id="94221" name="Text Box 13"/>
          <p:cNvSpPr txBox="1">
            <a:spLocks noChangeArrowheads="1"/>
          </p:cNvSpPr>
          <p:nvPr/>
        </p:nvSpPr>
        <p:spPr bwMode="auto">
          <a:xfrm>
            <a:off x="5715000" y="59436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IC2</a:t>
            </a:r>
          </a:p>
        </p:txBody>
      </p:sp>
      <p:sp>
        <p:nvSpPr>
          <p:cNvPr id="94222" name="Text Box 14"/>
          <p:cNvSpPr txBox="1">
            <a:spLocks noChangeArrowheads="1"/>
          </p:cNvSpPr>
          <p:nvPr/>
        </p:nvSpPr>
        <p:spPr bwMode="auto">
          <a:xfrm>
            <a:off x="7086600" y="59436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IC3</a:t>
            </a:r>
          </a:p>
        </p:txBody>
      </p:sp>
      <p:sp>
        <p:nvSpPr>
          <p:cNvPr id="94223" name="Text Box 15"/>
          <p:cNvSpPr txBox="1">
            <a:spLocks noChangeArrowheads="1"/>
          </p:cNvSpPr>
          <p:nvPr/>
        </p:nvSpPr>
        <p:spPr bwMode="auto">
          <a:xfrm>
            <a:off x="1371600" y="20574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K</a:t>
            </a:r>
          </a:p>
        </p:txBody>
      </p:sp>
      <p:sp>
        <p:nvSpPr>
          <p:cNvPr id="94224" name="Line 16"/>
          <p:cNvSpPr>
            <a:spLocks noChangeShapeType="1"/>
          </p:cNvSpPr>
          <p:nvPr/>
        </p:nvSpPr>
        <p:spPr bwMode="auto">
          <a:xfrm>
            <a:off x="2514600" y="3657600"/>
            <a:ext cx="0" cy="2743200"/>
          </a:xfrm>
          <a:prstGeom prst="line">
            <a:avLst/>
          </a:prstGeom>
          <a:noFill/>
          <a:ln w="9525">
            <a:solidFill>
              <a:schemeClr val="tx1"/>
            </a:solidFill>
            <a:prstDash val="dash"/>
            <a:round/>
            <a:headEnd/>
            <a:tailEnd/>
          </a:ln>
        </p:spPr>
        <p:txBody>
          <a:bodyPr/>
          <a:lstStyle/>
          <a:p>
            <a:endParaRPr lang="vi-VN"/>
          </a:p>
        </p:txBody>
      </p:sp>
      <p:sp>
        <p:nvSpPr>
          <p:cNvPr id="94225" name="Line 17"/>
          <p:cNvSpPr>
            <a:spLocks noChangeShapeType="1"/>
          </p:cNvSpPr>
          <p:nvPr/>
        </p:nvSpPr>
        <p:spPr bwMode="auto">
          <a:xfrm flipH="1">
            <a:off x="1828800" y="3679825"/>
            <a:ext cx="685800" cy="0"/>
          </a:xfrm>
          <a:prstGeom prst="line">
            <a:avLst/>
          </a:prstGeom>
          <a:noFill/>
          <a:ln w="9525">
            <a:solidFill>
              <a:schemeClr val="tx1"/>
            </a:solidFill>
            <a:prstDash val="dash"/>
            <a:round/>
            <a:headEnd/>
            <a:tailEnd/>
          </a:ln>
        </p:spPr>
        <p:txBody>
          <a:bodyPr/>
          <a:lstStyle/>
          <a:p>
            <a:endParaRPr lang="vi-VN"/>
          </a:p>
        </p:txBody>
      </p:sp>
      <p:sp>
        <p:nvSpPr>
          <p:cNvPr id="94226" name="Line 18"/>
          <p:cNvSpPr>
            <a:spLocks noChangeShapeType="1"/>
          </p:cNvSpPr>
          <p:nvPr/>
        </p:nvSpPr>
        <p:spPr bwMode="auto">
          <a:xfrm>
            <a:off x="3962400" y="5410200"/>
            <a:ext cx="0" cy="990600"/>
          </a:xfrm>
          <a:prstGeom prst="line">
            <a:avLst/>
          </a:prstGeom>
          <a:noFill/>
          <a:ln w="9525">
            <a:solidFill>
              <a:schemeClr val="tx1"/>
            </a:solidFill>
            <a:prstDash val="dash"/>
            <a:round/>
            <a:headEnd/>
            <a:tailEnd/>
          </a:ln>
        </p:spPr>
        <p:txBody>
          <a:bodyPr/>
          <a:lstStyle/>
          <a:p>
            <a:endParaRPr lang="vi-VN"/>
          </a:p>
        </p:txBody>
      </p:sp>
      <p:sp>
        <p:nvSpPr>
          <p:cNvPr id="94227" name="Line 19"/>
          <p:cNvSpPr>
            <a:spLocks noChangeShapeType="1"/>
          </p:cNvSpPr>
          <p:nvPr/>
        </p:nvSpPr>
        <p:spPr bwMode="auto">
          <a:xfrm flipH="1">
            <a:off x="1855788" y="5356225"/>
            <a:ext cx="2133600" cy="0"/>
          </a:xfrm>
          <a:prstGeom prst="line">
            <a:avLst/>
          </a:prstGeom>
          <a:noFill/>
          <a:ln w="9525">
            <a:solidFill>
              <a:schemeClr val="tx1"/>
            </a:solidFill>
            <a:prstDash val="dash"/>
            <a:round/>
            <a:headEnd/>
            <a:tailEnd/>
          </a:ln>
        </p:spPr>
        <p:txBody>
          <a:bodyPr/>
          <a:lstStyle/>
          <a:p>
            <a:endParaRPr lang="vi-VN"/>
          </a:p>
        </p:txBody>
      </p:sp>
      <p:sp>
        <p:nvSpPr>
          <p:cNvPr id="94228" name="Line 20"/>
          <p:cNvSpPr>
            <a:spLocks noChangeShapeType="1"/>
          </p:cNvSpPr>
          <p:nvPr/>
        </p:nvSpPr>
        <p:spPr bwMode="auto">
          <a:xfrm>
            <a:off x="6324600" y="5943600"/>
            <a:ext cx="53975" cy="457200"/>
          </a:xfrm>
          <a:prstGeom prst="line">
            <a:avLst/>
          </a:prstGeom>
          <a:noFill/>
          <a:ln w="9525">
            <a:solidFill>
              <a:schemeClr val="tx1"/>
            </a:solidFill>
            <a:prstDash val="dash"/>
            <a:round/>
            <a:headEnd/>
            <a:tailEnd/>
          </a:ln>
        </p:spPr>
        <p:txBody>
          <a:bodyPr/>
          <a:lstStyle/>
          <a:p>
            <a:endParaRPr lang="vi-VN"/>
          </a:p>
        </p:txBody>
      </p:sp>
      <p:sp>
        <p:nvSpPr>
          <p:cNvPr id="94229" name="Line 21"/>
          <p:cNvSpPr>
            <a:spLocks noChangeShapeType="1"/>
          </p:cNvSpPr>
          <p:nvPr/>
        </p:nvSpPr>
        <p:spPr bwMode="auto">
          <a:xfrm flipH="1">
            <a:off x="1828800" y="5943600"/>
            <a:ext cx="4572000" cy="0"/>
          </a:xfrm>
          <a:prstGeom prst="line">
            <a:avLst/>
          </a:prstGeom>
          <a:noFill/>
          <a:ln w="9525">
            <a:solidFill>
              <a:schemeClr val="tx1"/>
            </a:solidFill>
            <a:prstDash val="dash"/>
            <a:round/>
            <a:headEnd/>
            <a:tailEnd/>
          </a:ln>
        </p:spPr>
        <p:txBody>
          <a:bodyPr/>
          <a:lstStyle/>
          <a:p>
            <a:endParaRPr lang="vi-VN"/>
          </a:p>
        </p:txBody>
      </p:sp>
      <p:sp>
        <p:nvSpPr>
          <p:cNvPr id="94230" name="Text Box 22"/>
          <p:cNvSpPr txBox="1">
            <a:spLocks noChangeArrowheads="1"/>
          </p:cNvSpPr>
          <p:nvPr/>
        </p:nvSpPr>
        <p:spPr bwMode="auto">
          <a:xfrm>
            <a:off x="2590800" y="32766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A</a:t>
            </a:r>
          </a:p>
        </p:txBody>
      </p:sp>
      <p:sp>
        <p:nvSpPr>
          <p:cNvPr id="94231" name="Text Box 23"/>
          <p:cNvSpPr txBox="1">
            <a:spLocks noChangeArrowheads="1"/>
          </p:cNvSpPr>
          <p:nvPr/>
        </p:nvSpPr>
        <p:spPr bwMode="auto">
          <a:xfrm>
            <a:off x="3962400" y="48768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B</a:t>
            </a:r>
          </a:p>
        </p:txBody>
      </p:sp>
      <p:sp>
        <p:nvSpPr>
          <p:cNvPr id="94232" name="Text Box 24"/>
          <p:cNvSpPr txBox="1">
            <a:spLocks noChangeArrowheads="1"/>
          </p:cNvSpPr>
          <p:nvPr/>
        </p:nvSpPr>
        <p:spPr bwMode="auto">
          <a:xfrm>
            <a:off x="6248400" y="54102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C</a:t>
            </a:r>
          </a:p>
        </p:txBody>
      </p:sp>
      <p:sp>
        <p:nvSpPr>
          <p:cNvPr id="94233" name="Oval 25"/>
          <p:cNvSpPr>
            <a:spLocks noChangeArrowheads="1"/>
          </p:cNvSpPr>
          <p:nvPr/>
        </p:nvSpPr>
        <p:spPr bwMode="auto">
          <a:xfrm>
            <a:off x="2465388" y="3630613"/>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94234" name="Oval 26"/>
          <p:cNvSpPr>
            <a:spLocks noChangeArrowheads="1"/>
          </p:cNvSpPr>
          <p:nvPr/>
        </p:nvSpPr>
        <p:spPr bwMode="auto">
          <a:xfrm>
            <a:off x="3913188" y="5311775"/>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94235" name="Oval 27"/>
          <p:cNvSpPr>
            <a:spLocks noChangeArrowheads="1"/>
          </p:cNvSpPr>
          <p:nvPr/>
        </p:nvSpPr>
        <p:spPr bwMode="auto">
          <a:xfrm>
            <a:off x="6324600" y="5845175"/>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94236" name="Text Box 28"/>
          <p:cNvSpPr txBox="1">
            <a:spLocks noChangeArrowheads="1"/>
          </p:cNvSpPr>
          <p:nvPr/>
        </p:nvSpPr>
        <p:spPr bwMode="auto">
          <a:xfrm>
            <a:off x="1219200" y="33528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A</a:t>
            </a:r>
            <a:r>
              <a:rPr lang="en-US" sz="2400" baseline="-25000">
                <a:latin typeface="Times New Roman" pitchFamily="18" charset="0"/>
              </a:rPr>
              <a:t>K</a:t>
            </a:r>
            <a:endParaRPr lang="en-US" sz="2400">
              <a:latin typeface="Times New Roman" pitchFamily="18" charset="0"/>
            </a:endParaRPr>
          </a:p>
        </p:txBody>
      </p:sp>
      <p:sp>
        <p:nvSpPr>
          <p:cNvPr id="94237" name="Text Box 29"/>
          <p:cNvSpPr txBox="1">
            <a:spLocks noChangeArrowheads="1"/>
          </p:cNvSpPr>
          <p:nvPr/>
        </p:nvSpPr>
        <p:spPr bwMode="auto">
          <a:xfrm>
            <a:off x="2286000" y="64008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A</a:t>
            </a:r>
            <a:r>
              <a:rPr lang="en-US" sz="2400" baseline="-25000">
                <a:latin typeface="Times New Roman" pitchFamily="18" charset="0"/>
              </a:rPr>
              <a:t>L</a:t>
            </a:r>
            <a:endParaRPr lang="en-US" sz="2400">
              <a:latin typeface="Times New Roman" pitchFamily="18" charset="0"/>
            </a:endParaRPr>
          </a:p>
        </p:txBody>
      </p:sp>
      <p:sp>
        <p:nvSpPr>
          <p:cNvPr id="94238" name="Text Box 30"/>
          <p:cNvSpPr txBox="1">
            <a:spLocks noChangeArrowheads="1"/>
          </p:cNvSpPr>
          <p:nvPr/>
        </p:nvSpPr>
        <p:spPr bwMode="auto">
          <a:xfrm>
            <a:off x="1219200" y="50292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B</a:t>
            </a:r>
            <a:r>
              <a:rPr lang="en-US" sz="2400" baseline="-25000">
                <a:latin typeface="Times New Roman" pitchFamily="18" charset="0"/>
              </a:rPr>
              <a:t>K</a:t>
            </a:r>
            <a:endParaRPr lang="en-US" sz="2400">
              <a:latin typeface="Times New Roman" pitchFamily="18" charset="0"/>
            </a:endParaRPr>
          </a:p>
        </p:txBody>
      </p:sp>
      <p:sp>
        <p:nvSpPr>
          <p:cNvPr id="94239" name="Text Box 31"/>
          <p:cNvSpPr txBox="1">
            <a:spLocks noChangeArrowheads="1"/>
          </p:cNvSpPr>
          <p:nvPr/>
        </p:nvSpPr>
        <p:spPr bwMode="auto">
          <a:xfrm>
            <a:off x="3733800" y="64008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B</a:t>
            </a:r>
            <a:r>
              <a:rPr lang="en-US" sz="2400" baseline="-25000">
                <a:latin typeface="Times New Roman" pitchFamily="18" charset="0"/>
              </a:rPr>
              <a:t>L</a:t>
            </a:r>
            <a:endParaRPr lang="en-US" sz="2400">
              <a:latin typeface="Times New Roman" pitchFamily="18" charset="0"/>
            </a:endParaRPr>
          </a:p>
        </p:txBody>
      </p:sp>
      <p:sp>
        <p:nvSpPr>
          <p:cNvPr id="94240" name="Text Box 32"/>
          <p:cNvSpPr txBox="1">
            <a:spLocks noChangeArrowheads="1"/>
          </p:cNvSpPr>
          <p:nvPr/>
        </p:nvSpPr>
        <p:spPr bwMode="auto">
          <a:xfrm>
            <a:off x="1219200" y="57150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C</a:t>
            </a:r>
            <a:r>
              <a:rPr lang="en-US" sz="2400" baseline="-25000">
                <a:latin typeface="Times New Roman" pitchFamily="18" charset="0"/>
              </a:rPr>
              <a:t>K</a:t>
            </a:r>
            <a:endParaRPr lang="en-US" sz="2400">
              <a:latin typeface="Times New Roman" pitchFamily="18" charset="0"/>
            </a:endParaRPr>
          </a:p>
        </p:txBody>
      </p:sp>
      <p:sp>
        <p:nvSpPr>
          <p:cNvPr id="94241" name="Text Box 33"/>
          <p:cNvSpPr txBox="1">
            <a:spLocks noChangeArrowheads="1"/>
          </p:cNvSpPr>
          <p:nvPr/>
        </p:nvSpPr>
        <p:spPr bwMode="auto">
          <a:xfrm>
            <a:off x="6172200" y="6400800"/>
            <a:ext cx="7620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C</a:t>
            </a:r>
            <a:r>
              <a:rPr lang="en-US" sz="2400" baseline="-25000">
                <a:latin typeface="Times New Roman" pitchFamily="18" charset="0"/>
              </a:rPr>
              <a:t>L</a:t>
            </a:r>
            <a:endParaRPr lang="en-US" sz="2400">
              <a:latin typeface="Times New Roman" pitchFamily="18" charset="0"/>
            </a:endParaRPr>
          </a:p>
        </p:txBody>
      </p:sp>
      <p:sp>
        <p:nvSpPr>
          <p:cNvPr id="94242" name="AutoShape 34"/>
          <p:cNvSpPr>
            <a:spLocks noChangeArrowheads="1"/>
          </p:cNvSpPr>
          <p:nvPr/>
        </p:nvSpPr>
        <p:spPr bwMode="auto">
          <a:xfrm>
            <a:off x="5105400" y="3352800"/>
            <a:ext cx="2209800" cy="762000"/>
          </a:xfrm>
          <a:prstGeom prst="wedgeRoundRectCallout">
            <a:avLst>
              <a:gd name="adj1" fmla="val -85199"/>
              <a:gd name="adj2" fmla="val 160833"/>
              <a:gd name="adj3" fmla="val 16667"/>
            </a:avLst>
          </a:prstGeom>
          <a:solidFill>
            <a:srgbClr val="FFFF99"/>
          </a:solidFill>
          <a:ln w="9525">
            <a:solidFill>
              <a:schemeClr val="tx1"/>
            </a:solidFill>
            <a:miter lim="800000"/>
            <a:headEnd/>
            <a:tailEnd/>
          </a:ln>
        </p:spPr>
        <p:txBody>
          <a:bodyPr/>
          <a:lstStyle/>
          <a:p>
            <a:pPr algn="ctr"/>
            <a:r>
              <a:rPr lang="en-US" sz="2400">
                <a:latin typeface="Times New Roman" pitchFamily="18" charset="0"/>
              </a:rPr>
              <a:t>Chọn B</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12292" name="Rectangle 3"/>
          <p:cNvSpPr>
            <a:spLocks noGrp="1" noChangeArrowheads="1"/>
          </p:cNvSpPr>
          <p:nvPr>
            <p:ph type="body" sz="half" idx="4294967295"/>
          </p:nvPr>
        </p:nvSpPr>
        <p:spPr>
          <a:xfrm>
            <a:off x="0" y="1600200"/>
            <a:ext cx="7162800" cy="839788"/>
          </a:xfrm>
          <a:noFill/>
        </p:spPr>
        <p:txBody>
          <a:bodyPr/>
          <a:lstStyle/>
          <a:p>
            <a:pPr eaLnBrk="1" hangingPunct="1">
              <a:lnSpc>
                <a:spcPct val="80000"/>
              </a:lnSpc>
            </a:pPr>
            <a:r>
              <a:rPr lang="en-US" sz="3500" smtClean="0">
                <a:effectLst/>
              </a:rPr>
              <a:t>Điều kiện kết hợp tối ưu:</a:t>
            </a:r>
          </a:p>
          <a:p>
            <a:pPr eaLnBrk="1" hangingPunct="1">
              <a:lnSpc>
                <a:spcPct val="80000"/>
              </a:lnSpc>
              <a:buFont typeface="Wingdings" pitchFamily="2" charset="2"/>
              <a:buNone/>
            </a:pPr>
            <a:r>
              <a:rPr lang="en-US" sz="1700" smtClean="0">
                <a:effectLst/>
              </a:rPr>
              <a:t>	</a:t>
            </a:r>
          </a:p>
          <a:p>
            <a:pPr eaLnBrk="1" hangingPunct="1">
              <a:lnSpc>
                <a:spcPct val="80000"/>
              </a:lnSpc>
              <a:buFont typeface="Wingdings" pitchFamily="2" charset="2"/>
              <a:buNone/>
            </a:pPr>
            <a:endParaRPr lang="en-US" sz="1700" smtClean="0">
              <a:effectLst/>
            </a:endParaRPr>
          </a:p>
        </p:txBody>
      </p:sp>
      <p:graphicFrame>
        <p:nvGraphicFramePr>
          <p:cNvPr id="12290" name="Object 4"/>
          <p:cNvGraphicFramePr>
            <a:graphicFrameLocks noGrp="1" noChangeAspect="1"/>
          </p:cNvGraphicFramePr>
          <p:nvPr>
            <p:ph sz="half" idx="4294967295"/>
          </p:nvPr>
        </p:nvGraphicFramePr>
        <p:xfrm>
          <a:off x="2123728" y="2348880"/>
          <a:ext cx="3416300" cy="1336675"/>
        </p:xfrm>
        <a:graphic>
          <a:graphicData uri="http://schemas.openxmlformats.org/presentationml/2006/ole">
            <mc:AlternateContent xmlns:mc="http://schemas.openxmlformats.org/markup-compatibility/2006">
              <mc:Choice xmlns:v="urn:schemas-microsoft-com:vml" Requires="v">
                <p:oleObj spid="_x0000_s11268" name="Equation" r:id="rId3" imgW="812520" imgH="431640" progId="Equation.3">
                  <p:embed/>
                </p:oleObj>
              </mc:Choice>
              <mc:Fallback>
                <p:oleObj name="Equation" r:id="rId3" imgW="81252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348880"/>
                        <a:ext cx="3416300" cy="133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Text Box 6"/>
          <p:cNvSpPr txBox="1">
            <a:spLocks noChangeArrowheads="1"/>
          </p:cNvSpPr>
          <p:nvPr/>
        </p:nvSpPr>
        <p:spPr bwMode="auto">
          <a:xfrm>
            <a:off x="5867400" y="2590800"/>
            <a:ext cx="1143000" cy="2774950"/>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(1)</a:t>
            </a:r>
          </a:p>
          <a:p>
            <a:pPr>
              <a:spcBef>
                <a:spcPct val="50000"/>
              </a:spcBef>
            </a:pPr>
            <a:endParaRPr lang="en-US" sz="3200">
              <a:latin typeface="Times New Roman" pitchFamily="18" charset="0"/>
            </a:endParaRPr>
          </a:p>
          <a:p>
            <a:pPr>
              <a:spcBef>
                <a:spcPct val="50000"/>
              </a:spcBef>
            </a:pPr>
            <a:r>
              <a:rPr lang="en-US" sz="3200">
                <a:latin typeface="Times New Roman" pitchFamily="18" charset="0"/>
              </a:rPr>
              <a:t>(2)</a:t>
            </a:r>
          </a:p>
          <a:p>
            <a:pPr>
              <a:spcBef>
                <a:spcPct val="50000"/>
              </a:spcBef>
            </a:pPr>
            <a:endParaRPr lang="en-US" sz="3200">
              <a:latin typeface="Times New Roman" pitchFamily="18" charset="0"/>
            </a:endParaRPr>
          </a:p>
        </p:txBody>
      </p:sp>
      <p:sp>
        <p:nvSpPr>
          <p:cNvPr id="12294" name="Text Box 7"/>
          <p:cNvSpPr txBox="1">
            <a:spLocks noChangeArrowheads="1"/>
          </p:cNvSpPr>
          <p:nvPr/>
        </p:nvSpPr>
        <p:spPr bwMode="auto">
          <a:xfrm>
            <a:off x="2057400" y="4038600"/>
            <a:ext cx="41148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Q = AK</a:t>
            </a:r>
            <a:r>
              <a:rPr lang="en-US" sz="3200" baseline="30000">
                <a:latin typeface="Times New Roman" pitchFamily="18" charset="0"/>
              </a:rPr>
              <a:t>a</a:t>
            </a:r>
            <a:r>
              <a:rPr lang="en-US" sz="3200">
                <a:latin typeface="Times New Roman" pitchFamily="18" charset="0"/>
              </a:rPr>
              <a:t>L</a:t>
            </a:r>
            <a:r>
              <a:rPr lang="en-US" sz="3200" baseline="30000">
                <a:latin typeface="Times New Roman" pitchFamily="18" charset="0"/>
              </a:rPr>
              <a:t>b</a:t>
            </a:r>
            <a:endParaRPr lang="en-US" sz="3200">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0" y="277813"/>
            <a:ext cx="8229600" cy="712787"/>
          </a:xfrm>
          <a:noFill/>
        </p:spPr>
        <p:txBody>
          <a:bodyPr/>
          <a:lstStyle/>
          <a:p>
            <a:pPr eaLnBrk="1" hangingPunct="1"/>
            <a:r>
              <a:rPr lang="en-US" sz="4000" smtClean="0">
                <a:effectLst/>
              </a:rPr>
              <a:t>2.3.2. </a:t>
            </a:r>
            <a:r>
              <a:rPr lang="en-US" sz="3800" smtClean="0">
                <a:effectLst/>
              </a:rPr>
              <a:t>Lý thuyết về sản xuất</a:t>
            </a:r>
          </a:p>
        </p:txBody>
      </p:sp>
      <p:sp>
        <p:nvSpPr>
          <p:cNvPr id="95235" name="Rectangle 3"/>
          <p:cNvSpPr>
            <a:spLocks noGrp="1" noChangeArrowheads="1"/>
          </p:cNvSpPr>
          <p:nvPr>
            <p:ph type="body" idx="4294967295"/>
          </p:nvPr>
        </p:nvSpPr>
        <p:spPr>
          <a:xfrm>
            <a:off x="0" y="1143000"/>
            <a:ext cx="8229600" cy="609600"/>
          </a:xfrm>
          <a:noFill/>
        </p:spPr>
        <p:txBody>
          <a:bodyPr/>
          <a:lstStyle/>
          <a:p>
            <a:pPr eaLnBrk="1" hangingPunct="1"/>
            <a:r>
              <a:rPr lang="en-US" smtClean="0">
                <a:effectLst/>
              </a:rPr>
              <a:t>Chi phí cho trước:</a:t>
            </a:r>
          </a:p>
        </p:txBody>
      </p:sp>
      <p:sp>
        <p:nvSpPr>
          <p:cNvPr id="95236" name="Line 4"/>
          <p:cNvSpPr>
            <a:spLocks noChangeShapeType="1"/>
          </p:cNvSpPr>
          <p:nvPr/>
        </p:nvSpPr>
        <p:spPr bwMode="auto">
          <a:xfrm>
            <a:off x="1524000" y="1905000"/>
            <a:ext cx="0" cy="4114800"/>
          </a:xfrm>
          <a:prstGeom prst="line">
            <a:avLst/>
          </a:prstGeom>
          <a:noFill/>
          <a:ln w="9525">
            <a:solidFill>
              <a:schemeClr val="tx1"/>
            </a:solidFill>
            <a:round/>
            <a:headEnd/>
            <a:tailEnd/>
          </a:ln>
        </p:spPr>
        <p:txBody>
          <a:bodyPr/>
          <a:lstStyle/>
          <a:p>
            <a:endParaRPr lang="vi-VN"/>
          </a:p>
        </p:txBody>
      </p:sp>
      <p:sp>
        <p:nvSpPr>
          <p:cNvPr id="95237" name="Line 5"/>
          <p:cNvSpPr>
            <a:spLocks noChangeShapeType="1"/>
          </p:cNvSpPr>
          <p:nvPr/>
        </p:nvSpPr>
        <p:spPr bwMode="auto">
          <a:xfrm>
            <a:off x="1524000" y="6019800"/>
            <a:ext cx="6248400" cy="0"/>
          </a:xfrm>
          <a:prstGeom prst="line">
            <a:avLst/>
          </a:prstGeom>
          <a:noFill/>
          <a:ln w="9525">
            <a:solidFill>
              <a:schemeClr val="tx1"/>
            </a:solidFill>
            <a:round/>
            <a:headEnd/>
            <a:tailEnd/>
          </a:ln>
        </p:spPr>
        <p:txBody>
          <a:bodyPr/>
          <a:lstStyle/>
          <a:p>
            <a:endParaRPr lang="vi-VN"/>
          </a:p>
        </p:txBody>
      </p:sp>
      <p:sp>
        <p:nvSpPr>
          <p:cNvPr id="95238" name="Line 6"/>
          <p:cNvSpPr>
            <a:spLocks noChangeShapeType="1"/>
          </p:cNvSpPr>
          <p:nvPr/>
        </p:nvSpPr>
        <p:spPr bwMode="auto">
          <a:xfrm>
            <a:off x="1524000" y="2770188"/>
            <a:ext cx="4648200" cy="3200400"/>
          </a:xfrm>
          <a:prstGeom prst="line">
            <a:avLst/>
          </a:prstGeom>
          <a:noFill/>
          <a:ln w="28575">
            <a:solidFill>
              <a:schemeClr val="folHlink"/>
            </a:solidFill>
            <a:round/>
            <a:headEnd/>
            <a:tailEnd/>
          </a:ln>
        </p:spPr>
        <p:txBody>
          <a:bodyPr/>
          <a:lstStyle/>
          <a:p>
            <a:endParaRPr lang="vi-VN"/>
          </a:p>
        </p:txBody>
      </p:sp>
      <p:sp>
        <p:nvSpPr>
          <p:cNvPr id="95239" name="Arc 7"/>
          <p:cNvSpPr>
            <a:spLocks/>
          </p:cNvSpPr>
          <p:nvPr/>
        </p:nvSpPr>
        <p:spPr bwMode="auto">
          <a:xfrm flipH="1" flipV="1">
            <a:off x="1752600" y="2057400"/>
            <a:ext cx="5029200" cy="3657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CC"/>
            </a:solidFill>
            <a:round/>
            <a:headEnd/>
            <a:tailEnd/>
          </a:ln>
        </p:spPr>
        <p:txBody>
          <a:bodyPr wrap="none" anchor="ctr"/>
          <a:lstStyle/>
          <a:p>
            <a:endParaRPr lang="vi-VN"/>
          </a:p>
        </p:txBody>
      </p:sp>
      <p:sp>
        <p:nvSpPr>
          <p:cNvPr id="95240" name="Arc 8"/>
          <p:cNvSpPr>
            <a:spLocks/>
          </p:cNvSpPr>
          <p:nvPr/>
        </p:nvSpPr>
        <p:spPr bwMode="auto">
          <a:xfrm flipH="1" flipV="1">
            <a:off x="2362200" y="2030413"/>
            <a:ext cx="4343400" cy="3048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3300"/>
            </a:solidFill>
            <a:round/>
            <a:headEnd/>
            <a:tailEnd/>
          </a:ln>
        </p:spPr>
        <p:txBody>
          <a:bodyPr wrap="none" anchor="ctr"/>
          <a:lstStyle/>
          <a:p>
            <a:endParaRPr lang="vi-VN"/>
          </a:p>
        </p:txBody>
      </p:sp>
      <p:sp>
        <p:nvSpPr>
          <p:cNvPr id="95241" name="Arc 9"/>
          <p:cNvSpPr>
            <a:spLocks/>
          </p:cNvSpPr>
          <p:nvPr/>
        </p:nvSpPr>
        <p:spPr bwMode="auto">
          <a:xfrm flipH="1" flipV="1">
            <a:off x="3048000" y="2057400"/>
            <a:ext cx="3657600" cy="2362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A50021"/>
            </a:solidFill>
            <a:round/>
            <a:headEnd/>
            <a:tailEnd/>
          </a:ln>
        </p:spPr>
        <p:txBody>
          <a:bodyPr wrap="none" anchor="ctr"/>
          <a:lstStyle/>
          <a:p>
            <a:endParaRPr lang="vi-VN"/>
          </a:p>
        </p:txBody>
      </p:sp>
      <p:sp>
        <p:nvSpPr>
          <p:cNvPr id="95242" name="Text Box 10"/>
          <p:cNvSpPr txBox="1">
            <a:spLocks noChangeArrowheads="1"/>
          </p:cNvSpPr>
          <p:nvPr/>
        </p:nvSpPr>
        <p:spPr bwMode="auto">
          <a:xfrm>
            <a:off x="7086600" y="54864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Q1</a:t>
            </a:r>
          </a:p>
        </p:txBody>
      </p:sp>
      <p:sp>
        <p:nvSpPr>
          <p:cNvPr id="95243" name="Text Box 11"/>
          <p:cNvSpPr txBox="1">
            <a:spLocks noChangeArrowheads="1"/>
          </p:cNvSpPr>
          <p:nvPr/>
        </p:nvSpPr>
        <p:spPr bwMode="auto">
          <a:xfrm>
            <a:off x="7086600" y="48768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Q2</a:t>
            </a:r>
          </a:p>
        </p:txBody>
      </p:sp>
      <p:sp>
        <p:nvSpPr>
          <p:cNvPr id="95244" name="Text Box 12"/>
          <p:cNvSpPr txBox="1">
            <a:spLocks noChangeArrowheads="1"/>
          </p:cNvSpPr>
          <p:nvPr/>
        </p:nvSpPr>
        <p:spPr bwMode="auto">
          <a:xfrm>
            <a:off x="7086600" y="41910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Q3</a:t>
            </a:r>
          </a:p>
        </p:txBody>
      </p:sp>
      <p:sp>
        <p:nvSpPr>
          <p:cNvPr id="95245" name="Text Box 13"/>
          <p:cNvSpPr txBox="1">
            <a:spLocks noChangeArrowheads="1"/>
          </p:cNvSpPr>
          <p:nvPr/>
        </p:nvSpPr>
        <p:spPr bwMode="auto">
          <a:xfrm>
            <a:off x="7772400" y="60960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L</a:t>
            </a:r>
          </a:p>
        </p:txBody>
      </p:sp>
      <p:sp>
        <p:nvSpPr>
          <p:cNvPr id="95246" name="Text Box 14"/>
          <p:cNvSpPr txBox="1">
            <a:spLocks noChangeArrowheads="1"/>
          </p:cNvSpPr>
          <p:nvPr/>
        </p:nvSpPr>
        <p:spPr bwMode="auto">
          <a:xfrm>
            <a:off x="1066800" y="16764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K</a:t>
            </a:r>
          </a:p>
        </p:txBody>
      </p:sp>
      <p:sp>
        <p:nvSpPr>
          <p:cNvPr id="95247" name="Text Box 15"/>
          <p:cNvSpPr txBox="1">
            <a:spLocks noChangeArrowheads="1"/>
          </p:cNvSpPr>
          <p:nvPr/>
        </p:nvSpPr>
        <p:spPr bwMode="auto">
          <a:xfrm>
            <a:off x="1981200" y="26670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A</a:t>
            </a:r>
          </a:p>
        </p:txBody>
      </p:sp>
      <p:sp>
        <p:nvSpPr>
          <p:cNvPr id="95248" name="Text Box 16"/>
          <p:cNvSpPr txBox="1">
            <a:spLocks noChangeArrowheads="1"/>
          </p:cNvSpPr>
          <p:nvPr/>
        </p:nvSpPr>
        <p:spPr bwMode="auto">
          <a:xfrm>
            <a:off x="3657600" y="38100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B</a:t>
            </a:r>
          </a:p>
        </p:txBody>
      </p:sp>
      <p:sp>
        <p:nvSpPr>
          <p:cNvPr id="95249" name="Text Box 17"/>
          <p:cNvSpPr txBox="1">
            <a:spLocks noChangeArrowheads="1"/>
          </p:cNvSpPr>
          <p:nvPr/>
        </p:nvSpPr>
        <p:spPr bwMode="auto">
          <a:xfrm>
            <a:off x="5638800" y="51816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C</a:t>
            </a:r>
          </a:p>
        </p:txBody>
      </p:sp>
      <p:sp>
        <p:nvSpPr>
          <p:cNvPr id="95250" name="Oval 18"/>
          <p:cNvSpPr>
            <a:spLocks noChangeArrowheads="1"/>
          </p:cNvSpPr>
          <p:nvPr/>
        </p:nvSpPr>
        <p:spPr bwMode="auto">
          <a:xfrm>
            <a:off x="1905000" y="3025775"/>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95251" name="Oval 19"/>
          <p:cNvSpPr>
            <a:spLocks noChangeArrowheads="1"/>
          </p:cNvSpPr>
          <p:nvPr/>
        </p:nvSpPr>
        <p:spPr bwMode="auto">
          <a:xfrm>
            <a:off x="3608388" y="4164013"/>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95252" name="Oval 20"/>
          <p:cNvSpPr>
            <a:spLocks noChangeArrowheads="1"/>
          </p:cNvSpPr>
          <p:nvPr/>
        </p:nvSpPr>
        <p:spPr bwMode="auto">
          <a:xfrm>
            <a:off x="5638800" y="5589588"/>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95253" name="Line 21"/>
          <p:cNvSpPr>
            <a:spLocks noChangeShapeType="1"/>
          </p:cNvSpPr>
          <p:nvPr/>
        </p:nvSpPr>
        <p:spPr bwMode="auto">
          <a:xfrm flipH="1">
            <a:off x="1524000" y="3048000"/>
            <a:ext cx="381000" cy="0"/>
          </a:xfrm>
          <a:prstGeom prst="line">
            <a:avLst/>
          </a:prstGeom>
          <a:noFill/>
          <a:ln w="9525">
            <a:solidFill>
              <a:schemeClr val="tx1"/>
            </a:solidFill>
            <a:prstDash val="dash"/>
            <a:round/>
            <a:headEnd/>
            <a:tailEnd/>
          </a:ln>
        </p:spPr>
        <p:txBody>
          <a:bodyPr/>
          <a:lstStyle/>
          <a:p>
            <a:endParaRPr lang="vi-VN"/>
          </a:p>
        </p:txBody>
      </p:sp>
      <p:sp>
        <p:nvSpPr>
          <p:cNvPr id="95254" name="Line 22"/>
          <p:cNvSpPr>
            <a:spLocks noChangeShapeType="1"/>
          </p:cNvSpPr>
          <p:nvPr/>
        </p:nvSpPr>
        <p:spPr bwMode="auto">
          <a:xfrm>
            <a:off x="1931988" y="3048000"/>
            <a:ext cx="0" cy="2971800"/>
          </a:xfrm>
          <a:prstGeom prst="line">
            <a:avLst/>
          </a:prstGeom>
          <a:noFill/>
          <a:ln w="9525">
            <a:solidFill>
              <a:schemeClr val="tx1"/>
            </a:solidFill>
            <a:prstDash val="dash"/>
            <a:round/>
            <a:headEnd/>
            <a:tailEnd/>
          </a:ln>
        </p:spPr>
        <p:txBody>
          <a:bodyPr/>
          <a:lstStyle/>
          <a:p>
            <a:endParaRPr lang="vi-VN"/>
          </a:p>
        </p:txBody>
      </p:sp>
      <p:sp>
        <p:nvSpPr>
          <p:cNvPr id="95255" name="Line 24"/>
          <p:cNvSpPr>
            <a:spLocks noChangeShapeType="1"/>
          </p:cNvSpPr>
          <p:nvPr/>
        </p:nvSpPr>
        <p:spPr bwMode="auto">
          <a:xfrm>
            <a:off x="3657600" y="4267200"/>
            <a:ext cx="0" cy="1752600"/>
          </a:xfrm>
          <a:prstGeom prst="line">
            <a:avLst/>
          </a:prstGeom>
          <a:noFill/>
          <a:ln w="9525">
            <a:solidFill>
              <a:schemeClr val="tx1"/>
            </a:solidFill>
            <a:prstDash val="dash"/>
            <a:round/>
            <a:headEnd/>
            <a:tailEnd/>
          </a:ln>
        </p:spPr>
        <p:txBody>
          <a:bodyPr/>
          <a:lstStyle/>
          <a:p>
            <a:endParaRPr lang="vi-VN"/>
          </a:p>
        </p:txBody>
      </p:sp>
      <p:sp>
        <p:nvSpPr>
          <p:cNvPr id="95256" name="Line 25"/>
          <p:cNvSpPr>
            <a:spLocks noChangeShapeType="1"/>
          </p:cNvSpPr>
          <p:nvPr/>
        </p:nvSpPr>
        <p:spPr bwMode="auto">
          <a:xfrm flipH="1">
            <a:off x="1524000" y="4213225"/>
            <a:ext cx="2133600" cy="0"/>
          </a:xfrm>
          <a:prstGeom prst="line">
            <a:avLst/>
          </a:prstGeom>
          <a:noFill/>
          <a:ln w="9525">
            <a:solidFill>
              <a:schemeClr val="tx1"/>
            </a:solidFill>
            <a:prstDash val="dash"/>
            <a:round/>
            <a:headEnd/>
            <a:tailEnd/>
          </a:ln>
        </p:spPr>
        <p:txBody>
          <a:bodyPr/>
          <a:lstStyle/>
          <a:p>
            <a:endParaRPr lang="vi-VN"/>
          </a:p>
        </p:txBody>
      </p:sp>
      <p:sp>
        <p:nvSpPr>
          <p:cNvPr id="95257" name="Line 26"/>
          <p:cNvSpPr>
            <a:spLocks noChangeShapeType="1"/>
          </p:cNvSpPr>
          <p:nvPr/>
        </p:nvSpPr>
        <p:spPr bwMode="auto">
          <a:xfrm>
            <a:off x="5715000" y="5638800"/>
            <a:ext cx="0" cy="381000"/>
          </a:xfrm>
          <a:prstGeom prst="line">
            <a:avLst/>
          </a:prstGeom>
          <a:noFill/>
          <a:ln w="9525">
            <a:solidFill>
              <a:schemeClr val="tx1"/>
            </a:solidFill>
            <a:prstDash val="dash"/>
            <a:round/>
            <a:headEnd/>
            <a:tailEnd/>
          </a:ln>
        </p:spPr>
        <p:txBody>
          <a:bodyPr/>
          <a:lstStyle/>
          <a:p>
            <a:endParaRPr lang="vi-VN"/>
          </a:p>
        </p:txBody>
      </p:sp>
      <p:sp>
        <p:nvSpPr>
          <p:cNvPr id="95258" name="Line 27"/>
          <p:cNvSpPr>
            <a:spLocks noChangeShapeType="1"/>
          </p:cNvSpPr>
          <p:nvPr/>
        </p:nvSpPr>
        <p:spPr bwMode="auto">
          <a:xfrm flipH="1">
            <a:off x="1524000" y="5638800"/>
            <a:ext cx="4114800" cy="0"/>
          </a:xfrm>
          <a:prstGeom prst="line">
            <a:avLst/>
          </a:prstGeom>
          <a:noFill/>
          <a:ln w="9525">
            <a:solidFill>
              <a:schemeClr val="tx1"/>
            </a:solidFill>
            <a:prstDash val="dash"/>
            <a:round/>
            <a:headEnd/>
            <a:tailEnd/>
          </a:ln>
        </p:spPr>
        <p:txBody>
          <a:bodyPr/>
          <a:lstStyle/>
          <a:p>
            <a:endParaRPr lang="vi-VN"/>
          </a:p>
        </p:txBody>
      </p:sp>
      <p:sp>
        <p:nvSpPr>
          <p:cNvPr id="95259" name="Text Box 28"/>
          <p:cNvSpPr txBox="1">
            <a:spLocks noChangeArrowheads="1"/>
          </p:cNvSpPr>
          <p:nvPr/>
        </p:nvSpPr>
        <p:spPr bwMode="auto">
          <a:xfrm>
            <a:off x="838200" y="27432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A</a:t>
            </a:r>
            <a:r>
              <a:rPr lang="en-US" sz="2400" baseline="-25000">
                <a:latin typeface="Times New Roman" pitchFamily="18" charset="0"/>
              </a:rPr>
              <a:t>K</a:t>
            </a:r>
            <a:endParaRPr lang="en-US" sz="2400">
              <a:latin typeface="Times New Roman" pitchFamily="18" charset="0"/>
            </a:endParaRPr>
          </a:p>
        </p:txBody>
      </p:sp>
      <p:sp>
        <p:nvSpPr>
          <p:cNvPr id="95260" name="Text Box 29"/>
          <p:cNvSpPr txBox="1">
            <a:spLocks noChangeArrowheads="1"/>
          </p:cNvSpPr>
          <p:nvPr/>
        </p:nvSpPr>
        <p:spPr bwMode="auto">
          <a:xfrm>
            <a:off x="1676400" y="60960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A</a:t>
            </a:r>
            <a:r>
              <a:rPr lang="en-US" sz="2400" baseline="-25000">
                <a:latin typeface="Times New Roman" pitchFamily="18" charset="0"/>
              </a:rPr>
              <a:t>L</a:t>
            </a:r>
            <a:endParaRPr lang="en-US" sz="2400">
              <a:latin typeface="Times New Roman" pitchFamily="18" charset="0"/>
            </a:endParaRPr>
          </a:p>
        </p:txBody>
      </p:sp>
      <p:sp>
        <p:nvSpPr>
          <p:cNvPr id="95261" name="Text Box 30"/>
          <p:cNvSpPr txBox="1">
            <a:spLocks noChangeArrowheads="1"/>
          </p:cNvSpPr>
          <p:nvPr/>
        </p:nvSpPr>
        <p:spPr bwMode="auto">
          <a:xfrm>
            <a:off x="838200" y="38862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B</a:t>
            </a:r>
            <a:r>
              <a:rPr lang="en-US" sz="2400" baseline="-25000">
                <a:latin typeface="Times New Roman" pitchFamily="18" charset="0"/>
              </a:rPr>
              <a:t>K</a:t>
            </a:r>
            <a:endParaRPr lang="en-US" sz="2400">
              <a:latin typeface="Times New Roman" pitchFamily="18" charset="0"/>
            </a:endParaRPr>
          </a:p>
        </p:txBody>
      </p:sp>
      <p:sp>
        <p:nvSpPr>
          <p:cNvPr id="95262" name="Text Box 31"/>
          <p:cNvSpPr txBox="1">
            <a:spLocks noChangeArrowheads="1"/>
          </p:cNvSpPr>
          <p:nvPr/>
        </p:nvSpPr>
        <p:spPr bwMode="auto">
          <a:xfrm>
            <a:off x="3429000" y="60960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B</a:t>
            </a:r>
            <a:r>
              <a:rPr lang="en-US" sz="2400" baseline="-25000">
                <a:latin typeface="Times New Roman" pitchFamily="18" charset="0"/>
              </a:rPr>
              <a:t>L</a:t>
            </a:r>
            <a:endParaRPr lang="en-US" sz="2400">
              <a:latin typeface="Times New Roman" pitchFamily="18" charset="0"/>
            </a:endParaRPr>
          </a:p>
        </p:txBody>
      </p:sp>
      <p:sp>
        <p:nvSpPr>
          <p:cNvPr id="95263" name="Text Box 32"/>
          <p:cNvSpPr txBox="1">
            <a:spLocks noChangeArrowheads="1"/>
          </p:cNvSpPr>
          <p:nvPr/>
        </p:nvSpPr>
        <p:spPr bwMode="auto">
          <a:xfrm>
            <a:off x="838200" y="53340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C</a:t>
            </a:r>
            <a:r>
              <a:rPr lang="en-US" sz="2400" baseline="-25000">
                <a:latin typeface="Times New Roman" pitchFamily="18" charset="0"/>
              </a:rPr>
              <a:t>K</a:t>
            </a:r>
            <a:endParaRPr lang="en-US" sz="2400">
              <a:latin typeface="Times New Roman" pitchFamily="18" charset="0"/>
            </a:endParaRPr>
          </a:p>
        </p:txBody>
      </p:sp>
      <p:sp>
        <p:nvSpPr>
          <p:cNvPr id="95264" name="Text Box 33"/>
          <p:cNvSpPr txBox="1">
            <a:spLocks noChangeArrowheads="1"/>
          </p:cNvSpPr>
          <p:nvPr/>
        </p:nvSpPr>
        <p:spPr bwMode="auto">
          <a:xfrm>
            <a:off x="5486400" y="6172200"/>
            <a:ext cx="6858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C</a:t>
            </a:r>
            <a:r>
              <a:rPr lang="en-US" sz="2400" baseline="-25000">
                <a:latin typeface="Times New Roman" pitchFamily="18" charset="0"/>
              </a:rPr>
              <a:t>L</a:t>
            </a:r>
            <a:endParaRPr lang="en-US" sz="2400">
              <a:latin typeface="Times New Roman" pitchFamily="18" charset="0"/>
            </a:endParaRPr>
          </a:p>
        </p:txBody>
      </p:sp>
      <p:sp>
        <p:nvSpPr>
          <p:cNvPr id="95265" name="AutoShape 34"/>
          <p:cNvSpPr>
            <a:spLocks noChangeArrowheads="1"/>
          </p:cNvSpPr>
          <p:nvPr/>
        </p:nvSpPr>
        <p:spPr bwMode="auto">
          <a:xfrm>
            <a:off x="4876800" y="2286000"/>
            <a:ext cx="1905000" cy="838200"/>
          </a:xfrm>
          <a:prstGeom prst="wedgeRoundRectCallout">
            <a:avLst>
              <a:gd name="adj1" fmla="val -91750"/>
              <a:gd name="adj2" fmla="val 159847"/>
              <a:gd name="adj3" fmla="val 16667"/>
            </a:avLst>
          </a:prstGeom>
          <a:solidFill>
            <a:srgbClr val="FFFF99"/>
          </a:solidFill>
          <a:ln w="9525">
            <a:solidFill>
              <a:schemeClr val="tx1"/>
            </a:solidFill>
            <a:miter lim="800000"/>
            <a:headEnd/>
            <a:tailEnd/>
          </a:ln>
        </p:spPr>
        <p:txBody>
          <a:bodyPr/>
          <a:lstStyle/>
          <a:p>
            <a:pPr algn="ctr"/>
            <a:r>
              <a:rPr lang="en-US" sz="2400">
                <a:latin typeface="Times New Roman" pitchFamily="18" charset="0"/>
              </a:rPr>
              <a:t>Chọn B</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13316" name="Rectangle 3"/>
          <p:cNvSpPr>
            <a:spLocks noGrp="1" noChangeArrowheads="1"/>
          </p:cNvSpPr>
          <p:nvPr>
            <p:ph type="body" idx="4294967295"/>
          </p:nvPr>
        </p:nvSpPr>
        <p:spPr>
          <a:xfrm>
            <a:off x="0" y="1600200"/>
            <a:ext cx="8229600" cy="4525963"/>
          </a:xfrm>
          <a:noFill/>
        </p:spPr>
        <p:txBody>
          <a:bodyPr/>
          <a:lstStyle/>
          <a:p>
            <a:pPr eaLnBrk="1" hangingPunct="1"/>
            <a:r>
              <a:rPr lang="en-US" smtClean="0">
                <a:effectLst/>
              </a:rPr>
              <a:t>Điều kiện kết hợp tối ưu:</a:t>
            </a:r>
          </a:p>
          <a:p>
            <a:pPr eaLnBrk="1" hangingPunct="1">
              <a:buFont typeface="Wingdings" pitchFamily="2" charset="2"/>
              <a:buNone/>
            </a:pPr>
            <a:endParaRPr lang="en-US" smtClean="0">
              <a:effectLst/>
            </a:endParaRPr>
          </a:p>
        </p:txBody>
      </p:sp>
      <p:sp>
        <p:nvSpPr>
          <p:cNvPr id="13317" name="Rectangle 5"/>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13314" name="Object 4"/>
          <p:cNvGraphicFramePr>
            <a:graphicFrameLocks noChangeAspect="1"/>
          </p:cNvGraphicFramePr>
          <p:nvPr/>
        </p:nvGraphicFramePr>
        <p:xfrm>
          <a:off x="1447800" y="2863850"/>
          <a:ext cx="3124200" cy="1250950"/>
        </p:xfrm>
        <a:graphic>
          <a:graphicData uri="http://schemas.openxmlformats.org/presentationml/2006/ole">
            <mc:AlternateContent xmlns:mc="http://schemas.openxmlformats.org/markup-compatibility/2006">
              <mc:Choice xmlns:v="urn:schemas-microsoft-com:vml" Requires="v">
                <p:oleObj spid="_x0000_s12292" name="Equation" r:id="rId3" imgW="812447" imgH="431613" progId="Equation.3">
                  <p:embed/>
                </p:oleObj>
              </mc:Choice>
              <mc:Fallback>
                <p:oleObj name="Equation" r:id="rId3" imgW="812447"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863850"/>
                        <a:ext cx="3124200" cy="125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Text Box 6"/>
          <p:cNvSpPr txBox="1">
            <a:spLocks noChangeArrowheads="1"/>
          </p:cNvSpPr>
          <p:nvPr/>
        </p:nvSpPr>
        <p:spPr bwMode="auto">
          <a:xfrm>
            <a:off x="1371600" y="4572000"/>
            <a:ext cx="4114800" cy="579438"/>
          </a:xfrm>
          <a:prstGeom prst="rect">
            <a:avLst/>
          </a:prstGeom>
          <a:noFill/>
          <a:ln w="9525">
            <a:noFill/>
            <a:miter lim="800000"/>
            <a:headEnd/>
            <a:tailEnd/>
          </a:ln>
        </p:spPr>
        <p:txBody>
          <a:bodyPr>
            <a:spAutoFit/>
          </a:bodyPr>
          <a:lstStyle/>
          <a:p>
            <a:pPr>
              <a:spcBef>
                <a:spcPct val="50000"/>
              </a:spcBef>
            </a:pPr>
            <a:r>
              <a:rPr lang="en-US" sz="3200" dirty="0">
                <a:latin typeface="Times New Roman" pitchFamily="18" charset="0"/>
              </a:rPr>
              <a:t>L * P</a:t>
            </a:r>
            <a:r>
              <a:rPr lang="en-US" sz="3200" baseline="-25000" dirty="0">
                <a:latin typeface="Times New Roman" pitchFamily="18" charset="0"/>
              </a:rPr>
              <a:t>L</a:t>
            </a:r>
            <a:r>
              <a:rPr lang="en-US" sz="3200" dirty="0">
                <a:latin typeface="Times New Roman" pitchFamily="18" charset="0"/>
              </a:rPr>
              <a:t> + K * P</a:t>
            </a:r>
            <a:r>
              <a:rPr lang="en-US" sz="3200" baseline="-25000" dirty="0">
                <a:latin typeface="Times New Roman" pitchFamily="18" charset="0"/>
              </a:rPr>
              <a:t>K</a:t>
            </a:r>
            <a:r>
              <a:rPr lang="en-US" sz="3200" dirty="0">
                <a:latin typeface="Times New Roman" pitchFamily="18" charset="0"/>
              </a:rPr>
              <a:t> = IC</a:t>
            </a:r>
          </a:p>
        </p:txBody>
      </p:sp>
      <p:sp>
        <p:nvSpPr>
          <p:cNvPr id="13319" name="Text Box 7"/>
          <p:cNvSpPr txBox="1">
            <a:spLocks noChangeArrowheads="1"/>
          </p:cNvSpPr>
          <p:nvPr/>
        </p:nvSpPr>
        <p:spPr bwMode="auto">
          <a:xfrm>
            <a:off x="6400800" y="3092450"/>
            <a:ext cx="1143000" cy="2774950"/>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(1)</a:t>
            </a:r>
          </a:p>
          <a:p>
            <a:pPr>
              <a:spcBef>
                <a:spcPct val="50000"/>
              </a:spcBef>
            </a:pPr>
            <a:endParaRPr lang="en-US" sz="3200">
              <a:latin typeface="Times New Roman" pitchFamily="18" charset="0"/>
            </a:endParaRPr>
          </a:p>
          <a:p>
            <a:pPr>
              <a:spcBef>
                <a:spcPct val="50000"/>
              </a:spcBef>
            </a:pPr>
            <a:r>
              <a:rPr lang="en-US" sz="3200">
                <a:latin typeface="Times New Roman" pitchFamily="18" charset="0"/>
              </a:rPr>
              <a:t>(2)</a:t>
            </a:r>
          </a:p>
          <a:p>
            <a:pPr>
              <a:spcBef>
                <a:spcPct val="50000"/>
              </a:spcBef>
            </a:pPr>
            <a:endParaRPr lang="en-US" sz="320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0" y="274638"/>
            <a:ext cx="8229600" cy="1143000"/>
          </a:xfrm>
        </p:spPr>
        <p:txBody>
          <a:bodyPr/>
          <a:lstStyle/>
          <a:p>
            <a:pPr eaLnBrk="1" hangingPunct="1">
              <a:defRPr/>
            </a:pPr>
            <a:r>
              <a:rPr lang="en-US" sz="3600" dirty="0" smtClean="0">
                <a:solidFill>
                  <a:schemeClr val="tx1"/>
                </a:solidFill>
                <a:effectLst/>
              </a:rPr>
              <a:t>2.3.2. </a:t>
            </a:r>
            <a:r>
              <a:rPr lang="en-US" sz="3600" dirty="0" err="1" smtClean="0">
                <a:solidFill>
                  <a:schemeClr val="tx1"/>
                </a:solidFill>
                <a:effectLst/>
              </a:rPr>
              <a:t>Lý</a:t>
            </a:r>
            <a:r>
              <a:rPr lang="en-US" sz="3600" dirty="0" smtClean="0">
                <a:solidFill>
                  <a:schemeClr val="tx1"/>
                </a:solidFill>
                <a:effectLst/>
              </a:rPr>
              <a:t> </a:t>
            </a:r>
            <a:r>
              <a:rPr lang="en-US" sz="3600" dirty="0" err="1" smtClean="0">
                <a:solidFill>
                  <a:schemeClr val="tx1"/>
                </a:solidFill>
                <a:effectLst/>
              </a:rPr>
              <a:t>thuyết</a:t>
            </a:r>
            <a:r>
              <a:rPr lang="en-US" sz="3600" dirty="0" smtClean="0">
                <a:solidFill>
                  <a:schemeClr val="tx1"/>
                </a:solidFill>
                <a:effectLst/>
              </a:rPr>
              <a:t> </a:t>
            </a:r>
            <a:r>
              <a:rPr lang="en-US" sz="3600" dirty="0" err="1" smtClean="0">
                <a:solidFill>
                  <a:schemeClr val="tx1"/>
                </a:solidFill>
                <a:effectLst/>
              </a:rPr>
              <a:t>về</a:t>
            </a:r>
            <a:r>
              <a:rPr lang="en-US" sz="3600" dirty="0" smtClean="0">
                <a:solidFill>
                  <a:schemeClr val="tx1"/>
                </a:solidFill>
                <a:effectLst/>
              </a:rPr>
              <a:t> </a:t>
            </a:r>
            <a:r>
              <a:rPr lang="en-US" sz="3600" dirty="0" err="1" smtClean="0">
                <a:solidFill>
                  <a:schemeClr val="tx1"/>
                </a:solidFill>
                <a:effectLst/>
              </a:rPr>
              <a:t>sản</a:t>
            </a:r>
            <a:r>
              <a:rPr lang="en-US" sz="3600" dirty="0" smtClean="0">
                <a:solidFill>
                  <a:schemeClr val="tx1"/>
                </a:solidFill>
                <a:effectLst/>
              </a:rPr>
              <a:t> </a:t>
            </a:r>
            <a:r>
              <a:rPr lang="en-US" sz="3600" dirty="0" err="1" smtClean="0">
                <a:solidFill>
                  <a:schemeClr val="tx1"/>
                </a:solidFill>
                <a:effectLst/>
              </a:rPr>
              <a:t>xuất</a:t>
            </a:r>
            <a:endParaRPr lang="en-US" sz="3600" dirty="0" smtClean="0"/>
          </a:p>
        </p:txBody>
      </p:sp>
      <p:sp>
        <p:nvSpPr>
          <p:cNvPr id="2052" name="Rectangle 3"/>
          <p:cNvSpPr>
            <a:spLocks noGrp="1" noChangeArrowheads="1"/>
          </p:cNvSpPr>
          <p:nvPr>
            <p:ph type="body" sz="half" idx="4294967295"/>
          </p:nvPr>
        </p:nvSpPr>
        <p:spPr>
          <a:xfrm>
            <a:off x="0" y="1828800"/>
            <a:ext cx="8077200" cy="4302125"/>
          </a:xfrm>
          <a:noFill/>
        </p:spPr>
        <p:txBody>
          <a:bodyPr/>
          <a:lstStyle/>
          <a:p>
            <a:pPr eaLnBrk="1" hangingPunct="1"/>
            <a:r>
              <a:rPr lang="en-US" sz="2600" smtClean="0">
                <a:effectLst/>
              </a:rPr>
              <a:t>Hàm sản xuất:</a:t>
            </a:r>
          </a:p>
          <a:p>
            <a:pPr eaLnBrk="1" hangingPunct="1"/>
            <a:r>
              <a:rPr lang="en-US" sz="2600" smtClean="0">
                <a:effectLst/>
              </a:rPr>
              <a:t>Ví dụ: Hàm sản xuất có dạng: </a:t>
            </a:r>
          </a:p>
          <a:p>
            <a:pPr eaLnBrk="1" hangingPunct="1">
              <a:buFont typeface="Wingdings" pitchFamily="2" charset="2"/>
              <a:buNone/>
            </a:pPr>
            <a:r>
              <a:rPr lang="en-US" sz="2600" smtClean="0">
                <a:effectLst/>
              </a:rPr>
              <a:t>Trong đó: Q là số lượng quần áo.</a:t>
            </a:r>
          </a:p>
          <a:p>
            <a:pPr eaLnBrk="1" hangingPunct="1">
              <a:buFont typeface="Wingdings" pitchFamily="2" charset="2"/>
              <a:buNone/>
            </a:pPr>
            <a:r>
              <a:rPr lang="en-US" sz="2600" smtClean="0">
                <a:effectLst/>
              </a:rPr>
              <a:t>		       K là số máy khâu.</a:t>
            </a:r>
          </a:p>
          <a:p>
            <a:pPr eaLnBrk="1" hangingPunct="1">
              <a:buFont typeface="Wingdings" pitchFamily="2" charset="2"/>
              <a:buNone/>
            </a:pPr>
            <a:r>
              <a:rPr lang="en-US" sz="2600" smtClean="0">
                <a:effectLst/>
              </a:rPr>
              <a:t>		       L là số lượng lao động.	</a:t>
            </a:r>
          </a:p>
          <a:p>
            <a:pPr eaLnBrk="1" hangingPunct="1">
              <a:buFont typeface="Wingdings" pitchFamily="2" charset="2"/>
              <a:buNone/>
            </a:pPr>
            <a:endParaRPr lang="en-US" sz="2600" smtClean="0">
              <a:effectLst/>
            </a:endParaRPr>
          </a:p>
        </p:txBody>
      </p:sp>
      <p:sp>
        <p:nvSpPr>
          <p:cNvPr id="2053" name="Rectangle 8"/>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2050" name="Object 7"/>
          <p:cNvGraphicFramePr>
            <a:graphicFrameLocks noChangeAspect="1"/>
          </p:cNvGraphicFramePr>
          <p:nvPr/>
        </p:nvGraphicFramePr>
        <p:xfrm>
          <a:off x="6019800" y="2057400"/>
          <a:ext cx="2438400" cy="609600"/>
        </p:xfrm>
        <a:graphic>
          <a:graphicData uri="http://schemas.openxmlformats.org/presentationml/2006/ole">
            <mc:AlternateContent xmlns:mc="http://schemas.openxmlformats.org/markup-compatibility/2006">
              <mc:Choice xmlns:v="urn:schemas-microsoft-com:vml" Requires="v">
                <p:oleObj spid="_x0000_s1028" name="Equation" r:id="rId3" imgW="901309" imgH="241195" progId="Equation.3">
                  <p:embed/>
                </p:oleObj>
              </mc:Choice>
              <mc:Fallback>
                <p:oleObj name="Equation" r:id="rId3" imgW="901309" imgH="2411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057400"/>
                        <a:ext cx="2438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0" y="277813"/>
            <a:ext cx="8229600" cy="790575"/>
          </a:xfrm>
          <a:noFill/>
        </p:spPr>
        <p:txBody>
          <a:bodyPr/>
          <a:lstStyle/>
          <a:p>
            <a:pPr eaLnBrk="1" hangingPunct="1"/>
            <a:r>
              <a:rPr lang="en-US" smtClean="0">
                <a:effectLst/>
              </a:rPr>
              <a:t>2.3.2. Lý thuyết về sản xuất</a:t>
            </a:r>
          </a:p>
        </p:txBody>
      </p:sp>
      <p:sp>
        <p:nvSpPr>
          <p:cNvPr id="96259" name="Rectangle 3"/>
          <p:cNvSpPr>
            <a:spLocks noGrp="1" noChangeArrowheads="1"/>
          </p:cNvSpPr>
          <p:nvPr>
            <p:ph type="body" idx="4294967295"/>
          </p:nvPr>
        </p:nvSpPr>
        <p:spPr>
          <a:xfrm>
            <a:off x="0" y="1295400"/>
            <a:ext cx="3886200" cy="5105400"/>
          </a:xfrm>
          <a:noFill/>
        </p:spPr>
        <p:txBody>
          <a:bodyPr/>
          <a:lstStyle/>
          <a:p>
            <a:pPr eaLnBrk="1" hangingPunct="1"/>
            <a:r>
              <a:rPr lang="en-US" smtClean="0">
                <a:effectLst/>
              </a:rPr>
              <a:t>Đường mở rộng khả năng sản xuất là tập hợp các điểm phối hợp tối ưu giữa các yếu tố sản xuất khi chi phí sản xuất thay đổi và giá cả các yếu tố sản xuất không đổi.</a:t>
            </a:r>
          </a:p>
        </p:txBody>
      </p:sp>
      <p:sp>
        <p:nvSpPr>
          <p:cNvPr id="96260" name="Line 4"/>
          <p:cNvSpPr>
            <a:spLocks noChangeShapeType="1"/>
          </p:cNvSpPr>
          <p:nvPr/>
        </p:nvSpPr>
        <p:spPr bwMode="auto">
          <a:xfrm>
            <a:off x="4648200" y="1676400"/>
            <a:ext cx="0" cy="4267200"/>
          </a:xfrm>
          <a:prstGeom prst="line">
            <a:avLst/>
          </a:prstGeom>
          <a:noFill/>
          <a:ln w="9525">
            <a:solidFill>
              <a:schemeClr val="tx1"/>
            </a:solidFill>
            <a:round/>
            <a:headEnd/>
            <a:tailEnd/>
          </a:ln>
        </p:spPr>
        <p:txBody>
          <a:bodyPr/>
          <a:lstStyle/>
          <a:p>
            <a:endParaRPr lang="vi-VN"/>
          </a:p>
        </p:txBody>
      </p:sp>
      <p:sp>
        <p:nvSpPr>
          <p:cNvPr id="96261" name="Line 5"/>
          <p:cNvSpPr>
            <a:spLocks noChangeShapeType="1"/>
          </p:cNvSpPr>
          <p:nvPr/>
        </p:nvSpPr>
        <p:spPr bwMode="auto">
          <a:xfrm>
            <a:off x="4648200" y="5943600"/>
            <a:ext cx="3962400" cy="0"/>
          </a:xfrm>
          <a:prstGeom prst="line">
            <a:avLst/>
          </a:prstGeom>
          <a:noFill/>
          <a:ln w="9525">
            <a:solidFill>
              <a:schemeClr val="tx1"/>
            </a:solidFill>
            <a:round/>
            <a:headEnd/>
            <a:tailEnd/>
          </a:ln>
        </p:spPr>
        <p:txBody>
          <a:bodyPr/>
          <a:lstStyle/>
          <a:p>
            <a:endParaRPr lang="vi-VN"/>
          </a:p>
        </p:txBody>
      </p:sp>
      <p:sp>
        <p:nvSpPr>
          <p:cNvPr id="96262" name="Line 6"/>
          <p:cNvSpPr>
            <a:spLocks noChangeShapeType="1"/>
          </p:cNvSpPr>
          <p:nvPr/>
        </p:nvSpPr>
        <p:spPr bwMode="auto">
          <a:xfrm>
            <a:off x="4648200" y="3657600"/>
            <a:ext cx="1981200" cy="2286000"/>
          </a:xfrm>
          <a:prstGeom prst="line">
            <a:avLst/>
          </a:prstGeom>
          <a:noFill/>
          <a:ln w="9525">
            <a:solidFill>
              <a:schemeClr val="tx1"/>
            </a:solidFill>
            <a:round/>
            <a:headEnd/>
            <a:tailEnd/>
          </a:ln>
        </p:spPr>
        <p:txBody>
          <a:bodyPr/>
          <a:lstStyle/>
          <a:p>
            <a:endParaRPr lang="vi-VN"/>
          </a:p>
        </p:txBody>
      </p:sp>
      <p:sp>
        <p:nvSpPr>
          <p:cNvPr id="96263" name="Line 7"/>
          <p:cNvSpPr>
            <a:spLocks noChangeShapeType="1"/>
          </p:cNvSpPr>
          <p:nvPr/>
        </p:nvSpPr>
        <p:spPr bwMode="auto">
          <a:xfrm>
            <a:off x="4648200" y="2438400"/>
            <a:ext cx="3048000" cy="3505200"/>
          </a:xfrm>
          <a:prstGeom prst="line">
            <a:avLst/>
          </a:prstGeom>
          <a:noFill/>
          <a:ln w="9525">
            <a:solidFill>
              <a:schemeClr val="tx1"/>
            </a:solidFill>
            <a:round/>
            <a:headEnd/>
            <a:tailEnd/>
          </a:ln>
        </p:spPr>
        <p:txBody>
          <a:bodyPr/>
          <a:lstStyle/>
          <a:p>
            <a:endParaRPr lang="vi-VN"/>
          </a:p>
        </p:txBody>
      </p:sp>
      <p:sp>
        <p:nvSpPr>
          <p:cNvPr id="96264" name="Arc 8"/>
          <p:cNvSpPr>
            <a:spLocks/>
          </p:cNvSpPr>
          <p:nvPr/>
        </p:nvSpPr>
        <p:spPr bwMode="auto">
          <a:xfrm flipH="1" flipV="1">
            <a:off x="5311775" y="2005013"/>
            <a:ext cx="3657600" cy="3328987"/>
          </a:xfrm>
          <a:custGeom>
            <a:avLst/>
            <a:gdLst>
              <a:gd name="T0" fmla="*/ 2147483647 w 21600"/>
              <a:gd name="T1" fmla="*/ 0 h 21450"/>
              <a:gd name="T2" fmla="*/ 2147483647 w 21600"/>
              <a:gd name="T3" fmla="*/ 2147483647 h 21450"/>
              <a:gd name="T4" fmla="*/ 0 w 21600"/>
              <a:gd name="T5" fmla="*/ 2147483647 h 21450"/>
              <a:gd name="T6" fmla="*/ 0 60000 65536"/>
              <a:gd name="T7" fmla="*/ 0 60000 65536"/>
              <a:gd name="T8" fmla="*/ 0 60000 65536"/>
              <a:gd name="T9" fmla="*/ 0 w 21600"/>
              <a:gd name="T10" fmla="*/ 0 h 21450"/>
              <a:gd name="T11" fmla="*/ 21600 w 21600"/>
              <a:gd name="T12" fmla="*/ 21450 h 21450"/>
            </a:gdLst>
            <a:ahLst/>
            <a:cxnLst>
              <a:cxn ang="T6">
                <a:pos x="T0" y="T1"/>
              </a:cxn>
              <a:cxn ang="T7">
                <a:pos x="T2" y="T3"/>
              </a:cxn>
              <a:cxn ang="T8">
                <a:pos x="T4" y="T5"/>
              </a:cxn>
            </a:cxnLst>
            <a:rect l="T9" t="T10" r="T11" b="T12"/>
            <a:pathLst>
              <a:path w="21600" h="21450" fill="none" extrusionOk="0">
                <a:moveTo>
                  <a:pt x="2542" y="0"/>
                </a:moveTo>
                <a:cubicBezTo>
                  <a:pt x="13412" y="1288"/>
                  <a:pt x="21600" y="10504"/>
                  <a:pt x="21600" y="21450"/>
                </a:cubicBezTo>
              </a:path>
              <a:path w="21600" h="21450" stroke="0" extrusionOk="0">
                <a:moveTo>
                  <a:pt x="2542" y="0"/>
                </a:moveTo>
                <a:cubicBezTo>
                  <a:pt x="13412" y="1288"/>
                  <a:pt x="21600" y="10504"/>
                  <a:pt x="21600" y="21450"/>
                </a:cubicBezTo>
                <a:lnTo>
                  <a:pt x="0" y="21450"/>
                </a:lnTo>
                <a:close/>
              </a:path>
            </a:pathLst>
          </a:custGeom>
          <a:noFill/>
          <a:ln w="9525">
            <a:solidFill>
              <a:schemeClr val="tx1"/>
            </a:solidFill>
            <a:round/>
            <a:headEnd/>
            <a:tailEnd/>
          </a:ln>
        </p:spPr>
        <p:txBody>
          <a:bodyPr wrap="none" anchor="ctr"/>
          <a:lstStyle/>
          <a:p>
            <a:endParaRPr lang="vi-VN"/>
          </a:p>
        </p:txBody>
      </p:sp>
      <p:sp>
        <p:nvSpPr>
          <p:cNvPr id="96265" name="Arc 9"/>
          <p:cNvSpPr>
            <a:spLocks/>
          </p:cNvSpPr>
          <p:nvPr/>
        </p:nvSpPr>
        <p:spPr bwMode="auto">
          <a:xfrm flipH="1" flipV="1">
            <a:off x="5105400" y="3276600"/>
            <a:ext cx="2209800" cy="2286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vi-VN"/>
          </a:p>
        </p:txBody>
      </p:sp>
      <p:sp>
        <p:nvSpPr>
          <p:cNvPr id="96266" name="Oval 10"/>
          <p:cNvSpPr>
            <a:spLocks noChangeArrowheads="1"/>
          </p:cNvSpPr>
          <p:nvPr/>
        </p:nvSpPr>
        <p:spPr bwMode="auto">
          <a:xfrm>
            <a:off x="5589588" y="4724400"/>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96267" name="Oval 11"/>
          <p:cNvSpPr>
            <a:spLocks noChangeArrowheads="1"/>
          </p:cNvSpPr>
          <p:nvPr/>
        </p:nvSpPr>
        <p:spPr bwMode="auto">
          <a:xfrm>
            <a:off x="6069013" y="4065588"/>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96268" name="Freeform 23"/>
          <p:cNvSpPr>
            <a:spLocks/>
          </p:cNvSpPr>
          <p:nvPr/>
        </p:nvSpPr>
        <p:spPr bwMode="auto">
          <a:xfrm>
            <a:off x="5078413" y="3249613"/>
            <a:ext cx="1524000" cy="2133600"/>
          </a:xfrm>
          <a:custGeom>
            <a:avLst/>
            <a:gdLst>
              <a:gd name="T0" fmla="*/ 0 w 1344"/>
              <a:gd name="T1" fmla="*/ 2147483647 h 2064"/>
              <a:gd name="T2" fmla="*/ 2147483647 w 1344"/>
              <a:gd name="T3" fmla="*/ 2147483647 h 2064"/>
              <a:gd name="T4" fmla="*/ 2147483647 w 1344"/>
              <a:gd name="T5" fmla="*/ 2147483647 h 2064"/>
              <a:gd name="T6" fmla="*/ 2147483647 w 1344"/>
              <a:gd name="T7" fmla="*/ 0 h 2064"/>
              <a:gd name="T8" fmla="*/ 0 60000 65536"/>
              <a:gd name="T9" fmla="*/ 0 60000 65536"/>
              <a:gd name="T10" fmla="*/ 0 60000 65536"/>
              <a:gd name="T11" fmla="*/ 0 60000 65536"/>
              <a:gd name="T12" fmla="*/ 0 w 1344"/>
              <a:gd name="T13" fmla="*/ 0 h 2064"/>
              <a:gd name="T14" fmla="*/ 1344 w 1344"/>
              <a:gd name="T15" fmla="*/ 2064 h 2064"/>
            </a:gdLst>
            <a:ahLst/>
            <a:cxnLst>
              <a:cxn ang="T8">
                <a:pos x="T0" y="T1"/>
              </a:cxn>
              <a:cxn ang="T9">
                <a:pos x="T2" y="T3"/>
              </a:cxn>
              <a:cxn ang="T10">
                <a:pos x="T4" y="T5"/>
              </a:cxn>
              <a:cxn ang="T11">
                <a:pos x="T6" y="T7"/>
              </a:cxn>
            </a:cxnLst>
            <a:rect l="T12" t="T13" r="T14" b="T15"/>
            <a:pathLst>
              <a:path w="1344" h="2064">
                <a:moveTo>
                  <a:pt x="0" y="2064"/>
                </a:moveTo>
                <a:cubicBezTo>
                  <a:pt x="284" y="1708"/>
                  <a:pt x="568" y="1352"/>
                  <a:pt x="768" y="1056"/>
                </a:cubicBezTo>
                <a:cubicBezTo>
                  <a:pt x="968" y="760"/>
                  <a:pt x="1104" y="464"/>
                  <a:pt x="1200" y="288"/>
                </a:cubicBezTo>
                <a:cubicBezTo>
                  <a:pt x="1296" y="112"/>
                  <a:pt x="1320" y="56"/>
                  <a:pt x="1344" y="0"/>
                </a:cubicBezTo>
              </a:path>
            </a:pathLst>
          </a:custGeom>
          <a:noFill/>
          <a:ln w="28575">
            <a:solidFill>
              <a:srgbClr val="FF0000"/>
            </a:solidFill>
            <a:round/>
            <a:headEnd/>
            <a:tailEnd/>
          </a:ln>
        </p:spPr>
        <p:txBody>
          <a:bodyPr/>
          <a:lstStyle/>
          <a:p>
            <a:endParaRPr lang="vi-VN"/>
          </a:p>
        </p:txBody>
      </p:sp>
      <p:sp>
        <p:nvSpPr>
          <p:cNvPr id="96269" name="AutoShape 24"/>
          <p:cNvSpPr>
            <a:spLocks noChangeArrowheads="1"/>
          </p:cNvSpPr>
          <p:nvPr/>
        </p:nvSpPr>
        <p:spPr bwMode="auto">
          <a:xfrm>
            <a:off x="6629400" y="1371600"/>
            <a:ext cx="2286000" cy="1143000"/>
          </a:xfrm>
          <a:prstGeom prst="wedgeRoundRectCallout">
            <a:avLst>
              <a:gd name="adj1" fmla="val -46875"/>
              <a:gd name="adj2" fmla="val 97361"/>
              <a:gd name="adj3" fmla="val 16667"/>
            </a:avLst>
          </a:prstGeom>
          <a:solidFill>
            <a:srgbClr val="FFFF99"/>
          </a:solidFill>
          <a:ln w="9525">
            <a:solidFill>
              <a:schemeClr val="tx1"/>
            </a:solidFill>
            <a:miter lim="800000"/>
            <a:headEnd/>
            <a:tailEnd/>
          </a:ln>
        </p:spPr>
        <p:txBody>
          <a:bodyPr/>
          <a:lstStyle/>
          <a:p>
            <a:pPr algn="ctr"/>
            <a:r>
              <a:rPr lang="en-US" sz="2000">
                <a:latin typeface="Times New Roman" pitchFamily="18" charset="0"/>
              </a:rPr>
              <a:t>Đường mở rộng khả năng sản xuất</a:t>
            </a:r>
          </a:p>
        </p:txBody>
      </p:sp>
      <p:sp>
        <p:nvSpPr>
          <p:cNvPr id="96270" name="Text Box 25"/>
          <p:cNvSpPr txBox="1">
            <a:spLocks noChangeArrowheads="1"/>
          </p:cNvSpPr>
          <p:nvPr/>
        </p:nvSpPr>
        <p:spPr bwMode="auto">
          <a:xfrm>
            <a:off x="8534400" y="5105400"/>
            <a:ext cx="838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Q2</a:t>
            </a:r>
          </a:p>
        </p:txBody>
      </p:sp>
      <p:sp>
        <p:nvSpPr>
          <p:cNvPr id="96271" name="Text Box 26"/>
          <p:cNvSpPr txBox="1">
            <a:spLocks noChangeArrowheads="1"/>
          </p:cNvSpPr>
          <p:nvPr/>
        </p:nvSpPr>
        <p:spPr bwMode="auto">
          <a:xfrm>
            <a:off x="7467600" y="5334000"/>
            <a:ext cx="838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Q1</a:t>
            </a:r>
          </a:p>
        </p:txBody>
      </p:sp>
      <p:sp>
        <p:nvSpPr>
          <p:cNvPr id="96272" name="Text Box 27"/>
          <p:cNvSpPr txBox="1">
            <a:spLocks noChangeArrowheads="1"/>
          </p:cNvSpPr>
          <p:nvPr/>
        </p:nvSpPr>
        <p:spPr bwMode="auto">
          <a:xfrm>
            <a:off x="5791200" y="5562600"/>
            <a:ext cx="838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IC1</a:t>
            </a:r>
          </a:p>
        </p:txBody>
      </p:sp>
      <p:sp>
        <p:nvSpPr>
          <p:cNvPr id="96273" name="Text Box 28"/>
          <p:cNvSpPr txBox="1">
            <a:spLocks noChangeArrowheads="1"/>
          </p:cNvSpPr>
          <p:nvPr/>
        </p:nvSpPr>
        <p:spPr bwMode="auto">
          <a:xfrm>
            <a:off x="6781800" y="5562600"/>
            <a:ext cx="838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IC2</a:t>
            </a:r>
          </a:p>
        </p:txBody>
      </p:sp>
      <p:sp>
        <p:nvSpPr>
          <p:cNvPr id="96274" name="Text Box 29"/>
          <p:cNvSpPr txBox="1">
            <a:spLocks noChangeArrowheads="1"/>
          </p:cNvSpPr>
          <p:nvPr/>
        </p:nvSpPr>
        <p:spPr bwMode="auto">
          <a:xfrm>
            <a:off x="8458200" y="6019800"/>
            <a:ext cx="838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L</a:t>
            </a:r>
          </a:p>
        </p:txBody>
      </p:sp>
      <p:sp>
        <p:nvSpPr>
          <p:cNvPr id="96275" name="Text Box 30"/>
          <p:cNvSpPr txBox="1">
            <a:spLocks noChangeArrowheads="1"/>
          </p:cNvSpPr>
          <p:nvPr/>
        </p:nvSpPr>
        <p:spPr bwMode="auto">
          <a:xfrm>
            <a:off x="4495800" y="1219200"/>
            <a:ext cx="8382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rPr>
              <a:t>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0" y="277813"/>
            <a:ext cx="8229600" cy="712787"/>
          </a:xfrm>
          <a:noFill/>
        </p:spPr>
        <p:txBody>
          <a:bodyPr/>
          <a:lstStyle/>
          <a:p>
            <a:pPr eaLnBrk="1" hangingPunct="1"/>
            <a:r>
              <a:rPr lang="en-US" sz="3800" smtClean="0">
                <a:effectLst/>
              </a:rPr>
              <a:t>2.3.3. Chi phí sản xuất ngắn hạn</a:t>
            </a:r>
          </a:p>
        </p:txBody>
      </p:sp>
      <p:sp>
        <p:nvSpPr>
          <p:cNvPr id="97283" name="Rectangle 3"/>
          <p:cNvSpPr>
            <a:spLocks noGrp="1" noChangeArrowheads="1"/>
          </p:cNvSpPr>
          <p:nvPr>
            <p:ph type="body" idx="4294967295"/>
          </p:nvPr>
        </p:nvSpPr>
        <p:spPr>
          <a:xfrm>
            <a:off x="0" y="1143000"/>
            <a:ext cx="8229600" cy="5334000"/>
          </a:xfrm>
          <a:noFill/>
        </p:spPr>
        <p:txBody>
          <a:bodyPr>
            <a:normAutofit lnSpcReduction="10000"/>
          </a:bodyPr>
          <a:lstStyle/>
          <a:p>
            <a:pPr eaLnBrk="1" hangingPunct="1">
              <a:lnSpc>
                <a:spcPct val="90000"/>
              </a:lnSpc>
            </a:pPr>
            <a:r>
              <a:rPr lang="en-US" smtClean="0">
                <a:effectLst/>
              </a:rPr>
              <a:t>Tổng chi phí cố định (STFC) là toàn bộ chi phí mà doanh nghiệp phải chi ra trong mỗi đơn vị thời gian cho các yếu tố sản xuất cố định bao gồm chi phí khấu hao, tiền thuê nhà xưởng, tiền lương thời gian … Tổng chi phí cố định sẽ không đổi khi sản lượng thay đổi.</a:t>
            </a:r>
          </a:p>
          <a:p>
            <a:pPr eaLnBrk="1" hangingPunct="1">
              <a:lnSpc>
                <a:spcPct val="90000"/>
              </a:lnSpc>
            </a:pPr>
            <a:r>
              <a:rPr lang="en-US" smtClean="0">
                <a:effectLst/>
              </a:rPr>
              <a:t>Tổng chi phí biến đổi (STVC) là toàn bộ chi phí mà doanh nghiệp chi ra trong mỗi đơn vị thời gian cho các yếu tố sản xuất biến đổi bao gồm chi phí mua nguyên vật liệu, tiền lương sản phẩm ,,, Tổng chi phí biến đổi sẽ thay đổi khi sản lượng thay đổi.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0" y="152400"/>
            <a:ext cx="8229600" cy="685800"/>
          </a:xfrm>
          <a:noFill/>
        </p:spPr>
        <p:txBody>
          <a:bodyPr/>
          <a:lstStyle/>
          <a:p>
            <a:pPr eaLnBrk="1" hangingPunct="1"/>
            <a:r>
              <a:rPr lang="en-US" sz="3800" smtClean="0">
                <a:effectLst/>
              </a:rPr>
              <a:t>2.3.3. Chi phí sản xuất ngắn hạn</a:t>
            </a:r>
          </a:p>
        </p:txBody>
      </p:sp>
      <p:sp>
        <p:nvSpPr>
          <p:cNvPr id="98307" name="Rectangle 3"/>
          <p:cNvSpPr>
            <a:spLocks noGrp="1" noChangeArrowheads="1"/>
          </p:cNvSpPr>
          <p:nvPr>
            <p:ph type="body" idx="4294967295"/>
          </p:nvPr>
        </p:nvSpPr>
        <p:spPr>
          <a:xfrm>
            <a:off x="0" y="1066800"/>
            <a:ext cx="8229600" cy="5257800"/>
          </a:xfrm>
          <a:noFill/>
        </p:spPr>
        <p:txBody>
          <a:bodyPr/>
          <a:lstStyle/>
          <a:p>
            <a:pPr eaLnBrk="1" hangingPunct="1"/>
            <a:r>
              <a:rPr lang="en-US" sz="2600" smtClean="0">
                <a:effectLst/>
              </a:rPr>
              <a:t>Tổng chi phí (STC) là toàn bộ chi phí mà doanh nghiệp chi ra trong mỗi đơn vị thời gian cho tất cả các yếu tố sản xuất cố định và biến đổi.</a:t>
            </a:r>
          </a:p>
          <a:p>
            <a:pPr eaLnBrk="1" hangingPunct="1">
              <a:buFont typeface="Wingdings" pitchFamily="2" charset="2"/>
              <a:buNone/>
            </a:pPr>
            <a:r>
              <a:rPr lang="en-US" sz="2600" smtClean="0">
                <a:effectLst/>
              </a:rPr>
              <a:t>		STC = STFC + STVC</a:t>
            </a:r>
          </a:p>
          <a:p>
            <a:pPr eaLnBrk="1" hangingPunct="1"/>
            <a:r>
              <a:rPr lang="en-US" sz="2600" smtClean="0">
                <a:effectLst/>
              </a:rPr>
              <a:t>Chi phí cố định trung bình (SAFC) là chi phí cố định tính trung bình cho mỗi đơn vị sản phẩm.</a:t>
            </a:r>
          </a:p>
          <a:p>
            <a:pPr eaLnBrk="1" hangingPunct="1">
              <a:buFont typeface="Wingdings" pitchFamily="2" charset="2"/>
              <a:buNone/>
            </a:pPr>
            <a:r>
              <a:rPr lang="en-US" sz="2600" smtClean="0">
                <a:effectLst/>
              </a:rPr>
              <a:t>		SAFC = STFC/Q</a:t>
            </a:r>
          </a:p>
          <a:p>
            <a:pPr eaLnBrk="1" hangingPunct="1"/>
            <a:r>
              <a:rPr lang="en-US" sz="2600" smtClean="0">
                <a:effectLst/>
              </a:rPr>
              <a:t>Chi phí biến đổi trung bình (SAVC) là chi phí biến đổi tính trung bình cho mỗi đơn vị sản phẩm.</a:t>
            </a:r>
          </a:p>
          <a:p>
            <a:pPr eaLnBrk="1" hangingPunct="1">
              <a:buFont typeface="Wingdings" pitchFamily="2" charset="2"/>
              <a:buNone/>
            </a:pPr>
            <a:r>
              <a:rPr lang="en-US" sz="2600" smtClean="0">
                <a:effectLst/>
              </a:rPr>
              <a:t>		SAVC = STVC/Q</a:t>
            </a:r>
          </a:p>
          <a:p>
            <a:pPr eaLnBrk="1" hangingPunct="1">
              <a:buFont typeface="Wingdings" pitchFamily="2" charset="2"/>
              <a:buNone/>
            </a:pPr>
            <a:r>
              <a:rPr lang="en-US" sz="2600" smtClean="0">
                <a:effectLst/>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2.3.3. Chi phí sản xuất ngắn hạn</a:t>
            </a:r>
          </a:p>
        </p:txBody>
      </p:sp>
      <p:sp>
        <p:nvSpPr>
          <p:cNvPr id="14340" name="Rectangle 3"/>
          <p:cNvSpPr>
            <a:spLocks noGrp="1" noChangeArrowheads="1"/>
          </p:cNvSpPr>
          <p:nvPr>
            <p:ph type="body" idx="4294967295"/>
          </p:nvPr>
        </p:nvSpPr>
        <p:spPr>
          <a:xfrm>
            <a:off x="0" y="1600200"/>
            <a:ext cx="8229600" cy="4525963"/>
          </a:xfrm>
          <a:noFill/>
        </p:spPr>
        <p:txBody>
          <a:bodyPr/>
          <a:lstStyle/>
          <a:p>
            <a:pPr eaLnBrk="1" hangingPunct="1"/>
            <a:r>
              <a:rPr lang="en-US" smtClean="0">
                <a:effectLst/>
              </a:rPr>
              <a:t>Chi phí trung bình (SAC) là chi phí tính trung bình cho mỗi đơn vị sản phẩm.</a:t>
            </a:r>
          </a:p>
          <a:p>
            <a:pPr eaLnBrk="1" hangingPunct="1">
              <a:buFont typeface="Wingdings" pitchFamily="2" charset="2"/>
              <a:buNone/>
            </a:pPr>
            <a:r>
              <a:rPr lang="en-US" smtClean="0">
                <a:effectLst/>
              </a:rPr>
              <a:t>		SAC = STC/Q = SAFC + SAVC</a:t>
            </a:r>
          </a:p>
          <a:p>
            <a:pPr eaLnBrk="1" hangingPunct="1"/>
            <a:r>
              <a:rPr lang="en-US" smtClean="0">
                <a:effectLst/>
              </a:rPr>
              <a:t>Chi phí biên (SMC) là sự thay đổi trong tổng chi phí hay trong tổng chi phí biến đổi khi thay đổi một đơn vị sản lượng.</a:t>
            </a:r>
          </a:p>
          <a:p>
            <a:pPr eaLnBrk="1" hangingPunct="1">
              <a:buFont typeface="Wingdings" pitchFamily="2" charset="2"/>
              <a:buNone/>
            </a:pPr>
            <a:endParaRPr lang="en-US" smtClean="0">
              <a:effectLst/>
            </a:endParaRPr>
          </a:p>
        </p:txBody>
      </p:sp>
      <p:sp>
        <p:nvSpPr>
          <p:cNvPr id="14341" name="Rectangle 5"/>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pPr>
              <a:defRPr/>
            </a:pPr>
            <a:endParaRPr lang="vi-VN" dirty="0">
              <a:effectLst>
                <a:outerShdw blurRad="38100" dist="38100" dir="2700000" algn="tl">
                  <a:srgbClr val="000000">
                    <a:alpha val="43137"/>
                  </a:srgbClr>
                </a:outerShdw>
              </a:effectLst>
              <a:latin typeface="Times New Roman" pitchFamily="18" charset="0"/>
            </a:endParaRPr>
          </a:p>
        </p:txBody>
      </p:sp>
      <p:graphicFrame>
        <p:nvGraphicFramePr>
          <p:cNvPr id="14338" name="Object 4"/>
          <p:cNvGraphicFramePr>
            <a:graphicFrameLocks noChangeAspect="1"/>
          </p:cNvGraphicFramePr>
          <p:nvPr/>
        </p:nvGraphicFramePr>
        <p:xfrm>
          <a:off x="914400" y="4724400"/>
          <a:ext cx="7772400" cy="1681163"/>
        </p:xfrm>
        <a:graphic>
          <a:graphicData uri="http://schemas.openxmlformats.org/presentationml/2006/ole">
            <mc:AlternateContent xmlns:mc="http://schemas.openxmlformats.org/markup-compatibility/2006">
              <mc:Choice xmlns:v="urn:schemas-microsoft-com:vml" Requires="v">
                <p:oleObj spid="_x0000_s13316" name="Equation" r:id="rId3" imgW="2869920" imgH="660240" progId="Equation.3">
                  <p:embed/>
                </p:oleObj>
              </mc:Choice>
              <mc:Fallback>
                <p:oleObj name="Equation" r:id="rId3" imgW="2869920" imgH="660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724400"/>
                        <a:ext cx="7772400" cy="168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2.3.3. Chi phí sản xuất ngắn hạn</a:t>
            </a:r>
          </a:p>
        </p:txBody>
      </p:sp>
      <p:sp>
        <p:nvSpPr>
          <p:cNvPr id="99331" name="Line 4"/>
          <p:cNvSpPr>
            <a:spLocks noChangeShapeType="1"/>
          </p:cNvSpPr>
          <p:nvPr/>
        </p:nvSpPr>
        <p:spPr bwMode="auto">
          <a:xfrm>
            <a:off x="1752600" y="1447800"/>
            <a:ext cx="0" cy="4800600"/>
          </a:xfrm>
          <a:prstGeom prst="line">
            <a:avLst/>
          </a:prstGeom>
          <a:noFill/>
          <a:ln w="9525">
            <a:solidFill>
              <a:schemeClr val="tx1"/>
            </a:solidFill>
            <a:round/>
            <a:headEnd/>
            <a:tailEnd/>
          </a:ln>
        </p:spPr>
        <p:txBody>
          <a:bodyPr/>
          <a:lstStyle/>
          <a:p>
            <a:endParaRPr lang="vi-VN"/>
          </a:p>
        </p:txBody>
      </p:sp>
      <p:sp>
        <p:nvSpPr>
          <p:cNvPr id="99332" name="Line 5"/>
          <p:cNvSpPr>
            <a:spLocks noChangeShapeType="1"/>
          </p:cNvSpPr>
          <p:nvPr/>
        </p:nvSpPr>
        <p:spPr bwMode="auto">
          <a:xfrm>
            <a:off x="1752600" y="6248400"/>
            <a:ext cx="6553200" cy="0"/>
          </a:xfrm>
          <a:prstGeom prst="line">
            <a:avLst/>
          </a:prstGeom>
          <a:noFill/>
          <a:ln w="9525">
            <a:solidFill>
              <a:schemeClr val="tx1"/>
            </a:solidFill>
            <a:round/>
            <a:headEnd/>
            <a:tailEnd/>
          </a:ln>
        </p:spPr>
        <p:txBody>
          <a:bodyPr/>
          <a:lstStyle/>
          <a:p>
            <a:endParaRPr lang="vi-VN"/>
          </a:p>
        </p:txBody>
      </p:sp>
      <p:sp>
        <p:nvSpPr>
          <p:cNvPr id="99333" name="Line 6"/>
          <p:cNvSpPr>
            <a:spLocks noChangeShapeType="1"/>
          </p:cNvSpPr>
          <p:nvPr/>
        </p:nvSpPr>
        <p:spPr bwMode="auto">
          <a:xfrm>
            <a:off x="1752600" y="4876800"/>
            <a:ext cx="6477000" cy="0"/>
          </a:xfrm>
          <a:prstGeom prst="line">
            <a:avLst/>
          </a:prstGeom>
          <a:noFill/>
          <a:ln w="28575">
            <a:solidFill>
              <a:srgbClr val="FF0000"/>
            </a:solidFill>
            <a:round/>
            <a:headEnd/>
            <a:tailEnd/>
          </a:ln>
        </p:spPr>
        <p:txBody>
          <a:bodyPr/>
          <a:lstStyle/>
          <a:p>
            <a:endParaRPr lang="vi-VN"/>
          </a:p>
        </p:txBody>
      </p:sp>
      <p:sp>
        <p:nvSpPr>
          <p:cNvPr id="99334" name="Text Box 23"/>
          <p:cNvSpPr txBox="1">
            <a:spLocks noChangeArrowheads="1"/>
          </p:cNvSpPr>
          <p:nvPr/>
        </p:nvSpPr>
        <p:spPr bwMode="auto">
          <a:xfrm>
            <a:off x="8229600" y="4800600"/>
            <a:ext cx="914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STFC</a:t>
            </a:r>
          </a:p>
        </p:txBody>
      </p:sp>
      <p:sp>
        <p:nvSpPr>
          <p:cNvPr id="99335" name="Text Box 24"/>
          <p:cNvSpPr txBox="1">
            <a:spLocks noChangeArrowheads="1"/>
          </p:cNvSpPr>
          <p:nvPr/>
        </p:nvSpPr>
        <p:spPr bwMode="auto">
          <a:xfrm>
            <a:off x="7162800" y="1828800"/>
            <a:ext cx="838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STVC</a:t>
            </a:r>
          </a:p>
        </p:txBody>
      </p:sp>
      <p:sp>
        <p:nvSpPr>
          <p:cNvPr id="99336" name="Text Box 25"/>
          <p:cNvSpPr txBox="1">
            <a:spLocks noChangeArrowheads="1"/>
          </p:cNvSpPr>
          <p:nvPr/>
        </p:nvSpPr>
        <p:spPr bwMode="auto">
          <a:xfrm>
            <a:off x="6858000" y="1447800"/>
            <a:ext cx="609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STC</a:t>
            </a:r>
          </a:p>
        </p:txBody>
      </p:sp>
      <p:sp>
        <p:nvSpPr>
          <p:cNvPr id="99337" name="Freeform 26"/>
          <p:cNvSpPr>
            <a:spLocks/>
          </p:cNvSpPr>
          <p:nvPr/>
        </p:nvSpPr>
        <p:spPr bwMode="auto">
          <a:xfrm>
            <a:off x="1752600" y="1600200"/>
            <a:ext cx="5105400" cy="3276600"/>
          </a:xfrm>
          <a:custGeom>
            <a:avLst/>
            <a:gdLst>
              <a:gd name="T0" fmla="*/ 0 w 3216"/>
              <a:gd name="T1" fmla="*/ 2147483647 h 2064"/>
              <a:gd name="T2" fmla="*/ 2147483647 w 3216"/>
              <a:gd name="T3" fmla="*/ 2147483647 h 2064"/>
              <a:gd name="T4" fmla="*/ 2147483647 w 3216"/>
              <a:gd name="T5" fmla="*/ 2147483647 h 2064"/>
              <a:gd name="T6" fmla="*/ 2147483647 w 3216"/>
              <a:gd name="T7" fmla="*/ 2147483647 h 2064"/>
              <a:gd name="T8" fmla="*/ 2147483647 w 3216"/>
              <a:gd name="T9" fmla="*/ 2147483647 h 2064"/>
              <a:gd name="T10" fmla="*/ 2147483647 w 3216"/>
              <a:gd name="T11" fmla="*/ 2147483647 h 2064"/>
              <a:gd name="T12" fmla="*/ 2147483647 w 3216"/>
              <a:gd name="T13" fmla="*/ 2147483647 h 2064"/>
              <a:gd name="T14" fmla="*/ 2147483647 w 3216"/>
              <a:gd name="T15" fmla="*/ 0 h 2064"/>
              <a:gd name="T16" fmla="*/ 0 60000 65536"/>
              <a:gd name="T17" fmla="*/ 0 60000 65536"/>
              <a:gd name="T18" fmla="*/ 0 60000 65536"/>
              <a:gd name="T19" fmla="*/ 0 60000 65536"/>
              <a:gd name="T20" fmla="*/ 0 60000 65536"/>
              <a:gd name="T21" fmla="*/ 0 60000 65536"/>
              <a:gd name="T22" fmla="*/ 0 60000 65536"/>
              <a:gd name="T23" fmla="*/ 0 60000 65536"/>
              <a:gd name="T24" fmla="*/ 0 w 3216"/>
              <a:gd name="T25" fmla="*/ 0 h 2064"/>
              <a:gd name="T26" fmla="*/ 3216 w 3216"/>
              <a:gd name="T27" fmla="*/ 2064 h 20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16" h="2064">
                <a:moveTo>
                  <a:pt x="0" y="2064"/>
                </a:moveTo>
                <a:cubicBezTo>
                  <a:pt x="28" y="2020"/>
                  <a:pt x="56" y="1976"/>
                  <a:pt x="144" y="1920"/>
                </a:cubicBezTo>
                <a:cubicBezTo>
                  <a:pt x="232" y="1864"/>
                  <a:pt x="360" y="1792"/>
                  <a:pt x="528" y="1728"/>
                </a:cubicBezTo>
                <a:cubicBezTo>
                  <a:pt x="696" y="1664"/>
                  <a:pt x="920" y="1624"/>
                  <a:pt x="1152" y="1536"/>
                </a:cubicBezTo>
                <a:cubicBezTo>
                  <a:pt x="1384" y="1448"/>
                  <a:pt x="1696" y="1320"/>
                  <a:pt x="1920" y="1200"/>
                </a:cubicBezTo>
                <a:cubicBezTo>
                  <a:pt x="2144" y="1080"/>
                  <a:pt x="2328" y="952"/>
                  <a:pt x="2496" y="816"/>
                </a:cubicBezTo>
                <a:cubicBezTo>
                  <a:pt x="2664" y="680"/>
                  <a:pt x="2808" y="520"/>
                  <a:pt x="2928" y="384"/>
                </a:cubicBezTo>
                <a:cubicBezTo>
                  <a:pt x="3048" y="248"/>
                  <a:pt x="3132" y="124"/>
                  <a:pt x="3216" y="0"/>
                </a:cubicBezTo>
              </a:path>
            </a:pathLst>
          </a:custGeom>
          <a:noFill/>
          <a:ln w="28575">
            <a:solidFill>
              <a:schemeClr val="folHlink"/>
            </a:solidFill>
            <a:round/>
            <a:headEnd/>
            <a:tailEnd/>
          </a:ln>
        </p:spPr>
        <p:txBody>
          <a:bodyPr/>
          <a:lstStyle/>
          <a:p>
            <a:endParaRPr lang="vi-VN"/>
          </a:p>
        </p:txBody>
      </p:sp>
      <p:sp>
        <p:nvSpPr>
          <p:cNvPr id="99338" name="Text Box 27"/>
          <p:cNvSpPr txBox="1">
            <a:spLocks noChangeArrowheads="1"/>
          </p:cNvSpPr>
          <p:nvPr/>
        </p:nvSpPr>
        <p:spPr bwMode="auto">
          <a:xfrm>
            <a:off x="8382000" y="6140450"/>
            <a:ext cx="609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Q</a:t>
            </a:r>
          </a:p>
        </p:txBody>
      </p:sp>
      <p:sp>
        <p:nvSpPr>
          <p:cNvPr id="99339" name="Text Box 28"/>
          <p:cNvSpPr txBox="1">
            <a:spLocks noChangeArrowheads="1"/>
          </p:cNvSpPr>
          <p:nvPr/>
        </p:nvSpPr>
        <p:spPr bwMode="auto">
          <a:xfrm>
            <a:off x="1219200" y="1295400"/>
            <a:ext cx="609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P,C</a:t>
            </a:r>
          </a:p>
        </p:txBody>
      </p:sp>
      <p:sp>
        <p:nvSpPr>
          <p:cNvPr id="99340" name="Text Box 29"/>
          <p:cNvSpPr txBox="1">
            <a:spLocks noChangeArrowheads="1"/>
          </p:cNvSpPr>
          <p:nvPr/>
        </p:nvSpPr>
        <p:spPr bwMode="auto">
          <a:xfrm>
            <a:off x="1524000" y="6216650"/>
            <a:ext cx="609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0</a:t>
            </a:r>
          </a:p>
        </p:txBody>
      </p:sp>
      <p:sp>
        <p:nvSpPr>
          <p:cNvPr id="99341" name="AutoShape 30"/>
          <p:cNvSpPr>
            <a:spLocks noChangeArrowheads="1"/>
          </p:cNvSpPr>
          <p:nvPr/>
        </p:nvSpPr>
        <p:spPr bwMode="auto">
          <a:xfrm>
            <a:off x="2743200" y="1981200"/>
            <a:ext cx="2667000" cy="762000"/>
          </a:xfrm>
          <a:prstGeom prst="flowChartProcess">
            <a:avLst/>
          </a:prstGeom>
          <a:solidFill>
            <a:srgbClr val="CCCC00"/>
          </a:solidFill>
          <a:ln w="9525">
            <a:solidFill>
              <a:schemeClr val="tx1"/>
            </a:solidFill>
            <a:miter lim="800000"/>
            <a:headEnd/>
            <a:tailEnd/>
          </a:ln>
        </p:spPr>
        <p:txBody>
          <a:bodyPr wrap="none" anchor="ctr"/>
          <a:lstStyle/>
          <a:p>
            <a:pPr algn="ctr"/>
            <a:r>
              <a:rPr lang="en-US">
                <a:latin typeface="Times New Roman" pitchFamily="18" charset="0"/>
              </a:rPr>
              <a:t>STC = STFC + STVC</a:t>
            </a:r>
          </a:p>
        </p:txBody>
      </p:sp>
      <p:sp>
        <p:nvSpPr>
          <p:cNvPr id="99342" name="Line 31"/>
          <p:cNvSpPr>
            <a:spLocks noChangeShapeType="1"/>
          </p:cNvSpPr>
          <p:nvPr/>
        </p:nvSpPr>
        <p:spPr bwMode="auto">
          <a:xfrm>
            <a:off x="5695950" y="4876800"/>
            <a:ext cx="0" cy="1371600"/>
          </a:xfrm>
          <a:prstGeom prst="line">
            <a:avLst/>
          </a:prstGeom>
          <a:noFill/>
          <a:ln w="9525">
            <a:solidFill>
              <a:schemeClr val="tx1"/>
            </a:solidFill>
            <a:round/>
            <a:headEnd type="triangle" w="med" len="med"/>
            <a:tailEnd type="triangle" w="med" len="med"/>
          </a:ln>
        </p:spPr>
        <p:txBody>
          <a:bodyPr/>
          <a:lstStyle/>
          <a:p>
            <a:endParaRPr lang="vi-VN"/>
          </a:p>
        </p:txBody>
      </p:sp>
      <p:sp>
        <p:nvSpPr>
          <p:cNvPr id="99343" name="Line 32"/>
          <p:cNvSpPr>
            <a:spLocks noChangeShapeType="1"/>
          </p:cNvSpPr>
          <p:nvPr/>
        </p:nvSpPr>
        <p:spPr bwMode="auto">
          <a:xfrm>
            <a:off x="5676900" y="2895600"/>
            <a:ext cx="0" cy="1371600"/>
          </a:xfrm>
          <a:prstGeom prst="line">
            <a:avLst/>
          </a:prstGeom>
          <a:noFill/>
          <a:ln w="9525">
            <a:solidFill>
              <a:schemeClr val="tx1"/>
            </a:solidFill>
            <a:round/>
            <a:headEnd type="triangle" w="med" len="med"/>
            <a:tailEnd type="triangle" w="med" len="med"/>
          </a:ln>
        </p:spPr>
        <p:txBody>
          <a:bodyPr/>
          <a:lstStyle/>
          <a:p>
            <a:endParaRPr lang="vi-VN"/>
          </a:p>
        </p:txBody>
      </p:sp>
      <p:sp>
        <p:nvSpPr>
          <p:cNvPr id="99344" name="Freeform 36"/>
          <p:cNvSpPr>
            <a:spLocks/>
          </p:cNvSpPr>
          <p:nvPr/>
        </p:nvSpPr>
        <p:spPr bwMode="auto">
          <a:xfrm>
            <a:off x="1771650" y="2095500"/>
            <a:ext cx="5562600" cy="4191000"/>
          </a:xfrm>
          <a:custGeom>
            <a:avLst/>
            <a:gdLst>
              <a:gd name="T0" fmla="*/ 0 w 3608"/>
              <a:gd name="T1" fmla="*/ 2147483647 h 2616"/>
              <a:gd name="T2" fmla="*/ 2147483647 w 3608"/>
              <a:gd name="T3" fmla="*/ 2147483647 h 2616"/>
              <a:gd name="T4" fmla="*/ 2147483647 w 3608"/>
              <a:gd name="T5" fmla="*/ 2147483647 h 2616"/>
              <a:gd name="T6" fmla="*/ 2147483647 w 3608"/>
              <a:gd name="T7" fmla="*/ 2147483647 h 2616"/>
              <a:gd name="T8" fmla="*/ 2147483647 w 3608"/>
              <a:gd name="T9" fmla="*/ 2147483647 h 2616"/>
              <a:gd name="T10" fmla="*/ 2147483647 w 3608"/>
              <a:gd name="T11" fmla="*/ 2147483647 h 2616"/>
              <a:gd name="T12" fmla="*/ 2147483647 w 3608"/>
              <a:gd name="T13" fmla="*/ 2147483647 h 2616"/>
              <a:gd name="T14" fmla="*/ 2147483647 w 3608"/>
              <a:gd name="T15" fmla="*/ 2147483647 h 2616"/>
              <a:gd name="T16" fmla="*/ 2147483647 w 3608"/>
              <a:gd name="T17" fmla="*/ 2147483647 h 2616"/>
              <a:gd name="T18" fmla="*/ 2147483647 w 3608"/>
              <a:gd name="T19" fmla="*/ 2147483647 h 26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08"/>
              <a:gd name="T31" fmla="*/ 0 h 2616"/>
              <a:gd name="T32" fmla="*/ 3608 w 3608"/>
              <a:gd name="T33" fmla="*/ 2616 h 26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08" h="2616">
                <a:moveTo>
                  <a:pt x="0" y="2616"/>
                </a:moveTo>
                <a:cubicBezTo>
                  <a:pt x="0" y="2592"/>
                  <a:pt x="0" y="2568"/>
                  <a:pt x="48" y="2520"/>
                </a:cubicBezTo>
                <a:cubicBezTo>
                  <a:pt x="96" y="2472"/>
                  <a:pt x="232" y="2368"/>
                  <a:pt x="288" y="2328"/>
                </a:cubicBezTo>
                <a:cubicBezTo>
                  <a:pt x="344" y="2288"/>
                  <a:pt x="344" y="2304"/>
                  <a:pt x="384" y="2280"/>
                </a:cubicBezTo>
                <a:cubicBezTo>
                  <a:pt x="424" y="2256"/>
                  <a:pt x="400" y="2248"/>
                  <a:pt x="528" y="2184"/>
                </a:cubicBezTo>
                <a:cubicBezTo>
                  <a:pt x="656" y="2120"/>
                  <a:pt x="896" y="1992"/>
                  <a:pt x="1152" y="1896"/>
                </a:cubicBezTo>
                <a:cubicBezTo>
                  <a:pt x="1408" y="1800"/>
                  <a:pt x="1768" y="1752"/>
                  <a:pt x="2064" y="1608"/>
                </a:cubicBezTo>
                <a:cubicBezTo>
                  <a:pt x="2360" y="1464"/>
                  <a:pt x="2688" y="1272"/>
                  <a:pt x="2928" y="1032"/>
                </a:cubicBezTo>
                <a:cubicBezTo>
                  <a:pt x="3168" y="792"/>
                  <a:pt x="3400" y="336"/>
                  <a:pt x="3504" y="168"/>
                </a:cubicBezTo>
                <a:cubicBezTo>
                  <a:pt x="3608" y="0"/>
                  <a:pt x="3580" y="12"/>
                  <a:pt x="3552" y="24"/>
                </a:cubicBezTo>
              </a:path>
            </a:pathLst>
          </a:custGeom>
          <a:noFill/>
          <a:ln w="28575">
            <a:solidFill>
              <a:schemeClr val="accent2"/>
            </a:solidFill>
            <a:round/>
            <a:headEnd/>
            <a:tailEnd/>
          </a:ln>
        </p:spPr>
        <p:txBody>
          <a:bodyPr/>
          <a:lstStyle/>
          <a:p>
            <a:endParaRPr lang="vi-V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0" y="277813"/>
            <a:ext cx="8229600" cy="712787"/>
          </a:xfrm>
          <a:noFill/>
        </p:spPr>
        <p:txBody>
          <a:bodyPr/>
          <a:lstStyle/>
          <a:p>
            <a:pPr eaLnBrk="1" hangingPunct="1"/>
            <a:r>
              <a:rPr lang="en-US" sz="3800" smtClean="0">
                <a:effectLst/>
              </a:rPr>
              <a:t>2.3.3. Chi phí sản xuất ngắn hạn</a:t>
            </a:r>
          </a:p>
        </p:txBody>
      </p:sp>
      <p:sp>
        <p:nvSpPr>
          <p:cNvPr id="100355" name="Line 4"/>
          <p:cNvSpPr>
            <a:spLocks noChangeShapeType="1"/>
          </p:cNvSpPr>
          <p:nvPr/>
        </p:nvSpPr>
        <p:spPr bwMode="auto">
          <a:xfrm>
            <a:off x="990600" y="1447800"/>
            <a:ext cx="0" cy="4724400"/>
          </a:xfrm>
          <a:prstGeom prst="line">
            <a:avLst/>
          </a:prstGeom>
          <a:noFill/>
          <a:ln w="9525">
            <a:solidFill>
              <a:schemeClr val="tx1"/>
            </a:solidFill>
            <a:round/>
            <a:headEnd/>
            <a:tailEnd/>
          </a:ln>
        </p:spPr>
        <p:txBody>
          <a:bodyPr/>
          <a:lstStyle/>
          <a:p>
            <a:endParaRPr lang="vi-VN"/>
          </a:p>
        </p:txBody>
      </p:sp>
      <p:sp>
        <p:nvSpPr>
          <p:cNvPr id="100356" name="Line 5"/>
          <p:cNvSpPr>
            <a:spLocks noChangeShapeType="1"/>
          </p:cNvSpPr>
          <p:nvPr/>
        </p:nvSpPr>
        <p:spPr bwMode="auto">
          <a:xfrm>
            <a:off x="990600" y="6172200"/>
            <a:ext cx="7162800" cy="0"/>
          </a:xfrm>
          <a:prstGeom prst="line">
            <a:avLst/>
          </a:prstGeom>
          <a:noFill/>
          <a:ln w="9525">
            <a:solidFill>
              <a:schemeClr val="tx1"/>
            </a:solidFill>
            <a:round/>
            <a:headEnd/>
            <a:tailEnd/>
          </a:ln>
        </p:spPr>
        <p:txBody>
          <a:bodyPr/>
          <a:lstStyle/>
          <a:p>
            <a:endParaRPr lang="vi-VN"/>
          </a:p>
        </p:txBody>
      </p:sp>
      <p:sp>
        <p:nvSpPr>
          <p:cNvPr id="100357" name="Arc 6"/>
          <p:cNvSpPr>
            <a:spLocks/>
          </p:cNvSpPr>
          <p:nvPr/>
        </p:nvSpPr>
        <p:spPr bwMode="auto">
          <a:xfrm flipH="1" flipV="1">
            <a:off x="1295400" y="1295400"/>
            <a:ext cx="6761163" cy="4267200"/>
          </a:xfrm>
          <a:custGeom>
            <a:avLst/>
            <a:gdLst>
              <a:gd name="T0" fmla="*/ 0 w 21930"/>
              <a:gd name="T1" fmla="*/ 2147483647 h 21600"/>
              <a:gd name="T2" fmla="*/ 2147483647 w 21930"/>
              <a:gd name="T3" fmla="*/ 2147483647 h 21600"/>
              <a:gd name="T4" fmla="*/ 2147483647 w 21930"/>
              <a:gd name="T5" fmla="*/ 2147483647 h 21600"/>
              <a:gd name="T6" fmla="*/ 0 60000 65536"/>
              <a:gd name="T7" fmla="*/ 0 60000 65536"/>
              <a:gd name="T8" fmla="*/ 0 60000 65536"/>
              <a:gd name="T9" fmla="*/ 0 w 21930"/>
              <a:gd name="T10" fmla="*/ 0 h 21600"/>
              <a:gd name="T11" fmla="*/ 21930 w 21930"/>
              <a:gd name="T12" fmla="*/ 21600 h 21600"/>
            </a:gdLst>
            <a:ahLst/>
            <a:cxnLst>
              <a:cxn ang="T6">
                <a:pos x="T0" y="T1"/>
              </a:cxn>
              <a:cxn ang="T7">
                <a:pos x="T2" y="T3"/>
              </a:cxn>
              <a:cxn ang="T8">
                <a:pos x="T4" y="T5"/>
              </a:cxn>
            </a:cxnLst>
            <a:rect l="T9" t="T10" r="T11" b="T12"/>
            <a:pathLst>
              <a:path w="21930" h="21600" fill="none" extrusionOk="0">
                <a:moveTo>
                  <a:pt x="0" y="4"/>
                </a:moveTo>
                <a:cubicBezTo>
                  <a:pt x="142" y="1"/>
                  <a:pt x="285" y="-1"/>
                  <a:pt x="428" y="0"/>
                </a:cubicBezTo>
                <a:cubicBezTo>
                  <a:pt x="11562" y="0"/>
                  <a:pt x="20872" y="8463"/>
                  <a:pt x="21930" y="19547"/>
                </a:cubicBezTo>
              </a:path>
              <a:path w="21930" h="21600" stroke="0" extrusionOk="0">
                <a:moveTo>
                  <a:pt x="0" y="4"/>
                </a:moveTo>
                <a:cubicBezTo>
                  <a:pt x="142" y="1"/>
                  <a:pt x="285" y="-1"/>
                  <a:pt x="428" y="0"/>
                </a:cubicBezTo>
                <a:cubicBezTo>
                  <a:pt x="11562" y="0"/>
                  <a:pt x="20872" y="8463"/>
                  <a:pt x="21930" y="19547"/>
                </a:cubicBezTo>
                <a:lnTo>
                  <a:pt x="428" y="21600"/>
                </a:lnTo>
                <a:close/>
              </a:path>
            </a:pathLst>
          </a:custGeom>
          <a:noFill/>
          <a:ln w="28575">
            <a:solidFill>
              <a:srgbClr val="002060"/>
            </a:solidFill>
            <a:round/>
            <a:headEnd/>
            <a:tailEnd/>
          </a:ln>
        </p:spPr>
        <p:txBody>
          <a:bodyPr wrap="none" anchor="ctr"/>
          <a:lstStyle/>
          <a:p>
            <a:endParaRPr lang="vi-VN"/>
          </a:p>
        </p:txBody>
      </p:sp>
      <p:sp>
        <p:nvSpPr>
          <p:cNvPr id="100358" name="Arc 12"/>
          <p:cNvSpPr>
            <a:spLocks/>
          </p:cNvSpPr>
          <p:nvPr/>
        </p:nvSpPr>
        <p:spPr bwMode="auto">
          <a:xfrm flipH="1" flipV="1">
            <a:off x="1600200" y="1981200"/>
            <a:ext cx="6118225" cy="2782888"/>
          </a:xfrm>
          <a:custGeom>
            <a:avLst/>
            <a:gdLst>
              <a:gd name="T0" fmla="*/ 0 w 38375"/>
              <a:gd name="T1" fmla="*/ 2147483647 h 21600"/>
              <a:gd name="T2" fmla="*/ 2147483647 w 38375"/>
              <a:gd name="T3" fmla="*/ 2147483647 h 21600"/>
              <a:gd name="T4" fmla="*/ 2147483647 w 38375"/>
              <a:gd name="T5" fmla="*/ 2147483647 h 21600"/>
              <a:gd name="T6" fmla="*/ 0 60000 65536"/>
              <a:gd name="T7" fmla="*/ 0 60000 65536"/>
              <a:gd name="T8" fmla="*/ 0 60000 65536"/>
              <a:gd name="T9" fmla="*/ 0 w 38375"/>
              <a:gd name="T10" fmla="*/ 0 h 21600"/>
              <a:gd name="T11" fmla="*/ 38375 w 38375"/>
              <a:gd name="T12" fmla="*/ 21600 h 21600"/>
            </a:gdLst>
            <a:ahLst/>
            <a:cxnLst>
              <a:cxn ang="T6">
                <a:pos x="T0" y="T1"/>
              </a:cxn>
              <a:cxn ang="T7">
                <a:pos x="T2" y="T3"/>
              </a:cxn>
              <a:cxn ang="T8">
                <a:pos x="T4" y="T5"/>
              </a:cxn>
            </a:cxnLst>
            <a:rect l="T9" t="T10" r="T11" b="T12"/>
            <a:pathLst>
              <a:path w="38375" h="21600" fill="none" extrusionOk="0">
                <a:moveTo>
                  <a:pt x="-1" y="14660"/>
                </a:moveTo>
                <a:cubicBezTo>
                  <a:pt x="2973" y="5896"/>
                  <a:pt x="11199" y="-1"/>
                  <a:pt x="20455" y="0"/>
                </a:cubicBezTo>
                <a:cubicBezTo>
                  <a:pt x="27643" y="0"/>
                  <a:pt x="34361" y="3576"/>
                  <a:pt x="38374" y="9540"/>
                </a:cubicBezTo>
              </a:path>
              <a:path w="38375" h="21600" stroke="0" extrusionOk="0">
                <a:moveTo>
                  <a:pt x="-1" y="14660"/>
                </a:moveTo>
                <a:cubicBezTo>
                  <a:pt x="2973" y="5896"/>
                  <a:pt x="11199" y="-1"/>
                  <a:pt x="20455" y="0"/>
                </a:cubicBezTo>
                <a:cubicBezTo>
                  <a:pt x="27643" y="0"/>
                  <a:pt x="34361" y="3576"/>
                  <a:pt x="38374" y="9540"/>
                </a:cubicBezTo>
                <a:lnTo>
                  <a:pt x="20455" y="21600"/>
                </a:lnTo>
                <a:close/>
              </a:path>
            </a:pathLst>
          </a:custGeom>
          <a:noFill/>
          <a:ln w="28575">
            <a:solidFill>
              <a:srgbClr val="0033CC"/>
            </a:solidFill>
            <a:round/>
            <a:headEnd/>
            <a:tailEnd/>
          </a:ln>
        </p:spPr>
        <p:txBody>
          <a:bodyPr wrap="none" anchor="ctr"/>
          <a:lstStyle/>
          <a:p>
            <a:endParaRPr lang="vi-VN"/>
          </a:p>
        </p:txBody>
      </p:sp>
      <p:sp>
        <p:nvSpPr>
          <p:cNvPr id="100359" name="Arc 13"/>
          <p:cNvSpPr>
            <a:spLocks/>
          </p:cNvSpPr>
          <p:nvPr/>
        </p:nvSpPr>
        <p:spPr bwMode="auto">
          <a:xfrm flipH="1" flipV="1">
            <a:off x="3181350" y="1143000"/>
            <a:ext cx="4025900" cy="2743200"/>
          </a:xfrm>
          <a:custGeom>
            <a:avLst/>
            <a:gdLst>
              <a:gd name="T0" fmla="*/ 0 w 34199"/>
              <a:gd name="T1" fmla="*/ 2147483647 h 21600"/>
              <a:gd name="T2" fmla="*/ 2147483647 w 34199"/>
              <a:gd name="T3" fmla="*/ 2147483647 h 21600"/>
              <a:gd name="T4" fmla="*/ 2147483647 w 34199"/>
              <a:gd name="T5" fmla="*/ 2147483647 h 21600"/>
              <a:gd name="T6" fmla="*/ 0 60000 65536"/>
              <a:gd name="T7" fmla="*/ 0 60000 65536"/>
              <a:gd name="T8" fmla="*/ 0 60000 65536"/>
              <a:gd name="T9" fmla="*/ 0 w 34199"/>
              <a:gd name="T10" fmla="*/ 0 h 21600"/>
              <a:gd name="T11" fmla="*/ 34199 w 34199"/>
              <a:gd name="T12" fmla="*/ 21600 h 21600"/>
            </a:gdLst>
            <a:ahLst/>
            <a:cxnLst>
              <a:cxn ang="T6">
                <a:pos x="T0" y="T1"/>
              </a:cxn>
              <a:cxn ang="T7">
                <a:pos x="T2" y="T3"/>
              </a:cxn>
              <a:cxn ang="T8">
                <a:pos x="T4" y="T5"/>
              </a:cxn>
            </a:cxnLst>
            <a:rect l="T9" t="T10" r="T11" b="T12"/>
            <a:pathLst>
              <a:path w="34199" h="21600" fill="none" extrusionOk="0">
                <a:moveTo>
                  <a:pt x="-1" y="8803"/>
                </a:moveTo>
                <a:cubicBezTo>
                  <a:pt x="4069" y="3268"/>
                  <a:pt x="10530" y="-1"/>
                  <a:pt x="17401" y="0"/>
                </a:cubicBezTo>
                <a:cubicBezTo>
                  <a:pt x="23924" y="0"/>
                  <a:pt x="30098" y="2948"/>
                  <a:pt x="34198" y="8021"/>
                </a:cubicBezTo>
              </a:path>
              <a:path w="34199" h="21600" stroke="0" extrusionOk="0">
                <a:moveTo>
                  <a:pt x="-1" y="8803"/>
                </a:moveTo>
                <a:cubicBezTo>
                  <a:pt x="4069" y="3268"/>
                  <a:pt x="10530" y="-1"/>
                  <a:pt x="17401" y="0"/>
                </a:cubicBezTo>
                <a:cubicBezTo>
                  <a:pt x="23924" y="0"/>
                  <a:pt x="30098" y="2948"/>
                  <a:pt x="34198" y="8021"/>
                </a:cubicBezTo>
                <a:lnTo>
                  <a:pt x="17401" y="21600"/>
                </a:lnTo>
                <a:close/>
              </a:path>
            </a:pathLst>
          </a:custGeom>
          <a:noFill/>
          <a:ln w="28575">
            <a:solidFill>
              <a:srgbClr val="CC0099"/>
            </a:solidFill>
            <a:round/>
            <a:headEnd/>
            <a:tailEnd/>
          </a:ln>
        </p:spPr>
        <p:txBody>
          <a:bodyPr wrap="none" anchor="ctr"/>
          <a:lstStyle/>
          <a:p>
            <a:endParaRPr lang="vi-VN"/>
          </a:p>
        </p:txBody>
      </p:sp>
      <p:sp>
        <p:nvSpPr>
          <p:cNvPr id="100360" name="Arc 14"/>
          <p:cNvSpPr>
            <a:spLocks/>
          </p:cNvSpPr>
          <p:nvPr/>
        </p:nvSpPr>
        <p:spPr bwMode="auto">
          <a:xfrm flipH="1" flipV="1">
            <a:off x="2344738" y="2590800"/>
            <a:ext cx="2716212" cy="3121025"/>
          </a:xfrm>
          <a:custGeom>
            <a:avLst/>
            <a:gdLst>
              <a:gd name="T0" fmla="*/ 0 w 34579"/>
              <a:gd name="T1" fmla="*/ 2147483647 h 21600"/>
              <a:gd name="T2" fmla="*/ 2147483647 w 34579"/>
              <a:gd name="T3" fmla="*/ 2147483647 h 21600"/>
              <a:gd name="T4" fmla="*/ 2147483647 w 34579"/>
              <a:gd name="T5" fmla="*/ 2147483647 h 21600"/>
              <a:gd name="T6" fmla="*/ 0 60000 65536"/>
              <a:gd name="T7" fmla="*/ 0 60000 65536"/>
              <a:gd name="T8" fmla="*/ 0 60000 65536"/>
              <a:gd name="T9" fmla="*/ 0 w 34579"/>
              <a:gd name="T10" fmla="*/ 0 h 21600"/>
              <a:gd name="T11" fmla="*/ 34579 w 34579"/>
              <a:gd name="T12" fmla="*/ 21600 h 21600"/>
            </a:gdLst>
            <a:ahLst/>
            <a:cxnLst>
              <a:cxn ang="T6">
                <a:pos x="T0" y="T1"/>
              </a:cxn>
              <a:cxn ang="T7">
                <a:pos x="T2" y="T3"/>
              </a:cxn>
              <a:cxn ang="T8">
                <a:pos x="T4" y="T5"/>
              </a:cxn>
            </a:cxnLst>
            <a:rect l="T9" t="T10" r="T11" b="T12"/>
            <a:pathLst>
              <a:path w="34579" h="21600" fill="none" extrusionOk="0">
                <a:moveTo>
                  <a:pt x="-1" y="10435"/>
                </a:moveTo>
                <a:cubicBezTo>
                  <a:pt x="3910" y="3958"/>
                  <a:pt x="10924" y="-1"/>
                  <a:pt x="18491" y="0"/>
                </a:cubicBezTo>
                <a:cubicBezTo>
                  <a:pt x="24631" y="0"/>
                  <a:pt x="30481" y="2613"/>
                  <a:pt x="34579" y="7186"/>
                </a:cubicBezTo>
              </a:path>
              <a:path w="34579" h="21600" stroke="0" extrusionOk="0">
                <a:moveTo>
                  <a:pt x="-1" y="10435"/>
                </a:moveTo>
                <a:cubicBezTo>
                  <a:pt x="3910" y="3958"/>
                  <a:pt x="10924" y="-1"/>
                  <a:pt x="18491" y="0"/>
                </a:cubicBezTo>
                <a:cubicBezTo>
                  <a:pt x="24631" y="0"/>
                  <a:pt x="30481" y="2613"/>
                  <a:pt x="34579" y="7186"/>
                </a:cubicBezTo>
                <a:lnTo>
                  <a:pt x="18491" y="21600"/>
                </a:lnTo>
                <a:close/>
              </a:path>
            </a:pathLst>
          </a:custGeom>
          <a:noFill/>
          <a:ln w="28575">
            <a:solidFill>
              <a:srgbClr val="FF0000"/>
            </a:solidFill>
            <a:round/>
            <a:headEnd/>
            <a:tailEnd/>
          </a:ln>
        </p:spPr>
        <p:txBody>
          <a:bodyPr wrap="none" anchor="ctr"/>
          <a:lstStyle/>
          <a:p>
            <a:endParaRPr lang="vi-VN"/>
          </a:p>
        </p:txBody>
      </p:sp>
      <p:sp>
        <p:nvSpPr>
          <p:cNvPr id="100361" name="Line 15"/>
          <p:cNvSpPr>
            <a:spLocks noChangeShapeType="1"/>
          </p:cNvSpPr>
          <p:nvPr/>
        </p:nvSpPr>
        <p:spPr bwMode="auto">
          <a:xfrm flipV="1">
            <a:off x="5067300" y="2286000"/>
            <a:ext cx="609600" cy="1905000"/>
          </a:xfrm>
          <a:prstGeom prst="line">
            <a:avLst/>
          </a:prstGeom>
          <a:noFill/>
          <a:ln w="28575">
            <a:solidFill>
              <a:srgbClr val="FF0000"/>
            </a:solidFill>
            <a:round/>
            <a:headEnd/>
            <a:tailEnd/>
          </a:ln>
        </p:spPr>
        <p:txBody>
          <a:bodyPr/>
          <a:lstStyle/>
          <a:p>
            <a:endParaRPr lang="vi-VN"/>
          </a:p>
        </p:txBody>
      </p:sp>
      <p:sp>
        <p:nvSpPr>
          <p:cNvPr id="100362" name="Text Box 16"/>
          <p:cNvSpPr txBox="1">
            <a:spLocks noChangeArrowheads="1"/>
          </p:cNvSpPr>
          <p:nvPr/>
        </p:nvSpPr>
        <p:spPr bwMode="auto">
          <a:xfrm>
            <a:off x="7848600" y="5653088"/>
            <a:ext cx="10668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SAFC</a:t>
            </a:r>
          </a:p>
        </p:txBody>
      </p:sp>
      <p:sp>
        <p:nvSpPr>
          <p:cNvPr id="100363" name="Text Box 17"/>
          <p:cNvSpPr txBox="1">
            <a:spLocks noChangeArrowheads="1"/>
          </p:cNvSpPr>
          <p:nvPr/>
        </p:nvSpPr>
        <p:spPr bwMode="auto">
          <a:xfrm>
            <a:off x="8001000" y="6186488"/>
            <a:ext cx="10668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Q</a:t>
            </a:r>
          </a:p>
        </p:txBody>
      </p:sp>
      <p:sp>
        <p:nvSpPr>
          <p:cNvPr id="100364" name="Text Box 18"/>
          <p:cNvSpPr txBox="1">
            <a:spLocks noChangeArrowheads="1"/>
          </p:cNvSpPr>
          <p:nvPr/>
        </p:nvSpPr>
        <p:spPr bwMode="auto">
          <a:xfrm>
            <a:off x="7696200" y="2590800"/>
            <a:ext cx="10668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SAVC</a:t>
            </a:r>
          </a:p>
        </p:txBody>
      </p:sp>
      <p:sp>
        <p:nvSpPr>
          <p:cNvPr id="100365" name="Text Box 19"/>
          <p:cNvSpPr txBox="1">
            <a:spLocks noChangeArrowheads="1"/>
          </p:cNvSpPr>
          <p:nvPr/>
        </p:nvSpPr>
        <p:spPr bwMode="auto">
          <a:xfrm>
            <a:off x="6934200" y="2300288"/>
            <a:ext cx="10668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SAC</a:t>
            </a:r>
          </a:p>
        </p:txBody>
      </p:sp>
      <p:sp>
        <p:nvSpPr>
          <p:cNvPr id="100366" name="Text Box 20"/>
          <p:cNvSpPr txBox="1">
            <a:spLocks noChangeArrowheads="1"/>
          </p:cNvSpPr>
          <p:nvPr/>
        </p:nvSpPr>
        <p:spPr bwMode="auto">
          <a:xfrm>
            <a:off x="5562600" y="1828800"/>
            <a:ext cx="10668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SMC</a:t>
            </a:r>
          </a:p>
        </p:txBody>
      </p:sp>
      <p:sp>
        <p:nvSpPr>
          <p:cNvPr id="100367" name="Text Box 21"/>
          <p:cNvSpPr txBox="1">
            <a:spLocks noChangeArrowheads="1"/>
          </p:cNvSpPr>
          <p:nvPr/>
        </p:nvSpPr>
        <p:spPr bwMode="auto">
          <a:xfrm>
            <a:off x="609600" y="1066800"/>
            <a:ext cx="10668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P,C</a:t>
            </a:r>
          </a:p>
        </p:txBody>
      </p:sp>
      <p:sp>
        <p:nvSpPr>
          <p:cNvPr id="100368" name="Text Box 22"/>
          <p:cNvSpPr txBox="1">
            <a:spLocks noChangeArrowheads="1"/>
          </p:cNvSpPr>
          <p:nvPr/>
        </p:nvSpPr>
        <p:spPr bwMode="auto">
          <a:xfrm>
            <a:off x="4800600" y="4724400"/>
            <a:ext cx="10668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SAVC</a:t>
            </a:r>
            <a:r>
              <a:rPr lang="en-US" baseline="-25000">
                <a:latin typeface="Times New Roman" pitchFamily="18" charset="0"/>
              </a:rPr>
              <a:t>min</a:t>
            </a:r>
            <a:endParaRPr lang="en-US">
              <a:latin typeface="Times New Roman" pitchFamily="18" charset="0"/>
            </a:endParaRPr>
          </a:p>
        </p:txBody>
      </p:sp>
      <p:sp>
        <p:nvSpPr>
          <p:cNvPr id="100369" name="Text Box 23"/>
          <p:cNvSpPr txBox="1">
            <a:spLocks noChangeArrowheads="1"/>
          </p:cNvSpPr>
          <p:nvPr/>
        </p:nvSpPr>
        <p:spPr bwMode="auto">
          <a:xfrm>
            <a:off x="5105400" y="3862388"/>
            <a:ext cx="10668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SAC</a:t>
            </a:r>
            <a:r>
              <a:rPr lang="en-US" baseline="-25000">
                <a:latin typeface="Times New Roman" pitchFamily="18" charset="0"/>
              </a:rPr>
              <a:t>min</a:t>
            </a:r>
            <a:endParaRPr lang="en-US">
              <a:latin typeface="Times New Roman" pitchFamily="18" charset="0"/>
            </a:endParaRPr>
          </a:p>
        </p:txBody>
      </p:sp>
      <p:sp>
        <p:nvSpPr>
          <p:cNvPr id="100370" name="Oval 24"/>
          <p:cNvSpPr>
            <a:spLocks noChangeArrowheads="1"/>
          </p:cNvSpPr>
          <p:nvPr/>
        </p:nvSpPr>
        <p:spPr bwMode="auto">
          <a:xfrm>
            <a:off x="5124450" y="3848100"/>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100371" name="Oval 25"/>
          <p:cNvSpPr>
            <a:spLocks noChangeArrowheads="1"/>
          </p:cNvSpPr>
          <p:nvPr/>
        </p:nvSpPr>
        <p:spPr bwMode="auto">
          <a:xfrm>
            <a:off x="4800600" y="4705350"/>
            <a:ext cx="76200" cy="76200"/>
          </a:xfrm>
          <a:prstGeom prst="ellipse">
            <a:avLst/>
          </a:prstGeom>
          <a:solidFill>
            <a:schemeClr val="accent1"/>
          </a:solidFill>
          <a:ln w="9525">
            <a:solidFill>
              <a:schemeClr val="tx1"/>
            </a:solidFill>
            <a:round/>
            <a:headEnd/>
            <a:tailEnd/>
          </a:ln>
        </p:spPr>
        <p:txBody>
          <a:bodyPr wrap="none" anchor="ctr"/>
          <a:lstStyle/>
          <a:p>
            <a:endParaRPr lang="vi-VN">
              <a:latin typeface="Times New Roman" pitchFamily="18" charset="0"/>
            </a:endParaRPr>
          </a:p>
        </p:txBody>
      </p:sp>
      <p:sp>
        <p:nvSpPr>
          <p:cNvPr id="100372" name="Line 26"/>
          <p:cNvSpPr>
            <a:spLocks noChangeShapeType="1"/>
          </p:cNvSpPr>
          <p:nvPr/>
        </p:nvSpPr>
        <p:spPr bwMode="auto">
          <a:xfrm>
            <a:off x="6400800" y="5486400"/>
            <a:ext cx="0" cy="685800"/>
          </a:xfrm>
          <a:prstGeom prst="line">
            <a:avLst/>
          </a:prstGeom>
          <a:noFill/>
          <a:ln w="9525">
            <a:solidFill>
              <a:schemeClr val="tx1"/>
            </a:solidFill>
            <a:round/>
            <a:headEnd type="triangle" w="med" len="med"/>
            <a:tailEnd type="triangle" w="med" len="med"/>
          </a:ln>
        </p:spPr>
        <p:txBody>
          <a:bodyPr/>
          <a:lstStyle/>
          <a:p>
            <a:endParaRPr lang="vi-VN"/>
          </a:p>
        </p:txBody>
      </p:sp>
      <p:sp>
        <p:nvSpPr>
          <p:cNvPr id="100373" name="Line 27"/>
          <p:cNvSpPr>
            <a:spLocks noChangeShapeType="1"/>
          </p:cNvSpPr>
          <p:nvPr/>
        </p:nvSpPr>
        <p:spPr bwMode="auto">
          <a:xfrm>
            <a:off x="6400800" y="3581400"/>
            <a:ext cx="0" cy="685800"/>
          </a:xfrm>
          <a:prstGeom prst="line">
            <a:avLst/>
          </a:prstGeom>
          <a:noFill/>
          <a:ln w="9525">
            <a:solidFill>
              <a:schemeClr val="tx1"/>
            </a:solidFill>
            <a:round/>
            <a:headEnd type="triangle" w="med" len="med"/>
            <a:tailEnd type="triangle" w="med" len="med"/>
          </a:ln>
        </p:spPr>
        <p:txBody>
          <a:bodyPr/>
          <a:lstStyle/>
          <a:p>
            <a:endParaRPr lang="vi-VN"/>
          </a:p>
        </p:txBody>
      </p:sp>
      <p:sp>
        <p:nvSpPr>
          <p:cNvPr id="100374" name="Text Box 28"/>
          <p:cNvSpPr txBox="1">
            <a:spLocks noChangeArrowheads="1"/>
          </p:cNvSpPr>
          <p:nvPr/>
        </p:nvSpPr>
        <p:spPr bwMode="auto">
          <a:xfrm>
            <a:off x="762000" y="6172200"/>
            <a:ext cx="4572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0</a:t>
            </a:r>
          </a:p>
        </p:txBody>
      </p:sp>
      <p:sp>
        <p:nvSpPr>
          <p:cNvPr id="100375" name="Line 29"/>
          <p:cNvSpPr>
            <a:spLocks noChangeShapeType="1"/>
          </p:cNvSpPr>
          <p:nvPr/>
        </p:nvSpPr>
        <p:spPr bwMode="auto">
          <a:xfrm>
            <a:off x="5156200" y="3886200"/>
            <a:ext cx="0" cy="2286000"/>
          </a:xfrm>
          <a:prstGeom prst="line">
            <a:avLst/>
          </a:prstGeom>
          <a:noFill/>
          <a:ln w="9525">
            <a:solidFill>
              <a:schemeClr val="tx1"/>
            </a:solidFill>
            <a:prstDash val="dash"/>
            <a:round/>
            <a:headEnd/>
            <a:tailEnd/>
          </a:ln>
        </p:spPr>
        <p:txBody>
          <a:bodyPr/>
          <a:lstStyle/>
          <a:p>
            <a:endParaRPr lang="vi-VN"/>
          </a:p>
        </p:txBody>
      </p:sp>
      <p:sp>
        <p:nvSpPr>
          <p:cNvPr id="100376" name="Text Box 30"/>
          <p:cNvSpPr txBox="1">
            <a:spLocks noChangeArrowheads="1"/>
          </p:cNvSpPr>
          <p:nvPr/>
        </p:nvSpPr>
        <p:spPr bwMode="auto">
          <a:xfrm>
            <a:off x="5029200" y="6186488"/>
            <a:ext cx="457200" cy="366712"/>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Q</a:t>
            </a:r>
            <a:r>
              <a:rPr lang="en-US" baseline="30000">
                <a:latin typeface="Times New Roman" pitchFamily="18" charset="0"/>
              </a:rPr>
              <a:t>*</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0" y="277813"/>
            <a:ext cx="8229600" cy="712787"/>
          </a:xfrm>
          <a:noFill/>
        </p:spPr>
        <p:txBody>
          <a:bodyPr/>
          <a:lstStyle/>
          <a:p>
            <a:pPr eaLnBrk="1" hangingPunct="1"/>
            <a:r>
              <a:rPr lang="en-US" sz="3800" smtClean="0">
                <a:effectLst/>
              </a:rPr>
              <a:t>2.3.3. Chi phí sản xuất ngắn hạn</a:t>
            </a:r>
          </a:p>
        </p:txBody>
      </p:sp>
      <p:sp>
        <p:nvSpPr>
          <p:cNvPr id="101379" name="Rectangle 3"/>
          <p:cNvSpPr>
            <a:spLocks noGrp="1" noChangeArrowheads="1"/>
          </p:cNvSpPr>
          <p:nvPr>
            <p:ph type="body" idx="4294967295"/>
          </p:nvPr>
        </p:nvSpPr>
        <p:spPr>
          <a:xfrm>
            <a:off x="0" y="1143000"/>
            <a:ext cx="8229600" cy="5486400"/>
          </a:xfrm>
          <a:noFill/>
        </p:spPr>
        <p:txBody>
          <a:bodyPr/>
          <a:lstStyle/>
          <a:p>
            <a:pPr eaLnBrk="1" hangingPunct="1"/>
            <a:r>
              <a:rPr lang="en-US" smtClean="0">
                <a:effectLst/>
              </a:rPr>
              <a:t>Mối quan hệ giữa các đường chi phí ngắn hạn:</a:t>
            </a:r>
          </a:p>
          <a:p>
            <a:pPr lvl="1" eaLnBrk="1" hangingPunct="1"/>
            <a:r>
              <a:rPr lang="en-US" smtClean="0">
                <a:effectLst/>
              </a:rPr>
              <a:t>SAFC liên tục giảm và tiến đến tiệm cận cả hai trục.</a:t>
            </a:r>
          </a:p>
          <a:p>
            <a:pPr lvl="1" eaLnBrk="1" hangingPunct="1"/>
            <a:r>
              <a:rPr lang="en-US" smtClean="0">
                <a:effectLst/>
              </a:rPr>
              <a:t>Khi SMC &gt; SAC thì SAC tăng dần.</a:t>
            </a:r>
          </a:p>
          <a:p>
            <a:pPr lvl="1" eaLnBrk="1" hangingPunct="1"/>
            <a:r>
              <a:rPr lang="en-US" smtClean="0">
                <a:effectLst/>
              </a:rPr>
              <a:t>Khi SMC &lt; SAC thì SAC giảm dần.</a:t>
            </a:r>
          </a:p>
          <a:p>
            <a:pPr lvl="1" eaLnBrk="1" hangingPunct="1"/>
            <a:r>
              <a:rPr lang="en-US" smtClean="0">
                <a:effectLst/>
              </a:rPr>
              <a:t>Khi SMC = SAC thì SAC đạt cực tiểu (SAC</a:t>
            </a:r>
            <a:r>
              <a:rPr lang="en-US" baseline="-25000" smtClean="0">
                <a:effectLst/>
              </a:rPr>
              <a:t>min</a:t>
            </a:r>
            <a:r>
              <a:rPr lang="en-US" smtClean="0">
                <a:effectLst/>
              </a:rPr>
              <a:t>).</a:t>
            </a:r>
          </a:p>
          <a:p>
            <a:pPr lvl="1" eaLnBrk="1" hangingPunct="1"/>
            <a:r>
              <a:rPr lang="en-US" baseline="-25000" smtClean="0">
                <a:effectLst/>
              </a:rPr>
              <a:t> </a:t>
            </a:r>
            <a:r>
              <a:rPr lang="en-US" smtClean="0">
                <a:effectLst/>
              </a:rPr>
              <a:t>Khi SMC &gt; SAVC thì SAVC tăng dần.</a:t>
            </a:r>
          </a:p>
          <a:p>
            <a:pPr lvl="1" eaLnBrk="1" hangingPunct="1"/>
            <a:r>
              <a:rPr lang="en-US" smtClean="0">
                <a:effectLst/>
              </a:rPr>
              <a:t>Khi SMC &lt; SAVC thì SAVC giảm dần.</a:t>
            </a:r>
          </a:p>
          <a:p>
            <a:pPr lvl="1" eaLnBrk="1" hangingPunct="1"/>
            <a:r>
              <a:rPr lang="en-US" smtClean="0">
                <a:effectLst/>
              </a:rPr>
              <a:t>Khi SMC = SAVC thì SAVC đạt cực tiểu (SAVC</a:t>
            </a:r>
            <a:r>
              <a:rPr lang="en-US" baseline="-25000" smtClean="0">
                <a:effectLst/>
              </a:rPr>
              <a:t>min</a:t>
            </a:r>
            <a:r>
              <a:rPr lang="en-US" smtClean="0">
                <a:effectLst/>
              </a:rPr>
              <a:t>).</a:t>
            </a:r>
          </a:p>
          <a:p>
            <a:pPr lvl="1" eaLnBrk="1" hangingPunct="1">
              <a:buFont typeface="Wingdings" pitchFamily="2" charset="2"/>
              <a:buNone/>
            </a:pPr>
            <a:endParaRPr lang="en-US" smtClean="0">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idx="4294967295"/>
          </p:nvPr>
        </p:nvSpPr>
        <p:spPr>
          <a:xfrm>
            <a:off x="0" y="76200"/>
            <a:ext cx="8229600" cy="715963"/>
          </a:xfrm>
          <a:noFill/>
        </p:spPr>
        <p:txBody>
          <a:bodyPr/>
          <a:lstStyle/>
          <a:p>
            <a:pPr eaLnBrk="1" hangingPunct="1"/>
            <a:r>
              <a:rPr lang="en-US" sz="3800" smtClean="0">
                <a:effectLst/>
              </a:rPr>
              <a:t>2.3.3. Chi phí sản xuất ngắn hạn</a:t>
            </a:r>
          </a:p>
        </p:txBody>
      </p:sp>
      <p:sp>
        <p:nvSpPr>
          <p:cNvPr id="15366" name="Rectangle 3"/>
          <p:cNvSpPr>
            <a:spLocks noGrp="1" noChangeArrowheads="1"/>
          </p:cNvSpPr>
          <p:nvPr>
            <p:ph type="body" idx="4294967295"/>
          </p:nvPr>
        </p:nvSpPr>
        <p:spPr>
          <a:xfrm>
            <a:off x="1143000" y="838200"/>
            <a:ext cx="8001000" cy="609600"/>
          </a:xfrm>
          <a:noFill/>
        </p:spPr>
        <p:txBody>
          <a:bodyPr/>
          <a:lstStyle/>
          <a:p>
            <a:pPr eaLnBrk="1" hangingPunct="1"/>
            <a:r>
              <a:rPr lang="en-US" smtClean="0">
                <a:effectLst/>
              </a:rPr>
              <a:t>Chứng minh:</a:t>
            </a:r>
          </a:p>
          <a:p>
            <a:pPr eaLnBrk="1" hangingPunct="1">
              <a:buFont typeface="Wingdings" pitchFamily="2" charset="2"/>
              <a:buNone/>
            </a:pPr>
            <a:endParaRPr lang="en-US" smtClean="0">
              <a:effectLst/>
            </a:endParaRPr>
          </a:p>
        </p:txBody>
      </p:sp>
      <p:graphicFrame>
        <p:nvGraphicFramePr>
          <p:cNvPr id="15362" name="Object 6"/>
          <p:cNvGraphicFramePr>
            <a:graphicFrameLocks noChangeAspect="1"/>
          </p:cNvGraphicFramePr>
          <p:nvPr/>
        </p:nvGraphicFramePr>
        <p:xfrm>
          <a:off x="263525" y="1447800"/>
          <a:ext cx="2174875" cy="1752600"/>
        </p:xfrm>
        <a:graphic>
          <a:graphicData uri="http://schemas.openxmlformats.org/presentationml/2006/ole">
            <mc:AlternateContent xmlns:mc="http://schemas.openxmlformats.org/markup-compatibility/2006">
              <mc:Choice xmlns:v="urn:schemas-microsoft-com:vml" Requires="v">
                <p:oleObj spid="_x0000_s14344" name="Equation" r:id="rId3" imgW="787320" imgH="876240" progId="Equation.3">
                  <p:embed/>
                </p:oleObj>
              </mc:Choice>
              <mc:Fallback>
                <p:oleObj name="Equation" r:id="rId3" imgW="787320" imgH="8762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1447800"/>
                        <a:ext cx="2174875"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5"/>
          <p:cNvGraphicFramePr>
            <a:graphicFrameLocks noChangeAspect="1"/>
          </p:cNvGraphicFramePr>
          <p:nvPr/>
        </p:nvGraphicFramePr>
        <p:xfrm>
          <a:off x="228600" y="2192338"/>
          <a:ext cx="8610600" cy="1541462"/>
        </p:xfrm>
        <a:graphic>
          <a:graphicData uri="http://schemas.openxmlformats.org/presentationml/2006/ole">
            <mc:AlternateContent xmlns:mc="http://schemas.openxmlformats.org/markup-compatibility/2006">
              <mc:Choice xmlns:v="urn:schemas-microsoft-com:vml" Requires="v">
                <p:oleObj spid="_x0000_s14345" name="Equation" r:id="rId5" imgW="4775040" imgH="761760" progId="Equation.3">
                  <p:embed/>
                </p:oleObj>
              </mc:Choice>
              <mc:Fallback>
                <p:oleObj name="Equation" r:id="rId5" imgW="4775040" imgH="7617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192338"/>
                        <a:ext cx="8610600" cy="154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4"/>
          <p:cNvGraphicFramePr>
            <a:graphicFrameLocks noChangeAspect="1"/>
          </p:cNvGraphicFramePr>
          <p:nvPr/>
        </p:nvGraphicFramePr>
        <p:xfrm>
          <a:off x="220663" y="3352800"/>
          <a:ext cx="4427537" cy="1441450"/>
        </p:xfrm>
        <a:graphic>
          <a:graphicData uri="http://schemas.openxmlformats.org/presentationml/2006/ole">
            <mc:AlternateContent xmlns:mc="http://schemas.openxmlformats.org/markup-compatibility/2006">
              <mc:Choice xmlns:v="urn:schemas-microsoft-com:vml" Requires="v">
                <p:oleObj spid="_x0000_s14346" name="Equation" r:id="rId7" imgW="1663560" imgH="660240" progId="Equation.3">
                  <p:embed/>
                </p:oleObj>
              </mc:Choice>
              <mc:Fallback>
                <p:oleObj name="Equation" r:id="rId7" imgW="1663560" imgH="660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663" y="3352800"/>
                        <a:ext cx="4427537"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7"/>
          <p:cNvSpPr>
            <a:spLocks noChangeArrowheads="1"/>
          </p:cNvSpPr>
          <p:nvPr/>
        </p:nvSpPr>
        <p:spPr bwMode="auto">
          <a:xfrm flipV="1">
            <a:off x="533400" y="2525713"/>
            <a:ext cx="8610600" cy="366712"/>
          </a:xfrm>
          <a:prstGeom prst="rect">
            <a:avLst/>
          </a:prstGeom>
          <a:noFill/>
          <a:ln w="9525">
            <a:noFill/>
            <a:miter lim="800000"/>
            <a:headEnd/>
            <a:tailEnd/>
          </a:ln>
        </p:spPr>
        <p:txBody>
          <a:bodyPr anchor="ctr">
            <a:spAutoFit/>
          </a:bodyPr>
          <a:lstStyle/>
          <a:p>
            <a:endParaRPr lang="vi-VN">
              <a:latin typeface="Times New Roman" pitchFamily="18" charset="0"/>
            </a:endParaRPr>
          </a:p>
        </p:txBody>
      </p:sp>
      <p:sp>
        <p:nvSpPr>
          <p:cNvPr id="15368" name="Rectangle 8"/>
          <p:cNvSpPr>
            <a:spLocks noChangeArrowheads="1"/>
          </p:cNvSpPr>
          <p:nvPr/>
        </p:nvSpPr>
        <p:spPr bwMode="auto">
          <a:xfrm>
            <a:off x="0" y="2984500"/>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sp>
        <p:nvSpPr>
          <p:cNvPr id="15369" name="Rectangle 9"/>
          <p:cNvSpPr>
            <a:spLocks noChangeArrowheads="1"/>
          </p:cNvSpPr>
          <p:nvPr/>
        </p:nvSpPr>
        <p:spPr bwMode="auto">
          <a:xfrm>
            <a:off x="0" y="3508375"/>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sp>
        <p:nvSpPr>
          <p:cNvPr id="15370" name="Text Box 10"/>
          <p:cNvSpPr txBox="1">
            <a:spLocks noChangeArrowheads="1"/>
          </p:cNvSpPr>
          <p:nvPr/>
        </p:nvSpPr>
        <p:spPr bwMode="auto">
          <a:xfrm>
            <a:off x="152400" y="4556125"/>
            <a:ext cx="8915400" cy="22256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Do đó:</a:t>
            </a:r>
          </a:p>
          <a:p>
            <a:pPr>
              <a:spcBef>
                <a:spcPct val="50000"/>
              </a:spcBef>
              <a:buFontTx/>
              <a:buChar char="-"/>
            </a:pPr>
            <a:r>
              <a:rPr lang="en-US" sz="2000">
                <a:latin typeface="Times New Roman" pitchFamily="18" charset="0"/>
              </a:rPr>
              <a:t>Khi SMC – SAC &lt; 0 (hay SMC&lt;SAC), thì (SAC)’ &lt; 0 -&gt; SAC giảm.</a:t>
            </a:r>
          </a:p>
          <a:p>
            <a:pPr>
              <a:spcBef>
                <a:spcPct val="50000"/>
              </a:spcBef>
              <a:buFontTx/>
              <a:buChar char="-"/>
            </a:pPr>
            <a:r>
              <a:rPr lang="en-US" sz="2000">
                <a:latin typeface="Times New Roman" pitchFamily="18" charset="0"/>
              </a:rPr>
              <a:t>Khi SMC – SAC &gt; 0 (hay SMC&gt;SAC), thì (SAC)’ &gt; 0 -&gt; SAC tăng.</a:t>
            </a:r>
          </a:p>
          <a:p>
            <a:pPr>
              <a:spcBef>
                <a:spcPct val="50000"/>
              </a:spcBef>
              <a:buFontTx/>
              <a:buChar char="-"/>
            </a:pPr>
            <a:r>
              <a:rPr lang="en-US" sz="2000">
                <a:latin typeface="Times New Roman" pitchFamily="18" charset="0"/>
              </a:rPr>
              <a:t>Khi SMC – SAC = 0 (hay SMC=SAC), thì (SAC)’ = 0 -&gt; SAC</a:t>
            </a:r>
            <a:r>
              <a:rPr lang="en-US" sz="2000" baseline="-25000">
                <a:latin typeface="Times New Roman" pitchFamily="18" charset="0"/>
              </a:rPr>
              <a:t>min</a:t>
            </a:r>
            <a:r>
              <a:rPr lang="en-US" sz="2000">
                <a:latin typeface="Times New Roman" pitchFamily="18" charset="0"/>
              </a:rPr>
              <a:t> .</a:t>
            </a:r>
          </a:p>
          <a:p>
            <a:pPr>
              <a:spcBef>
                <a:spcPct val="50000"/>
              </a:spcBef>
            </a:pPr>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228600"/>
            <a:ext cx="8229600" cy="865188"/>
          </a:xfrm>
          <a:noFill/>
        </p:spPr>
        <p:txBody>
          <a:bodyPr/>
          <a:lstStyle/>
          <a:p>
            <a:pPr eaLnBrk="1" hangingPunct="1"/>
            <a:r>
              <a:rPr lang="en-US" smtClean="0">
                <a:solidFill>
                  <a:schemeClr val="tx1"/>
                </a:solidFill>
                <a:effectLst/>
              </a:rPr>
              <a:t>2.3.2. Lý thuyết về sản xuất</a:t>
            </a:r>
          </a:p>
        </p:txBody>
      </p:sp>
      <p:sp>
        <p:nvSpPr>
          <p:cNvPr id="80899" name="Rectangle 3"/>
          <p:cNvSpPr>
            <a:spLocks noGrp="1" noChangeArrowheads="1"/>
          </p:cNvSpPr>
          <p:nvPr>
            <p:ph type="body" sz="half" idx="4294967295"/>
          </p:nvPr>
        </p:nvSpPr>
        <p:spPr>
          <a:xfrm>
            <a:off x="838200" y="1371600"/>
            <a:ext cx="8305800" cy="838200"/>
          </a:xfrm>
          <a:noFill/>
        </p:spPr>
        <p:txBody>
          <a:bodyPr/>
          <a:lstStyle/>
          <a:p>
            <a:pPr eaLnBrk="1" hangingPunct="1"/>
            <a:r>
              <a:rPr lang="en-US" sz="2600" smtClean="0">
                <a:effectLst/>
              </a:rPr>
              <a:t>Bảng mối quan hệ hàm sản xuất:</a:t>
            </a:r>
          </a:p>
        </p:txBody>
      </p:sp>
      <p:graphicFrame>
        <p:nvGraphicFramePr>
          <p:cNvPr id="19491" name="Group 35"/>
          <p:cNvGraphicFramePr>
            <a:graphicFrameLocks noGrp="1"/>
          </p:cNvGraphicFramePr>
          <p:nvPr>
            <p:ph sz="half" idx="4294967295"/>
          </p:nvPr>
        </p:nvGraphicFramePr>
        <p:xfrm>
          <a:off x="0" y="2133600"/>
          <a:ext cx="8686800" cy="4419600"/>
        </p:xfrm>
        <a:graphic>
          <a:graphicData uri="http://schemas.openxmlformats.org/drawingml/2006/table">
            <a:tbl>
              <a:tblPr/>
              <a:tblGrid>
                <a:gridCol w="1100138">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1262062">
                  <a:extLst>
                    <a:ext uri="{9D8B030D-6E8A-4147-A177-3AD203B41FA5}">
                      <a16:colId xmlns:a16="http://schemas.microsoft.com/office/drawing/2014/main" val="20002"/>
                    </a:ext>
                  </a:extLst>
                </a:gridCol>
                <a:gridCol w="1266825">
                  <a:extLst>
                    <a:ext uri="{9D8B030D-6E8A-4147-A177-3AD203B41FA5}">
                      <a16:colId xmlns:a16="http://schemas.microsoft.com/office/drawing/2014/main" val="20003"/>
                    </a:ext>
                  </a:extLst>
                </a:gridCol>
                <a:gridCol w="1263650">
                  <a:extLst>
                    <a:ext uri="{9D8B030D-6E8A-4147-A177-3AD203B41FA5}">
                      <a16:colId xmlns:a16="http://schemas.microsoft.com/office/drawing/2014/main" val="20004"/>
                    </a:ext>
                  </a:extLst>
                </a:gridCol>
                <a:gridCol w="1263650">
                  <a:extLst>
                    <a:ext uri="{9D8B030D-6E8A-4147-A177-3AD203B41FA5}">
                      <a16:colId xmlns:a16="http://schemas.microsoft.com/office/drawing/2014/main" val="20005"/>
                    </a:ext>
                  </a:extLst>
                </a:gridCol>
                <a:gridCol w="1266825">
                  <a:extLst>
                    <a:ext uri="{9D8B030D-6E8A-4147-A177-3AD203B41FA5}">
                      <a16:colId xmlns:a16="http://schemas.microsoft.com/office/drawing/2014/main" val="20006"/>
                    </a:ext>
                  </a:extLst>
                </a:gridCol>
              </a:tblGrid>
              <a:tr h="63500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635000">
                <a:tc vMerge="1">
                  <a:txBody>
                    <a:bodyPr/>
                    <a:lstStyle/>
                    <a:p>
                      <a:endParaRPr lang="vi-VN"/>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9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10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14,142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17,32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20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22,36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14,142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20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24,49</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28,28</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31,62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17,32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24,49</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30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34,64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38,37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20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28,28</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34,64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40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44,72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22,36</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31,62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38,73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44,72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0" y="277813"/>
            <a:ext cx="8229600" cy="712787"/>
          </a:xfrm>
          <a:noFill/>
        </p:spPr>
        <p:txBody>
          <a:bodyPr/>
          <a:lstStyle/>
          <a:p>
            <a:pPr eaLnBrk="1" hangingPunct="1"/>
            <a:r>
              <a:rPr lang="en-US" sz="4000" smtClean="0">
                <a:effectLst/>
              </a:rPr>
              <a:t>2.3.2. </a:t>
            </a:r>
            <a:r>
              <a:rPr lang="en-US" sz="3800" smtClean="0">
                <a:effectLst/>
              </a:rPr>
              <a:t>Lý thuyết về sản xuất</a:t>
            </a:r>
          </a:p>
        </p:txBody>
      </p:sp>
      <p:sp>
        <p:nvSpPr>
          <p:cNvPr id="81923" name="Rectangle 3"/>
          <p:cNvSpPr>
            <a:spLocks noGrp="1" noChangeArrowheads="1"/>
          </p:cNvSpPr>
          <p:nvPr>
            <p:ph type="body" idx="4294967295"/>
          </p:nvPr>
        </p:nvSpPr>
        <p:spPr>
          <a:xfrm>
            <a:off x="0" y="1066800"/>
            <a:ext cx="8229600" cy="5059363"/>
          </a:xfrm>
          <a:noFill/>
        </p:spPr>
        <p:txBody>
          <a:bodyPr/>
          <a:lstStyle/>
          <a:p>
            <a:pPr eaLnBrk="1" hangingPunct="1"/>
            <a:r>
              <a:rPr lang="en-US" smtClean="0">
                <a:effectLst/>
              </a:rPr>
              <a:t>Phân tích sản xuất trong ngắn hạn:</a:t>
            </a:r>
          </a:p>
          <a:p>
            <a:pPr lvl="1" eaLnBrk="1" hangingPunct="1"/>
            <a:r>
              <a:rPr lang="en-US" smtClean="0">
                <a:effectLst/>
              </a:rPr>
              <a:t>Ngắn hạn là giai đoạn mà trong đó doanh nghiệp chỉ có thể thực hiện điều chỉnh </a:t>
            </a:r>
            <a:r>
              <a:rPr lang="en-US" smtClean="0">
                <a:solidFill>
                  <a:srgbClr val="FF0000"/>
                </a:solidFill>
                <a:effectLst/>
              </a:rPr>
              <a:t>một phần</a:t>
            </a:r>
            <a:r>
              <a:rPr lang="en-US" smtClean="0">
                <a:effectLst/>
              </a:rPr>
              <a:t> nào đối với các loại đầu vào của mình theo sự thay đổi trong các diều kiện sản xuất.</a:t>
            </a:r>
          </a:p>
          <a:p>
            <a:pPr lvl="1" eaLnBrk="1" hangingPunct="1"/>
            <a:r>
              <a:rPr lang="en-US" smtClean="0">
                <a:effectLst/>
              </a:rPr>
              <a:t>Dài hạn là giai đoạn đủ dài để cho doanh nghiệp điều chỉnh </a:t>
            </a:r>
            <a:r>
              <a:rPr lang="en-US" smtClean="0">
                <a:solidFill>
                  <a:srgbClr val="FF0000"/>
                </a:solidFill>
                <a:effectLst/>
              </a:rPr>
              <a:t>tất cả</a:t>
            </a:r>
            <a:r>
              <a:rPr lang="en-US" smtClean="0">
                <a:effectLst/>
              </a:rPr>
              <a:t> các loại đầu vào của mình theo sự thay đổi trong các điều kiện sản xuất.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0" y="277813"/>
            <a:ext cx="8229600" cy="712787"/>
          </a:xfrm>
          <a:noFill/>
        </p:spPr>
        <p:txBody>
          <a:bodyPr/>
          <a:lstStyle/>
          <a:p>
            <a:pPr eaLnBrk="1" hangingPunct="1"/>
            <a:r>
              <a:rPr lang="en-US" sz="4000" smtClean="0">
                <a:effectLst/>
              </a:rPr>
              <a:t>2.3.2. </a:t>
            </a:r>
            <a:r>
              <a:rPr lang="en-US" sz="3800" smtClean="0">
                <a:effectLst/>
              </a:rPr>
              <a:t>Lý thuyết về sản xuất</a:t>
            </a:r>
          </a:p>
        </p:txBody>
      </p:sp>
      <p:sp>
        <p:nvSpPr>
          <p:cNvPr id="82947" name="Rectangle 3"/>
          <p:cNvSpPr>
            <a:spLocks noGrp="1" noChangeArrowheads="1"/>
          </p:cNvSpPr>
          <p:nvPr>
            <p:ph type="body" idx="4294967295"/>
          </p:nvPr>
        </p:nvSpPr>
        <p:spPr>
          <a:xfrm>
            <a:off x="0" y="1143000"/>
            <a:ext cx="8229600" cy="5181600"/>
          </a:xfrm>
          <a:noFill/>
        </p:spPr>
        <p:txBody>
          <a:bodyPr/>
          <a:lstStyle/>
          <a:p>
            <a:pPr eaLnBrk="1" hangingPunct="1"/>
            <a:r>
              <a:rPr lang="en-US" smtClean="0">
                <a:effectLst/>
              </a:rPr>
              <a:t>Yếu tố sản xuất trong ngắn hạn:</a:t>
            </a:r>
          </a:p>
          <a:p>
            <a:pPr lvl="1" eaLnBrk="1" hangingPunct="1"/>
            <a:r>
              <a:rPr lang="en-US" smtClean="0">
                <a:effectLst/>
              </a:rPr>
              <a:t>Yếu tố sản xuất cố định: không dễ dàng thay đổi trong quá trình sản xuất như máy móc thiết bị, nhà xưởng, …, biểu thị cho qui mô sản xuất nhất định.</a:t>
            </a:r>
          </a:p>
          <a:p>
            <a:pPr lvl="1" eaLnBrk="1" hangingPunct="1"/>
            <a:r>
              <a:rPr lang="en-US" smtClean="0">
                <a:effectLst/>
              </a:rPr>
              <a:t>Yếu tố sản xuất biến đổi: dễ dành thay đổi về số lượng trong quá trình sản xuất như nguyên vật liệu, thời gian lao động, lao động trực tiếp …, do đó sản lượng sản phẩm có thể thay đổi.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0" y="277813"/>
            <a:ext cx="8229600" cy="790575"/>
          </a:xfrm>
          <a:noFill/>
        </p:spPr>
        <p:txBody>
          <a:bodyPr/>
          <a:lstStyle/>
          <a:p>
            <a:pPr eaLnBrk="1" hangingPunct="1"/>
            <a:r>
              <a:rPr lang="en-US" smtClean="0">
                <a:effectLst/>
              </a:rPr>
              <a:t>2.3.2. Lý thuyết về sản xuất</a:t>
            </a:r>
          </a:p>
        </p:txBody>
      </p:sp>
      <p:sp>
        <p:nvSpPr>
          <p:cNvPr id="3076" name="Rectangle 3"/>
          <p:cNvSpPr>
            <a:spLocks noGrp="1" noChangeArrowheads="1"/>
          </p:cNvSpPr>
          <p:nvPr>
            <p:ph type="body" idx="4294967295"/>
          </p:nvPr>
        </p:nvSpPr>
        <p:spPr>
          <a:xfrm>
            <a:off x="0" y="1219200"/>
            <a:ext cx="8229600" cy="5105400"/>
          </a:xfrm>
          <a:noFill/>
        </p:spPr>
        <p:txBody>
          <a:bodyPr/>
          <a:lstStyle/>
          <a:p>
            <a:pPr eaLnBrk="1" hangingPunct="1"/>
            <a:r>
              <a:rPr lang="en-US" smtClean="0">
                <a:effectLst/>
              </a:rPr>
              <a:t>Một số khái niệm:</a:t>
            </a:r>
          </a:p>
          <a:p>
            <a:pPr lvl="1" eaLnBrk="1" hangingPunct="1"/>
            <a:r>
              <a:rPr lang="en-US" smtClean="0">
                <a:effectLst/>
              </a:rPr>
              <a:t>Tổng sản lượng (Q) là số lượng sản phẩm của xí nghiệp làm ra trong một đơn vị thời gian khi kết hợp các yếu tố sản xuất.</a:t>
            </a:r>
          </a:p>
          <a:p>
            <a:pPr lvl="1" eaLnBrk="1" hangingPunct="1"/>
            <a:r>
              <a:rPr lang="en-US" smtClean="0">
                <a:effectLst/>
              </a:rPr>
              <a:t>Năng suất trung bình (AP) của một yếu tố sản xuất là số sản phẩm sản xuất tính trung bình trên một đơn vị yếu tố sản xuất đó.</a:t>
            </a:r>
          </a:p>
          <a:p>
            <a:pPr lvl="2" eaLnBrk="1" hangingPunct="1"/>
            <a:r>
              <a:rPr lang="en-US" smtClean="0">
                <a:effectLst/>
              </a:rPr>
              <a:t>Ví dụ:  </a:t>
            </a:r>
          </a:p>
        </p:txBody>
      </p:sp>
      <p:sp>
        <p:nvSpPr>
          <p:cNvPr id="3077" name="Rectangle 6"/>
          <p:cNvSpPr>
            <a:spLocks noChangeArrowheads="1"/>
          </p:cNvSpPr>
          <p:nvPr/>
        </p:nvSpPr>
        <p:spPr bwMode="auto">
          <a:xfrm>
            <a:off x="0" y="2805113"/>
            <a:ext cx="184150" cy="366712"/>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sp>
        <p:nvSpPr>
          <p:cNvPr id="3078" name="Rectangle 9"/>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sp>
        <p:nvSpPr>
          <p:cNvPr id="3079" name="Rectangle 11"/>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3074" name="Object 10"/>
          <p:cNvGraphicFramePr>
            <a:graphicFrameLocks noChangeAspect="1"/>
          </p:cNvGraphicFramePr>
          <p:nvPr/>
        </p:nvGraphicFramePr>
        <p:xfrm>
          <a:off x="3048000" y="4495800"/>
          <a:ext cx="1752600" cy="1066800"/>
        </p:xfrm>
        <a:graphic>
          <a:graphicData uri="http://schemas.openxmlformats.org/presentationml/2006/ole">
            <mc:AlternateContent xmlns:mc="http://schemas.openxmlformats.org/markup-compatibility/2006">
              <mc:Choice xmlns:v="urn:schemas-microsoft-com:vml" Requires="v">
                <p:oleObj spid="_x0000_s2052" name="Equation" r:id="rId3" imgW="583947" imgH="393529" progId="Equation.3">
                  <p:embed/>
                </p:oleObj>
              </mc:Choice>
              <mc:Fallback>
                <p:oleObj name="Equation" r:id="rId3" imgW="583947" imgH="39352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95800"/>
                        <a:ext cx="1752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idx="4294967295"/>
          </p:nvPr>
        </p:nvSpPr>
        <p:spPr>
          <a:xfrm>
            <a:off x="0" y="277813"/>
            <a:ext cx="8229600" cy="790575"/>
          </a:xfrm>
          <a:noFill/>
        </p:spPr>
        <p:txBody>
          <a:bodyPr/>
          <a:lstStyle/>
          <a:p>
            <a:pPr eaLnBrk="1" hangingPunct="1"/>
            <a:r>
              <a:rPr lang="en-US" smtClean="0">
                <a:effectLst/>
              </a:rPr>
              <a:t>2.3.2. Lý thuyết về sản xuất</a:t>
            </a:r>
          </a:p>
        </p:txBody>
      </p:sp>
      <p:sp>
        <p:nvSpPr>
          <p:cNvPr id="4102" name="Rectangle 3"/>
          <p:cNvSpPr>
            <a:spLocks noGrp="1" noChangeArrowheads="1"/>
          </p:cNvSpPr>
          <p:nvPr>
            <p:ph type="body" idx="4294967295"/>
          </p:nvPr>
        </p:nvSpPr>
        <p:spPr>
          <a:xfrm>
            <a:off x="0" y="1066800"/>
            <a:ext cx="8229600" cy="5181600"/>
          </a:xfrm>
          <a:noFill/>
        </p:spPr>
        <p:txBody>
          <a:bodyPr/>
          <a:lstStyle/>
          <a:p>
            <a:pPr eaLnBrk="1" hangingPunct="1"/>
            <a:r>
              <a:rPr lang="en-US" smtClean="0">
                <a:effectLst/>
              </a:rPr>
              <a:t>Một số khái niệm (tt):</a:t>
            </a:r>
          </a:p>
          <a:p>
            <a:pPr lvl="1" eaLnBrk="1" hangingPunct="1"/>
            <a:r>
              <a:rPr lang="en-US" smtClean="0">
                <a:effectLst/>
              </a:rPr>
              <a:t>Năng suất biên (MP) là sự thay đổi trong tổng sản lượng khi thay đổi một đơn vị yếu tố sản xuất được sử dụng trong một đơn vị thời gian (các yếu tố sản xuất khác giữ nguyên)</a:t>
            </a:r>
          </a:p>
          <a:p>
            <a:pPr lvl="2" eaLnBrk="1" hangingPunct="1"/>
            <a:r>
              <a:rPr lang="en-US" smtClean="0">
                <a:effectLst/>
              </a:rPr>
              <a:t>Ví dụ: Năng suất biên của lao động </a:t>
            </a:r>
          </a:p>
          <a:p>
            <a:pPr eaLnBrk="1" hangingPunct="1">
              <a:buFont typeface="Wingdings" pitchFamily="2" charset="2"/>
              <a:buNone/>
            </a:pPr>
            <a:r>
              <a:rPr lang="en-US" smtClean="0">
                <a:effectLst/>
              </a:rPr>
              <a:t>		</a:t>
            </a:r>
            <a:r>
              <a:rPr lang="en-US" sz="2100" smtClean="0">
                <a:effectLst/>
              </a:rPr>
              <a:t>là phần thay đổi trong tổng sản lượng khi thay đổi 	một đơn vị lao động sử dụng trong một đơn vị thời gian.</a:t>
            </a:r>
            <a:endParaRPr lang="en-US" smtClean="0">
              <a:effectLst/>
            </a:endParaRPr>
          </a:p>
        </p:txBody>
      </p:sp>
      <p:sp>
        <p:nvSpPr>
          <p:cNvPr id="4103" name="Rectangle 6"/>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4098" name="Object 5"/>
          <p:cNvGraphicFramePr>
            <a:graphicFrameLocks noChangeAspect="1"/>
          </p:cNvGraphicFramePr>
          <p:nvPr/>
        </p:nvGraphicFramePr>
        <p:xfrm>
          <a:off x="0" y="0"/>
          <a:ext cx="85725" cy="238125"/>
        </p:xfrm>
        <a:graphic>
          <a:graphicData uri="http://schemas.openxmlformats.org/presentationml/2006/ole">
            <mc:AlternateContent xmlns:mc="http://schemas.openxmlformats.org/markup-compatibility/2006">
              <mc:Choice xmlns:v="urn:schemas-microsoft-com:vml" Requires="v">
                <p:oleObj spid="_x0000_s3080" name="Equation" r:id="rId3" imgW="88784" imgH="240986" progId="Equation.3">
                  <p:embed/>
                </p:oleObj>
              </mc:Choice>
              <mc:Fallback>
                <p:oleObj name="Equation" r:id="rId3" imgW="88784" imgH="24098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57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Rectangle 7"/>
          <p:cNvSpPr>
            <a:spLocks noChangeArrowheads="1"/>
          </p:cNvSpPr>
          <p:nvPr/>
        </p:nvSpPr>
        <p:spPr bwMode="auto">
          <a:xfrm>
            <a:off x="0" y="55563"/>
            <a:ext cx="184150" cy="366712"/>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4099" name="Object 4"/>
          <p:cNvGraphicFramePr>
            <a:graphicFrameLocks noChangeAspect="1"/>
          </p:cNvGraphicFramePr>
          <p:nvPr/>
        </p:nvGraphicFramePr>
        <p:xfrm>
          <a:off x="6067425" y="3409950"/>
          <a:ext cx="685800" cy="493713"/>
        </p:xfrm>
        <a:graphic>
          <a:graphicData uri="http://schemas.openxmlformats.org/presentationml/2006/ole">
            <mc:AlternateContent xmlns:mc="http://schemas.openxmlformats.org/markup-compatibility/2006">
              <mc:Choice xmlns:v="urn:schemas-microsoft-com:vml" Requires="v">
                <p:oleObj spid="_x0000_s3081" name="Equation" r:id="rId5" imgW="304536" imgH="215713" progId="Equation.3">
                  <p:embed/>
                </p:oleObj>
              </mc:Choice>
              <mc:Fallback>
                <p:oleObj name="Equation" r:id="rId5" imgW="304536" imgH="21571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7425" y="3409950"/>
                        <a:ext cx="6858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Rectangle 9"/>
          <p:cNvSpPr>
            <a:spLocks noChangeArrowheads="1"/>
          </p:cNvSpPr>
          <p:nvPr/>
        </p:nvSpPr>
        <p:spPr bwMode="auto">
          <a:xfrm>
            <a:off x="0" y="3051175"/>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sp>
        <p:nvSpPr>
          <p:cNvPr id="4106" name="Rectangle 11"/>
          <p:cNvSpPr>
            <a:spLocks noChangeArrowheads="1"/>
          </p:cNvSpPr>
          <p:nvPr/>
        </p:nvSpPr>
        <p:spPr bwMode="auto">
          <a:xfrm>
            <a:off x="0" y="3051175"/>
            <a:ext cx="184150" cy="366713"/>
          </a:xfrm>
          <a:prstGeom prst="rect">
            <a:avLst/>
          </a:prstGeom>
          <a:noFill/>
          <a:ln w="9525">
            <a:noFill/>
            <a:miter lim="800000"/>
            <a:headEnd/>
            <a:tailEnd/>
          </a:ln>
        </p:spPr>
        <p:txBody>
          <a:bodyPr wrap="none" anchor="ctr">
            <a:spAutoFit/>
          </a:bodyPr>
          <a:lstStyle/>
          <a:p>
            <a:endParaRPr lang="vi-VN">
              <a:latin typeface="Times New Roman" pitchFamily="18" charset="0"/>
            </a:endParaRPr>
          </a:p>
        </p:txBody>
      </p:sp>
      <p:graphicFrame>
        <p:nvGraphicFramePr>
          <p:cNvPr id="4100" name="Object 10"/>
          <p:cNvGraphicFramePr>
            <a:graphicFrameLocks noChangeAspect="1"/>
          </p:cNvGraphicFramePr>
          <p:nvPr/>
        </p:nvGraphicFramePr>
        <p:xfrm>
          <a:off x="3048000" y="4876800"/>
          <a:ext cx="2971800" cy="914400"/>
        </p:xfrm>
        <a:graphic>
          <a:graphicData uri="http://schemas.openxmlformats.org/presentationml/2006/ole">
            <mc:AlternateContent xmlns:mc="http://schemas.openxmlformats.org/markup-compatibility/2006">
              <mc:Choice xmlns:v="urn:schemas-microsoft-com:vml" Requires="v">
                <p:oleObj spid="_x0000_s3082" name="Equation" r:id="rId7" imgW="1155700" imgH="393700" progId="Equation.3">
                  <p:embed/>
                </p:oleObj>
              </mc:Choice>
              <mc:Fallback>
                <p:oleObj name="Equation" r:id="rId7" imgW="1155700" imgH="3937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876800"/>
                        <a:ext cx="297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0" y="274638"/>
            <a:ext cx="8229600" cy="1143000"/>
          </a:xfrm>
          <a:noFill/>
        </p:spPr>
        <p:txBody>
          <a:bodyPr/>
          <a:lstStyle/>
          <a:p>
            <a:pPr eaLnBrk="1" hangingPunct="1"/>
            <a:r>
              <a:rPr lang="en-US" smtClean="0">
                <a:effectLst/>
              </a:rPr>
              <a:t>2.3.2. Lý thuyết về sản xuất</a:t>
            </a:r>
          </a:p>
        </p:txBody>
      </p:sp>
      <p:sp>
        <p:nvSpPr>
          <p:cNvPr id="5124" name="Rectangle 3"/>
          <p:cNvSpPr>
            <a:spLocks noGrp="1" noChangeArrowheads="1"/>
          </p:cNvSpPr>
          <p:nvPr>
            <p:ph type="body" sz="half" idx="4294967295"/>
          </p:nvPr>
        </p:nvSpPr>
        <p:spPr>
          <a:xfrm>
            <a:off x="0" y="1371600"/>
            <a:ext cx="4038600" cy="685800"/>
          </a:xfrm>
        </p:spPr>
        <p:txBody>
          <a:bodyPr/>
          <a:lstStyle/>
          <a:p>
            <a:pPr eaLnBrk="1" hangingPunct="1">
              <a:defRPr/>
            </a:pPr>
            <a:r>
              <a:rPr lang="en-US" sz="2600" dirty="0" err="1" smtClean="0"/>
              <a:t>Ví</a:t>
            </a:r>
            <a:r>
              <a:rPr lang="en-US" sz="2600" dirty="0" smtClean="0"/>
              <a:t> </a:t>
            </a:r>
            <a:r>
              <a:rPr lang="en-US" sz="2600" dirty="0" err="1" smtClean="0"/>
              <a:t>dụ</a:t>
            </a:r>
            <a:r>
              <a:rPr lang="en-US" sz="2600" dirty="0" smtClean="0"/>
              <a:t>:</a:t>
            </a:r>
          </a:p>
        </p:txBody>
      </p:sp>
      <p:graphicFrame>
        <p:nvGraphicFramePr>
          <p:cNvPr id="4120" name="Group 24"/>
          <p:cNvGraphicFramePr>
            <a:graphicFrameLocks noGrp="1"/>
          </p:cNvGraphicFramePr>
          <p:nvPr>
            <p:ph sz="quarter" idx="4294967295"/>
          </p:nvPr>
        </p:nvGraphicFramePr>
        <p:xfrm>
          <a:off x="990600" y="2362200"/>
          <a:ext cx="7901880" cy="3609658"/>
        </p:xfrm>
        <a:graphic>
          <a:graphicData uri="http://schemas.openxmlformats.org/drawingml/2006/table">
            <a:tbl>
              <a:tblPr/>
              <a:tblGrid>
                <a:gridCol w="2038350">
                  <a:extLst>
                    <a:ext uri="{9D8B030D-6E8A-4147-A177-3AD203B41FA5}">
                      <a16:colId xmlns:a16="http://schemas.microsoft.com/office/drawing/2014/main" val="20000"/>
                    </a:ext>
                  </a:extLst>
                </a:gridCol>
                <a:gridCol w="2038350">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1786830">
                  <a:extLst>
                    <a:ext uri="{9D8B030D-6E8A-4147-A177-3AD203B41FA5}">
                      <a16:colId xmlns:a16="http://schemas.microsoft.com/office/drawing/2014/main" val="20003"/>
                    </a:ext>
                  </a:extLst>
                </a:gridCol>
              </a:tblGrid>
              <a:tr h="744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vi-VN" sz="2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10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28</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38</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44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15</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13</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10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6</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0</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smtClean="0">
                          <a:ln>
                            <a:noFill/>
                          </a:ln>
                          <a:solidFill>
                            <a:schemeClr val="tx1"/>
                          </a:solidFill>
                          <a:effectLst/>
                          <a:latin typeface="Times New Roman" pitchFamily="18" charset="0"/>
                          <a:cs typeface="Times New Roman" pitchFamily="18" charset="0"/>
                        </a:rPr>
                        <a:t>- 8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22" name="Object 24"/>
          <p:cNvGraphicFramePr>
            <a:graphicFrameLocks noGrp="1" noChangeAspect="1"/>
          </p:cNvGraphicFramePr>
          <p:nvPr>
            <p:ph sz="quarter" idx="4294967295"/>
          </p:nvPr>
        </p:nvGraphicFramePr>
        <p:xfrm>
          <a:off x="7596336" y="2492896"/>
          <a:ext cx="800100" cy="566737"/>
        </p:xfrm>
        <a:graphic>
          <a:graphicData uri="http://schemas.openxmlformats.org/presentationml/2006/ole">
            <mc:AlternateContent xmlns:mc="http://schemas.openxmlformats.org/markup-compatibility/2006">
              <mc:Choice xmlns:v="urn:schemas-microsoft-com:vml" Requires="v">
                <p:oleObj spid="_x0000_s4100" name="Equation" r:id="rId3" imgW="304536" imgH="215713" progId="Equation.3">
                  <p:embed/>
                </p:oleObj>
              </mc:Choice>
              <mc:Fallback>
                <p:oleObj name="Equation" r:id="rId3" imgW="304536" imgH="215713"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2492896"/>
                        <a:ext cx="800100"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1922</Words>
  <Application>Microsoft Office PowerPoint</Application>
  <PresentationFormat>On-screen Show (4:3)</PresentationFormat>
  <Paragraphs>364</Paragraphs>
  <Slides>37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Arial</vt:lpstr>
      <vt:lpstr>Calibri</vt:lpstr>
      <vt:lpstr>Times New Roman</vt:lpstr>
      <vt:lpstr>Wingdings</vt:lpstr>
      <vt:lpstr>Office Theme</vt:lpstr>
      <vt:lpstr>Equation</vt:lpstr>
      <vt:lpstr>LÝ THUYẾT SẢN XUẤT VÀ CHI PHÍ</vt:lpstr>
      <vt:lpstr>I.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2.3.2. Lý thuyết về sản xuất</vt:lpstr>
      <vt:lpstr>2.3.3. Chi phí sản xuất ngắn hạn</vt:lpstr>
      <vt:lpstr>2.3.3. Chi phí sản xuất ngắn hạn</vt:lpstr>
      <vt:lpstr>2.3.3. Chi phí sản xuất ngắn hạn</vt:lpstr>
      <vt:lpstr>2.3.3. Chi phí sản xuất ngắn hạn</vt:lpstr>
      <vt:lpstr>2.3.3. Chi phí sản xuất ngắn hạn</vt:lpstr>
      <vt:lpstr>2.3.3. Chi phí sản xuất ngắn hạn</vt:lpstr>
      <vt:lpstr>2.3.3. Chi phí sản xuất ngắn hạn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2.3.2. Lý thuyết về sản xuất</dc:title>
  <dc:creator>THAIPHUC</dc:creator>
  <cp:lastModifiedBy>An Phat</cp:lastModifiedBy>
  <cp:revision>9</cp:revision>
  <dcterms:created xsi:type="dcterms:W3CDTF">2014-11-14T14:53:14Z</dcterms:created>
  <dcterms:modified xsi:type="dcterms:W3CDTF">2020-11-24T10:16:25Z</dcterms:modified>
</cp:coreProperties>
</file>