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4" r:id="rId3"/>
    <p:sldId id="273" r:id="rId4"/>
    <p:sldId id="284" r:id="rId5"/>
    <p:sldId id="276" r:id="rId6"/>
    <p:sldId id="278" r:id="rId7"/>
    <p:sldId id="279" r:id="rId8"/>
    <p:sldId id="280" r:id="rId9"/>
    <p:sldId id="281" r:id="rId10"/>
    <p:sldId id="282" r:id="rId11"/>
    <p:sldId id="283" r:id="rId12"/>
    <p:sldId id="270" r:id="rId13"/>
    <p:sldId id="271" r:id="rId14"/>
    <p:sldId id="272" r:id="rId15"/>
  </p:sldIdLst>
  <p:sldSz cx="18288000" cy="10287000"/>
  <p:notesSz cx="6858000" cy="9144000"/>
  <p:embeddedFontLst>
    <p:embeddedFont>
      <p:font typeface="Barlow SemiCondensed Heavy" panose="020B0604020202020204" charset="0"/>
      <p:regular r:id="rId16"/>
    </p:embeddedFon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
      <p:font typeface="Francois One" panose="020B0604020202020204" charset="0"/>
      <p:regular r:id="rId22"/>
    </p:embeddedFont>
    <p:embeddedFont>
      <p:font typeface="Muli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414"/>
    <a:srgbClr val="6AA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22" autoAdjust="0"/>
  </p:normalViewPr>
  <p:slideViewPr>
    <p:cSldViewPr>
      <p:cViewPr varScale="1">
        <p:scale>
          <a:sx n="54" d="100"/>
          <a:sy n="54" d="100"/>
        </p:scale>
        <p:origin x="1478" y="2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382631" y="1845125"/>
            <a:ext cx="12946270" cy="5091218"/>
            <a:chOff x="0" y="0"/>
            <a:chExt cx="17261694" cy="6788291"/>
          </a:xfrm>
        </p:grpSpPr>
        <p:sp>
          <p:nvSpPr>
            <p:cNvPr id="3" name="TextBox 3"/>
            <p:cNvSpPr txBox="1"/>
            <p:nvPr/>
          </p:nvSpPr>
          <p:spPr>
            <a:xfrm>
              <a:off x="0" y="211125"/>
              <a:ext cx="17261694" cy="4892352"/>
            </a:xfrm>
            <a:prstGeom prst="rect">
              <a:avLst/>
            </a:prstGeom>
          </p:spPr>
          <p:txBody>
            <a:bodyPr lIns="0" tIns="0" rIns="0" bIns="0" rtlCol="0" anchor="t">
              <a:spAutoFit/>
            </a:bodyPr>
            <a:lstStyle/>
            <a:p>
              <a:pPr>
                <a:lnSpc>
                  <a:spcPts val="14975"/>
                </a:lnSpc>
              </a:pPr>
              <a:r>
                <a:rPr lang="en-US" sz="10697" spc="-117">
                  <a:solidFill>
                    <a:srgbClr val="004651"/>
                  </a:solidFill>
                  <a:latin typeface="Muli Bold"/>
                </a:rPr>
                <a:t>Thuật toán phân lớp Naive Bayes</a:t>
              </a:r>
            </a:p>
          </p:txBody>
        </p:sp>
        <p:sp>
          <p:nvSpPr>
            <p:cNvPr id="4" name="TextBox 4"/>
            <p:cNvSpPr txBox="1"/>
            <p:nvPr/>
          </p:nvSpPr>
          <p:spPr>
            <a:xfrm>
              <a:off x="0" y="5877391"/>
              <a:ext cx="17261694" cy="910900"/>
            </a:xfrm>
            <a:prstGeom prst="rect">
              <a:avLst/>
            </a:prstGeom>
          </p:spPr>
          <p:txBody>
            <a:bodyPr lIns="0" tIns="0" rIns="0" bIns="0" rtlCol="0" anchor="t">
              <a:spAutoFit/>
            </a:bodyPr>
            <a:lstStyle/>
            <a:p>
              <a:pPr>
                <a:lnSpc>
                  <a:spcPts val="5705"/>
                </a:lnSpc>
              </a:pPr>
              <a:endParaRP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3" name="TextBox 13"/>
          <p:cNvSpPr txBox="1"/>
          <p:nvPr/>
        </p:nvSpPr>
        <p:spPr>
          <a:xfrm>
            <a:off x="1450668" y="7525381"/>
            <a:ext cx="5864531" cy="1340303"/>
          </a:xfrm>
          <a:prstGeom prst="rect">
            <a:avLst/>
          </a:prstGeom>
        </p:spPr>
        <p:txBody>
          <a:bodyPr wrap="square" lIns="0" tIns="0" rIns="0" bIns="0" rtlCol="0" anchor="t">
            <a:spAutoFit/>
          </a:bodyPr>
          <a:lstStyle/>
          <a:p>
            <a:pPr>
              <a:lnSpc>
                <a:spcPts val="5406"/>
              </a:lnSpc>
            </a:pPr>
            <a:r>
              <a:rPr lang="en-US" sz="4400" dirty="0">
                <a:solidFill>
                  <a:srgbClr val="000000"/>
                </a:solidFill>
                <a:latin typeface="Arial" panose="020B0604020202020204" pitchFamily="34" charset="0"/>
                <a:cs typeface="Arial" panose="020B0604020202020204" pitchFamily="34" charset="0"/>
              </a:rPr>
              <a:t>Tôn </a:t>
            </a:r>
            <a:r>
              <a:rPr lang="en-US" sz="4400" dirty="0" err="1">
                <a:solidFill>
                  <a:srgbClr val="000000"/>
                </a:solidFill>
                <a:latin typeface="Arial" panose="020B0604020202020204" pitchFamily="34" charset="0"/>
                <a:cs typeface="Arial" panose="020B0604020202020204" pitchFamily="34" charset="0"/>
              </a:rPr>
              <a:t>Thất</a:t>
            </a:r>
            <a:r>
              <a:rPr lang="en-US" sz="4400" dirty="0">
                <a:solidFill>
                  <a:srgbClr val="000000"/>
                </a:solidFill>
                <a:latin typeface="Arial" panose="020B0604020202020204" pitchFamily="34" charset="0"/>
                <a:cs typeface="Arial" panose="020B0604020202020204" pitchFamily="34" charset="0"/>
              </a:rPr>
              <a:t> </a:t>
            </a:r>
            <a:r>
              <a:rPr lang="en-US" sz="4400" dirty="0" err="1">
                <a:solidFill>
                  <a:srgbClr val="000000"/>
                </a:solidFill>
                <a:latin typeface="Arial" panose="020B0604020202020204" pitchFamily="34" charset="0"/>
                <a:cs typeface="Arial" panose="020B0604020202020204" pitchFamily="34" charset="0"/>
              </a:rPr>
              <a:t>Bảo</a:t>
            </a:r>
            <a:r>
              <a:rPr lang="en-US" sz="4400" dirty="0">
                <a:solidFill>
                  <a:srgbClr val="000000"/>
                </a:solidFill>
                <a:latin typeface="Arial" panose="020B0604020202020204" pitchFamily="34" charset="0"/>
                <a:cs typeface="Arial" panose="020B0604020202020204" pitchFamily="34" charset="0"/>
              </a:rPr>
              <a:t> Văn</a:t>
            </a:r>
          </a:p>
          <a:p>
            <a:pPr>
              <a:lnSpc>
                <a:spcPts val="5406"/>
              </a:lnSpc>
            </a:pPr>
            <a:r>
              <a:rPr lang="en-US" sz="4400" dirty="0" err="1">
                <a:solidFill>
                  <a:srgbClr val="000000"/>
                </a:solidFill>
                <a:latin typeface="Arial" panose="020B0604020202020204" pitchFamily="34" charset="0"/>
                <a:cs typeface="Arial" panose="020B0604020202020204" pitchFamily="34" charset="0"/>
              </a:rPr>
              <a:t>Nguyễn</a:t>
            </a:r>
            <a:r>
              <a:rPr lang="en-US" sz="4400" dirty="0">
                <a:solidFill>
                  <a:srgbClr val="000000"/>
                </a:solidFill>
                <a:latin typeface="Arial" panose="020B0604020202020204" pitchFamily="34" charset="0"/>
                <a:cs typeface="Arial" panose="020B0604020202020204" pitchFamily="34" charset="0"/>
              </a:rPr>
              <a:t> </a:t>
            </a:r>
            <a:r>
              <a:rPr lang="en-US" sz="4400" dirty="0" err="1">
                <a:solidFill>
                  <a:srgbClr val="000000"/>
                </a:solidFill>
                <a:latin typeface="Arial" panose="020B0604020202020204" pitchFamily="34" charset="0"/>
                <a:cs typeface="Arial" panose="020B0604020202020204" pitchFamily="34" charset="0"/>
              </a:rPr>
              <a:t>Tiến</a:t>
            </a:r>
            <a:r>
              <a:rPr lang="en-US" sz="4400" dirty="0">
                <a:solidFill>
                  <a:srgbClr val="000000"/>
                </a:solidFill>
                <a:latin typeface="Arial" panose="020B0604020202020204" pitchFamily="34" charset="0"/>
                <a:cs typeface="Arial" panose="020B0604020202020204" pitchFamily="34" charset="0"/>
              </a:rPr>
              <a:t> </a:t>
            </a:r>
            <a:r>
              <a:rPr lang="en-US" sz="4400" dirty="0" err="1">
                <a:solidFill>
                  <a:srgbClr val="000000"/>
                </a:solidFill>
                <a:latin typeface="Arial" panose="020B0604020202020204" pitchFamily="34" charset="0"/>
                <a:cs typeface="Arial" panose="020B0604020202020204" pitchFamily="34" charset="0"/>
              </a:rPr>
              <a:t>Thịnh</a:t>
            </a:r>
            <a:endParaRPr lang="en-US" sz="44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034841" y="-203499"/>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6" name="Group 6"/>
          <p:cNvGrpSpPr/>
          <p:nvPr/>
        </p:nvGrpSpPr>
        <p:grpSpPr>
          <a:xfrm>
            <a:off x="15001067" y="-533129"/>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9" name="TextBox 5">
            <a:extLst>
              <a:ext uri="{FF2B5EF4-FFF2-40B4-BE49-F238E27FC236}">
                <a16:creationId xmlns:a16="http://schemas.microsoft.com/office/drawing/2014/main" id="{C3A64949-0C14-959A-FD54-5F64E86D2FA6}"/>
              </a:ext>
            </a:extLst>
          </p:cNvPr>
          <p:cNvSpPr txBox="1"/>
          <p:nvPr/>
        </p:nvSpPr>
        <p:spPr>
          <a:xfrm>
            <a:off x="2035721" y="0"/>
            <a:ext cx="13411200" cy="938398"/>
          </a:xfrm>
          <a:prstGeom prst="rect">
            <a:avLst/>
          </a:prstGeom>
        </p:spPr>
        <p:txBody>
          <a:bodyPr wrap="square" lIns="0" tIns="0" rIns="0" bIns="0" rtlCol="0" anchor="t">
            <a:spAutoFit/>
          </a:bodyPr>
          <a:lstStyle/>
          <a:p>
            <a:pPr>
              <a:lnSpc>
                <a:spcPts val="8277"/>
              </a:lnSpc>
              <a:spcBef>
                <a:spcPct val="0"/>
              </a:spcBef>
            </a:pPr>
            <a:r>
              <a:rPr lang="en-US" sz="4800" b="1" i="0" dirty="0" err="1">
                <a:solidFill>
                  <a:srgbClr val="2B4414"/>
                </a:solidFill>
                <a:effectLst/>
                <a:latin typeface="Arial" panose="020B0604020202020204" pitchFamily="34" charset="0"/>
                <a:cs typeface="Arial" panose="020B0604020202020204" pitchFamily="34" charset="0"/>
              </a:rPr>
              <a:t>Khắc</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phục</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vấn</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đề</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xác</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suất</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điều</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kiện</a:t>
            </a:r>
            <a:r>
              <a:rPr lang="en-US" sz="4800" b="1" i="0" dirty="0">
                <a:solidFill>
                  <a:srgbClr val="2B4414"/>
                </a:solidFill>
                <a:effectLst/>
                <a:latin typeface="Arial" panose="020B0604020202020204" pitchFamily="34" charset="0"/>
                <a:cs typeface="Arial" panose="020B0604020202020204" pitchFamily="34" charset="0"/>
              </a:rPr>
              <a:t> </a:t>
            </a:r>
            <a:r>
              <a:rPr lang="en-US" sz="4800" b="1" i="0" dirty="0" err="1">
                <a:solidFill>
                  <a:srgbClr val="2B4414"/>
                </a:solidFill>
                <a:effectLst/>
                <a:latin typeface="Arial" panose="020B0604020202020204" pitchFamily="34" charset="0"/>
                <a:cs typeface="Arial" panose="020B0604020202020204" pitchFamily="34" charset="0"/>
              </a:rPr>
              <a:t>bằng</a:t>
            </a:r>
            <a:r>
              <a:rPr lang="en-US" sz="4800" b="1" i="0" dirty="0">
                <a:solidFill>
                  <a:srgbClr val="2B4414"/>
                </a:solidFill>
                <a:effectLst/>
                <a:latin typeface="Arial" panose="020B0604020202020204" pitchFamily="34" charset="0"/>
                <a:cs typeface="Arial" panose="020B0604020202020204" pitchFamily="34" charset="0"/>
              </a:rPr>
              <a:t> 0</a:t>
            </a:r>
          </a:p>
        </p:txBody>
      </p:sp>
      <p:sp>
        <p:nvSpPr>
          <p:cNvPr id="10" name="TextBox 9">
            <a:extLst>
              <a:ext uri="{FF2B5EF4-FFF2-40B4-BE49-F238E27FC236}">
                <a16:creationId xmlns:a16="http://schemas.microsoft.com/office/drawing/2014/main" id="{FF51AC65-2B56-A874-8606-AC7EFE83B52A}"/>
              </a:ext>
            </a:extLst>
          </p:cNvPr>
          <p:cNvSpPr txBox="1"/>
          <p:nvPr/>
        </p:nvSpPr>
        <p:spPr>
          <a:xfrm>
            <a:off x="503902" y="1249087"/>
            <a:ext cx="14736098" cy="1077218"/>
          </a:xfrm>
          <a:prstGeom prst="rect">
            <a:avLst/>
          </a:prstGeom>
          <a:noFill/>
        </p:spPr>
        <p:txBody>
          <a:bodyPr wrap="square" rtlCol="0">
            <a:spAutoFit/>
          </a:bodyPr>
          <a:lstStyle/>
          <a:p>
            <a:r>
              <a:rPr lang="vi-VN" sz="3200" b="0" i="0" dirty="0">
                <a:effectLst/>
              </a:rPr>
              <a:t>Trong thuật toán Naive Bayes, nếu một đặc trưng có xác suất bằng 0 đối với một lớp cụ thể, điều này có thể dẫn đến vấn đề khi tính toán xác suất hậu nghiệm.</a:t>
            </a:r>
            <a:endParaRPr lang="en-US" sz="3200" dirty="0"/>
          </a:p>
        </p:txBody>
      </p:sp>
      <p:sp>
        <p:nvSpPr>
          <p:cNvPr id="11" name="TextBox 10">
            <a:extLst>
              <a:ext uri="{FF2B5EF4-FFF2-40B4-BE49-F238E27FC236}">
                <a16:creationId xmlns:a16="http://schemas.microsoft.com/office/drawing/2014/main" id="{62198468-CA73-F5C2-EB37-D22003BD549B}"/>
              </a:ext>
            </a:extLst>
          </p:cNvPr>
          <p:cNvSpPr txBox="1"/>
          <p:nvPr/>
        </p:nvSpPr>
        <p:spPr>
          <a:xfrm>
            <a:off x="503902" y="2636994"/>
            <a:ext cx="16168467" cy="1569660"/>
          </a:xfrm>
          <a:prstGeom prst="rect">
            <a:avLst/>
          </a:prstGeom>
          <a:noFill/>
        </p:spPr>
        <p:txBody>
          <a:bodyPr wrap="square" rtlCol="0">
            <a:spAutoFit/>
          </a:bodyPr>
          <a:lstStyle/>
          <a:p>
            <a:pPr algn="just"/>
            <a:r>
              <a:rPr lang="vi-VN" sz="3200" b="0" i="0" dirty="0">
                <a:effectLst/>
              </a:rPr>
              <a:t>Để giảm thiểu vấn đề này, một kỹ thuật thường được áp dụng là "Laplace smoothing“</a:t>
            </a:r>
            <a:r>
              <a:rPr lang="en-US" sz="3200" b="0" i="0" dirty="0">
                <a:effectLst/>
              </a:rPr>
              <a:t>. </a:t>
            </a:r>
            <a:r>
              <a:rPr lang="vi-VN" sz="3200" b="0" i="0" dirty="0">
                <a:effectLst/>
              </a:rPr>
              <a:t>Kỹ thuật này thêm một giá trị hằng số nhỏ vào tất cả các xác suất để tránh xác suất bằng 0.</a:t>
            </a:r>
            <a:endParaRPr lang="en-US" sz="3200" dirty="0"/>
          </a:p>
        </p:txBody>
      </p:sp>
      <p:sp>
        <p:nvSpPr>
          <p:cNvPr id="13" name="TextBox 12">
            <a:extLst>
              <a:ext uri="{FF2B5EF4-FFF2-40B4-BE49-F238E27FC236}">
                <a16:creationId xmlns:a16="http://schemas.microsoft.com/office/drawing/2014/main" id="{C4A4F1A9-8541-0215-7173-1AB326CB6B37}"/>
              </a:ext>
            </a:extLst>
          </p:cNvPr>
          <p:cNvSpPr txBox="1"/>
          <p:nvPr/>
        </p:nvSpPr>
        <p:spPr>
          <a:xfrm>
            <a:off x="503902" y="4224955"/>
            <a:ext cx="12024446" cy="584775"/>
          </a:xfrm>
          <a:prstGeom prst="rect">
            <a:avLst/>
          </a:prstGeom>
          <a:noFill/>
        </p:spPr>
        <p:txBody>
          <a:bodyPr wrap="none" rtlCol="0">
            <a:spAutoFit/>
          </a:bodyPr>
          <a:lstStyle/>
          <a:p>
            <a:r>
              <a:rPr lang="vi-VN" sz="3200" b="0" i="0" dirty="0">
                <a:effectLst/>
              </a:rPr>
              <a:t>Công thức cập nhật của xác suất có thể được biểu diễn như sau:</a:t>
            </a:r>
            <a:endParaRPr lang="en-US" sz="320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A89A179-9502-703E-D1DF-F0C73C5FE2D0}"/>
                  </a:ext>
                </a:extLst>
              </p:cNvPr>
              <p:cNvSpPr txBox="1"/>
              <p:nvPr/>
            </p:nvSpPr>
            <p:spPr>
              <a:xfrm>
                <a:off x="3581400" y="5206521"/>
                <a:ext cx="9372600" cy="9104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3200" dirty="0">
                    <a:latin typeface="Arial" panose="020B0604020202020204" pitchFamily="34" charset="0"/>
                    <a:cs typeface="Arial" panose="020B0604020202020204" pitchFamily="34" charset="0"/>
                  </a:rPr>
                  <a:t>P(</a:t>
                </a:r>
                <a:r>
                  <a:rPr lang="en-US" sz="3200" dirty="0" err="1">
                    <a:latin typeface="Arial" panose="020B0604020202020204" pitchFamily="34" charset="0"/>
                    <a:cs typeface="Arial" panose="020B0604020202020204" pitchFamily="34" charset="0"/>
                  </a:rPr>
                  <a:t>X</a:t>
                </a:r>
                <a:r>
                  <a:rPr lang="en-US" sz="3200" baseline="-25000" dirty="0" err="1">
                    <a:latin typeface="Arial" panose="020B0604020202020204" pitchFamily="34" charset="0"/>
                    <a:cs typeface="Arial" panose="020B0604020202020204" pitchFamily="34" charset="0"/>
                  </a:rPr>
                  <a:t>j</a:t>
                </a:r>
                <a:r>
                  <a:rPr lang="en-US" sz="3200" dirty="0" err="1">
                    <a:latin typeface="Arial" panose="020B0604020202020204" pitchFamily="34" charset="0"/>
                    <a:cs typeface="Arial" panose="020B0604020202020204" pitchFamily="34" charset="0"/>
                  </a:rPr>
                  <a:t>|C</a:t>
                </a:r>
                <a:r>
                  <a:rPr lang="en-US" sz="3200" baseline="-25000" dirty="0" err="1">
                    <a:latin typeface="Arial" panose="020B0604020202020204" pitchFamily="34" charset="0"/>
                    <a:cs typeface="Arial" panose="020B0604020202020204" pitchFamily="34" charset="0"/>
                  </a:rPr>
                  <a:t>i</a:t>
                </a:r>
                <a:r>
                  <a:rPr lang="en-US" sz="3200" dirty="0">
                    <a:latin typeface="Arial" panose="020B0604020202020204" pitchFamily="34" charset="0"/>
                    <a:cs typeface="Arial" panose="020B0604020202020204" pitchFamily="34" charset="0"/>
                  </a:rPr>
                  <a:t>) =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𝑆</m:t>
                        </m:r>
                        <m:r>
                          <a:rPr lang="en-US" sz="3200" i="1">
                            <a:latin typeface="Cambria Math" panose="02040503050406030204" pitchFamily="18" charset="0"/>
                          </a:rPr>
                          <m:t>ố </m:t>
                        </m:r>
                        <m:r>
                          <a:rPr lang="en-US" sz="3200" i="1">
                            <a:latin typeface="Cambria Math" panose="02040503050406030204" pitchFamily="18" charset="0"/>
                          </a:rPr>
                          <m:t>𝑙</m:t>
                        </m:r>
                        <m:r>
                          <a:rPr lang="en-US" sz="3200" i="1">
                            <a:latin typeface="Cambria Math" panose="02040503050406030204" pitchFamily="18" charset="0"/>
                          </a:rPr>
                          <m:t>ầ</m:t>
                        </m:r>
                        <m:r>
                          <a:rPr lang="en-US" sz="3200" i="1">
                            <a:latin typeface="Cambria Math" panose="02040503050406030204" pitchFamily="18" charset="0"/>
                          </a:rPr>
                          <m:t>𝑛</m:t>
                        </m:r>
                        <m:r>
                          <a:rPr lang="en-US" sz="3200" i="1">
                            <a:latin typeface="Cambria Math" panose="02040503050406030204" pitchFamily="18" charset="0"/>
                          </a:rPr>
                          <m:t> </m:t>
                        </m:r>
                        <m:r>
                          <a:rPr lang="en-US" sz="3200" i="1">
                            <a:latin typeface="Cambria Math" panose="02040503050406030204" pitchFamily="18" charset="0"/>
                          </a:rPr>
                          <m:t>𝑥𝑢</m:t>
                        </m:r>
                        <m:r>
                          <a:rPr lang="en-US" sz="3200" i="1">
                            <a:latin typeface="Cambria Math" panose="02040503050406030204" pitchFamily="18" charset="0"/>
                          </a:rPr>
                          <m:t>ấ</m:t>
                        </m:r>
                        <m:r>
                          <a:rPr lang="en-US" sz="3200" i="1">
                            <a:latin typeface="Cambria Math" panose="02040503050406030204" pitchFamily="18" charset="0"/>
                          </a:rPr>
                          <m:t>𝑡</m:t>
                        </m:r>
                        <m:r>
                          <a:rPr lang="en-US" sz="3200" i="1">
                            <a:latin typeface="Cambria Math" panose="02040503050406030204" pitchFamily="18" charset="0"/>
                          </a:rPr>
                          <m:t> </m:t>
                        </m:r>
                        <m:r>
                          <a:rPr lang="en-US" sz="3200" i="1">
                            <a:latin typeface="Cambria Math" panose="02040503050406030204" pitchFamily="18" charset="0"/>
                          </a:rPr>
                          <m:t>h𝑖</m:t>
                        </m:r>
                        <m:r>
                          <a:rPr lang="en-US" sz="3200" i="1">
                            <a:latin typeface="Cambria Math" panose="02040503050406030204" pitchFamily="18" charset="0"/>
                          </a:rPr>
                          <m:t>ệ</m:t>
                        </m:r>
                        <m:r>
                          <a:rPr lang="en-US" sz="3200" i="1">
                            <a:latin typeface="Cambria Math" panose="02040503050406030204" pitchFamily="18" charset="0"/>
                          </a:rPr>
                          <m:t>𝑛</m:t>
                        </m:r>
                        <m:r>
                          <a:rPr lang="en-US" sz="3200" i="1">
                            <a:latin typeface="Cambria Math" panose="02040503050406030204" pitchFamily="18" charset="0"/>
                          </a:rPr>
                          <m:t> </m:t>
                        </m:r>
                        <m:r>
                          <a:rPr lang="en-US" sz="3200" i="1">
                            <a:latin typeface="Cambria Math" panose="02040503050406030204" pitchFamily="18" charset="0"/>
                          </a:rPr>
                          <m:t>𝑡𝑟𝑜𝑛𝑔</m:t>
                        </m:r>
                        <m:r>
                          <a:rPr lang="en-US" sz="3200" i="1">
                            <a:latin typeface="Cambria Math" panose="02040503050406030204" pitchFamily="18" charset="0"/>
                          </a:rPr>
                          <m:t> </m:t>
                        </m:r>
                        <m:r>
                          <a:rPr lang="en-US" sz="3200" i="1">
                            <a:latin typeface="Cambria Math" panose="02040503050406030204" pitchFamily="18" charset="0"/>
                          </a:rPr>
                          <m:t>𝑐</m:t>
                        </m:r>
                        <m:r>
                          <a:rPr lang="en-US" sz="3200" i="1">
                            <a:latin typeface="Cambria Math" panose="02040503050406030204" pitchFamily="18" charset="0"/>
                          </a:rPr>
                          <m:t>á</m:t>
                        </m:r>
                        <m:r>
                          <a:rPr lang="en-US" sz="3200" i="1">
                            <a:latin typeface="Cambria Math" panose="02040503050406030204" pitchFamily="18" charset="0"/>
                          </a:rPr>
                          <m:t>𝑐</m:t>
                        </m:r>
                        <m:r>
                          <a:rPr lang="en-US" sz="3200" i="1">
                            <a:latin typeface="Cambria Math" panose="02040503050406030204" pitchFamily="18" charset="0"/>
                          </a:rPr>
                          <m:t> </m:t>
                        </m:r>
                        <m:r>
                          <a:rPr lang="en-US" sz="3200" i="1">
                            <a:latin typeface="Cambria Math" panose="02040503050406030204" pitchFamily="18" charset="0"/>
                          </a:rPr>
                          <m:t>𝑚</m:t>
                        </m:r>
                        <m:r>
                          <a:rPr lang="en-US" sz="3200" i="1">
                            <a:latin typeface="Cambria Math" panose="02040503050406030204" pitchFamily="18" charset="0"/>
                          </a:rPr>
                          <m:t>ẫ</m:t>
                        </m:r>
                        <m:r>
                          <a:rPr lang="en-US" sz="3200" i="1">
                            <a:latin typeface="Cambria Math" panose="02040503050406030204" pitchFamily="18" charset="0"/>
                          </a:rPr>
                          <m:t>𝑢</m:t>
                        </m:r>
                        <m:r>
                          <a:rPr lang="en-US" sz="3200" i="1">
                            <a:latin typeface="Cambria Math" panose="02040503050406030204" pitchFamily="18" charset="0"/>
                          </a:rPr>
                          <m:t> </m:t>
                        </m:r>
                        <m:r>
                          <a:rPr lang="en-US" sz="3200" i="1">
                            <a:latin typeface="Cambria Math" panose="02040503050406030204" pitchFamily="18" charset="0"/>
                          </a:rPr>
                          <m:t>𝑡h𝑢</m:t>
                        </m:r>
                        <m:r>
                          <a:rPr lang="en-US" sz="3200" i="1">
                            <a:latin typeface="Cambria Math" panose="02040503050406030204" pitchFamily="18" charset="0"/>
                          </a:rPr>
                          <m:t>ộ</m:t>
                        </m:r>
                        <m:r>
                          <a:rPr lang="en-US" sz="3200" i="1">
                            <a:latin typeface="Cambria Math" panose="02040503050406030204" pitchFamily="18" charset="0"/>
                          </a:rPr>
                          <m:t>𝑐</m:t>
                        </m:r>
                        <m:r>
                          <a:rPr lang="en-US" sz="3200" i="1">
                            <a:latin typeface="Cambria Math" panose="02040503050406030204" pitchFamily="18" charset="0"/>
                          </a:rPr>
                          <m:t> </m:t>
                        </m:r>
                        <m:r>
                          <a:rPr lang="en-US" sz="3200" i="1">
                            <a:latin typeface="Cambria Math" panose="02040503050406030204" pitchFamily="18" charset="0"/>
                          </a:rPr>
                          <m:t>𝑙</m:t>
                        </m:r>
                        <m:r>
                          <a:rPr lang="en-US" sz="3200" i="1">
                            <a:latin typeface="Cambria Math" panose="02040503050406030204" pitchFamily="18" charset="0"/>
                          </a:rPr>
                          <m:t>ớ</m:t>
                        </m:r>
                        <m:r>
                          <a:rPr lang="en-US" sz="3200" i="1">
                            <a:latin typeface="Cambria Math" panose="02040503050406030204" pitchFamily="18" charset="0"/>
                          </a:rPr>
                          <m:t>𝑝</m:t>
                        </m:r>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𝐶</m:t>
                            </m:r>
                          </m:e>
                          <m:sub>
                            <m:r>
                              <a:rPr lang="en-US" sz="3200" i="1">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𝛼</m:t>
                        </m:r>
                      </m:num>
                      <m:den>
                        <m:r>
                          <a:rPr lang="en-US" sz="3200" i="1">
                            <a:latin typeface="Cambria Math" panose="02040503050406030204" pitchFamily="18" charset="0"/>
                          </a:rPr>
                          <m:t>𝑇</m:t>
                        </m:r>
                        <m:r>
                          <a:rPr lang="en-US" sz="3200" i="1">
                            <a:latin typeface="Cambria Math" panose="02040503050406030204" pitchFamily="18" charset="0"/>
                          </a:rPr>
                          <m:t>ổ</m:t>
                        </m:r>
                        <m:r>
                          <a:rPr lang="en-US" sz="3200" i="1">
                            <a:latin typeface="Cambria Math" panose="02040503050406030204" pitchFamily="18" charset="0"/>
                          </a:rPr>
                          <m:t>𝑛𝑔</m:t>
                        </m:r>
                        <m:r>
                          <a:rPr lang="en-US" sz="3200" i="1">
                            <a:latin typeface="Cambria Math" panose="02040503050406030204" pitchFamily="18" charset="0"/>
                          </a:rPr>
                          <m:t> </m:t>
                        </m:r>
                        <m:r>
                          <a:rPr lang="en-US" sz="3200" i="1">
                            <a:latin typeface="Cambria Math" panose="02040503050406030204" pitchFamily="18" charset="0"/>
                          </a:rPr>
                          <m:t>𝑠</m:t>
                        </m:r>
                        <m:r>
                          <a:rPr lang="en-US" sz="3200" i="1">
                            <a:latin typeface="Cambria Math" panose="02040503050406030204" pitchFamily="18" charset="0"/>
                          </a:rPr>
                          <m:t>ố </m:t>
                        </m:r>
                        <m:r>
                          <a:rPr lang="en-US" sz="3200" i="1">
                            <a:latin typeface="Cambria Math" panose="02040503050406030204" pitchFamily="18" charset="0"/>
                          </a:rPr>
                          <m:t>𝑚</m:t>
                        </m:r>
                        <m:r>
                          <a:rPr lang="en-US" sz="3200" i="1">
                            <a:latin typeface="Cambria Math" panose="02040503050406030204" pitchFamily="18" charset="0"/>
                          </a:rPr>
                          <m:t>ẫ</m:t>
                        </m:r>
                        <m:r>
                          <a:rPr lang="en-US" sz="3200" i="1">
                            <a:latin typeface="Cambria Math" panose="02040503050406030204" pitchFamily="18" charset="0"/>
                          </a:rPr>
                          <m:t>𝑢</m:t>
                        </m:r>
                        <m:r>
                          <a:rPr lang="en-US" sz="3200" i="1">
                            <a:latin typeface="Cambria Math" panose="02040503050406030204" pitchFamily="18" charset="0"/>
                          </a:rPr>
                          <m:t> </m:t>
                        </m:r>
                        <m:r>
                          <a:rPr lang="en-US" sz="3200" i="1">
                            <a:latin typeface="Cambria Math" panose="02040503050406030204" pitchFamily="18" charset="0"/>
                          </a:rPr>
                          <m:t>𝑡h𝑢</m:t>
                        </m:r>
                        <m:r>
                          <a:rPr lang="en-US" sz="3200" i="1">
                            <a:latin typeface="Cambria Math" panose="02040503050406030204" pitchFamily="18" charset="0"/>
                          </a:rPr>
                          <m:t>ộ</m:t>
                        </m:r>
                        <m:r>
                          <a:rPr lang="en-US" sz="3200" i="1">
                            <a:latin typeface="Cambria Math" panose="02040503050406030204" pitchFamily="18" charset="0"/>
                          </a:rPr>
                          <m:t>𝑐</m:t>
                        </m:r>
                        <m:r>
                          <a:rPr lang="en-US" sz="3200" i="1">
                            <a:latin typeface="Cambria Math" panose="02040503050406030204" pitchFamily="18" charset="0"/>
                          </a:rPr>
                          <m:t> </m:t>
                        </m:r>
                        <m:r>
                          <a:rPr lang="en-US" sz="3200" i="1">
                            <a:latin typeface="Cambria Math" panose="02040503050406030204" pitchFamily="18" charset="0"/>
                          </a:rPr>
                          <m:t>𝑙</m:t>
                        </m:r>
                        <m:r>
                          <a:rPr lang="en-US" sz="3200" i="1">
                            <a:latin typeface="Cambria Math" panose="02040503050406030204" pitchFamily="18" charset="0"/>
                          </a:rPr>
                          <m:t>ớ</m:t>
                        </m:r>
                        <m:r>
                          <a:rPr lang="en-US" sz="3200" i="1">
                            <a:latin typeface="Cambria Math" panose="02040503050406030204" pitchFamily="18" charset="0"/>
                          </a:rPr>
                          <m:t>𝑝</m:t>
                        </m:r>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𝐶</m:t>
                            </m:r>
                          </m:e>
                          <m:sub>
                            <m:r>
                              <a:rPr lang="en-US" sz="3200" i="1">
                                <a:latin typeface="Cambria Math" panose="02040503050406030204" pitchFamily="18" charset="0"/>
                              </a:rPr>
                              <m:t>𝑖</m:t>
                            </m:r>
                          </m:sub>
                        </m:sSub>
                        <m:r>
                          <a:rPr lang="en-US" sz="3200" i="1">
                            <a:latin typeface="Cambria Math" panose="02040503050406030204" pitchFamily="18" charset="0"/>
                          </a:rPr>
                          <m:t>+ </m:t>
                        </m:r>
                        <m:r>
                          <a:rPr lang="en-US" sz="3200" i="1">
                            <a:latin typeface="Cambria Math" panose="02040503050406030204" pitchFamily="18" charset="0"/>
                          </a:rPr>
                          <m:t>𝛼</m:t>
                        </m:r>
                        <m:r>
                          <a:rPr lang="en-US" sz="3200" i="1">
                            <a:latin typeface="Cambria Math" panose="02040503050406030204" pitchFamily="18" charset="0"/>
                          </a:rPr>
                          <m:t>×</m:t>
                        </m:r>
                        <m:r>
                          <a:rPr lang="en-US" sz="3200" i="1">
                            <a:latin typeface="Cambria Math" panose="02040503050406030204" pitchFamily="18" charset="0"/>
                          </a:rPr>
                          <m:t>𝑆</m:t>
                        </m:r>
                        <m:r>
                          <a:rPr lang="en-US" sz="3200" i="1">
                            <a:latin typeface="Cambria Math" panose="02040503050406030204" pitchFamily="18" charset="0"/>
                          </a:rPr>
                          <m:t>ố </m:t>
                        </m:r>
                        <m:r>
                          <a:rPr lang="en-US" sz="3200" i="1">
                            <a:latin typeface="Cambria Math" panose="02040503050406030204" pitchFamily="18" charset="0"/>
                          </a:rPr>
                          <m:t>𝑙</m:t>
                        </m:r>
                        <m:r>
                          <a:rPr lang="en-US" sz="3200" i="1">
                            <a:latin typeface="Cambria Math" panose="02040503050406030204" pitchFamily="18" charset="0"/>
                          </a:rPr>
                          <m:t>ượ</m:t>
                        </m:r>
                        <m:r>
                          <a:rPr lang="en-US" sz="3200" i="1">
                            <a:latin typeface="Cambria Math" panose="02040503050406030204" pitchFamily="18" charset="0"/>
                          </a:rPr>
                          <m:t>𝑛𝑔</m:t>
                        </m:r>
                        <m:r>
                          <a:rPr lang="en-US" sz="3200" i="1">
                            <a:latin typeface="Cambria Math" panose="02040503050406030204" pitchFamily="18" charset="0"/>
                          </a:rPr>
                          <m:t> đặ</m:t>
                        </m:r>
                        <m:r>
                          <a:rPr lang="en-US" sz="3200" i="1">
                            <a:latin typeface="Cambria Math" panose="02040503050406030204" pitchFamily="18" charset="0"/>
                          </a:rPr>
                          <m:t>𝑐</m:t>
                        </m:r>
                        <m:r>
                          <a:rPr lang="en-US" sz="3200" i="1">
                            <a:latin typeface="Cambria Math" panose="02040503050406030204" pitchFamily="18" charset="0"/>
                          </a:rPr>
                          <m:t> </m:t>
                        </m:r>
                        <m:r>
                          <a:rPr lang="en-US" sz="3200" i="1">
                            <a:latin typeface="Cambria Math" panose="02040503050406030204" pitchFamily="18" charset="0"/>
                          </a:rPr>
                          <m:t>𝑡𝑟</m:t>
                        </m:r>
                        <m:r>
                          <a:rPr lang="en-US" sz="3200" i="1">
                            <a:latin typeface="Cambria Math" panose="02040503050406030204" pitchFamily="18" charset="0"/>
                          </a:rPr>
                          <m:t>ư</m:t>
                        </m:r>
                        <m:r>
                          <a:rPr lang="en-US" sz="3200" i="1">
                            <a:latin typeface="Cambria Math" panose="02040503050406030204" pitchFamily="18" charset="0"/>
                          </a:rPr>
                          <m:t>𝑛𝑔</m:t>
                        </m:r>
                      </m:den>
                    </m:f>
                  </m:oMath>
                </a14:m>
                <a:endParaRPr lang="en-US" sz="3200" dirty="0">
                  <a:latin typeface="Arial" panose="020B0604020202020204" pitchFamily="34" charset="0"/>
                  <a:cs typeface="Arial" panose="020B0604020202020204" pitchFamily="34" charset="0"/>
                </a:endParaRPr>
              </a:p>
            </p:txBody>
          </p:sp>
        </mc:Choice>
        <mc:Fallback>
          <p:sp>
            <p:nvSpPr>
              <p:cNvPr id="14" name="TextBox 13">
                <a:extLst>
                  <a:ext uri="{FF2B5EF4-FFF2-40B4-BE49-F238E27FC236}">
                    <a16:creationId xmlns:a16="http://schemas.microsoft.com/office/drawing/2014/main" id="{BA89A179-9502-703E-D1DF-F0C73C5FE2D0}"/>
                  </a:ext>
                </a:extLst>
              </p:cNvPr>
              <p:cNvSpPr txBox="1">
                <a:spLocks noRot="1" noChangeAspect="1" noMove="1" noResize="1" noEditPoints="1" noAdjustHandles="1" noChangeArrowheads="1" noChangeShapeType="1" noTextEdit="1"/>
              </p:cNvSpPr>
              <p:nvPr/>
            </p:nvSpPr>
            <p:spPr>
              <a:xfrm>
                <a:off x="3581400" y="5206521"/>
                <a:ext cx="9372600" cy="910442"/>
              </a:xfrm>
              <a:prstGeom prst="rect">
                <a:avLst/>
              </a:prstGeom>
              <a:blipFill>
                <a:blip r:embed="rId2"/>
                <a:stretch>
                  <a:fillRect l="-1557" b="-65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90AC4A1-3804-592B-6C2C-10283B2ED787}"/>
              </a:ext>
            </a:extLst>
          </p:cNvPr>
          <p:cNvSpPr txBox="1"/>
          <p:nvPr/>
        </p:nvSpPr>
        <p:spPr>
          <a:xfrm>
            <a:off x="503902" y="6515100"/>
            <a:ext cx="16168467" cy="1077218"/>
          </a:xfrm>
          <a:prstGeom prst="rect">
            <a:avLst/>
          </a:prstGeom>
          <a:noFill/>
        </p:spPr>
        <p:txBody>
          <a:bodyPr wrap="square" rtlCol="0">
            <a:spAutoFit/>
          </a:bodyPr>
          <a:lstStyle/>
          <a:p>
            <a:pPr algn="just"/>
            <a:r>
              <a:rPr lang="vi-VN" sz="3200" b="0" i="0" dirty="0">
                <a:effectLst/>
              </a:rPr>
              <a:t>Ở đây, </a:t>
            </a:r>
            <a:r>
              <a:rPr lang="el-GR" sz="3200" b="0" i="1" dirty="0">
                <a:effectLst/>
              </a:rPr>
              <a:t>α</a:t>
            </a:r>
            <a:r>
              <a:rPr lang="el-GR" sz="3200" b="0" i="0" dirty="0">
                <a:effectLst/>
              </a:rPr>
              <a:t> </a:t>
            </a:r>
            <a:r>
              <a:rPr lang="vi-VN" sz="3200" b="0" i="0" dirty="0">
                <a:effectLst/>
              </a:rPr>
              <a:t>là hằng số smoothing (thường là 1). Việc thêm </a:t>
            </a:r>
            <a:r>
              <a:rPr lang="el-GR" sz="3200" b="0" i="1" dirty="0">
                <a:effectLst/>
              </a:rPr>
              <a:t>α</a:t>
            </a:r>
            <a:r>
              <a:rPr lang="el-GR" sz="3200" b="0" i="0" dirty="0">
                <a:effectLst/>
              </a:rPr>
              <a:t> </a:t>
            </a:r>
            <a:r>
              <a:rPr lang="vi-VN" sz="3200" b="0" i="0" dirty="0">
                <a:effectLst/>
              </a:rPr>
              <a:t>giúp tránh xác suất bằng 0 và cũng có thể giúp mô hình trở nên tổng quát hơn đối với dữ liệu mới.</a:t>
            </a:r>
            <a:endParaRPr lang="en-US" sz="3200" dirty="0"/>
          </a:p>
        </p:txBody>
      </p:sp>
      <p:sp>
        <p:nvSpPr>
          <p:cNvPr id="16" name="TextBox 15">
            <a:extLst>
              <a:ext uri="{FF2B5EF4-FFF2-40B4-BE49-F238E27FC236}">
                <a16:creationId xmlns:a16="http://schemas.microsoft.com/office/drawing/2014/main" id="{726DD26F-F552-2872-6567-9D9848A44493}"/>
              </a:ext>
            </a:extLst>
          </p:cNvPr>
          <p:cNvSpPr txBox="1"/>
          <p:nvPr/>
        </p:nvSpPr>
        <p:spPr>
          <a:xfrm>
            <a:off x="503902" y="7886800"/>
            <a:ext cx="16793498" cy="1569660"/>
          </a:xfrm>
          <a:prstGeom prst="rect">
            <a:avLst/>
          </a:prstGeom>
          <a:noFill/>
        </p:spPr>
        <p:txBody>
          <a:bodyPr wrap="square" rtlCol="0">
            <a:spAutoFit/>
          </a:bodyPr>
          <a:lstStyle/>
          <a:p>
            <a:pPr algn="just"/>
            <a:r>
              <a:rPr lang="vi-VN" sz="3200" b="0" i="0" dirty="0">
                <a:effectLst/>
              </a:rPr>
              <a:t>Ví dụ, nếu một từ không xuất hiện trong mẫu đào tạo của một lớp, nhưng ta thêm smoothing, thì xác suất của từ đó trong lớp sẽ không bằng 0 mà sẽ là một giá trị nhỏ dương.</a:t>
            </a:r>
            <a:endParaRPr lang="en-US" sz="3200" dirty="0"/>
          </a:p>
        </p:txBody>
      </p:sp>
    </p:spTree>
    <p:extLst>
      <p:ext uri="{BB962C8B-B14F-4D97-AF65-F5344CB8AC3E}">
        <p14:creationId xmlns:p14="http://schemas.microsoft.com/office/powerpoint/2010/main" val="96249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animBg="1"/>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6F5815E-6727-9281-104F-905E58B7F64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sz="1200"/>
          </a:p>
        </p:txBody>
      </p:sp>
      <p:grpSp>
        <p:nvGrpSpPr>
          <p:cNvPr id="3" name="Group 3">
            <a:extLst>
              <a:ext uri="{FF2B5EF4-FFF2-40B4-BE49-F238E27FC236}">
                <a16:creationId xmlns:a16="http://schemas.microsoft.com/office/drawing/2014/main" id="{545A87EC-5BF4-D4F4-47FF-9E96A084B46F}"/>
              </a:ext>
            </a:extLst>
          </p:cNvPr>
          <p:cNvGrpSpPr/>
          <p:nvPr/>
        </p:nvGrpSpPr>
        <p:grpSpPr>
          <a:xfrm>
            <a:off x="762000" y="696968"/>
            <a:ext cx="16611600" cy="2084332"/>
            <a:chOff x="0" y="0"/>
            <a:chExt cx="5999157" cy="695503"/>
          </a:xfrm>
        </p:grpSpPr>
        <p:sp>
          <p:nvSpPr>
            <p:cNvPr id="4" name="Freeform 4">
              <a:extLst>
                <a:ext uri="{FF2B5EF4-FFF2-40B4-BE49-F238E27FC236}">
                  <a16:creationId xmlns:a16="http://schemas.microsoft.com/office/drawing/2014/main" id="{1C22A6A4-23B7-A616-EA16-BF06558CD887}"/>
                </a:ext>
              </a:extLst>
            </p:cNvPr>
            <p:cNvSpPr/>
            <p:nvPr/>
          </p:nvSpPr>
          <p:spPr>
            <a:xfrm>
              <a:off x="0" y="0"/>
              <a:ext cx="5999157" cy="695503"/>
            </a:xfrm>
            <a:custGeom>
              <a:avLst/>
              <a:gdLst/>
              <a:ahLst/>
              <a:cxnLst/>
              <a:rect l="l" t="t" r="r" b="b"/>
              <a:pathLst>
                <a:path w="5999157" h="695503">
                  <a:moveTo>
                    <a:pt x="0" y="0"/>
                  </a:moveTo>
                  <a:lnTo>
                    <a:pt x="5999157" y="0"/>
                  </a:lnTo>
                  <a:lnTo>
                    <a:pt x="5999157" y="695503"/>
                  </a:lnTo>
                  <a:lnTo>
                    <a:pt x="0" y="695503"/>
                  </a:lnTo>
                  <a:close/>
                </a:path>
              </a:pathLst>
            </a:custGeom>
            <a:solidFill>
              <a:srgbClr val="FFFFFF"/>
            </a:solidFill>
          </p:spPr>
          <p:txBody>
            <a:bodyPr/>
            <a:lstStyle/>
            <a:p>
              <a:endParaRPr lang="en-US" sz="1200" dirty="0"/>
            </a:p>
          </p:txBody>
        </p:sp>
      </p:grpSp>
      <p:sp>
        <p:nvSpPr>
          <p:cNvPr id="5" name="TextBox 5">
            <a:extLst>
              <a:ext uri="{FF2B5EF4-FFF2-40B4-BE49-F238E27FC236}">
                <a16:creationId xmlns:a16="http://schemas.microsoft.com/office/drawing/2014/main" id="{FADDC8B2-FEA9-7215-C1F5-7170936BA8C7}"/>
              </a:ext>
            </a:extLst>
          </p:cNvPr>
          <p:cNvSpPr txBox="1"/>
          <p:nvPr/>
        </p:nvSpPr>
        <p:spPr>
          <a:xfrm>
            <a:off x="3810000" y="1277469"/>
            <a:ext cx="10668000" cy="923330"/>
          </a:xfrm>
          <a:prstGeom prst="rect">
            <a:avLst/>
          </a:prstGeom>
        </p:spPr>
        <p:txBody>
          <a:bodyPr wrap="square" lIns="0" tIns="0" rIns="0" bIns="0" rtlCol="0" anchor="t">
            <a:spAutoFit/>
          </a:bodyPr>
          <a:lstStyle/>
          <a:p>
            <a:pPr algn="ctr">
              <a:lnSpc>
                <a:spcPts val="7200"/>
              </a:lnSpc>
            </a:pPr>
            <a:r>
              <a:rPr lang="en-US" sz="6600" dirty="0" err="1">
                <a:solidFill>
                  <a:srgbClr val="2B4414"/>
                </a:solidFill>
                <a:latin typeface="Arial" panose="020B0604020202020204" pitchFamily="34" charset="0"/>
                <a:cs typeface="Arial" panose="020B0604020202020204" pitchFamily="34" charset="0"/>
              </a:rPr>
              <a:t>Các</a:t>
            </a:r>
            <a:r>
              <a:rPr lang="en-US" sz="6600" dirty="0">
                <a:solidFill>
                  <a:srgbClr val="2B4414"/>
                </a:solidFill>
                <a:latin typeface="Arial" panose="020B0604020202020204" pitchFamily="34" charset="0"/>
                <a:cs typeface="Arial" panose="020B0604020202020204" pitchFamily="34" charset="0"/>
              </a:rPr>
              <a:t> </a:t>
            </a:r>
            <a:r>
              <a:rPr lang="en-US" sz="6600" dirty="0" err="1">
                <a:solidFill>
                  <a:srgbClr val="2B4414"/>
                </a:solidFill>
                <a:latin typeface="Arial" panose="020B0604020202020204" pitchFamily="34" charset="0"/>
                <a:cs typeface="Arial" panose="020B0604020202020204" pitchFamily="34" charset="0"/>
              </a:rPr>
              <a:t>biến</a:t>
            </a:r>
            <a:r>
              <a:rPr lang="en-US" sz="6600" dirty="0">
                <a:solidFill>
                  <a:srgbClr val="2B4414"/>
                </a:solidFill>
                <a:latin typeface="Arial" panose="020B0604020202020204" pitchFamily="34" charset="0"/>
                <a:cs typeface="Arial" panose="020B0604020202020204" pitchFamily="34" charset="0"/>
              </a:rPr>
              <a:t> </a:t>
            </a:r>
            <a:r>
              <a:rPr lang="en-US" sz="6600" dirty="0" err="1">
                <a:solidFill>
                  <a:srgbClr val="2B4414"/>
                </a:solidFill>
                <a:latin typeface="Arial" panose="020B0604020202020204" pitchFamily="34" charset="0"/>
                <a:cs typeface="Arial" panose="020B0604020202020204" pitchFamily="34" charset="0"/>
              </a:rPr>
              <a:t>thể</a:t>
            </a:r>
            <a:r>
              <a:rPr lang="en-US" sz="6600" dirty="0">
                <a:solidFill>
                  <a:srgbClr val="2B4414"/>
                </a:solidFill>
                <a:latin typeface="Arial" panose="020B0604020202020204" pitchFamily="34" charset="0"/>
                <a:cs typeface="Arial" panose="020B0604020202020204" pitchFamily="34" charset="0"/>
              </a:rPr>
              <a:t> Naïve Bayes</a:t>
            </a:r>
          </a:p>
        </p:txBody>
      </p:sp>
      <p:grpSp>
        <p:nvGrpSpPr>
          <p:cNvPr id="6" name="Group 6">
            <a:extLst>
              <a:ext uri="{FF2B5EF4-FFF2-40B4-BE49-F238E27FC236}">
                <a16:creationId xmlns:a16="http://schemas.microsoft.com/office/drawing/2014/main" id="{38D2BBA8-80CA-EADC-D5AA-C419952D07AE}"/>
              </a:ext>
            </a:extLst>
          </p:cNvPr>
          <p:cNvGrpSpPr/>
          <p:nvPr/>
        </p:nvGrpSpPr>
        <p:grpSpPr>
          <a:xfrm>
            <a:off x="762000" y="3390900"/>
            <a:ext cx="4800600" cy="5438635"/>
            <a:chOff x="5804" y="-30976"/>
            <a:chExt cx="1873375" cy="2100407"/>
          </a:xfrm>
        </p:grpSpPr>
        <p:sp>
          <p:nvSpPr>
            <p:cNvPr id="7" name="Freeform 7">
              <a:extLst>
                <a:ext uri="{FF2B5EF4-FFF2-40B4-BE49-F238E27FC236}">
                  <a16:creationId xmlns:a16="http://schemas.microsoft.com/office/drawing/2014/main" id="{2DCA8911-DDD3-E50B-AFA7-E9FF5DAF7575}"/>
                </a:ext>
              </a:extLst>
            </p:cNvPr>
            <p:cNvSpPr/>
            <p:nvPr/>
          </p:nvSpPr>
          <p:spPr>
            <a:xfrm>
              <a:off x="5804" y="-30976"/>
              <a:ext cx="1873375" cy="2100407"/>
            </a:xfrm>
            <a:custGeom>
              <a:avLst/>
              <a:gdLst/>
              <a:ahLst/>
              <a:cxnLst/>
              <a:rect l="l" t="t" r="r" b="b"/>
              <a:pathLst>
                <a:path w="1873375" h="2100407">
                  <a:moveTo>
                    <a:pt x="0" y="0"/>
                  </a:moveTo>
                  <a:lnTo>
                    <a:pt x="1873375" y="0"/>
                  </a:lnTo>
                  <a:lnTo>
                    <a:pt x="1873375" y="2100407"/>
                  </a:lnTo>
                  <a:lnTo>
                    <a:pt x="0" y="2100407"/>
                  </a:lnTo>
                  <a:close/>
                </a:path>
              </a:pathLst>
            </a:custGeom>
            <a:solidFill>
              <a:srgbClr val="FFFFFF"/>
            </a:solidFill>
          </p:spPr>
          <p:txBody>
            <a:bodyPr/>
            <a:lstStyle/>
            <a:p>
              <a:endParaRPr lang="en-US" sz="1200" dirty="0"/>
            </a:p>
          </p:txBody>
        </p:sp>
      </p:grpSp>
      <p:sp>
        <p:nvSpPr>
          <p:cNvPr id="8" name="Freeform 7">
            <a:extLst>
              <a:ext uri="{FF2B5EF4-FFF2-40B4-BE49-F238E27FC236}">
                <a16:creationId xmlns:a16="http://schemas.microsoft.com/office/drawing/2014/main" id="{A7642B0B-7121-533D-F868-9BC97DC3B2AF}"/>
              </a:ext>
            </a:extLst>
          </p:cNvPr>
          <p:cNvSpPr/>
          <p:nvPr/>
        </p:nvSpPr>
        <p:spPr>
          <a:xfrm>
            <a:off x="6591300" y="3390898"/>
            <a:ext cx="4800600" cy="5438635"/>
          </a:xfrm>
          <a:custGeom>
            <a:avLst/>
            <a:gdLst/>
            <a:ahLst/>
            <a:cxnLst/>
            <a:rect l="l" t="t" r="r" b="b"/>
            <a:pathLst>
              <a:path w="1873375" h="2100407">
                <a:moveTo>
                  <a:pt x="0" y="0"/>
                </a:moveTo>
                <a:lnTo>
                  <a:pt x="1873375" y="0"/>
                </a:lnTo>
                <a:lnTo>
                  <a:pt x="1873375" y="2100407"/>
                </a:lnTo>
                <a:lnTo>
                  <a:pt x="0" y="2100407"/>
                </a:lnTo>
                <a:close/>
              </a:path>
            </a:pathLst>
          </a:custGeom>
          <a:solidFill>
            <a:srgbClr val="FFFFFF"/>
          </a:solidFill>
        </p:spPr>
        <p:txBody>
          <a:bodyPr/>
          <a:lstStyle/>
          <a:p>
            <a:endParaRPr lang="en-US" sz="1200" dirty="0"/>
          </a:p>
        </p:txBody>
      </p:sp>
      <p:sp>
        <p:nvSpPr>
          <p:cNvPr id="9" name="Freeform 7">
            <a:extLst>
              <a:ext uri="{FF2B5EF4-FFF2-40B4-BE49-F238E27FC236}">
                <a16:creationId xmlns:a16="http://schemas.microsoft.com/office/drawing/2014/main" id="{17479693-4740-624F-7E04-DA8932EE4200}"/>
              </a:ext>
            </a:extLst>
          </p:cNvPr>
          <p:cNvSpPr/>
          <p:nvPr/>
        </p:nvSpPr>
        <p:spPr>
          <a:xfrm>
            <a:off x="12420600" y="3390898"/>
            <a:ext cx="4800600" cy="5438635"/>
          </a:xfrm>
          <a:custGeom>
            <a:avLst/>
            <a:gdLst/>
            <a:ahLst/>
            <a:cxnLst/>
            <a:rect l="l" t="t" r="r" b="b"/>
            <a:pathLst>
              <a:path w="1873375" h="2100407">
                <a:moveTo>
                  <a:pt x="0" y="0"/>
                </a:moveTo>
                <a:lnTo>
                  <a:pt x="1873375" y="0"/>
                </a:lnTo>
                <a:lnTo>
                  <a:pt x="1873375" y="2100407"/>
                </a:lnTo>
                <a:lnTo>
                  <a:pt x="0" y="2100407"/>
                </a:lnTo>
                <a:close/>
              </a:path>
            </a:pathLst>
          </a:custGeom>
          <a:solidFill>
            <a:srgbClr val="FFFFFF"/>
          </a:solidFill>
        </p:spPr>
        <p:txBody>
          <a:bodyPr/>
          <a:lstStyle/>
          <a:p>
            <a:endParaRPr lang="en-US" sz="1200" dirty="0"/>
          </a:p>
        </p:txBody>
      </p:sp>
      <p:sp>
        <p:nvSpPr>
          <p:cNvPr id="10" name="TextBox 19">
            <a:extLst>
              <a:ext uri="{FF2B5EF4-FFF2-40B4-BE49-F238E27FC236}">
                <a16:creationId xmlns:a16="http://schemas.microsoft.com/office/drawing/2014/main" id="{12D34755-33BE-9127-74CC-E0864FA6DAA1}"/>
              </a:ext>
            </a:extLst>
          </p:cNvPr>
          <p:cNvSpPr txBox="1"/>
          <p:nvPr/>
        </p:nvSpPr>
        <p:spPr>
          <a:xfrm>
            <a:off x="1698854" y="3848100"/>
            <a:ext cx="2936049" cy="769441"/>
          </a:xfrm>
          <a:prstGeom prst="rect">
            <a:avLst/>
          </a:prstGeom>
        </p:spPr>
        <p:txBody>
          <a:bodyPr lIns="0" tIns="0" rIns="0" bIns="0" rtlCol="0" anchor="t">
            <a:spAutoFit/>
          </a:bodyPr>
          <a:lstStyle/>
          <a:p>
            <a:pPr algn="ctr">
              <a:lnSpc>
                <a:spcPts val="3033"/>
              </a:lnSpc>
            </a:pPr>
            <a:r>
              <a:rPr lang="en-US" sz="3200" dirty="0">
                <a:solidFill>
                  <a:srgbClr val="00B050"/>
                </a:solidFill>
                <a:latin typeface="Arial" panose="020B0604020202020204" pitchFamily="34" charset="0"/>
                <a:cs typeface="Arial" panose="020B0604020202020204" pitchFamily="34" charset="0"/>
              </a:rPr>
              <a:t>Gaussian Naive Bayes</a:t>
            </a:r>
          </a:p>
        </p:txBody>
      </p:sp>
      <p:sp>
        <p:nvSpPr>
          <p:cNvPr id="11" name="TextBox 19">
            <a:extLst>
              <a:ext uri="{FF2B5EF4-FFF2-40B4-BE49-F238E27FC236}">
                <a16:creationId xmlns:a16="http://schemas.microsoft.com/office/drawing/2014/main" id="{A6856C58-3691-6000-0472-F495772C5862}"/>
              </a:ext>
            </a:extLst>
          </p:cNvPr>
          <p:cNvSpPr txBox="1"/>
          <p:nvPr/>
        </p:nvSpPr>
        <p:spPr>
          <a:xfrm>
            <a:off x="7495587" y="3848100"/>
            <a:ext cx="3296825" cy="769441"/>
          </a:xfrm>
          <a:prstGeom prst="rect">
            <a:avLst/>
          </a:prstGeom>
        </p:spPr>
        <p:txBody>
          <a:bodyPr wrap="square" lIns="0" tIns="0" rIns="0" bIns="0" rtlCol="0" anchor="t">
            <a:spAutoFit/>
          </a:bodyPr>
          <a:lstStyle/>
          <a:p>
            <a:pPr algn="ctr">
              <a:lnSpc>
                <a:spcPts val="3033"/>
              </a:lnSpc>
            </a:pPr>
            <a:r>
              <a:rPr lang="en-US" sz="3200" dirty="0">
                <a:solidFill>
                  <a:srgbClr val="00B050"/>
                </a:solidFill>
                <a:latin typeface="Arial" panose="020B0604020202020204" pitchFamily="34" charset="0"/>
                <a:cs typeface="Arial" panose="020B0604020202020204" pitchFamily="34" charset="0"/>
              </a:rPr>
              <a:t>Multinomial Naive Bayes</a:t>
            </a:r>
          </a:p>
        </p:txBody>
      </p:sp>
      <p:sp>
        <p:nvSpPr>
          <p:cNvPr id="12" name="TextBox 19">
            <a:extLst>
              <a:ext uri="{FF2B5EF4-FFF2-40B4-BE49-F238E27FC236}">
                <a16:creationId xmlns:a16="http://schemas.microsoft.com/office/drawing/2014/main" id="{2982006D-37C6-BDBE-CFFE-6AE76AE4B3BE}"/>
              </a:ext>
            </a:extLst>
          </p:cNvPr>
          <p:cNvSpPr txBox="1"/>
          <p:nvPr/>
        </p:nvSpPr>
        <p:spPr>
          <a:xfrm>
            <a:off x="13172487" y="3848100"/>
            <a:ext cx="3296825" cy="769441"/>
          </a:xfrm>
          <a:prstGeom prst="rect">
            <a:avLst/>
          </a:prstGeom>
        </p:spPr>
        <p:txBody>
          <a:bodyPr wrap="square" lIns="0" tIns="0" rIns="0" bIns="0" rtlCol="0" anchor="t">
            <a:spAutoFit/>
          </a:bodyPr>
          <a:lstStyle/>
          <a:p>
            <a:pPr algn="ctr">
              <a:lnSpc>
                <a:spcPts val="3033"/>
              </a:lnSpc>
            </a:pPr>
            <a:r>
              <a:rPr lang="en-US" sz="3200" dirty="0">
                <a:solidFill>
                  <a:srgbClr val="00B050"/>
                </a:solidFill>
                <a:latin typeface="Arial" panose="020B0604020202020204" pitchFamily="34" charset="0"/>
                <a:cs typeface="Arial" panose="020B0604020202020204" pitchFamily="34" charset="0"/>
              </a:rPr>
              <a:t>Bernoulli Naive Bayes</a:t>
            </a:r>
          </a:p>
        </p:txBody>
      </p:sp>
      <p:sp>
        <p:nvSpPr>
          <p:cNvPr id="14" name="TextBox 13">
            <a:extLst>
              <a:ext uri="{FF2B5EF4-FFF2-40B4-BE49-F238E27FC236}">
                <a16:creationId xmlns:a16="http://schemas.microsoft.com/office/drawing/2014/main" id="{10AE550E-3EFF-F7B6-5C8C-D883B1063C2B}"/>
              </a:ext>
            </a:extLst>
          </p:cNvPr>
          <p:cNvSpPr txBox="1"/>
          <p:nvPr/>
        </p:nvSpPr>
        <p:spPr>
          <a:xfrm>
            <a:off x="1305145" y="4916702"/>
            <a:ext cx="3804627" cy="3811172"/>
          </a:xfrm>
          <a:prstGeom prst="rect">
            <a:avLst/>
          </a:prstGeom>
          <a:noFill/>
        </p:spPr>
        <p:txBody>
          <a:bodyPr wrap="square">
            <a:spAutoFit/>
          </a:bodyPr>
          <a:lstStyle/>
          <a:p>
            <a:pPr algn="just">
              <a:lnSpc>
                <a:spcPct val="107000"/>
              </a:lnSpc>
              <a:spcAft>
                <a:spcPts val="533"/>
              </a:spcAft>
            </a:pPr>
            <a:r>
              <a:rPr lang="en-US" sz="2800" kern="100" dirty="0">
                <a:latin typeface="Arial" panose="020B0604020202020204" pitchFamily="34" charset="0"/>
                <a:ea typeface="Calibri" panose="020F0502020204030204" pitchFamily="34" charset="0"/>
                <a:cs typeface="Arial" panose="020B0604020202020204" pitchFamily="34" charset="0"/>
              </a:rPr>
              <a:t>Đ</a:t>
            </a:r>
            <a:r>
              <a:rPr lang="vi-VN" sz="2800" kern="100" dirty="0">
                <a:latin typeface="Arial" panose="020B0604020202020204" pitchFamily="34" charset="0"/>
                <a:ea typeface="Calibri" panose="020F0502020204030204" pitchFamily="34" charset="0"/>
                <a:cs typeface="Arial" panose="020B0604020202020204" pitchFamily="34" charset="0"/>
              </a:rPr>
              <a:t>ược sử dụng chủ yếu trong loại dữ liệu mà các thành phần là các biến liên tục</a:t>
            </a:r>
            <a:r>
              <a:rPr lang="en-US" sz="2800" kern="100" dirty="0">
                <a:latin typeface="Arial" panose="020B0604020202020204" pitchFamily="34" charset="0"/>
                <a:ea typeface="Calibri" panose="020F0502020204030204" pitchFamily="34" charset="0"/>
                <a:cs typeface="Arial" panose="020B0604020202020204" pitchFamily="34" charset="0"/>
              </a:rPr>
              <a:t>.</a:t>
            </a:r>
          </a:p>
          <a:p>
            <a:pPr algn="just">
              <a:lnSpc>
                <a:spcPct val="107000"/>
              </a:lnSpc>
              <a:spcAft>
                <a:spcPts val="533"/>
              </a:spcAft>
            </a:pPr>
            <a:r>
              <a:rPr lang="en-US" sz="2800" kern="100" dirty="0" err="1">
                <a:latin typeface="Arial" panose="020B0604020202020204" pitchFamily="34" charset="0"/>
                <a:ea typeface="Calibri" panose="020F0502020204030204" pitchFamily="34" charset="0"/>
                <a:cs typeface="Arial" panose="020B0604020202020204" pitchFamily="34" charset="0"/>
              </a:rPr>
              <a:t>Sử</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dụng</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phân</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phối</a:t>
            </a:r>
            <a:r>
              <a:rPr lang="en-US" sz="2800" kern="100" dirty="0">
                <a:latin typeface="Arial" panose="020B0604020202020204" pitchFamily="34" charset="0"/>
                <a:ea typeface="Calibri" panose="020F0502020204030204" pitchFamily="34" charset="0"/>
                <a:cs typeface="Arial" panose="020B0604020202020204" pitchFamily="34" charset="0"/>
              </a:rPr>
              <a:t> Gaussian (</a:t>
            </a:r>
            <a:r>
              <a:rPr lang="en-US" sz="2800" kern="100" dirty="0" err="1">
                <a:latin typeface="Arial" panose="020B0604020202020204" pitchFamily="34" charset="0"/>
                <a:ea typeface="Calibri" panose="020F0502020204030204" pitchFamily="34" charset="0"/>
                <a:cs typeface="Arial" panose="020B0604020202020204" pitchFamily="34" charset="0"/>
              </a:rPr>
              <a:t>phân</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phối</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chuẩn</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để</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ước</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tính</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xác</a:t>
            </a:r>
            <a:r>
              <a:rPr lang="en-US" sz="2800" kern="100" dirty="0">
                <a:latin typeface="Arial" panose="020B0604020202020204" pitchFamily="34" charset="0"/>
                <a:ea typeface="Calibri" panose="020F0502020204030204" pitchFamily="34" charset="0"/>
                <a:cs typeface="Arial" panose="020B0604020202020204" pitchFamily="34" charset="0"/>
              </a:rPr>
              <a:t> </a:t>
            </a:r>
            <a:r>
              <a:rPr lang="en-US" sz="2800" kern="100" dirty="0" err="1">
                <a:latin typeface="Arial" panose="020B0604020202020204" pitchFamily="34" charset="0"/>
                <a:ea typeface="Calibri" panose="020F0502020204030204" pitchFamily="34" charset="0"/>
                <a:cs typeface="Arial" panose="020B0604020202020204" pitchFamily="34" charset="0"/>
              </a:rPr>
              <a:t>suất</a:t>
            </a:r>
            <a:r>
              <a:rPr lang="en-US" sz="2800" kern="100" dirty="0">
                <a:latin typeface="Arial" panose="020B0604020202020204" pitchFamily="34" charset="0"/>
                <a:ea typeface="Calibri" panose="020F0502020204030204" pitchFamily="34" charset="0"/>
                <a:cs typeface="Arial" panose="020B0604020202020204" pitchFamily="34" charset="0"/>
              </a:rPr>
              <a:t>.</a:t>
            </a:r>
            <a:endParaRPr lang="en-US" kern="100" dirty="0">
              <a:latin typeface="Arial" panose="020B0604020202020204" pitchFamily="34" charset="0"/>
              <a:ea typeface="Calibri" panose="020F05020202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9ABD3C7-3072-C6E3-2C0C-20F5CF73B849}"/>
              </a:ext>
            </a:extLst>
          </p:cNvPr>
          <p:cNvSpPr txBox="1"/>
          <p:nvPr/>
        </p:nvSpPr>
        <p:spPr>
          <a:xfrm>
            <a:off x="7413301" y="4885063"/>
            <a:ext cx="3673799" cy="3539430"/>
          </a:xfrm>
          <a:prstGeom prst="rect">
            <a:avLst/>
          </a:prstGeom>
          <a:noFill/>
        </p:spPr>
        <p:txBody>
          <a:bodyPr wrap="square">
            <a:spAutoFit/>
          </a:bodyPr>
          <a:lstStyle/>
          <a:p>
            <a:pPr algn="just"/>
            <a:r>
              <a:rPr lang="en-US" sz="2800" dirty="0">
                <a:latin typeface="Arial" panose="020B0604020202020204" pitchFamily="34" charset="0"/>
                <a:ea typeface="Calibri" panose="020F0502020204030204" pitchFamily="34" charset="0"/>
                <a:cs typeface="Arial" panose="020B0604020202020204" pitchFamily="34" charset="0"/>
              </a:rPr>
              <a:t>C</a:t>
            </a:r>
            <a:r>
              <a:rPr lang="vi-VN" sz="2800" dirty="0">
                <a:latin typeface="Arial" panose="020B0604020202020204" pitchFamily="34" charset="0"/>
                <a:ea typeface="Calibri" panose="020F0502020204030204" pitchFamily="34" charset="0"/>
                <a:cs typeface="Arial" panose="020B0604020202020204" pitchFamily="34" charset="0"/>
              </a:rPr>
              <a:t>hủ yếu được sử dụng trong phân loại văn bản</a:t>
            </a:r>
            <a:r>
              <a:rPr lang="en-US" sz="2800" dirty="0">
                <a:latin typeface="Arial" panose="020B0604020202020204" pitchFamily="34" charset="0"/>
                <a:ea typeface="Calibri" panose="020F0502020204030204" pitchFamily="34" charset="0"/>
                <a:cs typeface="Arial" panose="020B0604020202020204" pitchFamily="34" charset="0"/>
              </a:rPr>
              <a:t>.</a:t>
            </a:r>
          </a:p>
          <a:p>
            <a:pPr algn="just"/>
            <a:r>
              <a:rPr lang="en-US" sz="2800" dirty="0">
                <a:latin typeface="Arial" panose="020B0604020202020204" pitchFamily="34" charset="0"/>
                <a:ea typeface="Calibri" panose="020F0502020204030204" pitchFamily="34" charset="0"/>
                <a:cs typeface="Arial" panose="020B0604020202020204" pitchFamily="34" charset="0"/>
              </a:rPr>
              <a:t>Thích </a:t>
            </a:r>
            <a:r>
              <a:rPr lang="en-US" sz="2800" dirty="0" err="1">
                <a:latin typeface="Arial" panose="020B0604020202020204" pitchFamily="34" charset="0"/>
                <a:ea typeface="Calibri" panose="020F0502020204030204" pitchFamily="34" charset="0"/>
                <a:cs typeface="Arial" panose="020B0604020202020204" pitchFamily="34" charset="0"/>
              </a:rPr>
              <a:t>hợp</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cho</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dữ</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liệu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rời</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rạc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hoặc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đếm</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sử</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dụng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phân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phối</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Đa</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thức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để</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ước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tính</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xác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suất</a:t>
            </a:r>
            <a:endParaRPr lang="en-US" sz="2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4D45E96-1903-4DC9-AF9B-283B1C562461}"/>
              </a:ext>
            </a:extLst>
          </p:cNvPr>
          <p:cNvSpPr txBox="1"/>
          <p:nvPr/>
        </p:nvSpPr>
        <p:spPr>
          <a:xfrm>
            <a:off x="12767917" y="4885063"/>
            <a:ext cx="4105964" cy="3539430"/>
          </a:xfrm>
          <a:prstGeom prst="rect">
            <a:avLst/>
          </a:prstGeom>
          <a:noFill/>
        </p:spPr>
        <p:txBody>
          <a:bodyPr wrap="square">
            <a:spAutoFit/>
          </a:bodyPr>
          <a:lstStyle/>
          <a:p>
            <a:pPr algn="just"/>
            <a:r>
              <a:rPr lang="en-US" sz="2800" dirty="0">
                <a:latin typeface="Arial" panose="020B0604020202020204" pitchFamily="34" charset="0"/>
                <a:ea typeface="Calibri" panose="020F0502020204030204" pitchFamily="34" charset="0"/>
                <a:cs typeface="Arial" panose="020B0604020202020204" pitchFamily="34" charset="0"/>
              </a:rPr>
              <a:t>Đ</a:t>
            </a:r>
            <a:r>
              <a:rPr lang="vi-VN" sz="2800" dirty="0">
                <a:latin typeface="Arial" panose="020B0604020202020204" pitchFamily="34" charset="0"/>
                <a:ea typeface="Calibri" panose="020F0502020204030204" pitchFamily="34" charset="0"/>
                <a:cs typeface="Arial" panose="020B0604020202020204" pitchFamily="34" charset="0"/>
              </a:rPr>
              <a:t>ược áp dụng cho các loại dữ liệu mà mỗi thành phần là một giá trị binary – b</a:t>
            </a:r>
            <a:r>
              <a:rPr lang="en-US" sz="2800" dirty="0">
                <a:latin typeface="Arial" panose="020B0604020202020204" pitchFamily="34" charset="0"/>
                <a:ea typeface="Calibri" panose="020F0502020204030204" pitchFamily="34" charset="0"/>
                <a:cs typeface="Arial" panose="020B0604020202020204" pitchFamily="34" charset="0"/>
              </a:rPr>
              <a:t>ằ</a:t>
            </a:r>
            <a:r>
              <a:rPr lang="vi-VN" sz="2800" dirty="0">
                <a:latin typeface="Arial" panose="020B0604020202020204" pitchFamily="34" charset="0"/>
                <a:ea typeface="Calibri" panose="020F0502020204030204" pitchFamily="34" charset="0"/>
                <a:cs typeface="Arial" panose="020B0604020202020204" pitchFamily="34" charset="0"/>
              </a:rPr>
              <a:t>ng 0 hoặc 1</a:t>
            </a:r>
            <a:r>
              <a:rPr lang="en-US" sz="2800" dirty="0">
                <a:latin typeface="Arial" panose="020B0604020202020204" pitchFamily="34" charset="0"/>
                <a:ea typeface="Calibri" panose="020F0502020204030204" pitchFamily="34" charset="0"/>
                <a:cs typeface="Arial" panose="020B0604020202020204" pitchFamily="34" charset="0"/>
              </a:rPr>
              <a:t>.</a:t>
            </a:r>
          </a:p>
          <a:p>
            <a:pPr algn="just"/>
            <a:r>
              <a:rPr lang="en-US" sz="2800" dirty="0">
                <a:latin typeface="Arial" panose="020B0604020202020204" pitchFamily="34" charset="0"/>
                <a:ea typeface="Calibri" panose="020F0502020204030204" pitchFamily="34" charset="0"/>
                <a:cs typeface="Arial" panose="020B0604020202020204" pitchFamily="34" charset="0"/>
              </a:rPr>
              <a:t>Thích </a:t>
            </a:r>
            <a:r>
              <a:rPr lang="en-US" sz="2800" dirty="0" err="1">
                <a:latin typeface="Arial" panose="020B0604020202020204" pitchFamily="34" charset="0"/>
                <a:ea typeface="Calibri" panose="020F0502020204030204" pitchFamily="34" charset="0"/>
                <a:cs typeface="Arial" panose="020B0604020202020204" pitchFamily="34" charset="0"/>
              </a:rPr>
              <a:t>hợp</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cho</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dữ</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liệu</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nhị</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phân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sử</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dụng</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phân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phối</a:t>
            </a:r>
            <a:r>
              <a:rPr lang="en-US" sz="2800" dirty="0">
                <a:latin typeface="Arial" panose="020B0604020202020204" pitchFamily="34" charset="0"/>
                <a:ea typeface="Calibri" panose="020F0502020204030204" pitchFamily="34" charset="0"/>
                <a:cs typeface="Arial" panose="020B0604020202020204" pitchFamily="34" charset="0"/>
              </a:rPr>
              <a:t> Bernoulli </a:t>
            </a:r>
            <a:r>
              <a:rPr lang="en-US" sz="2800" dirty="0" err="1">
                <a:latin typeface="Arial" panose="020B0604020202020204" pitchFamily="34" charset="0"/>
                <a:ea typeface="Calibri" panose="020F0502020204030204" pitchFamily="34" charset="0"/>
                <a:cs typeface="Arial" panose="020B0604020202020204" pitchFamily="34" charset="0"/>
              </a:rPr>
              <a:t>để</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ước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tính</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xác</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suất</a:t>
            </a:r>
            <a:r>
              <a:rPr lang="en-US" sz="2800" dirty="0">
                <a:latin typeface="Arial" panose="020B0604020202020204" pitchFamily="34" charset="0"/>
                <a:ea typeface="Calibri" panose="020F050202020403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17" name="Freeform 32">
            <a:extLst>
              <a:ext uri="{FF2B5EF4-FFF2-40B4-BE49-F238E27FC236}">
                <a16:creationId xmlns:a16="http://schemas.microsoft.com/office/drawing/2014/main" id="{4D7973D5-D651-5453-2E1B-5A80BD6744D0}"/>
              </a:ext>
            </a:extLst>
          </p:cNvPr>
          <p:cNvSpPr/>
          <p:nvPr/>
        </p:nvSpPr>
        <p:spPr>
          <a:xfrm>
            <a:off x="-2667000" y="8638554"/>
            <a:ext cx="4800600" cy="1902956"/>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grpSp>
        <p:nvGrpSpPr>
          <p:cNvPr id="19" name="Group 4">
            <a:extLst>
              <a:ext uri="{FF2B5EF4-FFF2-40B4-BE49-F238E27FC236}">
                <a16:creationId xmlns:a16="http://schemas.microsoft.com/office/drawing/2014/main" id="{83003C47-83CC-16DC-6ADF-94BE334DA32C}"/>
              </a:ext>
            </a:extLst>
          </p:cNvPr>
          <p:cNvGrpSpPr/>
          <p:nvPr/>
        </p:nvGrpSpPr>
        <p:grpSpPr>
          <a:xfrm>
            <a:off x="15757752" y="-1056965"/>
            <a:ext cx="4201515" cy="3638531"/>
            <a:chOff x="0" y="0"/>
            <a:chExt cx="3619627" cy="3134614"/>
          </a:xfrm>
        </p:grpSpPr>
        <p:sp>
          <p:nvSpPr>
            <p:cNvPr id="20" name="Freeform 5">
              <a:extLst>
                <a:ext uri="{FF2B5EF4-FFF2-40B4-BE49-F238E27FC236}">
                  <a16:creationId xmlns:a16="http://schemas.microsoft.com/office/drawing/2014/main" id="{FA930120-DBF8-FA65-E962-FFF7E837187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18" name="Freeform 31">
            <a:extLst>
              <a:ext uri="{FF2B5EF4-FFF2-40B4-BE49-F238E27FC236}">
                <a16:creationId xmlns:a16="http://schemas.microsoft.com/office/drawing/2014/main" id="{73B91C5D-5F48-0265-7F05-80F6142DD75E}"/>
              </a:ext>
            </a:extLst>
          </p:cNvPr>
          <p:cNvSpPr/>
          <p:nvPr/>
        </p:nvSpPr>
        <p:spPr>
          <a:xfrm flipH="1">
            <a:off x="14740198" y="8178163"/>
            <a:ext cx="4576502" cy="1838244"/>
          </a:xfrm>
          <a:custGeom>
            <a:avLst/>
            <a:gdLst/>
            <a:ahLst/>
            <a:cxnLst/>
            <a:rect l="l" t="t" r="r" b="b"/>
            <a:pathLst>
              <a:path w="4585506" h="1625770">
                <a:moveTo>
                  <a:pt x="4585506" y="0"/>
                </a:moveTo>
                <a:lnTo>
                  <a:pt x="0" y="0"/>
                </a:lnTo>
                <a:lnTo>
                  <a:pt x="0" y="1625770"/>
                </a:lnTo>
                <a:lnTo>
                  <a:pt x="4585506" y="1625770"/>
                </a:lnTo>
                <a:lnTo>
                  <a:pt x="4585506"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sz="1200"/>
          </a:p>
        </p:txBody>
      </p:sp>
    </p:spTree>
    <p:extLst>
      <p:ext uri="{BB962C8B-B14F-4D97-AF65-F5344CB8AC3E}">
        <p14:creationId xmlns:p14="http://schemas.microsoft.com/office/powerpoint/2010/main" val="30812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5553100" y="-4686300"/>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grpSp>
        <p:nvGrpSpPr>
          <p:cNvPr id="4" name="Group 4"/>
          <p:cNvGrpSpPr/>
          <p:nvPr/>
        </p:nvGrpSpPr>
        <p:grpSpPr>
          <a:xfrm>
            <a:off x="4692457" y="-1510151"/>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6" name="TextBox 6"/>
          <p:cNvSpPr txBox="1"/>
          <p:nvPr/>
        </p:nvSpPr>
        <p:spPr>
          <a:xfrm>
            <a:off x="849392" y="-342900"/>
            <a:ext cx="7752807" cy="1459310"/>
          </a:xfrm>
          <a:prstGeom prst="rect">
            <a:avLst/>
          </a:prstGeom>
        </p:spPr>
        <p:txBody>
          <a:bodyPr lIns="0" tIns="0" rIns="0" bIns="0" rtlCol="0" anchor="t">
            <a:spAutoFit/>
          </a:bodyPr>
          <a:lstStyle/>
          <a:p>
            <a:pPr marL="0" lvl="0" indent="0">
              <a:lnSpc>
                <a:spcPts val="12479"/>
              </a:lnSpc>
              <a:spcBef>
                <a:spcPct val="0"/>
              </a:spcBef>
            </a:pPr>
            <a:r>
              <a:rPr lang="en-US" sz="7200" spc="-95" dirty="0" err="1">
                <a:solidFill>
                  <a:srgbClr val="000000"/>
                </a:solidFill>
                <a:latin typeface="Francois One"/>
              </a:rPr>
              <a:t>Ưu</a:t>
            </a:r>
            <a:r>
              <a:rPr lang="en-US" sz="7200" spc="-95" dirty="0">
                <a:solidFill>
                  <a:srgbClr val="000000"/>
                </a:solidFill>
                <a:latin typeface="Francois One"/>
              </a:rPr>
              <a:t> </a:t>
            </a:r>
            <a:r>
              <a:rPr lang="en-US" sz="7200" spc="-95" dirty="0" err="1">
                <a:solidFill>
                  <a:srgbClr val="000000"/>
                </a:solidFill>
                <a:latin typeface="Francois One"/>
              </a:rPr>
              <a:t>điểm</a:t>
            </a:r>
            <a:endParaRPr lang="en-US" sz="7200" spc="-95" dirty="0">
              <a:solidFill>
                <a:srgbClr val="000000"/>
              </a:solidFill>
              <a:latin typeface="Francois One"/>
            </a:endParaRPr>
          </a:p>
        </p:txBody>
      </p:sp>
      <p:sp>
        <p:nvSpPr>
          <p:cNvPr id="8" name="TextBox 7">
            <a:extLst>
              <a:ext uri="{FF2B5EF4-FFF2-40B4-BE49-F238E27FC236}">
                <a16:creationId xmlns:a16="http://schemas.microsoft.com/office/drawing/2014/main" id="{67B2BEDA-3A88-4D12-9589-5F04196E2CDE}"/>
              </a:ext>
            </a:extLst>
          </p:cNvPr>
          <p:cNvSpPr txBox="1"/>
          <p:nvPr/>
        </p:nvSpPr>
        <p:spPr>
          <a:xfrm>
            <a:off x="873204" y="1782948"/>
            <a:ext cx="16424196" cy="1077218"/>
          </a:xfrm>
          <a:prstGeom prst="rect">
            <a:avLst/>
          </a:prstGeom>
          <a:noFill/>
        </p:spPr>
        <p:txBody>
          <a:bodyPr wrap="square" rtlCol="0">
            <a:spAutoFit/>
          </a:bodyPr>
          <a:lstStyle/>
          <a:p>
            <a:pPr marL="457200" indent="-457200">
              <a:buFont typeface="Arial" panose="020B0604020202020204" pitchFamily="34" charset="0"/>
              <a:buChar char="•"/>
            </a:pPr>
            <a:r>
              <a:rPr lang="vi-VN" sz="3200" b="1" i="0" dirty="0">
                <a:effectLst/>
              </a:rPr>
              <a:t>Dễ Triển Khai và Hiệu Quả:</a:t>
            </a:r>
            <a:r>
              <a:rPr lang="en-US" sz="3200" dirty="0"/>
              <a:t> </a:t>
            </a:r>
            <a:r>
              <a:rPr lang="vi-VN" sz="3200" b="0" i="0" dirty="0">
                <a:effectLst/>
              </a:rPr>
              <a:t>Naive Bayes là một thuật toán đơn giản và dễ triển khai.</a:t>
            </a:r>
            <a:r>
              <a:rPr lang="en-US" sz="3200" b="0" i="0" dirty="0">
                <a:effectLst/>
              </a:rPr>
              <a:t> </a:t>
            </a:r>
            <a:r>
              <a:rPr lang="vi-VN" sz="3200" b="0" i="0" dirty="0">
                <a:effectLst/>
              </a:rPr>
              <a:t>Yêu cầu ít dữ liệu đào tạo so với một số mô hình phức tạp khác.</a:t>
            </a:r>
          </a:p>
        </p:txBody>
      </p:sp>
      <p:sp>
        <p:nvSpPr>
          <p:cNvPr id="9" name="TextBox 8">
            <a:extLst>
              <a:ext uri="{FF2B5EF4-FFF2-40B4-BE49-F238E27FC236}">
                <a16:creationId xmlns:a16="http://schemas.microsoft.com/office/drawing/2014/main" id="{79C6DAA4-28AF-458A-9FBC-BE886B9A9972}"/>
              </a:ext>
            </a:extLst>
          </p:cNvPr>
          <p:cNvSpPr txBox="1"/>
          <p:nvPr/>
        </p:nvSpPr>
        <p:spPr>
          <a:xfrm>
            <a:off x="873204" y="2967202"/>
            <a:ext cx="16424196" cy="1077218"/>
          </a:xfrm>
          <a:prstGeom prst="rect">
            <a:avLst/>
          </a:prstGeom>
          <a:noFill/>
        </p:spPr>
        <p:txBody>
          <a:bodyPr wrap="square" rtlCol="0">
            <a:spAutoFit/>
          </a:bodyPr>
          <a:lstStyle/>
          <a:p>
            <a:pPr marL="457200" indent="-457200" algn="l">
              <a:buFont typeface="Arial" panose="020B0604020202020204" pitchFamily="34" charset="0"/>
              <a:buChar char="•"/>
            </a:pPr>
            <a:r>
              <a:rPr lang="vi-VN" sz="3200" b="1" i="0" dirty="0">
                <a:effectLst/>
              </a:rPr>
              <a:t>Đối Mặt Tốt với Dữ liệu Lớn:</a:t>
            </a:r>
            <a:r>
              <a:rPr lang="en-US" sz="3200" dirty="0"/>
              <a:t>  </a:t>
            </a:r>
            <a:r>
              <a:rPr lang="vi-VN" sz="3200" b="0" i="0" dirty="0">
                <a:effectLst/>
              </a:rPr>
              <a:t>Hoạt động tốt trên dữ liệu lớn và có thể xử lý hàng ngàn đặc trưng mà không gặp vấn đề về hiệu suất.</a:t>
            </a:r>
          </a:p>
        </p:txBody>
      </p:sp>
      <p:sp>
        <p:nvSpPr>
          <p:cNvPr id="11" name="TextBox 10">
            <a:extLst>
              <a:ext uri="{FF2B5EF4-FFF2-40B4-BE49-F238E27FC236}">
                <a16:creationId xmlns:a16="http://schemas.microsoft.com/office/drawing/2014/main" id="{06336753-3076-69C3-7D16-2FF887E5280A}"/>
              </a:ext>
            </a:extLst>
          </p:cNvPr>
          <p:cNvSpPr txBox="1"/>
          <p:nvPr/>
        </p:nvSpPr>
        <p:spPr>
          <a:xfrm>
            <a:off x="849392" y="4285696"/>
            <a:ext cx="16424196" cy="1077218"/>
          </a:xfrm>
          <a:prstGeom prst="rect">
            <a:avLst/>
          </a:prstGeom>
          <a:noFill/>
        </p:spPr>
        <p:txBody>
          <a:bodyPr wrap="square">
            <a:spAutoFit/>
          </a:bodyPr>
          <a:lstStyle/>
          <a:p>
            <a:pPr marL="457200" indent="-457200" algn="l">
              <a:buFont typeface="Arial" panose="020B0604020202020204" pitchFamily="34" charset="0"/>
              <a:buChar char="•"/>
            </a:pPr>
            <a:r>
              <a:rPr lang="vi-VN" sz="3200" b="1" i="0" dirty="0">
                <a:effectLst/>
              </a:rPr>
              <a:t>Hiệu Quả Trong Thời Gian Thực:</a:t>
            </a:r>
            <a:r>
              <a:rPr lang="en-US" sz="3200" dirty="0"/>
              <a:t> </a:t>
            </a:r>
            <a:r>
              <a:rPr lang="vi-VN" sz="3200" b="0" i="0" dirty="0">
                <a:effectLst/>
              </a:rPr>
              <a:t>Thường đưa ra dự đoán nhanh chóng và thích hợp cho ứng dụng thời gian thực</a:t>
            </a:r>
          </a:p>
        </p:txBody>
      </p:sp>
      <p:sp>
        <p:nvSpPr>
          <p:cNvPr id="14" name="TextBox 13">
            <a:extLst>
              <a:ext uri="{FF2B5EF4-FFF2-40B4-BE49-F238E27FC236}">
                <a16:creationId xmlns:a16="http://schemas.microsoft.com/office/drawing/2014/main" id="{B31697E6-5022-B9C7-F778-A9D2A72516AE}"/>
              </a:ext>
            </a:extLst>
          </p:cNvPr>
          <p:cNvSpPr txBox="1"/>
          <p:nvPr/>
        </p:nvSpPr>
        <p:spPr>
          <a:xfrm>
            <a:off x="849392" y="5660256"/>
            <a:ext cx="16395620" cy="1077218"/>
          </a:xfrm>
          <a:prstGeom prst="rect">
            <a:avLst/>
          </a:prstGeom>
          <a:noFill/>
        </p:spPr>
        <p:txBody>
          <a:bodyPr wrap="square" rtlCol="0">
            <a:spAutoFit/>
          </a:bodyPr>
          <a:lstStyle/>
          <a:p>
            <a:pPr marL="457200" indent="-457200" algn="l">
              <a:buFont typeface="Arial" panose="020B0604020202020204" pitchFamily="34" charset="0"/>
              <a:buChar char="•"/>
            </a:pPr>
            <a:r>
              <a:rPr lang="vi-VN" sz="3200" b="1" i="0" dirty="0">
                <a:effectLst/>
              </a:rPr>
              <a:t>Ưu Tiên Xác Suất:</a:t>
            </a:r>
            <a:r>
              <a:rPr lang="en-US" sz="3200" dirty="0"/>
              <a:t> </a:t>
            </a:r>
            <a:r>
              <a:rPr lang="vi-VN" sz="3200" b="0" i="0" dirty="0">
                <a:effectLst/>
              </a:rPr>
              <a:t>Tạo ra dự đoán dựa trên xác suất, cung cấp thông tin về độ tin cậy của dự đoán.</a:t>
            </a:r>
          </a:p>
        </p:txBody>
      </p:sp>
      <p:sp>
        <p:nvSpPr>
          <p:cNvPr id="20" name="TextBox 19">
            <a:extLst>
              <a:ext uri="{FF2B5EF4-FFF2-40B4-BE49-F238E27FC236}">
                <a16:creationId xmlns:a16="http://schemas.microsoft.com/office/drawing/2014/main" id="{5C8F6DCF-1795-C38E-8ED0-61CBD601C943}"/>
              </a:ext>
            </a:extLst>
          </p:cNvPr>
          <p:cNvSpPr txBox="1"/>
          <p:nvPr/>
        </p:nvSpPr>
        <p:spPr>
          <a:xfrm>
            <a:off x="811290" y="7002979"/>
            <a:ext cx="16400384" cy="1077218"/>
          </a:xfrm>
          <a:prstGeom prst="rect">
            <a:avLst/>
          </a:prstGeom>
          <a:noFill/>
        </p:spPr>
        <p:txBody>
          <a:bodyPr wrap="square">
            <a:spAutoFit/>
          </a:bodyPr>
          <a:lstStyle/>
          <a:p>
            <a:pPr marL="457200" indent="-457200" algn="l">
              <a:buFont typeface="Arial" panose="020B0604020202020204" pitchFamily="34" charset="0"/>
              <a:buChar char="•"/>
            </a:pPr>
            <a:r>
              <a:rPr lang="vi-VN" sz="3200" b="1" i="0" dirty="0">
                <a:effectLst/>
              </a:rPr>
              <a:t>Hiệu Quả với Dữ Liệu Rời Rạc:</a:t>
            </a:r>
            <a:r>
              <a:rPr lang="en-US" sz="3200" dirty="0"/>
              <a:t> </a:t>
            </a:r>
            <a:r>
              <a:rPr lang="vi-VN" sz="3200" b="0" i="0" dirty="0">
                <a:effectLst/>
              </a:rPr>
              <a:t>Đặc biệt hiệu quả khi xử lý dữ liệu phân loại rời rạc như trong bài toán phân loại văn bản.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4"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0058400" y="-4675169"/>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grpSp>
        <p:nvGrpSpPr>
          <p:cNvPr id="4" name="Group 4"/>
          <p:cNvGrpSpPr/>
          <p:nvPr/>
        </p:nvGrpSpPr>
        <p:grpSpPr>
          <a:xfrm>
            <a:off x="9372600" y="-1562101"/>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6" name="TextBox 6"/>
          <p:cNvSpPr txBox="1"/>
          <p:nvPr/>
        </p:nvSpPr>
        <p:spPr>
          <a:xfrm>
            <a:off x="12749075" y="-183716"/>
            <a:ext cx="7752807" cy="1412438"/>
          </a:xfrm>
          <a:prstGeom prst="rect">
            <a:avLst/>
          </a:prstGeom>
        </p:spPr>
        <p:txBody>
          <a:bodyPr lIns="0" tIns="0" rIns="0" bIns="0" rtlCol="0" anchor="t">
            <a:spAutoFit/>
          </a:bodyPr>
          <a:lstStyle/>
          <a:p>
            <a:pPr marL="0" lvl="0" indent="0">
              <a:lnSpc>
                <a:spcPts val="12479"/>
              </a:lnSpc>
              <a:spcBef>
                <a:spcPct val="0"/>
              </a:spcBef>
            </a:pPr>
            <a:r>
              <a:rPr lang="en-US" sz="6600" b="1" spc="-95" dirty="0" err="1">
                <a:solidFill>
                  <a:srgbClr val="000000"/>
                </a:solidFill>
                <a:latin typeface="Arial" panose="020B0604020202020204" pitchFamily="34" charset="0"/>
                <a:cs typeface="Arial" panose="020B0604020202020204" pitchFamily="34" charset="0"/>
              </a:rPr>
              <a:t>Nhược</a:t>
            </a:r>
            <a:r>
              <a:rPr lang="en-US" sz="6600" b="1" spc="-95" dirty="0">
                <a:solidFill>
                  <a:srgbClr val="000000"/>
                </a:solidFill>
                <a:latin typeface="Arial" panose="020B0604020202020204" pitchFamily="34" charset="0"/>
                <a:cs typeface="Arial" panose="020B0604020202020204" pitchFamily="34" charset="0"/>
              </a:rPr>
              <a:t> </a:t>
            </a:r>
            <a:r>
              <a:rPr lang="en-US" sz="6600" b="1" spc="-95" dirty="0" err="1">
                <a:solidFill>
                  <a:srgbClr val="000000"/>
                </a:solidFill>
                <a:latin typeface="Arial" panose="020B0604020202020204" pitchFamily="34" charset="0"/>
                <a:cs typeface="Arial" panose="020B0604020202020204" pitchFamily="34" charset="0"/>
              </a:rPr>
              <a:t>điểm</a:t>
            </a:r>
            <a:endParaRPr lang="en-US" sz="6600" b="1" spc="-95" dirty="0">
              <a:solidFill>
                <a:srgbClr val="00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FA6A963-1413-C588-A131-3DF2C82170A8}"/>
              </a:ext>
            </a:extLst>
          </p:cNvPr>
          <p:cNvSpPr txBox="1"/>
          <p:nvPr/>
        </p:nvSpPr>
        <p:spPr>
          <a:xfrm>
            <a:off x="533400" y="2327344"/>
            <a:ext cx="17221200" cy="6247864"/>
          </a:xfrm>
          <a:prstGeom prst="rect">
            <a:avLst/>
          </a:prstGeom>
          <a:noFill/>
        </p:spPr>
        <p:txBody>
          <a:bodyPr wrap="square">
            <a:spAutoFit/>
          </a:bodyPr>
          <a:lstStyle/>
          <a:p>
            <a:pPr marL="457200" indent="-457200">
              <a:spcAft>
                <a:spcPts val="2400"/>
              </a:spcAft>
              <a:buFont typeface="Arial" panose="020B0604020202020204" pitchFamily="34" charset="0"/>
              <a:buChar char="•"/>
            </a:pPr>
            <a:r>
              <a:rPr lang="vi-VN" sz="3200" b="1" i="0" dirty="0">
                <a:effectLst/>
              </a:rPr>
              <a:t>Giả Định Naive:</a:t>
            </a:r>
            <a:r>
              <a:rPr lang="en-US" sz="3200" dirty="0"/>
              <a:t> </a:t>
            </a:r>
            <a:r>
              <a:rPr lang="vi-VN" sz="3200" b="0" i="0" dirty="0">
                <a:effectLst/>
              </a:rPr>
              <a:t>Giả định về độc lập có điều kiện giữa các đặc trưng có thể làm giảm chính xác của mô hình trong thực tế, vì thực tế thường không đáp ứng đầy đủ giả định này.</a:t>
            </a:r>
          </a:p>
          <a:p>
            <a:pPr marL="457200" indent="-457200">
              <a:spcAft>
                <a:spcPts val="2400"/>
              </a:spcAft>
              <a:buFont typeface="Arial" panose="020B0604020202020204" pitchFamily="34" charset="0"/>
              <a:buChar char="•"/>
            </a:pPr>
            <a:r>
              <a:rPr lang="vi-VN" sz="3200" b="1" i="0" dirty="0">
                <a:effectLst/>
              </a:rPr>
              <a:t>Khả Năng Dự Đoán Kém Trong Một Số Trường Hợp:</a:t>
            </a:r>
            <a:r>
              <a:rPr lang="en-US" sz="3200" dirty="0"/>
              <a:t> </a:t>
            </a:r>
            <a:r>
              <a:rPr lang="vi-VN" sz="3200" b="0" i="0" dirty="0">
                <a:effectLst/>
              </a:rPr>
              <a:t>Trong trường hợp mà các đặc trưng có mối quan hệ mạnh với nhau, Naive Bayes có thể không dự đoán tốt.</a:t>
            </a:r>
          </a:p>
          <a:p>
            <a:pPr marL="457200" indent="-457200">
              <a:spcAft>
                <a:spcPts val="2400"/>
              </a:spcAft>
              <a:buFont typeface="Arial" panose="020B0604020202020204" pitchFamily="34" charset="0"/>
              <a:buChar char="•"/>
            </a:pPr>
            <a:r>
              <a:rPr lang="vi-VN" sz="3200" b="1" i="0" dirty="0">
                <a:effectLst/>
              </a:rPr>
              <a:t>Khó Khắc Phục Lỗi Khi Dữ Liệu Mất Cân Bằng:</a:t>
            </a:r>
            <a:r>
              <a:rPr lang="en-US" sz="3200" dirty="0"/>
              <a:t> </a:t>
            </a:r>
            <a:r>
              <a:rPr lang="vi-VN" sz="3200" b="0" i="0" dirty="0">
                <a:effectLst/>
              </a:rPr>
              <a:t>Nếu có sự mất cân bằng lớn giữa các lớp, mô hình có thể có xu hướng dự đoán lớp đa số và bỏ qua lớp thiểu số.</a:t>
            </a:r>
          </a:p>
          <a:p>
            <a:pPr marL="457200" indent="-457200">
              <a:spcAft>
                <a:spcPts val="2400"/>
              </a:spcAft>
              <a:buFont typeface="Arial" panose="020B0604020202020204" pitchFamily="34" charset="0"/>
              <a:buChar char="•"/>
            </a:pPr>
            <a:r>
              <a:rPr lang="vi-VN" sz="3200" b="1" i="0" dirty="0">
                <a:effectLst/>
              </a:rPr>
              <a:t>Khả Năng Đối Mặt Khó Khăn với Dữ Liệu Liên Tục:</a:t>
            </a:r>
            <a:r>
              <a:rPr lang="en-US" sz="3200" dirty="0"/>
              <a:t> </a:t>
            </a:r>
            <a:r>
              <a:rPr lang="vi-VN" sz="3200" b="0" i="0" dirty="0">
                <a:effectLst/>
              </a:rPr>
              <a:t>Dữ liệu liên tục có thể không được mô hình hóa tốt nếu giả định về phân phối Gaussian không đúng.</a:t>
            </a:r>
          </a:p>
          <a:p>
            <a:pPr marL="457200" indent="-457200">
              <a:spcAft>
                <a:spcPts val="1200"/>
              </a:spcAft>
              <a:buFont typeface="Arial" panose="020B0604020202020204" pitchFamily="34" charset="0"/>
              <a:buChar char="•"/>
            </a:pPr>
            <a:r>
              <a:rPr lang="vi-VN" sz="3200" b="1" i="0" dirty="0">
                <a:effectLst/>
              </a:rPr>
              <a:t>Cần Đối Mặt với Từ Vựng Mới:</a:t>
            </a:r>
            <a:r>
              <a:rPr lang="en-US" sz="3200" dirty="0"/>
              <a:t> </a:t>
            </a:r>
            <a:r>
              <a:rPr lang="vi-VN" sz="3200" b="0" i="0" dirty="0">
                <a:effectLst/>
              </a:rPr>
              <a:t>Trong bài toán phân loại văn bản, Naive Bayes có thể gặp khó khăn khi đối mặt với từ vựng mới mà không có trong tập dữ liệu đào tạo.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sp>
        <p:nvSpPr>
          <p:cNvPr id="2" name="TextBox 2"/>
          <p:cNvSpPr txBox="1"/>
          <p:nvPr/>
        </p:nvSpPr>
        <p:spPr>
          <a:xfrm>
            <a:off x="3438156" y="3052640"/>
            <a:ext cx="11411687" cy="2438715"/>
          </a:xfrm>
          <a:prstGeom prst="rect">
            <a:avLst/>
          </a:prstGeom>
        </p:spPr>
        <p:txBody>
          <a:bodyPr lIns="0" tIns="0" rIns="0" bIns="0" rtlCol="0" anchor="t">
            <a:spAutoFit/>
          </a:bodyPr>
          <a:lstStyle/>
          <a:p>
            <a:pPr algn="ctr">
              <a:lnSpc>
                <a:spcPts val="19151"/>
              </a:lnSpc>
            </a:pPr>
            <a:r>
              <a:rPr lang="en-US" sz="15959" dirty="0">
                <a:solidFill>
                  <a:srgbClr val="FFFFFF"/>
                </a:solidFill>
                <a:latin typeface="Barlow SemiCondensed Heav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60214" y="379647"/>
            <a:ext cx="14249871" cy="1019175"/>
          </a:xfrm>
          <a:prstGeom prst="rect">
            <a:avLst/>
          </a:prstGeom>
        </p:spPr>
        <p:txBody>
          <a:bodyPr lIns="0" tIns="0" rIns="0" bIns="0" rtlCol="0" anchor="t">
            <a:spAutoFit/>
          </a:bodyPr>
          <a:lstStyle/>
          <a:p>
            <a:pPr>
              <a:lnSpc>
                <a:spcPts val="8046"/>
              </a:lnSpc>
              <a:spcBef>
                <a:spcPct val="0"/>
              </a:spcBef>
            </a:pPr>
            <a:r>
              <a:rPr lang="en-US" sz="6705" spc="-67" dirty="0" err="1">
                <a:solidFill>
                  <a:srgbClr val="004651"/>
                </a:solidFill>
                <a:latin typeface="Muli Bold"/>
              </a:rPr>
              <a:t>Định</a:t>
            </a:r>
            <a:r>
              <a:rPr lang="en-US" sz="6705" spc="-67" dirty="0">
                <a:solidFill>
                  <a:srgbClr val="004651"/>
                </a:solidFill>
                <a:latin typeface="Muli Bold"/>
              </a:rPr>
              <a:t> </a:t>
            </a:r>
            <a:r>
              <a:rPr lang="en-US" sz="6705" spc="-67" dirty="0" err="1">
                <a:solidFill>
                  <a:srgbClr val="004651"/>
                </a:solidFill>
                <a:latin typeface="Muli Bold"/>
              </a:rPr>
              <a:t>lý</a:t>
            </a:r>
            <a:r>
              <a:rPr lang="en-US" sz="6705" spc="-67" dirty="0">
                <a:solidFill>
                  <a:srgbClr val="004651"/>
                </a:solidFill>
                <a:latin typeface="Muli Bold"/>
              </a:rPr>
              <a:t> Bayes:</a:t>
            </a:r>
          </a:p>
        </p:txBody>
      </p:sp>
      <p:grpSp>
        <p:nvGrpSpPr>
          <p:cNvPr id="3" name="Group 3"/>
          <p:cNvGrpSpPr/>
          <p:nvPr/>
        </p:nvGrpSpPr>
        <p:grpSpPr>
          <a:xfrm>
            <a:off x="-2367615" y="4786118"/>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2" name="TextBox 12"/>
          <p:cNvSpPr txBox="1"/>
          <p:nvPr/>
        </p:nvSpPr>
        <p:spPr>
          <a:xfrm>
            <a:off x="381000" y="1592403"/>
            <a:ext cx="17221200" cy="1294522"/>
          </a:xfrm>
          <a:prstGeom prst="rect">
            <a:avLst/>
          </a:prstGeom>
        </p:spPr>
        <p:txBody>
          <a:bodyPr wrap="square" lIns="0" tIns="0" rIns="0" bIns="0" rtlCol="0" anchor="t">
            <a:spAutoFit/>
          </a:bodyPr>
          <a:lstStyle/>
          <a:p>
            <a:pPr marL="476531" lvl="1" algn="just">
              <a:lnSpc>
                <a:spcPts val="5297"/>
              </a:lnSpc>
            </a:pPr>
            <a:r>
              <a:rPr lang="en-US" sz="3600" spc="-44" dirty="0" err="1">
                <a:solidFill>
                  <a:srgbClr val="000000"/>
                </a:solidFill>
                <a:latin typeface="Arial" panose="020B0604020202020204" pitchFamily="34" charset="0"/>
                <a:cs typeface="Arial" panose="020B0604020202020204" pitchFamily="34" charset="0"/>
              </a:rPr>
              <a:t>Định</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lý</a:t>
            </a:r>
            <a:r>
              <a:rPr lang="en-US" sz="3600" spc="-44" dirty="0">
                <a:solidFill>
                  <a:srgbClr val="000000"/>
                </a:solidFill>
                <a:latin typeface="Arial" panose="020B0604020202020204" pitchFamily="34" charset="0"/>
                <a:cs typeface="Arial" panose="020B0604020202020204" pitchFamily="34" charset="0"/>
              </a:rPr>
              <a:t> Bayes </a:t>
            </a:r>
            <a:r>
              <a:rPr lang="en-US" sz="3600" spc="-44" dirty="0" err="1">
                <a:solidFill>
                  <a:srgbClr val="000000"/>
                </a:solidFill>
                <a:latin typeface="Arial" panose="020B0604020202020204" pitchFamily="34" charset="0"/>
                <a:cs typeface="Arial" panose="020B0604020202020204" pitchFamily="34" charset="0"/>
              </a:rPr>
              <a:t>là</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một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nguyên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lý</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quan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trọng</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trong</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xác</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suất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thống</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kê</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giúp</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chúng</a:t>
            </a:r>
            <a:r>
              <a:rPr lang="en-US" sz="3600" spc="-44" dirty="0">
                <a:solidFill>
                  <a:srgbClr val="000000"/>
                </a:solidFill>
                <a:latin typeface="Arial" panose="020B0604020202020204" pitchFamily="34" charset="0"/>
                <a:cs typeface="Arial" panose="020B0604020202020204" pitchFamily="34" charset="0"/>
              </a:rPr>
              <a:t> ta </a:t>
            </a:r>
            <a:r>
              <a:rPr lang="en-US" sz="3600" spc="-44" dirty="0" err="1">
                <a:solidFill>
                  <a:srgbClr val="000000"/>
                </a:solidFill>
                <a:latin typeface="Arial" panose="020B0604020202020204" pitchFamily="34" charset="0"/>
                <a:cs typeface="Arial" panose="020B0604020202020204" pitchFamily="34" charset="0"/>
              </a:rPr>
              <a:t>cập</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nhật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xác</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suất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của</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một</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sự</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kiện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dựa</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trên</a:t>
            </a:r>
            <a:r>
              <a:rPr lang="en-US" sz="3600" spc="-44" dirty="0">
                <a:solidFill>
                  <a:srgbClr val="000000"/>
                </a:solidFill>
                <a:latin typeface="Arial" panose="020B0604020202020204" pitchFamily="34" charset="0"/>
                <a:cs typeface="Arial" panose="020B0604020202020204" pitchFamily="34" charset="0"/>
              </a:rPr>
              <a:t> </a:t>
            </a:r>
            <a:r>
              <a:rPr lang="en-US" sz="3600" spc="-44" dirty="0" err="1">
                <a:solidFill>
                  <a:srgbClr val="000000"/>
                </a:solidFill>
                <a:latin typeface="Arial" panose="020B0604020202020204" pitchFamily="34" charset="0"/>
                <a:cs typeface="Arial" panose="020B0604020202020204" pitchFamily="34" charset="0"/>
              </a:rPr>
              <a:t>thông</a:t>
            </a:r>
            <a:r>
              <a:rPr lang="en-US" sz="3600" spc="-44" dirty="0">
                <a:solidFill>
                  <a:srgbClr val="000000"/>
                </a:solidFill>
                <a:latin typeface="Arial" panose="020B0604020202020204" pitchFamily="34" charset="0"/>
                <a:cs typeface="Arial" panose="020B0604020202020204" pitchFamily="34" charset="0"/>
              </a:rPr>
              <a:t> tin </a:t>
            </a:r>
            <a:r>
              <a:rPr lang="en-US" sz="3600" spc="-44" dirty="0" err="1">
                <a:solidFill>
                  <a:srgbClr val="000000"/>
                </a:solidFill>
                <a:latin typeface="Arial" panose="020B0604020202020204" pitchFamily="34" charset="0"/>
                <a:cs typeface="Arial" panose="020B0604020202020204" pitchFamily="34" charset="0"/>
              </a:rPr>
              <a:t>mới</a:t>
            </a:r>
            <a:r>
              <a:rPr lang="en-US" sz="3600" spc="-44" dirty="0">
                <a:solidFill>
                  <a:srgbClr val="000000"/>
                </a:solidFill>
                <a:latin typeface="Arial" panose="020B0604020202020204" pitchFamily="34" charset="0"/>
                <a:cs typeface="Arial" panose="020B0604020202020204" pitchFamily="34" charset="0"/>
              </a:rPr>
              <a:t> hay </a:t>
            </a:r>
            <a:r>
              <a:rPr lang="en-US" sz="3600" spc="-44" dirty="0" err="1">
                <a:solidFill>
                  <a:srgbClr val="000000"/>
                </a:solidFill>
                <a:latin typeface="Arial" panose="020B0604020202020204" pitchFamily="34" charset="0"/>
                <a:cs typeface="Arial" panose="020B0604020202020204" pitchFamily="34" charset="0"/>
              </a:rPr>
              <a:t>bổ</a:t>
            </a:r>
            <a:r>
              <a:rPr lang="en-US" sz="3600" spc="-44" dirty="0">
                <a:solidFill>
                  <a:srgbClr val="000000"/>
                </a:solidFill>
                <a:latin typeface="Arial" panose="020B0604020202020204" pitchFamily="34" charset="0"/>
                <a:cs typeface="Arial" panose="020B0604020202020204" pitchFamily="34" charset="0"/>
              </a:rPr>
              <a:t> sung.</a:t>
            </a:r>
          </a:p>
        </p:txBody>
      </p:sp>
      <p:sp>
        <p:nvSpPr>
          <p:cNvPr id="13" name="TextBox 12">
            <a:extLst>
              <a:ext uri="{FF2B5EF4-FFF2-40B4-BE49-F238E27FC236}">
                <a16:creationId xmlns:a16="http://schemas.microsoft.com/office/drawing/2014/main" id="{C81F136C-95C5-AB26-4064-834C9B9A46B4}"/>
              </a:ext>
            </a:extLst>
          </p:cNvPr>
          <p:cNvSpPr txBox="1"/>
          <p:nvPr/>
        </p:nvSpPr>
        <p:spPr>
          <a:xfrm>
            <a:off x="3302983" y="3274316"/>
            <a:ext cx="12824345" cy="646331"/>
          </a:xfrm>
          <a:prstGeom prst="rect">
            <a:avLst/>
          </a:prstGeom>
          <a:noFill/>
        </p:spPr>
        <p:txBody>
          <a:bodyPr wrap="none" rtlCol="0">
            <a:spAutoFit/>
          </a:bodyPr>
          <a:lstStyle/>
          <a:p>
            <a:r>
              <a:rPr lang="vi-VN" sz="3600" dirty="0"/>
              <a:t>Công thức cơ bản của định lý Bayes được biểu diễn như sau:</a:t>
            </a:r>
            <a:endParaRPr lang="en-US" sz="3600" dirty="0"/>
          </a:p>
        </p:txBody>
      </p:sp>
      <p:pic>
        <p:nvPicPr>
          <p:cNvPr id="18" name="Picture 17">
            <a:extLst>
              <a:ext uri="{FF2B5EF4-FFF2-40B4-BE49-F238E27FC236}">
                <a16:creationId xmlns:a16="http://schemas.microsoft.com/office/drawing/2014/main" id="{0B665F50-5625-2EA1-BF85-4613095F08E3}"/>
              </a:ext>
            </a:extLst>
          </p:cNvPr>
          <p:cNvPicPr>
            <a:picLocks noChangeAspect="1"/>
          </p:cNvPicPr>
          <p:nvPr/>
        </p:nvPicPr>
        <p:blipFill>
          <a:blip r:embed="rId2"/>
          <a:stretch>
            <a:fillRect/>
          </a:stretch>
        </p:blipFill>
        <p:spPr>
          <a:xfrm>
            <a:off x="7063014" y="3916749"/>
            <a:ext cx="5304282" cy="1473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TextBox 21">
            <a:extLst>
              <a:ext uri="{FF2B5EF4-FFF2-40B4-BE49-F238E27FC236}">
                <a16:creationId xmlns:a16="http://schemas.microsoft.com/office/drawing/2014/main" id="{C08319B7-1260-EF80-B132-0F85B23587A5}"/>
              </a:ext>
            </a:extLst>
          </p:cNvPr>
          <p:cNvSpPr txBox="1"/>
          <p:nvPr/>
        </p:nvSpPr>
        <p:spPr>
          <a:xfrm>
            <a:off x="4210348" y="5386305"/>
            <a:ext cx="13391852" cy="4524315"/>
          </a:xfrm>
          <a:prstGeom prst="rect">
            <a:avLst/>
          </a:prstGeom>
          <a:noFill/>
        </p:spPr>
        <p:txBody>
          <a:bodyPr wrap="square" rtlCol="0">
            <a:spAutoFit/>
          </a:bodyPr>
          <a:lstStyle/>
          <a:p>
            <a:pPr algn="just"/>
            <a:r>
              <a:rPr lang="vi-VN" sz="3600" dirty="0"/>
              <a:t>Trong đó:</a:t>
            </a:r>
          </a:p>
          <a:p>
            <a:pPr marL="457200" indent="-457200" algn="just">
              <a:buFont typeface="Arial" panose="020B0604020202020204" pitchFamily="34" charset="0"/>
              <a:buChar char="•"/>
            </a:pPr>
            <a:r>
              <a:rPr lang="vi-VN" sz="3600" dirty="0"/>
              <a:t>P(A∣B) là xác suất của sự kiện A xảy ra khi đã biết sự kiện B đã xảy ra.</a:t>
            </a:r>
          </a:p>
          <a:p>
            <a:pPr marL="457200" indent="-457200" algn="just">
              <a:buFont typeface="Arial" panose="020B0604020202020204" pitchFamily="34" charset="0"/>
              <a:buChar char="•"/>
            </a:pPr>
            <a:r>
              <a:rPr lang="vi-VN" sz="3600" dirty="0"/>
              <a:t>P(B∣A) là xác suất của sự kiện B xảy ra khi đã biết sự kiện A đã xảy ra.</a:t>
            </a:r>
          </a:p>
          <a:p>
            <a:pPr marL="457200" indent="-457200" algn="just">
              <a:buFont typeface="Arial" panose="020B0604020202020204" pitchFamily="34" charset="0"/>
              <a:buChar char="•"/>
            </a:pPr>
            <a:r>
              <a:rPr lang="vi-VN" sz="3600" dirty="0"/>
              <a:t>P(A) là xác suất tiên nghiệm (xác suất trước khi có thông tin mới) của sự kiện A.</a:t>
            </a:r>
          </a:p>
          <a:p>
            <a:pPr marL="457200" indent="-457200" algn="just">
              <a:buFont typeface="Arial" panose="020B0604020202020204" pitchFamily="34" charset="0"/>
              <a:buChar char="•"/>
            </a:pPr>
            <a:r>
              <a:rPr lang="vi-VN" sz="3600" dirty="0"/>
              <a:t>P(B) là xác suất tiên nghiệm của sự kiện B.</a:t>
            </a:r>
            <a:endParaRPr lang="en-US" sz="3600" dirty="0"/>
          </a:p>
        </p:txBody>
      </p:sp>
    </p:spTree>
    <p:extLst>
      <p:ext uri="{BB962C8B-B14F-4D97-AF65-F5344CB8AC3E}">
        <p14:creationId xmlns:p14="http://schemas.microsoft.com/office/powerpoint/2010/main" val="396472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1740" y="791306"/>
            <a:ext cx="14249871" cy="1019175"/>
          </a:xfrm>
          <a:prstGeom prst="rect">
            <a:avLst/>
          </a:prstGeom>
        </p:spPr>
        <p:txBody>
          <a:bodyPr lIns="0" tIns="0" rIns="0" bIns="0" rtlCol="0" anchor="t">
            <a:spAutoFit/>
          </a:bodyPr>
          <a:lstStyle/>
          <a:p>
            <a:pPr>
              <a:lnSpc>
                <a:spcPts val="8046"/>
              </a:lnSpc>
              <a:spcBef>
                <a:spcPct val="0"/>
              </a:spcBef>
            </a:pPr>
            <a:r>
              <a:rPr lang="en-US" sz="6705" spc="-67">
                <a:solidFill>
                  <a:srgbClr val="004651"/>
                </a:solidFill>
                <a:latin typeface="Muli Bold"/>
              </a:rPr>
              <a:t> Giới thiệu thuật toán Navie Bayes:</a:t>
            </a:r>
          </a:p>
        </p:txBody>
      </p:sp>
      <p:grpSp>
        <p:nvGrpSpPr>
          <p:cNvPr id="3" name="Group 3"/>
          <p:cNvGrpSpPr/>
          <p:nvPr/>
        </p:nvGrpSpPr>
        <p:grpSpPr>
          <a:xfrm>
            <a:off x="-1939137" y="4821209"/>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2" name="TextBox 12"/>
          <p:cNvSpPr txBox="1"/>
          <p:nvPr/>
        </p:nvSpPr>
        <p:spPr>
          <a:xfrm>
            <a:off x="3733800" y="2588978"/>
            <a:ext cx="13525500" cy="5412507"/>
          </a:xfrm>
          <a:prstGeom prst="rect">
            <a:avLst/>
          </a:prstGeom>
        </p:spPr>
        <p:txBody>
          <a:bodyPr wrap="square" lIns="0" tIns="0" rIns="0" bIns="0" rtlCol="0" anchor="t">
            <a:spAutoFit/>
          </a:bodyPr>
          <a:lstStyle/>
          <a:p>
            <a:pPr marL="953063" lvl="1" indent="-476532" algn="just">
              <a:lnSpc>
                <a:spcPts val="5297"/>
              </a:lnSpc>
              <a:buFont typeface="Arial"/>
              <a:buChar char="•"/>
            </a:pPr>
            <a:r>
              <a:rPr lang="vi-VN" sz="4414" spc="-44" dirty="0">
                <a:solidFill>
                  <a:srgbClr val="000000"/>
                </a:solidFill>
              </a:rPr>
              <a:t>Thuật toán phân lớp Naive Bayes là một phương pháp máy học được xây dựng dựa trên định lý Bayes, được sử dụng rộng rãi trong các bài toán phân loại.</a:t>
            </a:r>
            <a:endParaRPr lang="en-US" sz="4414" spc="-44" dirty="0">
              <a:solidFill>
                <a:srgbClr val="000000"/>
              </a:solidFill>
            </a:endParaRPr>
          </a:p>
          <a:p>
            <a:pPr marL="953063" lvl="1" indent="-476532" algn="just">
              <a:lnSpc>
                <a:spcPts val="5297"/>
              </a:lnSpc>
              <a:buFont typeface="Arial"/>
              <a:buChar char="•"/>
            </a:pPr>
            <a:r>
              <a:rPr lang="vi-VN" sz="4414" spc="-44" dirty="0">
                <a:solidFill>
                  <a:srgbClr val="000000"/>
                </a:solidFill>
              </a:rPr>
              <a:t>Được áp dụng chủ yếu trong lĩnh vực xử lý ngôn ngữ tự nhiên và phân loại văn bản, Naive Bayes là một trong những thuật toán đơn giản nhưng hiệu quả.</a:t>
            </a:r>
            <a:endParaRPr lang="en-US" sz="4414" spc="-44" dirty="0">
              <a:solidFill>
                <a:srgbClr val="000000"/>
              </a:solidFill>
            </a:endParaRPr>
          </a:p>
        </p:txBody>
      </p:sp>
    </p:spTree>
    <p:extLst>
      <p:ext uri="{BB962C8B-B14F-4D97-AF65-F5344CB8AC3E}">
        <p14:creationId xmlns:p14="http://schemas.microsoft.com/office/powerpoint/2010/main" val="35101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5715000" y="-4807651"/>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grpSp>
        <p:nvGrpSpPr>
          <p:cNvPr id="4" name="Group 4"/>
          <p:cNvGrpSpPr/>
          <p:nvPr/>
        </p:nvGrpSpPr>
        <p:grpSpPr>
          <a:xfrm>
            <a:off x="4953000" y="-1575750"/>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txBody>
            <a:bodyPr/>
            <a:lstStyle/>
            <a:p>
              <a:endParaRPr lang="en-US"/>
            </a:p>
          </p:txBody>
        </p:sp>
      </p:grpSp>
      <p:sp>
        <p:nvSpPr>
          <p:cNvPr id="6" name="TextBox 6"/>
          <p:cNvSpPr txBox="1"/>
          <p:nvPr/>
        </p:nvSpPr>
        <p:spPr>
          <a:xfrm>
            <a:off x="849392" y="-342900"/>
            <a:ext cx="7752807" cy="1394869"/>
          </a:xfrm>
          <a:prstGeom prst="rect">
            <a:avLst/>
          </a:prstGeom>
        </p:spPr>
        <p:txBody>
          <a:bodyPr lIns="0" tIns="0" rIns="0" bIns="0" rtlCol="0" anchor="t">
            <a:spAutoFit/>
          </a:bodyPr>
          <a:lstStyle/>
          <a:p>
            <a:pPr marL="0" lvl="0" indent="0">
              <a:lnSpc>
                <a:spcPts val="12479"/>
              </a:lnSpc>
              <a:spcBef>
                <a:spcPct val="0"/>
              </a:spcBef>
            </a:pPr>
            <a:r>
              <a:rPr lang="en-US" sz="6600" b="1" spc="-95" dirty="0" err="1">
                <a:solidFill>
                  <a:srgbClr val="000000"/>
                </a:solidFill>
                <a:latin typeface="Arial" panose="020B0604020202020204" pitchFamily="34" charset="0"/>
                <a:cs typeface="Arial" panose="020B0604020202020204" pitchFamily="34" charset="0"/>
              </a:rPr>
              <a:t>Ứng</a:t>
            </a:r>
            <a:r>
              <a:rPr lang="en-US" sz="6600" b="1" spc="-95" dirty="0">
                <a:solidFill>
                  <a:srgbClr val="000000"/>
                </a:solidFill>
                <a:latin typeface="Arial" panose="020B0604020202020204" pitchFamily="34" charset="0"/>
                <a:cs typeface="Arial" panose="020B0604020202020204" pitchFamily="34" charset="0"/>
              </a:rPr>
              <a:t> </a:t>
            </a:r>
            <a:r>
              <a:rPr lang="en-US" sz="6600" b="1" spc="-95" dirty="0" err="1">
                <a:solidFill>
                  <a:srgbClr val="000000"/>
                </a:solidFill>
                <a:latin typeface="Arial" panose="020B0604020202020204" pitchFamily="34" charset="0"/>
                <a:cs typeface="Arial" panose="020B0604020202020204" pitchFamily="34" charset="0"/>
              </a:rPr>
              <a:t>dụng</a:t>
            </a:r>
            <a:endParaRPr lang="en-US" sz="6600" b="1" spc="-95" dirty="0">
              <a:solidFill>
                <a:srgbClr val="0000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7B2BEDA-3A88-4D12-9589-5F04196E2CDE}"/>
              </a:ext>
            </a:extLst>
          </p:cNvPr>
          <p:cNvSpPr txBox="1"/>
          <p:nvPr/>
        </p:nvSpPr>
        <p:spPr>
          <a:xfrm>
            <a:off x="844629" y="2462970"/>
            <a:ext cx="16536828" cy="1077218"/>
          </a:xfrm>
          <a:prstGeom prst="rect">
            <a:avLst/>
          </a:prstGeom>
          <a:noFill/>
        </p:spPr>
        <p:txBody>
          <a:bodyPr wrap="square" rtlCol="0">
            <a:spAutoFit/>
          </a:bodyPr>
          <a:lstStyle/>
          <a:p>
            <a:pPr marL="457200" indent="-457200">
              <a:buFont typeface="Arial" panose="020B0604020202020204" pitchFamily="34" charset="0"/>
              <a:buChar char="•"/>
            </a:pPr>
            <a:r>
              <a:rPr lang="vi-VN" sz="3200" b="1" dirty="0">
                <a:latin typeface="Arial" panose="020B0604020202020204" pitchFamily="34" charset="0"/>
                <a:cs typeface="Arial" panose="020B0604020202020204" pitchFamily="34" charset="0"/>
              </a:rPr>
              <a:t>Phân loại Email Spam:</a:t>
            </a:r>
            <a:r>
              <a:rPr lang="en-US" sz="3200" dirty="0">
                <a:latin typeface="Arial" panose="020B0604020202020204" pitchFamily="34" charset="0"/>
                <a:cs typeface="Arial" panose="020B0604020202020204" pitchFamily="34" charset="0"/>
              </a:rPr>
              <a:t> </a:t>
            </a:r>
            <a:r>
              <a:rPr lang="vi-VN" sz="3200" dirty="0">
                <a:latin typeface="Arial" panose="020B0604020202020204" pitchFamily="34" charset="0"/>
                <a:cs typeface="Arial" panose="020B0604020202020204" pitchFamily="34" charset="0"/>
              </a:rPr>
              <a:t>Naive Bayes có thể được sử dụng để phân loại email thành hai loại: spam và không phải spam dựa trên các từ khóa xuất hiện trong nội dung.</a:t>
            </a:r>
          </a:p>
        </p:txBody>
      </p:sp>
      <p:sp>
        <p:nvSpPr>
          <p:cNvPr id="9" name="TextBox 8">
            <a:extLst>
              <a:ext uri="{FF2B5EF4-FFF2-40B4-BE49-F238E27FC236}">
                <a16:creationId xmlns:a16="http://schemas.microsoft.com/office/drawing/2014/main" id="{79C6DAA4-28AF-458A-9FBC-BE886B9A9972}"/>
              </a:ext>
            </a:extLst>
          </p:cNvPr>
          <p:cNvSpPr txBox="1"/>
          <p:nvPr/>
        </p:nvSpPr>
        <p:spPr>
          <a:xfrm>
            <a:off x="880348" y="3905874"/>
            <a:ext cx="16536828" cy="1077218"/>
          </a:xfrm>
          <a:prstGeom prst="rect">
            <a:avLst/>
          </a:prstGeom>
          <a:noFill/>
        </p:spPr>
        <p:txBody>
          <a:bodyPr wrap="square" rtlCol="0">
            <a:spAutoFit/>
          </a:bodyPr>
          <a:lstStyle/>
          <a:p>
            <a:pPr marL="457200" indent="-457200">
              <a:buFont typeface="Arial" panose="020B0604020202020204" pitchFamily="34" charset="0"/>
              <a:buChar char="•"/>
            </a:pPr>
            <a:r>
              <a:rPr lang="vi-VN" sz="3200" b="1" dirty="0">
                <a:latin typeface="Arial" panose="020B0604020202020204" pitchFamily="34" charset="0"/>
                <a:cs typeface="Arial" panose="020B0604020202020204" pitchFamily="34" charset="0"/>
              </a:rPr>
              <a:t>Phân loại Văn bản:</a:t>
            </a:r>
            <a:r>
              <a:rPr lang="en-US" sz="3200" dirty="0">
                <a:latin typeface="Arial" panose="020B0604020202020204" pitchFamily="34" charset="0"/>
                <a:cs typeface="Arial" panose="020B0604020202020204" pitchFamily="34" charset="0"/>
              </a:rPr>
              <a:t> </a:t>
            </a:r>
            <a:r>
              <a:rPr lang="vi-VN" sz="3200" dirty="0">
                <a:latin typeface="Arial" panose="020B0604020202020204" pitchFamily="34" charset="0"/>
                <a:cs typeface="Arial" panose="020B0604020202020204" pitchFamily="34" charset="0"/>
              </a:rPr>
              <a:t>Được sử dụng trong các dự án phân loại văn bản, như phân loại tin tức, bình luận sản phẩm, hay đánh giá khách hàng.</a:t>
            </a:r>
          </a:p>
        </p:txBody>
      </p:sp>
      <p:sp>
        <p:nvSpPr>
          <p:cNvPr id="11" name="TextBox 10">
            <a:extLst>
              <a:ext uri="{FF2B5EF4-FFF2-40B4-BE49-F238E27FC236}">
                <a16:creationId xmlns:a16="http://schemas.microsoft.com/office/drawing/2014/main" id="{06336753-3076-69C3-7D16-2FF887E5280A}"/>
              </a:ext>
            </a:extLst>
          </p:cNvPr>
          <p:cNvSpPr txBox="1"/>
          <p:nvPr/>
        </p:nvSpPr>
        <p:spPr>
          <a:xfrm>
            <a:off x="885110" y="5406012"/>
            <a:ext cx="16496347" cy="1077218"/>
          </a:xfrm>
          <a:prstGeom prst="rect">
            <a:avLst/>
          </a:prstGeom>
          <a:noFill/>
        </p:spPr>
        <p:txBody>
          <a:bodyPr wrap="square">
            <a:spAutoFit/>
          </a:bodyPr>
          <a:lstStyle/>
          <a:p>
            <a:pPr marL="457200" indent="-457200">
              <a:buFont typeface="Arial" panose="020B0604020202020204" pitchFamily="34" charset="0"/>
              <a:buChar char="•"/>
            </a:pPr>
            <a:r>
              <a:rPr lang="vi-VN" sz="3200" b="1" dirty="0"/>
              <a:t>Lọc Tin Tức:</a:t>
            </a:r>
            <a:r>
              <a:rPr lang="en-US" sz="3200" dirty="0"/>
              <a:t> </a:t>
            </a:r>
            <a:r>
              <a:rPr lang="vi-VN" sz="3200" dirty="0"/>
              <a:t>Dùng để tự động phân loại các bài báo hoặc tin tức vào các danh mục tương ứng.</a:t>
            </a:r>
          </a:p>
        </p:txBody>
      </p:sp>
      <p:sp>
        <p:nvSpPr>
          <p:cNvPr id="13" name="TextBox 12">
            <a:extLst>
              <a:ext uri="{FF2B5EF4-FFF2-40B4-BE49-F238E27FC236}">
                <a16:creationId xmlns:a16="http://schemas.microsoft.com/office/drawing/2014/main" id="{50EA5715-1A01-0444-16C7-EDA08DA451AF}"/>
              </a:ext>
            </a:extLst>
          </p:cNvPr>
          <p:cNvSpPr txBox="1"/>
          <p:nvPr/>
        </p:nvSpPr>
        <p:spPr>
          <a:xfrm>
            <a:off x="877966" y="6906150"/>
            <a:ext cx="16876634" cy="1077218"/>
          </a:xfrm>
          <a:prstGeom prst="rect">
            <a:avLst/>
          </a:prstGeom>
          <a:noFill/>
        </p:spPr>
        <p:txBody>
          <a:bodyPr wrap="square">
            <a:spAutoFit/>
          </a:bodyPr>
          <a:lstStyle/>
          <a:p>
            <a:pPr marL="457200" indent="-457200">
              <a:buFont typeface="Arial" panose="020B0604020202020204" pitchFamily="34" charset="0"/>
              <a:buChar char="•"/>
            </a:pPr>
            <a:r>
              <a:rPr lang="vi-VN" sz="3200" b="1" dirty="0"/>
              <a:t>Hệ thống Gợi ý:</a:t>
            </a:r>
            <a:r>
              <a:rPr lang="en-US" sz="3200" dirty="0"/>
              <a:t> </a:t>
            </a:r>
            <a:r>
              <a:rPr lang="vi-VN" sz="3200" dirty="0"/>
              <a:t>Trong các hệ thống gợi ý, Naive Bayes có thể được sử dụng để dự đoán sở thích của người dùng dựa trên lịch sử tương tác.</a:t>
            </a:r>
          </a:p>
        </p:txBody>
      </p:sp>
    </p:spTree>
    <p:extLst>
      <p:ext uri="{BB962C8B-B14F-4D97-AF65-F5344CB8AC3E}">
        <p14:creationId xmlns:p14="http://schemas.microsoft.com/office/powerpoint/2010/main" val="309710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9200" y="149512"/>
            <a:ext cx="14249871" cy="971741"/>
          </a:xfrm>
          <a:prstGeom prst="rect">
            <a:avLst/>
          </a:prstGeom>
        </p:spPr>
        <p:txBody>
          <a:bodyPr lIns="0" tIns="0" rIns="0" bIns="0" rtlCol="0" anchor="t">
            <a:spAutoFit/>
          </a:bodyPr>
          <a:lstStyle/>
          <a:p>
            <a:pPr>
              <a:lnSpc>
                <a:spcPts val="8046"/>
              </a:lnSpc>
              <a:spcBef>
                <a:spcPct val="0"/>
              </a:spcBef>
            </a:pPr>
            <a:r>
              <a:rPr lang="en-US" sz="6600" spc="-67" dirty="0" err="1">
                <a:solidFill>
                  <a:srgbClr val="004651"/>
                </a:solidFill>
                <a:latin typeface="Muli Bold"/>
              </a:rPr>
              <a:t>Công</a:t>
            </a:r>
            <a:r>
              <a:rPr lang="en-US" sz="6600" spc="-67" dirty="0">
                <a:solidFill>
                  <a:srgbClr val="004651"/>
                </a:solidFill>
                <a:latin typeface="Muli Bold"/>
              </a:rPr>
              <a:t> </a:t>
            </a:r>
            <a:r>
              <a:rPr lang="en-US" sz="6600" spc="-67" dirty="0" err="1">
                <a:solidFill>
                  <a:srgbClr val="004651"/>
                </a:solidFill>
                <a:latin typeface="Muli Bold"/>
              </a:rPr>
              <a:t>thức</a:t>
            </a:r>
            <a:endParaRPr lang="en-US" sz="6600" spc="-67" dirty="0">
              <a:solidFill>
                <a:srgbClr val="004651"/>
              </a:solidFill>
              <a:latin typeface="Muli Bold"/>
            </a:endParaRPr>
          </a:p>
        </p:txBody>
      </p:sp>
      <p:grpSp>
        <p:nvGrpSpPr>
          <p:cNvPr id="3" name="Group 3"/>
          <p:cNvGrpSpPr/>
          <p:nvPr/>
        </p:nvGrpSpPr>
        <p:grpSpPr>
          <a:xfrm>
            <a:off x="-2971800" y="4758011"/>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3" name="TextBox 12">
            <a:extLst>
              <a:ext uri="{FF2B5EF4-FFF2-40B4-BE49-F238E27FC236}">
                <a16:creationId xmlns:a16="http://schemas.microsoft.com/office/drawing/2014/main" id="{09D9C874-11D8-9E32-4D48-E5779D3333A2}"/>
              </a:ext>
            </a:extLst>
          </p:cNvPr>
          <p:cNvSpPr txBox="1"/>
          <p:nvPr/>
        </p:nvSpPr>
        <p:spPr>
          <a:xfrm>
            <a:off x="1219200" y="1351981"/>
            <a:ext cx="15849600" cy="2062103"/>
          </a:xfrm>
          <a:prstGeom prst="rect">
            <a:avLst/>
          </a:prstGeom>
          <a:noFill/>
        </p:spPr>
        <p:txBody>
          <a:bodyPr wrap="square" rtlCol="0">
            <a:spAutoFit/>
          </a:bodyPr>
          <a:lstStyle/>
          <a:p>
            <a:pPr algn="just"/>
            <a:r>
              <a:rPr lang="en-US" sz="3200" kern="100" dirty="0" err="1">
                <a:effectLst/>
                <a:latin typeface="Arial" panose="020B0604020202020204" pitchFamily="34" charset="0"/>
                <a:ea typeface="Calibri" panose="020F0502020204030204" pitchFamily="34" charset="0"/>
                <a:cs typeface="Mangal" panose="02040503050203030202" pitchFamily="18" charset="0"/>
              </a:rPr>
              <a:t>Công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thức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tổng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quát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của</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thuật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toán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phân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lớp</a:t>
            </a:r>
            <a:r>
              <a:rPr lang="en-US" sz="3200" kern="100" dirty="0">
                <a:effectLst/>
                <a:latin typeface="Arial" panose="020B0604020202020204" pitchFamily="34" charset="0"/>
                <a:ea typeface="Calibri" panose="020F0502020204030204" pitchFamily="34" charset="0"/>
                <a:cs typeface="Mangal" panose="02040503050203030202" pitchFamily="18" charset="0"/>
              </a:rPr>
              <a:t> Naive Bayes </a:t>
            </a:r>
            <a:r>
              <a:rPr lang="en-US" sz="3200" kern="100" dirty="0" err="1">
                <a:effectLst/>
                <a:latin typeface="Arial" panose="020B0604020202020204" pitchFamily="34" charset="0"/>
                <a:ea typeface="Calibri" panose="020F0502020204030204" pitchFamily="34" charset="0"/>
                <a:cs typeface="Mangal" panose="02040503050203030202" pitchFamily="18" charset="0"/>
              </a:rPr>
              <a:t>dựa</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trên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Định</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lý</a:t>
            </a:r>
            <a:r>
              <a:rPr lang="en-US" sz="3200" kern="100" dirty="0">
                <a:effectLst/>
                <a:latin typeface="Arial" panose="020B0604020202020204" pitchFamily="34" charset="0"/>
                <a:ea typeface="Calibri" panose="020F0502020204030204" pitchFamily="34" charset="0"/>
                <a:cs typeface="Mangal" panose="02040503050203030202" pitchFamily="18" charset="0"/>
              </a:rPr>
              <a:t> Bayes </a:t>
            </a:r>
            <a:r>
              <a:rPr lang="en-US" sz="3200" kern="100" dirty="0" err="1">
                <a:effectLst/>
                <a:latin typeface="Arial" panose="020B0604020202020204" pitchFamily="34" charset="0"/>
                <a:ea typeface="Calibri" panose="020F0502020204030204" pitchFamily="34" charset="0"/>
                <a:cs typeface="Mangal" panose="02040503050203030202" pitchFamily="18" charset="0"/>
              </a:rPr>
              <a:t>và</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giả</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định</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ngây</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thơ</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về</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sự</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độc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lập</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giữa</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các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đặc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trưng</a:t>
            </a:r>
            <a:r>
              <a:rPr lang="en-US" sz="3200" kern="100" dirty="0">
                <a:effectLst/>
                <a:latin typeface="Arial" panose="020B0604020202020204" pitchFamily="34" charset="0"/>
                <a:ea typeface="Calibri" panose="020F0502020204030204" pitchFamily="34" charset="0"/>
                <a:cs typeface="Mangal" panose="02040503050203030202" pitchFamily="18" charset="0"/>
              </a:rPr>
              <a:t>. Cho </a:t>
            </a:r>
            <a:r>
              <a:rPr lang="en-US" sz="3200" kern="100" dirty="0" err="1">
                <a:effectLst/>
                <a:latin typeface="Arial" panose="020B0604020202020204" pitchFamily="34" charset="0"/>
                <a:ea typeface="Calibri" panose="020F0502020204030204" pitchFamily="34" charset="0"/>
                <a:cs typeface="Mangal" panose="02040503050203030202" pitchFamily="18" charset="0"/>
              </a:rPr>
              <a:t>một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điểm</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dữ</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liệu</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có</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các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đặc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trưng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i="1"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1</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2</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err="1">
                <a:effectLst/>
                <a:latin typeface="Arial" panose="020B0604020202020204" pitchFamily="34" charset="0"/>
                <a:ea typeface="Calibri" panose="020F0502020204030204" pitchFamily="34" charset="0"/>
                <a:cs typeface="Mangal" panose="02040503050203030202" pitchFamily="18" charset="0"/>
              </a:rPr>
              <a:t>X</a:t>
            </a:r>
            <a:r>
              <a:rPr lang="en-US" sz="3200" i="1" kern="100" baseline="-25000" dirty="0" err="1">
                <a:effectLst/>
                <a:latin typeface="Arial" panose="020B0604020202020204" pitchFamily="34" charset="0"/>
                <a:ea typeface="Calibri" panose="020F0502020204030204" pitchFamily="34" charset="0"/>
                <a:cs typeface="Mangal" panose="02040503050203030202" pitchFamily="18" charset="0"/>
              </a:rPr>
              <a:t>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và</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một</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tập</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các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lớp</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i="1" kern="100" dirty="0">
                <a:effectLst/>
                <a:latin typeface="Arial" panose="020B0604020202020204" pitchFamily="34" charset="0"/>
                <a:ea typeface="Calibri" panose="020F0502020204030204" pitchFamily="34" charset="0"/>
                <a:cs typeface="Mangal" panose="02040503050203030202" pitchFamily="18" charset="0"/>
              </a:rPr>
              <a:t>C</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1</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a:effectLst/>
                <a:latin typeface="Arial" panose="020B0604020202020204" pitchFamily="34" charset="0"/>
                <a:ea typeface="Calibri" panose="020F0502020204030204" pitchFamily="34" charset="0"/>
                <a:cs typeface="Mangal" panose="02040503050203030202" pitchFamily="18" charset="0"/>
              </a:rPr>
              <a:t>C</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2</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i="1" kern="100" dirty="0">
                <a:effectLst/>
                <a:latin typeface="Arial" panose="020B0604020202020204" pitchFamily="34" charset="0"/>
                <a:ea typeface="Calibri" panose="020F0502020204030204" pitchFamily="34" charset="0"/>
                <a:cs typeface="Mangal" panose="02040503050203030202" pitchFamily="18" charset="0"/>
              </a:rPr>
              <a:t>C</a:t>
            </a:r>
            <a:r>
              <a:rPr lang="en-US" sz="3200" i="1" kern="100" baseline="-25000" dirty="0">
                <a:effectLst/>
                <a:latin typeface="Arial" panose="020B0604020202020204" pitchFamily="34" charset="0"/>
                <a:ea typeface="Calibri" panose="020F0502020204030204" pitchFamily="34" charset="0"/>
                <a:cs typeface="Mangal" panose="02040503050203030202" pitchFamily="18" charset="0"/>
              </a:rPr>
              <a:t>k</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công</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thức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phân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loại</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của</a:t>
            </a:r>
            <a:r>
              <a:rPr lang="en-US" sz="3200" kern="100" dirty="0">
                <a:effectLst/>
                <a:latin typeface="Arial" panose="020B0604020202020204" pitchFamily="34" charset="0"/>
                <a:ea typeface="Calibri" panose="020F0502020204030204" pitchFamily="34" charset="0"/>
                <a:cs typeface="Mangal" panose="02040503050203030202" pitchFamily="18" charset="0"/>
              </a:rPr>
              <a:t> Naive Bayes </a:t>
            </a:r>
            <a:r>
              <a:rPr lang="en-US" sz="3200" kern="100" dirty="0" err="1">
                <a:effectLst/>
                <a:latin typeface="Arial" panose="020B0604020202020204" pitchFamily="34" charset="0"/>
                <a:ea typeface="Calibri" panose="020F0502020204030204" pitchFamily="34" charset="0"/>
                <a:cs typeface="Mangal" panose="02040503050203030202" pitchFamily="18" charset="0"/>
              </a:rPr>
              <a:t>có</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thể</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được</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biểu</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diễn</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như</a:t>
            </a:r>
            <a:r>
              <a:rPr lang="en-US" sz="3200" kern="100" dirty="0">
                <a:effectLst/>
                <a:latin typeface="Arial" panose="020B0604020202020204" pitchFamily="34" charset="0"/>
                <a:ea typeface="Calibri" panose="020F0502020204030204" pitchFamily="34" charset="0"/>
                <a:cs typeface="Mangal" panose="02040503050203030202" pitchFamily="18" charset="0"/>
              </a:rPr>
              <a:t> </a:t>
            </a:r>
            <a:r>
              <a:rPr lang="en-US" sz="3200" kern="100" dirty="0" err="1">
                <a:effectLst/>
                <a:latin typeface="Arial" panose="020B0604020202020204" pitchFamily="34" charset="0"/>
                <a:ea typeface="Calibri" panose="020F0502020204030204" pitchFamily="34" charset="0"/>
                <a:cs typeface="Mangal" panose="02040503050203030202" pitchFamily="18" charset="0"/>
              </a:rPr>
              <a:t>sau</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endParaRPr lang="en-US" sz="3200" kern="100" dirty="0">
              <a:effectLst/>
              <a:latin typeface="Calibri" panose="020F0502020204030204" pitchFamily="34" charset="0"/>
              <a:ea typeface="Calibri" panose="020F0502020204030204" pitchFamily="34" charset="0"/>
              <a:cs typeface="Mangal" panose="02040503050203030202"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AEDBE99-39AC-3383-CA29-1DA76EC95D86}"/>
                  </a:ext>
                </a:extLst>
              </p:cNvPr>
              <p:cNvSpPr txBox="1"/>
              <p:nvPr/>
            </p:nvSpPr>
            <p:spPr>
              <a:xfrm>
                <a:off x="4762987" y="3616545"/>
                <a:ext cx="7794763" cy="114146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Mangal" panose="02040503050203030202" pitchFamily="18" charset="0"/>
                  </a:rPr>
                  <a:t>P(C</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i</a:t>
                </a:r>
                <a:r>
                  <a:rPr lang="en-US" sz="3200"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1</a:t>
                </a:r>
                <a:r>
                  <a:rPr lang="en-US" sz="3200" kern="100" dirty="0">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a:effectLst/>
                    <a:latin typeface="Arial" panose="020B0604020202020204" pitchFamily="34" charset="0"/>
                    <a:ea typeface="Calibri" panose="020F0502020204030204" pitchFamily="34" charset="0"/>
                    <a:cs typeface="Mangal" panose="02040503050203030202" pitchFamily="18" charset="0"/>
                  </a:rPr>
                  <a:t>2</a:t>
                </a:r>
                <a:r>
                  <a:rPr lang="en-US" sz="3200" kern="100" dirty="0">
                    <a:effectLst/>
                    <a:latin typeface="Arial" panose="020B0604020202020204" pitchFamily="34" charset="0"/>
                    <a:ea typeface="Calibri" panose="020F0502020204030204" pitchFamily="34" charset="0"/>
                    <a:cs typeface="Mangal" panose="02040503050203030202" pitchFamily="18" charset="0"/>
                  </a:rPr>
                  <a:t>,…,</a:t>
                </a:r>
                <a:r>
                  <a:rPr lang="en-US" sz="3200" kern="100" dirty="0" err="1">
                    <a:effectLst/>
                    <a:latin typeface="Arial" panose="020B0604020202020204" pitchFamily="34" charset="0"/>
                    <a:ea typeface="Calibri" panose="020F0502020204030204" pitchFamily="34" charset="0"/>
                    <a:cs typeface="Mangal" panose="02040503050203030202" pitchFamily="18" charset="0"/>
                  </a:rPr>
                  <a:t>X</a:t>
                </a:r>
                <a:r>
                  <a:rPr lang="en-US" sz="3200" kern="100" baseline="-25000" dirty="0" err="1">
                    <a:effectLst/>
                    <a:latin typeface="Arial" panose="020B0604020202020204" pitchFamily="34" charset="0"/>
                    <a:ea typeface="Calibri" panose="020F0502020204030204" pitchFamily="34" charset="0"/>
                    <a:cs typeface="Mangal" panose="02040503050203030202" pitchFamily="18" charset="0"/>
                  </a:rPr>
                  <a:t>n</a:t>
                </a:r>
                <a:r>
                  <a:rPr lang="en-US" sz="3200" kern="100" dirty="0">
                    <a:effectLst/>
                    <a:latin typeface="Arial" panose="020B0604020202020204" pitchFamily="34" charset="0"/>
                    <a:ea typeface="Calibri" panose="020F0502020204030204" pitchFamily="34" charset="0"/>
                    <a:cs typeface="Mangal" panose="02040503050203030202" pitchFamily="18" charset="0"/>
                  </a:rPr>
                  <a:t>) = </a:t>
                </a:r>
                <a14:m>
                  <m:oMath xmlns:m="http://schemas.openxmlformats.org/officeDocument/2006/math">
                    <m:f>
                      <m:f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fPr>
                      <m:num>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n</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num>
                      <m:den>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1</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a:rPr lang="en-US" sz="4000" kern="100">
                                <a:effectLst/>
                                <a:latin typeface="Cambria Math" panose="02040503050406030204" pitchFamily="18" charset="0"/>
                                <a:ea typeface="Calibri" panose="020F0502020204030204" pitchFamily="34" charset="0"/>
                                <a:cs typeface="Arial" panose="020B0604020202020204" pitchFamily="34" charset="0"/>
                              </a:rPr>
                              <m:t>2</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n</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den>
                    </m:f>
                  </m:oMath>
                </a14:m>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14" name="TextBox 13">
                <a:extLst>
                  <a:ext uri="{FF2B5EF4-FFF2-40B4-BE49-F238E27FC236}">
                    <a16:creationId xmlns:a16="http://schemas.microsoft.com/office/drawing/2014/main" id="{EAEDBE99-39AC-3383-CA29-1DA76EC95D86}"/>
                  </a:ext>
                </a:extLst>
              </p:cNvPr>
              <p:cNvSpPr txBox="1">
                <a:spLocks noRot="1" noChangeAspect="1" noMove="1" noResize="1" noEditPoints="1" noAdjustHandles="1" noChangeArrowheads="1" noChangeShapeType="1" noTextEdit="1"/>
              </p:cNvSpPr>
              <p:nvPr/>
            </p:nvSpPr>
            <p:spPr>
              <a:xfrm>
                <a:off x="4762987" y="3616545"/>
                <a:ext cx="7794763" cy="1141466"/>
              </a:xfrm>
              <a:prstGeom prst="rect">
                <a:avLst/>
              </a:prstGeom>
              <a:blipFill>
                <a:blip r:embed="rId2"/>
                <a:stretch>
                  <a:fillRect l="-179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16D1C33-FAF9-89D9-A603-BFF42BEE6555}"/>
              </a:ext>
            </a:extLst>
          </p:cNvPr>
          <p:cNvSpPr txBox="1"/>
          <p:nvPr/>
        </p:nvSpPr>
        <p:spPr>
          <a:xfrm>
            <a:off x="2530803" y="5179545"/>
            <a:ext cx="14646958" cy="2469587"/>
          </a:xfrm>
          <a:prstGeom prst="rect">
            <a:avLst/>
          </a:prstGeom>
          <a:noFill/>
        </p:spPr>
        <p:txBody>
          <a:bodyPr wrap="none" rtlCol="0">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lớp</a:t>
            </a:r>
            <a:r>
              <a:rPr lang="en-US" sz="3200" kern="100" dirty="0">
                <a:effectLst/>
                <a:latin typeface="Arial" panose="020B0604020202020204" pitchFamily="34" charset="0"/>
                <a:ea typeface="Calibri" panose="020F0502020204030204" pitchFamily="34" charset="0"/>
                <a:cs typeface="Arial" panose="020B0604020202020204" pitchFamily="34" charset="0"/>
              </a:rPr>
              <a:t> Ci​ </a:t>
            </a:r>
            <a:r>
              <a:rPr lang="en-US" sz="3200" kern="100" dirty="0" err="1">
                <a:effectLst/>
                <a:latin typeface="Arial" panose="020B0604020202020204" pitchFamily="34" charset="0"/>
                <a:ea typeface="Calibri" panose="020F0502020204030204" pitchFamily="34" charset="0"/>
                <a:cs typeface="Arial" panose="020B0604020202020204" pitchFamily="34" charset="0"/>
              </a:rPr>
              <a:t>dựa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trên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đặc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trưng</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đặc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trưng</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khi</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biết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lớp</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tiên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nghiệm</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lớp</a:t>
            </a:r>
            <a:r>
              <a:rPr lang="en-US" sz="3200" kern="100" dirty="0">
                <a:latin typeface="Arial" panose="020B0604020202020204" pitchFamily="34" charset="0"/>
                <a:ea typeface="Calibri" panose="020F0502020204030204" pitchFamily="34" charset="0"/>
                <a:cs typeface="Arial" panose="020B0604020202020204" pitchFamily="34" charset="0"/>
              </a:rPr>
              <a:t>​ </a:t>
            </a:r>
            <a:r>
              <a:rPr lang="en-US" sz="3200" kern="100" dirty="0">
                <a:effectLst/>
                <a:latin typeface="Arial" panose="020B0604020202020204" pitchFamily="34" charset="0"/>
                <a:ea typeface="Calibri" panose="020F0502020204030204" pitchFamily="34" charset="0"/>
                <a:cs typeface="Arial" panose="020B0604020202020204" pitchFamily="34" charset="0"/>
              </a:rPr>
              <a:t>C</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200" kern="100" dirty="0">
                <a:latin typeface="Arial" panose="020B0604020202020204" pitchFamily="34" charset="0"/>
                <a:ea typeface="Calibri" panose="020F0502020204030204" pitchFamily="34" charset="0"/>
                <a:cs typeface="Arial" panose="020B0604020202020204" pitchFamily="34" charset="0"/>
              </a:rPr>
              <a:t>.</a:t>
            </a:r>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P(X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là</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xác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suất</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tiên</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nghiệm</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của</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các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đặc</a:t>
            </a:r>
            <a:r>
              <a:rPr lang="en-US" sz="3200"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err="1">
                <a:effectLst/>
                <a:latin typeface="Arial" panose="020B0604020202020204" pitchFamily="34" charset="0"/>
                <a:ea typeface="Calibri" panose="020F0502020204030204" pitchFamily="34" charset="0"/>
                <a:cs typeface="Arial" panose="020B0604020202020204" pitchFamily="34" charset="0"/>
              </a:rPr>
              <a:t>trưng</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200" kern="100" dirty="0">
                <a:effectLst/>
                <a:latin typeface="Arial" panose="020B0604020202020204" pitchFamily="34" charset="0"/>
                <a:ea typeface="Calibri" panose="020F0502020204030204" pitchFamily="34" charset="0"/>
                <a:cs typeface="Arial" panose="020B0604020202020204" pitchFamily="34" charset="0"/>
              </a:rPr>
              <a:t>​, X</a:t>
            </a:r>
            <a:r>
              <a:rPr lang="en-US" sz="32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200" kern="100" dirty="0">
                <a:effectLst/>
                <a:latin typeface="Arial" panose="020B0604020202020204" pitchFamily="34" charset="0"/>
                <a:ea typeface="Calibri" panose="020F0502020204030204" pitchFamily="34" charset="0"/>
                <a:cs typeface="Arial" panose="020B0604020202020204" pitchFamily="34" charset="0"/>
              </a:rPr>
              <a:t>​,...,</a:t>
            </a:r>
            <a:r>
              <a:rPr lang="en-US" sz="3200" kern="100" dirty="0" err="1">
                <a:effectLst/>
                <a:latin typeface="Arial" panose="020B0604020202020204" pitchFamily="34" charset="0"/>
                <a:ea typeface="Calibri" panose="020F0502020204030204" pitchFamily="34" charset="0"/>
                <a:cs typeface="Arial" panose="020B0604020202020204" pitchFamily="34" charset="0"/>
              </a:rPr>
              <a:t>X</a:t>
            </a:r>
            <a:r>
              <a:rPr lang="en-US" sz="32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200" kern="100" dirty="0">
                <a:effectLst/>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53014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9200" y="149512"/>
            <a:ext cx="14249871" cy="971741"/>
          </a:xfrm>
          <a:prstGeom prst="rect">
            <a:avLst/>
          </a:prstGeom>
        </p:spPr>
        <p:txBody>
          <a:bodyPr lIns="0" tIns="0" rIns="0" bIns="0" rtlCol="0" anchor="t">
            <a:spAutoFit/>
          </a:bodyPr>
          <a:lstStyle/>
          <a:p>
            <a:pPr>
              <a:lnSpc>
                <a:spcPts val="8046"/>
              </a:lnSpc>
              <a:spcBef>
                <a:spcPct val="0"/>
              </a:spcBef>
            </a:pPr>
            <a:r>
              <a:rPr lang="en-US" sz="6600" spc="-67" dirty="0" err="1">
                <a:solidFill>
                  <a:srgbClr val="004651"/>
                </a:solidFill>
                <a:latin typeface="Muli Bold"/>
              </a:rPr>
              <a:t>Công</a:t>
            </a:r>
            <a:r>
              <a:rPr lang="en-US" sz="6600" spc="-67" dirty="0">
                <a:solidFill>
                  <a:srgbClr val="004651"/>
                </a:solidFill>
                <a:latin typeface="Muli Bold"/>
              </a:rPr>
              <a:t> </a:t>
            </a:r>
            <a:r>
              <a:rPr lang="en-US" sz="6600" spc="-67" dirty="0" err="1">
                <a:solidFill>
                  <a:srgbClr val="004651"/>
                </a:solidFill>
                <a:latin typeface="Muli Bold"/>
              </a:rPr>
              <a:t>thức</a:t>
            </a:r>
            <a:endParaRPr lang="en-US" sz="6600" spc="-67" dirty="0">
              <a:solidFill>
                <a:srgbClr val="004651"/>
              </a:solidFill>
              <a:latin typeface="Muli Bold"/>
            </a:endParaRPr>
          </a:p>
        </p:txBody>
      </p:sp>
      <p:grpSp>
        <p:nvGrpSpPr>
          <p:cNvPr id="3" name="Group 3"/>
          <p:cNvGrpSpPr/>
          <p:nvPr/>
        </p:nvGrpSpPr>
        <p:grpSpPr>
          <a:xfrm>
            <a:off x="-2971800" y="4758011"/>
            <a:ext cx="6664514" cy="5703185"/>
            <a:chOff x="0" y="0"/>
            <a:chExt cx="8886019" cy="7604246"/>
          </a:xfrm>
        </p:grpSpPr>
        <p:grpSp>
          <p:nvGrpSpPr>
            <p:cNvPr id="4" name="Group 4"/>
            <p:cNvGrpSpPr/>
            <p:nvPr/>
          </p:nvGrpSpPr>
          <p:grpSpPr>
            <a:xfrm rot="-10800000">
              <a:off x="0" y="881848"/>
              <a:ext cx="5645202" cy="48887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6" name="Group 6"/>
            <p:cNvGrpSpPr/>
            <p:nvPr/>
          </p:nvGrpSpPr>
          <p:grpSpPr>
            <a:xfrm rot="-10800000">
              <a:off x="4945151" y="3921488"/>
              <a:ext cx="3940868" cy="3412810"/>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 name="Group 8"/>
            <p:cNvGrpSpPr/>
            <p:nvPr/>
          </p:nvGrpSpPr>
          <p:grpSpPr>
            <a:xfrm rot="-10800000">
              <a:off x="4626907" y="0"/>
              <a:ext cx="2036590" cy="1763696"/>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10" name="Group 10"/>
            <p:cNvGrpSpPr/>
            <p:nvPr/>
          </p:nvGrpSpPr>
          <p:grpSpPr>
            <a:xfrm rot="-10800000">
              <a:off x="1819738" y="4291376"/>
              <a:ext cx="3825464" cy="3312870"/>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sp>
        <p:nvSpPr>
          <p:cNvPr id="13" name="TextBox 12">
            <a:extLst>
              <a:ext uri="{FF2B5EF4-FFF2-40B4-BE49-F238E27FC236}">
                <a16:creationId xmlns:a16="http://schemas.microsoft.com/office/drawing/2014/main" id="{09D9C874-11D8-9E32-4D48-E5779D3333A2}"/>
              </a:ext>
            </a:extLst>
          </p:cNvPr>
          <p:cNvSpPr txBox="1"/>
          <p:nvPr/>
        </p:nvSpPr>
        <p:spPr>
          <a:xfrm>
            <a:off x="1219199" y="1446147"/>
            <a:ext cx="15849600" cy="646331"/>
          </a:xfrm>
          <a:prstGeom prst="rect">
            <a:avLst/>
          </a:prstGeom>
          <a:noFill/>
        </p:spPr>
        <p:txBody>
          <a:bodyPr wrap="square" rtlCol="0">
            <a:spAutoFit/>
          </a:bodyPr>
          <a:lstStyle/>
          <a:p>
            <a:pPr algn="just"/>
            <a:r>
              <a:rPr lang="vi-VN" sz="3600" kern="100" dirty="0">
                <a:effectLst/>
                <a:ea typeface="Calibri" panose="020F0502020204030204" pitchFamily="34" charset="0"/>
                <a:cs typeface="Mangal" panose="02040503050203030202" pitchFamily="18" charset="0"/>
              </a:rPr>
              <a:t>Theo giả định ngây thơ, công thức trên có thể được mô tả như sau:</a:t>
            </a:r>
            <a:endParaRPr lang="en-US" sz="3600" kern="100" dirty="0">
              <a:effectLst/>
              <a:ea typeface="Calibri" panose="020F0502020204030204" pitchFamily="34" charset="0"/>
              <a:cs typeface="Mangal" panose="02040503050203030202" pitchFamily="18"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2E0E779-5CB2-1740-C965-EE5EC6D93CC6}"/>
                  </a:ext>
                </a:extLst>
              </p:cNvPr>
              <p:cNvSpPr txBox="1"/>
              <p:nvPr/>
            </p:nvSpPr>
            <p:spPr>
              <a:xfrm>
                <a:off x="4724937" y="2294939"/>
                <a:ext cx="8838125" cy="83407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algn="just">
                  <a:lnSpc>
                    <a:spcPct val="107000"/>
                  </a:lnSpc>
                  <a:spcBef>
                    <a:spcPts val="0"/>
                  </a:spcBef>
                  <a:spcAft>
                    <a:spcPts val="800"/>
                  </a:spcAft>
                </a:pPr>
                <a:r>
                  <a:rPr lang="en-US" sz="4000" kern="100" dirty="0">
                    <a:effectLst/>
                    <a:latin typeface="Arial" panose="020B0604020202020204" pitchFamily="34" charset="0"/>
                    <a:ea typeface="Calibri" panose="020F0502020204030204" pitchFamily="34" charset="0"/>
                    <a:cs typeface="Arial" panose="020B0604020202020204" pitchFamily="34" charset="0"/>
                  </a:rPr>
                  <a:t>P(C</a:t>
                </a:r>
                <a:r>
                  <a:rPr lang="en-US" sz="40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4000" kern="100" dirty="0">
                    <a:effectLst/>
                    <a:latin typeface="Arial" panose="020B0604020202020204" pitchFamily="34" charset="0"/>
                    <a:ea typeface="Calibri" panose="020F0502020204030204" pitchFamily="34" charset="0"/>
                    <a:cs typeface="Arial" panose="020B0604020202020204" pitchFamily="34" charset="0"/>
                  </a:rPr>
                  <a:t>|X</a:t>
                </a:r>
                <a:r>
                  <a:rPr lang="en-US" sz="40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4000" kern="100" dirty="0">
                    <a:effectLst/>
                    <a:latin typeface="Arial" panose="020B0604020202020204" pitchFamily="34" charset="0"/>
                    <a:ea typeface="Calibri" panose="020F0502020204030204" pitchFamily="34" charset="0"/>
                    <a:cs typeface="Arial" panose="020B0604020202020204" pitchFamily="34" charset="0"/>
                  </a:rPr>
                  <a:t>,X</a:t>
                </a:r>
                <a:r>
                  <a:rPr lang="en-US" sz="40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4000" kern="100" dirty="0">
                    <a:effectLst/>
                    <a:latin typeface="Arial" panose="020B0604020202020204" pitchFamily="34" charset="0"/>
                    <a:ea typeface="Calibri" panose="020F0502020204030204" pitchFamily="34" charset="0"/>
                    <a:cs typeface="Arial" panose="020B0604020202020204" pitchFamily="34" charset="0"/>
                  </a:rPr>
                  <a:t>,…,</a:t>
                </a:r>
                <a:r>
                  <a:rPr lang="en-US" sz="4000" kern="100" dirty="0" err="1">
                    <a:effectLst/>
                    <a:latin typeface="Arial" panose="020B0604020202020204" pitchFamily="34" charset="0"/>
                    <a:ea typeface="Calibri" panose="020F0502020204030204" pitchFamily="34" charset="0"/>
                    <a:cs typeface="Arial" panose="020B0604020202020204" pitchFamily="34" charset="0"/>
                  </a:rPr>
                  <a:t>X</a:t>
                </a:r>
                <a:r>
                  <a:rPr lang="en-US" sz="40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40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d>
                      <m:d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e>
                    </m:d>
                    <m:r>
                      <a:rPr lang="en-US" sz="4000" kern="100">
                        <a:effectLst/>
                        <a:latin typeface="Cambria Math" panose="02040503050406030204" pitchFamily="18" charset="0"/>
                        <a:ea typeface="Calibri" panose="020F0502020204030204" pitchFamily="34" charset="0"/>
                        <a:cs typeface="Arial" panose="020B0604020202020204" pitchFamily="34" charset="0"/>
                      </a:rPr>
                      <m:t>.</m:t>
                    </m:r>
                    <m:nary>
                      <m:naryPr>
                        <m:chr m:val="∏"/>
                        <m:limLoc m:val="subSup"/>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naryPr>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j</m:t>
                        </m:r>
                        <m:r>
                          <a:rPr lang="en-US" sz="4000" kern="100">
                            <a:effectLst/>
                            <a:latin typeface="Cambria Math" panose="02040503050406030204" pitchFamily="18" charset="0"/>
                            <a:ea typeface="Calibri" panose="020F0502020204030204" pitchFamily="34" charset="0"/>
                            <a:cs typeface="Arial" panose="020B0604020202020204" pitchFamily="34" charset="0"/>
                          </a:rPr>
                          <m:t>=1</m:t>
                        </m:r>
                      </m:sub>
                      <m:sup>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n</m:t>
                        </m:r>
                      </m:sup>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P</m:t>
                        </m:r>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X</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j</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40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4000" kern="100">
                                <a:effectLst/>
                                <a:latin typeface="Cambria Math" panose="02040503050406030204" pitchFamily="18" charset="0"/>
                                <a:ea typeface="Calibri" panose="020F0502020204030204" pitchFamily="34" charset="0"/>
                                <a:cs typeface="Arial" panose="020B0604020202020204" pitchFamily="34" charset="0"/>
                              </a:rPr>
                              <m:t>i</m:t>
                            </m:r>
                          </m:sub>
                        </m:sSub>
                        <m:r>
                          <a:rPr lang="en-US" sz="4000" kern="100">
                            <a:effectLst/>
                            <a:latin typeface="Cambria Math" panose="02040503050406030204" pitchFamily="18" charset="0"/>
                            <a:ea typeface="Calibri" panose="020F0502020204030204" pitchFamily="34" charset="0"/>
                            <a:cs typeface="Arial" panose="020B0604020202020204" pitchFamily="34" charset="0"/>
                          </a:rPr>
                          <m:t>)</m:t>
                        </m:r>
                      </m:e>
                    </m:nary>
                  </m:oMath>
                </a14:m>
                <a:endParaRPr lang="en-US" sz="28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92E0E779-5CB2-1740-C965-EE5EC6D93CC6}"/>
                  </a:ext>
                </a:extLst>
              </p:cNvPr>
              <p:cNvSpPr txBox="1">
                <a:spLocks noRot="1" noChangeAspect="1" noMove="1" noResize="1" noEditPoints="1" noAdjustHandles="1" noChangeArrowheads="1" noChangeShapeType="1" noTextEdit="1"/>
              </p:cNvSpPr>
              <p:nvPr/>
            </p:nvSpPr>
            <p:spPr>
              <a:xfrm>
                <a:off x="4724937" y="2294939"/>
                <a:ext cx="8838125" cy="834074"/>
              </a:xfrm>
              <a:prstGeom prst="rect">
                <a:avLst/>
              </a:prstGeom>
              <a:blipFill>
                <a:blip r:embed="rId2"/>
                <a:stretch>
                  <a:fillRect l="-2270" t="-6383" b="-1844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7616C4B-B7C8-9D2F-B1A6-D0A928B23614}"/>
              </a:ext>
            </a:extLst>
          </p:cNvPr>
          <p:cNvSpPr txBox="1"/>
          <p:nvPr/>
        </p:nvSpPr>
        <p:spPr>
          <a:xfrm>
            <a:off x="4705272" y="3536788"/>
            <a:ext cx="5891356" cy="1277273"/>
          </a:xfrm>
          <a:prstGeom prst="rect">
            <a:avLst/>
          </a:prstGeom>
          <a:noFill/>
        </p:spPr>
        <p:txBody>
          <a:bodyPr wrap="none" rtlCol="0">
            <a:spAutoFit/>
          </a:bodyPr>
          <a:lstStyle/>
          <a:p>
            <a:pPr algn="l"/>
            <a:r>
              <a:rPr lang="en-US" sz="3600" b="0" i="0" dirty="0">
                <a:effectLst/>
                <a:latin typeface="Arial" panose="020B0604020202020204" pitchFamily="34" charset="0"/>
                <a:cs typeface="Arial" panose="020B0604020202020204" pitchFamily="34" charset="0"/>
              </a:rPr>
              <a:t>Trong </a:t>
            </a:r>
            <a:r>
              <a:rPr lang="en-US" sz="3600" b="0" i="0" dirty="0" err="1">
                <a:effectLst/>
                <a:latin typeface="Arial" panose="020B0604020202020204" pitchFamily="34" charset="0"/>
                <a:cs typeface="Arial" panose="020B0604020202020204" pitchFamily="34" charset="0"/>
              </a:rPr>
              <a:t>đó</a:t>
            </a:r>
            <a:r>
              <a:rPr lang="en-US" sz="3600" b="0" i="0" dirty="0">
                <a:effectLst/>
                <a:latin typeface="Arial" panose="020B0604020202020204" pitchFamily="34" charset="0"/>
                <a:cs typeface="Arial" panose="020B0604020202020204" pitchFamily="34" charset="0"/>
              </a:rPr>
              <a:t>:</a:t>
            </a:r>
          </a:p>
          <a:p>
            <a:pPr algn="l">
              <a:spcBef>
                <a:spcPts val="600"/>
              </a:spcBef>
              <a:buFont typeface="Arial" panose="020B0604020202020204" pitchFamily="34" charset="0"/>
              <a:buChar char="•"/>
            </a:pPr>
            <a:r>
              <a:rPr lang="en-US" sz="3600" b="0" i="0" dirty="0">
                <a:effectLst/>
                <a:latin typeface="Arial" panose="020B0604020202020204" pitchFamily="34" charset="0"/>
                <a:cs typeface="Arial" panose="020B0604020202020204" pitchFamily="34" charset="0"/>
              </a:rPr>
              <a:t>  ∝ </a:t>
            </a:r>
            <a:r>
              <a:rPr lang="en-US" sz="3600" b="0" i="0" dirty="0" err="1">
                <a:effectLst/>
                <a:latin typeface="Arial" panose="020B0604020202020204" pitchFamily="34" charset="0"/>
                <a:cs typeface="Arial" panose="020B0604020202020204" pitchFamily="34" charset="0"/>
              </a:rPr>
              <a:t>biểu</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thị</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tỉ</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lệ</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thuận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với</a:t>
            </a:r>
            <a:r>
              <a:rPr lang="en-US" sz="3600" b="0" i="0" dirty="0">
                <a:effectLst/>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4D703174-1254-1816-7B4C-8125A4D5DE45}"/>
              </a:ext>
            </a:extLst>
          </p:cNvPr>
          <p:cNvSpPr txBox="1"/>
          <p:nvPr/>
        </p:nvSpPr>
        <p:spPr>
          <a:xfrm>
            <a:off x="2743198" y="5568131"/>
            <a:ext cx="14630401" cy="1200329"/>
          </a:xfrm>
          <a:prstGeom prst="rect">
            <a:avLst/>
          </a:prstGeom>
          <a:noFill/>
        </p:spPr>
        <p:txBody>
          <a:bodyPr wrap="square" rtlCol="0">
            <a:spAutoFit/>
          </a:bodyPr>
          <a:lstStyle/>
          <a:p>
            <a:r>
              <a:rPr lang="en-US" sz="3600" b="0" i="0" dirty="0" err="1">
                <a:effectLst/>
                <a:latin typeface="Arial" panose="020B0604020202020204" pitchFamily="34" charset="0"/>
                <a:cs typeface="Arial" panose="020B0604020202020204" pitchFamily="34" charset="0"/>
              </a:rPr>
              <a:t>Để</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phân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loại</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chúng</a:t>
            </a:r>
            <a:r>
              <a:rPr lang="en-US" sz="3600" b="0" i="0" dirty="0">
                <a:effectLst/>
                <a:latin typeface="Arial" panose="020B0604020202020204" pitchFamily="34" charset="0"/>
                <a:cs typeface="Arial" panose="020B0604020202020204" pitchFamily="34" charset="0"/>
              </a:rPr>
              <a:t> ta </a:t>
            </a:r>
            <a:r>
              <a:rPr lang="en-US" sz="3600" b="0" i="0" dirty="0" err="1">
                <a:effectLst/>
                <a:latin typeface="Arial" panose="020B0604020202020204" pitchFamily="34" charset="0"/>
                <a:cs typeface="Arial" panose="020B0604020202020204" pitchFamily="34" charset="0"/>
              </a:rPr>
              <a:t>chọn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lớp</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có</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xác</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suất</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cao</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nhất</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dựa</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trên</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công</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thức</a:t>
            </a:r>
            <a:r>
              <a:rPr lang="en-US" sz="3600" b="0" i="0" dirty="0">
                <a:effectLst/>
                <a:latin typeface="Arial" panose="020B0604020202020204" pitchFamily="34" charset="0"/>
                <a:cs typeface="Arial" panose="020B0604020202020204" pitchFamily="34" charset="0"/>
              </a:rPr>
              <a:t> </a:t>
            </a:r>
            <a:r>
              <a:rPr lang="en-US" sz="3600" b="0" i="0" dirty="0" err="1">
                <a:effectLst/>
                <a:latin typeface="Arial" panose="020B0604020202020204" pitchFamily="34" charset="0"/>
                <a:cs typeface="Arial" panose="020B0604020202020204" pitchFamily="34" charset="0"/>
              </a:rPr>
              <a:t>trên</a:t>
            </a:r>
            <a:r>
              <a:rPr lang="en-US" sz="3600" b="0" i="0" dirty="0">
                <a:effectLst/>
                <a:latin typeface="Arial" panose="020B0604020202020204" pitchFamily="34" charset="0"/>
                <a:cs typeface="Arial" panose="020B0604020202020204" pitchFamily="34" charset="0"/>
              </a:rPr>
              <a: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65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1905000" y="-3205134"/>
            <a:ext cx="8682648" cy="4221743"/>
            <a:chOff x="0" y="0"/>
            <a:chExt cx="11048529" cy="5372100"/>
          </a:xfrm>
        </p:grpSpPr>
        <p:sp>
          <p:nvSpPr>
            <p:cNvPr id="4" name="Freeform 4"/>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sp>
        <p:nvSpPr>
          <p:cNvPr id="5" name="TextBox 5"/>
          <p:cNvSpPr txBox="1"/>
          <p:nvPr/>
        </p:nvSpPr>
        <p:spPr>
          <a:xfrm>
            <a:off x="1003204" y="-8603"/>
            <a:ext cx="5368880" cy="993477"/>
          </a:xfrm>
          <a:prstGeom prst="rect">
            <a:avLst/>
          </a:prstGeom>
        </p:spPr>
        <p:txBody>
          <a:bodyPr lIns="0" tIns="0" rIns="0" bIns="0" rtlCol="0" anchor="t">
            <a:spAutoFit/>
          </a:bodyPr>
          <a:lstStyle/>
          <a:p>
            <a:pPr>
              <a:lnSpc>
                <a:spcPts val="8277"/>
              </a:lnSpc>
              <a:spcBef>
                <a:spcPct val="0"/>
              </a:spcBef>
            </a:pPr>
            <a:r>
              <a:rPr lang="en-US" sz="6000" spc="-63" dirty="0" err="1">
                <a:solidFill>
                  <a:srgbClr val="004651"/>
                </a:solidFill>
                <a:latin typeface="Muli Bold"/>
              </a:rPr>
              <a:t>Ví</a:t>
            </a:r>
            <a:r>
              <a:rPr lang="en-US" sz="6000" spc="-63" dirty="0">
                <a:solidFill>
                  <a:srgbClr val="004651"/>
                </a:solidFill>
                <a:latin typeface="Muli Bold"/>
              </a:rPr>
              <a:t> </a:t>
            </a:r>
            <a:r>
              <a:rPr lang="en-US" sz="6000" spc="-63" dirty="0" err="1">
                <a:solidFill>
                  <a:srgbClr val="004651"/>
                </a:solidFill>
                <a:latin typeface="Muli Bold"/>
              </a:rPr>
              <a:t>dụ</a:t>
            </a:r>
            <a:r>
              <a:rPr lang="en-US" sz="6000" spc="-63" dirty="0">
                <a:solidFill>
                  <a:srgbClr val="004651"/>
                </a:solidFill>
                <a:latin typeface="Muli Bold"/>
              </a:rPr>
              <a:t>:</a:t>
            </a:r>
          </a:p>
        </p:txBody>
      </p:sp>
      <p:grpSp>
        <p:nvGrpSpPr>
          <p:cNvPr id="6" name="Group 6"/>
          <p:cNvGrpSpPr/>
          <p:nvPr/>
        </p:nvGrpSpPr>
        <p:grpSpPr>
          <a:xfrm>
            <a:off x="-4417508" y="7461082"/>
            <a:ext cx="5420712" cy="46943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27773" y="8247850"/>
            <a:ext cx="2576879" cy="2231589"/>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0" name="Group 10"/>
          <p:cNvGrpSpPr/>
          <p:nvPr/>
        </p:nvGrpSpPr>
        <p:grpSpPr>
          <a:xfrm>
            <a:off x="2050386" y="9905680"/>
            <a:ext cx="1818631" cy="1574943"/>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sp>
        <p:nvSpPr>
          <p:cNvPr id="12" name="TextBox 12"/>
          <p:cNvSpPr txBox="1"/>
          <p:nvPr/>
        </p:nvSpPr>
        <p:spPr>
          <a:xfrm>
            <a:off x="304800" y="2395168"/>
            <a:ext cx="9454795" cy="2930739"/>
          </a:xfrm>
          <a:prstGeom prst="rect">
            <a:avLst/>
          </a:prstGeom>
        </p:spPr>
        <p:txBody>
          <a:bodyPr lIns="0" tIns="0" rIns="0" bIns="0" rtlCol="0" anchor="t">
            <a:spAutoFit/>
          </a:bodyPr>
          <a:lstStyle/>
          <a:p>
            <a:pPr>
              <a:lnSpc>
                <a:spcPts val="5879"/>
              </a:lnSpc>
            </a:pPr>
            <a:r>
              <a:rPr lang="en-US" sz="3200" spc="-41" dirty="0" err="1">
                <a:latin typeface="Arial" panose="020B0604020202020204" pitchFamily="34" charset="0"/>
                <a:cs typeface="Arial" panose="020B0604020202020204" pitchFamily="34" charset="0"/>
              </a:rPr>
              <a:t>Giả</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sử</a:t>
            </a:r>
            <a:r>
              <a:rPr lang="en-US" sz="3200" spc="-41" dirty="0">
                <a:latin typeface="Arial" panose="020B0604020202020204" pitchFamily="34" charset="0"/>
                <a:cs typeface="Arial" panose="020B0604020202020204" pitchFamily="34" charset="0"/>
              </a:rPr>
              <a:t> ta </a:t>
            </a:r>
            <a:r>
              <a:rPr lang="en-US" sz="3200" spc="-41" dirty="0" err="1">
                <a:latin typeface="Arial" panose="020B0604020202020204" pitchFamily="34" charset="0"/>
                <a:cs typeface="Arial" panose="020B0604020202020204" pitchFamily="34" charset="0"/>
              </a:rPr>
              <a:t>có</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một</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khách</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hàng</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mới</a:t>
            </a:r>
            <a:r>
              <a:rPr lang="en-US" sz="3200" spc="-41" dirty="0">
                <a:latin typeface="Arial" panose="020B0604020202020204" pitchFamily="34" charset="0"/>
                <a:cs typeface="Arial" panose="020B0604020202020204" pitchFamily="34" charset="0"/>
              </a:rPr>
              <a:t> X </a:t>
            </a:r>
            <a:r>
              <a:rPr lang="en-US" sz="3200" spc="-41" dirty="0" err="1">
                <a:latin typeface="Arial" panose="020B0604020202020204" pitchFamily="34" charset="0"/>
                <a:cs typeface="Arial" panose="020B0604020202020204" pitchFamily="34" charset="0"/>
              </a:rPr>
              <a:t>có</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các</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thuộc</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tính</a:t>
            </a:r>
            <a:endParaRPr lang="en-US" sz="3200" spc="-41" dirty="0">
              <a:latin typeface="Arial" panose="020B0604020202020204" pitchFamily="34" charset="0"/>
              <a:cs typeface="Arial" panose="020B0604020202020204" pitchFamily="34" charset="0"/>
            </a:endParaRPr>
          </a:p>
          <a:p>
            <a:pPr>
              <a:lnSpc>
                <a:spcPts val="5879"/>
              </a:lnSpc>
            </a:pPr>
            <a:r>
              <a:rPr lang="en-US" sz="3200" spc="-41" dirty="0">
                <a:latin typeface="Arial" panose="020B0604020202020204" pitchFamily="34" charset="0"/>
                <a:cs typeface="Arial" panose="020B0604020202020204" pitchFamily="34" charset="0"/>
              </a:rPr>
              <a:t>X = {youth, medium, yes, fair}</a:t>
            </a:r>
          </a:p>
          <a:p>
            <a:pPr>
              <a:lnSpc>
                <a:spcPts val="5879"/>
              </a:lnSpc>
            </a:pPr>
            <a:r>
              <a:rPr lang="en-US" sz="3200" spc="-41" dirty="0" err="1">
                <a:latin typeface="Arial" panose="020B0604020202020204" pitchFamily="34" charset="0"/>
                <a:cs typeface="Arial" panose="020B0604020202020204" pitchFamily="34" charset="0"/>
              </a:rPr>
              <a:t>Bây</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giờ</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cần</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xác</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định</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xem</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khách</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hàng</a:t>
            </a:r>
            <a:r>
              <a:rPr lang="en-US" sz="3200" spc="-41" dirty="0">
                <a:latin typeface="Arial" panose="020B0604020202020204" pitchFamily="34" charset="0"/>
                <a:cs typeface="Arial" panose="020B0604020202020204" pitchFamily="34" charset="0"/>
              </a:rPr>
              <a:t> X </a:t>
            </a:r>
            <a:r>
              <a:rPr lang="en-US" sz="3200" spc="-41" dirty="0" err="1">
                <a:latin typeface="Arial" panose="020B0604020202020204" pitchFamily="34" charset="0"/>
                <a:cs typeface="Arial" panose="020B0604020202020204" pitchFamily="34" charset="0"/>
              </a:rPr>
              <a:t>có</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mua</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máy</a:t>
            </a:r>
            <a:r>
              <a:rPr lang="en-US" sz="3200" spc="-41" dirty="0">
                <a:latin typeface="Arial" panose="020B0604020202020204" pitchFamily="34" charset="0"/>
                <a:cs typeface="Arial" panose="020B0604020202020204" pitchFamily="34" charset="0"/>
              </a:rPr>
              <a:t> </a:t>
            </a:r>
            <a:r>
              <a:rPr lang="en-US" sz="3200" spc="-41" dirty="0" err="1">
                <a:latin typeface="Arial" panose="020B0604020202020204" pitchFamily="34" charset="0"/>
                <a:cs typeface="Arial" panose="020B0604020202020204" pitchFamily="34" charset="0"/>
              </a:rPr>
              <a:t>tính</a:t>
            </a:r>
            <a:r>
              <a:rPr lang="en-US" sz="3200" spc="-41" dirty="0">
                <a:latin typeface="Arial" panose="020B0604020202020204" pitchFamily="34" charset="0"/>
                <a:cs typeface="Arial" panose="020B0604020202020204" pitchFamily="34" charset="0"/>
              </a:rPr>
              <a:t> hay </a:t>
            </a:r>
            <a:r>
              <a:rPr lang="en-US" sz="3200" spc="-41" dirty="0" err="1">
                <a:latin typeface="Arial" panose="020B0604020202020204" pitchFamily="34" charset="0"/>
                <a:cs typeface="Arial" panose="020B0604020202020204" pitchFamily="34" charset="0"/>
              </a:rPr>
              <a:t>không</a:t>
            </a:r>
            <a:r>
              <a:rPr lang="en-US" sz="3200" spc="-41" dirty="0">
                <a:latin typeface="Arial" panose="020B0604020202020204" pitchFamily="34" charset="0"/>
                <a:cs typeface="Arial" panose="020B0604020202020204" pitchFamily="34" charset="0"/>
              </a:rPr>
              <a:t>?</a:t>
            </a:r>
          </a:p>
        </p:txBody>
      </p:sp>
      <p:pic>
        <p:nvPicPr>
          <p:cNvPr id="14" name="Picture 13">
            <a:extLst>
              <a:ext uri="{FF2B5EF4-FFF2-40B4-BE49-F238E27FC236}">
                <a16:creationId xmlns:a16="http://schemas.microsoft.com/office/drawing/2014/main" id="{5DD68A2A-E2CF-249E-DB2E-48593822F79B}"/>
              </a:ext>
            </a:extLst>
          </p:cNvPr>
          <p:cNvPicPr>
            <a:picLocks noChangeAspect="1"/>
          </p:cNvPicPr>
          <p:nvPr/>
        </p:nvPicPr>
        <p:blipFill>
          <a:blip r:embed="rId2"/>
          <a:stretch>
            <a:fillRect/>
          </a:stretch>
        </p:blipFill>
        <p:spPr>
          <a:xfrm>
            <a:off x="10695161" y="-114300"/>
            <a:ext cx="7592840" cy="10298061"/>
          </a:xfrm>
          <a:prstGeom prst="rect">
            <a:avLst/>
          </a:prstGeom>
        </p:spPr>
      </p:pic>
    </p:spTree>
    <p:extLst>
      <p:ext uri="{BB962C8B-B14F-4D97-AF65-F5344CB8AC3E}">
        <p14:creationId xmlns:p14="http://schemas.microsoft.com/office/powerpoint/2010/main" val="183153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1905000" y="-3205134"/>
            <a:ext cx="8682648" cy="4221743"/>
            <a:chOff x="0" y="0"/>
            <a:chExt cx="11048529" cy="5372100"/>
          </a:xfrm>
        </p:grpSpPr>
        <p:sp>
          <p:nvSpPr>
            <p:cNvPr id="4" name="Freeform 4"/>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sp>
        <p:nvSpPr>
          <p:cNvPr id="5" name="TextBox 5"/>
          <p:cNvSpPr txBox="1"/>
          <p:nvPr/>
        </p:nvSpPr>
        <p:spPr>
          <a:xfrm>
            <a:off x="1003204" y="-8603"/>
            <a:ext cx="5368880" cy="993477"/>
          </a:xfrm>
          <a:prstGeom prst="rect">
            <a:avLst/>
          </a:prstGeom>
        </p:spPr>
        <p:txBody>
          <a:bodyPr lIns="0" tIns="0" rIns="0" bIns="0" rtlCol="0" anchor="t">
            <a:spAutoFit/>
          </a:bodyPr>
          <a:lstStyle/>
          <a:p>
            <a:pPr>
              <a:lnSpc>
                <a:spcPts val="8277"/>
              </a:lnSpc>
              <a:spcBef>
                <a:spcPct val="0"/>
              </a:spcBef>
            </a:pPr>
            <a:r>
              <a:rPr lang="en-US" sz="6000" spc="-63" dirty="0" err="1">
                <a:solidFill>
                  <a:srgbClr val="004651"/>
                </a:solidFill>
                <a:latin typeface="Muli Bold"/>
              </a:rPr>
              <a:t>Ví</a:t>
            </a:r>
            <a:r>
              <a:rPr lang="en-US" sz="6000" spc="-63" dirty="0">
                <a:solidFill>
                  <a:srgbClr val="004651"/>
                </a:solidFill>
                <a:latin typeface="Muli Bold"/>
              </a:rPr>
              <a:t> </a:t>
            </a:r>
            <a:r>
              <a:rPr lang="en-US" sz="6000" spc="-63" dirty="0" err="1">
                <a:solidFill>
                  <a:srgbClr val="004651"/>
                </a:solidFill>
                <a:latin typeface="Muli Bold"/>
              </a:rPr>
              <a:t>dụ</a:t>
            </a:r>
            <a:r>
              <a:rPr lang="en-US" sz="6000" spc="-63" dirty="0">
                <a:solidFill>
                  <a:srgbClr val="004651"/>
                </a:solidFill>
                <a:latin typeface="Muli Bold"/>
              </a:rPr>
              <a:t>:</a:t>
            </a:r>
          </a:p>
        </p:txBody>
      </p:sp>
      <p:grpSp>
        <p:nvGrpSpPr>
          <p:cNvPr id="6" name="Group 6"/>
          <p:cNvGrpSpPr/>
          <p:nvPr/>
        </p:nvGrpSpPr>
        <p:grpSpPr>
          <a:xfrm>
            <a:off x="-4417508" y="7461082"/>
            <a:ext cx="5420712" cy="46943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27773" y="8247850"/>
            <a:ext cx="2576879" cy="2231589"/>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0" name="Group 10"/>
          <p:cNvGrpSpPr/>
          <p:nvPr/>
        </p:nvGrpSpPr>
        <p:grpSpPr>
          <a:xfrm>
            <a:off x="2050386" y="9905680"/>
            <a:ext cx="1818631" cy="1574943"/>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pic>
        <p:nvPicPr>
          <p:cNvPr id="14" name="Picture 13">
            <a:extLst>
              <a:ext uri="{FF2B5EF4-FFF2-40B4-BE49-F238E27FC236}">
                <a16:creationId xmlns:a16="http://schemas.microsoft.com/office/drawing/2014/main" id="{5DD68A2A-E2CF-249E-DB2E-48593822F79B}"/>
              </a:ext>
            </a:extLst>
          </p:cNvPr>
          <p:cNvPicPr>
            <a:picLocks noChangeAspect="1"/>
          </p:cNvPicPr>
          <p:nvPr/>
        </p:nvPicPr>
        <p:blipFill>
          <a:blip r:embed="rId2"/>
          <a:stretch>
            <a:fillRect/>
          </a:stretch>
        </p:blipFill>
        <p:spPr>
          <a:xfrm>
            <a:off x="10695161" y="-114300"/>
            <a:ext cx="7592840" cy="10298061"/>
          </a:xfrm>
          <a:prstGeom prst="rect">
            <a:avLst/>
          </a:prstGeom>
        </p:spPr>
      </p:pic>
      <p:sp>
        <p:nvSpPr>
          <p:cNvPr id="2" name="TextBox 1">
            <a:extLst>
              <a:ext uri="{FF2B5EF4-FFF2-40B4-BE49-F238E27FC236}">
                <a16:creationId xmlns:a16="http://schemas.microsoft.com/office/drawing/2014/main" id="{5824CB3D-4EFD-3ECD-575E-D50FD66A7B65}"/>
              </a:ext>
            </a:extLst>
          </p:cNvPr>
          <p:cNvSpPr txBox="1"/>
          <p:nvPr/>
        </p:nvSpPr>
        <p:spPr>
          <a:xfrm>
            <a:off x="304800" y="1695531"/>
            <a:ext cx="6621300" cy="584775"/>
          </a:xfrm>
          <a:prstGeom prst="rect">
            <a:avLst/>
          </a:prstGeom>
          <a:noFill/>
        </p:spPr>
        <p:txBody>
          <a:bodyPr wrap="none" rtlCol="0">
            <a:spAutoFit/>
          </a:bodyPr>
          <a:lstStyle/>
          <a:p>
            <a:r>
              <a:rPr lang="vi-VN" sz="3200" dirty="0"/>
              <a:t>B1: Tính toán xác suất tiên nghiệm:</a:t>
            </a:r>
            <a:endParaRPr lang="en-US" sz="3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4B3F60-C10B-380D-8A95-01A90103C410}"/>
                  </a:ext>
                </a:extLst>
              </p:cNvPr>
              <p:cNvSpPr txBox="1"/>
              <p:nvPr/>
            </p:nvSpPr>
            <p:spPr>
              <a:xfrm>
                <a:off x="1079404" y="2320645"/>
                <a:ext cx="2214837" cy="1683025"/>
              </a:xfrm>
              <a:prstGeom prst="rect">
                <a:avLst/>
              </a:prstGeom>
              <a:noFill/>
            </p:spPr>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P(Yes)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10</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P(No)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4</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E64B3F60-C10B-380D-8A95-01A90103C410}"/>
                  </a:ext>
                </a:extLst>
              </p:cNvPr>
              <p:cNvSpPr txBox="1">
                <a:spLocks noRot="1" noChangeAspect="1" noMove="1" noResize="1" noEditPoints="1" noAdjustHandles="1" noChangeArrowheads="1" noChangeShapeType="1" noTextEdit="1"/>
              </p:cNvSpPr>
              <p:nvPr/>
            </p:nvSpPr>
            <p:spPr>
              <a:xfrm>
                <a:off x="1079404" y="2320645"/>
                <a:ext cx="2214837" cy="1683025"/>
              </a:xfrm>
              <a:prstGeom prst="rect">
                <a:avLst/>
              </a:prstGeom>
              <a:blipFill>
                <a:blip r:embed="rId3"/>
                <a:stretch>
                  <a:fillRect l="-6887" b="-4348"/>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21CF251-FC33-24E6-9BF6-01C9FE6E3692}"/>
              </a:ext>
            </a:extLst>
          </p:cNvPr>
          <p:cNvSpPr txBox="1"/>
          <p:nvPr/>
        </p:nvSpPr>
        <p:spPr>
          <a:xfrm>
            <a:off x="310613" y="4263128"/>
            <a:ext cx="10741017" cy="584775"/>
          </a:xfrm>
          <a:prstGeom prst="rect">
            <a:avLst/>
          </a:prstGeom>
          <a:noFill/>
        </p:spPr>
        <p:txBody>
          <a:bodyPr wrap="none" rtlCol="0">
            <a:spAutoFit/>
          </a:bodyPr>
          <a:lstStyle/>
          <a:p>
            <a:r>
              <a:rPr lang="vi-VN" sz="3200" i="0" dirty="0">
                <a:effectLst/>
              </a:rPr>
              <a:t>B2: Tính toán xác suất của từng thuộc tính cho từng lớp</a:t>
            </a:r>
            <a:r>
              <a:rPr lang="en-US" sz="3200" i="0" dirty="0">
                <a:effectLst/>
              </a:rPr>
              <a:t>:</a:t>
            </a:r>
            <a:endParaRPr lang="en-US" sz="32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F1FA5F-A1B2-BAC3-9EB0-BFF843603FB8}"/>
                  </a:ext>
                </a:extLst>
              </p:cNvPr>
              <p:cNvSpPr txBox="1"/>
              <p:nvPr/>
            </p:nvSpPr>
            <p:spPr>
              <a:xfrm>
                <a:off x="1057055" y="4994008"/>
                <a:ext cx="3779368" cy="3398559"/>
              </a:xfrm>
              <a:prstGeom prst="rect">
                <a:avLst/>
              </a:prstGeom>
              <a:noFill/>
            </p:spPr>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Youth|Yes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3</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Medium|Yes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5</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Yes|Yes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6</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Fair|Yes</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7</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10</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60F1FA5F-A1B2-BAC3-9EB0-BFF843603FB8}"/>
                  </a:ext>
                </a:extLst>
              </p:cNvPr>
              <p:cNvSpPr txBox="1">
                <a:spLocks noRot="1" noChangeAspect="1" noMove="1" noResize="1" noEditPoints="1" noAdjustHandles="1" noChangeArrowheads="1" noChangeShapeType="1" noTextEdit="1"/>
              </p:cNvSpPr>
              <p:nvPr/>
            </p:nvSpPr>
            <p:spPr>
              <a:xfrm>
                <a:off x="1057055" y="4994008"/>
                <a:ext cx="3779368" cy="3398559"/>
              </a:xfrm>
              <a:prstGeom prst="rect">
                <a:avLst/>
              </a:prstGeom>
              <a:blipFill>
                <a:blip r:embed="rId4"/>
                <a:stretch>
                  <a:fillRect l="-4032" b="-1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CAEABCA-EC9E-C1A2-E1B8-C8E220F00C95}"/>
                  </a:ext>
                </a:extLst>
              </p:cNvPr>
              <p:cNvSpPr txBox="1"/>
              <p:nvPr/>
            </p:nvSpPr>
            <p:spPr>
              <a:xfrm>
                <a:off x="6324600" y="4990321"/>
                <a:ext cx="3461204" cy="3377399"/>
              </a:xfrm>
              <a:prstGeom prst="rect">
                <a:avLst/>
              </a:prstGeom>
              <a:noFill/>
            </p:spPr>
            <p:txBody>
              <a:bodyPr wrap="none" rtlCol="0">
                <a:spAutoFit/>
              </a:bodyPr>
              <a:lstStyle/>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Youth|No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2</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Medium|No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Yes|No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200" kern="100" dirty="0">
                    <a:effectLst/>
                    <a:latin typeface="Arial" panose="020B0604020202020204" pitchFamily="34" charset="0"/>
                    <a:ea typeface="Calibri" panose="020F0502020204030204" pitchFamily="34" charset="0"/>
                    <a:cs typeface="Arial" panose="020B0604020202020204" pitchFamily="34" charset="0"/>
                  </a:rPr>
                  <a:t>P(</a:t>
                </a:r>
                <a:r>
                  <a:rPr lang="en-US" sz="3200" kern="100" dirty="0" err="1">
                    <a:effectLst/>
                    <a:latin typeface="Arial" panose="020B0604020202020204" pitchFamily="34" charset="0"/>
                    <a:ea typeface="Calibri" panose="020F0502020204030204" pitchFamily="34" charset="0"/>
                    <a:cs typeface="Arial" panose="020B0604020202020204" pitchFamily="34" charset="0"/>
                  </a:rPr>
                  <a:t>Fair|No</a:t>
                </a:r>
                <a:r>
                  <a:rPr lang="en-US" sz="32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32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3200" i="1" kern="100">
                            <a:effectLst/>
                            <a:latin typeface="Cambria Math" panose="02040503050406030204" pitchFamily="18" charset="0"/>
                            <a:ea typeface="Calibri" panose="020F0502020204030204" pitchFamily="34" charset="0"/>
                            <a:cs typeface="Arial" panose="020B0604020202020204" pitchFamily="34" charset="0"/>
                          </a:rPr>
                          <m:t>4</m:t>
                        </m:r>
                      </m:den>
                    </m:f>
                  </m:oMath>
                </a14:m>
                <a:endParaRPr lang="en-US" sz="32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5CAEABCA-EC9E-C1A2-E1B8-C8E220F00C95}"/>
                  </a:ext>
                </a:extLst>
              </p:cNvPr>
              <p:cNvSpPr txBox="1">
                <a:spLocks noRot="1" noChangeAspect="1" noMove="1" noResize="1" noEditPoints="1" noAdjustHandles="1" noChangeArrowheads="1" noChangeShapeType="1" noTextEdit="1"/>
              </p:cNvSpPr>
              <p:nvPr/>
            </p:nvSpPr>
            <p:spPr>
              <a:xfrm>
                <a:off x="6324600" y="4990321"/>
                <a:ext cx="3461204" cy="3377399"/>
              </a:xfrm>
              <a:prstGeom prst="rect">
                <a:avLst/>
              </a:prstGeom>
              <a:blipFill>
                <a:blip r:embed="rId5"/>
                <a:stretch>
                  <a:fillRect l="-4586" b="-1625"/>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3CF54BA-770C-B886-587B-1481445C9906}"/>
              </a:ext>
            </a:extLst>
          </p:cNvPr>
          <p:cNvSpPr txBox="1"/>
          <p:nvPr/>
        </p:nvSpPr>
        <p:spPr>
          <a:xfrm>
            <a:off x="3124200" y="1053655"/>
            <a:ext cx="5393784" cy="584775"/>
          </a:xfrm>
          <a:prstGeom prst="rect">
            <a:avLst/>
          </a:prstGeom>
          <a:noFill/>
        </p:spPr>
        <p:txBody>
          <a:bodyPr wrap="square" rtlCol="0">
            <a:spAutoFit/>
          </a:bodyPr>
          <a:lstStyle/>
          <a:p>
            <a:r>
              <a:rPr lang="en-US" sz="3200" spc="-41" dirty="0">
                <a:latin typeface="Arial" panose="020B0604020202020204" pitchFamily="34" charset="0"/>
                <a:cs typeface="Arial" panose="020B0604020202020204" pitchFamily="34" charset="0"/>
              </a:rPr>
              <a:t>X = {youth, medium, yes, fair}</a:t>
            </a:r>
          </a:p>
        </p:txBody>
      </p:sp>
    </p:spTree>
    <p:extLst>
      <p:ext uri="{BB962C8B-B14F-4D97-AF65-F5344CB8AC3E}">
        <p14:creationId xmlns:p14="http://schemas.microsoft.com/office/powerpoint/2010/main" val="39877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1905000" y="-3205134"/>
            <a:ext cx="8682648" cy="4221743"/>
            <a:chOff x="0" y="0"/>
            <a:chExt cx="11048529" cy="5372100"/>
          </a:xfrm>
        </p:grpSpPr>
        <p:sp>
          <p:nvSpPr>
            <p:cNvPr id="4" name="Freeform 4"/>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txBody>
            <a:bodyPr/>
            <a:lstStyle/>
            <a:p>
              <a:endParaRPr lang="en-US"/>
            </a:p>
          </p:txBody>
        </p:sp>
      </p:grpSp>
      <p:sp>
        <p:nvSpPr>
          <p:cNvPr id="5" name="TextBox 5"/>
          <p:cNvSpPr txBox="1"/>
          <p:nvPr/>
        </p:nvSpPr>
        <p:spPr>
          <a:xfrm>
            <a:off x="1003204" y="-8603"/>
            <a:ext cx="5368880" cy="993477"/>
          </a:xfrm>
          <a:prstGeom prst="rect">
            <a:avLst/>
          </a:prstGeom>
        </p:spPr>
        <p:txBody>
          <a:bodyPr lIns="0" tIns="0" rIns="0" bIns="0" rtlCol="0" anchor="t">
            <a:spAutoFit/>
          </a:bodyPr>
          <a:lstStyle/>
          <a:p>
            <a:pPr>
              <a:lnSpc>
                <a:spcPts val="8277"/>
              </a:lnSpc>
              <a:spcBef>
                <a:spcPct val="0"/>
              </a:spcBef>
            </a:pPr>
            <a:r>
              <a:rPr lang="en-US" sz="6000" spc="-63" dirty="0" err="1">
                <a:solidFill>
                  <a:srgbClr val="004651"/>
                </a:solidFill>
                <a:latin typeface="Muli Bold"/>
              </a:rPr>
              <a:t>Ví</a:t>
            </a:r>
            <a:r>
              <a:rPr lang="en-US" sz="6000" spc="-63" dirty="0">
                <a:solidFill>
                  <a:srgbClr val="004651"/>
                </a:solidFill>
                <a:latin typeface="Muli Bold"/>
              </a:rPr>
              <a:t> </a:t>
            </a:r>
            <a:r>
              <a:rPr lang="en-US" sz="6000" spc="-63" dirty="0" err="1">
                <a:solidFill>
                  <a:srgbClr val="004651"/>
                </a:solidFill>
                <a:latin typeface="Muli Bold"/>
              </a:rPr>
              <a:t>dụ</a:t>
            </a:r>
            <a:r>
              <a:rPr lang="en-US" sz="6000" spc="-63" dirty="0">
                <a:solidFill>
                  <a:srgbClr val="004651"/>
                </a:solidFill>
                <a:latin typeface="Muli Bold"/>
              </a:rPr>
              <a:t>:</a:t>
            </a:r>
          </a:p>
        </p:txBody>
      </p:sp>
      <p:grpSp>
        <p:nvGrpSpPr>
          <p:cNvPr id="6" name="Group 6"/>
          <p:cNvGrpSpPr/>
          <p:nvPr/>
        </p:nvGrpSpPr>
        <p:grpSpPr>
          <a:xfrm>
            <a:off x="-4417508" y="7461082"/>
            <a:ext cx="5420712" cy="4694362"/>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 name="Group 8"/>
          <p:cNvGrpSpPr/>
          <p:nvPr/>
        </p:nvGrpSpPr>
        <p:grpSpPr>
          <a:xfrm>
            <a:off x="27773" y="8247850"/>
            <a:ext cx="2576879" cy="2231589"/>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10" name="Group 10"/>
          <p:cNvGrpSpPr/>
          <p:nvPr/>
        </p:nvGrpSpPr>
        <p:grpSpPr>
          <a:xfrm>
            <a:off x="2050386" y="9905680"/>
            <a:ext cx="1818631" cy="1574943"/>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pic>
        <p:nvPicPr>
          <p:cNvPr id="14" name="Picture 13">
            <a:extLst>
              <a:ext uri="{FF2B5EF4-FFF2-40B4-BE49-F238E27FC236}">
                <a16:creationId xmlns:a16="http://schemas.microsoft.com/office/drawing/2014/main" id="{5DD68A2A-E2CF-249E-DB2E-48593822F79B}"/>
              </a:ext>
            </a:extLst>
          </p:cNvPr>
          <p:cNvPicPr>
            <a:picLocks noChangeAspect="1"/>
          </p:cNvPicPr>
          <p:nvPr/>
        </p:nvPicPr>
        <p:blipFill>
          <a:blip r:embed="rId2"/>
          <a:stretch>
            <a:fillRect/>
          </a:stretch>
        </p:blipFill>
        <p:spPr>
          <a:xfrm>
            <a:off x="11222929" y="-114300"/>
            <a:ext cx="7065072" cy="10298061"/>
          </a:xfrm>
          <a:prstGeom prst="rect">
            <a:avLst/>
          </a:prstGeom>
        </p:spPr>
      </p:pic>
      <p:sp>
        <p:nvSpPr>
          <p:cNvPr id="2" name="TextBox 1">
            <a:extLst>
              <a:ext uri="{FF2B5EF4-FFF2-40B4-BE49-F238E27FC236}">
                <a16:creationId xmlns:a16="http://schemas.microsoft.com/office/drawing/2014/main" id="{A96D7EE8-8E5A-5A6B-1043-9EFD24D4572A}"/>
              </a:ext>
            </a:extLst>
          </p:cNvPr>
          <p:cNvSpPr txBox="1"/>
          <p:nvPr/>
        </p:nvSpPr>
        <p:spPr>
          <a:xfrm>
            <a:off x="238165" y="1269837"/>
            <a:ext cx="7580921" cy="584775"/>
          </a:xfrm>
          <a:prstGeom prst="rect">
            <a:avLst/>
          </a:prstGeom>
          <a:noFill/>
        </p:spPr>
        <p:txBody>
          <a:bodyPr wrap="none" rtlCol="0">
            <a:spAutoFit/>
          </a:bodyPr>
          <a:lstStyle/>
          <a:p>
            <a:r>
              <a:rPr lang="vi-VN" sz="3200" i="0" dirty="0">
                <a:effectLst/>
              </a:rPr>
              <a:t>Bước 3: Dự đoán lớp cho khách hàng X:</a:t>
            </a:r>
            <a:endParaRPr lang="en-US" sz="32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DEE0095-3C98-A000-64F3-F2B6BD504AEE}"/>
                  </a:ext>
                </a:extLst>
              </p:cNvPr>
              <p:cNvSpPr txBox="1"/>
              <p:nvPr/>
            </p:nvSpPr>
            <p:spPr>
              <a:xfrm>
                <a:off x="247690" y="3062685"/>
                <a:ext cx="11420435" cy="1310743"/>
              </a:xfrm>
              <a:prstGeom prst="rect">
                <a:avLst/>
              </a:prstGeom>
              <a:noFill/>
            </p:spPr>
            <p:txBody>
              <a:bodyPr wrap="square" rtlCol="0">
                <a:spAutoFit/>
              </a:bodyPr>
              <a:lstStyle/>
              <a:p>
                <a:pPr marL="0" marR="0">
                  <a:lnSpc>
                    <a:spcPct val="107000"/>
                  </a:lnSpc>
                  <a:spcBef>
                    <a:spcPts val="0"/>
                  </a:spcBef>
                  <a:spcAft>
                    <a:spcPts val="800"/>
                  </a:spcAft>
                </a:pPr>
                <a:r>
                  <a:rPr lang="en-US" sz="2700" kern="100" dirty="0">
                    <a:effectLst/>
                    <a:latin typeface="Arial" panose="020B0604020202020204" pitchFamily="34" charset="0"/>
                    <a:ea typeface="DengXian" panose="02010600030101010101" pitchFamily="2" charset="-122"/>
                    <a:cs typeface="Arial" panose="020B0604020202020204" pitchFamily="34" charset="0"/>
                  </a:rPr>
                  <a:t>P(</a:t>
                </a:r>
                <a:r>
                  <a:rPr lang="en-US" sz="2700" kern="100" dirty="0" err="1">
                    <a:latin typeface="Arial" panose="020B0604020202020204" pitchFamily="34" charset="0"/>
                    <a:ea typeface="DengXian" panose="02010600030101010101" pitchFamily="2" charset="-122"/>
                    <a:cs typeface="Arial" panose="020B0604020202020204" pitchFamily="34" charset="0"/>
                  </a:rPr>
                  <a:t>Yes</a:t>
                </a:r>
                <a:r>
                  <a:rPr lang="en-US" sz="2700" kern="100" dirty="0" err="1">
                    <a:effectLst/>
                    <a:latin typeface="Arial" panose="020B0604020202020204" pitchFamily="34" charset="0"/>
                    <a:ea typeface="DengXian" panose="02010600030101010101" pitchFamily="2" charset="-122"/>
                    <a:cs typeface="Arial" panose="020B0604020202020204" pitchFamily="34" charset="0"/>
                  </a:rPr>
                  <a:t>|X</a:t>
                </a:r>
                <a:r>
                  <a:rPr lang="en-US" sz="2700" kern="100" dirty="0">
                    <a:effectLst/>
                    <a:latin typeface="Arial" panose="020B0604020202020204" pitchFamily="34" charset="0"/>
                    <a:ea typeface="DengXian" panose="02010600030101010101" pitchFamily="2" charset="-122"/>
                    <a:cs typeface="Arial" panose="020B0604020202020204" pitchFamily="34" charset="0"/>
                  </a:rPr>
                  <a:t>) = P(Yes).P(</a:t>
                </a:r>
                <a:r>
                  <a:rPr lang="en-US" sz="2700" kern="100" dirty="0" err="1">
                    <a:effectLst/>
                    <a:latin typeface="Arial" panose="020B0604020202020204" pitchFamily="34" charset="0"/>
                    <a:ea typeface="DengXian" panose="02010600030101010101" pitchFamily="2" charset="-122"/>
                    <a:cs typeface="Arial" panose="020B0604020202020204" pitchFamily="34" charset="0"/>
                  </a:rPr>
                  <a:t>Youth|Yes</a:t>
                </a:r>
                <a:r>
                  <a:rPr lang="en-US" sz="2700" kern="100" dirty="0">
                    <a:effectLst/>
                    <a:latin typeface="Arial" panose="020B0604020202020204" pitchFamily="34" charset="0"/>
                    <a:ea typeface="DengXian" panose="02010600030101010101" pitchFamily="2" charset="-122"/>
                    <a:cs typeface="Arial" panose="020B0604020202020204" pitchFamily="34" charset="0"/>
                  </a:rPr>
                  <a:t>).</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Medium|Yes</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Yes|Yes</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Fair|Yes</a:t>
                </a:r>
                <a:r>
                  <a:rPr lang="en-US" sz="2700" kern="100" dirty="0">
                    <a:effectLst/>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2700" kern="1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10</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 × </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3</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4</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6</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7</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10</m:t>
                        </m:r>
                      </m:den>
                    </m:f>
                  </m:oMath>
                </a14:m>
                <a:r>
                  <a:rPr lang="en-US" sz="2700" kern="100" dirty="0">
                    <a:effectLst/>
                    <a:latin typeface="Arial" panose="020B0604020202020204" pitchFamily="34" charset="0"/>
                    <a:ea typeface="Calibri" panose="020F0502020204030204" pitchFamily="34" charset="0"/>
                    <a:cs typeface="Arial" panose="020B0604020202020204" pitchFamily="34" charset="0"/>
                  </a:rPr>
                  <a:t> = 0.036</a:t>
                </a:r>
              </a:p>
            </p:txBody>
          </p:sp>
        </mc:Choice>
        <mc:Fallback>
          <p:sp>
            <p:nvSpPr>
              <p:cNvPr id="13" name="TextBox 12">
                <a:extLst>
                  <a:ext uri="{FF2B5EF4-FFF2-40B4-BE49-F238E27FC236}">
                    <a16:creationId xmlns:a16="http://schemas.microsoft.com/office/drawing/2014/main" id="{CDEE0095-3C98-A000-64F3-F2B6BD504AEE}"/>
                  </a:ext>
                </a:extLst>
              </p:cNvPr>
              <p:cNvSpPr txBox="1">
                <a:spLocks noRot="1" noChangeAspect="1" noMove="1" noResize="1" noEditPoints="1" noAdjustHandles="1" noChangeArrowheads="1" noChangeShapeType="1" noTextEdit="1"/>
              </p:cNvSpPr>
              <p:nvPr/>
            </p:nvSpPr>
            <p:spPr>
              <a:xfrm>
                <a:off x="247690" y="3062685"/>
                <a:ext cx="11420435" cy="1310743"/>
              </a:xfrm>
              <a:prstGeom prst="rect">
                <a:avLst/>
              </a:prstGeom>
              <a:blipFill>
                <a:blip r:embed="rId3"/>
                <a:stretch>
                  <a:fillRect l="-1014" t="-4186" b="-13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652F160-B7E3-16EA-BD19-785EB1C575F0}"/>
                  </a:ext>
                </a:extLst>
              </p:cNvPr>
              <p:cNvSpPr txBox="1"/>
              <p:nvPr/>
            </p:nvSpPr>
            <p:spPr>
              <a:xfrm>
                <a:off x="263446" y="4881323"/>
                <a:ext cx="10543784" cy="1268232"/>
              </a:xfrm>
              <a:prstGeom prst="rect">
                <a:avLst/>
              </a:prstGeom>
              <a:noFill/>
            </p:spPr>
            <p:txBody>
              <a:bodyPr wrap="none" rtlCol="0">
                <a:spAutoFit/>
              </a:bodyPr>
              <a:lstStyle/>
              <a:p>
                <a:pPr marL="0" marR="0" algn="just">
                  <a:lnSpc>
                    <a:spcPct val="107000"/>
                  </a:lnSpc>
                  <a:spcBef>
                    <a:spcPts val="0"/>
                  </a:spcBef>
                  <a:spcAft>
                    <a:spcPts val="800"/>
                  </a:spcAft>
                </a:pPr>
                <a:r>
                  <a:rPr lang="en-US" sz="2700" kern="100" dirty="0">
                    <a:effectLst/>
                    <a:latin typeface="Arial" panose="020B0604020202020204" pitchFamily="34" charset="0"/>
                    <a:ea typeface="DengXian" panose="02010600030101010101" pitchFamily="2" charset="-122"/>
                    <a:cs typeface="Arial" panose="020B0604020202020204" pitchFamily="34" charset="0"/>
                  </a:rPr>
                  <a:t>P(</a:t>
                </a:r>
                <a:r>
                  <a:rPr lang="en-US" sz="2700" kern="100" dirty="0" err="1">
                    <a:latin typeface="Arial" panose="020B0604020202020204" pitchFamily="34" charset="0"/>
                    <a:ea typeface="DengXian" panose="02010600030101010101" pitchFamily="2" charset="-122"/>
                    <a:cs typeface="Arial" panose="020B0604020202020204" pitchFamily="34" charset="0"/>
                  </a:rPr>
                  <a:t>No</a:t>
                </a:r>
                <a:r>
                  <a:rPr lang="en-US" sz="2700" kern="100" dirty="0" err="1">
                    <a:effectLst/>
                    <a:latin typeface="Arial" panose="020B0604020202020204" pitchFamily="34" charset="0"/>
                    <a:ea typeface="DengXian" panose="02010600030101010101" pitchFamily="2" charset="-122"/>
                    <a:cs typeface="Arial" panose="020B0604020202020204" pitchFamily="34" charset="0"/>
                  </a:rPr>
                  <a:t>|</a:t>
                </a:r>
                <a:r>
                  <a:rPr lang="en-US" sz="2700" kern="100" dirty="0" err="1">
                    <a:latin typeface="Arial" panose="020B0604020202020204" pitchFamily="34" charset="0"/>
                    <a:ea typeface="DengXian" panose="02010600030101010101" pitchFamily="2" charset="-122"/>
                    <a:cs typeface="Arial" panose="020B0604020202020204" pitchFamily="34" charset="0"/>
                  </a:rPr>
                  <a:t>X</a:t>
                </a:r>
                <a:r>
                  <a:rPr lang="en-US" sz="2700" kern="100" dirty="0">
                    <a:effectLst/>
                    <a:latin typeface="Arial" panose="020B0604020202020204" pitchFamily="34" charset="0"/>
                    <a:ea typeface="DengXian" panose="02010600030101010101" pitchFamily="2" charset="-122"/>
                    <a:cs typeface="Arial" panose="020B0604020202020204" pitchFamily="34" charset="0"/>
                  </a:rPr>
                  <a:t>) = P(No).P(</a:t>
                </a:r>
                <a:r>
                  <a:rPr lang="en-US" sz="2700" kern="100" dirty="0" err="1">
                    <a:effectLst/>
                    <a:latin typeface="Arial" panose="020B0604020202020204" pitchFamily="34" charset="0"/>
                    <a:ea typeface="DengXian" panose="02010600030101010101" pitchFamily="2" charset="-122"/>
                    <a:cs typeface="Arial" panose="020B0604020202020204" pitchFamily="34" charset="0"/>
                  </a:rPr>
                  <a:t>Youth|No</a:t>
                </a:r>
                <a:r>
                  <a:rPr lang="en-US" sz="2700" kern="100" dirty="0">
                    <a:effectLst/>
                    <a:latin typeface="Arial" panose="020B0604020202020204" pitchFamily="34" charset="0"/>
                    <a:ea typeface="DengXian" panose="02010600030101010101" pitchFamily="2" charset="-122"/>
                    <a:cs typeface="Arial" panose="020B0604020202020204" pitchFamily="34" charset="0"/>
                  </a:rPr>
                  <a:t>).</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Medium|No</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Yes|No</a:t>
                </a:r>
                <a:r>
                  <a:rPr lang="en-US" sz="2700" kern="100" dirty="0">
                    <a:effectLst/>
                    <a:latin typeface="Arial" panose="020B0604020202020204" pitchFamily="34" charset="0"/>
                    <a:ea typeface="Calibri" panose="020F0502020204030204" pitchFamily="34" charset="0"/>
                    <a:cs typeface="Arial" panose="020B0604020202020204" pitchFamily="34" charset="0"/>
                  </a:rPr>
                  <a:t>).P(</a:t>
                </a:r>
                <a:r>
                  <a:rPr lang="en-US" sz="2700" kern="100" dirty="0" err="1">
                    <a:effectLst/>
                    <a:latin typeface="Arial" panose="020B0604020202020204" pitchFamily="34" charset="0"/>
                    <a:ea typeface="Calibri" panose="020F0502020204030204" pitchFamily="34" charset="0"/>
                    <a:cs typeface="Arial" panose="020B0604020202020204" pitchFamily="34" charset="0"/>
                  </a:rPr>
                  <a:t>Fair|No</a:t>
                </a:r>
                <a:r>
                  <a:rPr lang="en-US" sz="2700" kern="100" dirty="0">
                    <a:effectLst/>
                    <a:latin typeface="Arial" panose="020B0604020202020204" pitchFamily="34" charset="0"/>
                    <a:ea typeface="Calibri" panose="020F0502020204030204" pitchFamily="34" charset="0"/>
                    <a:cs typeface="Arial" panose="020B0604020202020204" pitchFamily="34" charset="0"/>
                  </a:rPr>
                  <a:t>)</a:t>
                </a:r>
              </a:p>
              <a:p>
                <a:pPr marL="0" marR="0" algn="just">
                  <a:lnSpc>
                    <a:spcPct val="107000"/>
                  </a:lnSpc>
                  <a:spcBef>
                    <a:spcPts val="0"/>
                  </a:spcBef>
                  <a:spcAft>
                    <a:spcPts val="800"/>
                  </a:spcAft>
                </a:pPr>
                <a:r>
                  <a:rPr lang="en-US" sz="2700" kern="1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4</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14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 × </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2</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r>
                      <a:rPr lang="en-US" sz="27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700" i="1" kern="100">
                            <a:effectLst/>
                            <a:latin typeface="Cambria Math" panose="02040503050406030204" pitchFamily="18" charset="0"/>
                            <a:ea typeface="Calibri" panose="020F0502020204030204" pitchFamily="34" charset="0"/>
                            <a:cs typeface="Arial" panose="020B0604020202020204" pitchFamily="34" charset="0"/>
                          </a:rPr>
                        </m:ctrlPr>
                      </m:fPr>
                      <m:num>
                        <m:r>
                          <a:rPr lang="en-US" sz="2700" i="1" kern="100">
                            <a:effectLst/>
                            <a:latin typeface="Cambria Math" panose="02040503050406030204" pitchFamily="18" charset="0"/>
                            <a:ea typeface="Calibri" panose="020F0502020204030204" pitchFamily="34" charset="0"/>
                            <a:cs typeface="Arial" panose="020B0604020202020204" pitchFamily="34" charset="0"/>
                          </a:rPr>
                          <m:t>1</m:t>
                        </m:r>
                      </m:num>
                      <m:den>
                        <m:r>
                          <a:rPr lang="en-US" sz="2700" i="1" kern="100">
                            <a:effectLst/>
                            <a:latin typeface="Cambria Math" panose="02040503050406030204" pitchFamily="18" charset="0"/>
                            <a:ea typeface="Calibri" panose="020F0502020204030204" pitchFamily="34" charset="0"/>
                            <a:cs typeface="Arial" panose="020B0604020202020204" pitchFamily="34" charset="0"/>
                          </a:rPr>
                          <m:t>4</m:t>
                        </m:r>
                      </m:den>
                    </m:f>
                  </m:oMath>
                </a14:m>
                <a:r>
                  <a:rPr lang="en-US" sz="2700" kern="100" dirty="0">
                    <a:effectLst/>
                    <a:latin typeface="Arial" panose="020B0604020202020204" pitchFamily="34" charset="0"/>
                    <a:ea typeface="Calibri" panose="020F0502020204030204" pitchFamily="34" charset="0"/>
                    <a:cs typeface="Arial" panose="020B0604020202020204" pitchFamily="34" charset="0"/>
                  </a:rPr>
                  <a:t> = 0.0022</a:t>
                </a:r>
              </a:p>
            </p:txBody>
          </p:sp>
        </mc:Choice>
        <mc:Fallback>
          <p:sp>
            <p:nvSpPr>
              <p:cNvPr id="15" name="TextBox 14">
                <a:extLst>
                  <a:ext uri="{FF2B5EF4-FFF2-40B4-BE49-F238E27FC236}">
                    <a16:creationId xmlns:a16="http://schemas.microsoft.com/office/drawing/2014/main" id="{E652F160-B7E3-16EA-BD19-785EB1C575F0}"/>
                  </a:ext>
                </a:extLst>
              </p:cNvPr>
              <p:cNvSpPr txBox="1">
                <a:spLocks noRot="1" noChangeAspect="1" noMove="1" noResize="1" noEditPoints="1" noAdjustHandles="1" noChangeArrowheads="1" noChangeShapeType="1" noTextEdit="1"/>
              </p:cNvSpPr>
              <p:nvPr/>
            </p:nvSpPr>
            <p:spPr>
              <a:xfrm>
                <a:off x="263446" y="4881323"/>
                <a:ext cx="10543784" cy="1268232"/>
              </a:xfrm>
              <a:prstGeom prst="rect">
                <a:avLst/>
              </a:prstGeom>
              <a:blipFill>
                <a:blip r:embed="rId4"/>
                <a:stretch>
                  <a:fillRect l="-1098" t="-4808" b="-4327"/>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14821FD-0E82-5483-9800-0ECD40549E5D}"/>
              </a:ext>
            </a:extLst>
          </p:cNvPr>
          <p:cNvSpPr txBox="1"/>
          <p:nvPr/>
        </p:nvSpPr>
        <p:spPr>
          <a:xfrm>
            <a:off x="247690" y="6445293"/>
            <a:ext cx="10810835" cy="1077218"/>
          </a:xfrm>
          <a:prstGeom prst="rect">
            <a:avLst/>
          </a:prstGeom>
          <a:noFill/>
        </p:spPr>
        <p:txBody>
          <a:bodyPr wrap="square" rtlCol="0">
            <a:spAutoFit/>
          </a:bodyPr>
          <a:lstStyle/>
          <a:p>
            <a:pPr algn="just"/>
            <a:r>
              <a:rPr lang="en-US" sz="3200" spc="-47" dirty="0" err="1">
                <a:solidFill>
                  <a:srgbClr val="000000"/>
                </a:solidFill>
                <a:latin typeface="Arial" panose="020B0604020202020204" pitchFamily="34" charset="0"/>
                <a:cs typeface="Arial" panose="020B0604020202020204" pitchFamily="34" charset="0"/>
              </a:rPr>
              <a:t>Kết</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luận</a:t>
            </a:r>
            <a:r>
              <a:rPr lang="en-US" sz="3200" spc="-47" dirty="0">
                <a:solidFill>
                  <a:srgbClr val="000000"/>
                </a:solidFill>
                <a:latin typeface="Arial" panose="020B0604020202020204" pitchFamily="34" charset="0"/>
                <a:cs typeface="Arial" panose="020B0604020202020204" pitchFamily="34" charset="0"/>
              </a:rPr>
              <a:t>: P(</a:t>
            </a:r>
            <a:r>
              <a:rPr lang="en-US" sz="3200" spc="-47" dirty="0" err="1">
                <a:solidFill>
                  <a:srgbClr val="000000"/>
                </a:solidFill>
                <a:latin typeface="Arial" panose="020B0604020202020204" pitchFamily="34" charset="0"/>
                <a:cs typeface="Arial" panose="020B0604020202020204" pitchFamily="34" charset="0"/>
              </a:rPr>
              <a:t>X|Yes</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có</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giá</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trị</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lớn</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nhất</a:t>
            </a:r>
            <a:r>
              <a:rPr lang="en-US" sz="3200" spc="-47" dirty="0">
                <a:solidFill>
                  <a:srgbClr val="000000"/>
                </a:solidFill>
                <a:latin typeface="Arial" panose="020B0604020202020204" pitchFamily="34" charset="0"/>
                <a:cs typeface="Arial" panose="020B0604020202020204" pitchFamily="34" charset="0"/>
              </a:rPr>
              <a:t>, do </a:t>
            </a:r>
            <a:r>
              <a:rPr lang="en-US" sz="3200" spc="-47" dirty="0" err="1">
                <a:solidFill>
                  <a:srgbClr val="000000"/>
                </a:solidFill>
                <a:latin typeface="Arial" panose="020B0604020202020204" pitchFamily="34" charset="0"/>
                <a:cs typeface="Arial" panose="020B0604020202020204" pitchFamily="34" charset="0"/>
              </a:rPr>
              <a:t>đó</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thuật</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toán</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sẽ</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kết</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luận</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là</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khách</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hàng</a:t>
            </a:r>
            <a:r>
              <a:rPr lang="en-US" sz="3200" spc="-47" dirty="0">
                <a:solidFill>
                  <a:srgbClr val="000000"/>
                </a:solidFill>
                <a:latin typeface="Arial" panose="020B0604020202020204" pitchFamily="34" charset="0"/>
                <a:cs typeface="Arial" panose="020B0604020202020204" pitchFamily="34" charset="0"/>
              </a:rPr>
              <a:t> X </a:t>
            </a:r>
            <a:r>
              <a:rPr lang="en-US" sz="3200" spc="-47" dirty="0" err="1">
                <a:solidFill>
                  <a:srgbClr val="000000"/>
                </a:solidFill>
                <a:latin typeface="Arial" panose="020B0604020202020204" pitchFamily="34" charset="0"/>
                <a:cs typeface="Arial" panose="020B0604020202020204" pitchFamily="34" charset="0"/>
              </a:rPr>
              <a:t>sẽ</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mua</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máy</a:t>
            </a:r>
            <a:r>
              <a:rPr lang="en-US" sz="3200" spc="-47" dirty="0">
                <a:solidFill>
                  <a:srgbClr val="000000"/>
                </a:solidFill>
                <a:latin typeface="Arial" panose="020B0604020202020204" pitchFamily="34" charset="0"/>
                <a:cs typeface="Arial" panose="020B0604020202020204" pitchFamily="34" charset="0"/>
              </a:rPr>
              <a:t> </a:t>
            </a:r>
            <a:r>
              <a:rPr lang="en-US" sz="3200" spc="-47" dirty="0" err="1">
                <a:solidFill>
                  <a:srgbClr val="000000"/>
                </a:solidFill>
                <a:latin typeface="Arial" panose="020B0604020202020204" pitchFamily="34" charset="0"/>
                <a:cs typeface="Arial" panose="020B0604020202020204" pitchFamily="34" charset="0"/>
              </a:rPr>
              <a:t>tính</a:t>
            </a:r>
            <a:r>
              <a:rPr lang="en-US" sz="3200" spc="-47" dirty="0">
                <a:solidFill>
                  <a:srgbClr val="000000"/>
                </a:solidFill>
                <a:latin typeface="Arial" panose="020B0604020202020204" pitchFamily="34" charset="0"/>
                <a:cs typeface="Arial" panose="020B0604020202020204" pitchFamily="34" charset="0"/>
              </a:rPr>
              <a:t>.</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D77C0E9-8311-2241-CCB6-703EED97D34D}"/>
                  </a:ext>
                </a:extLst>
              </p:cNvPr>
              <p:cNvSpPr txBox="1"/>
              <p:nvPr/>
            </p:nvSpPr>
            <p:spPr>
              <a:xfrm>
                <a:off x="1970116" y="1909060"/>
                <a:ext cx="7975581" cy="75982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marL="0" marR="0" algn="just">
                  <a:lnSpc>
                    <a:spcPct val="107000"/>
                  </a:lnSpc>
                  <a:spcBef>
                    <a:spcPts val="0"/>
                  </a:spcBef>
                  <a:spcAft>
                    <a:spcPts val="800"/>
                  </a:spcAft>
                </a:pPr>
                <a:r>
                  <a:rPr lang="en-US" sz="3600" kern="100" dirty="0">
                    <a:effectLst/>
                    <a:latin typeface="Arial" panose="020B0604020202020204" pitchFamily="34" charset="0"/>
                    <a:ea typeface="Calibri" panose="020F0502020204030204" pitchFamily="34" charset="0"/>
                    <a:cs typeface="Arial" panose="020B0604020202020204" pitchFamily="34" charset="0"/>
                  </a:rPr>
                  <a:t>P(C</a:t>
                </a:r>
                <a:r>
                  <a:rPr lang="en-US" sz="3600" kern="100" baseline="-25000" dirty="0">
                    <a:effectLst/>
                    <a:latin typeface="Arial" panose="020B0604020202020204" pitchFamily="34" charset="0"/>
                    <a:ea typeface="Calibri" panose="020F0502020204030204" pitchFamily="34" charset="0"/>
                    <a:cs typeface="Arial" panose="020B0604020202020204" pitchFamily="34" charset="0"/>
                  </a:rPr>
                  <a:t>i</a:t>
                </a:r>
                <a:r>
                  <a:rPr lang="en-US" sz="3600" kern="100" dirty="0">
                    <a:effectLst/>
                    <a:latin typeface="Arial" panose="020B0604020202020204" pitchFamily="34" charset="0"/>
                    <a:ea typeface="Calibri" panose="020F0502020204030204" pitchFamily="34" charset="0"/>
                    <a:cs typeface="Arial" panose="020B0604020202020204" pitchFamily="34" charset="0"/>
                  </a:rPr>
                  <a:t>|X</a:t>
                </a:r>
                <a:r>
                  <a:rPr lang="en-US" sz="3600" kern="100" baseline="-25000" dirty="0">
                    <a:effectLst/>
                    <a:latin typeface="Arial" panose="020B0604020202020204" pitchFamily="34" charset="0"/>
                    <a:ea typeface="Calibri" panose="020F0502020204030204" pitchFamily="34" charset="0"/>
                    <a:cs typeface="Arial" panose="020B0604020202020204" pitchFamily="34" charset="0"/>
                  </a:rPr>
                  <a:t>1</a:t>
                </a:r>
                <a:r>
                  <a:rPr lang="en-US" sz="3600" kern="100" dirty="0">
                    <a:effectLst/>
                    <a:latin typeface="Arial" panose="020B0604020202020204" pitchFamily="34" charset="0"/>
                    <a:ea typeface="Calibri" panose="020F0502020204030204" pitchFamily="34" charset="0"/>
                    <a:cs typeface="Arial" panose="020B0604020202020204" pitchFamily="34" charset="0"/>
                  </a:rPr>
                  <a:t>,X</a:t>
                </a:r>
                <a:r>
                  <a:rPr lang="en-US" sz="3600" kern="100" baseline="-25000" dirty="0">
                    <a:effectLst/>
                    <a:latin typeface="Arial" panose="020B0604020202020204" pitchFamily="34" charset="0"/>
                    <a:ea typeface="Calibri" panose="020F0502020204030204" pitchFamily="34" charset="0"/>
                    <a:cs typeface="Arial" panose="020B0604020202020204" pitchFamily="34" charset="0"/>
                  </a:rPr>
                  <a:t>2</a:t>
                </a:r>
                <a:r>
                  <a:rPr lang="en-US" sz="3600" kern="100" dirty="0">
                    <a:effectLst/>
                    <a:latin typeface="Arial" panose="020B0604020202020204" pitchFamily="34" charset="0"/>
                    <a:ea typeface="Calibri" panose="020F0502020204030204" pitchFamily="34" charset="0"/>
                    <a:cs typeface="Arial" panose="020B0604020202020204" pitchFamily="34" charset="0"/>
                  </a:rPr>
                  <a:t>,…,</a:t>
                </a:r>
                <a:r>
                  <a:rPr lang="en-US" sz="3600" kern="100" dirty="0" err="1">
                    <a:effectLst/>
                    <a:latin typeface="Arial" panose="020B0604020202020204" pitchFamily="34" charset="0"/>
                    <a:ea typeface="Calibri" panose="020F0502020204030204" pitchFamily="34" charset="0"/>
                    <a:cs typeface="Arial" panose="020B0604020202020204" pitchFamily="34" charset="0"/>
                  </a:rPr>
                  <a:t>X</a:t>
                </a:r>
                <a:r>
                  <a:rPr lang="en-US" sz="3600" kern="100" baseline="-25000" dirty="0" err="1">
                    <a:effectLst/>
                    <a:latin typeface="Arial" panose="020B0604020202020204" pitchFamily="34" charset="0"/>
                    <a:ea typeface="Calibri" panose="020F0502020204030204" pitchFamily="34" charset="0"/>
                    <a:cs typeface="Arial" panose="020B0604020202020204" pitchFamily="34" charset="0"/>
                  </a:rPr>
                  <a:t>n</a:t>
                </a:r>
                <a:r>
                  <a:rPr lang="en-US" sz="3600" kern="100" dirty="0">
                    <a:effectLst/>
                    <a:latin typeface="Arial" panose="020B0604020202020204" pitchFamily="34" charset="0"/>
                    <a:ea typeface="Calibri" panose="020F0502020204030204" pitchFamily="34" charset="0"/>
                    <a:cs typeface="Arial" panose="020B0604020202020204" pitchFamily="34" charset="0"/>
                  </a:rPr>
                  <a:t>) ∝ </a:t>
                </a:r>
                <a14:m>
                  <m:oMath xmlns:m="http://schemas.openxmlformats.org/officeDocument/2006/math">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P</m:t>
                    </m:r>
                    <m:d>
                      <m:dPr>
                        <m:ctrlPr>
                          <a:rPr lang="en-US" sz="3600" i="1" kern="10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36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i</m:t>
                            </m:r>
                          </m:sub>
                        </m:sSub>
                      </m:e>
                    </m:d>
                    <m:r>
                      <a:rPr lang="en-US" sz="3600" kern="100">
                        <a:effectLst/>
                        <a:latin typeface="Cambria Math" panose="02040503050406030204" pitchFamily="18" charset="0"/>
                        <a:ea typeface="Calibri" panose="020F0502020204030204" pitchFamily="34" charset="0"/>
                        <a:cs typeface="Arial" panose="020B0604020202020204" pitchFamily="34" charset="0"/>
                      </a:rPr>
                      <m:t>.</m:t>
                    </m:r>
                    <m:nary>
                      <m:naryPr>
                        <m:chr m:val="∏"/>
                        <m:limLoc m:val="subSup"/>
                        <m:ctrlPr>
                          <a:rPr lang="en-US" sz="3600" i="1" kern="100">
                            <a:effectLst/>
                            <a:latin typeface="Cambria Math" panose="02040503050406030204" pitchFamily="18" charset="0"/>
                            <a:ea typeface="Calibri" panose="020F0502020204030204" pitchFamily="34" charset="0"/>
                            <a:cs typeface="Arial" panose="020B0604020202020204" pitchFamily="34" charset="0"/>
                          </a:rPr>
                        </m:ctrlPr>
                      </m:naryPr>
                      <m:sub>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j</m:t>
                        </m:r>
                        <m:r>
                          <a:rPr lang="en-US" sz="3600" kern="100">
                            <a:effectLst/>
                            <a:latin typeface="Cambria Math" panose="02040503050406030204" pitchFamily="18" charset="0"/>
                            <a:ea typeface="Calibri" panose="020F0502020204030204" pitchFamily="34" charset="0"/>
                            <a:cs typeface="Arial" panose="020B0604020202020204" pitchFamily="34" charset="0"/>
                          </a:rPr>
                          <m:t>=1</m:t>
                        </m:r>
                      </m:sub>
                      <m:sup>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n</m:t>
                        </m:r>
                      </m:sup>
                      <m:e>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P</m:t>
                        </m:r>
                        <m:r>
                          <a:rPr lang="en-US" sz="36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36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X</m:t>
                            </m:r>
                          </m:e>
                          <m:sub>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j</m:t>
                            </m:r>
                          </m:sub>
                        </m:sSub>
                        <m:r>
                          <a:rPr lang="en-US" sz="3600"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3600" i="1" kern="100">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C</m:t>
                            </m:r>
                          </m:e>
                          <m:sub>
                            <m:r>
                              <m:rPr>
                                <m:sty m:val="p"/>
                              </m:rPr>
                              <a:rPr lang="en-US" sz="3600" kern="100">
                                <a:effectLst/>
                                <a:latin typeface="Cambria Math" panose="02040503050406030204" pitchFamily="18" charset="0"/>
                                <a:ea typeface="Calibri" panose="020F0502020204030204" pitchFamily="34" charset="0"/>
                                <a:cs typeface="Arial" panose="020B0604020202020204" pitchFamily="34" charset="0"/>
                              </a:rPr>
                              <m:t>i</m:t>
                            </m:r>
                          </m:sub>
                        </m:sSub>
                        <m:r>
                          <a:rPr lang="en-US" sz="3600" kern="100">
                            <a:effectLst/>
                            <a:latin typeface="Cambria Math" panose="02040503050406030204" pitchFamily="18" charset="0"/>
                            <a:ea typeface="Calibri" panose="020F0502020204030204" pitchFamily="34" charset="0"/>
                            <a:cs typeface="Arial" panose="020B0604020202020204" pitchFamily="34" charset="0"/>
                          </a:rPr>
                          <m:t>)</m:t>
                        </m:r>
                      </m:e>
                    </m:nary>
                  </m:oMath>
                </a14:m>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12" name="TextBox 11">
                <a:extLst>
                  <a:ext uri="{FF2B5EF4-FFF2-40B4-BE49-F238E27FC236}">
                    <a16:creationId xmlns:a16="http://schemas.microsoft.com/office/drawing/2014/main" id="{8D77C0E9-8311-2241-CCB6-703EED97D34D}"/>
                  </a:ext>
                </a:extLst>
              </p:cNvPr>
              <p:cNvSpPr txBox="1">
                <a:spLocks noRot="1" noChangeAspect="1" noMove="1" noResize="1" noEditPoints="1" noAdjustHandles="1" noChangeArrowheads="1" noChangeShapeType="1" noTextEdit="1"/>
              </p:cNvSpPr>
              <p:nvPr/>
            </p:nvSpPr>
            <p:spPr>
              <a:xfrm>
                <a:off x="1970116" y="1909060"/>
                <a:ext cx="7975581" cy="759823"/>
              </a:xfrm>
              <a:prstGeom prst="rect">
                <a:avLst/>
              </a:prstGeom>
              <a:blipFill>
                <a:blip r:embed="rId5"/>
                <a:stretch>
                  <a:fillRect l="-2133" t="-5426" b="-17054"/>
                </a:stretch>
              </a:blipFill>
            </p:spPr>
            <p:txBody>
              <a:bodyPr/>
              <a:lstStyle/>
              <a:p>
                <a:r>
                  <a:rPr lang="en-US">
                    <a:noFill/>
                  </a:rPr>
                  <a:t> </a:t>
                </a:r>
              </a:p>
            </p:txBody>
          </p:sp>
        </mc:Fallback>
      </mc:AlternateContent>
    </p:spTree>
    <p:extLst>
      <p:ext uri="{BB962C8B-B14F-4D97-AF65-F5344CB8AC3E}">
        <p14:creationId xmlns:p14="http://schemas.microsoft.com/office/powerpoint/2010/main" val="269042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1611</Words>
  <Application>Microsoft Office PowerPoint</Application>
  <PresentationFormat>Custom</PresentationFormat>
  <Paragraphs>88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Barlow SemiCondensed Heavy</vt:lpstr>
      <vt:lpstr>Cambria Math</vt:lpstr>
      <vt:lpstr>Symbol</vt:lpstr>
      <vt:lpstr>Muli Bold</vt:lpstr>
      <vt:lpstr>Calibri</vt:lpstr>
      <vt:lpstr>Arial</vt:lpstr>
      <vt:lpstr>Francois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lá đậm Xanh lá nhạt Trắng Doanh nghiệp Hình học Bản trình bày nội bộ của công ty Bản thuyết trình Kinh doanh</dc:title>
  <dc:creator>Nguyen Tien Thinh</dc:creator>
  <cp:lastModifiedBy>Nguyen Tien Thinh</cp:lastModifiedBy>
  <cp:revision>15</cp:revision>
  <dcterms:created xsi:type="dcterms:W3CDTF">2006-08-16T00:00:00Z</dcterms:created>
  <dcterms:modified xsi:type="dcterms:W3CDTF">2023-11-09T14:00:54Z</dcterms:modified>
  <dc:identifier>DAFzlQRAAKk</dc:identifier>
</cp:coreProperties>
</file>