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902825"/>
  <p:notesSz cx="6858000" cy="9144000"/>
  <p:embeddedFontLst>
    <p:embeddedFont>
      <p:font typeface="Cambria Math"/>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3">
          <p15:clr>
            <a:srgbClr val="A4A3A4"/>
          </p15:clr>
        </p15:guide>
        <p15:guide id="2" orient="horz" pos="1269">
          <p15:clr>
            <a:srgbClr val="A4A3A4"/>
          </p15:clr>
        </p15:guide>
        <p15:guide id="3" pos="3119">
          <p15:clr>
            <a:srgbClr val="A4A3A4"/>
          </p15:clr>
        </p15:guide>
      </p15:sldGuideLst>
    </p:ext>
    <p:ext uri="GoogleSlidesCustomDataVersion2">
      <go:slidesCustomData xmlns:go="http://customooxmlschemas.google.com/" r:id="rId44" roundtripDataSignature="AMtx7mhbqncpQxTgwTi6JS/OfBENxm2c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6EA12F-B8F3-4141-ADA1-2360E40872F5}">
  <a:tblStyle styleId="{156EA12F-B8F3-4141-ADA1-2360E40872F5}"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28B0E34-5EC8-4FFC-A3FA-5F618A58FE6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3" orient="horz"/>
        <p:guide pos="1269" orient="horz"/>
        <p:guide pos="311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CambriaMath-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판매</c:v>
                </c:pt>
              </c:strCache>
            </c:strRef>
          </c:tx>
          <c:spPr>
            <a:effectLst>
              <a:outerShdw blurRad="63500" dist="25400" dir="2700000" algn="tl" rotWithShape="0">
                <a:prstClr val="black">
                  <a:alpha val="40000"/>
                </a:prstClr>
              </a:outerShdw>
            </a:effectLst>
          </c:spPr>
          <c:dPt>
            <c:idx val="0"/>
            <c:bubble3D val="0"/>
            <c:spPr>
              <a:solidFill>
                <a:srgbClr val="0033CC"/>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1-3E87-46F1-8006-CE63B0A6E664}"/>
              </c:ext>
            </c:extLst>
          </c:dPt>
          <c:dPt>
            <c:idx val="1"/>
            <c:bubble3D val="0"/>
            <c:spPr>
              <a:solidFill>
                <a:srgbClr val="00B050"/>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3-3E87-46F1-8006-CE63B0A6E664}"/>
              </c:ext>
            </c:extLst>
          </c:dPt>
          <c:dPt>
            <c:idx val="2"/>
            <c:bubble3D val="0"/>
            <c:spPr>
              <a:solidFill>
                <a:schemeClr val="tx1">
                  <a:lumMod val="65000"/>
                  <a:lumOff val="3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5-3E87-46F1-8006-CE63B0A6E664}"/>
              </c:ext>
            </c:extLst>
          </c:dPt>
          <c:dPt>
            <c:idx val="3"/>
            <c:bubble3D val="0"/>
            <c:spPr>
              <a:solidFill>
                <a:schemeClr val="bg1">
                  <a:lumMod val="50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7-3E87-46F1-8006-CE63B0A6E664}"/>
              </c:ext>
            </c:extLst>
          </c:dPt>
          <c:dPt>
            <c:idx val="4"/>
            <c:bubble3D val="0"/>
            <c:spPr>
              <a:solidFill>
                <a:schemeClr val="bg1">
                  <a:lumMod val="6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8-3E87-46F1-8006-CE63B0A6E664}"/>
              </c:ext>
            </c:extLst>
          </c:dPt>
          <c:dPt>
            <c:idx val="5"/>
            <c:bubble3D val="0"/>
            <c:spPr>
              <a:solidFill>
                <a:schemeClr val="bg1">
                  <a:lumMod val="7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9-3E87-46F1-8006-CE63B0A6E664}"/>
              </c:ext>
            </c:extLst>
          </c:dPt>
          <c:dPt>
            <c:idx val="6"/>
            <c:bubble3D val="0"/>
            <c:spPr>
              <a:solidFill>
                <a:schemeClr val="bg1">
                  <a:lumMod val="8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A-3E87-46F1-8006-CE63B0A6E664}"/>
              </c:ext>
            </c:extLst>
          </c:dPt>
          <c:dPt>
            <c:idx val="7"/>
            <c:bubble3D val="0"/>
            <c:spPr>
              <a:solidFill>
                <a:srgbClr val="EAEAEA"/>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B-3E87-46F1-8006-CE63B0A6E664}"/>
              </c:ext>
            </c:extLst>
          </c:dPt>
          <c:dPt>
            <c:idx val="8"/>
            <c:bubble3D val="0"/>
            <c:spPr>
              <a:solidFill>
                <a:schemeClr val="bg1">
                  <a:lumMod val="95000"/>
                </a:schemeClr>
              </a:solidFill>
              <a:effectLst>
                <a:outerShdw blurRad="63500" dist="25400" dir="2700000" algn="tl" rotWithShape="0">
                  <a:prstClr val="black">
                    <a:alpha val="40000"/>
                  </a:prstClr>
                </a:outerShdw>
              </a:effectLst>
            </c:spPr>
            <c:extLst>
              <c:ext xmlns:c16="http://schemas.microsoft.com/office/drawing/2014/chart" uri="{C3380CC4-5D6E-409C-BE32-E72D297353CC}">
                <c16:uniqueId val="{0000000C-3E87-46F1-8006-CE63B0A6E664}"/>
              </c:ext>
            </c:extLst>
          </c:dPt>
          <c:cat>
            <c:strRef>
              <c:f>Sheet1!$A$2:$A$10</c:f>
              <c:strCache>
                <c:ptCount val="3"/>
                <c:pt idx="0">
                  <c:v>Spring</c:v>
                </c:pt>
                <c:pt idx="1">
                  <c:v>Summer</c:v>
                </c:pt>
                <c:pt idx="2">
                  <c:v>Autumn</c:v>
                </c:pt>
              </c:strCache>
            </c:strRef>
          </c:cat>
          <c:val>
            <c:numRef>
              <c:f>Sheet1!$B$2:$B$10</c:f>
              <c:numCache>
                <c:formatCode>General</c:formatCode>
                <c:ptCount val="9"/>
                <c:pt idx="0">
                  <c:v>39</c:v>
                </c:pt>
                <c:pt idx="1">
                  <c:v>18</c:v>
                </c:pt>
                <c:pt idx="2">
                  <c:v>11</c:v>
                </c:pt>
                <c:pt idx="3">
                  <c:v>10</c:v>
                </c:pt>
                <c:pt idx="4">
                  <c:v>7</c:v>
                </c:pt>
                <c:pt idx="5">
                  <c:v>4</c:v>
                </c:pt>
                <c:pt idx="6">
                  <c:v>3</c:v>
                </c:pt>
                <c:pt idx="7">
                  <c:v>3</c:v>
                </c:pt>
                <c:pt idx="8">
                  <c:v>0.7</c:v>
                </c:pt>
              </c:numCache>
            </c:numRef>
          </c:val>
          <c:extLst>
            <c:ext xmlns:c16="http://schemas.microsoft.com/office/drawing/2014/chart" uri="{C3380CC4-5D6E-409C-BE32-E72D297353CC}">
              <c16:uniqueId val="{00000006-3E87-46F1-8006-CE63B0A6E66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V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182563" y="539750"/>
            <a:ext cx="6527800" cy="45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1:notes"/>
          <p:cNvSpPr txBox="1"/>
          <p:nvPr>
            <p:ph idx="1" type="body"/>
          </p:nvPr>
        </p:nvSpPr>
        <p:spPr>
          <a:xfrm>
            <a:off x="679768" y="5376929"/>
            <a:ext cx="5438140" cy="38052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20" name="Google Shape;22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77" name="Google Shape;2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90" name="Google Shape;29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319" name="Google Shape;31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332" name="Google Shape;33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345" name="Google Shape;34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371" name="Google Shape;37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423" name="Google Shape;42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451" name="Google Shape;45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483" name="Google Shape;48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524" name="Google Shape;52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559" name="Google Shape;55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590" name="Google Shape;59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15" name="Google Shape;61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44" name="Google Shape;64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2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74" name="Google Shape;6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2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99" name="Google Shape;69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2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728" name="Google Shape;72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2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753" name="Google Shape;75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2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836" name="Google Shape;83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62" name="Google Shape;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3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0" name="Google Shape;86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861" name="Google Shape;86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3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874" name="Google Shape;87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3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902" name="Google Shape;90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3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932" name="Google Shape;93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3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7" name="Google Shape;95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958" name="Google Shape;95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3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Malgun Gothic"/>
              <a:buNone/>
            </a:pPr>
            <a:fld id="{00000000-1234-1234-1234-123412341234}" type="slidenum">
              <a:rPr b="0" i="0" lang="en-US" sz="1300" u="none" cap="none" strike="noStrike">
                <a:solidFill>
                  <a:srgbClr val="000000"/>
                </a:solidFill>
                <a:latin typeface="Malgun Gothic"/>
                <a:ea typeface="Malgun Gothic"/>
                <a:cs typeface="Malgun Gothic"/>
                <a:sym typeface="Malgun Gothic"/>
              </a:rPr>
              <a:t>‹#›</a:t>
            </a:fld>
            <a:endParaRPr b="0" i="0" sz="13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3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9" name="Google Shape;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82" name="Google Shape;8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15" name="Google Shape;11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74" name="Google Shape;1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Linear regression prediction is illustrated by a picture.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Please notice that almost always some disagreement exists between the predicted </a:t>
            </a:r>
            <a:r>
              <a:rPr i="0" lang="en-US" sz="1200">
                <a:solidFill>
                  <a:srgbClr val="FF0000"/>
                </a:solidFill>
                <a:latin typeface="Cambria Math"/>
                <a:ea typeface="Cambria Math"/>
                <a:cs typeface="Cambria Math"/>
                <a:sym typeface="Cambria Math"/>
              </a:rPr>
              <a:t>𝑦 ̂</a:t>
            </a:r>
            <a:r>
              <a:rPr lang="en-US" sz="1200">
                <a:latin typeface="Times New Roman"/>
                <a:ea typeface="Times New Roman"/>
                <a:cs typeface="Times New Roman"/>
                <a:sym typeface="Times New Roman"/>
              </a:rPr>
              <a:t> and the true </a:t>
            </a:r>
            <a:r>
              <a:rPr i="0" lang="en-US" sz="1200">
                <a:solidFill>
                  <a:srgbClr val="0070C0"/>
                </a:solidFill>
                <a:latin typeface="Cambria Math"/>
                <a:ea typeface="Cambria Math"/>
                <a:cs typeface="Cambria Math"/>
                <a:sym typeface="Cambria Math"/>
              </a:rPr>
              <a:t>𝑦</a:t>
            </a:r>
            <a:r>
              <a:rPr lang="en-US" sz="1200">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This is the source of error in the prediction.</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07" name="Google Shape;2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
  <p:cSld name="1_Front Cover">
    <p:bg>
      <p:bgPr>
        <a:solidFill>
          <a:srgbClr val="F2F2F2"/>
        </a:solidFill>
      </p:bgPr>
    </p:bg>
    <p:spTree>
      <p:nvGrpSpPr>
        <p:cNvPr id="10" name="Shape 10"/>
        <p:cNvGrpSpPr/>
        <p:nvPr/>
      </p:nvGrpSpPr>
      <p:grpSpPr>
        <a:xfrm>
          <a:off x="0" y="0"/>
          <a:ext cx="0" cy="0"/>
          <a:chOff x="0" y="0"/>
          <a:chExt cx="0" cy="0"/>
        </a:xfrm>
      </p:grpSpPr>
      <p:pic>
        <p:nvPicPr>
          <p:cNvPr id="11" name="Google Shape;11;p38"/>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12" name="Google Shape;12;p38"/>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Calibri"/>
              <a:buNone/>
            </a:pPr>
            <a:r>
              <a:t/>
            </a:r>
            <a:endParaRPr b="0" i="0" sz="1959" u="none" cap="none" strike="noStrike">
              <a:solidFill>
                <a:schemeClr val="dk1"/>
              </a:solidFill>
              <a:latin typeface="Calibri"/>
              <a:ea typeface="Calibri"/>
              <a:cs typeface="Calibri"/>
              <a:sym typeface="Calibri"/>
            </a:endParaRPr>
          </a:p>
        </p:txBody>
      </p:sp>
      <p:pic>
        <p:nvPicPr>
          <p:cNvPr id="13" name="Google Shape;13;p38"/>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2">
  <p:cSld name="2_Table of Contents2">
    <p:spTree>
      <p:nvGrpSpPr>
        <p:cNvPr id="14" name="Shape 14"/>
        <p:cNvGrpSpPr/>
        <p:nvPr/>
      </p:nvGrpSpPr>
      <p:grpSpPr>
        <a:xfrm>
          <a:off x="0" y="0"/>
          <a:ext cx="0" cy="0"/>
          <a:chOff x="0" y="0"/>
          <a:chExt cx="0" cy="0"/>
        </a:xfrm>
      </p:grpSpPr>
      <p:pic>
        <p:nvPicPr>
          <p:cNvPr id="15" name="Google Shape;15;p39"/>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16" name="Google Shape;16;p39"/>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17" name="Google Shape;17;p39"/>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18" name="Google Shape;18;p39"/>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19" name="Shape 19"/>
        <p:cNvGrpSpPr/>
        <p:nvPr/>
      </p:nvGrpSpPr>
      <p:grpSpPr>
        <a:xfrm>
          <a:off x="0" y="0"/>
          <a:ext cx="0" cy="0"/>
          <a:chOff x="0" y="0"/>
          <a:chExt cx="0" cy="0"/>
        </a:xfrm>
      </p:grpSpPr>
      <p:pic>
        <p:nvPicPr>
          <p:cNvPr id="20" name="Google Shape;20;p40"/>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21" name="Google Shape;21;p40"/>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2" name="Google Shape;22;p40"/>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3" name="Google Shape;23;p40"/>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24" name="Google Shape;24;p40"/>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11. Hướng dẫn thực hiện dự án AI cuối khoá</a:t>
            </a:r>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
  <p:cSld name="2_Table of Contents">
    <p:spTree>
      <p:nvGrpSpPr>
        <p:cNvPr id="25" name="Shape 25"/>
        <p:cNvGrpSpPr/>
        <p:nvPr/>
      </p:nvGrpSpPr>
      <p:grpSpPr>
        <a:xfrm>
          <a:off x="0" y="0"/>
          <a:ext cx="0" cy="0"/>
          <a:chOff x="0" y="0"/>
          <a:chExt cx="0" cy="0"/>
        </a:xfrm>
      </p:grpSpPr>
      <p:pic>
        <p:nvPicPr>
          <p:cNvPr id="26" name="Google Shape;26;p41"/>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27" name="Google Shape;27;p41"/>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8" name="Google Shape;28;p41"/>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9" name="Google Shape;29;p41"/>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30" name="Google Shape;30;p41"/>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11. Hướng dẫn thực hiện dự án AI cuối khoá</a:t>
            </a:r>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Time Slide">
  <p:cSld name="Break Time Slide">
    <p:spTree>
      <p:nvGrpSpPr>
        <p:cNvPr id="31" name="Shape 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32" name="Shape 32"/>
        <p:cNvGrpSpPr/>
        <p:nvPr/>
      </p:nvGrpSpPr>
      <p:grpSpPr>
        <a:xfrm>
          <a:off x="0" y="0"/>
          <a:ext cx="0" cy="0"/>
          <a:chOff x="0" y="0"/>
          <a:chExt cx="0" cy="0"/>
        </a:xfrm>
      </p:grpSpPr>
      <p:pic>
        <p:nvPicPr>
          <p:cNvPr id="33" name="Google Shape;33;p43"/>
          <p:cNvPicPr preferRelativeResize="0"/>
          <p:nvPr/>
        </p:nvPicPr>
        <p:blipFill rotWithShape="1">
          <a:blip r:embed="rId2">
            <a:alphaModFix/>
          </a:blip>
          <a:srcRect b="0" l="0" r="0" t="0"/>
          <a:stretch/>
        </p:blipFill>
        <p:spPr>
          <a:xfrm>
            <a:off x="2" y="4395"/>
            <a:ext cx="9899651" cy="6853605"/>
          </a:xfrm>
          <a:prstGeom prst="rect">
            <a:avLst/>
          </a:prstGeom>
          <a:noFill/>
          <a:ln>
            <a:noFill/>
          </a:ln>
        </p:spPr>
      </p:pic>
      <p:sp>
        <p:nvSpPr>
          <p:cNvPr id="34" name="Google Shape;34;p43"/>
          <p:cNvSpPr/>
          <p:nvPr/>
        </p:nvSpPr>
        <p:spPr>
          <a:xfrm>
            <a:off x="2" y="0"/>
            <a:ext cx="9899651"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59">
              <a:solidFill>
                <a:srgbClr val="FFFFFF"/>
              </a:solidFill>
              <a:latin typeface="Calibri"/>
              <a:ea typeface="Calibri"/>
              <a:cs typeface="Calibri"/>
              <a:sym typeface="Calibri"/>
            </a:endParaRPr>
          </a:p>
        </p:txBody>
      </p:sp>
      <p:sp>
        <p:nvSpPr>
          <p:cNvPr id="35" name="Google Shape;35;p43"/>
          <p:cNvSpPr/>
          <p:nvPr/>
        </p:nvSpPr>
        <p:spPr>
          <a:xfrm>
            <a:off x="449468" y="5677032"/>
            <a:ext cx="9000714" cy="73096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FFFFFF"/>
                </a:solidFill>
                <a:latin typeface="Arial"/>
                <a:ea typeface="Arial"/>
                <a:cs typeface="Arial"/>
                <a:sym typeface="Arial"/>
              </a:rPr>
              <a:t>ⓒ2022 SAMSUNG. All rights reserved.</a:t>
            </a:r>
            <a:endParaRPr/>
          </a:p>
          <a:p>
            <a:pPr indent="0" lvl="0" marL="0" marR="0" rtl="0" algn="l">
              <a:spcBef>
                <a:spcPts val="600"/>
              </a:spcBef>
              <a:spcAft>
                <a:spcPts val="0"/>
              </a:spcAft>
              <a:buNone/>
            </a:pPr>
            <a:r>
              <a:rPr lang="en-US" sz="1000">
                <a:solidFill>
                  <a:srgbClr val="FFFFFF"/>
                </a:solidFill>
                <a:latin typeface="Arial"/>
                <a:ea typeface="Arial"/>
                <a:cs typeface="Arial"/>
                <a:sym typeface="Arial"/>
              </a:rPr>
              <a:t>Samsung Electronics Corporate Citizenship Office holds the copyright of book.</a:t>
            </a:r>
            <a:endParaRPr/>
          </a:p>
          <a:p>
            <a:pPr indent="0" lvl="0" marL="0" marR="0" rtl="0" algn="l">
              <a:spcBef>
                <a:spcPts val="300"/>
              </a:spcBef>
              <a:spcAft>
                <a:spcPts val="0"/>
              </a:spcAft>
              <a:buNone/>
            </a:pPr>
            <a:r>
              <a:rPr lang="en-US" sz="1000">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spcBef>
                <a:spcPts val="0"/>
              </a:spcBef>
              <a:spcAft>
                <a:spcPts val="0"/>
              </a:spcAft>
              <a:buNone/>
            </a:pPr>
            <a:r>
              <a:rPr lang="en-US" sz="1000">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6" name="Google Shape;36;p43"/>
          <p:cNvPicPr preferRelativeResize="0"/>
          <p:nvPr/>
        </p:nvPicPr>
        <p:blipFill rotWithShape="1">
          <a:blip r:embed="rId3">
            <a:alphaModFix/>
          </a:blip>
          <a:srcRect b="0" l="0" r="0" t="0"/>
          <a:stretch/>
        </p:blipFill>
        <p:spPr>
          <a:xfrm>
            <a:off x="3711822" y="3022951"/>
            <a:ext cx="2476006" cy="812098"/>
          </a:xfrm>
          <a:prstGeom prst="rect">
            <a:avLst/>
          </a:prstGeom>
          <a:noFill/>
          <a:ln>
            <a:noFill/>
          </a:ln>
        </p:spPr>
      </p:pic>
      <p:sp>
        <p:nvSpPr>
          <p:cNvPr id="37" name="Google Shape;37;p43"/>
          <p:cNvSpPr/>
          <p:nvPr/>
        </p:nvSpPr>
        <p:spPr>
          <a:xfrm>
            <a:off x="449468" y="450000"/>
            <a:ext cx="1290568"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959">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pos="443">
          <p15:clr>
            <a:srgbClr val="F26B43"/>
          </p15:clr>
        </p15:guide>
        <p15:guide id="7" orient="horz" pos="981">
          <p15:clr>
            <a:srgbClr val="F26B43"/>
          </p15:clr>
        </p15:guide>
        <p15:guide id="8" orient="horz" pos="1412">
          <p15:clr>
            <a:srgbClr val="F26B43"/>
          </p15:clr>
        </p15:guide>
        <p15:guide id="9" orient="horz" pos="17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hyperlink" Target="http://atlas.iapb.org/gvd-maps/#AllAg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jp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google.co.kr/url?sa=i&amp;rct=j&amp;q=&amp;esrc=s&amp;source=images&amp;cd=&amp;ved=2ahUKEwj86uC14ovlAhWNxYsBHeolA-IQjRx6BAgBEAQ&amp;url=https://analyticsindiamag.com/platforms-busting-fake-news-social-media/&amp;psig=AOvVaw1o84Zx_z1_Cp_Up-jPqOwj&amp;ust=1570593372925463" TargetMode="External"/><Relationship Id="rId4" Type="http://schemas.openxmlformats.org/officeDocument/2006/relationships/image" Target="../media/image3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p:nvPr/>
        </p:nvSpPr>
        <p:spPr>
          <a:xfrm>
            <a:off x="719769" y="1710551"/>
            <a:ext cx="8364302" cy="221528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Samsung </a:t>
            </a:r>
            <a:endParaRPr/>
          </a:p>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Innovation </a:t>
            </a:r>
            <a:endParaRPr/>
          </a:p>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Campus</a:t>
            </a:r>
            <a:endParaRPr/>
          </a:p>
        </p:txBody>
      </p:sp>
      <p:grpSp>
        <p:nvGrpSpPr>
          <p:cNvPr id="44" name="Google Shape;44;p1"/>
          <p:cNvGrpSpPr/>
          <p:nvPr/>
        </p:nvGrpSpPr>
        <p:grpSpPr>
          <a:xfrm>
            <a:off x="724457" y="4319714"/>
            <a:ext cx="6095883" cy="369214"/>
            <a:chOff x="724689" y="4320000"/>
            <a:chExt cx="6097837" cy="369332"/>
          </a:xfrm>
        </p:grpSpPr>
        <p:sp>
          <p:nvSpPr>
            <p:cNvPr id="45" name="Google Shape;45;p1"/>
            <p:cNvSpPr/>
            <p:nvPr/>
          </p:nvSpPr>
          <p:spPr>
            <a:xfrm>
              <a:off x="990000" y="4320000"/>
              <a:ext cx="5832526" cy="36933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428A0"/>
                </a:buClr>
                <a:buSzPts val="2399"/>
                <a:buFont typeface="Arial"/>
                <a:buNone/>
              </a:pPr>
              <a:r>
                <a:rPr b="1" i="0" lang="en-US" sz="2399" u="none" cap="none" strike="noStrike">
                  <a:solidFill>
                    <a:srgbClr val="1428A0"/>
                  </a:solidFill>
                  <a:latin typeface="Arial"/>
                  <a:ea typeface="Arial"/>
                  <a:cs typeface="Arial"/>
                  <a:sym typeface="Arial"/>
                </a:rPr>
                <a:t>Trí tuệ nhân tạo</a:t>
              </a:r>
              <a:endParaRPr b="1" i="0" sz="2399" u="none" cap="none" strike="noStrike">
                <a:solidFill>
                  <a:srgbClr val="1428A0"/>
                </a:solidFill>
                <a:latin typeface="Arial"/>
                <a:ea typeface="Arial"/>
                <a:cs typeface="Arial"/>
                <a:sym typeface="Arial"/>
              </a:endParaRPr>
            </a:p>
          </p:txBody>
        </p:sp>
        <p:sp>
          <p:nvSpPr>
            <p:cNvPr id="46" name="Google Shape;46;p1"/>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10"/>
          <p:cNvGrpSpPr/>
          <p:nvPr/>
        </p:nvGrpSpPr>
        <p:grpSpPr>
          <a:xfrm>
            <a:off x="558800" y="2090741"/>
            <a:ext cx="8785225" cy="215444"/>
            <a:chOff x="1027113" y="2045625"/>
            <a:chExt cx="8785225" cy="215444"/>
          </a:xfrm>
        </p:grpSpPr>
        <p:sp>
          <p:nvSpPr>
            <p:cNvPr id="223" name="Google Shape;223;p10"/>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0"/>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Mô hình được huấn luyện sẵn phổ biến: </a:t>
              </a:r>
              <a:r>
                <a:rPr lang="en-US" sz="1400">
                  <a:solidFill>
                    <a:srgbClr val="193EB0"/>
                  </a:solidFill>
                  <a:latin typeface="Arial"/>
                  <a:ea typeface="Arial"/>
                  <a:cs typeface="Arial"/>
                  <a:sym typeface="Arial"/>
                </a:rPr>
                <a:t>VGG16 và VGG 19</a:t>
              </a:r>
              <a:endParaRPr/>
            </a:p>
          </p:txBody>
        </p:sp>
      </p:grpSp>
      <p:sp>
        <p:nvSpPr>
          <p:cNvPr id="225" name="Google Shape;225;p10"/>
          <p:cNvSpPr/>
          <p:nvPr/>
        </p:nvSpPr>
        <p:spPr>
          <a:xfrm>
            <a:off x="703263" y="2423455"/>
            <a:ext cx="8640762" cy="1556049"/>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Phát triển vào năm 2014. Á quân cuộc thi ILSVRC 2014.</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Kích thước mặc định của dữ liệu nhập là 224x224.</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Tầng convolution 3x3 và tầng pooling 2x2.</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Số lượng tham số khá lớn. </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Rất phù hợp với tinh chỉnh.</a:t>
            </a:r>
            <a:endParaRPr/>
          </a:p>
        </p:txBody>
      </p:sp>
      <p:grpSp>
        <p:nvGrpSpPr>
          <p:cNvPr id="226" name="Google Shape;226;p10"/>
          <p:cNvGrpSpPr/>
          <p:nvPr/>
        </p:nvGrpSpPr>
        <p:grpSpPr>
          <a:xfrm>
            <a:off x="398049" y="3985479"/>
            <a:ext cx="9081633" cy="1924481"/>
            <a:chOff x="398049" y="3985479"/>
            <a:chExt cx="9081633" cy="1924481"/>
          </a:xfrm>
        </p:grpSpPr>
        <p:sp>
          <p:nvSpPr>
            <p:cNvPr id="227" name="Google Shape;227;p10"/>
            <p:cNvSpPr/>
            <p:nvPr/>
          </p:nvSpPr>
          <p:spPr>
            <a:xfrm>
              <a:off x="5128011" y="4281595"/>
              <a:ext cx="1109491" cy="1616844"/>
            </a:xfrm>
            <a:prstGeom prst="rect">
              <a:avLst/>
            </a:prstGeom>
            <a:solidFill>
              <a:srgbClr val="00B050">
                <a:alpha val="4705"/>
              </a:srgbClr>
            </a:solidFill>
            <a:ln cap="flat" cmpd="sng" w="12700">
              <a:solidFill>
                <a:srgbClr val="00B05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28" name="Google Shape;228;p10"/>
            <p:cNvGrpSpPr/>
            <p:nvPr/>
          </p:nvGrpSpPr>
          <p:grpSpPr>
            <a:xfrm>
              <a:off x="7758023" y="4583937"/>
              <a:ext cx="1721659" cy="1326023"/>
              <a:chOff x="7758023" y="4725882"/>
              <a:chExt cx="1721659" cy="1326023"/>
            </a:xfrm>
          </p:grpSpPr>
          <p:sp>
            <p:nvSpPr>
              <p:cNvPr id="229" name="Google Shape;229;p10"/>
              <p:cNvSpPr/>
              <p:nvPr/>
            </p:nvSpPr>
            <p:spPr>
              <a:xfrm rot="5400000">
                <a:off x="7907762" y="4898678"/>
                <a:ext cx="111059" cy="111600"/>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10"/>
              <p:cNvSpPr/>
              <p:nvPr/>
            </p:nvSpPr>
            <p:spPr>
              <a:xfrm rot="5400000">
                <a:off x="7907762" y="5195720"/>
                <a:ext cx="111059" cy="111600"/>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p10"/>
              <p:cNvSpPr/>
              <p:nvPr/>
            </p:nvSpPr>
            <p:spPr>
              <a:xfrm rot="5400000">
                <a:off x="7907762" y="5492762"/>
                <a:ext cx="111059" cy="111600"/>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p10"/>
              <p:cNvSpPr/>
              <p:nvPr/>
            </p:nvSpPr>
            <p:spPr>
              <a:xfrm rot="5400000">
                <a:off x="7907762" y="5789803"/>
                <a:ext cx="111059" cy="111600"/>
              </a:xfrm>
              <a:prstGeom prst="rect">
                <a:avLst/>
              </a:prstGeom>
              <a:solidFill>
                <a:srgbClr val="7030A0">
                  <a:alpha val="29803"/>
                </a:srgbClr>
              </a:solidFill>
              <a:ln cap="flat" cmpd="sng" w="1905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10"/>
              <p:cNvSpPr txBox="1"/>
              <p:nvPr/>
            </p:nvSpPr>
            <p:spPr>
              <a:xfrm>
                <a:off x="8162046" y="4840631"/>
                <a:ext cx="1016966" cy="18466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Convolution</a:t>
                </a:r>
                <a:endParaRPr sz="1200">
                  <a:solidFill>
                    <a:srgbClr val="262626"/>
                  </a:solidFill>
                  <a:latin typeface="Arial"/>
                  <a:ea typeface="Arial"/>
                  <a:cs typeface="Arial"/>
                  <a:sym typeface="Arial"/>
                </a:endParaRPr>
              </a:p>
            </p:txBody>
          </p:sp>
          <p:sp>
            <p:nvSpPr>
              <p:cNvPr id="234" name="Google Shape;234;p10"/>
              <p:cNvSpPr txBox="1"/>
              <p:nvPr/>
            </p:nvSpPr>
            <p:spPr>
              <a:xfrm>
                <a:off x="8162048" y="5150911"/>
                <a:ext cx="1016966" cy="18466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Pooling</a:t>
                </a:r>
                <a:endParaRPr sz="1200">
                  <a:solidFill>
                    <a:srgbClr val="262626"/>
                  </a:solidFill>
                  <a:latin typeface="Arial"/>
                  <a:ea typeface="Arial"/>
                  <a:cs typeface="Arial"/>
                  <a:sym typeface="Arial"/>
                </a:endParaRPr>
              </a:p>
            </p:txBody>
          </p:sp>
          <p:sp>
            <p:nvSpPr>
              <p:cNvPr id="235" name="Google Shape;235;p10"/>
              <p:cNvSpPr txBox="1"/>
              <p:nvPr/>
            </p:nvSpPr>
            <p:spPr>
              <a:xfrm>
                <a:off x="8162048" y="5461192"/>
                <a:ext cx="1317634" cy="18466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Kết nối đầy đủ</a:t>
                </a:r>
                <a:endParaRPr sz="1200">
                  <a:solidFill>
                    <a:srgbClr val="262626"/>
                  </a:solidFill>
                  <a:latin typeface="Arial"/>
                  <a:ea typeface="Arial"/>
                  <a:cs typeface="Arial"/>
                  <a:sym typeface="Arial"/>
                </a:endParaRPr>
              </a:p>
            </p:txBody>
          </p:sp>
          <p:sp>
            <p:nvSpPr>
              <p:cNvPr id="236" name="Google Shape;236;p10"/>
              <p:cNvSpPr txBox="1"/>
              <p:nvPr/>
            </p:nvSpPr>
            <p:spPr>
              <a:xfrm>
                <a:off x="8162046" y="5771472"/>
                <a:ext cx="1016966" cy="18466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Dropout</a:t>
                </a:r>
                <a:endParaRPr sz="1200">
                  <a:solidFill>
                    <a:srgbClr val="262626"/>
                  </a:solidFill>
                  <a:latin typeface="Arial"/>
                  <a:ea typeface="Arial"/>
                  <a:cs typeface="Arial"/>
                  <a:sym typeface="Arial"/>
                </a:endParaRPr>
              </a:p>
            </p:txBody>
          </p:sp>
          <p:sp>
            <p:nvSpPr>
              <p:cNvPr id="237" name="Google Shape;237;p10"/>
              <p:cNvSpPr/>
              <p:nvPr/>
            </p:nvSpPr>
            <p:spPr>
              <a:xfrm>
                <a:off x="7758023" y="4725882"/>
                <a:ext cx="1572300" cy="1326023"/>
              </a:xfrm>
              <a:prstGeom prst="rect">
                <a:avLst/>
              </a:prstGeom>
              <a:noFill/>
              <a:ln cap="flat" cmpd="sng" w="9525">
                <a:solidFill>
                  <a:srgbClr val="A5A5A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8" name="Google Shape;238;p10"/>
            <p:cNvSpPr/>
            <p:nvPr/>
          </p:nvSpPr>
          <p:spPr>
            <a:xfrm>
              <a:off x="1746906" y="4281595"/>
              <a:ext cx="3010845" cy="1616851"/>
            </a:xfrm>
            <a:prstGeom prst="rect">
              <a:avLst/>
            </a:prstGeom>
            <a:solidFill>
              <a:srgbClr val="FF0000">
                <a:alpha val="4705"/>
              </a:srgbClr>
            </a:solid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10"/>
            <p:cNvSpPr/>
            <p:nvPr/>
          </p:nvSpPr>
          <p:spPr>
            <a:xfrm rot="5400000">
              <a:off x="1134833" y="5042471"/>
              <a:ext cx="1469865"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10"/>
            <p:cNvSpPr/>
            <p:nvPr/>
          </p:nvSpPr>
          <p:spPr>
            <a:xfrm rot="5400000">
              <a:off x="1270080" y="5042471"/>
              <a:ext cx="1469865"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10"/>
            <p:cNvSpPr/>
            <p:nvPr/>
          </p:nvSpPr>
          <p:spPr>
            <a:xfrm rot="5400000">
              <a:off x="1403876" y="5042471"/>
              <a:ext cx="1469865" cy="95099"/>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10"/>
            <p:cNvSpPr/>
            <p:nvPr/>
          </p:nvSpPr>
          <p:spPr>
            <a:xfrm rot="5400000">
              <a:off x="1818457" y="5042472"/>
              <a:ext cx="1175892"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3" name="Google Shape;243;p10"/>
            <p:cNvSpPr/>
            <p:nvPr/>
          </p:nvSpPr>
          <p:spPr>
            <a:xfrm rot="5400000">
              <a:off x="1952652" y="5042472"/>
              <a:ext cx="1175892"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4" name="Google Shape;244;p10"/>
            <p:cNvSpPr/>
            <p:nvPr/>
          </p:nvSpPr>
          <p:spPr>
            <a:xfrm rot="5400000">
              <a:off x="2086050" y="5042472"/>
              <a:ext cx="1175892" cy="95099"/>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10"/>
            <p:cNvSpPr/>
            <p:nvPr/>
          </p:nvSpPr>
          <p:spPr>
            <a:xfrm rot="5400000">
              <a:off x="2424898" y="5042472"/>
              <a:ext cx="1028906"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10"/>
            <p:cNvSpPr/>
            <p:nvPr/>
          </p:nvSpPr>
          <p:spPr>
            <a:xfrm rot="5400000">
              <a:off x="2559094" y="5044911"/>
              <a:ext cx="1028906"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p10"/>
            <p:cNvSpPr/>
            <p:nvPr/>
          </p:nvSpPr>
          <p:spPr>
            <a:xfrm rot="5400000">
              <a:off x="2690253" y="5042472"/>
              <a:ext cx="1028906"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10"/>
            <p:cNvSpPr/>
            <p:nvPr/>
          </p:nvSpPr>
          <p:spPr>
            <a:xfrm rot="5400000">
              <a:off x="2821413" y="5042472"/>
              <a:ext cx="1028906" cy="95099"/>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p10"/>
            <p:cNvSpPr/>
            <p:nvPr/>
          </p:nvSpPr>
          <p:spPr>
            <a:xfrm rot="5400000">
              <a:off x="3157396" y="5054314"/>
              <a:ext cx="881919"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0" name="Google Shape;250;p10"/>
            <p:cNvSpPr/>
            <p:nvPr/>
          </p:nvSpPr>
          <p:spPr>
            <a:xfrm rot="5400000">
              <a:off x="3292643" y="5056753"/>
              <a:ext cx="881919"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1" name="Google Shape;251;p10"/>
            <p:cNvSpPr/>
            <p:nvPr/>
          </p:nvSpPr>
          <p:spPr>
            <a:xfrm rot="5400000">
              <a:off x="3423803" y="5054314"/>
              <a:ext cx="881919"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2" name="Google Shape;252;p10"/>
            <p:cNvSpPr/>
            <p:nvPr/>
          </p:nvSpPr>
          <p:spPr>
            <a:xfrm rot="5400000">
              <a:off x="3554962" y="5054314"/>
              <a:ext cx="881919" cy="95099"/>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3" name="Google Shape;253;p10"/>
            <p:cNvSpPr/>
            <p:nvPr/>
          </p:nvSpPr>
          <p:spPr>
            <a:xfrm rot="5400000">
              <a:off x="3890946" y="5083935"/>
              <a:ext cx="734933"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4" name="Google Shape;254;p10"/>
            <p:cNvSpPr/>
            <p:nvPr/>
          </p:nvSpPr>
          <p:spPr>
            <a:xfrm rot="5400000">
              <a:off x="4024235" y="5086374"/>
              <a:ext cx="734933"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p10"/>
            <p:cNvSpPr/>
            <p:nvPr/>
          </p:nvSpPr>
          <p:spPr>
            <a:xfrm rot="5400000">
              <a:off x="4155395" y="5083935"/>
              <a:ext cx="734933" cy="9509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10"/>
            <p:cNvSpPr/>
            <p:nvPr/>
          </p:nvSpPr>
          <p:spPr>
            <a:xfrm rot="5400000">
              <a:off x="4286554" y="5083935"/>
              <a:ext cx="734933" cy="95099"/>
            </a:xfrm>
            <a:prstGeom prst="rect">
              <a:avLst/>
            </a:prstGeom>
            <a:solidFill>
              <a:srgbClr val="FF0000">
                <a:alpha val="29803"/>
              </a:srgb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p10"/>
            <p:cNvSpPr/>
            <p:nvPr/>
          </p:nvSpPr>
          <p:spPr>
            <a:xfrm rot="5400000">
              <a:off x="5404643" y="4901809"/>
              <a:ext cx="88192" cy="400110"/>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p10"/>
            <p:cNvSpPr/>
            <p:nvPr/>
          </p:nvSpPr>
          <p:spPr>
            <a:xfrm rot="5400000">
              <a:off x="5887743" y="4901809"/>
              <a:ext cx="88192" cy="400110"/>
            </a:xfrm>
            <a:prstGeom prst="rect">
              <a:avLst/>
            </a:prstGeom>
            <a:solidFill>
              <a:srgbClr val="7030A0">
                <a:alpha val="29803"/>
              </a:srgbClr>
            </a:solidFill>
            <a:ln cap="flat" cmpd="sng" w="1905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259" name="Google Shape;259;p10"/>
            <p:cNvCxnSpPr/>
            <p:nvPr/>
          </p:nvCxnSpPr>
          <p:spPr>
            <a:xfrm>
              <a:off x="2200354" y="5101864"/>
              <a:ext cx="158499" cy="0"/>
            </a:xfrm>
            <a:prstGeom prst="straightConnector1">
              <a:avLst/>
            </a:prstGeom>
            <a:noFill/>
            <a:ln cap="flat" cmpd="sng" w="19050">
              <a:solidFill>
                <a:srgbClr val="0033CC"/>
              </a:solidFill>
              <a:prstDash val="solid"/>
              <a:miter lim="800000"/>
              <a:headEnd len="sm" w="sm" type="none"/>
              <a:tailEnd len="med" w="med" type="triangle"/>
            </a:ln>
          </p:spPr>
        </p:cxnSp>
        <p:cxnSp>
          <p:nvCxnSpPr>
            <p:cNvPr id="260" name="Google Shape;260;p10"/>
            <p:cNvCxnSpPr/>
            <p:nvPr/>
          </p:nvCxnSpPr>
          <p:spPr>
            <a:xfrm>
              <a:off x="2729465" y="5101862"/>
              <a:ext cx="158499" cy="0"/>
            </a:xfrm>
            <a:prstGeom prst="straightConnector1">
              <a:avLst/>
            </a:prstGeom>
            <a:noFill/>
            <a:ln cap="flat" cmpd="sng" w="19050">
              <a:solidFill>
                <a:srgbClr val="0033CC"/>
              </a:solidFill>
              <a:prstDash val="solid"/>
              <a:miter lim="800000"/>
              <a:headEnd len="sm" w="sm" type="none"/>
              <a:tailEnd len="med" w="med" type="triangle"/>
            </a:ln>
          </p:spPr>
        </p:cxnSp>
        <p:cxnSp>
          <p:nvCxnSpPr>
            <p:cNvPr id="261" name="Google Shape;261;p10"/>
            <p:cNvCxnSpPr/>
            <p:nvPr/>
          </p:nvCxnSpPr>
          <p:spPr>
            <a:xfrm>
              <a:off x="3388943" y="5098305"/>
              <a:ext cx="158499" cy="0"/>
            </a:xfrm>
            <a:prstGeom prst="straightConnector1">
              <a:avLst/>
            </a:prstGeom>
            <a:noFill/>
            <a:ln cap="flat" cmpd="sng" w="19050">
              <a:solidFill>
                <a:srgbClr val="0033CC"/>
              </a:solidFill>
              <a:prstDash val="solid"/>
              <a:miter lim="800000"/>
              <a:headEnd len="sm" w="sm" type="none"/>
              <a:tailEnd len="med" w="med" type="triangle"/>
            </a:ln>
          </p:spPr>
        </p:cxnSp>
        <p:cxnSp>
          <p:nvCxnSpPr>
            <p:cNvPr id="262" name="Google Shape;262;p10"/>
            <p:cNvCxnSpPr/>
            <p:nvPr/>
          </p:nvCxnSpPr>
          <p:spPr>
            <a:xfrm>
              <a:off x="4059923" y="5098306"/>
              <a:ext cx="158499" cy="0"/>
            </a:xfrm>
            <a:prstGeom prst="straightConnector1">
              <a:avLst/>
            </a:prstGeom>
            <a:noFill/>
            <a:ln cap="flat" cmpd="sng" w="19050">
              <a:solidFill>
                <a:srgbClr val="0033CC"/>
              </a:solidFill>
              <a:prstDash val="solid"/>
              <a:miter lim="800000"/>
              <a:headEnd len="sm" w="sm" type="none"/>
              <a:tailEnd len="med" w="med" type="triangle"/>
            </a:ln>
          </p:spPr>
        </p:cxnSp>
        <p:sp>
          <p:nvSpPr>
            <p:cNvPr id="263" name="Google Shape;263;p10"/>
            <p:cNvSpPr txBox="1"/>
            <p:nvPr/>
          </p:nvSpPr>
          <p:spPr>
            <a:xfrm>
              <a:off x="398049" y="4939224"/>
              <a:ext cx="132921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Dự liệu nhập</a:t>
              </a:r>
              <a:endParaRPr b="1" sz="1600">
                <a:solidFill>
                  <a:srgbClr val="193EB0"/>
                </a:solidFill>
                <a:latin typeface="Arial"/>
                <a:ea typeface="Arial"/>
                <a:cs typeface="Arial"/>
                <a:sym typeface="Arial"/>
              </a:endParaRPr>
            </a:p>
          </p:txBody>
        </p:sp>
        <p:sp>
          <p:nvSpPr>
            <p:cNvPr id="264" name="Google Shape;264;p10"/>
            <p:cNvSpPr txBox="1"/>
            <p:nvPr/>
          </p:nvSpPr>
          <p:spPr>
            <a:xfrm>
              <a:off x="6420291" y="4953506"/>
              <a:ext cx="12763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xuất</a:t>
              </a:r>
              <a:endParaRPr b="1" sz="1600">
                <a:solidFill>
                  <a:srgbClr val="193EB0"/>
                </a:solidFill>
                <a:latin typeface="Arial"/>
                <a:ea typeface="Arial"/>
                <a:cs typeface="Arial"/>
                <a:sym typeface="Arial"/>
              </a:endParaRPr>
            </a:p>
          </p:txBody>
        </p:sp>
        <p:sp>
          <p:nvSpPr>
            <p:cNvPr id="265" name="Google Shape;265;p10"/>
            <p:cNvSpPr txBox="1"/>
            <p:nvPr/>
          </p:nvSpPr>
          <p:spPr>
            <a:xfrm>
              <a:off x="2365712" y="3985479"/>
              <a:ext cx="17732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Trích xuất tính năng</a:t>
              </a:r>
              <a:endParaRPr sz="1400">
                <a:solidFill>
                  <a:srgbClr val="FF0000"/>
                </a:solidFill>
                <a:latin typeface="Arial"/>
                <a:ea typeface="Arial"/>
                <a:cs typeface="Arial"/>
                <a:sym typeface="Arial"/>
              </a:endParaRPr>
            </a:p>
          </p:txBody>
        </p:sp>
        <p:sp>
          <p:nvSpPr>
            <p:cNvPr id="266" name="Google Shape;266;p10"/>
            <p:cNvSpPr txBox="1"/>
            <p:nvPr/>
          </p:nvSpPr>
          <p:spPr>
            <a:xfrm>
              <a:off x="5223340" y="3990597"/>
              <a:ext cx="91884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Phân loại</a:t>
              </a:r>
              <a:endParaRPr sz="1400">
                <a:solidFill>
                  <a:srgbClr val="FF0000"/>
                </a:solidFill>
                <a:latin typeface="Arial"/>
                <a:ea typeface="Arial"/>
                <a:cs typeface="Arial"/>
                <a:sym typeface="Arial"/>
              </a:endParaRPr>
            </a:p>
          </p:txBody>
        </p:sp>
        <p:sp>
          <p:nvSpPr>
            <p:cNvPr id="267" name="Google Shape;267;p10"/>
            <p:cNvSpPr/>
            <p:nvPr/>
          </p:nvSpPr>
          <p:spPr>
            <a:xfrm rot="-5400000">
              <a:off x="1392259" y="4968606"/>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0"/>
            <p:cNvSpPr/>
            <p:nvPr/>
          </p:nvSpPr>
          <p:spPr>
            <a:xfrm rot="-5400000">
              <a:off x="6378543" y="4968607"/>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0"/>
            <p:cNvSpPr/>
            <p:nvPr/>
          </p:nvSpPr>
          <p:spPr>
            <a:xfrm rot="-5400000">
              <a:off x="4787413" y="4968607"/>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70" name="Google Shape;270;p10"/>
          <p:cNvGrpSpPr/>
          <p:nvPr/>
        </p:nvGrpSpPr>
        <p:grpSpPr>
          <a:xfrm>
            <a:off x="450000" y="450000"/>
            <a:ext cx="9018000" cy="276999"/>
            <a:chOff x="450000" y="450000"/>
            <a:chExt cx="9018000" cy="276999"/>
          </a:xfrm>
        </p:grpSpPr>
        <p:sp>
          <p:nvSpPr>
            <p:cNvPr id="271" name="Google Shape;271;p1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272" name="Google Shape;272;p1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73" name="Google Shape;273;p10"/>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11"/>
          <p:cNvGrpSpPr/>
          <p:nvPr/>
        </p:nvGrpSpPr>
        <p:grpSpPr>
          <a:xfrm>
            <a:off x="558800" y="2088752"/>
            <a:ext cx="8785225" cy="215444"/>
            <a:chOff x="1027113" y="2045625"/>
            <a:chExt cx="8785225" cy="215444"/>
          </a:xfrm>
        </p:grpSpPr>
        <p:sp>
          <p:nvSpPr>
            <p:cNvPr id="280" name="Google Shape;280;p11"/>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1"/>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Mô hình được huấn luyện sẵn phổ biến: </a:t>
              </a:r>
              <a:r>
                <a:rPr lang="en-US" sz="1400">
                  <a:solidFill>
                    <a:srgbClr val="193EB0"/>
                  </a:solidFill>
                  <a:latin typeface="Arial"/>
                  <a:ea typeface="Arial"/>
                  <a:cs typeface="Arial"/>
                  <a:sym typeface="Arial"/>
                </a:rPr>
                <a:t>ResNet</a:t>
              </a:r>
              <a:endParaRPr sz="1400">
                <a:solidFill>
                  <a:srgbClr val="193EB0"/>
                </a:solidFill>
                <a:latin typeface="Arial"/>
                <a:ea typeface="Arial"/>
                <a:cs typeface="Arial"/>
                <a:sym typeface="Arial"/>
              </a:endParaRPr>
            </a:p>
          </p:txBody>
        </p:sp>
      </p:grpSp>
      <p:sp>
        <p:nvSpPr>
          <p:cNvPr id="282" name="Google Shape;282;p11"/>
          <p:cNvSpPr/>
          <p:nvPr/>
        </p:nvSpPr>
        <p:spPr>
          <a:xfrm>
            <a:off x="703263" y="2421466"/>
            <a:ext cx="8640762" cy="1556049"/>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Phát triển vào năm 2015. Quán quân cuộc thi ILSVRC 2015.</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Mạng nông hơn thực hiện “học thặng dư”.</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Cấu trúc phân tầng phi tuyến tính với “lối tắt”. </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Kích thước mặc định của dữ liệu nhập là 224x224.</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Ít tham số hơn VGG nên đạt được độ chính xác cao hơn. </a:t>
            </a:r>
            <a:endParaRPr/>
          </a:p>
        </p:txBody>
      </p:sp>
      <p:grpSp>
        <p:nvGrpSpPr>
          <p:cNvPr id="283" name="Google Shape;283;p11"/>
          <p:cNvGrpSpPr/>
          <p:nvPr/>
        </p:nvGrpSpPr>
        <p:grpSpPr>
          <a:xfrm>
            <a:off x="450000" y="450000"/>
            <a:ext cx="9018000" cy="276999"/>
            <a:chOff x="450000" y="450000"/>
            <a:chExt cx="9018000" cy="276999"/>
          </a:xfrm>
        </p:grpSpPr>
        <p:sp>
          <p:nvSpPr>
            <p:cNvPr id="284" name="Google Shape;284;p1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285" name="Google Shape;285;p1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86" name="Google Shape;286;p11"/>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12"/>
          <p:cNvGrpSpPr/>
          <p:nvPr/>
        </p:nvGrpSpPr>
        <p:grpSpPr>
          <a:xfrm>
            <a:off x="558800" y="2091493"/>
            <a:ext cx="8785225" cy="215444"/>
            <a:chOff x="1027113" y="2045625"/>
            <a:chExt cx="8785225" cy="215444"/>
          </a:xfrm>
        </p:grpSpPr>
        <p:sp>
          <p:nvSpPr>
            <p:cNvPr id="293" name="Google Shape;293;p12"/>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2"/>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Mô hình được huấn luyện sẵn phổ biến: </a:t>
              </a:r>
              <a:r>
                <a:rPr lang="en-US" sz="1400">
                  <a:solidFill>
                    <a:srgbClr val="193EB0"/>
                  </a:solidFill>
                  <a:latin typeface="Arial"/>
                  <a:ea typeface="Arial"/>
                  <a:cs typeface="Arial"/>
                  <a:sym typeface="Arial"/>
                </a:rPr>
                <a:t>InceptionV3</a:t>
              </a:r>
              <a:endParaRPr/>
            </a:p>
          </p:txBody>
        </p:sp>
      </p:grpSp>
      <p:sp>
        <p:nvSpPr>
          <p:cNvPr id="295" name="Google Shape;295;p12"/>
          <p:cNvSpPr/>
          <p:nvPr/>
        </p:nvSpPr>
        <p:spPr>
          <a:xfrm>
            <a:off x="703263" y="2424207"/>
            <a:ext cx="8640762" cy="1556049"/>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InceptionV1 được phát triển vào năm 2014. Quán quân cuộc thi ILSVRC 2014.</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InceptionV3 là một phiên bản cải tiến cao hơn.</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Sử dụng nhiều bộ lọc tích chập (các kích cỡ kernel khác nhau) ghép song song. </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Kích thước mặc định của dữ liệu nhập là 299×299.</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Ít tham số hơn VGG nên đạt được độ chính xác cao hơn. </a:t>
            </a:r>
            <a:endParaRPr/>
          </a:p>
        </p:txBody>
      </p:sp>
      <p:grpSp>
        <p:nvGrpSpPr>
          <p:cNvPr id="296" name="Google Shape;296;p12"/>
          <p:cNvGrpSpPr/>
          <p:nvPr/>
        </p:nvGrpSpPr>
        <p:grpSpPr>
          <a:xfrm>
            <a:off x="695431" y="4350232"/>
            <a:ext cx="8648594" cy="1557871"/>
            <a:chOff x="12490982" y="4404436"/>
            <a:chExt cx="7273200" cy="1110936"/>
          </a:xfrm>
        </p:grpSpPr>
        <p:sp>
          <p:nvSpPr>
            <p:cNvPr id="297" name="Google Shape;297;p12"/>
            <p:cNvSpPr/>
            <p:nvPr/>
          </p:nvSpPr>
          <p:spPr>
            <a:xfrm>
              <a:off x="15338786" y="4404436"/>
              <a:ext cx="1604569" cy="220779"/>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trước</a:t>
              </a:r>
              <a:endParaRPr sz="1400">
                <a:solidFill>
                  <a:schemeClr val="dk1"/>
                </a:solidFill>
                <a:latin typeface="Arial"/>
                <a:ea typeface="Arial"/>
                <a:cs typeface="Arial"/>
                <a:sym typeface="Arial"/>
              </a:endParaRPr>
            </a:p>
          </p:txBody>
        </p:sp>
        <p:grpSp>
          <p:nvGrpSpPr>
            <p:cNvPr id="298" name="Google Shape;298;p12"/>
            <p:cNvGrpSpPr/>
            <p:nvPr/>
          </p:nvGrpSpPr>
          <p:grpSpPr>
            <a:xfrm>
              <a:off x="12490982" y="4869253"/>
              <a:ext cx="7273200" cy="220781"/>
              <a:chOff x="2509420" y="4893652"/>
              <a:chExt cx="7273200" cy="220781"/>
            </a:xfrm>
          </p:grpSpPr>
          <p:sp>
            <p:nvSpPr>
              <p:cNvPr id="299" name="Google Shape;299;p12"/>
              <p:cNvSpPr/>
              <p:nvPr/>
            </p:nvSpPr>
            <p:spPr>
              <a:xfrm>
                <a:off x="2509420" y="4893653"/>
                <a:ext cx="1604569" cy="220780"/>
              </a:xfrm>
              <a:prstGeom prst="rect">
                <a:avLst/>
              </a:prstGeom>
              <a:blipFill rotWithShape="1">
                <a:blip r:embed="rId3">
                  <a:alphaModFix/>
                </a:blip>
                <a:stretch>
                  <a:fillRect b="0" l="0" r="0" t="0"/>
                </a:stretch>
              </a:blip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00" name="Google Shape;300;p12"/>
              <p:cNvSpPr/>
              <p:nvPr/>
            </p:nvSpPr>
            <p:spPr>
              <a:xfrm>
                <a:off x="4398964" y="4893653"/>
                <a:ext cx="1604569" cy="220780"/>
              </a:xfrm>
              <a:prstGeom prst="rect">
                <a:avLst/>
              </a:prstGeom>
              <a:blipFill rotWithShape="1">
                <a:blip r:embed="rId4">
                  <a:alphaModFix/>
                </a:blip>
                <a:stretch>
                  <a:fillRect b="0" l="0" r="0" t="0"/>
                </a:stretch>
              </a:blip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01" name="Google Shape;301;p12"/>
              <p:cNvSpPr/>
              <p:nvPr/>
            </p:nvSpPr>
            <p:spPr>
              <a:xfrm>
                <a:off x="6288508" y="4893653"/>
                <a:ext cx="1604569" cy="220780"/>
              </a:xfrm>
              <a:prstGeom prst="rect">
                <a:avLst/>
              </a:prstGeom>
              <a:blipFill rotWithShape="1">
                <a:blip r:embed="rId5">
                  <a:alphaModFix/>
                </a:blip>
                <a:stretch>
                  <a:fillRect b="0" l="0" r="0" t="0"/>
                </a:stretch>
              </a:blip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02" name="Google Shape;302;p12"/>
              <p:cNvSpPr/>
              <p:nvPr/>
            </p:nvSpPr>
            <p:spPr>
              <a:xfrm>
                <a:off x="8178051" y="4893652"/>
                <a:ext cx="1604569" cy="220779"/>
              </a:xfrm>
              <a:prstGeom prst="rect">
                <a:avLst/>
              </a:prstGeom>
              <a:blipFill rotWithShape="1">
                <a:blip r:embed="rId6">
                  <a:alphaModFix/>
                </a:blip>
                <a:stretch>
                  <a:fillRect b="0" l="0" r="0" t="0"/>
                </a:stretch>
              </a:blipFill>
              <a:ln cap="flat" cmpd="sng" w="190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sp>
          <p:nvSpPr>
            <p:cNvPr id="303" name="Google Shape;303;p12"/>
            <p:cNvSpPr/>
            <p:nvPr/>
          </p:nvSpPr>
          <p:spPr>
            <a:xfrm>
              <a:off x="15338786" y="5294593"/>
              <a:ext cx="1604569" cy="220779"/>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Ghép bộ l</a:t>
              </a:r>
              <a:endParaRPr sz="1400">
                <a:solidFill>
                  <a:schemeClr val="dk1"/>
                </a:solidFill>
                <a:latin typeface="Arial"/>
                <a:ea typeface="Arial"/>
                <a:cs typeface="Arial"/>
                <a:sym typeface="Arial"/>
              </a:endParaRPr>
            </a:p>
          </p:txBody>
        </p:sp>
        <p:cxnSp>
          <p:nvCxnSpPr>
            <p:cNvPr id="304" name="Google Shape;304;p12"/>
            <p:cNvCxnSpPr>
              <a:stCxn id="297" idx="2"/>
              <a:endCxn id="299" idx="0"/>
            </p:cNvCxnSpPr>
            <p:nvPr/>
          </p:nvCxnSpPr>
          <p:spPr>
            <a:xfrm flipH="1">
              <a:off x="13293170" y="4625215"/>
              <a:ext cx="2847900" cy="243900"/>
            </a:xfrm>
            <a:prstGeom prst="straightConnector1">
              <a:avLst/>
            </a:prstGeom>
            <a:noFill/>
            <a:ln cap="flat" cmpd="sng" w="9525">
              <a:solidFill>
                <a:srgbClr val="A5A5A5"/>
              </a:solidFill>
              <a:prstDash val="solid"/>
              <a:miter lim="800000"/>
              <a:headEnd len="sm" w="sm" type="none"/>
              <a:tailEnd len="med" w="med" type="triangle"/>
            </a:ln>
          </p:spPr>
        </p:cxnSp>
        <p:cxnSp>
          <p:nvCxnSpPr>
            <p:cNvPr id="305" name="Google Shape;305;p12"/>
            <p:cNvCxnSpPr>
              <a:stCxn id="297" idx="2"/>
              <a:endCxn id="300" idx="0"/>
            </p:cNvCxnSpPr>
            <p:nvPr/>
          </p:nvCxnSpPr>
          <p:spPr>
            <a:xfrm flipH="1">
              <a:off x="15182871" y="4625215"/>
              <a:ext cx="958200" cy="243900"/>
            </a:xfrm>
            <a:prstGeom prst="straightConnector1">
              <a:avLst/>
            </a:prstGeom>
            <a:noFill/>
            <a:ln cap="flat" cmpd="sng" w="9525">
              <a:solidFill>
                <a:srgbClr val="A5A5A5"/>
              </a:solidFill>
              <a:prstDash val="solid"/>
              <a:miter lim="800000"/>
              <a:headEnd len="sm" w="sm" type="none"/>
              <a:tailEnd len="med" w="med" type="triangle"/>
            </a:ln>
          </p:spPr>
        </p:cxnSp>
        <p:cxnSp>
          <p:nvCxnSpPr>
            <p:cNvPr id="306" name="Google Shape;306;p12"/>
            <p:cNvCxnSpPr>
              <a:stCxn id="297" idx="2"/>
              <a:endCxn id="301" idx="0"/>
            </p:cNvCxnSpPr>
            <p:nvPr/>
          </p:nvCxnSpPr>
          <p:spPr>
            <a:xfrm>
              <a:off x="16141071" y="4625215"/>
              <a:ext cx="931200" cy="243900"/>
            </a:xfrm>
            <a:prstGeom prst="straightConnector1">
              <a:avLst/>
            </a:prstGeom>
            <a:noFill/>
            <a:ln cap="flat" cmpd="sng" w="9525">
              <a:solidFill>
                <a:srgbClr val="A5A5A5"/>
              </a:solidFill>
              <a:prstDash val="solid"/>
              <a:miter lim="800000"/>
              <a:headEnd len="sm" w="sm" type="none"/>
              <a:tailEnd len="med" w="med" type="triangle"/>
            </a:ln>
          </p:spPr>
        </p:cxnSp>
        <p:cxnSp>
          <p:nvCxnSpPr>
            <p:cNvPr id="307" name="Google Shape;307;p12"/>
            <p:cNvCxnSpPr>
              <a:stCxn id="297" idx="2"/>
              <a:endCxn id="302" idx="0"/>
            </p:cNvCxnSpPr>
            <p:nvPr/>
          </p:nvCxnSpPr>
          <p:spPr>
            <a:xfrm>
              <a:off x="16141071" y="4625215"/>
              <a:ext cx="2820900" cy="243900"/>
            </a:xfrm>
            <a:prstGeom prst="straightConnector1">
              <a:avLst/>
            </a:prstGeom>
            <a:noFill/>
            <a:ln cap="flat" cmpd="sng" w="9525">
              <a:solidFill>
                <a:srgbClr val="A5A5A5"/>
              </a:solidFill>
              <a:prstDash val="solid"/>
              <a:miter lim="800000"/>
              <a:headEnd len="sm" w="sm" type="none"/>
              <a:tailEnd len="med" w="med" type="triangle"/>
            </a:ln>
          </p:spPr>
        </p:cxnSp>
        <p:cxnSp>
          <p:nvCxnSpPr>
            <p:cNvPr id="308" name="Google Shape;308;p12"/>
            <p:cNvCxnSpPr>
              <a:stCxn id="299" idx="2"/>
              <a:endCxn id="303" idx="0"/>
            </p:cNvCxnSpPr>
            <p:nvPr/>
          </p:nvCxnSpPr>
          <p:spPr>
            <a:xfrm>
              <a:off x="13293267" y="5090034"/>
              <a:ext cx="2847900" cy="204600"/>
            </a:xfrm>
            <a:prstGeom prst="straightConnector1">
              <a:avLst/>
            </a:prstGeom>
            <a:noFill/>
            <a:ln cap="flat" cmpd="sng" w="9525">
              <a:solidFill>
                <a:srgbClr val="A5A5A5"/>
              </a:solidFill>
              <a:prstDash val="solid"/>
              <a:miter lim="800000"/>
              <a:headEnd len="sm" w="sm" type="none"/>
              <a:tailEnd len="med" w="med" type="triangle"/>
            </a:ln>
          </p:spPr>
        </p:cxnSp>
        <p:cxnSp>
          <p:nvCxnSpPr>
            <p:cNvPr id="309" name="Google Shape;309;p12"/>
            <p:cNvCxnSpPr>
              <a:stCxn id="300" idx="2"/>
              <a:endCxn id="303" idx="0"/>
            </p:cNvCxnSpPr>
            <p:nvPr/>
          </p:nvCxnSpPr>
          <p:spPr>
            <a:xfrm>
              <a:off x="15182811" y="5090034"/>
              <a:ext cx="958200" cy="204600"/>
            </a:xfrm>
            <a:prstGeom prst="straightConnector1">
              <a:avLst/>
            </a:prstGeom>
            <a:noFill/>
            <a:ln cap="flat" cmpd="sng" w="9525">
              <a:solidFill>
                <a:srgbClr val="A5A5A5"/>
              </a:solidFill>
              <a:prstDash val="solid"/>
              <a:miter lim="800000"/>
              <a:headEnd len="sm" w="sm" type="none"/>
              <a:tailEnd len="med" w="med" type="triangle"/>
            </a:ln>
          </p:spPr>
        </p:cxnSp>
        <p:cxnSp>
          <p:nvCxnSpPr>
            <p:cNvPr id="310" name="Google Shape;310;p12"/>
            <p:cNvCxnSpPr>
              <a:stCxn id="301" idx="2"/>
              <a:endCxn id="303" idx="0"/>
            </p:cNvCxnSpPr>
            <p:nvPr/>
          </p:nvCxnSpPr>
          <p:spPr>
            <a:xfrm flipH="1">
              <a:off x="16141155" y="5090034"/>
              <a:ext cx="931200" cy="204600"/>
            </a:xfrm>
            <a:prstGeom prst="straightConnector1">
              <a:avLst/>
            </a:prstGeom>
            <a:noFill/>
            <a:ln cap="flat" cmpd="sng" w="9525">
              <a:solidFill>
                <a:srgbClr val="A5A5A5"/>
              </a:solidFill>
              <a:prstDash val="solid"/>
              <a:miter lim="800000"/>
              <a:headEnd len="sm" w="sm" type="none"/>
              <a:tailEnd len="med" w="med" type="triangle"/>
            </a:ln>
          </p:spPr>
        </p:cxnSp>
        <p:cxnSp>
          <p:nvCxnSpPr>
            <p:cNvPr id="311" name="Google Shape;311;p12"/>
            <p:cNvCxnSpPr>
              <a:stCxn id="302" idx="2"/>
              <a:endCxn id="303" idx="0"/>
            </p:cNvCxnSpPr>
            <p:nvPr/>
          </p:nvCxnSpPr>
          <p:spPr>
            <a:xfrm flipH="1">
              <a:off x="16140998" y="5090032"/>
              <a:ext cx="2820900" cy="204600"/>
            </a:xfrm>
            <a:prstGeom prst="straightConnector1">
              <a:avLst/>
            </a:prstGeom>
            <a:noFill/>
            <a:ln cap="flat" cmpd="sng" w="9525">
              <a:solidFill>
                <a:srgbClr val="A5A5A5"/>
              </a:solidFill>
              <a:prstDash val="solid"/>
              <a:miter lim="800000"/>
              <a:headEnd len="sm" w="sm" type="none"/>
              <a:tailEnd len="med" w="med" type="triangle"/>
            </a:ln>
          </p:spPr>
        </p:cxnSp>
      </p:grpSp>
      <p:grpSp>
        <p:nvGrpSpPr>
          <p:cNvPr id="312" name="Google Shape;312;p12"/>
          <p:cNvGrpSpPr/>
          <p:nvPr/>
        </p:nvGrpSpPr>
        <p:grpSpPr>
          <a:xfrm>
            <a:off x="450000" y="450000"/>
            <a:ext cx="9018000" cy="276999"/>
            <a:chOff x="450000" y="450000"/>
            <a:chExt cx="9018000" cy="276999"/>
          </a:xfrm>
        </p:grpSpPr>
        <p:sp>
          <p:nvSpPr>
            <p:cNvPr id="313" name="Google Shape;313;p1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314" name="Google Shape;314;p1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315" name="Google Shape;315;p12"/>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13"/>
          <p:cNvGrpSpPr/>
          <p:nvPr/>
        </p:nvGrpSpPr>
        <p:grpSpPr>
          <a:xfrm>
            <a:off x="558800" y="2088752"/>
            <a:ext cx="8785225" cy="215444"/>
            <a:chOff x="1027113" y="2045625"/>
            <a:chExt cx="8785225" cy="215444"/>
          </a:xfrm>
        </p:grpSpPr>
        <p:sp>
          <p:nvSpPr>
            <p:cNvPr id="322" name="Google Shape;322;p13"/>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3"/>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tăng thêm độ chính xác khi phân loại hình ảnh:</a:t>
              </a:r>
              <a:endParaRPr/>
            </a:p>
          </p:txBody>
        </p:sp>
      </p:grpSp>
      <p:sp>
        <p:nvSpPr>
          <p:cNvPr id="324" name="Google Shape;324;p13"/>
          <p:cNvSpPr/>
          <p:nvPr/>
        </p:nvSpPr>
        <p:spPr>
          <a:xfrm>
            <a:off x="703263" y="2421466"/>
            <a:ext cx="8640762" cy="1284180"/>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Đảm bảo rằng bạn đã có bộ huấn luyện đủ lớn. </a:t>
            </a:r>
            <a:endParaRPr/>
          </a:p>
          <a:p>
            <a:pPr indent="0" lvl="0" marL="0" marR="0" rtl="0" algn="l">
              <a:spcBef>
                <a:spcPts val="800"/>
              </a:spcBef>
              <a:spcAft>
                <a:spcPts val="0"/>
              </a:spcAft>
              <a:buNone/>
            </a:pPr>
            <a:r>
              <a:rPr lang="en-US" sz="1300">
                <a:solidFill>
                  <a:srgbClr val="FF0000"/>
                </a:solidFill>
                <a:latin typeface="Arial"/>
                <a:ea typeface="Arial"/>
                <a:cs typeface="Arial"/>
                <a:sym typeface="Arial"/>
              </a:rPr>
              <a:t>      ⇒</a:t>
            </a:r>
            <a:r>
              <a:rPr lang="en-US" sz="1400">
                <a:solidFill>
                  <a:srgbClr val="FF0000"/>
                </a:solidFill>
                <a:latin typeface="Times New Roman"/>
                <a:ea typeface="Times New Roman"/>
                <a:cs typeface="Times New Roman"/>
                <a:sym typeface="Times New Roman"/>
              </a:rPr>
              <a:t> </a:t>
            </a:r>
            <a:r>
              <a:rPr lang="en-US" sz="1300">
                <a:solidFill>
                  <a:srgbClr val="262626"/>
                </a:solidFill>
                <a:latin typeface="Arial"/>
                <a:ea typeface="Arial"/>
                <a:cs typeface="Arial"/>
                <a:sym typeface="Arial"/>
              </a:rPr>
              <a:t>Nếu không, hãy tăng bộ dữ liệu huấn luyện bằng cách xoay, cắt, đổi kích thước, làm mờ, v.v. </a:t>
            </a:r>
            <a:endParaRPr sz="1300">
              <a:solidFill>
                <a:srgbClr val="262626"/>
              </a:solidFill>
              <a:latin typeface="Arial"/>
              <a:ea typeface="Arial"/>
              <a:cs typeface="Arial"/>
              <a:sym typeface="Arial"/>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2).  Xây dựng mô hình ensemble hoặc stacking</a:t>
            </a:r>
            <a:endParaRPr/>
          </a:p>
          <a:p>
            <a:pPr indent="0" lvl="0" marL="0" marR="0" rtl="0" algn="l">
              <a:spcBef>
                <a:spcPts val="800"/>
              </a:spcBef>
              <a:spcAft>
                <a:spcPts val="0"/>
              </a:spcAft>
              <a:buNone/>
            </a:pPr>
            <a:r>
              <a:rPr lang="en-US" sz="1300">
                <a:solidFill>
                  <a:srgbClr val="FF0000"/>
                </a:solidFill>
                <a:latin typeface="Arial"/>
                <a:ea typeface="Arial"/>
                <a:cs typeface="Arial"/>
                <a:sym typeface="Arial"/>
              </a:rPr>
              <a:t>      ⇒</a:t>
            </a:r>
            <a:r>
              <a:rPr lang="en-US" sz="1400">
                <a:solidFill>
                  <a:srgbClr val="FF0000"/>
                </a:solidFill>
                <a:latin typeface="Times New Roman"/>
                <a:ea typeface="Times New Roman"/>
                <a:cs typeface="Times New Roman"/>
                <a:sym typeface="Times New Roman"/>
              </a:rPr>
              <a:t> </a:t>
            </a:r>
            <a:r>
              <a:rPr lang="en-US" sz="1300">
                <a:solidFill>
                  <a:srgbClr val="262626"/>
                </a:solidFill>
                <a:latin typeface="Arial"/>
                <a:ea typeface="Arial"/>
                <a:cs typeface="Arial"/>
                <a:sym typeface="Arial"/>
              </a:rPr>
              <a:t>Kết hợp các kiến trúc CNN khác nhau và khiến chúng “bỏ </a:t>
            </a:r>
            <a:r>
              <a:rPr lang="en-US" sz="1300">
                <a:solidFill>
                  <a:srgbClr val="193EB0"/>
                </a:solidFill>
                <a:latin typeface="Arial"/>
                <a:ea typeface="Arial"/>
                <a:cs typeface="Arial"/>
                <a:sym typeface="Arial"/>
              </a:rPr>
              <a:t>phiếu chọn</a:t>
            </a:r>
            <a:r>
              <a:rPr lang="en-US" sz="1300">
                <a:solidFill>
                  <a:srgbClr val="262626"/>
                </a:solidFill>
                <a:latin typeface="Arial"/>
                <a:ea typeface="Arial"/>
                <a:cs typeface="Arial"/>
                <a:sym typeface="Arial"/>
              </a:rPr>
              <a:t>”. </a:t>
            </a:r>
            <a:endParaRPr/>
          </a:p>
        </p:txBody>
      </p:sp>
      <p:grpSp>
        <p:nvGrpSpPr>
          <p:cNvPr id="325" name="Google Shape;325;p13"/>
          <p:cNvGrpSpPr/>
          <p:nvPr/>
        </p:nvGrpSpPr>
        <p:grpSpPr>
          <a:xfrm>
            <a:off x="450000" y="450000"/>
            <a:ext cx="9018000" cy="276999"/>
            <a:chOff x="450000" y="450000"/>
            <a:chExt cx="9018000" cy="276999"/>
          </a:xfrm>
        </p:grpSpPr>
        <p:sp>
          <p:nvSpPr>
            <p:cNvPr id="326" name="Google Shape;326;p1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327" name="Google Shape;327;p1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328" name="Google Shape;328;p13"/>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4"/>
          <p:cNvSpPr/>
          <p:nvPr/>
        </p:nvSpPr>
        <p:spPr>
          <a:xfrm>
            <a:off x="1007567" y="3133792"/>
            <a:ext cx="84083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Những trường hợp ứng dụng AI</a:t>
            </a:r>
            <a:endParaRPr/>
          </a:p>
        </p:txBody>
      </p:sp>
      <p:sp>
        <p:nvSpPr>
          <p:cNvPr id="335" name="Google Shape;335;p14"/>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Unit 2. </a:t>
            </a:r>
            <a:endParaRPr sz="5398">
              <a:solidFill>
                <a:srgbClr val="7F7F7F"/>
              </a:solidFill>
              <a:latin typeface="Arial"/>
              <a:ea typeface="Arial"/>
              <a:cs typeface="Arial"/>
              <a:sym typeface="Arial"/>
            </a:endParaRPr>
          </a:p>
        </p:txBody>
      </p:sp>
      <p:grpSp>
        <p:nvGrpSpPr>
          <p:cNvPr id="336" name="Google Shape;336;p14"/>
          <p:cNvGrpSpPr/>
          <p:nvPr/>
        </p:nvGrpSpPr>
        <p:grpSpPr>
          <a:xfrm>
            <a:off x="1079574" y="4005064"/>
            <a:ext cx="5700472" cy="278128"/>
            <a:chOff x="1079574" y="4005064"/>
            <a:chExt cx="5700472" cy="278128"/>
          </a:xfrm>
        </p:grpSpPr>
        <p:sp>
          <p:nvSpPr>
            <p:cNvPr id="337" name="Google Shape;337;p14"/>
            <p:cNvSpPr/>
            <p:nvPr/>
          </p:nvSpPr>
          <p:spPr>
            <a:xfrm>
              <a:off x="1262395" y="4006193"/>
              <a:ext cx="551765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2.1. Hệ thống hỗ trợ ra quyết định lâm sàng AI</a:t>
              </a:r>
              <a:endParaRPr/>
            </a:p>
          </p:txBody>
        </p:sp>
        <p:sp>
          <p:nvSpPr>
            <p:cNvPr id="338" name="Google Shape;338;p14"/>
            <p:cNvSpPr/>
            <p:nvPr/>
          </p:nvSpPr>
          <p:spPr>
            <a:xfrm>
              <a:off x="1079574" y="4005064"/>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Calibri"/>
                <a:ea typeface="Calibri"/>
                <a:cs typeface="Calibri"/>
                <a:sym typeface="Calibri"/>
              </a:endParaRPr>
            </a:p>
          </p:txBody>
        </p:sp>
      </p:grpSp>
      <p:grpSp>
        <p:nvGrpSpPr>
          <p:cNvPr id="339" name="Google Shape;339;p14"/>
          <p:cNvGrpSpPr/>
          <p:nvPr/>
        </p:nvGrpSpPr>
        <p:grpSpPr>
          <a:xfrm>
            <a:off x="1079574" y="4434760"/>
            <a:ext cx="5888061" cy="278129"/>
            <a:chOff x="1079574" y="4434760"/>
            <a:chExt cx="5888061" cy="278129"/>
          </a:xfrm>
        </p:grpSpPr>
        <p:sp>
          <p:nvSpPr>
            <p:cNvPr id="340" name="Google Shape;340;p14"/>
            <p:cNvSpPr/>
            <p:nvPr/>
          </p:nvSpPr>
          <p:spPr>
            <a:xfrm>
              <a:off x="1262395" y="4435890"/>
              <a:ext cx="570524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2.2. Những trường hợp ứng dụng AI khác</a:t>
              </a:r>
              <a:endParaRPr sz="1799">
                <a:solidFill>
                  <a:srgbClr val="A5A5A5"/>
                </a:solidFill>
                <a:latin typeface="Arial"/>
                <a:ea typeface="Arial"/>
                <a:cs typeface="Arial"/>
                <a:sym typeface="Arial"/>
              </a:endParaRPr>
            </a:p>
          </p:txBody>
        </p:sp>
        <p:sp>
          <p:nvSpPr>
            <p:cNvPr id="341" name="Google Shape;341;p14"/>
            <p:cNvSpPr/>
            <p:nvPr/>
          </p:nvSpPr>
          <p:spPr>
            <a:xfrm>
              <a:off x="1079574" y="4434760"/>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15"/>
          <p:cNvPicPr preferRelativeResize="0"/>
          <p:nvPr/>
        </p:nvPicPr>
        <p:blipFill rotWithShape="1">
          <a:blip r:embed="rId3">
            <a:alphaModFix/>
          </a:blip>
          <a:srcRect b="6566" l="6763" r="5514" t="18690"/>
          <a:stretch/>
        </p:blipFill>
        <p:spPr>
          <a:xfrm>
            <a:off x="1713224" y="2667290"/>
            <a:ext cx="6464495" cy="3098237"/>
          </a:xfrm>
          <a:prstGeom prst="rect">
            <a:avLst/>
          </a:prstGeom>
          <a:noFill/>
          <a:ln>
            <a:noFill/>
          </a:ln>
        </p:spPr>
      </p:pic>
      <p:sp>
        <p:nvSpPr>
          <p:cNvPr id="348" name="Google Shape;348;p15"/>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grpSp>
        <p:nvGrpSpPr>
          <p:cNvPr id="349" name="Google Shape;349;p15"/>
          <p:cNvGrpSpPr/>
          <p:nvPr/>
        </p:nvGrpSpPr>
        <p:grpSpPr>
          <a:xfrm>
            <a:off x="558800" y="2088416"/>
            <a:ext cx="8785225" cy="215444"/>
            <a:chOff x="1027113" y="2045625"/>
            <a:chExt cx="8785225" cy="215444"/>
          </a:xfrm>
        </p:grpSpPr>
        <p:sp>
          <p:nvSpPr>
            <p:cNvPr id="350" name="Google Shape;350;p15"/>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15"/>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Bản đồ MSVI (suy giảm thị lực trung bình và nghiêm trọng):</a:t>
              </a:r>
              <a:endParaRPr/>
            </a:p>
          </p:txBody>
        </p:sp>
      </p:grpSp>
      <p:sp>
        <p:nvSpPr>
          <p:cNvPr id="352" name="Google Shape;352;p15"/>
          <p:cNvSpPr/>
          <p:nvPr/>
        </p:nvSpPr>
        <p:spPr>
          <a:xfrm>
            <a:off x="703263" y="5765527"/>
            <a:ext cx="8640762" cy="283906"/>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900">
                <a:solidFill>
                  <a:srgbClr val="262626"/>
                </a:solidFill>
                <a:latin typeface="Arial"/>
                <a:ea typeface="Arial"/>
                <a:cs typeface="Arial"/>
                <a:sym typeface="Arial"/>
              </a:rPr>
              <a:t>Nguồn: IAPB Vision Atlas, bản đồ cơ sở dữ liệu thị lực toàn cầu (</a:t>
            </a:r>
            <a:r>
              <a:rPr lang="en-US" sz="900" u="sng">
                <a:solidFill>
                  <a:srgbClr val="262626"/>
                </a:solidFill>
                <a:latin typeface="Arial"/>
                <a:ea typeface="Arial"/>
                <a:cs typeface="Arial"/>
                <a:sym typeface="Arial"/>
                <a:hlinkClick r:id="rId4">
                  <a:extLst>
                    <a:ext uri="{A12FA001-AC4F-418D-AE19-62706E023703}">
                      <ahyp:hlinkClr val="tx"/>
                    </a:ext>
                  </a:extLst>
                </a:hlinkClick>
              </a:rPr>
              <a:t>http://atlas.iapb.org/gvd-maps/#AllAges</a:t>
            </a:r>
            <a:r>
              <a:rPr lang="en-US" sz="900">
                <a:solidFill>
                  <a:srgbClr val="262626"/>
                </a:solidFill>
                <a:latin typeface="Arial"/>
                <a:ea typeface="Arial"/>
                <a:cs typeface="Arial"/>
                <a:sym typeface="Arial"/>
              </a:rPr>
              <a:t>)</a:t>
            </a:r>
            <a:endParaRPr/>
          </a:p>
        </p:txBody>
      </p:sp>
      <p:grpSp>
        <p:nvGrpSpPr>
          <p:cNvPr id="353" name="Google Shape;353;p15"/>
          <p:cNvGrpSpPr/>
          <p:nvPr/>
        </p:nvGrpSpPr>
        <p:grpSpPr>
          <a:xfrm>
            <a:off x="7564871" y="2088416"/>
            <a:ext cx="1858227" cy="1143902"/>
            <a:chOff x="7443284" y="2817962"/>
            <a:chExt cx="1985218" cy="1222076"/>
          </a:xfrm>
        </p:grpSpPr>
        <p:grpSp>
          <p:nvGrpSpPr>
            <p:cNvPr id="354" name="Google Shape;354;p15"/>
            <p:cNvGrpSpPr/>
            <p:nvPr/>
          </p:nvGrpSpPr>
          <p:grpSpPr>
            <a:xfrm>
              <a:off x="7462056" y="2817962"/>
              <a:ext cx="1881969" cy="1222076"/>
              <a:chOff x="6710489" y="2520268"/>
              <a:chExt cx="1881969" cy="1222076"/>
            </a:xfrm>
          </p:grpSpPr>
          <p:sp>
            <p:nvSpPr>
              <p:cNvPr id="355" name="Google Shape;355;p15"/>
              <p:cNvSpPr/>
              <p:nvPr/>
            </p:nvSpPr>
            <p:spPr>
              <a:xfrm>
                <a:off x="6710489"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15"/>
              <p:cNvSpPr/>
              <p:nvPr/>
            </p:nvSpPr>
            <p:spPr>
              <a:xfrm>
                <a:off x="7356375"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5"/>
              <p:cNvSpPr/>
              <p:nvPr/>
            </p:nvSpPr>
            <p:spPr>
              <a:xfrm>
                <a:off x="8002261"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15"/>
              <p:cNvSpPr/>
              <p:nvPr/>
            </p:nvSpPr>
            <p:spPr>
              <a:xfrm>
                <a:off x="7033432"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15"/>
              <p:cNvSpPr/>
              <p:nvPr/>
            </p:nvSpPr>
            <p:spPr>
              <a:xfrm>
                <a:off x="7673591"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360" name="Google Shape;360;p15"/>
            <p:cNvSpPr txBox="1"/>
            <p:nvPr/>
          </p:nvSpPr>
          <p:spPr>
            <a:xfrm>
              <a:off x="7443284" y="3039798"/>
              <a:ext cx="62097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Xác định</a:t>
              </a:r>
              <a:endParaRPr b="0" sz="900">
                <a:solidFill>
                  <a:schemeClr val="lt1"/>
                </a:solidFill>
                <a:latin typeface="Arial"/>
                <a:ea typeface="Arial"/>
                <a:cs typeface="Arial"/>
                <a:sym typeface="Arial"/>
              </a:endParaRPr>
            </a:p>
          </p:txBody>
        </p:sp>
        <p:sp>
          <p:nvSpPr>
            <p:cNvPr id="361" name="Google Shape;361;p15"/>
            <p:cNvSpPr txBox="1"/>
            <p:nvPr/>
          </p:nvSpPr>
          <p:spPr>
            <a:xfrm>
              <a:off x="7752488" y="3587887"/>
              <a:ext cx="661730"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362" name="Google Shape;362;p15"/>
            <p:cNvSpPr txBox="1"/>
            <p:nvPr/>
          </p:nvSpPr>
          <p:spPr>
            <a:xfrm>
              <a:off x="8037216" y="3039798"/>
              <a:ext cx="70146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363" name="Google Shape;363;p15"/>
            <p:cNvSpPr txBox="1"/>
            <p:nvPr/>
          </p:nvSpPr>
          <p:spPr>
            <a:xfrm>
              <a:off x="8341952" y="3464193"/>
              <a:ext cx="756606" cy="4932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
          <p:nvSpPr>
            <p:cNvPr id="364" name="Google Shape;364;p15"/>
            <p:cNvSpPr txBox="1"/>
            <p:nvPr/>
          </p:nvSpPr>
          <p:spPr>
            <a:xfrm>
              <a:off x="8640386" y="3039798"/>
              <a:ext cx="788116"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pSp>
        <p:nvGrpSpPr>
          <p:cNvPr id="365" name="Google Shape;365;p15"/>
          <p:cNvGrpSpPr/>
          <p:nvPr/>
        </p:nvGrpSpPr>
        <p:grpSpPr>
          <a:xfrm>
            <a:off x="450000" y="450000"/>
            <a:ext cx="9018000" cy="276999"/>
            <a:chOff x="450000" y="450000"/>
            <a:chExt cx="9018000" cy="276999"/>
          </a:xfrm>
        </p:grpSpPr>
        <p:sp>
          <p:nvSpPr>
            <p:cNvPr id="366" name="Google Shape;366;p1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367" name="Google Shape;367;p1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16"/>
          <p:cNvGrpSpPr/>
          <p:nvPr/>
        </p:nvGrpSpPr>
        <p:grpSpPr>
          <a:xfrm>
            <a:off x="558800" y="2091493"/>
            <a:ext cx="8785225" cy="215444"/>
            <a:chOff x="1027113" y="2045625"/>
            <a:chExt cx="8785225" cy="215444"/>
          </a:xfrm>
        </p:grpSpPr>
        <p:sp>
          <p:nvSpPr>
            <p:cNvPr id="374" name="Google Shape;374;p16"/>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6"/>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Nguyên nhân gây suy giảm thị lực:</a:t>
              </a:r>
              <a:endParaRPr/>
            </a:p>
          </p:txBody>
        </p:sp>
      </p:grpSp>
      <p:grpSp>
        <p:nvGrpSpPr>
          <p:cNvPr id="376" name="Google Shape;376;p16"/>
          <p:cNvGrpSpPr/>
          <p:nvPr/>
        </p:nvGrpSpPr>
        <p:grpSpPr>
          <a:xfrm>
            <a:off x="1258401" y="2690944"/>
            <a:ext cx="8180218" cy="3206470"/>
            <a:chOff x="493200" y="2832137"/>
            <a:chExt cx="8180218" cy="3206470"/>
          </a:xfrm>
        </p:grpSpPr>
        <p:grpSp>
          <p:nvGrpSpPr>
            <p:cNvPr id="377" name="Google Shape;377;p16"/>
            <p:cNvGrpSpPr/>
            <p:nvPr/>
          </p:nvGrpSpPr>
          <p:grpSpPr>
            <a:xfrm>
              <a:off x="3023842" y="3298194"/>
              <a:ext cx="2203840" cy="2289412"/>
              <a:chOff x="602161" y="2664654"/>
              <a:chExt cx="3423557" cy="3556492"/>
            </a:xfrm>
          </p:grpSpPr>
          <p:grpSp>
            <p:nvGrpSpPr>
              <p:cNvPr id="378" name="Google Shape;378;p16"/>
              <p:cNvGrpSpPr/>
              <p:nvPr/>
            </p:nvGrpSpPr>
            <p:grpSpPr>
              <a:xfrm>
                <a:off x="602161" y="2664654"/>
                <a:ext cx="3423557" cy="3556492"/>
                <a:chOff x="117815" y="2220225"/>
                <a:chExt cx="3912096" cy="4064000"/>
              </a:xfrm>
            </p:grpSpPr>
            <p:graphicFrame>
              <p:nvGraphicFramePr>
                <p:cNvPr id="379" name="Google Shape;379;p16"/>
                <p:cNvGraphicFramePr/>
                <p:nvPr/>
              </p:nvGraphicFramePr>
              <p:xfrm>
                <a:off x="117815" y="2220225"/>
                <a:ext cx="3912096" cy="4064000"/>
              </p:xfrm>
              <a:graphic>
                <a:graphicData uri="http://schemas.openxmlformats.org/drawingml/2006/chart">
                  <c:chart r:id="rId3"/>
                </a:graphicData>
              </a:graphic>
            </p:graphicFrame>
            <p:sp>
              <p:nvSpPr>
                <p:cNvPr id="380" name="Google Shape;380;p16"/>
                <p:cNvSpPr/>
                <p:nvPr/>
              </p:nvSpPr>
              <p:spPr>
                <a:xfrm>
                  <a:off x="436591" y="2614953"/>
                  <a:ext cx="3274548" cy="3274544"/>
                </a:xfrm>
                <a:prstGeom prst="donut">
                  <a:avLst>
                    <a:gd fmla="val 96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1" name="Google Shape;381;p16"/>
              <p:cNvSpPr/>
              <p:nvPr/>
            </p:nvSpPr>
            <p:spPr>
              <a:xfrm>
                <a:off x="2683015" y="4060522"/>
                <a:ext cx="702458" cy="33468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39</a:t>
                </a:r>
                <a:r>
                  <a:rPr lang="en-US" sz="1100">
                    <a:solidFill>
                      <a:schemeClr val="lt1"/>
                    </a:solidFill>
                    <a:latin typeface="Arial"/>
                    <a:ea typeface="Arial"/>
                    <a:cs typeface="Arial"/>
                    <a:sym typeface="Arial"/>
                  </a:rPr>
                  <a:t>%</a:t>
                </a:r>
                <a:endParaRPr/>
              </a:p>
            </p:txBody>
          </p:sp>
          <p:sp>
            <p:nvSpPr>
              <p:cNvPr id="382" name="Google Shape;382;p16"/>
              <p:cNvSpPr/>
              <p:nvPr/>
            </p:nvSpPr>
            <p:spPr>
              <a:xfrm>
                <a:off x="1977563" y="5158453"/>
                <a:ext cx="646267" cy="33484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18</a:t>
                </a:r>
                <a:r>
                  <a:rPr lang="en-US" sz="1100">
                    <a:solidFill>
                      <a:schemeClr val="lt1"/>
                    </a:solidFill>
                    <a:latin typeface="Arial"/>
                    <a:ea typeface="Arial"/>
                    <a:cs typeface="Arial"/>
                    <a:sym typeface="Arial"/>
                  </a:rPr>
                  <a:t>%</a:t>
                </a:r>
                <a:endParaRPr/>
              </a:p>
            </p:txBody>
          </p:sp>
          <p:sp>
            <p:nvSpPr>
              <p:cNvPr id="383" name="Google Shape;383;p16"/>
              <p:cNvSpPr/>
              <p:nvPr/>
            </p:nvSpPr>
            <p:spPr>
              <a:xfrm>
                <a:off x="1221868" y="4813387"/>
                <a:ext cx="613389" cy="33468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11</a:t>
                </a:r>
                <a:r>
                  <a:rPr lang="en-US" sz="1100">
                    <a:solidFill>
                      <a:schemeClr val="lt1"/>
                    </a:solidFill>
                    <a:latin typeface="Arial"/>
                    <a:ea typeface="Arial"/>
                    <a:cs typeface="Arial"/>
                    <a:sym typeface="Arial"/>
                  </a:rPr>
                  <a:t>%</a:t>
                </a:r>
                <a:endParaRPr/>
              </a:p>
            </p:txBody>
          </p:sp>
          <p:sp>
            <p:nvSpPr>
              <p:cNvPr id="384" name="Google Shape;384;p16"/>
              <p:cNvSpPr/>
              <p:nvPr/>
            </p:nvSpPr>
            <p:spPr>
              <a:xfrm>
                <a:off x="926582" y="4220160"/>
                <a:ext cx="797753" cy="33468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10</a:t>
                </a:r>
                <a:r>
                  <a:rPr lang="en-US" sz="1100">
                    <a:solidFill>
                      <a:schemeClr val="lt1"/>
                    </a:solidFill>
                    <a:latin typeface="Arial"/>
                    <a:ea typeface="Arial"/>
                    <a:cs typeface="Arial"/>
                    <a:sym typeface="Arial"/>
                  </a:rPr>
                  <a:t>%</a:t>
                </a:r>
                <a:endParaRPr/>
              </a:p>
            </p:txBody>
          </p:sp>
          <p:sp>
            <p:nvSpPr>
              <p:cNvPr id="385" name="Google Shape;385;p16"/>
              <p:cNvSpPr/>
              <p:nvPr/>
            </p:nvSpPr>
            <p:spPr>
              <a:xfrm>
                <a:off x="1296679" y="3760778"/>
                <a:ext cx="415817" cy="1809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900">
                    <a:solidFill>
                      <a:srgbClr val="262626"/>
                    </a:solidFill>
                    <a:latin typeface="Arial"/>
                    <a:ea typeface="Arial"/>
                    <a:cs typeface="Arial"/>
                    <a:sym typeface="Arial"/>
                  </a:rPr>
                  <a:t>7%</a:t>
                </a:r>
                <a:endParaRPr/>
              </a:p>
            </p:txBody>
          </p:sp>
          <p:sp>
            <p:nvSpPr>
              <p:cNvPr id="386" name="Google Shape;386;p16"/>
              <p:cNvSpPr/>
              <p:nvPr/>
            </p:nvSpPr>
            <p:spPr>
              <a:xfrm>
                <a:off x="1541328" y="3522647"/>
                <a:ext cx="415817" cy="1809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900">
                    <a:solidFill>
                      <a:srgbClr val="262626"/>
                    </a:solidFill>
                    <a:latin typeface="Arial"/>
                    <a:ea typeface="Arial"/>
                    <a:cs typeface="Arial"/>
                    <a:sym typeface="Arial"/>
                  </a:rPr>
                  <a:t>4%</a:t>
                </a:r>
                <a:endParaRPr/>
              </a:p>
            </p:txBody>
          </p:sp>
          <p:sp>
            <p:nvSpPr>
              <p:cNvPr id="387" name="Google Shape;387;p16"/>
              <p:cNvSpPr/>
              <p:nvPr/>
            </p:nvSpPr>
            <p:spPr>
              <a:xfrm>
                <a:off x="1724334" y="3369625"/>
                <a:ext cx="415817" cy="1809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900">
                    <a:solidFill>
                      <a:srgbClr val="262626"/>
                    </a:solidFill>
                    <a:latin typeface="Arial"/>
                    <a:ea typeface="Arial"/>
                    <a:cs typeface="Arial"/>
                    <a:sym typeface="Arial"/>
                  </a:rPr>
                  <a:t>3%</a:t>
                </a:r>
                <a:endParaRPr/>
              </a:p>
            </p:txBody>
          </p:sp>
          <p:sp>
            <p:nvSpPr>
              <p:cNvPr id="388" name="Google Shape;388;p16"/>
              <p:cNvSpPr/>
              <p:nvPr/>
            </p:nvSpPr>
            <p:spPr>
              <a:xfrm>
                <a:off x="1944065" y="3267608"/>
                <a:ext cx="415817" cy="1809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900">
                    <a:solidFill>
                      <a:srgbClr val="262626"/>
                    </a:solidFill>
                    <a:latin typeface="Arial"/>
                    <a:ea typeface="Arial"/>
                    <a:cs typeface="Arial"/>
                    <a:sym typeface="Arial"/>
                  </a:rPr>
                  <a:t>3%</a:t>
                </a:r>
                <a:endParaRPr/>
              </a:p>
            </p:txBody>
          </p:sp>
          <p:sp>
            <p:nvSpPr>
              <p:cNvPr id="389" name="Google Shape;389;p16"/>
              <p:cNvSpPr/>
              <p:nvPr/>
            </p:nvSpPr>
            <p:spPr>
              <a:xfrm>
                <a:off x="2085393" y="3037647"/>
                <a:ext cx="415817" cy="1809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900">
                    <a:solidFill>
                      <a:srgbClr val="262626"/>
                    </a:solidFill>
                    <a:latin typeface="Arial"/>
                    <a:ea typeface="Arial"/>
                    <a:cs typeface="Arial"/>
                    <a:sym typeface="Arial"/>
                  </a:rPr>
                  <a:t>0.7%</a:t>
                </a:r>
                <a:endParaRPr/>
              </a:p>
            </p:txBody>
          </p:sp>
        </p:grpSp>
        <p:sp>
          <p:nvSpPr>
            <p:cNvPr id="390" name="Google Shape;390;p16"/>
            <p:cNvSpPr/>
            <p:nvPr/>
          </p:nvSpPr>
          <p:spPr>
            <a:xfrm>
              <a:off x="2523449" y="2832137"/>
              <a:ext cx="3206470" cy="3206470"/>
            </a:xfrm>
            <a:prstGeom prst="arc">
              <a:avLst>
                <a:gd fmla="val 17258928" name="adj1"/>
                <a:gd fmla="val 16063349" name="adj2"/>
              </a:avLst>
            </a:prstGeom>
            <a:noFill/>
            <a:ln cap="flat" cmpd="sng" w="22225">
              <a:solidFill>
                <a:srgbClr val="00B050"/>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16"/>
            <p:cNvSpPr/>
            <p:nvPr/>
          </p:nvSpPr>
          <p:spPr>
            <a:xfrm>
              <a:off x="5584652" y="3195072"/>
              <a:ext cx="1188000" cy="289441"/>
            </a:xfrm>
            <a:prstGeom prst="roundRect">
              <a:avLst>
                <a:gd fmla="val 50000" name="adj"/>
              </a:avLst>
            </a:prstGeom>
            <a:solidFill>
              <a:schemeClr val="lt1"/>
            </a:solidFill>
            <a:ln cap="flat" cmpd="sng" w="15875">
              <a:solidFill>
                <a:srgbClr val="0033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Trên 50 tuổi</a:t>
              </a:r>
              <a:endParaRPr b="1" sz="1100">
                <a:solidFill>
                  <a:srgbClr val="262626"/>
                </a:solidFill>
                <a:latin typeface="Arial"/>
                <a:ea typeface="Arial"/>
                <a:cs typeface="Arial"/>
                <a:sym typeface="Arial"/>
              </a:endParaRPr>
            </a:p>
          </p:txBody>
        </p:sp>
        <p:sp>
          <p:nvSpPr>
            <p:cNvPr id="392" name="Google Shape;392;p16"/>
            <p:cNvSpPr/>
            <p:nvPr/>
          </p:nvSpPr>
          <p:spPr>
            <a:xfrm>
              <a:off x="5850418" y="4756672"/>
              <a:ext cx="1188000" cy="289441"/>
            </a:xfrm>
            <a:prstGeom prst="roundRect">
              <a:avLst>
                <a:gd fmla="val 50000" name="adj"/>
              </a:avLst>
            </a:prstGeom>
            <a:solidFill>
              <a:schemeClr val="lt1"/>
            </a:solidFill>
            <a:ln cap="flat"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Từ 20-40 tuổi</a:t>
              </a:r>
              <a:endParaRPr b="1" sz="1100">
                <a:solidFill>
                  <a:srgbClr val="262626"/>
                </a:solidFill>
                <a:latin typeface="Arial"/>
                <a:ea typeface="Arial"/>
                <a:cs typeface="Arial"/>
                <a:sym typeface="Arial"/>
              </a:endParaRPr>
            </a:p>
          </p:txBody>
        </p:sp>
        <p:sp>
          <p:nvSpPr>
            <p:cNvPr id="393" name="Google Shape;393;p16"/>
            <p:cNvSpPr/>
            <p:nvPr/>
          </p:nvSpPr>
          <p:spPr>
            <a:xfrm>
              <a:off x="869950" y="4756672"/>
              <a:ext cx="1563710" cy="289441"/>
            </a:xfrm>
            <a:prstGeom prst="roundRect">
              <a:avLst>
                <a:gd fmla="val 50000" name="adj"/>
              </a:avLst>
            </a:prstGeom>
            <a:solidFill>
              <a:schemeClr val="lt1"/>
            </a:solidFill>
            <a:ln cap="flat" cmpd="sng" w="1587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Trẻ nhỏ và vị thành niên</a:t>
              </a:r>
              <a:endParaRPr b="1" sz="1100">
                <a:solidFill>
                  <a:srgbClr val="262626"/>
                </a:solidFill>
                <a:latin typeface="Arial"/>
                <a:ea typeface="Arial"/>
                <a:cs typeface="Arial"/>
                <a:sym typeface="Arial"/>
              </a:endParaRPr>
            </a:p>
          </p:txBody>
        </p:sp>
        <p:sp>
          <p:nvSpPr>
            <p:cNvPr id="394" name="Google Shape;394;p16"/>
            <p:cNvSpPr/>
            <p:nvPr/>
          </p:nvSpPr>
          <p:spPr>
            <a:xfrm>
              <a:off x="1476084" y="3195072"/>
              <a:ext cx="1188000" cy="289441"/>
            </a:xfrm>
            <a:prstGeom prst="roundRect">
              <a:avLst>
                <a:gd fmla="val 50000" name="adj"/>
              </a:avLst>
            </a:prstGeom>
            <a:solidFill>
              <a:schemeClr val="lt1"/>
            </a:solidFill>
            <a:ln cap="flat" cmpd="sng" w="158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Trẻ nhũ nhi</a:t>
              </a:r>
              <a:endParaRPr b="1" sz="1100">
                <a:solidFill>
                  <a:srgbClr val="262626"/>
                </a:solidFill>
                <a:latin typeface="Arial"/>
                <a:ea typeface="Arial"/>
                <a:cs typeface="Arial"/>
                <a:sym typeface="Arial"/>
              </a:endParaRPr>
            </a:p>
          </p:txBody>
        </p:sp>
        <p:sp>
          <p:nvSpPr>
            <p:cNvPr id="395" name="Google Shape;395;p16"/>
            <p:cNvSpPr/>
            <p:nvPr/>
          </p:nvSpPr>
          <p:spPr>
            <a:xfrm>
              <a:off x="5862902" y="3640321"/>
              <a:ext cx="2810516" cy="84638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rgbClr val="262626"/>
                  </a:solidFill>
                  <a:latin typeface="Arial"/>
                  <a:ea typeface="Arial"/>
                  <a:cs typeface="Arial"/>
                  <a:sym typeface="Arial"/>
                </a:rPr>
                <a:t>Đục thủy tinh thể</a:t>
              </a:r>
              <a:endParaRPr/>
            </a:p>
            <a:p>
              <a:pPr indent="0" lvl="0" marL="0" marR="0" rtl="0" algn="l">
                <a:spcBef>
                  <a:spcPts val="0"/>
                </a:spcBef>
                <a:spcAft>
                  <a:spcPts val="0"/>
                </a:spcAft>
                <a:buNone/>
              </a:pPr>
              <a:r>
                <a:rPr lang="en-US" sz="1100">
                  <a:solidFill>
                    <a:srgbClr val="262626"/>
                  </a:solidFill>
                  <a:latin typeface="Arial"/>
                  <a:ea typeface="Arial"/>
                  <a:cs typeface="Arial"/>
                  <a:sym typeface="Arial"/>
                </a:rPr>
                <a:t>Võng mạc do tiểu đường</a:t>
              </a:r>
              <a:br>
                <a:rPr lang="en-US" sz="1100">
                  <a:solidFill>
                    <a:srgbClr val="262626"/>
                  </a:solidFill>
                  <a:latin typeface="Arial"/>
                  <a:ea typeface="Arial"/>
                  <a:cs typeface="Arial"/>
                  <a:sym typeface="Arial"/>
                </a:rPr>
              </a:br>
              <a:r>
                <a:rPr lang="en-US" sz="1100">
                  <a:solidFill>
                    <a:srgbClr val="262626"/>
                  </a:solidFill>
                  <a:latin typeface="Arial"/>
                  <a:ea typeface="Arial"/>
                  <a:cs typeface="Arial"/>
                  <a:sym typeface="Arial"/>
                </a:rPr>
                <a:t>Lão thị</a:t>
              </a:r>
              <a:endParaRPr/>
            </a:p>
            <a:p>
              <a:pPr indent="0" lvl="0" marL="0" marR="0" rtl="0" algn="l">
                <a:spcBef>
                  <a:spcPts val="0"/>
                </a:spcBef>
                <a:spcAft>
                  <a:spcPts val="0"/>
                </a:spcAft>
                <a:buNone/>
              </a:pPr>
              <a:r>
                <a:rPr lang="en-US" sz="1100">
                  <a:solidFill>
                    <a:srgbClr val="262626"/>
                  </a:solidFill>
                  <a:latin typeface="Arial"/>
                  <a:ea typeface="Arial"/>
                  <a:cs typeface="Arial"/>
                  <a:sym typeface="Arial"/>
                </a:rPr>
                <a:t>Tăng nhãn áp</a:t>
              </a:r>
              <a:endParaRPr/>
            </a:p>
            <a:p>
              <a:pPr indent="0" lvl="0" marL="0" marR="0" rtl="0" algn="l">
                <a:spcBef>
                  <a:spcPts val="0"/>
                </a:spcBef>
                <a:spcAft>
                  <a:spcPts val="0"/>
                </a:spcAft>
                <a:buNone/>
              </a:pPr>
              <a:r>
                <a:rPr lang="en-US" sz="1100">
                  <a:solidFill>
                    <a:srgbClr val="262626"/>
                  </a:solidFill>
                  <a:latin typeface="Arial"/>
                  <a:ea typeface="Arial"/>
                  <a:cs typeface="Arial"/>
                  <a:sym typeface="Arial"/>
                </a:rPr>
                <a:t>Thoái hóa điểm vàng do tuổi tác (AMD)</a:t>
              </a:r>
              <a:endParaRPr/>
            </a:p>
          </p:txBody>
        </p:sp>
        <p:sp>
          <p:nvSpPr>
            <p:cNvPr id="396" name="Google Shape;396;p16"/>
            <p:cNvSpPr/>
            <p:nvPr/>
          </p:nvSpPr>
          <p:spPr>
            <a:xfrm>
              <a:off x="5972934" y="5164615"/>
              <a:ext cx="2161951" cy="3385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100">
                  <a:solidFill>
                    <a:srgbClr val="262626"/>
                  </a:solidFill>
                  <a:latin typeface="Arial"/>
                  <a:ea typeface="Arial"/>
                  <a:cs typeface="Arial"/>
                  <a:sym typeface="Arial"/>
                </a:rPr>
                <a:t>Chấn thương thể chất</a:t>
              </a:r>
              <a:endParaRPr/>
            </a:p>
            <a:p>
              <a:pPr indent="0" lvl="0" marL="0" marR="0" rtl="0" algn="l">
                <a:spcBef>
                  <a:spcPts val="0"/>
                </a:spcBef>
                <a:spcAft>
                  <a:spcPts val="0"/>
                </a:spcAft>
                <a:buNone/>
              </a:pPr>
              <a:r>
                <a:rPr lang="en-US" sz="1100">
                  <a:solidFill>
                    <a:srgbClr val="262626"/>
                  </a:solidFill>
                  <a:latin typeface="Arial"/>
                  <a:ea typeface="Arial"/>
                  <a:cs typeface="Arial"/>
                  <a:sym typeface="Arial"/>
                </a:rPr>
                <a:t>Bệnh về giác mạc và mắt</a:t>
              </a:r>
              <a:endParaRPr/>
            </a:p>
          </p:txBody>
        </p:sp>
        <p:sp>
          <p:nvSpPr>
            <p:cNvPr id="397" name="Google Shape;397;p16"/>
            <p:cNvSpPr/>
            <p:nvPr/>
          </p:nvSpPr>
          <p:spPr>
            <a:xfrm>
              <a:off x="594801" y="5164615"/>
              <a:ext cx="1802270" cy="5078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100">
                  <a:solidFill>
                    <a:srgbClr val="262626"/>
                  </a:solidFill>
                  <a:latin typeface="Arial"/>
                  <a:ea typeface="Arial"/>
                  <a:cs typeface="Arial"/>
                  <a:sym typeface="Arial"/>
                </a:rPr>
                <a:t>Nhược thị</a:t>
              </a:r>
              <a:endParaRPr/>
            </a:p>
            <a:p>
              <a:pPr indent="0" lvl="0" marL="0" marR="0" rtl="0" algn="r">
                <a:spcBef>
                  <a:spcPts val="0"/>
                </a:spcBef>
                <a:spcAft>
                  <a:spcPts val="0"/>
                </a:spcAft>
                <a:buNone/>
              </a:pPr>
              <a:r>
                <a:rPr lang="en-US" sz="1100">
                  <a:solidFill>
                    <a:srgbClr val="262626"/>
                  </a:solidFill>
                  <a:latin typeface="Arial"/>
                  <a:ea typeface="Arial"/>
                  <a:cs typeface="Arial"/>
                  <a:sym typeface="Arial"/>
                </a:rPr>
                <a:t>Lác mắt</a:t>
              </a:r>
              <a:endParaRPr/>
            </a:p>
            <a:p>
              <a:pPr indent="0" lvl="0" marL="0" marR="0" rtl="0" algn="r">
                <a:spcBef>
                  <a:spcPts val="0"/>
                </a:spcBef>
                <a:spcAft>
                  <a:spcPts val="0"/>
                </a:spcAft>
                <a:buNone/>
              </a:pPr>
              <a:r>
                <a:rPr lang="en-US" sz="1100">
                  <a:solidFill>
                    <a:srgbClr val="262626"/>
                  </a:solidFill>
                  <a:latin typeface="Arial"/>
                  <a:ea typeface="Arial"/>
                  <a:cs typeface="Arial"/>
                  <a:sym typeface="Arial"/>
                </a:rPr>
                <a:t>Dị tật khúc xạ </a:t>
              </a:r>
              <a:endParaRPr/>
            </a:p>
          </p:txBody>
        </p:sp>
        <p:sp>
          <p:nvSpPr>
            <p:cNvPr id="398" name="Google Shape;398;p16"/>
            <p:cNvSpPr/>
            <p:nvPr/>
          </p:nvSpPr>
          <p:spPr>
            <a:xfrm>
              <a:off x="493200" y="3640321"/>
              <a:ext cx="1941279" cy="5078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100">
                  <a:solidFill>
                    <a:srgbClr val="262626"/>
                  </a:solidFill>
                  <a:latin typeface="Arial"/>
                  <a:ea typeface="Arial"/>
                  <a:cs typeface="Arial"/>
                  <a:sym typeface="Arial"/>
                </a:rPr>
                <a:t>Viêm kết mạc ở trẻ sơ sinh</a:t>
              </a:r>
              <a:endParaRPr/>
            </a:p>
            <a:p>
              <a:pPr indent="0" lvl="0" marL="0" marR="0" rtl="0" algn="r">
                <a:spcBef>
                  <a:spcPts val="0"/>
                </a:spcBef>
                <a:spcAft>
                  <a:spcPts val="0"/>
                </a:spcAft>
                <a:buNone/>
              </a:pPr>
              <a:r>
                <a:rPr lang="en-US" sz="1100">
                  <a:solidFill>
                    <a:srgbClr val="262626"/>
                  </a:solidFill>
                  <a:latin typeface="Arial"/>
                  <a:ea typeface="Arial"/>
                  <a:cs typeface="Arial"/>
                  <a:sym typeface="Arial"/>
                </a:rPr>
                <a:t>Bệnh võng mạc ở trẻ sinh non (ROP)</a:t>
              </a:r>
              <a:endParaRPr/>
            </a:p>
          </p:txBody>
        </p:sp>
        <p:sp>
          <p:nvSpPr>
            <p:cNvPr id="399" name="Google Shape;399;p16"/>
            <p:cNvSpPr/>
            <p:nvPr/>
          </p:nvSpPr>
          <p:spPr>
            <a:xfrm>
              <a:off x="5058918" y="4173858"/>
              <a:ext cx="671198"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000">
                  <a:solidFill>
                    <a:srgbClr val="262626"/>
                  </a:solidFill>
                  <a:latin typeface="Arial"/>
                  <a:ea typeface="Arial"/>
                  <a:cs typeface="Arial"/>
                  <a:sym typeface="Arial"/>
                </a:rPr>
                <a:t>Cataract</a:t>
              </a:r>
              <a:endParaRPr/>
            </a:p>
          </p:txBody>
        </p:sp>
        <p:sp>
          <p:nvSpPr>
            <p:cNvPr id="400" name="Google Shape;400;p16"/>
            <p:cNvSpPr/>
            <p:nvPr/>
          </p:nvSpPr>
          <p:spPr>
            <a:xfrm>
              <a:off x="3544245" y="5529972"/>
              <a:ext cx="1163033" cy="3077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000">
                  <a:solidFill>
                    <a:srgbClr val="262626"/>
                  </a:solidFill>
                  <a:latin typeface="Arial"/>
                  <a:ea typeface="Arial"/>
                  <a:cs typeface="Arial"/>
                  <a:sym typeface="Arial"/>
                </a:rPr>
                <a:t>Dị tật khúc xạ không được điều trị</a:t>
              </a:r>
              <a:endParaRPr/>
            </a:p>
          </p:txBody>
        </p:sp>
        <p:sp>
          <p:nvSpPr>
            <p:cNvPr id="401" name="Google Shape;401;p16"/>
            <p:cNvSpPr/>
            <p:nvPr/>
          </p:nvSpPr>
          <p:spPr>
            <a:xfrm>
              <a:off x="2862802" y="5078418"/>
              <a:ext cx="445368"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000">
                  <a:solidFill>
                    <a:srgbClr val="262626"/>
                  </a:solidFill>
                  <a:latin typeface="Arial"/>
                  <a:ea typeface="Arial"/>
                  <a:cs typeface="Arial"/>
                  <a:sym typeface="Arial"/>
                </a:rPr>
                <a:t>V.v.</a:t>
              </a:r>
              <a:endParaRPr/>
            </a:p>
          </p:txBody>
        </p:sp>
        <p:sp>
          <p:nvSpPr>
            <p:cNvPr id="402" name="Google Shape;402;p16"/>
            <p:cNvSpPr/>
            <p:nvPr/>
          </p:nvSpPr>
          <p:spPr>
            <a:xfrm>
              <a:off x="2553779" y="4318968"/>
              <a:ext cx="618046" cy="3077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000">
                  <a:solidFill>
                    <a:srgbClr val="262626"/>
                  </a:solidFill>
                  <a:latin typeface="Arial"/>
                  <a:ea typeface="Arial"/>
                  <a:cs typeface="Arial"/>
                  <a:sym typeface="Arial"/>
                </a:rPr>
                <a:t>Tăng nhân áp</a:t>
              </a:r>
              <a:endParaRPr sz="1000">
                <a:solidFill>
                  <a:srgbClr val="262626"/>
                </a:solidFill>
                <a:latin typeface="Arial"/>
                <a:ea typeface="Arial"/>
                <a:cs typeface="Arial"/>
                <a:sym typeface="Arial"/>
              </a:endParaRPr>
            </a:p>
          </p:txBody>
        </p:sp>
        <p:sp>
          <p:nvSpPr>
            <p:cNvPr id="403" name="Google Shape;403;p16"/>
            <p:cNvSpPr/>
            <p:nvPr/>
          </p:nvSpPr>
          <p:spPr>
            <a:xfrm>
              <a:off x="3547466" y="3096953"/>
              <a:ext cx="1188000" cy="289441"/>
            </a:xfrm>
            <a:prstGeom prst="roundRect">
              <a:avLst>
                <a:gd fmla="val 50000" name="adj"/>
              </a:avLst>
            </a:prstGeom>
            <a:solidFill>
              <a:schemeClr val="lt1"/>
            </a:solidFill>
            <a:ln cap="flat" cmpd="sng" w="158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Tổng</a:t>
              </a:r>
              <a:endParaRPr b="1" sz="1100">
                <a:solidFill>
                  <a:srgbClr val="262626"/>
                </a:solidFill>
                <a:latin typeface="Arial"/>
                <a:ea typeface="Arial"/>
                <a:cs typeface="Arial"/>
                <a:sym typeface="Arial"/>
              </a:endParaRPr>
            </a:p>
          </p:txBody>
        </p:sp>
      </p:grpSp>
      <p:grpSp>
        <p:nvGrpSpPr>
          <p:cNvPr id="404" name="Google Shape;404;p16"/>
          <p:cNvGrpSpPr/>
          <p:nvPr/>
        </p:nvGrpSpPr>
        <p:grpSpPr>
          <a:xfrm>
            <a:off x="7564874" y="2091493"/>
            <a:ext cx="1858229" cy="1143902"/>
            <a:chOff x="7443284" y="2817962"/>
            <a:chExt cx="1985219" cy="1222076"/>
          </a:xfrm>
        </p:grpSpPr>
        <p:grpSp>
          <p:nvGrpSpPr>
            <p:cNvPr id="405" name="Google Shape;405;p16"/>
            <p:cNvGrpSpPr/>
            <p:nvPr/>
          </p:nvGrpSpPr>
          <p:grpSpPr>
            <a:xfrm>
              <a:off x="7462056" y="2817962"/>
              <a:ext cx="1881969" cy="1222076"/>
              <a:chOff x="6710489" y="2520268"/>
              <a:chExt cx="1881969" cy="1222076"/>
            </a:xfrm>
          </p:grpSpPr>
          <p:sp>
            <p:nvSpPr>
              <p:cNvPr id="406" name="Google Shape;406;p16"/>
              <p:cNvSpPr/>
              <p:nvPr/>
            </p:nvSpPr>
            <p:spPr>
              <a:xfrm>
                <a:off x="6710489"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16"/>
              <p:cNvSpPr/>
              <p:nvPr/>
            </p:nvSpPr>
            <p:spPr>
              <a:xfrm>
                <a:off x="7356375"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16"/>
              <p:cNvSpPr/>
              <p:nvPr/>
            </p:nvSpPr>
            <p:spPr>
              <a:xfrm>
                <a:off x="8002261"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16"/>
              <p:cNvSpPr/>
              <p:nvPr/>
            </p:nvSpPr>
            <p:spPr>
              <a:xfrm>
                <a:off x="7033432"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16"/>
              <p:cNvSpPr/>
              <p:nvPr/>
            </p:nvSpPr>
            <p:spPr>
              <a:xfrm>
                <a:off x="7673591"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411" name="Google Shape;411;p16"/>
            <p:cNvSpPr txBox="1"/>
            <p:nvPr/>
          </p:nvSpPr>
          <p:spPr>
            <a:xfrm>
              <a:off x="7443284" y="3039798"/>
              <a:ext cx="62097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Xác định</a:t>
              </a:r>
              <a:endParaRPr b="0" sz="900">
                <a:solidFill>
                  <a:schemeClr val="lt1"/>
                </a:solidFill>
                <a:latin typeface="Arial"/>
                <a:ea typeface="Arial"/>
                <a:cs typeface="Arial"/>
                <a:sym typeface="Arial"/>
              </a:endParaRPr>
            </a:p>
          </p:txBody>
        </p:sp>
        <p:sp>
          <p:nvSpPr>
            <p:cNvPr id="412" name="Google Shape;412;p16"/>
            <p:cNvSpPr txBox="1"/>
            <p:nvPr/>
          </p:nvSpPr>
          <p:spPr>
            <a:xfrm>
              <a:off x="7752488" y="3587887"/>
              <a:ext cx="661729"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413" name="Google Shape;413;p16"/>
            <p:cNvSpPr txBox="1"/>
            <p:nvPr/>
          </p:nvSpPr>
          <p:spPr>
            <a:xfrm>
              <a:off x="8037216" y="3039798"/>
              <a:ext cx="70146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414" name="Google Shape;414;p16"/>
            <p:cNvSpPr txBox="1"/>
            <p:nvPr/>
          </p:nvSpPr>
          <p:spPr>
            <a:xfrm>
              <a:off x="8341953" y="3462047"/>
              <a:ext cx="756606" cy="4932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
          <p:nvSpPr>
            <p:cNvPr id="415" name="Google Shape;415;p16"/>
            <p:cNvSpPr txBox="1"/>
            <p:nvPr/>
          </p:nvSpPr>
          <p:spPr>
            <a:xfrm>
              <a:off x="8640388" y="3039798"/>
              <a:ext cx="788115"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pSp>
        <p:nvGrpSpPr>
          <p:cNvPr id="416" name="Google Shape;416;p16"/>
          <p:cNvGrpSpPr/>
          <p:nvPr/>
        </p:nvGrpSpPr>
        <p:grpSpPr>
          <a:xfrm>
            <a:off x="450000" y="450000"/>
            <a:ext cx="9018000" cy="276999"/>
            <a:chOff x="450000" y="450000"/>
            <a:chExt cx="9018000" cy="276999"/>
          </a:xfrm>
        </p:grpSpPr>
        <p:sp>
          <p:nvSpPr>
            <p:cNvPr id="417" name="Google Shape;417;p1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418" name="Google Shape;418;p1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419" name="Google Shape;419;p16"/>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17"/>
          <p:cNvGrpSpPr/>
          <p:nvPr/>
        </p:nvGrpSpPr>
        <p:grpSpPr>
          <a:xfrm>
            <a:off x="558800" y="2093842"/>
            <a:ext cx="8785225" cy="215444"/>
            <a:chOff x="1027113" y="2045625"/>
            <a:chExt cx="8785225" cy="215444"/>
          </a:xfrm>
        </p:grpSpPr>
        <p:sp>
          <p:nvSpPr>
            <p:cNvPr id="426" name="Google Shape;426;p17"/>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17"/>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Việt Nam:</a:t>
              </a:r>
              <a:endParaRPr/>
            </a:p>
          </p:txBody>
        </p:sp>
      </p:grpSp>
      <p:grpSp>
        <p:nvGrpSpPr>
          <p:cNvPr id="428" name="Google Shape;428;p17"/>
          <p:cNvGrpSpPr/>
          <p:nvPr/>
        </p:nvGrpSpPr>
        <p:grpSpPr>
          <a:xfrm>
            <a:off x="7564871" y="2093842"/>
            <a:ext cx="1858227" cy="1143902"/>
            <a:chOff x="7443284" y="2817962"/>
            <a:chExt cx="1985218" cy="1222076"/>
          </a:xfrm>
        </p:grpSpPr>
        <p:grpSp>
          <p:nvGrpSpPr>
            <p:cNvPr id="429" name="Google Shape;429;p17"/>
            <p:cNvGrpSpPr/>
            <p:nvPr/>
          </p:nvGrpSpPr>
          <p:grpSpPr>
            <a:xfrm>
              <a:off x="7462056" y="2817962"/>
              <a:ext cx="1881969" cy="1222076"/>
              <a:chOff x="6710489" y="2520268"/>
              <a:chExt cx="1881969" cy="1222076"/>
            </a:xfrm>
          </p:grpSpPr>
          <p:sp>
            <p:nvSpPr>
              <p:cNvPr id="430" name="Google Shape;430;p17"/>
              <p:cNvSpPr/>
              <p:nvPr/>
            </p:nvSpPr>
            <p:spPr>
              <a:xfrm>
                <a:off x="6710489"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31" name="Google Shape;431;p17"/>
              <p:cNvSpPr/>
              <p:nvPr/>
            </p:nvSpPr>
            <p:spPr>
              <a:xfrm>
                <a:off x="7356375"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7"/>
              <p:cNvSpPr/>
              <p:nvPr/>
            </p:nvSpPr>
            <p:spPr>
              <a:xfrm>
                <a:off x="8002261" y="2520268"/>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7"/>
              <p:cNvSpPr/>
              <p:nvPr/>
            </p:nvSpPr>
            <p:spPr>
              <a:xfrm>
                <a:off x="7033432"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7"/>
              <p:cNvSpPr/>
              <p:nvPr/>
            </p:nvSpPr>
            <p:spPr>
              <a:xfrm>
                <a:off x="7673591" y="3071811"/>
                <a:ext cx="590197" cy="670533"/>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435" name="Google Shape;435;p17"/>
            <p:cNvSpPr txBox="1"/>
            <p:nvPr/>
          </p:nvSpPr>
          <p:spPr>
            <a:xfrm>
              <a:off x="7443284" y="3039798"/>
              <a:ext cx="62097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Xác định</a:t>
              </a:r>
              <a:endParaRPr b="0" sz="900">
                <a:solidFill>
                  <a:schemeClr val="lt1"/>
                </a:solidFill>
                <a:latin typeface="Arial"/>
                <a:ea typeface="Arial"/>
                <a:cs typeface="Arial"/>
                <a:sym typeface="Arial"/>
              </a:endParaRPr>
            </a:p>
          </p:txBody>
        </p:sp>
        <p:sp>
          <p:nvSpPr>
            <p:cNvPr id="436" name="Google Shape;436;p17"/>
            <p:cNvSpPr txBox="1"/>
            <p:nvPr/>
          </p:nvSpPr>
          <p:spPr>
            <a:xfrm>
              <a:off x="7752488" y="3587887"/>
              <a:ext cx="661730"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437" name="Google Shape;437;p17"/>
            <p:cNvSpPr txBox="1"/>
            <p:nvPr/>
          </p:nvSpPr>
          <p:spPr>
            <a:xfrm>
              <a:off x="8037216" y="3039798"/>
              <a:ext cx="701461"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438" name="Google Shape;438;p17"/>
            <p:cNvSpPr txBox="1"/>
            <p:nvPr/>
          </p:nvSpPr>
          <p:spPr>
            <a:xfrm>
              <a:off x="8640386" y="3039798"/>
              <a:ext cx="788116" cy="2466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439" name="Google Shape;439;p17"/>
          <p:cNvSpPr/>
          <p:nvPr/>
        </p:nvSpPr>
        <p:spPr>
          <a:xfrm>
            <a:off x="5564662" y="2598715"/>
            <a:ext cx="1636910" cy="3328381"/>
          </a:xfrm>
          <a:custGeom>
            <a:rect b="b" l="l" r="r" t="t"/>
            <a:pathLst>
              <a:path extrusionOk="0" h="690" w="329">
                <a:moveTo>
                  <a:pt x="0" y="51"/>
                </a:moveTo>
                <a:lnTo>
                  <a:pt x="11" y="62"/>
                </a:lnTo>
                <a:lnTo>
                  <a:pt x="20" y="76"/>
                </a:lnTo>
                <a:lnTo>
                  <a:pt x="24" y="79"/>
                </a:lnTo>
                <a:lnTo>
                  <a:pt x="32" y="79"/>
                </a:lnTo>
                <a:lnTo>
                  <a:pt x="39" y="79"/>
                </a:lnTo>
                <a:lnTo>
                  <a:pt x="40" y="81"/>
                </a:lnTo>
                <a:lnTo>
                  <a:pt x="40" y="84"/>
                </a:lnTo>
                <a:lnTo>
                  <a:pt x="35" y="99"/>
                </a:lnTo>
                <a:lnTo>
                  <a:pt x="35" y="105"/>
                </a:lnTo>
                <a:lnTo>
                  <a:pt x="38" y="109"/>
                </a:lnTo>
                <a:lnTo>
                  <a:pt x="51" y="115"/>
                </a:lnTo>
                <a:lnTo>
                  <a:pt x="66" y="115"/>
                </a:lnTo>
                <a:lnTo>
                  <a:pt x="80" y="113"/>
                </a:lnTo>
                <a:lnTo>
                  <a:pt x="88" y="113"/>
                </a:lnTo>
                <a:lnTo>
                  <a:pt x="96" y="115"/>
                </a:lnTo>
                <a:lnTo>
                  <a:pt x="99" y="117"/>
                </a:lnTo>
                <a:lnTo>
                  <a:pt x="101" y="120"/>
                </a:lnTo>
                <a:lnTo>
                  <a:pt x="102" y="127"/>
                </a:lnTo>
                <a:lnTo>
                  <a:pt x="102" y="135"/>
                </a:lnTo>
                <a:lnTo>
                  <a:pt x="105" y="140"/>
                </a:lnTo>
                <a:lnTo>
                  <a:pt x="116" y="146"/>
                </a:lnTo>
                <a:lnTo>
                  <a:pt x="121" y="148"/>
                </a:lnTo>
                <a:lnTo>
                  <a:pt x="124" y="153"/>
                </a:lnTo>
                <a:lnTo>
                  <a:pt x="125" y="156"/>
                </a:lnTo>
                <a:lnTo>
                  <a:pt x="123" y="159"/>
                </a:lnTo>
                <a:lnTo>
                  <a:pt x="120" y="168"/>
                </a:lnTo>
                <a:lnTo>
                  <a:pt x="119" y="174"/>
                </a:lnTo>
                <a:lnTo>
                  <a:pt x="113" y="179"/>
                </a:lnTo>
                <a:lnTo>
                  <a:pt x="98" y="185"/>
                </a:lnTo>
                <a:lnTo>
                  <a:pt x="98" y="181"/>
                </a:lnTo>
                <a:lnTo>
                  <a:pt x="96" y="180"/>
                </a:lnTo>
                <a:lnTo>
                  <a:pt x="87" y="179"/>
                </a:lnTo>
                <a:lnTo>
                  <a:pt x="82" y="182"/>
                </a:lnTo>
                <a:lnTo>
                  <a:pt x="89" y="196"/>
                </a:lnTo>
                <a:lnTo>
                  <a:pt x="100" y="206"/>
                </a:lnTo>
                <a:lnTo>
                  <a:pt x="113" y="213"/>
                </a:lnTo>
                <a:lnTo>
                  <a:pt x="128" y="217"/>
                </a:lnTo>
                <a:lnTo>
                  <a:pt x="129" y="225"/>
                </a:lnTo>
                <a:lnTo>
                  <a:pt x="133" y="231"/>
                </a:lnTo>
                <a:lnTo>
                  <a:pt x="140" y="241"/>
                </a:lnTo>
                <a:lnTo>
                  <a:pt x="151" y="250"/>
                </a:lnTo>
                <a:lnTo>
                  <a:pt x="167" y="271"/>
                </a:lnTo>
                <a:lnTo>
                  <a:pt x="185" y="291"/>
                </a:lnTo>
                <a:lnTo>
                  <a:pt x="182" y="291"/>
                </a:lnTo>
                <a:lnTo>
                  <a:pt x="181" y="293"/>
                </a:lnTo>
                <a:lnTo>
                  <a:pt x="182" y="294"/>
                </a:lnTo>
                <a:lnTo>
                  <a:pt x="182" y="297"/>
                </a:lnTo>
                <a:lnTo>
                  <a:pt x="188" y="300"/>
                </a:lnTo>
                <a:lnTo>
                  <a:pt x="191" y="300"/>
                </a:lnTo>
                <a:lnTo>
                  <a:pt x="193" y="302"/>
                </a:lnTo>
                <a:lnTo>
                  <a:pt x="182" y="302"/>
                </a:lnTo>
                <a:lnTo>
                  <a:pt x="204" y="320"/>
                </a:lnTo>
                <a:lnTo>
                  <a:pt x="228" y="336"/>
                </a:lnTo>
                <a:lnTo>
                  <a:pt x="231" y="339"/>
                </a:lnTo>
                <a:lnTo>
                  <a:pt x="233" y="342"/>
                </a:lnTo>
                <a:lnTo>
                  <a:pt x="238" y="349"/>
                </a:lnTo>
                <a:lnTo>
                  <a:pt x="233" y="347"/>
                </a:lnTo>
                <a:lnTo>
                  <a:pt x="231" y="346"/>
                </a:lnTo>
                <a:lnTo>
                  <a:pt x="229" y="347"/>
                </a:lnTo>
                <a:lnTo>
                  <a:pt x="227" y="354"/>
                </a:lnTo>
                <a:lnTo>
                  <a:pt x="230" y="360"/>
                </a:lnTo>
                <a:lnTo>
                  <a:pt x="239" y="367"/>
                </a:lnTo>
                <a:lnTo>
                  <a:pt x="244" y="376"/>
                </a:lnTo>
                <a:lnTo>
                  <a:pt x="246" y="386"/>
                </a:lnTo>
                <a:lnTo>
                  <a:pt x="245" y="397"/>
                </a:lnTo>
                <a:lnTo>
                  <a:pt x="241" y="404"/>
                </a:lnTo>
                <a:lnTo>
                  <a:pt x="235" y="409"/>
                </a:lnTo>
                <a:lnTo>
                  <a:pt x="239" y="412"/>
                </a:lnTo>
                <a:lnTo>
                  <a:pt x="239" y="415"/>
                </a:lnTo>
                <a:lnTo>
                  <a:pt x="238" y="426"/>
                </a:lnTo>
                <a:lnTo>
                  <a:pt x="230" y="432"/>
                </a:lnTo>
                <a:lnTo>
                  <a:pt x="230" y="440"/>
                </a:lnTo>
                <a:lnTo>
                  <a:pt x="235" y="446"/>
                </a:lnTo>
                <a:lnTo>
                  <a:pt x="237" y="449"/>
                </a:lnTo>
                <a:lnTo>
                  <a:pt x="242" y="483"/>
                </a:lnTo>
                <a:lnTo>
                  <a:pt x="243" y="491"/>
                </a:lnTo>
                <a:lnTo>
                  <a:pt x="241" y="499"/>
                </a:lnTo>
                <a:lnTo>
                  <a:pt x="238" y="507"/>
                </a:lnTo>
                <a:lnTo>
                  <a:pt x="232" y="514"/>
                </a:lnTo>
                <a:lnTo>
                  <a:pt x="223" y="515"/>
                </a:lnTo>
                <a:lnTo>
                  <a:pt x="218" y="523"/>
                </a:lnTo>
                <a:lnTo>
                  <a:pt x="212" y="528"/>
                </a:lnTo>
                <a:lnTo>
                  <a:pt x="200" y="531"/>
                </a:lnTo>
                <a:lnTo>
                  <a:pt x="191" y="536"/>
                </a:lnTo>
                <a:lnTo>
                  <a:pt x="190" y="543"/>
                </a:lnTo>
                <a:lnTo>
                  <a:pt x="179" y="546"/>
                </a:lnTo>
                <a:lnTo>
                  <a:pt x="168" y="547"/>
                </a:lnTo>
                <a:lnTo>
                  <a:pt x="162" y="549"/>
                </a:lnTo>
                <a:lnTo>
                  <a:pt x="164" y="560"/>
                </a:lnTo>
                <a:lnTo>
                  <a:pt x="168" y="565"/>
                </a:lnTo>
                <a:lnTo>
                  <a:pt x="175" y="570"/>
                </a:lnTo>
                <a:lnTo>
                  <a:pt x="181" y="575"/>
                </a:lnTo>
                <a:lnTo>
                  <a:pt x="185" y="582"/>
                </a:lnTo>
                <a:lnTo>
                  <a:pt x="164" y="582"/>
                </a:lnTo>
                <a:lnTo>
                  <a:pt x="165" y="580"/>
                </a:lnTo>
                <a:lnTo>
                  <a:pt x="163" y="579"/>
                </a:lnTo>
                <a:lnTo>
                  <a:pt x="160" y="578"/>
                </a:lnTo>
                <a:lnTo>
                  <a:pt x="161" y="576"/>
                </a:lnTo>
                <a:lnTo>
                  <a:pt x="146" y="581"/>
                </a:lnTo>
                <a:lnTo>
                  <a:pt x="133" y="580"/>
                </a:lnTo>
                <a:lnTo>
                  <a:pt x="127" y="579"/>
                </a:lnTo>
                <a:lnTo>
                  <a:pt x="120" y="582"/>
                </a:lnTo>
                <a:lnTo>
                  <a:pt x="123" y="587"/>
                </a:lnTo>
                <a:lnTo>
                  <a:pt x="120" y="591"/>
                </a:lnTo>
                <a:lnTo>
                  <a:pt x="111" y="597"/>
                </a:lnTo>
                <a:lnTo>
                  <a:pt x="104" y="605"/>
                </a:lnTo>
                <a:lnTo>
                  <a:pt x="102" y="606"/>
                </a:lnTo>
                <a:lnTo>
                  <a:pt x="116" y="610"/>
                </a:lnTo>
                <a:lnTo>
                  <a:pt x="129" y="620"/>
                </a:lnTo>
                <a:lnTo>
                  <a:pt x="132" y="622"/>
                </a:lnTo>
                <a:lnTo>
                  <a:pt x="127" y="626"/>
                </a:lnTo>
                <a:lnTo>
                  <a:pt x="119" y="635"/>
                </a:lnTo>
                <a:lnTo>
                  <a:pt x="116" y="661"/>
                </a:lnTo>
                <a:lnTo>
                  <a:pt x="113" y="688"/>
                </a:lnTo>
                <a:lnTo>
                  <a:pt x="121" y="689"/>
                </a:lnTo>
                <a:lnTo>
                  <a:pt x="128" y="687"/>
                </a:lnTo>
                <a:lnTo>
                  <a:pt x="132" y="683"/>
                </a:lnTo>
                <a:lnTo>
                  <a:pt x="135" y="677"/>
                </a:lnTo>
                <a:lnTo>
                  <a:pt x="145" y="667"/>
                </a:lnTo>
                <a:lnTo>
                  <a:pt x="158" y="663"/>
                </a:lnTo>
                <a:lnTo>
                  <a:pt x="171" y="658"/>
                </a:lnTo>
                <a:lnTo>
                  <a:pt x="179" y="649"/>
                </a:lnTo>
                <a:lnTo>
                  <a:pt x="180" y="643"/>
                </a:lnTo>
                <a:lnTo>
                  <a:pt x="178" y="636"/>
                </a:lnTo>
                <a:lnTo>
                  <a:pt x="174" y="630"/>
                </a:lnTo>
                <a:lnTo>
                  <a:pt x="167" y="626"/>
                </a:lnTo>
                <a:lnTo>
                  <a:pt x="173" y="627"/>
                </a:lnTo>
                <a:lnTo>
                  <a:pt x="176" y="633"/>
                </a:lnTo>
                <a:lnTo>
                  <a:pt x="179" y="639"/>
                </a:lnTo>
                <a:lnTo>
                  <a:pt x="184" y="641"/>
                </a:lnTo>
                <a:lnTo>
                  <a:pt x="199" y="641"/>
                </a:lnTo>
                <a:lnTo>
                  <a:pt x="196" y="635"/>
                </a:lnTo>
                <a:lnTo>
                  <a:pt x="193" y="629"/>
                </a:lnTo>
                <a:lnTo>
                  <a:pt x="187" y="617"/>
                </a:lnTo>
                <a:lnTo>
                  <a:pt x="192" y="623"/>
                </a:lnTo>
                <a:lnTo>
                  <a:pt x="198" y="626"/>
                </a:lnTo>
                <a:lnTo>
                  <a:pt x="211" y="629"/>
                </a:lnTo>
                <a:lnTo>
                  <a:pt x="208" y="620"/>
                </a:lnTo>
                <a:lnTo>
                  <a:pt x="203" y="613"/>
                </a:lnTo>
                <a:lnTo>
                  <a:pt x="199" y="606"/>
                </a:lnTo>
                <a:lnTo>
                  <a:pt x="203" y="597"/>
                </a:lnTo>
                <a:lnTo>
                  <a:pt x="205" y="597"/>
                </a:lnTo>
                <a:lnTo>
                  <a:pt x="207" y="598"/>
                </a:lnTo>
                <a:lnTo>
                  <a:pt x="214" y="600"/>
                </a:lnTo>
                <a:lnTo>
                  <a:pt x="217" y="597"/>
                </a:lnTo>
                <a:lnTo>
                  <a:pt x="217" y="594"/>
                </a:lnTo>
                <a:lnTo>
                  <a:pt x="224" y="600"/>
                </a:lnTo>
                <a:lnTo>
                  <a:pt x="230" y="603"/>
                </a:lnTo>
                <a:lnTo>
                  <a:pt x="237" y="601"/>
                </a:lnTo>
                <a:lnTo>
                  <a:pt x="243" y="598"/>
                </a:lnTo>
                <a:lnTo>
                  <a:pt x="268" y="580"/>
                </a:lnTo>
                <a:lnTo>
                  <a:pt x="274" y="577"/>
                </a:lnTo>
                <a:lnTo>
                  <a:pt x="281" y="576"/>
                </a:lnTo>
                <a:lnTo>
                  <a:pt x="285" y="572"/>
                </a:lnTo>
                <a:lnTo>
                  <a:pt x="288" y="571"/>
                </a:lnTo>
                <a:lnTo>
                  <a:pt x="288" y="567"/>
                </a:lnTo>
                <a:lnTo>
                  <a:pt x="296" y="565"/>
                </a:lnTo>
                <a:lnTo>
                  <a:pt x="305" y="563"/>
                </a:lnTo>
                <a:lnTo>
                  <a:pt x="308" y="561"/>
                </a:lnTo>
                <a:lnTo>
                  <a:pt x="307" y="557"/>
                </a:lnTo>
                <a:lnTo>
                  <a:pt x="306" y="551"/>
                </a:lnTo>
                <a:lnTo>
                  <a:pt x="312" y="546"/>
                </a:lnTo>
                <a:lnTo>
                  <a:pt x="319" y="544"/>
                </a:lnTo>
                <a:lnTo>
                  <a:pt x="320" y="538"/>
                </a:lnTo>
                <a:lnTo>
                  <a:pt x="319" y="531"/>
                </a:lnTo>
                <a:lnTo>
                  <a:pt x="316" y="519"/>
                </a:lnTo>
                <a:lnTo>
                  <a:pt x="315" y="507"/>
                </a:lnTo>
                <a:lnTo>
                  <a:pt x="317" y="494"/>
                </a:lnTo>
                <a:lnTo>
                  <a:pt x="319" y="496"/>
                </a:lnTo>
                <a:lnTo>
                  <a:pt x="320" y="499"/>
                </a:lnTo>
                <a:lnTo>
                  <a:pt x="326" y="499"/>
                </a:lnTo>
                <a:lnTo>
                  <a:pt x="324" y="496"/>
                </a:lnTo>
                <a:lnTo>
                  <a:pt x="324" y="493"/>
                </a:lnTo>
                <a:lnTo>
                  <a:pt x="328" y="488"/>
                </a:lnTo>
                <a:lnTo>
                  <a:pt x="317" y="448"/>
                </a:lnTo>
                <a:lnTo>
                  <a:pt x="308" y="407"/>
                </a:lnTo>
                <a:lnTo>
                  <a:pt x="301" y="389"/>
                </a:lnTo>
                <a:lnTo>
                  <a:pt x="294" y="370"/>
                </a:lnTo>
                <a:lnTo>
                  <a:pt x="284" y="353"/>
                </a:lnTo>
                <a:lnTo>
                  <a:pt x="270" y="338"/>
                </a:lnTo>
                <a:lnTo>
                  <a:pt x="245" y="320"/>
                </a:lnTo>
                <a:lnTo>
                  <a:pt x="218" y="304"/>
                </a:lnTo>
                <a:lnTo>
                  <a:pt x="202" y="289"/>
                </a:lnTo>
                <a:lnTo>
                  <a:pt x="187" y="270"/>
                </a:lnTo>
                <a:lnTo>
                  <a:pt x="192" y="270"/>
                </a:lnTo>
                <a:lnTo>
                  <a:pt x="195" y="268"/>
                </a:lnTo>
                <a:lnTo>
                  <a:pt x="199" y="262"/>
                </a:lnTo>
                <a:lnTo>
                  <a:pt x="178" y="237"/>
                </a:lnTo>
                <a:lnTo>
                  <a:pt x="167" y="225"/>
                </a:lnTo>
                <a:lnTo>
                  <a:pt x="155" y="215"/>
                </a:lnTo>
                <a:lnTo>
                  <a:pt x="162" y="211"/>
                </a:lnTo>
                <a:lnTo>
                  <a:pt x="165" y="209"/>
                </a:lnTo>
                <a:lnTo>
                  <a:pt x="165" y="206"/>
                </a:lnTo>
                <a:lnTo>
                  <a:pt x="163" y="196"/>
                </a:lnTo>
                <a:lnTo>
                  <a:pt x="160" y="187"/>
                </a:lnTo>
                <a:lnTo>
                  <a:pt x="159" y="179"/>
                </a:lnTo>
                <a:lnTo>
                  <a:pt x="164" y="171"/>
                </a:lnTo>
                <a:lnTo>
                  <a:pt x="171" y="170"/>
                </a:lnTo>
                <a:lnTo>
                  <a:pt x="178" y="169"/>
                </a:lnTo>
                <a:lnTo>
                  <a:pt x="186" y="163"/>
                </a:lnTo>
                <a:lnTo>
                  <a:pt x="192" y="155"/>
                </a:lnTo>
                <a:lnTo>
                  <a:pt x="194" y="143"/>
                </a:lnTo>
                <a:lnTo>
                  <a:pt x="196" y="137"/>
                </a:lnTo>
                <a:lnTo>
                  <a:pt x="201" y="131"/>
                </a:lnTo>
                <a:lnTo>
                  <a:pt x="203" y="126"/>
                </a:lnTo>
                <a:lnTo>
                  <a:pt x="202" y="123"/>
                </a:lnTo>
                <a:lnTo>
                  <a:pt x="199" y="120"/>
                </a:lnTo>
                <a:lnTo>
                  <a:pt x="203" y="120"/>
                </a:lnTo>
                <a:lnTo>
                  <a:pt x="208" y="121"/>
                </a:lnTo>
                <a:lnTo>
                  <a:pt x="216" y="126"/>
                </a:lnTo>
                <a:lnTo>
                  <a:pt x="223" y="131"/>
                </a:lnTo>
                <a:lnTo>
                  <a:pt x="231" y="131"/>
                </a:lnTo>
                <a:lnTo>
                  <a:pt x="241" y="130"/>
                </a:lnTo>
                <a:lnTo>
                  <a:pt x="245" y="130"/>
                </a:lnTo>
                <a:lnTo>
                  <a:pt x="249" y="128"/>
                </a:lnTo>
                <a:lnTo>
                  <a:pt x="249" y="120"/>
                </a:lnTo>
                <a:lnTo>
                  <a:pt x="245" y="120"/>
                </a:lnTo>
                <a:lnTo>
                  <a:pt x="243" y="117"/>
                </a:lnTo>
                <a:lnTo>
                  <a:pt x="241" y="113"/>
                </a:lnTo>
                <a:lnTo>
                  <a:pt x="238" y="112"/>
                </a:lnTo>
                <a:lnTo>
                  <a:pt x="245" y="99"/>
                </a:lnTo>
                <a:lnTo>
                  <a:pt x="255" y="88"/>
                </a:lnTo>
                <a:lnTo>
                  <a:pt x="251" y="83"/>
                </a:lnTo>
                <a:lnTo>
                  <a:pt x="246" y="80"/>
                </a:lnTo>
                <a:lnTo>
                  <a:pt x="232" y="79"/>
                </a:lnTo>
                <a:lnTo>
                  <a:pt x="219" y="75"/>
                </a:lnTo>
                <a:lnTo>
                  <a:pt x="210" y="65"/>
                </a:lnTo>
                <a:lnTo>
                  <a:pt x="203" y="60"/>
                </a:lnTo>
                <a:lnTo>
                  <a:pt x="196" y="59"/>
                </a:lnTo>
                <a:lnTo>
                  <a:pt x="202" y="44"/>
                </a:lnTo>
                <a:lnTo>
                  <a:pt x="207" y="29"/>
                </a:lnTo>
                <a:lnTo>
                  <a:pt x="208" y="26"/>
                </a:lnTo>
                <a:lnTo>
                  <a:pt x="207" y="24"/>
                </a:lnTo>
                <a:lnTo>
                  <a:pt x="201" y="22"/>
                </a:lnTo>
                <a:lnTo>
                  <a:pt x="196" y="20"/>
                </a:lnTo>
                <a:lnTo>
                  <a:pt x="192" y="22"/>
                </a:lnTo>
                <a:lnTo>
                  <a:pt x="187" y="24"/>
                </a:lnTo>
                <a:lnTo>
                  <a:pt x="182" y="23"/>
                </a:lnTo>
                <a:lnTo>
                  <a:pt x="174" y="20"/>
                </a:lnTo>
                <a:lnTo>
                  <a:pt x="165" y="20"/>
                </a:lnTo>
                <a:lnTo>
                  <a:pt x="159" y="20"/>
                </a:lnTo>
                <a:lnTo>
                  <a:pt x="153" y="16"/>
                </a:lnTo>
                <a:lnTo>
                  <a:pt x="148" y="8"/>
                </a:lnTo>
                <a:lnTo>
                  <a:pt x="140" y="3"/>
                </a:lnTo>
                <a:lnTo>
                  <a:pt x="133" y="0"/>
                </a:lnTo>
                <a:lnTo>
                  <a:pt x="126" y="2"/>
                </a:lnTo>
                <a:lnTo>
                  <a:pt x="119" y="6"/>
                </a:lnTo>
                <a:lnTo>
                  <a:pt x="116" y="12"/>
                </a:lnTo>
                <a:lnTo>
                  <a:pt x="116" y="30"/>
                </a:lnTo>
                <a:lnTo>
                  <a:pt x="107" y="27"/>
                </a:lnTo>
                <a:lnTo>
                  <a:pt x="99" y="30"/>
                </a:lnTo>
                <a:lnTo>
                  <a:pt x="98" y="35"/>
                </a:lnTo>
                <a:lnTo>
                  <a:pt x="93" y="35"/>
                </a:lnTo>
                <a:lnTo>
                  <a:pt x="92" y="31"/>
                </a:lnTo>
                <a:lnTo>
                  <a:pt x="90" y="30"/>
                </a:lnTo>
                <a:lnTo>
                  <a:pt x="82" y="37"/>
                </a:lnTo>
                <a:lnTo>
                  <a:pt x="72" y="41"/>
                </a:lnTo>
                <a:lnTo>
                  <a:pt x="69" y="33"/>
                </a:lnTo>
                <a:lnTo>
                  <a:pt x="63" y="29"/>
                </a:lnTo>
                <a:lnTo>
                  <a:pt x="57" y="27"/>
                </a:lnTo>
                <a:lnTo>
                  <a:pt x="49" y="28"/>
                </a:lnTo>
                <a:lnTo>
                  <a:pt x="45" y="30"/>
                </a:lnTo>
                <a:lnTo>
                  <a:pt x="42" y="35"/>
                </a:lnTo>
                <a:lnTo>
                  <a:pt x="36" y="42"/>
                </a:lnTo>
                <a:lnTo>
                  <a:pt x="26" y="40"/>
                </a:lnTo>
                <a:lnTo>
                  <a:pt x="15" y="30"/>
                </a:lnTo>
                <a:lnTo>
                  <a:pt x="8" y="30"/>
                </a:lnTo>
                <a:lnTo>
                  <a:pt x="4" y="39"/>
                </a:lnTo>
                <a:lnTo>
                  <a:pt x="0" y="49"/>
                </a:lnTo>
                <a:lnTo>
                  <a:pt x="0" y="51"/>
                </a:lnTo>
              </a:path>
            </a:pathLst>
          </a:custGeom>
          <a:solidFill>
            <a:srgbClr val="8DA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7"/>
          <p:cNvSpPr/>
          <p:nvPr/>
        </p:nvSpPr>
        <p:spPr>
          <a:xfrm>
            <a:off x="703262" y="2426556"/>
            <a:ext cx="4802594" cy="375665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Phù hợp để khởi tạo dự án chăm sóc sức khỏe mắt do </a:t>
            </a:r>
            <a:r>
              <a:rPr b="1" lang="en-US" sz="1300" u="sng">
                <a:solidFill>
                  <a:srgbClr val="262626"/>
                </a:solidFill>
                <a:latin typeface="Arial"/>
                <a:ea typeface="Arial"/>
                <a:cs typeface="Arial"/>
                <a:sym typeface="Arial"/>
              </a:rPr>
              <a:t>tỷ lệ mù lòa cao và không cân bằng khả năng tiếp cận chăm sóc sức khỏe mắt giữa các vùng.</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Thâm nhập điện thoại và thâm nhập internet tốc độ cao có tỷ lệ cao, khả năng chi trả cho thiết bị số cao chứng tỏ dự án có tiềm năng mở rộng trong nước</a:t>
            </a:r>
            <a:endParaRPr/>
          </a:p>
          <a:p>
            <a:pPr indent="-182563" lvl="0" marL="182563" marR="0" rtl="0" algn="l">
              <a:spcBef>
                <a:spcPts val="800"/>
              </a:spcBef>
              <a:spcAft>
                <a:spcPts val="0"/>
              </a:spcAft>
              <a:buClr>
                <a:srgbClr val="193EB0"/>
              </a:buClr>
              <a:buSzPts val="1300"/>
              <a:buFont typeface="Arial"/>
              <a:buChar char="‣"/>
            </a:pPr>
            <a:r>
              <a:rPr b="1" lang="en-US" sz="1300" u="sng">
                <a:solidFill>
                  <a:srgbClr val="262626"/>
                </a:solidFill>
                <a:latin typeface="Arial"/>
                <a:ea typeface="Arial"/>
                <a:cs typeface="Arial"/>
                <a:sym typeface="Arial"/>
              </a:rPr>
              <a:t>2,83% tổng dân số bị suy giảm thị lực ở mức trung bình và nghiêm trọng (Năm 2015, 2,5 triệu trong số 93 triệu người mắc)</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quốc gia với mức thu nhập trung bình có đủ năng lực để tự chữa bệnh đục thủy tinh thể. </a:t>
            </a:r>
            <a:r>
              <a:rPr b="1" lang="en-US" sz="1300" u="sng">
                <a:solidFill>
                  <a:srgbClr val="262626"/>
                </a:solidFill>
                <a:latin typeface="Arial"/>
                <a:ea typeface="Arial"/>
                <a:cs typeface="Arial"/>
                <a:sym typeface="Arial"/>
              </a:rPr>
              <a:t>Trong khi đó, những nước đang phát triển lại không đủ khả năng để điều trị bệnh đục thủy tinh thể</a:t>
            </a:r>
            <a:r>
              <a:rPr lang="en-US" sz="1300">
                <a:solidFill>
                  <a:srgbClr val="262626"/>
                </a:solidFill>
                <a:latin typeface="Arial"/>
                <a:ea typeface="Arial"/>
                <a:cs typeface="Arial"/>
                <a:sym typeface="Arial"/>
              </a:rPr>
              <a:t>, bên cạnh đó là bệnh tăng nhãn áp, thoái hóa điểm vàng và võng mạc do tiểu đường.</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Đặc biệt là bệnh tiểu đường, </a:t>
            </a:r>
            <a:r>
              <a:rPr b="1" lang="en-US" sz="1300" u="sng">
                <a:solidFill>
                  <a:srgbClr val="262626"/>
                </a:solidFill>
                <a:latin typeface="Arial"/>
                <a:ea typeface="Arial"/>
                <a:cs typeface="Arial"/>
                <a:sym typeface="Arial"/>
              </a:rPr>
              <a:t>cứ ba bệnh nhân tiểu đường sẽ có một người bị võng mạc do tiểu đường</a:t>
            </a:r>
            <a:r>
              <a:rPr lang="en-US" sz="1300">
                <a:solidFill>
                  <a:srgbClr val="262626"/>
                </a:solidFill>
                <a:latin typeface="Arial"/>
                <a:ea typeface="Arial"/>
                <a:cs typeface="Arial"/>
                <a:sym typeface="Arial"/>
              </a:rPr>
              <a:t>.</a:t>
            </a:r>
            <a:endParaRPr/>
          </a:p>
        </p:txBody>
      </p:sp>
      <p:sp>
        <p:nvSpPr>
          <p:cNvPr id="441" name="Google Shape;441;p17"/>
          <p:cNvSpPr/>
          <p:nvPr/>
        </p:nvSpPr>
        <p:spPr>
          <a:xfrm>
            <a:off x="6713703" y="4214712"/>
            <a:ext cx="82384" cy="82384"/>
          </a:xfrm>
          <a:prstGeom prst="ellipse">
            <a:avLst/>
          </a:pr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17"/>
          <p:cNvSpPr/>
          <p:nvPr/>
        </p:nvSpPr>
        <p:spPr>
          <a:xfrm>
            <a:off x="7308127" y="3474262"/>
            <a:ext cx="2038985" cy="2228894"/>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32058" y="42743"/>
                </a:lnTo>
              </a:path>
            </a:pathLst>
          </a:cu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u="sng">
                <a:solidFill>
                  <a:schemeClr val="dk1"/>
                </a:solidFill>
                <a:latin typeface="Arial"/>
                <a:ea typeface="Arial"/>
                <a:cs typeface="Arial"/>
                <a:sym typeface="Arial"/>
              </a:rPr>
              <a:t>Quảng Trị </a:t>
            </a:r>
            <a:endParaRPr/>
          </a:p>
          <a:p>
            <a:pPr indent="-177800" lvl="0" marL="177800" marR="0" rtl="0" algn="l">
              <a:spcBef>
                <a:spcPts val="500"/>
              </a:spcBef>
              <a:spcAft>
                <a:spcPts val="0"/>
              </a:spcAft>
              <a:buClr>
                <a:schemeClr val="dk1"/>
              </a:buClr>
              <a:buSzPts val="1100"/>
              <a:buFont typeface="Arial"/>
              <a:buChar char="•"/>
            </a:pPr>
            <a:r>
              <a:rPr lang="en-US" sz="1100">
                <a:solidFill>
                  <a:schemeClr val="dk1"/>
                </a:solidFill>
                <a:latin typeface="Arial"/>
                <a:ea typeface="Arial"/>
                <a:cs typeface="Arial"/>
                <a:sym typeface="Arial"/>
              </a:rPr>
              <a:t>Là vùng có </a:t>
            </a:r>
            <a:r>
              <a:rPr b="1" lang="en-US" sz="1100" u="sng">
                <a:solidFill>
                  <a:schemeClr val="dk1"/>
                </a:solidFill>
                <a:latin typeface="Arial"/>
                <a:ea typeface="Arial"/>
                <a:cs typeface="Arial"/>
                <a:sym typeface="Arial"/>
              </a:rPr>
              <a:t>thu nhập bình quân thấp nhất </a:t>
            </a:r>
            <a:r>
              <a:rPr lang="en-US" sz="1100">
                <a:solidFill>
                  <a:schemeClr val="dk1"/>
                </a:solidFill>
                <a:latin typeface="Arial"/>
                <a:ea typeface="Arial"/>
                <a:cs typeface="Arial"/>
                <a:sym typeface="Arial"/>
              </a:rPr>
              <a:t>trong số 63 tỉnh thành trên cả nước</a:t>
            </a:r>
            <a:endParaRPr/>
          </a:p>
          <a:p>
            <a:pPr indent="-177800" lvl="0" marL="177800" marR="0" rtl="0" algn="l">
              <a:spcBef>
                <a:spcPts val="500"/>
              </a:spcBef>
              <a:spcAft>
                <a:spcPts val="0"/>
              </a:spcAft>
              <a:buClr>
                <a:schemeClr val="dk1"/>
              </a:buClr>
              <a:buSzPts val="1100"/>
              <a:buFont typeface="Arial"/>
              <a:buChar char="•"/>
            </a:pPr>
            <a:r>
              <a:rPr lang="en-US" sz="1100">
                <a:solidFill>
                  <a:schemeClr val="dk1"/>
                </a:solidFill>
                <a:latin typeface="Arial"/>
                <a:ea typeface="Arial"/>
                <a:cs typeface="Arial"/>
                <a:sym typeface="Arial"/>
              </a:rPr>
              <a:t>Tỷ lệ hộ nghèo là </a:t>
            </a:r>
            <a:r>
              <a:rPr b="1" lang="en-US" sz="1100" u="sng">
                <a:solidFill>
                  <a:schemeClr val="dk1"/>
                </a:solidFill>
                <a:latin typeface="Arial"/>
                <a:ea typeface="Arial"/>
                <a:cs typeface="Arial"/>
                <a:sym typeface="Arial"/>
              </a:rPr>
              <a:t>21,7%</a:t>
            </a:r>
            <a:r>
              <a:rPr lang="en-US" sz="1100">
                <a:solidFill>
                  <a:schemeClr val="dk1"/>
                </a:solidFill>
                <a:latin typeface="Arial"/>
                <a:ea typeface="Arial"/>
                <a:cs typeface="Arial"/>
                <a:sym typeface="Arial"/>
              </a:rPr>
              <a:t> vào năm 2015 (trung bình cả nước:  12,5%)</a:t>
            </a:r>
            <a:endParaRPr/>
          </a:p>
          <a:p>
            <a:pPr indent="-177800" lvl="0" marL="177800" marR="0" rtl="0" algn="l">
              <a:spcBef>
                <a:spcPts val="500"/>
              </a:spcBef>
              <a:spcAft>
                <a:spcPts val="0"/>
              </a:spcAft>
              <a:buClr>
                <a:schemeClr val="dk1"/>
              </a:buClr>
              <a:buSzPts val="1100"/>
              <a:buFont typeface="Arial"/>
              <a:buChar char="•"/>
            </a:pPr>
            <a:r>
              <a:rPr b="1" lang="en-US" sz="1100" u="sng">
                <a:solidFill>
                  <a:schemeClr val="dk1"/>
                </a:solidFill>
                <a:latin typeface="Arial"/>
                <a:ea typeface="Arial"/>
                <a:cs typeface="Arial"/>
                <a:sym typeface="Arial"/>
              </a:rPr>
              <a:t>Năng suất nông nghiệp </a:t>
            </a:r>
            <a:r>
              <a:rPr lang="en-US" sz="1100">
                <a:solidFill>
                  <a:schemeClr val="dk1"/>
                </a:solidFill>
                <a:latin typeface="Arial"/>
                <a:ea typeface="Arial"/>
                <a:cs typeface="Arial"/>
                <a:sym typeface="Arial"/>
              </a:rPr>
              <a:t>thấp do chất làm rụng lá trong chiến tranh Việt Nam</a:t>
            </a:r>
            <a:endParaRPr/>
          </a:p>
        </p:txBody>
      </p:sp>
      <p:grpSp>
        <p:nvGrpSpPr>
          <p:cNvPr id="443" name="Google Shape;443;p17"/>
          <p:cNvGrpSpPr/>
          <p:nvPr/>
        </p:nvGrpSpPr>
        <p:grpSpPr>
          <a:xfrm>
            <a:off x="450000" y="450000"/>
            <a:ext cx="9018000" cy="276999"/>
            <a:chOff x="450000" y="450000"/>
            <a:chExt cx="9018000" cy="276999"/>
          </a:xfrm>
        </p:grpSpPr>
        <p:sp>
          <p:nvSpPr>
            <p:cNvPr id="444" name="Google Shape;444;p1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445" name="Google Shape;445;p1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446" name="Google Shape;446;p17"/>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447" name="Google Shape;447;p17"/>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18"/>
          <p:cNvGrpSpPr/>
          <p:nvPr/>
        </p:nvGrpSpPr>
        <p:grpSpPr>
          <a:xfrm>
            <a:off x="558800" y="2091493"/>
            <a:ext cx="8785225" cy="215444"/>
            <a:chOff x="1027113" y="2045625"/>
            <a:chExt cx="8785225" cy="215444"/>
          </a:xfrm>
        </p:grpSpPr>
        <p:sp>
          <p:nvSpPr>
            <p:cNvPr id="454" name="Google Shape;454;p18"/>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18"/>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Tại sao sức khỏe mắt lại quan trọng?</a:t>
              </a:r>
              <a:endParaRPr/>
            </a:p>
          </p:txBody>
        </p:sp>
      </p:grpSp>
      <p:grpSp>
        <p:nvGrpSpPr>
          <p:cNvPr id="456" name="Google Shape;456;p18"/>
          <p:cNvGrpSpPr/>
          <p:nvPr/>
        </p:nvGrpSpPr>
        <p:grpSpPr>
          <a:xfrm>
            <a:off x="3005294" y="3030263"/>
            <a:ext cx="3892237" cy="2824957"/>
            <a:chOff x="1916742" y="2879229"/>
            <a:chExt cx="3892237" cy="2824957"/>
          </a:xfrm>
        </p:grpSpPr>
        <p:pic>
          <p:nvPicPr>
            <p:cNvPr descr="a00017" id="457" name="Google Shape;457;p18"/>
            <p:cNvPicPr preferRelativeResize="0"/>
            <p:nvPr/>
          </p:nvPicPr>
          <p:blipFill rotWithShape="1">
            <a:blip r:embed="rId3">
              <a:alphaModFix/>
            </a:blip>
            <a:srcRect b="0" l="0" r="20212" t="17993"/>
            <a:stretch/>
          </p:blipFill>
          <p:spPr>
            <a:xfrm flipH="1" rot="-5400000">
              <a:off x="3685699" y="2472591"/>
              <a:ext cx="354324" cy="1167600"/>
            </a:xfrm>
            <a:prstGeom prst="rect">
              <a:avLst/>
            </a:prstGeom>
            <a:noFill/>
            <a:ln>
              <a:noFill/>
            </a:ln>
          </p:spPr>
        </p:pic>
        <p:pic>
          <p:nvPicPr>
            <p:cNvPr descr="a00017" id="458" name="Google Shape;458;p18"/>
            <p:cNvPicPr preferRelativeResize="0"/>
            <p:nvPr/>
          </p:nvPicPr>
          <p:blipFill rotWithShape="1">
            <a:blip r:embed="rId3">
              <a:alphaModFix/>
            </a:blip>
            <a:srcRect b="0" l="0" r="20212" t="17993"/>
            <a:stretch/>
          </p:blipFill>
          <p:spPr>
            <a:xfrm flipH="1" rot="5400000">
              <a:off x="3685699" y="4417505"/>
              <a:ext cx="354324" cy="1167600"/>
            </a:xfrm>
            <a:prstGeom prst="rect">
              <a:avLst/>
            </a:prstGeom>
            <a:noFill/>
            <a:ln>
              <a:noFill/>
            </a:ln>
          </p:spPr>
        </p:pic>
        <p:grpSp>
          <p:nvGrpSpPr>
            <p:cNvPr id="459" name="Google Shape;459;p18"/>
            <p:cNvGrpSpPr/>
            <p:nvPr/>
          </p:nvGrpSpPr>
          <p:grpSpPr>
            <a:xfrm>
              <a:off x="1916742" y="3083525"/>
              <a:ext cx="3892237" cy="1790700"/>
              <a:chOff x="1384613" y="3083525"/>
              <a:chExt cx="3892237" cy="1790700"/>
            </a:xfrm>
          </p:grpSpPr>
          <p:sp>
            <p:nvSpPr>
              <p:cNvPr id="460" name="Google Shape;460;p18"/>
              <p:cNvSpPr/>
              <p:nvPr/>
            </p:nvSpPr>
            <p:spPr>
              <a:xfrm>
                <a:off x="1384613" y="3083525"/>
                <a:ext cx="1790700" cy="1790700"/>
              </a:xfrm>
              <a:prstGeom prst="donut">
                <a:avLst>
                  <a:gd fmla="val 7468" name="adj"/>
                </a:avLst>
              </a:prstGeom>
              <a:solidFill>
                <a:srgbClr val="0033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18"/>
              <p:cNvSpPr/>
              <p:nvPr/>
            </p:nvSpPr>
            <p:spPr>
              <a:xfrm>
                <a:off x="3486150" y="3083525"/>
                <a:ext cx="1790700" cy="1790700"/>
              </a:xfrm>
              <a:prstGeom prst="donut">
                <a:avLst>
                  <a:gd fmla="val 7468" name="adj"/>
                </a:avLst>
              </a:prstGeom>
              <a:solidFill>
                <a:srgbClr val="0033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2" name="Google Shape;462;p18"/>
            <p:cNvSpPr/>
            <p:nvPr/>
          </p:nvSpPr>
          <p:spPr>
            <a:xfrm>
              <a:off x="2182957" y="3547988"/>
              <a:ext cx="1186410" cy="86177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Suy giảm thị lực khiến năng suất lao động suy giảm</a:t>
              </a:r>
              <a:endParaRPr sz="1400">
                <a:solidFill>
                  <a:srgbClr val="262626"/>
                </a:solidFill>
                <a:latin typeface="Arial"/>
                <a:ea typeface="Arial"/>
                <a:cs typeface="Arial"/>
                <a:sym typeface="Arial"/>
              </a:endParaRPr>
            </a:p>
          </p:txBody>
        </p:sp>
        <p:sp>
          <p:nvSpPr>
            <p:cNvPr id="463" name="Google Shape;463;p18"/>
            <p:cNvSpPr/>
            <p:nvPr/>
          </p:nvSpPr>
          <p:spPr>
            <a:xfrm>
              <a:off x="4319686" y="3547988"/>
              <a:ext cx="1186410" cy="86177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Người nghèo thường dễ bị suy giảm thị lực hơn</a:t>
              </a:r>
              <a:endParaRPr/>
            </a:p>
          </p:txBody>
        </p:sp>
        <p:sp>
          <p:nvSpPr>
            <p:cNvPr id="464" name="Google Shape;464;p18"/>
            <p:cNvSpPr/>
            <p:nvPr/>
          </p:nvSpPr>
          <p:spPr>
            <a:xfrm>
              <a:off x="3283628" y="5196355"/>
              <a:ext cx="1163033" cy="5078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100">
                  <a:solidFill>
                    <a:srgbClr val="262626"/>
                  </a:solidFill>
                  <a:latin typeface="Arial"/>
                  <a:ea typeface="Arial"/>
                  <a:cs typeface="Arial"/>
                  <a:sym typeface="Arial"/>
                </a:rPr>
                <a:t>Vòng lẩn quẩn giữa thị lực kém và nghèo khó</a:t>
              </a:r>
              <a:endParaRPr b="1" sz="1100">
                <a:solidFill>
                  <a:srgbClr val="262626"/>
                </a:solidFill>
                <a:latin typeface="Arial"/>
                <a:ea typeface="Arial"/>
                <a:cs typeface="Arial"/>
                <a:sym typeface="Arial"/>
              </a:endParaRPr>
            </a:p>
          </p:txBody>
        </p:sp>
      </p:grpSp>
      <p:grpSp>
        <p:nvGrpSpPr>
          <p:cNvPr id="465" name="Google Shape;465;p18"/>
          <p:cNvGrpSpPr/>
          <p:nvPr/>
        </p:nvGrpSpPr>
        <p:grpSpPr>
          <a:xfrm>
            <a:off x="7564872" y="2091493"/>
            <a:ext cx="1858228" cy="1143902"/>
            <a:chOff x="7564872" y="2817962"/>
            <a:chExt cx="1858228" cy="1143902"/>
          </a:xfrm>
        </p:grpSpPr>
        <p:sp>
          <p:nvSpPr>
            <p:cNvPr id="466" name="Google Shape;466;p18"/>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8"/>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68" name="Google Shape;468;p18"/>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69" name="Google Shape;469;p18"/>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18"/>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71" name="Google Shape;471;p18"/>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đinh</a:t>
              </a:r>
              <a:endParaRPr b="0" sz="900">
                <a:solidFill>
                  <a:srgbClr val="7F7F7F"/>
                </a:solidFill>
                <a:latin typeface="Arial"/>
                <a:ea typeface="Arial"/>
                <a:cs typeface="Arial"/>
                <a:sym typeface="Arial"/>
              </a:endParaRPr>
            </a:p>
          </p:txBody>
        </p:sp>
        <p:sp>
          <p:nvSpPr>
            <p:cNvPr id="472" name="Google Shape;472;p18"/>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Phân tích</a:t>
              </a:r>
              <a:endParaRPr b="0" sz="900">
                <a:solidFill>
                  <a:schemeClr val="lt1"/>
                </a:solidFill>
                <a:latin typeface="Arial"/>
                <a:ea typeface="Arial"/>
                <a:cs typeface="Arial"/>
                <a:sym typeface="Arial"/>
              </a:endParaRPr>
            </a:p>
          </p:txBody>
        </p:sp>
        <p:sp>
          <p:nvSpPr>
            <p:cNvPr id="473" name="Google Shape;473;p18"/>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474" name="Google Shape;474;p18"/>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pSp>
        <p:nvGrpSpPr>
          <p:cNvPr id="475" name="Google Shape;475;p18"/>
          <p:cNvGrpSpPr/>
          <p:nvPr/>
        </p:nvGrpSpPr>
        <p:grpSpPr>
          <a:xfrm>
            <a:off x="450000" y="450000"/>
            <a:ext cx="9018000" cy="276999"/>
            <a:chOff x="450000" y="450000"/>
            <a:chExt cx="9018000" cy="276999"/>
          </a:xfrm>
        </p:grpSpPr>
        <p:sp>
          <p:nvSpPr>
            <p:cNvPr id="476" name="Google Shape;476;p1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477" name="Google Shape;477;p1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478" name="Google Shape;478;p18"/>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479" name="Google Shape;479;p18"/>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19"/>
          <p:cNvGrpSpPr/>
          <p:nvPr/>
        </p:nvGrpSpPr>
        <p:grpSpPr>
          <a:xfrm>
            <a:off x="558800" y="2089404"/>
            <a:ext cx="8785225" cy="215444"/>
            <a:chOff x="1027113" y="2045625"/>
            <a:chExt cx="8785225" cy="215444"/>
          </a:xfrm>
        </p:grpSpPr>
        <p:sp>
          <p:nvSpPr>
            <p:cNvPr id="486" name="Google Shape;486;p1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19"/>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Xác định vấn đề</a:t>
              </a:r>
              <a:endParaRPr sz="1400">
                <a:solidFill>
                  <a:srgbClr val="262626"/>
                </a:solidFill>
                <a:latin typeface="Arial"/>
                <a:ea typeface="Arial"/>
                <a:cs typeface="Arial"/>
                <a:sym typeface="Arial"/>
              </a:endParaRPr>
            </a:p>
          </p:txBody>
        </p:sp>
      </p:grpSp>
      <p:sp>
        <p:nvSpPr>
          <p:cNvPr id="488" name="Google Shape;488;p19"/>
          <p:cNvSpPr/>
          <p:nvPr/>
        </p:nvSpPr>
        <p:spPr>
          <a:xfrm>
            <a:off x="703263" y="4421323"/>
            <a:ext cx="8640762" cy="165351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Điều quan trọng và khó khăn nhất để ngăn ngừa suy giảm thị lực là tìm ra bệnh nhân.</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Bệnh nhân không biết họ có bệnh nhãn khoa hay không. Mặc dù có bệnh thì họ cũng không biết lộ trình khám chữa bệnh đúng cách.</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Nhà cung cấp dịch vụ cũng không thể tìm ra bệnh nhân chưa được điều trị.</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Do vậy, điều quan trọng nhất là phải kết nối nhà cung cấp dịch vụ và bệnh nhân để phá vỡ vòng lẩn quẩn giữa nghèo khó và thị lực kém.</a:t>
            </a:r>
            <a:endParaRPr/>
          </a:p>
        </p:txBody>
      </p:sp>
      <p:grpSp>
        <p:nvGrpSpPr>
          <p:cNvPr id="489" name="Google Shape;489;p19"/>
          <p:cNvGrpSpPr/>
          <p:nvPr/>
        </p:nvGrpSpPr>
        <p:grpSpPr>
          <a:xfrm>
            <a:off x="7564872" y="2089404"/>
            <a:ext cx="1858228" cy="1143902"/>
            <a:chOff x="7564872" y="2817962"/>
            <a:chExt cx="1858228" cy="1143902"/>
          </a:xfrm>
        </p:grpSpPr>
        <p:sp>
          <p:nvSpPr>
            <p:cNvPr id="490" name="Google Shape;490;p19"/>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19"/>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92" name="Google Shape;492;p19"/>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93" name="Google Shape;493;p19"/>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19"/>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495" name="Google Shape;495;p19"/>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496" name="Google Shape;496;p19"/>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Phân tích</a:t>
              </a:r>
              <a:endParaRPr b="0" sz="900">
                <a:solidFill>
                  <a:schemeClr val="lt1"/>
                </a:solidFill>
                <a:latin typeface="Arial"/>
                <a:ea typeface="Arial"/>
                <a:cs typeface="Arial"/>
                <a:sym typeface="Arial"/>
              </a:endParaRPr>
            </a:p>
          </p:txBody>
        </p:sp>
        <p:sp>
          <p:nvSpPr>
            <p:cNvPr id="497" name="Google Shape;497;p19"/>
            <p:cNvSpPr txBox="1"/>
            <p:nvPr/>
          </p:nvSpPr>
          <p:spPr>
            <a:xfrm>
              <a:off x="8111352" y="3025608"/>
              <a:ext cx="675506"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498" name="Google Shape;498;p19"/>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pSp>
        <p:nvGrpSpPr>
          <p:cNvPr id="499" name="Google Shape;499;p19"/>
          <p:cNvGrpSpPr/>
          <p:nvPr/>
        </p:nvGrpSpPr>
        <p:grpSpPr>
          <a:xfrm>
            <a:off x="2448851" y="2411285"/>
            <a:ext cx="4677619" cy="1823237"/>
            <a:chOff x="2448851" y="2554567"/>
            <a:chExt cx="4677619" cy="1823237"/>
          </a:xfrm>
        </p:grpSpPr>
        <p:grpSp>
          <p:nvGrpSpPr>
            <p:cNvPr id="500" name="Google Shape;500;p19"/>
            <p:cNvGrpSpPr/>
            <p:nvPr/>
          </p:nvGrpSpPr>
          <p:grpSpPr>
            <a:xfrm>
              <a:off x="2776354" y="3050047"/>
              <a:ext cx="4350116" cy="795764"/>
              <a:chOff x="715122" y="3712977"/>
              <a:chExt cx="6475139" cy="1184493"/>
            </a:xfrm>
          </p:grpSpPr>
          <p:sp>
            <p:nvSpPr>
              <p:cNvPr id="501" name="Google Shape;501;p19"/>
              <p:cNvSpPr/>
              <p:nvPr/>
            </p:nvSpPr>
            <p:spPr>
              <a:xfrm>
                <a:off x="715122" y="3712977"/>
                <a:ext cx="2366905" cy="1184493"/>
              </a:xfrm>
              <a:prstGeom prst="roundRect">
                <a:avLst>
                  <a:gd fmla="val 50000" name="adj"/>
                </a:avLst>
              </a:prstGeom>
              <a:solidFill>
                <a:srgbClr val="0033CC"/>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Nhà cung cấp dịch vụ y tế</a:t>
                </a:r>
                <a:endParaRPr sz="1400">
                  <a:solidFill>
                    <a:schemeClr val="lt1"/>
                  </a:solidFill>
                  <a:latin typeface="Arial"/>
                  <a:ea typeface="Arial"/>
                  <a:cs typeface="Arial"/>
                  <a:sym typeface="Arial"/>
                </a:endParaRPr>
              </a:p>
            </p:txBody>
          </p:sp>
          <p:sp>
            <p:nvSpPr>
              <p:cNvPr id="502" name="Google Shape;502;p19"/>
              <p:cNvSpPr/>
              <p:nvPr/>
            </p:nvSpPr>
            <p:spPr>
              <a:xfrm>
                <a:off x="4823356" y="3712977"/>
                <a:ext cx="2366905" cy="1184493"/>
              </a:xfrm>
              <a:prstGeom prst="roundRect">
                <a:avLst>
                  <a:gd fmla="val 50000" name="adj"/>
                </a:avLst>
              </a:prstGeom>
              <a:solidFill>
                <a:srgbClr val="00B050"/>
              </a:solidFill>
              <a:ln cap="flat" cmpd="sng" w="952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Bệnh nhân</a:t>
                </a:r>
                <a:endParaRPr sz="1400">
                  <a:solidFill>
                    <a:schemeClr val="lt1"/>
                  </a:solidFill>
                  <a:latin typeface="Arial"/>
                  <a:ea typeface="Arial"/>
                  <a:cs typeface="Arial"/>
                  <a:sym typeface="Arial"/>
                </a:endParaRPr>
              </a:p>
            </p:txBody>
          </p:sp>
          <p:cxnSp>
            <p:nvCxnSpPr>
              <p:cNvPr id="503" name="Google Shape;503;p19"/>
              <p:cNvCxnSpPr/>
              <p:nvPr/>
            </p:nvCxnSpPr>
            <p:spPr>
              <a:xfrm flipH="1" rot="10800000">
                <a:off x="3019104" y="4049105"/>
                <a:ext cx="1872000" cy="1"/>
              </a:xfrm>
              <a:prstGeom prst="straightConnector1">
                <a:avLst/>
              </a:prstGeom>
              <a:noFill/>
              <a:ln cap="flat" cmpd="sng" w="9525">
                <a:solidFill>
                  <a:srgbClr val="A5A5A5"/>
                </a:solidFill>
                <a:prstDash val="solid"/>
                <a:miter lim="800000"/>
                <a:headEnd len="sm" w="sm" type="none"/>
                <a:tailEnd len="med" w="med" type="triangle"/>
              </a:ln>
            </p:spPr>
          </p:cxnSp>
          <p:grpSp>
            <p:nvGrpSpPr>
              <p:cNvPr id="504" name="Google Shape;504;p19"/>
              <p:cNvGrpSpPr/>
              <p:nvPr/>
            </p:nvGrpSpPr>
            <p:grpSpPr>
              <a:xfrm>
                <a:off x="3883026" y="3921457"/>
                <a:ext cx="100294" cy="255294"/>
                <a:chOff x="586" y="2655"/>
                <a:chExt cx="204" cy="123"/>
              </a:xfrm>
            </p:grpSpPr>
            <p:sp>
              <p:nvSpPr>
                <p:cNvPr id="505" name="Google Shape;505;p19"/>
                <p:cNvSpPr/>
                <p:nvPr/>
              </p:nvSpPr>
              <p:spPr>
                <a:xfrm>
                  <a:off x="602" y="2655"/>
                  <a:ext cx="183" cy="119"/>
                </a:xfrm>
                <a:custGeom>
                  <a:rect b="b" l="l" r="r" t="t"/>
                  <a:pathLst>
                    <a:path extrusionOk="0" h="119" w="183">
                      <a:moveTo>
                        <a:pt x="135" y="0"/>
                      </a:moveTo>
                      <a:lnTo>
                        <a:pt x="0" y="105"/>
                      </a:lnTo>
                      <a:lnTo>
                        <a:pt x="37" y="119"/>
                      </a:lnTo>
                      <a:lnTo>
                        <a:pt x="183" y="17"/>
                      </a:lnTo>
                      <a:lnTo>
                        <a:pt x="13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cxnSp>
              <p:nvCxnSpPr>
                <p:cNvPr id="506" name="Google Shape;506;p19"/>
                <p:cNvCxnSpPr/>
                <p:nvPr/>
              </p:nvCxnSpPr>
              <p:spPr>
                <a:xfrm flipH="1">
                  <a:off x="586" y="2655"/>
                  <a:ext cx="152" cy="110"/>
                </a:xfrm>
                <a:prstGeom prst="straightConnector1">
                  <a:avLst/>
                </a:prstGeom>
                <a:noFill/>
                <a:ln cap="flat" cmpd="sng" w="9525">
                  <a:solidFill>
                    <a:srgbClr val="A5A5A5"/>
                  </a:solidFill>
                  <a:prstDash val="solid"/>
                  <a:round/>
                  <a:headEnd len="med" w="med" type="none"/>
                  <a:tailEnd len="med" w="med" type="none"/>
                </a:ln>
              </p:spPr>
            </p:cxnSp>
            <p:cxnSp>
              <p:nvCxnSpPr>
                <p:cNvPr id="507" name="Google Shape;507;p19"/>
                <p:cNvCxnSpPr/>
                <p:nvPr/>
              </p:nvCxnSpPr>
              <p:spPr>
                <a:xfrm flipH="1">
                  <a:off x="638" y="2668"/>
                  <a:ext cx="152" cy="110"/>
                </a:xfrm>
                <a:prstGeom prst="straightConnector1">
                  <a:avLst/>
                </a:prstGeom>
                <a:noFill/>
                <a:ln cap="flat" cmpd="sng" w="9525">
                  <a:solidFill>
                    <a:srgbClr val="A5A5A5"/>
                  </a:solidFill>
                  <a:prstDash val="solid"/>
                  <a:round/>
                  <a:headEnd len="med" w="med" type="none"/>
                  <a:tailEnd len="med" w="med" type="none"/>
                </a:ln>
              </p:spPr>
            </p:cxnSp>
          </p:grpSp>
          <p:cxnSp>
            <p:nvCxnSpPr>
              <p:cNvPr id="508" name="Google Shape;508;p19"/>
              <p:cNvCxnSpPr/>
              <p:nvPr/>
            </p:nvCxnSpPr>
            <p:spPr>
              <a:xfrm rot="10800000">
                <a:off x="3019104" y="4624172"/>
                <a:ext cx="1872000" cy="1"/>
              </a:xfrm>
              <a:prstGeom prst="straightConnector1">
                <a:avLst/>
              </a:prstGeom>
              <a:noFill/>
              <a:ln cap="flat" cmpd="sng" w="9525">
                <a:solidFill>
                  <a:srgbClr val="A5A5A5"/>
                </a:solidFill>
                <a:prstDash val="solid"/>
                <a:miter lim="800000"/>
                <a:headEnd len="sm" w="sm" type="none"/>
                <a:tailEnd len="med" w="med" type="triangle"/>
              </a:ln>
            </p:spPr>
          </p:cxnSp>
          <p:grpSp>
            <p:nvGrpSpPr>
              <p:cNvPr id="509" name="Google Shape;509;p19"/>
              <p:cNvGrpSpPr/>
              <p:nvPr/>
            </p:nvGrpSpPr>
            <p:grpSpPr>
              <a:xfrm>
                <a:off x="3883026" y="4510015"/>
                <a:ext cx="100294" cy="255294"/>
                <a:chOff x="586" y="2655"/>
                <a:chExt cx="204" cy="123"/>
              </a:xfrm>
            </p:grpSpPr>
            <p:sp>
              <p:nvSpPr>
                <p:cNvPr id="510" name="Google Shape;510;p19"/>
                <p:cNvSpPr/>
                <p:nvPr/>
              </p:nvSpPr>
              <p:spPr>
                <a:xfrm>
                  <a:off x="602" y="2655"/>
                  <a:ext cx="183" cy="119"/>
                </a:xfrm>
                <a:custGeom>
                  <a:rect b="b" l="l" r="r" t="t"/>
                  <a:pathLst>
                    <a:path extrusionOk="0" h="119" w="183">
                      <a:moveTo>
                        <a:pt x="135" y="0"/>
                      </a:moveTo>
                      <a:lnTo>
                        <a:pt x="0" y="105"/>
                      </a:lnTo>
                      <a:lnTo>
                        <a:pt x="37" y="119"/>
                      </a:lnTo>
                      <a:lnTo>
                        <a:pt x="183" y="17"/>
                      </a:lnTo>
                      <a:lnTo>
                        <a:pt x="13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cxnSp>
              <p:nvCxnSpPr>
                <p:cNvPr id="511" name="Google Shape;511;p19"/>
                <p:cNvCxnSpPr/>
                <p:nvPr/>
              </p:nvCxnSpPr>
              <p:spPr>
                <a:xfrm flipH="1">
                  <a:off x="586" y="2655"/>
                  <a:ext cx="152" cy="110"/>
                </a:xfrm>
                <a:prstGeom prst="straightConnector1">
                  <a:avLst/>
                </a:prstGeom>
                <a:noFill/>
                <a:ln cap="flat" cmpd="sng" w="9525">
                  <a:solidFill>
                    <a:srgbClr val="A5A5A5"/>
                  </a:solidFill>
                  <a:prstDash val="solid"/>
                  <a:round/>
                  <a:headEnd len="med" w="med" type="none"/>
                  <a:tailEnd len="med" w="med" type="none"/>
                </a:ln>
              </p:spPr>
            </p:cxnSp>
            <p:cxnSp>
              <p:nvCxnSpPr>
                <p:cNvPr id="512" name="Google Shape;512;p19"/>
                <p:cNvCxnSpPr/>
                <p:nvPr/>
              </p:nvCxnSpPr>
              <p:spPr>
                <a:xfrm flipH="1">
                  <a:off x="638" y="2668"/>
                  <a:ext cx="152" cy="110"/>
                </a:xfrm>
                <a:prstGeom prst="straightConnector1">
                  <a:avLst/>
                </a:prstGeom>
                <a:noFill/>
                <a:ln cap="flat" cmpd="sng" w="9525">
                  <a:solidFill>
                    <a:srgbClr val="A5A5A5"/>
                  </a:solidFill>
                  <a:prstDash val="solid"/>
                  <a:round/>
                  <a:headEnd len="med" w="med" type="none"/>
                  <a:tailEnd len="med" w="med" type="none"/>
                </a:ln>
              </p:spPr>
            </p:cxnSp>
          </p:grpSp>
        </p:grpSp>
        <p:sp>
          <p:nvSpPr>
            <p:cNvPr id="513" name="Google Shape;513;p19"/>
            <p:cNvSpPr/>
            <p:nvPr/>
          </p:nvSpPr>
          <p:spPr>
            <a:xfrm>
              <a:off x="4435368" y="3240247"/>
              <a:ext cx="102303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200">
                  <a:solidFill>
                    <a:srgbClr val="262626"/>
                  </a:solidFill>
                  <a:latin typeface="Arial"/>
                  <a:ea typeface="Arial"/>
                  <a:cs typeface="Arial"/>
                  <a:sym typeface="Arial"/>
                </a:rPr>
                <a:t>Không được </a:t>
              </a:r>
              <a:endParaRPr/>
            </a:p>
            <a:p>
              <a:pPr indent="0" lvl="0" marL="0" marR="0" rtl="0" algn="ctr">
                <a:spcBef>
                  <a:spcPts val="0"/>
                </a:spcBef>
                <a:spcAft>
                  <a:spcPts val="0"/>
                </a:spcAft>
                <a:buNone/>
              </a:pPr>
              <a:r>
                <a:rPr i="1" lang="en-US" sz="1200">
                  <a:solidFill>
                    <a:srgbClr val="262626"/>
                  </a:solidFill>
                  <a:latin typeface="Arial"/>
                  <a:ea typeface="Arial"/>
                  <a:cs typeface="Arial"/>
                  <a:sym typeface="Arial"/>
                </a:rPr>
                <a:t>kết nối</a:t>
              </a:r>
              <a:endParaRPr i="1" sz="1200">
                <a:solidFill>
                  <a:schemeClr val="dk1"/>
                </a:solidFill>
                <a:latin typeface="Calibri"/>
                <a:ea typeface="Calibri"/>
                <a:cs typeface="Calibri"/>
                <a:sym typeface="Calibri"/>
              </a:endParaRPr>
            </a:p>
          </p:txBody>
        </p:sp>
        <p:sp>
          <p:nvSpPr>
            <p:cNvPr id="514" name="Google Shape;514;p19"/>
            <p:cNvSpPr/>
            <p:nvPr/>
          </p:nvSpPr>
          <p:spPr>
            <a:xfrm>
              <a:off x="4687987" y="2554567"/>
              <a:ext cx="225574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Nhà cung cấp dịch vụ y tế </a:t>
              </a:r>
              <a:endParaRPr sz="1200">
                <a:solidFill>
                  <a:srgbClr val="262626"/>
                </a:solidFill>
                <a:latin typeface="Arial"/>
                <a:ea typeface="Arial"/>
                <a:cs typeface="Arial"/>
                <a:sym typeface="Arial"/>
              </a:endParaRPr>
            </a:p>
            <a:p>
              <a:pPr indent="0" lvl="0" marL="0" marR="0" rtl="0" algn="ctr">
                <a:spcBef>
                  <a:spcPts val="0"/>
                </a:spcBef>
                <a:spcAft>
                  <a:spcPts val="0"/>
                </a:spcAft>
                <a:buNone/>
              </a:pPr>
              <a:r>
                <a:rPr lang="en-US" sz="1200">
                  <a:solidFill>
                    <a:srgbClr val="262626"/>
                  </a:solidFill>
                  <a:latin typeface="Arial"/>
                  <a:ea typeface="Arial"/>
                  <a:cs typeface="Arial"/>
                  <a:sym typeface="Arial"/>
                </a:rPr>
                <a:t>không thể tìm được bệnh nhân</a:t>
              </a:r>
              <a:endParaRPr/>
            </a:p>
          </p:txBody>
        </p:sp>
        <p:sp>
          <p:nvSpPr>
            <p:cNvPr id="515" name="Google Shape;515;p19"/>
            <p:cNvSpPr/>
            <p:nvPr/>
          </p:nvSpPr>
          <p:spPr>
            <a:xfrm>
              <a:off x="2448851" y="3916139"/>
              <a:ext cx="308748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Bệnh nhân không biết</a:t>
              </a:r>
              <a:br>
                <a:rPr lang="en-US" sz="1200">
                  <a:solidFill>
                    <a:srgbClr val="262626"/>
                  </a:solidFill>
                  <a:latin typeface="Arial"/>
                  <a:ea typeface="Arial"/>
                  <a:cs typeface="Arial"/>
                  <a:sym typeface="Arial"/>
                </a:rPr>
              </a:br>
              <a:r>
                <a:rPr lang="en-US" sz="1200">
                  <a:solidFill>
                    <a:srgbClr val="262626"/>
                  </a:solidFill>
                  <a:latin typeface="Arial"/>
                  <a:ea typeface="Arial"/>
                  <a:cs typeface="Arial"/>
                  <a:sym typeface="Arial"/>
                </a:rPr>
                <a:t>cách liên hệ với nhà cung cấp dịch vụ</a:t>
              </a:r>
              <a:endParaRPr sz="1200">
                <a:solidFill>
                  <a:srgbClr val="262626"/>
                </a:solidFill>
                <a:latin typeface="Arial"/>
                <a:ea typeface="Arial"/>
                <a:cs typeface="Arial"/>
                <a:sym typeface="Arial"/>
              </a:endParaRPr>
            </a:p>
          </p:txBody>
        </p:sp>
      </p:grpSp>
      <p:grpSp>
        <p:nvGrpSpPr>
          <p:cNvPr id="516" name="Google Shape;516;p19"/>
          <p:cNvGrpSpPr/>
          <p:nvPr/>
        </p:nvGrpSpPr>
        <p:grpSpPr>
          <a:xfrm>
            <a:off x="450000" y="450000"/>
            <a:ext cx="9018000" cy="276999"/>
            <a:chOff x="450000" y="450000"/>
            <a:chExt cx="9018000" cy="276999"/>
          </a:xfrm>
        </p:grpSpPr>
        <p:sp>
          <p:nvSpPr>
            <p:cNvPr id="517" name="Google Shape;517;p1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518" name="Google Shape;518;p1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519" name="Google Shape;519;p19"/>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520" name="Google Shape;520;p19"/>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grpSp>
        <p:nvGrpSpPr>
          <p:cNvPr id="52" name="Google Shape;52;p2"/>
          <p:cNvGrpSpPr/>
          <p:nvPr/>
        </p:nvGrpSpPr>
        <p:grpSpPr>
          <a:xfrm>
            <a:off x="719769" y="2070436"/>
            <a:ext cx="8480115" cy="2617729"/>
            <a:chOff x="719769" y="2070436"/>
            <a:chExt cx="8480115" cy="2617729"/>
          </a:xfrm>
        </p:grpSpPr>
        <p:sp>
          <p:nvSpPr>
            <p:cNvPr id="53" name="Google Shape;53;p2"/>
            <p:cNvSpPr/>
            <p:nvPr/>
          </p:nvSpPr>
          <p:spPr>
            <a:xfrm>
              <a:off x="989682" y="2583566"/>
              <a:ext cx="8210202" cy="123110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000" u="none" cap="none" strike="noStrike">
                  <a:solidFill>
                    <a:srgbClr val="000000"/>
                  </a:solidFill>
                  <a:latin typeface="Arial"/>
                  <a:ea typeface="Arial"/>
                  <a:cs typeface="Arial"/>
                  <a:sym typeface="Arial"/>
                </a:rPr>
                <a:t>Hướng dẫn thực hiện </a:t>
              </a:r>
              <a:endParaRPr/>
            </a:p>
            <a:p>
              <a:pPr indent="0" lvl="0" marL="0" marR="0" rtl="0" algn="l">
                <a:spcBef>
                  <a:spcPts val="0"/>
                </a:spcBef>
                <a:spcAft>
                  <a:spcPts val="0"/>
                </a:spcAft>
                <a:buNone/>
              </a:pPr>
              <a:r>
                <a:rPr b="1" i="0" lang="en-US" sz="4000" u="none" cap="none" strike="noStrike">
                  <a:solidFill>
                    <a:srgbClr val="000000"/>
                  </a:solidFill>
                  <a:latin typeface="Arial"/>
                  <a:ea typeface="Arial"/>
                  <a:cs typeface="Arial"/>
                  <a:sym typeface="Arial"/>
                </a:rPr>
                <a:t>dự án AI cuối khoá</a:t>
              </a:r>
              <a:endParaRPr/>
            </a:p>
          </p:txBody>
        </p:sp>
        <p:sp>
          <p:nvSpPr>
            <p:cNvPr id="54" name="Google Shape;54;p2"/>
            <p:cNvSpPr/>
            <p:nvPr/>
          </p:nvSpPr>
          <p:spPr>
            <a:xfrm>
              <a:off x="989682" y="2070436"/>
              <a:ext cx="5477954"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999" u="none" cap="none" strike="noStrike">
                  <a:solidFill>
                    <a:srgbClr val="7F7F7F"/>
                  </a:solidFill>
                  <a:latin typeface="Arial"/>
                  <a:ea typeface="Arial"/>
                  <a:cs typeface="Arial"/>
                  <a:sym typeface="Arial"/>
                </a:rPr>
                <a:t>Chương 11. </a:t>
              </a:r>
              <a:endParaRPr b="0" i="0" sz="5398" u="none" cap="none" strike="noStrike">
                <a:solidFill>
                  <a:srgbClr val="7F7F7F"/>
                </a:solidFill>
                <a:latin typeface="Arial"/>
                <a:ea typeface="Arial"/>
                <a:cs typeface="Arial"/>
                <a:sym typeface="Arial"/>
              </a:endParaRPr>
            </a:p>
          </p:txBody>
        </p:sp>
        <p:sp>
          <p:nvSpPr>
            <p:cNvPr id="55" name="Google Shape;55;p2"/>
            <p:cNvSpPr/>
            <p:nvPr/>
          </p:nvSpPr>
          <p:spPr>
            <a:xfrm>
              <a:off x="719769" y="2070436"/>
              <a:ext cx="59989" cy="1944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Calibri"/>
                <a:ea typeface="Calibri"/>
                <a:cs typeface="Calibri"/>
                <a:sym typeface="Calibri"/>
              </a:endParaRPr>
            </a:p>
          </p:txBody>
        </p:sp>
        <p:grpSp>
          <p:nvGrpSpPr>
            <p:cNvPr id="56" name="Google Shape;56;p2"/>
            <p:cNvGrpSpPr/>
            <p:nvPr/>
          </p:nvGrpSpPr>
          <p:grpSpPr>
            <a:xfrm>
              <a:off x="719769" y="4365104"/>
              <a:ext cx="4231643" cy="323061"/>
              <a:chOff x="719769" y="4157524"/>
              <a:chExt cx="4231643" cy="323061"/>
            </a:xfrm>
          </p:grpSpPr>
          <p:sp>
            <p:nvSpPr>
              <p:cNvPr id="57" name="Google Shape;57;p2"/>
              <p:cNvSpPr/>
              <p:nvPr/>
            </p:nvSpPr>
            <p:spPr>
              <a:xfrm>
                <a:off x="989682" y="4157536"/>
                <a:ext cx="3961730" cy="32303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428A0"/>
                  </a:buClr>
                  <a:buSzPts val="2099"/>
                  <a:buFont typeface="Arial"/>
                  <a:buNone/>
                </a:pPr>
                <a:r>
                  <a:rPr b="1" i="0" lang="en-US" sz="2099" u="none" cap="none" strike="noStrike">
                    <a:solidFill>
                      <a:srgbClr val="1428A0"/>
                    </a:solidFill>
                    <a:latin typeface="Arial"/>
                    <a:ea typeface="Arial"/>
                    <a:cs typeface="Arial"/>
                    <a:sym typeface="Arial"/>
                  </a:rPr>
                  <a:t>Trí tuệ nhân tạo</a:t>
                </a:r>
                <a:endParaRPr b="1" i="0" sz="2099" u="none" cap="none" strike="noStrike">
                  <a:solidFill>
                    <a:srgbClr val="1428A0"/>
                  </a:solidFill>
                  <a:latin typeface="Arial"/>
                  <a:ea typeface="Arial"/>
                  <a:cs typeface="Arial"/>
                  <a:sym typeface="Arial"/>
                </a:endParaRPr>
              </a:p>
            </p:txBody>
          </p:sp>
          <p:sp>
            <p:nvSpPr>
              <p:cNvPr id="58" name="Google Shape;58;p2"/>
              <p:cNvSpPr/>
              <p:nvPr/>
            </p:nvSpPr>
            <p:spPr>
              <a:xfrm>
                <a:off x="719769" y="4157524"/>
                <a:ext cx="59989" cy="323061"/>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pSp>
        <p:nvGrpSpPr>
          <p:cNvPr id="526" name="Google Shape;526;p20"/>
          <p:cNvGrpSpPr/>
          <p:nvPr/>
        </p:nvGrpSpPr>
        <p:grpSpPr>
          <a:xfrm>
            <a:off x="558800" y="2091900"/>
            <a:ext cx="8785225" cy="215444"/>
            <a:chOff x="1027113" y="2045625"/>
            <a:chExt cx="8785225" cy="215444"/>
          </a:xfrm>
        </p:grpSpPr>
        <p:sp>
          <p:nvSpPr>
            <p:cNvPr id="527" name="Google Shape;527;p20"/>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20"/>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Phòng vấn (Bệnh nhân):</a:t>
              </a:r>
              <a:endParaRPr/>
            </a:p>
          </p:txBody>
        </p:sp>
      </p:grpSp>
      <p:grpSp>
        <p:nvGrpSpPr>
          <p:cNvPr id="529" name="Google Shape;529;p20"/>
          <p:cNvGrpSpPr/>
          <p:nvPr/>
        </p:nvGrpSpPr>
        <p:grpSpPr>
          <a:xfrm>
            <a:off x="7564872" y="2091900"/>
            <a:ext cx="1858228" cy="1143902"/>
            <a:chOff x="7564872" y="2232686"/>
            <a:chExt cx="1858228" cy="1143902"/>
          </a:xfrm>
        </p:grpSpPr>
        <p:sp>
          <p:nvSpPr>
            <p:cNvPr id="530" name="Google Shape;530;p20"/>
            <p:cNvSpPr/>
            <p:nvPr/>
          </p:nvSpPr>
          <p:spPr>
            <a:xfrm>
              <a:off x="758244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20"/>
            <p:cNvSpPr/>
            <p:nvPr/>
          </p:nvSpPr>
          <p:spPr>
            <a:xfrm>
              <a:off x="818701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20"/>
            <p:cNvSpPr/>
            <p:nvPr/>
          </p:nvSpPr>
          <p:spPr>
            <a:xfrm>
              <a:off x="879158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533" name="Google Shape;533;p20"/>
            <p:cNvSpPr/>
            <p:nvPr/>
          </p:nvSpPr>
          <p:spPr>
            <a:xfrm>
              <a:off x="7884727"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20"/>
            <p:cNvSpPr/>
            <p:nvPr/>
          </p:nvSpPr>
          <p:spPr>
            <a:xfrm>
              <a:off x="8483936"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20"/>
            <p:cNvSpPr txBox="1"/>
            <p:nvPr/>
          </p:nvSpPr>
          <p:spPr>
            <a:xfrm>
              <a:off x="7564872" y="2440332"/>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đinh</a:t>
              </a:r>
              <a:endParaRPr b="0" sz="900">
                <a:solidFill>
                  <a:srgbClr val="7F7F7F"/>
                </a:solidFill>
                <a:latin typeface="Arial"/>
                <a:ea typeface="Arial"/>
                <a:cs typeface="Arial"/>
                <a:sym typeface="Arial"/>
              </a:endParaRPr>
            </a:p>
          </p:txBody>
        </p:sp>
        <p:sp>
          <p:nvSpPr>
            <p:cNvPr id="536" name="Google Shape;536;p20"/>
            <p:cNvSpPr txBox="1"/>
            <p:nvPr/>
          </p:nvSpPr>
          <p:spPr>
            <a:xfrm>
              <a:off x="7854297" y="2953360"/>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537" name="Google Shape;537;p20"/>
            <p:cNvSpPr txBox="1"/>
            <p:nvPr/>
          </p:nvSpPr>
          <p:spPr>
            <a:xfrm>
              <a:off x="8120810" y="2440332"/>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Khám phá</a:t>
              </a:r>
              <a:endParaRPr b="0" sz="900">
                <a:solidFill>
                  <a:schemeClr val="lt1"/>
                </a:solidFill>
                <a:latin typeface="Arial"/>
                <a:ea typeface="Arial"/>
                <a:cs typeface="Arial"/>
                <a:sym typeface="Arial"/>
              </a:endParaRPr>
            </a:p>
          </p:txBody>
        </p:sp>
        <p:sp>
          <p:nvSpPr>
            <p:cNvPr id="538" name="Google Shape;538;p20"/>
            <p:cNvSpPr txBox="1"/>
            <p:nvPr/>
          </p:nvSpPr>
          <p:spPr>
            <a:xfrm>
              <a:off x="8685398" y="2440332"/>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539" name="Google Shape;539;p20"/>
          <p:cNvSpPr/>
          <p:nvPr/>
        </p:nvSpPr>
        <p:spPr>
          <a:xfrm>
            <a:off x="703262" y="2424614"/>
            <a:ext cx="4802594" cy="94562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“Tôi bị mù một mắt. Nếu muốn khám bệnh, tôi phải đến thành phố Huế ở rất xa</a:t>
            </a:r>
            <a:r>
              <a:rPr b="1" lang="en-US" sz="1300" u="sng">
                <a:solidFill>
                  <a:srgbClr val="262626"/>
                </a:solidFill>
                <a:latin typeface="Arial"/>
                <a:ea typeface="Arial"/>
                <a:cs typeface="Arial"/>
                <a:sym typeface="Arial"/>
              </a:rPr>
              <a:t>. Nếu trạm y tế xã có thể chẩn đoán bệnh nhãn khoa thì người dân địa phương, đặc biệt là người cao tuổi, sẽ được hưởng nhiều lợi ích hơn bây giờ</a:t>
            </a:r>
            <a:r>
              <a:rPr lang="en-US" sz="1300">
                <a:solidFill>
                  <a:srgbClr val="262626"/>
                </a:solidFill>
                <a:latin typeface="Arial"/>
                <a:ea typeface="Arial"/>
                <a:cs typeface="Arial"/>
                <a:sym typeface="Arial"/>
              </a:rPr>
              <a:t>.”</a:t>
            </a:r>
            <a:endParaRPr/>
          </a:p>
        </p:txBody>
      </p:sp>
      <p:sp>
        <p:nvSpPr>
          <p:cNvPr id="540" name="Google Shape;540;p20"/>
          <p:cNvSpPr/>
          <p:nvPr/>
        </p:nvSpPr>
        <p:spPr>
          <a:xfrm>
            <a:off x="703262" y="3684634"/>
            <a:ext cx="5679855" cy="1145680"/>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“Tôi đến khám ở trạm y tế xã vì thị lực của tôi đang giảm dần. Tôi đã chuyển hai lần từ trạm y tế xã đến bệnh viện địa phương rồi từ bệnh viên địa phương đến bệnh viện tuyến tỉnh </a:t>
            </a:r>
            <a:r>
              <a:rPr b="1" lang="en-US" sz="1300" u="sng">
                <a:solidFill>
                  <a:srgbClr val="262626"/>
                </a:solidFill>
                <a:latin typeface="Arial"/>
                <a:ea typeface="Arial"/>
                <a:cs typeface="Arial"/>
                <a:sym typeface="Arial"/>
              </a:rPr>
              <a:t>bởi họ không có kính soi đáy mắt để chẩn đoán</a:t>
            </a:r>
            <a:r>
              <a:rPr lang="en-US" sz="1300">
                <a:solidFill>
                  <a:srgbClr val="262626"/>
                </a:solidFill>
                <a:latin typeface="Arial"/>
                <a:ea typeface="Arial"/>
                <a:cs typeface="Arial"/>
                <a:sym typeface="Arial"/>
              </a:rPr>
              <a:t>. Nếu trạm y tế xã được trang bị các thiết bị chẩn đoán phù hợp thì sẽ cung cấp dịch vụ chăm sóc sức khỏe tốt hơn rất nhiều.”</a:t>
            </a:r>
            <a:endParaRPr/>
          </a:p>
        </p:txBody>
      </p:sp>
      <p:grpSp>
        <p:nvGrpSpPr>
          <p:cNvPr id="541" name="Google Shape;541;p20"/>
          <p:cNvGrpSpPr/>
          <p:nvPr/>
        </p:nvGrpSpPr>
        <p:grpSpPr>
          <a:xfrm>
            <a:off x="5552622" y="2540254"/>
            <a:ext cx="2278736" cy="914400"/>
            <a:chOff x="7056169" y="4340433"/>
            <a:chExt cx="2278736" cy="914400"/>
          </a:xfrm>
        </p:grpSpPr>
        <p:sp>
          <p:nvSpPr>
            <p:cNvPr id="542" name="Google Shape;542;p20"/>
            <p:cNvSpPr/>
            <p:nvPr/>
          </p:nvSpPr>
          <p:spPr>
            <a:xfrm>
              <a:off x="7886204" y="4524411"/>
              <a:ext cx="1448701" cy="530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428A0"/>
                  </a:solidFill>
                  <a:latin typeface="Calibri"/>
                  <a:ea typeface="Calibri"/>
                  <a:cs typeface="Calibri"/>
                  <a:sym typeface="Calibri"/>
                </a:rPr>
                <a:t>Bà N (70 tuổi, không phải bệnh nhân)</a:t>
              </a:r>
              <a:endParaRPr/>
            </a:p>
          </p:txBody>
        </p:sp>
        <p:pic>
          <p:nvPicPr>
            <p:cNvPr descr="Female Profile" id="543" name="Google Shape;543;p20"/>
            <p:cNvPicPr preferRelativeResize="0"/>
            <p:nvPr/>
          </p:nvPicPr>
          <p:blipFill rotWithShape="1">
            <a:blip r:embed="rId3">
              <a:alphaModFix/>
            </a:blip>
            <a:srcRect b="0" l="0" r="0" t="0"/>
            <a:stretch/>
          </p:blipFill>
          <p:spPr>
            <a:xfrm>
              <a:off x="7056169" y="4340433"/>
              <a:ext cx="914400" cy="914400"/>
            </a:xfrm>
            <a:prstGeom prst="rect">
              <a:avLst/>
            </a:prstGeom>
            <a:noFill/>
            <a:ln>
              <a:noFill/>
            </a:ln>
          </p:spPr>
        </p:pic>
      </p:grpSp>
      <p:grpSp>
        <p:nvGrpSpPr>
          <p:cNvPr id="544" name="Google Shape;544;p20"/>
          <p:cNvGrpSpPr/>
          <p:nvPr/>
        </p:nvGrpSpPr>
        <p:grpSpPr>
          <a:xfrm>
            <a:off x="5661274" y="5087129"/>
            <a:ext cx="3248665" cy="914400"/>
            <a:chOff x="7056169" y="5968179"/>
            <a:chExt cx="3248665" cy="914400"/>
          </a:xfrm>
        </p:grpSpPr>
        <p:sp>
          <p:nvSpPr>
            <p:cNvPr id="545" name="Google Shape;545;p20"/>
            <p:cNvSpPr/>
            <p:nvPr/>
          </p:nvSpPr>
          <p:spPr>
            <a:xfrm>
              <a:off x="7917141" y="6160196"/>
              <a:ext cx="2387693" cy="530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428A0"/>
                  </a:solidFill>
                  <a:latin typeface="Calibri"/>
                  <a:ea typeface="Calibri"/>
                  <a:cs typeface="Calibri"/>
                  <a:sym typeface="Calibri"/>
                </a:rPr>
                <a:t>Ông N (66 tuổi, không phải bệnh nhân)</a:t>
              </a:r>
              <a:endParaRPr/>
            </a:p>
          </p:txBody>
        </p:sp>
        <p:pic>
          <p:nvPicPr>
            <p:cNvPr descr="Male profile" id="546" name="Google Shape;546;p20"/>
            <p:cNvPicPr preferRelativeResize="0"/>
            <p:nvPr/>
          </p:nvPicPr>
          <p:blipFill rotWithShape="1">
            <a:blip r:embed="rId4">
              <a:alphaModFix/>
            </a:blip>
            <a:srcRect b="0" l="0" r="0" t="0"/>
            <a:stretch/>
          </p:blipFill>
          <p:spPr>
            <a:xfrm>
              <a:off x="7056169" y="5968179"/>
              <a:ext cx="914400" cy="914400"/>
            </a:xfrm>
            <a:prstGeom prst="rect">
              <a:avLst/>
            </a:prstGeom>
            <a:noFill/>
            <a:ln>
              <a:noFill/>
            </a:ln>
          </p:spPr>
        </p:pic>
      </p:grpSp>
      <p:grpSp>
        <p:nvGrpSpPr>
          <p:cNvPr id="547" name="Google Shape;547;p20"/>
          <p:cNvGrpSpPr/>
          <p:nvPr/>
        </p:nvGrpSpPr>
        <p:grpSpPr>
          <a:xfrm>
            <a:off x="6166939" y="3800274"/>
            <a:ext cx="3177086" cy="914400"/>
            <a:chOff x="816456" y="4698553"/>
            <a:chExt cx="3177086" cy="914400"/>
          </a:xfrm>
        </p:grpSpPr>
        <p:sp>
          <p:nvSpPr>
            <p:cNvPr id="548" name="Google Shape;548;p20"/>
            <p:cNvSpPr/>
            <p:nvPr/>
          </p:nvSpPr>
          <p:spPr>
            <a:xfrm>
              <a:off x="1646490" y="4890570"/>
              <a:ext cx="2347052" cy="530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428A0"/>
                  </a:solidFill>
                  <a:latin typeface="Calibri"/>
                  <a:ea typeface="Calibri"/>
                  <a:cs typeface="Calibri"/>
                  <a:sym typeface="Calibri"/>
                </a:rPr>
                <a:t>Bà G (65 tuổi, mắc tật khúc xạ)</a:t>
              </a:r>
              <a:endParaRPr/>
            </a:p>
          </p:txBody>
        </p:sp>
        <p:pic>
          <p:nvPicPr>
            <p:cNvPr descr="Female Profile" id="549" name="Google Shape;549;p20"/>
            <p:cNvPicPr preferRelativeResize="0"/>
            <p:nvPr/>
          </p:nvPicPr>
          <p:blipFill rotWithShape="1">
            <a:blip r:embed="rId3">
              <a:alphaModFix/>
            </a:blip>
            <a:srcRect b="0" l="0" r="0" t="0"/>
            <a:stretch/>
          </p:blipFill>
          <p:spPr>
            <a:xfrm>
              <a:off x="816456" y="4698553"/>
              <a:ext cx="914400" cy="914400"/>
            </a:xfrm>
            <a:prstGeom prst="rect">
              <a:avLst/>
            </a:prstGeom>
            <a:noFill/>
            <a:ln>
              <a:noFill/>
            </a:ln>
          </p:spPr>
        </p:pic>
      </p:grpSp>
      <p:sp>
        <p:nvSpPr>
          <p:cNvPr id="550" name="Google Shape;550;p20"/>
          <p:cNvSpPr/>
          <p:nvPr/>
        </p:nvSpPr>
        <p:spPr>
          <a:xfrm>
            <a:off x="703261" y="4971489"/>
            <a:ext cx="4984351" cy="1145680"/>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“Tôi được chẩn đoán bị đục thủy tinh thể tại Bệnh viện đa khoa tỉnh Quảng Trị và chưa mổ. Đầu tiên, tôi đến trạm y tế xã nhưng họ gần như chẳng giúp được gì. </a:t>
            </a:r>
            <a:r>
              <a:rPr b="1" lang="en-US" sz="1300" u="sng">
                <a:solidFill>
                  <a:srgbClr val="262626"/>
                </a:solidFill>
                <a:latin typeface="Arial"/>
                <a:ea typeface="Arial"/>
                <a:cs typeface="Arial"/>
                <a:sym typeface="Arial"/>
              </a:rPr>
              <a:t>Khi có kính soi đáy mắt, các bệnh mãn tính về mắt sẽ được phát hiện và điều trị sớm hơn bây giờ</a:t>
            </a:r>
            <a:r>
              <a:rPr lang="en-US" sz="1300">
                <a:solidFill>
                  <a:srgbClr val="262626"/>
                </a:solidFill>
                <a:latin typeface="Arial"/>
                <a:ea typeface="Arial"/>
                <a:cs typeface="Arial"/>
                <a:sym typeface="Arial"/>
              </a:rPr>
              <a:t>. ”</a:t>
            </a:r>
            <a:endParaRPr/>
          </a:p>
        </p:txBody>
      </p:sp>
      <p:grpSp>
        <p:nvGrpSpPr>
          <p:cNvPr id="551" name="Google Shape;551;p20"/>
          <p:cNvGrpSpPr/>
          <p:nvPr/>
        </p:nvGrpSpPr>
        <p:grpSpPr>
          <a:xfrm>
            <a:off x="450000" y="450000"/>
            <a:ext cx="9018000" cy="276999"/>
            <a:chOff x="450000" y="450000"/>
            <a:chExt cx="9018000" cy="276999"/>
          </a:xfrm>
        </p:grpSpPr>
        <p:sp>
          <p:nvSpPr>
            <p:cNvPr id="552" name="Google Shape;552;p2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553" name="Google Shape;553;p2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554" name="Google Shape;554;p20"/>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555" name="Google Shape;555;p20"/>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21"/>
          <p:cNvGrpSpPr/>
          <p:nvPr/>
        </p:nvGrpSpPr>
        <p:grpSpPr>
          <a:xfrm>
            <a:off x="558800" y="2093636"/>
            <a:ext cx="8785225" cy="215444"/>
            <a:chOff x="1027113" y="2045625"/>
            <a:chExt cx="8785225" cy="215444"/>
          </a:xfrm>
        </p:grpSpPr>
        <p:sp>
          <p:nvSpPr>
            <p:cNvPr id="562" name="Google Shape;562;p21"/>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21"/>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Phỏng vấn (chuyên gia y tế):</a:t>
              </a:r>
              <a:endParaRPr/>
            </a:p>
          </p:txBody>
        </p:sp>
      </p:grpSp>
      <p:grpSp>
        <p:nvGrpSpPr>
          <p:cNvPr id="564" name="Google Shape;564;p21"/>
          <p:cNvGrpSpPr/>
          <p:nvPr/>
        </p:nvGrpSpPr>
        <p:grpSpPr>
          <a:xfrm>
            <a:off x="7564872" y="2093636"/>
            <a:ext cx="1858228" cy="1143902"/>
            <a:chOff x="7564872" y="2232686"/>
            <a:chExt cx="1858228" cy="1143902"/>
          </a:xfrm>
        </p:grpSpPr>
        <p:sp>
          <p:nvSpPr>
            <p:cNvPr id="565" name="Google Shape;565;p21"/>
            <p:cNvSpPr/>
            <p:nvPr/>
          </p:nvSpPr>
          <p:spPr>
            <a:xfrm>
              <a:off x="758244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21"/>
            <p:cNvSpPr/>
            <p:nvPr/>
          </p:nvSpPr>
          <p:spPr>
            <a:xfrm>
              <a:off x="818701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21"/>
            <p:cNvSpPr/>
            <p:nvPr/>
          </p:nvSpPr>
          <p:spPr>
            <a:xfrm>
              <a:off x="879158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568" name="Google Shape;568;p21"/>
            <p:cNvSpPr/>
            <p:nvPr/>
          </p:nvSpPr>
          <p:spPr>
            <a:xfrm>
              <a:off x="7884727"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21"/>
            <p:cNvSpPr/>
            <p:nvPr/>
          </p:nvSpPr>
          <p:spPr>
            <a:xfrm>
              <a:off x="8483936"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570" name="Google Shape;570;p21"/>
            <p:cNvSpPr txBox="1"/>
            <p:nvPr/>
          </p:nvSpPr>
          <p:spPr>
            <a:xfrm>
              <a:off x="7564872" y="2440332"/>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571" name="Google Shape;571;p21"/>
            <p:cNvSpPr txBox="1"/>
            <p:nvPr/>
          </p:nvSpPr>
          <p:spPr>
            <a:xfrm>
              <a:off x="7854296" y="2953360"/>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572" name="Google Shape;572;p21"/>
            <p:cNvSpPr txBox="1"/>
            <p:nvPr/>
          </p:nvSpPr>
          <p:spPr>
            <a:xfrm>
              <a:off x="8120810" y="2440332"/>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Khám phá</a:t>
              </a:r>
              <a:endParaRPr b="0" sz="900">
                <a:solidFill>
                  <a:schemeClr val="lt1"/>
                </a:solidFill>
                <a:latin typeface="Arial"/>
                <a:ea typeface="Arial"/>
                <a:cs typeface="Arial"/>
                <a:sym typeface="Arial"/>
              </a:endParaRPr>
            </a:p>
          </p:txBody>
        </p:sp>
        <p:sp>
          <p:nvSpPr>
            <p:cNvPr id="573" name="Google Shape;573;p21"/>
            <p:cNvSpPr txBox="1"/>
            <p:nvPr/>
          </p:nvSpPr>
          <p:spPr>
            <a:xfrm>
              <a:off x="8685398" y="2440332"/>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pSp>
        <p:nvGrpSpPr>
          <p:cNvPr id="574" name="Google Shape;574;p21"/>
          <p:cNvGrpSpPr/>
          <p:nvPr/>
        </p:nvGrpSpPr>
        <p:grpSpPr>
          <a:xfrm>
            <a:off x="3997250" y="3307428"/>
            <a:ext cx="3303735" cy="914400"/>
            <a:chOff x="5514822" y="3317553"/>
            <a:chExt cx="3303735" cy="914400"/>
          </a:xfrm>
        </p:grpSpPr>
        <p:sp>
          <p:nvSpPr>
            <p:cNvPr id="575" name="Google Shape;575;p21"/>
            <p:cNvSpPr/>
            <p:nvPr/>
          </p:nvSpPr>
          <p:spPr>
            <a:xfrm>
              <a:off x="6344856" y="3509570"/>
              <a:ext cx="2473701" cy="530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428A0"/>
                  </a:solidFill>
                  <a:latin typeface="Calibri"/>
                  <a:ea typeface="Calibri"/>
                  <a:cs typeface="Calibri"/>
                  <a:sym typeface="Calibri"/>
                </a:rPr>
                <a:t>Bác sĩ D, bác sĩ nhãn khoa</a:t>
              </a:r>
              <a:br>
                <a:rPr lang="en-US" sz="1400">
                  <a:solidFill>
                    <a:srgbClr val="1428A0"/>
                  </a:solidFill>
                  <a:latin typeface="Calibri"/>
                  <a:ea typeface="Calibri"/>
                  <a:cs typeface="Calibri"/>
                  <a:sym typeface="Calibri"/>
                </a:rPr>
              </a:br>
              <a:r>
                <a:rPr lang="en-US" sz="1400">
                  <a:solidFill>
                    <a:srgbClr val="1428A0"/>
                  </a:solidFill>
                  <a:latin typeface="Calibri"/>
                  <a:ea typeface="Calibri"/>
                  <a:cs typeface="Calibri"/>
                  <a:sym typeface="Calibri"/>
                </a:rPr>
                <a:t>Bệnh viện tỉnh Quảng Trị</a:t>
              </a:r>
              <a:endParaRPr sz="1400">
                <a:solidFill>
                  <a:srgbClr val="1428A0"/>
                </a:solidFill>
                <a:latin typeface="Calibri"/>
                <a:ea typeface="Calibri"/>
                <a:cs typeface="Calibri"/>
                <a:sym typeface="Calibri"/>
              </a:endParaRPr>
            </a:p>
          </p:txBody>
        </p:sp>
        <p:pic>
          <p:nvPicPr>
            <p:cNvPr descr="Doctor" id="576" name="Google Shape;576;p21"/>
            <p:cNvPicPr preferRelativeResize="0"/>
            <p:nvPr/>
          </p:nvPicPr>
          <p:blipFill rotWithShape="1">
            <a:blip r:embed="rId3">
              <a:alphaModFix/>
            </a:blip>
            <a:srcRect b="0" l="0" r="0" t="0"/>
            <a:stretch/>
          </p:blipFill>
          <p:spPr>
            <a:xfrm>
              <a:off x="5514822" y="3317553"/>
              <a:ext cx="914400" cy="914400"/>
            </a:xfrm>
            <a:prstGeom prst="rect">
              <a:avLst/>
            </a:prstGeom>
            <a:noFill/>
            <a:ln>
              <a:noFill/>
            </a:ln>
          </p:spPr>
        </p:pic>
      </p:grpSp>
      <p:grpSp>
        <p:nvGrpSpPr>
          <p:cNvPr id="577" name="Google Shape;577;p21"/>
          <p:cNvGrpSpPr/>
          <p:nvPr/>
        </p:nvGrpSpPr>
        <p:grpSpPr>
          <a:xfrm>
            <a:off x="5901759" y="5194302"/>
            <a:ext cx="3442266" cy="914400"/>
            <a:chOff x="6088892" y="5217522"/>
            <a:chExt cx="3442266" cy="914400"/>
          </a:xfrm>
        </p:grpSpPr>
        <p:sp>
          <p:nvSpPr>
            <p:cNvPr id="578" name="Google Shape;578;p21"/>
            <p:cNvSpPr/>
            <p:nvPr/>
          </p:nvSpPr>
          <p:spPr>
            <a:xfrm>
              <a:off x="7057457" y="5409539"/>
              <a:ext cx="2473701" cy="5303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428A0"/>
                  </a:solidFill>
                  <a:latin typeface="Calibri"/>
                  <a:ea typeface="Calibri"/>
                  <a:cs typeface="Calibri"/>
                  <a:sym typeface="Calibri"/>
                </a:rPr>
                <a:t>Bác sỹ V, Trạm trưởng </a:t>
              </a:r>
              <a:endParaRPr/>
            </a:p>
            <a:p>
              <a:pPr indent="0" lvl="0" marL="0" marR="0" rtl="0" algn="l">
                <a:spcBef>
                  <a:spcPts val="0"/>
                </a:spcBef>
                <a:spcAft>
                  <a:spcPts val="0"/>
                </a:spcAft>
                <a:buNone/>
              </a:pPr>
              <a:r>
                <a:rPr lang="en-US" sz="1400">
                  <a:solidFill>
                    <a:srgbClr val="1428A0"/>
                  </a:solidFill>
                  <a:latin typeface="Calibri"/>
                  <a:ea typeface="Calibri"/>
                  <a:cs typeface="Calibri"/>
                  <a:sym typeface="Calibri"/>
                </a:rPr>
                <a:t>Trạm y tế xã</a:t>
              </a:r>
              <a:endParaRPr sz="1400">
                <a:solidFill>
                  <a:srgbClr val="1428A0"/>
                </a:solidFill>
                <a:latin typeface="Calibri"/>
                <a:ea typeface="Calibri"/>
                <a:cs typeface="Calibri"/>
                <a:sym typeface="Calibri"/>
              </a:endParaRPr>
            </a:p>
          </p:txBody>
        </p:sp>
        <p:pic>
          <p:nvPicPr>
            <p:cNvPr descr="Doctor" id="579" name="Google Shape;579;p21"/>
            <p:cNvPicPr preferRelativeResize="0"/>
            <p:nvPr/>
          </p:nvPicPr>
          <p:blipFill rotWithShape="1">
            <a:blip r:embed="rId3">
              <a:alphaModFix/>
            </a:blip>
            <a:srcRect b="0" l="0" r="0" t="0"/>
            <a:stretch/>
          </p:blipFill>
          <p:spPr>
            <a:xfrm>
              <a:off x="6088892" y="5217522"/>
              <a:ext cx="914400" cy="914400"/>
            </a:xfrm>
            <a:prstGeom prst="rect">
              <a:avLst/>
            </a:prstGeom>
            <a:noFill/>
            <a:ln>
              <a:noFill/>
            </a:ln>
          </p:spPr>
        </p:pic>
      </p:grpSp>
      <p:sp>
        <p:nvSpPr>
          <p:cNvPr id="580" name="Google Shape;580;p21"/>
          <p:cNvSpPr/>
          <p:nvPr/>
        </p:nvSpPr>
        <p:spPr>
          <a:xfrm>
            <a:off x="703262" y="2426350"/>
            <a:ext cx="6597723" cy="94562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“Nếu các cộng đồng địa phương được phát kính soi đáy mắt thì bệnh nhân sẽ được chuyển lên bệnh viện tuyến tỉnh và điều trị kịp thời. Từ đó, sức khỏe mắt của bệnh nhân sẽ được cải thiện đáng kể. </a:t>
            </a:r>
            <a:r>
              <a:rPr b="1" lang="en-US" sz="1300" u="sng">
                <a:solidFill>
                  <a:srgbClr val="262626"/>
                </a:solidFill>
                <a:latin typeface="Arial"/>
                <a:ea typeface="Arial"/>
                <a:cs typeface="Arial"/>
                <a:sym typeface="Arial"/>
              </a:rPr>
              <a:t>Có vô số ca bệnh không thể điều trị được do đã quá nặng</a:t>
            </a:r>
            <a:r>
              <a:rPr lang="en-US" sz="1300">
                <a:solidFill>
                  <a:srgbClr val="262626"/>
                </a:solidFill>
                <a:latin typeface="Arial"/>
                <a:ea typeface="Arial"/>
                <a:cs typeface="Arial"/>
                <a:sym typeface="Arial"/>
              </a:rPr>
              <a:t>.”</a:t>
            </a:r>
            <a:endParaRPr/>
          </a:p>
        </p:txBody>
      </p:sp>
      <p:sp>
        <p:nvSpPr>
          <p:cNvPr id="581" name="Google Shape;581;p21"/>
          <p:cNvSpPr/>
          <p:nvPr/>
        </p:nvSpPr>
        <p:spPr>
          <a:xfrm>
            <a:off x="703262" y="4317235"/>
            <a:ext cx="8640763" cy="94562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“Hầu hết bệnh nhân đến phòng khám hoặc trạm y tế xã khi thấy đau mắt. Trước khi thấy đau, không ai nói cho họ biết về các bệnh nhãn khoa. Nếu mỗi trạm y tế xã được trang bị kính soi đáy mắt thì sẽ hữu ích hơn. </a:t>
            </a:r>
            <a:r>
              <a:rPr b="1" lang="en-US" sz="1300" u="sng">
                <a:solidFill>
                  <a:srgbClr val="262626"/>
                </a:solidFill>
                <a:latin typeface="Arial"/>
                <a:ea typeface="Arial"/>
                <a:cs typeface="Arial"/>
                <a:sym typeface="Arial"/>
              </a:rPr>
              <a:t>Nhân viên y tế có thể chẩn đoán các bệnh nhãn khoa ở giai đoạn đầu, từ đó, chuyển bệnh nhân lên bệnh viện và ngăn suy giảm thị lực bằng các biện pháp chăm sóc phù hợp</a:t>
            </a:r>
            <a:r>
              <a:rPr lang="en-US" sz="1300">
                <a:solidFill>
                  <a:srgbClr val="262626"/>
                </a:solidFill>
                <a:latin typeface="Arial"/>
                <a:ea typeface="Arial"/>
                <a:cs typeface="Arial"/>
                <a:sym typeface="Arial"/>
              </a:rPr>
              <a:t>. ”</a:t>
            </a:r>
            <a:endParaRPr/>
          </a:p>
        </p:txBody>
      </p:sp>
      <p:grpSp>
        <p:nvGrpSpPr>
          <p:cNvPr id="582" name="Google Shape;582;p21"/>
          <p:cNvGrpSpPr/>
          <p:nvPr/>
        </p:nvGrpSpPr>
        <p:grpSpPr>
          <a:xfrm>
            <a:off x="450000" y="450000"/>
            <a:ext cx="9018000" cy="276999"/>
            <a:chOff x="450000" y="450000"/>
            <a:chExt cx="9018000" cy="276999"/>
          </a:xfrm>
        </p:grpSpPr>
        <p:sp>
          <p:nvSpPr>
            <p:cNvPr id="583" name="Google Shape;583;p2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584" name="Google Shape;584;p2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585" name="Google Shape;585;p21"/>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586" name="Google Shape;586;p21"/>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grpSp>
        <p:nvGrpSpPr>
          <p:cNvPr id="592" name="Google Shape;592;p22"/>
          <p:cNvGrpSpPr/>
          <p:nvPr/>
        </p:nvGrpSpPr>
        <p:grpSpPr>
          <a:xfrm>
            <a:off x="558800" y="2095273"/>
            <a:ext cx="8785225" cy="215444"/>
            <a:chOff x="1027113" y="2045625"/>
            <a:chExt cx="8785225" cy="215444"/>
          </a:xfrm>
        </p:grpSpPr>
        <p:sp>
          <p:nvSpPr>
            <p:cNvPr id="593" name="Google Shape;593;p22"/>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22"/>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Kính soi đáy mắt hiện tại:</a:t>
              </a:r>
              <a:endParaRPr/>
            </a:p>
          </p:txBody>
        </p:sp>
      </p:grpSp>
      <p:grpSp>
        <p:nvGrpSpPr>
          <p:cNvPr id="595" name="Google Shape;595;p22"/>
          <p:cNvGrpSpPr/>
          <p:nvPr/>
        </p:nvGrpSpPr>
        <p:grpSpPr>
          <a:xfrm>
            <a:off x="7564873" y="2095273"/>
            <a:ext cx="1858227" cy="1143902"/>
            <a:chOff x="7564873" y="2232686"/>
            <a:chExt cx="1858227" cy="1143902"/>
          </a:xfrm>
        </p:grpSpPr>
        <p:sp>
          <p:nvSpPr>
            <p:cNvPr id="596" name="Google Shape;596;p22"/>
            <p:cNvSpPr/>
            <p:nvPr/>
          </p:nvSpPr>
          <p:spPr>
            <a:xfrm>
              <a:off x="758244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22"/>
            <p:cNvSpPr/>
            <p:nvPr/>
          </p:nvSpPr>
          <p:spPr>
            <a:xfrm>
              <a:off x="818701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22"/>
            <p:cNvSpPr/>
            <p:nvPr/>
          </p:nvSpPr>
          <p:spPr>
            <a:xfrm>
              <a:off x="8791582" y="2232686"/>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599" name="Google Shape;599;p22"/>
            <p:cNvSpPr/>
            <p:nvPr/>
          </p:nvSpPr>
          <p:spPr>
            <a:xfrm>
              <a:off x="7884727"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22"/>
            <p:cNvSpPr/>
            <p:nvPr/>
          </p:nvSpPr>
          <p:spPr>
            <a:xfrm>
              <a:off x="8483936" y="2748948"/>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01" name="Google Shape;601;p22"/>
            <p:cNvSpPr txBox="1"/>
            <p:nvPr/>
          </p:nvSpPr>
          <p:spPr>
            <a:xfrm>
              <a:off x="7564873" y="2440332"/>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602" name="Google Shape;602;p22"/>
            <p:cNvSpPr txBox="1"/>
            <p:nvPr/>
          </p:nvSpPr>
          <p:spPr>
            <a:xfrm>
              <a:off x="7854296" y="2953360"/>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603" name="Google Shape;603;p22"/>
            <p:cNvSpPr txBox="1"/>
            <p:nvPr/>
          </p:nvSpPr>
          <p:spPr>
            <a:xfrm>
              <a:off x="8120810" y="2440332"/>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Khám phá</a:t>
              </a:r>
              <a:endParaRPr b="0" sz="900">
                <a:solidFill>
                  <a:schemeClr val="lt1"/>
                </a:solidFill>
                <a:latin typeface="Arial"/>
                <a:ea typeface="Arial"/>
                <a:cs typeface="Arial"/>
                <a:sym typeface="Arial"/>
              </a:endParaRPr>
            </a:p>
          </p:txBody>
        </p:sp>
        <p:sp>
          <p:nvSpPr>
            <p:cNvPr id="604" name="Google Shape;604;p22"/>
            <p:cNvSpPr txBox="1"/>
            <p:nvPr/>
          </p:nvSpPr>
          <p:spPr>
            <a:xfrm>
              <a:off x="8685398" y="2440332"/>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graphicFrame>
        <p:nvGraphicFramePr>
          <p:cNvPr id="605" name="Google Shape;605;p22"/>
          <p:cNvGraphicFramePr/>
          <p:nvPr/>
        </p:nvGraphicFramePr>
        <p:xfrm>
          <a:off x="711201" y="3270278"/>
          <a:ext cx="3000000" cy="3000000"/>
        </p:xfrm>
        <a:graphic>
          <a:graphicData uri="http://schemas.openxmlformats.org/drawingml/2006/table">
            <a:tbl>
              <a:tblPr>
                <a:noFill/>
                <a:tableStyleId>{D28B0E34-5EC8-4FFC-A3FA-5F618A58FE64}</a:tableStyleId>
              </a:tblPr>
              <a:tblGrid>
                <a:gridCol w="1168400"/>
                <a:gridCol w="4463450"/>
                <a:gridCol w="2933225"/>
              </a:tblGrid>
              <a:tr h="163300">
                <a:tc>
                  <a:txBody>
                    <a:bodyPr/>
                    <a:lstStyle/>
                    <a:p>
                      <a:pPr indent="0" lvl="0" marL="0" marR="0" rtl="0" algn="ctr">
                        <a:lnSpc>
                          <a:spcPct val="100000"/>
                        </a:lnSpc>
                        <a:spcBef>
                          <a:spcPts val="0"/>
                        </a:spcBef>
                        <a:spcAft>
                          <a:spcPts val="0"/>
                        </a:spcAft>
                        <a:buClr>
                          <a:srgbClr val="FF0000"/>
                        </a:buClr>
                        <a:buSzPts val="1200"/>
                        <a:buFont typeface="Arial"/>
                        <a:buNone/>
                      </a:pPr>
                      <a:r>
                        <a:rPr b="0" lang="en-US" sz="1200" u="none" cap="none" strike="noStrike">
                          <a:solidFill>
                            <a:srgbClr val="FF0000"/>
                          </a:solidFill>
                          <a:latin typeface="Arial"/>
                          <a:ea typeface="Arial"/>
                          <a:cs typeface="Arial"/>
                          <a:sym typeface="Arial"/>
                        </a:rPr>
                        <a:t>Tổ chức</a:t>
                      </a:r>
                      <a:endParaRPr b="0" sz="1200" u="none" cap="none" strike="noStrike">
                        <a:solidFill>
                          <a:srgbClr val="FF0000"/>
                        </a:solidFill>
                        <a:latin typeface="Arial"/>
                        <a:ea typeface="Arial"/>
                        <a:cs typeface="Arial"/>
                        <a:sym typeface="Arial"/>
                      </a:endParaRPr>
                    </a:p>
                  </a:txBody>
                  <a:tcPr marT="37125" marB="37125" marR="67525" marL="67525"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200" u="none" cap="none" strike="noStrike">
                          <a:solidFill>
                            <a:srgbClr val="FF0000"/>
                          </a:solidFill>
                          <a:latin typeface="Arial"/>
                          <a:ea typeface="Arial"/>
                          <a:cs typeface="Arial"/>
                          <a:sym typeface="Arial"/>
                        </a:rPr>
                        <a:t>Mô tẩ nghiên cứu</a:t>
                      </a:r>
                      <a:endParaRPr b="0" sz="1200" u="none" cap="none" strike="noStrike">
                        <a:solidFill>
                          <a:srgbClr val="FF0000"/>
                        </a:solidFill>
                        <a:latin typeface="Arial"/>
                        <a:ea typeface="Arial"/>
                        <a:cs typeface="Arial"/>
                        <a:sym typeface="Arial"/>
                      </a:endParaRPr>
                    </a:p>
                  </a:txBody>
                  <a:tcPr marT="37125" marB="37125" marR="67525" marL="67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200" u="none" cap="none" strike="noStrike">
                          <a:solidFill>
                            <a:srgbClr val="FF0000"/>
                          </a:solidFill>
                          <a:latin typeface="Arial"/>
                          <a:ea typeface="Arial"/>
                          <a:cs typeface="Arial"/>
                          <a:sym typeface="Arial"/>
                        </a:rPr>
                        <a:t>Ứng dụng</a:t>
                      </a:r>
                      <a:endParaRPr b="0" sz="1200" u="none" cap="none" strike="noStrike">
                        <a:solidFill>
                          <a:srgbClr val="FF0000"/>
                        </a:solidFill>
                        <a:latin typeface="Arial"/>
                        <a:ea typeface="Arial"/>
                        <a:cs typeface="Arial"/>
                        <a:sym typeface="Arial"/>
                      </a:endParaRPr>
                    </a:p>
                  </a:txBody>
                  <a:tcPr marT="37125" marB="37125" marR="67525" marL="675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chemeClr val="dk1"/>
                      </a:solidFill>
                      <a:prstDash val="solid"/>
                      <a:round/>
                      <a:headEnd len="sm" w="sm" type="none"/>
                      <a:tailEnd len="sm" w="sm" type="none"/>
                    </a:lnB>
                    <a:solidFill>
                      <a:srgbClr val="D8D8D8"/>
                    </a:solidFill>
                  </a:tcPr>
                </a:tc>
              </a:tr>
              <a:tr h="111250">
                <a:tc>
                  <a:txBody>
                    <a:bodyPr/>
                    <a:lstStyle/>
                    <a:p>
                      <a:pPr indent="0" lvl="0" marL="0" marR="0" rtl="0" algn="l">
                        <a:spcBef>
                          <a:spcPts val="0"/>
                        </a:spcBef>
                        <a:spcAft>
                          <a:spcPts val="0"/>
                        </a:spcAft>
                        <a:buClr>
                          <a:schemeClr val="dk1"/>
                        </a:buClr>
                        <a:buSzPts val="1000"/>
                        <a:buFont typeface="Arial"/>
                        <a:buNone/>
                      </a:pPr>
                      <a:r>
                        <a:rPr lang="en-US" sz="1000" u="none" cap="none" strike="noStrike">
                          <a:latin typeface="Arial"/>
                          <a:ea typeface="Arial"/>
                          <a:cs typeface="Arial"/>
                          <a:sym typeface="Arial"/>
                        </a:rPr>
                        <a:t>PEEK Vision (Anh)</a:t>
                      </a:r>
                      <a:endParaRPr/>
                    </a:p>
                  </a:txBody>
                  <a:tcPr marT="39675" marB="39675" marR="72150" marL="721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Chụp ảnh đáy mắt bằng điện thoại thông minh</a:t>
                      </a:r>
                      <a:endParaRPr/>
                    </a:p>
                  </a:txBody>
                  <a:tcPr marT="39675" marB="39675" marR="72150" marL="72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Nhận ảnh giải thích từ bác sĩ y khoa qua dịch vụ tin nhắn</a:t>
                      </a:r>
                      <a:endParaRPr sz="1000" u="none" cap="none" strike="noStrike">
                        <a:latin typeface="Arial"/>
                        <a:ea typeface="Arial"/>
                        <a:cs typeface="Arial"/>
                        <a:sym typeface="Arial"/>
                      </a:endParaRPr>
                    </a:p>
                  </a:txBody>
                  <a:tcPr marT="39675" marB="39675" marR="72150" marL="721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11250">
                <a:tc>
                  <a:txBody>
                    <a:bodyPr/>
                    <a:lstStyle/>
                    <a:p>
                      <a:pPr indent="0" lvl="0" marL="0" marR="0" rtl="0" algn="l">
                        <a:spcBef>
                          <a:spcPts val="0"/>
                        </a:spcBef>
                        <a:spcAft>
                          <a:spcPts val="0"/>
                        </a:spcAft>
                        <a:buClr>
                          <a:schemeClr val="dk1"/>
                        </a:buClr>
                        <a:buSzPts val="1000"/>
                        <a:buFont typeface="Arial"/>
                        <a:buNone/>
                      </a:pPr>
                      <a:r>
                        <a:rPr lang="en-US" sz="1000" u="none" cap="none" strike="noStrike">
                          <a:latin typeface="Arial"/>
                          <a:ea typeface="Arial"/>
                          <a:cs typeface="Arial"/>
                          <a:sym typeface="Arial"/>
                        </a:rPr>
                        <a:t>Welch Allyn (Mỹ)</a:t>
                      </a:r>
                      <a:endParaRPr/>
                    </a:p>
                  </a:txBody>
                  <a:tcPr marT="39675" marB="39675" marR="72150" marL="721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Chụp ảnh phóng đại bằng thiết bị nhãn khoa di động và điện thoại thông minh</a:t>
                      </a:r>
                      <a:endParaRPr/>
                    </a:p>
                  </a:txBody>
                  <a:tcPr marT="39675" marB="39675" marR="72150" marL="72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Khó lấy tiêu điểm do thu hẹp đồng tử và mắt chuyển động do ánh sáng</a:t>
                      </a:r>
                      <a:endParaRPr sz="1000" u="none" cap="none" strike="noStrike">
                        <a:latin typeface="Arial"/>
                        <a:ea typeface="Arial"/>
                        <a:cs typeface="Arial"/>
                        <a:sym typeface="Arial"/>
                      </a:endParaRPr>
                    </a:p>
                  </a:txBody>
                  <a:tcPr marT="39675" marB="39675" marR="72150" marL="721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11250">
                <a:tc>
                  <a:txBody>
                    <a:bodyPr/>
                    <a:lstStyle/>
                    <a:p>
                      <a:pPr indent="0" lvl="0" marL="0" marR="0" rtl="0" algn="l">
                        <a:spcBef>
                          <a:spcPts val="0"/>
                        </a:spcBef>
                        <a:spcAft>
                          <a:spcPts val="0"/>
                        </a:spcAft>
                        <a:buClr>
                          <a:schemeClr val="dk1"/>
                        </a:buClr>
                        <a:buSzPts val="1000"/>
                        <a:buFont typeface="Arial"/>
                        <a:buNone/>
                      </a:pPr>
                      <a:r>
                        <a:rPr lang="en-US" sz="1000" u="none" cap="none" strike="noStrike">
                          <a:latin typeface="Arial"/>
                          <a:ea typeface="Arial"/>
                          <a:cs typeface="Arial"/>
                          <a:sym typeface="Arial"/>
                        </a:rPr>
                        <a:t>Goblink (Mỹ)</a:t>
                      </a:r>
                      <a:endParaRPr/>
                    </a:p>
                  </a:txBody>
                  <a:tcPr marT="39675" marB="39675" marR="72150" marL="721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Đo thị lực, dị tật khúc xạ và khoảng cách đồng tử bằng điện thoại thông minh</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Thương mại hóa qua việc sử dụng thiết bị nhãn khoa di động và điện thoại thông minh</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Cung cấp thông tin cho nhân viên đo mắt và nhân viên làm kính mắt</a:t>
                      </a:r>
                      <a:endParaRPr sz="1000" u="none" cap="none" strike="noStrike">
                        <a:latin typeface="Arial"/>
                        <a:ea typeface="Arial"/>
                        <a:cs typeface="Arial"/>
                        <a:sym typeface="Arial"/>
                      </a:endParaRPr>
                    </a:p>
                  </a:txBody>
                  <a:tcPr marT="39675" marB="39675" marR="72150" marL="72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Không hỗ trợ đồng bộ hóa trực tiếp với điện thoại thông minh</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Không thể lấy thông tin về các bệnh khác ngoài tật khúc xạ</a:t>
                      </a:r>
                      <a:endParaRPr sz="1000" u="none" cap="none" strike="noStrike">
                        <a:latin typeface="Arial"/>
                        <a:ea typeface="Arial"/>
                        <a:cs typeface="Arial"/>
                        <a:sym typeface="Arial"/>
                      </a:endParaRPr>
                    </a:p>
                  </a:txBody>
                  <a:tcPr marT="39675" marB="39675" marR="72150" marL="721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27000">
                <a:tc>
                  <a:txBody>
                    <a:bodyPr/>
                    <a:lstStyle/>
                    <a:p>
                      <a:pPr indent="0" lvl="0" marL="0" marR="0" rtl="0" algn="l">
                        <a:spcBef>
                          <a:spcPts val="0"/>
                        </a:spcBef>
                        <a:spcAft>
                          <a:spcPts val="0"/>
                        </a:spcAft>
                        <a:buClr>
                          <a:schemeClr val="dk1"/>
                        </a:buClr>
                        <a:buSzPts val="1000"/>
                        <a:buFont typeface="Arial"/>
                        <a:buNone/>
                      </a:pPr>
                      <a:r>
                        <a:rPr lang="en-US" sz="1000" u="none" cap="none" strike="noStrike">
                          <a:latin typeface="Arial"/>
                          <a:ea typeface="Arial"/>
                          <a:cs typeface="Arial"/>
                          <a:sym typeface="Arial"/>
                        </a:rPr>
                        <a:t>Horus (Đài Loan)</a:t>
                      </a:r>
                      <a:endParaRPr/>
                    </a:p>
                  </a:txBody>
                  <a:tcPr marT="39675" marB="39675" marR="72150" marL="721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Chụp ảnh đáy mắt không dùng thuốc làm giãn đồng tử</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Hỗ trợ hình ảnh và video chất lượng cao</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Chia sẻ màn hình theo thời gian thực qua wi-fi</a:t>
                      </a:r>
                      <a:endParaRPr/>
                    </a:p>
                  </a:txBody>
                  <a:tcPr marT="39675" marB="39675" marR="72150" marL="72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Giá bán lẻ cao khiến việc đưa vào sử dụng hàng loạt gặp khó khăn</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Yêu cầu trình độ kỹ năng cao đối với bác sĩ không chuyên</a:t>
                      </a:r>
                      <a:endParaRPr/>
                    </a:p>
                  </a:txBody>
                  <a:tcPr marT="39675" marB="39675" marR="72150" marL="721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11250">
                <a:tc>
                  <a:txBody>
                    <a:bodyPr/>
                    <a:lstStyle/>
                    <a:p>
                      <a:pPr indent="0" lvl="0" marL="0" marR="0" rtl="0" algn="l">
                        <a:spcBef>
                          <a:spcPts val="0"/>
                        </a:spcBef>
                        <a:spcAft>
                          <a:spcPts val="0"/>
                        </a:spcAft>
                        <a:buClr>
                          <a:schemeClr val="dk1"/>
                        </a:buClr>
                        <a:buSzPts val="1000"/>
                        <a:buFont typeface="Arial"/>
                        <a:buNone/>
                      </a:pPr>
                      <a:r>
                        <a:rPr lang="en-US" sz="1000" u="none" cap="none" strike="noStrike">
                          <a:latin typeface="Arial"/>
                          <a:ea typeface="Arial"/>
                          <a:cs typeface="Arial"/>
                          <a:sym typeface="Arial"/>
                        </a:rPr>
                        <a:t>Vula Eye (Thụy Sỹ)</a:t>
                      </a:r>
                      <a:endParaRPr/>
                    </a:p>
                  </a:txBody>
                  <a:tcPr marT="39675" marB="39675" marR="72150" marL="7215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Kết nối bệnh nhân sống ở miền núi với các bác sĩ y khoa</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Tiến hành kiểm tra thị lực với hướng dẫn đơn giản</a:t>
                      </a:r>
                      <a:endParaRPr/>
                    </a:p>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Nhận thông tin chính xác và chi tiết thông qua trò chuyện trên web với các chuyên gia</a:t>
                      </a:r>
                      <a:endParaRPr/>
                    </a:p>
                  </a:txBody>
                  <a:tcPr marT="39675" marB="39675" marR="72150" marL="72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000"/>
                        <a:buFont typeface="Arial"/>
                        <a:buChar char="•"/>
                      </a:pPr>
                      <a:r>
                        <a:rPr lang="en-US" sz="1000" u="none" cap="none" strike="noStrike">
                          <a:latin typeface="Arial"/>
                          <a:ea typeface="Arial"/>
                          <a:cs typeface="Arial"/>
                          <a:sym typeface="Arial"/>
                        </a:rPr>
                        <a:t>Khả năng ứng dụng còn hạn chế đối với bệnh đục thủy tinh thể và các bệnh về võng mạc là nguyên nhân chính gây mù lòa</a:t>
                      </a:r>
                      <a:endParaRPr sz="1000" u="none" cap="none" strike="noStrike">
                        <a:latin typeface="Arial"/>
                        <a:ea typeface="Arial"/>
                        <a:cs typeface="Arial"/>
                        <a:sym typeface="Arial"/>
                      </a:endParaRPr>
                    </a:p>
                  </a:txBody>
                  <a:tcPr marT="39675" marB="39675" marR="72150" marL="7215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bl>
          </a:graphicData>
        </a:graphic>
      </p:graphicFrame>
      <p:sp>
        <p:nvSpPr>
          <p:cNvPr id="606" name="Google Shape;606;p22"/>
          <p:cNvSpPr/>
          <p:nvPr/>
        </p:nvSpPr>
        <p:spPr>
          <a:xfrm>
            <a:off x="703262" y="2427987"/>
            <a:ext cx="8632824" cy="648108"/>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Nhược điểm quan trọng nhất thường thấy là những thiết bị đó chỉ dành cho BÁC SĨ NHÃN KHOA</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Thiết kế thiết bị nhãn khoa di động không giúp giải quyết vấn đề cho bệnh nhân về mắt</a:t>
            </a:r>
            <a:endParaRPr/>
          </a:p>
        </p:txBody>
      </p:sp>
      <p:grpSp>
        <p:nvGrpSpPr>
          <p:cNvPr id="607" name="Google Shape;607;p22"/>
          <p:cNvGrpSpPr/>
          <p:nvPr/>
        </p:nvGrpSpPr>
        <p:grpSpPr>
          <a:xfrm>
            <a:off x="450000" y="450000"/>
            <a:ext cx="9018000" cy="276999"/>
            <a:chOff x="450000" y="450000"/>
            <a:chExt cx="9018000" cy="276999"/>
          </a:xfrm>
        </p:grpSpPr>
        <p:sp>
          <p:nvSpPr>
            <p:cNvPr id="608" name="Google Shape;608;p2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609" name="Google Shape;609;p2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610" name="Google Shape;610;p22"/>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611" name="Google Shape;611;p22"/>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23"/>
          <p:cNvGrpSpPr/>
          <p:nvPr/>
        </p:nvGrpSpPr>
        <p:grpSpPr>
          <a:xfrm>
            <a:off x="558800" y="2091493"/>
            <a:ext cx="8785225" cy="215444"/>
            <a:chOff x="1027113" y="2045625"/>
            <a:chExt cx="8785225" cy="215444"/>
          </a:xfrm>
        </p:grpSpPr>
        <p:sp>
          <p:nvSpPr>
            <p:cNvPr id="618" name="Google Shape;618;p23"/>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23"/>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Giải pháp:</a:t>
              </a:r>
              <a:endParaRPr/>
            </a:p>
          </p:txBody>
        </p:sp>
      </p:grpSp>
      <p:grpSp>
        <p:nvGrpSpPr>
          <p:cNvPr id="620" name="Google Shape;620;p23"/>
          <p:cNvGrpSpPr/>
          <p:nvPr/>
        </p:nvGrpSpPr>
        <p:grpSpPr>
          <a:xfrm>
            <a:off x="5666738" y="3617007"/>
            <a:ext cx="3677287" cy="2247015"/>
            <a:chOff x="4810089" y="4040491"/>
            <a:chExt cx="5305069" cy="3241675"/>
          </a:xfrm>
        </p:grpSpPr>
        <p:pic>
          <p:nvPicPr>
            <p:cNvPr id="621" name="Google Shape;621;p23"/>
            <p:cNvPicPr preferRelativeResize="0"/>
            <p:nvPr/>
          </p:nvPicPr>
          <p:blipFill rotWithShape="1">
            <a:blip r:embed="rId3">
              <a:alphaModFix/>
            </a:blip>
            <a:srcRect b="0" l="0" r="0" t="0"/>
            <a:stretch/>
          </p:blipFill>
          <p:spPr>
            <a:xfrm>
              <a:off x="4810089" y="4040491"/>
              <a:ext cx="5305069" cy="3241675"/>
            </a:xfrm>
            <a:prstGeom prst="rect">
              <a:avLst/>
            </a:prstGeom>
            <a:noFill/>
            <a:ln>
              <a:noFill/>
            </a:ln>
          </p:spPr>
        </p:pic>
        <p:sp>
          <p:nvSpPr>
            <p:cNvPr id="622" name="Google Shape;622;p23"/>
            <p:cNvSpPr/>
            <p:nvPr/>
          </p:nvSpPr>
          <p:spPr>
            <a:xfrm>
              <a:off x="4810089" y="4040491"/>
              <a:ext cx="5305068" cy="3241675"/>
            </a:xfrm>
            <a:prstGeom prst="rect">
              <a:avLst/>
            </a:prstGeom>
            <a:gradFill>
              <a:gsLst>
                <a:gs pos="0">
                  <a:schemeClr val="dk1"/>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23"/>
            <p:cNvSpPr/>
            <p:nvPr/>
          </p:nvSpPr>
          <p:spPr>
            <a:xfrm>
              <a:off x="5591927" y="6728421"/>
              <a:ext cx="79899" cy="55374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4" name="Google Shape;624;p23"/>
            <p:cNvPicPr preferRelativeResize="0"/>
            <p:nvPr/>
          </p:nvPicPr>
          <p:blipFill rotWithShape="1">
            <a:blip r:embed="rId4">
              <a:alphaModFix/>
            </a:blip>
            <a:srcRect b="6634" l="22715" r="27068" t="7443"/>
            <a:stretch/>
          </p:blipFill>
          <p:spPr>
            <a:xfrm>
              <a:off x="5215343" y="4653266"/>
              <a:ext cx="833067" cy="2138098"/>
            </a:xfrm>
            <a:prstGeom prst="roundRect">
              <a:avLst>
                <a:gd fmla="val 15792" name="adj"/>
              </a:avLst>
            </a:prstGeom>
            <a:noFill/>
            <a:ln>
              <a:noFill/>
            </a:ln>
          </p:spPr>
        </p:pic>
      </p:grpSp>
      <p:grpSp>
        <p:nvGrpSpPr>
          <p:cNvPr id="625" name="Google Shape;625;p23"/>
          <p:cNvGrpSpPr/>
          <p:nvPr/>
        </p:nvGrpSpPr>
        <p:grpSpPr>
          <a:xfrm>
            <a:off x="7564872" y="2091493"/>
            <a:ext cx="1858228" cy="1143902"/>
            <a:chOff x="7564872" y="2817962"/>
            <a:chExt cx="1858228" cy="1143902"/>
          </a:xfrm>
        </p:grpSpPr>
        <p:sp>
          <p:nvSpPr>
            <p:cNvPr id="626" name="Google Shape;626;p23"/>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23"/>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28" name="Google Shape;628;p23"/>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29" name="Google Shape;629;p23"/>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30" name="Google Shape;630;p23"/>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Google Shape;631;p23"/>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632" name="Google Shape;632;p23"/>
            <p:cNvSpPr txBox="1"/>
            <p:nvPr/>
          </p:nvSpPr>
          <p:spPr>
            <a:xfrm>
              <a:off x="7854297"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633" name="Google Shape;633;p23"/>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634" name="Google Shape;634;p23"/>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635" name="Google Shape;635;p23"/>
          <p:cNvSpPr/>
          <p:nvPr/>
        </p:nvSpPr>
        <p:spPr>
          <a:xfrm>
            <a:off x="703261" y="2424207"/>
            <a:ext cx="4752491" cy="2151084"/>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EYELIKE: Thiết bị theo dõi sức khỏe mắt cá nhân với "đèn giao thông”</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Cảnh báo bằng ba màu khác nhau, thiết bị tự động “phân tích” xem có cần sự trợ giúp của bác sĩ y khoa hay không và “đề xuất” hành động phù hợp đối với từng màu</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Nhân viên y tế địa phương trong trung tâm chăm sóc sức khỏe cộng đồng có thể thao tác trên thiết bị mà không cần qua đào tạo quá nhiều</a:t>
            </a:r>
            <a:endParaRPr/>
          </a:p>
        </p:txBody>
      </p:sp>
      <p:grpSp>
        <p:nvGrpSpPr>
          <p:cNvPr id="636" name="Google Shape;636;p23"/>
          <p:cNvGrpSpPr/>
          <p:nvPr/>
        </p:nvGrpSpPr>
        <p:grpSpPr>
          <a:xfrm>
            <a:off x="450000" y="450000"/>
            <a:ext cx="9018000" cy="276999"/>
            <a:chOff x="450000" y="450000"/>
            <a:chExt cx="9018000" cy="276999"/>
          </a:xfrm>
        </p:grpSpPr>
        <p:sp>
          <p:nvSpPr>
            <p:cNvPr id="637" name="Google Shape;637;p2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638" name="Google Shape;638;p2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639" name="Google Shape;639;p23"/>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640" name="Google Shape;640;p23"/>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grpSp>
        <p:nvGrpSpPr>
          <p:cNvPr id="646" name="Google Shape;646;p24"/>
          <p:cNvGrpSpPr/>
          <p:nvPr/>
        </p:nvGrpSpPr>
        <p:grpSpPr>
          <a:xfrm>
            <a:off x="558800" y="2091493"/>
            <a:ext cx="8785225" cy="215444"/>
            <a:chOff x="1027113" y="2045625"/>
            <a:chExt cx="8785225" cy="215444"/>
          </a:xfrm>
        </p:grpSpPr>
        <p:sp>
          <p:nvSpPr>
            <p:cNvPr id="647" name="Google Shape;647;p24"/>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24"/>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học máy nhận dạng mẫu:</a:t>
              </a:r>
              <a:endParaRPr/>
            </a:p>
          </p:txBody>
        </p:sp>
      </p:grpSp>
      <p:grpSp>
        <p:nvGrpSpPr>
          <p:cNvPr id="649" name="Google Shape;649;p24"/>
          <p:cNvGrpSpPr/>
          <p:nvPr/>
        </p:nvGrpSpPr>
        <p:grpSpPr>
          <a:xfrm>
            <a:off x="7564872" y="2091493"/>
            <a:ext cx="1858228" cy="1143902"/>
            <a:chOff x="7564872" y="2817962"/>
            <a:chExt cx="1858228" cy="1143902"/>
          </a:xfrm>
        </p:grpSpPr>
        <p:sp>
          <p:nvSpPr>
            <p:cNvPr id="650" name="Google Shape;650;p24"/>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24"/>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52" name="Google Shape;652;p24"/>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53" name="Google Shape;653;p24"/>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24"/>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24"/>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656" name="Google Shape;656;p24"/>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657" name="Google Shape;657;p24"/>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658" name="Google Shape;658;p24"/>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659" name="Google Shape;659;p24"/>
          <p:cNvSpPr/>
          <p:nvPr/>
        </p:nvSpPr>
        <p:spPr>
          <a:xfrm>
            <a:off x="703261" y="2424207"/>
            <a:ext cx="8640764" cy="95075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Thuật toán hỗ trợ chẩn đoán qua việc xử lý hình ảnh</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Mỗi tháng có 40.000 hình ảnh được tích lũy</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Phát hiện bất thường qua hình ảnh mắt dựa trên máy học và phân loại hình ảnh để lựa chọn điều trị</a:t>
            </a:r>
            <a:endParaRPr/>
          </a:p>
        </p:txBody>
      </p:sp>
      <p:grpSp>
        <p:nvGrpSpPr>
          <p:cNvPr id="660" name="Google Shape;660;p24"/>
          <p:cNvGrpSpPr/>
          <p:nvPr/>
        </p:nvGrpSpPr>
        <p:grpSpPr>
          <a:xfrm>
            <a:off x="703261" y="3617007"/>
            <a:ext cx="6756906" cy="2122508"/>
            <a:chOff x="703261" y="3758200"/>
            <a:chExt cx="6756906" cy="2122508"/>
          </a:xfrm>
        </p:grpSpPr>
        <p:pic>
          <p:nvPicPr>
            <p:cNvPr id="661" name="Google Shape;661;p24"/>
            <p:cNvPicPr preferRelativeResize="0"/>
            <p:nvPr/>
          </p:nvPicPr>
          <p:blipFill rotWithShape="1">
            <a:blip r:embed="rId3">
              <a:alphaModFix/>
            </a:blip>
            <a:srcRect b="76532" l="49105" r="30146" t="6569"/>
            <a:stretch/>
          </p:blipFill>
          <p:spPr>
            <a:xfrm>
              <a:off x="703261" y="3758200"/>
              <a:ext cx="2154101" cy="986826"/>
            </a:xfrm>
            <a:prstGeom prst="rect">
              <a:avLst/>
            </a:prstGeom>
            <a:noFill/>
            <a:ln>
              <a:noFill/>
            </a:ln>
          </p:spPr>
        </p:pic>
        <p:pic>
          <p:nvPicPr>
            <p:cNvPr id="662" name="Google Shape;662;p24"/>
            <p:cNvPicPr preferRelativeResize="0"/>
            <p:nvPr/>
          </p:nvPicPr>
          <p:blipFill rotWithShape="1">
            <a:blip r:embed="rId3">
              <a:alphaModFix/>
            </a:blip>
            <a:srcRect b="60715" l="49105" r="30146" t="22385"/>
            <a:stretch/>
          </p:blipFill>
          <p:spPr>
            <a:xfrm>
              <a:off x="2996559" y="3758200"/>
              <a:ext cx="2154101" cy="986826"/>
            </a:xfrm>
            <a:prstGeom prst="rect">
              <a:avLst/>
            </a:prstGeom>
            <a:noFill/>
            <a:ln>
              <a:noFill/>
            </a:ln>
          </p:spPr>
        </p:pic>
        <p:pic>
          <p:nvPicPr>
            <p:cNvPr id="663" name="Google Shape;663;p24"/>
            <p:cNvPicPr preferRelativeResize="0"/>
            <p:nvPr/>
          </p:nvPicPr>
          <p:blipFill rotWithShape="1">
            <a:blip r:embed="rId3">
              <a:alphaModFix/>
            </a:blip>
            <a:srcRect b="43818" l="49105" r="30146" t="39282"/>
            <a:stretch/>
          </p:blipFill>
          <p:spPr>
            <a:xfrm>
              <a:off x="5306066" y="3758200"/>
              <a:ext cx="2154101" cy="986826"/>
            </a:xfrm>
            <a:prstGeom prst="rect">
              <a:avLst/>
            </a:prstGeom>
            <a:noFill/>
            <a:ln>
              <a:noFill/>
            </a:ln>
          </p:spPr>
        </p:pic>
        <p:pic>
          <p:nvPicPr>
            <p:cNvPr id="664" name="Google Shape;664;p24"/>
            <p:cNvPicPr preferRelativeResize="0"/>
            <p:nvPr/>
          </p:nvPicPr>
          <p:blipFill rotWithShape="1">
            <a:blip r:embed="rId3">
              <a:alphaModFix/>
            </a:blip>
            <a:srcRect b="26919" l="49105" r="30146" t="56181"/>
            <a:stretch/>
          </p:blipFill>
          <p:spPr>
            <a:xfrm>
              <a:off x="703261" y="4893882"/>
              <a:ext cx="2154101" cy="986826"/>
            </a:xfrm>
            <a:prstGeom prst="rect">
              <a:avLst/>
            </a:prstGeom>
            <a:noFill/>
            <a:ln>
              <a:noFill/>
            </a:ln>
          </p:spPr>
        </p:pic>
        <p:pic>
          <p:nvPicPr>
            <p:cNvPr id="665" name="Google Shape;665;p24"/>
            <p:cNvPicPr preferRelativeResize="0"/>
            <p:nvPr/>
          </p:nvPicPr>
          <p:blipFill rotWithShape="1">
            <a:blip r:embed="rId3">
              <a:alphaModFix/>
            </a:blip>
            <a:srcRect b="10020" l="49105" r="30146" t="73081"/>
            <a:stretch/>
          </p:blipFill>
          <p:spPr>
            <a:xfrm>
              <a:off x="2996559" y="4893882"/>
              <a:ext cx="2154101" cy="986826"/>
            </a:xfrm>
            <a:prstGeom prst="rect">
              <a:avLst/>
            </a:prstGeom>
            <a:noFill/>
            <a:ln>
              <a:noFill/>
            </a:ln>
          </p:spPr>
        </p:pic>
      </p:grpSp>
      <p:grpSp>
        <p:nvGrpSpPr>
          <p:cNvPr id="666" name="Google Shape;666;p24"/>
          <p:cNvGrpSpPr/>
          <p:nvPr/>
        </p:nvGrpSpPr>
        <p:grpSpPr>
          <a:xfrm>
            <a:off x="450000" y="450000"/>
            <a:ext cx="9018000" cy="276999"/>
            <a:chOff x="450000" y="450000"/>
            <a:chExt cx="9018000" cy="276999"/>
          </a:xfrm>
        </p:grpSpPr>
        <p:sp>
          <p:nvSpPr>
            <p:cNvPr id="667" name="Google Shape;667;p2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668" name="Google Shape;668;p2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669" name="Google Shape;669;p24"/>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670" name="Google Shape;670;p24"/>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grpSp>
        <p:nvGrpSpPr>
          <p:cNvPr id="676" name="Google Shape;676;p25"/>
          <p:cNvGrpSpPr/>
          <p:nvPr/>
        </p:nvGrpSpPr>
        <p:grpSpPr>
          <a:xfrm>
            <a:off x="558800" y="2090741"/>
            <a:ext cx="8785225" cy="215444"/>
            <a:chOff x="1027113" y="2045625"/>
            <a:chExt cx="8785225" cy="215444"/>
          </a:xfrm>
        </p:grpSpPr>
        <p:sp>
          <p:nvSpPr>
            <p:cNvPr id="677" name="Google Shape;677;p25"/>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8" name="Google Shape;678;p25"/>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Trang thiết bị:</a:t>
              </a:r>
              <a:endParaRPr/>
            </a:p>
          </p:txBody>
        </p:sp>
      </p:grpSp>
      <p:grpSp>
        <p:nvGrpSpPr>
          <p:cNvPr id="679" name="Google Shape;679;p25"/>
          <p:cNvGrpSpPr/>
          <p:nvPr/>
        </p:nvGrpSpPr>
        <p:grpSpPr>
          <a:xfrm>
            <a:off x="7564872" y="2090741"/>
            <a:ext cx="1858228" cy="1143902"/>
            <a:chOff x="7564872" y="2817962"/>
            <a:chExt cx="1858228" cy="1143902"/>
          </a:xfrm>
        </p:grpSpPr>
        <p:sp>
          <p:nvSpPr>
            <p:cNvPr id="680" name="Google Shape;680;p25"/>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25"/>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82" name="Google Shape;682;p25"/>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683" name="Google Shape;683;p25"/>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25"/>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25"/>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686" name="Google Shape;686;p25"/>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687" name="Google Shape;687;p25"/>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688" name="Google Shape;688;p25"/>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pic>
        <p:nvPicPr>
          <p:cNvPr descr="A picture containing dryer, appliance&#10;&#10;Description automatically generated" id="689" name="Google Shape;689;p25"/>
          <p:cNvPicPr preferRelativeResize="0"/>
          <p:nvPr/>
        </p:nvPicPr>
        <p:blipFill rotWithShape="1">
          <a:blip r:embed="rId3">
            <a:alphaModFix/>
          </a:blip>
          <a:srcRect b="1816" l="1409" r="1383" t="0"/>
          <a:stretch/>
        </p:blipFill>
        <p:spPr>
          <a:xfrm>
            <a:off x="4595452" y="3292086"/>
            <a:ext cx="4748573" cy="2714522"/>
          </a:xfrm>
          <a:prstGeom prst="rect">
            <a:avLst/>
          </a:prstGeom>
          <a:noFill/>
          <a:ln>
            <a:noFill/>
          </a:ln>
        </p:spPr>
      </p:pic>
      <p:sp>
        <p:nvSpPr>
          <p:cNvPr id="690" name="Google Shape;690;p25"/>
          <p:cNvSpPr/>
          <p:nvPr/>
        </p:nvSpPr>
        <p:spPr>
          <a:xfrm>
            <a:off x="703261" y="2423455"/>
            <a:ext cx="3781268" cy="305389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“Biến rác thải thành gia tài”</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Máy soi đáy mắt số di động dễ sử dụng với mức giá phải chăng tận dụng thiết bị di động tái chế</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Thành phần chính của kính soi đáy mắt di động bao gồm máy ảnh giá rẻ nhưng chất lượng cao, rất phù hợp để sản xuất hàng loạt và mô-đun viễn thông để kết nối các bác sĩ y khoa được phân công trên một khu vực rộng</a:t>
            </a:r>
            <a:endParaRPr/>
          </a:p>
          <a:p>
            <a:pPr indent="-182562" lvl="1" marL="639763" marR="0" rtl="0" algn="l">
              <a:spcBef>
                <a:spcPts val="800"/>
              </a:spcBef>
              <a:spcAft>
                <a:spcPts val="0"/>
              </a:spcAft>
              <a:buClr>
                <a:srgbClr val="193EB0"/>
              </a:buClr>
              <a:buSzPts val="1300"/>
              <a:buFont typeface="Arial"/>
              <a:buChar char="‣"/>
            </a:pPr>
            <a:r>
              <a:rPr b="1" i="0" lang="en-US" sz="1300" u="sng" cap="none" strike="noStrike">
                <a:solidFill>
                  <a:srgbClr val="262626"/>
                </a:solidFill>
                <a:latin typeface="Arial"/>
                <a:ea typeface="Arial"/>
                <a:cs typeface="Arial"/>
                <a:sym typeface="Arial"/>
              </a:rPr>
              <a:t>Không cần qua đào tạo nhãn khoa, người dùng có thể dễ dàng chụp ảnh đáy mắt mà không cần qua đào tạo nhiều. </a:t>
            </a:r>
            <a:endParaRPr/>
          </a:p>
        </p:txBody>
      </p:sp>
      <p:grpSp>
        <p:nvGrpSpPr>
          <p:cNvPr id="691" name="Google Shape;691;p25"/>
          <p:cNvGrpSpPr/>
          <p:nvPr/>
        </p:nvGrpSpPr>
        <p:grpSpPr>
          <a:xfrm>
            <a:off x="450000" y="450000"/>
            <a:ext cx="9018000" cy="276999"/>
            <a:chOff x="450000" y="450000"/>
            <a:chExt cx="9018000" cy="276999"/>
          </a:xfrm>
        </p:grpSpPr>
        <p:sp>
          <p:nvSpPr>
            <p:cNvPr id="692" name="Google Shape;692;p2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693" name="Google Shape;693;p2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694" name="Google Shape;694;p25"/>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695" name="Google Shape;695;p25"/>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grpSp>
        <p:nvGrpSpPr>
          <p:cNvPr id="701" name="Google Shape;701;p26"/>
          <p:cNvGrpSpPr/>
          <p:nvPr/>
        </p:nvGrpSpPr>
        <p:grpSpPr>
          <a:xfrm>
            <a:off x="558800" y="2089739"/>
            <a:ext cx="8785225" cy="215444"/>
            <a:chOff x="1027113" y="2045625"/>
            <a:chExt cx="8785225" cy="215444"/>
          </a:xfrm>
        </p:grpSpPr>
        <p:sp>
          <p:nvSpPr>
            <p:cNvPr id="702" name="Google Shape;702;p26"/>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26"/>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Hardware: </a:t>
              </a:r>
              <a:endParaRPr/>
            </a:p>
          </p:txBody>
        </p:sp>
      </p:grpSp>
      <p:grpSp>
        <p:nvGrpSpPr>
          <p:cNvPr id="704" name="Google Shape;704;p26"/>
          <p:cNvGrpSpPr/>
          <p:nvPr/>
        </p:nvGrpSpPr>
        <p:grpSpPr>
          <a:xfrm>
            <a:off x="703261" y="2422453"/>
            <a:ext cx="7788223" cy="3700361"/>
            <a:chOff x="703261" y="2565400"/>
            <a:chExt cx="7788223" cy="3700361"/>
          </a:xfrm>
        </p:grpSpPr>
        <p:sp>
          <p:nvSpPr>
            <p:cNvPr id="705" name="Google Shape;705;p26"/>
            <p:cNvSpPr/>
            <p:nvPr/>
          </p:nvSpPr>
          <p:spPr>
            <a:xfrm>
              <a:off x="703261" y="2565400"/>
              <a:ext cx="7140796" cy="2033103"/>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200"/>
                <a:buFont typeface="Arial"/>
                <a:buChar char="‣"/>
              </a:pPr>
              <a:r>
                <a:rPr lang="en-US" sz="1200">
                  <a:solidFill>
                    <a:srgbClr val="262626"/>
                  </a:solidFill>
                  <a:latin typeface="Arial"/>
                  <a:ea typeface="Arial"/>
                  <a:cs typeface="Arial"/>
                  <a:sym typeface="Arial"/>
                </a:rPr>
                <a:t>Living Lab strategy</a:t>
              </a:r>
              <a:endParaRPr/>
            </a:p>
            <a:p>
              <a:pPr indent="-182562" lvl="1" marL="639763" marR="0" rtl="0" algn="l">
                <a:spcBef>
                  <a:spcPts val="800"/>
                </a:spcBef>
                <a:spcAft>
                  <a:spcPts val="0"/>
                </a:spcAft>
                <a:buClr>
                  <a:srgbClr val="193EB0"/>
                </a:buClr>
                <a:buSzPts val="1200"/>
                <a:buFont typeface="Arial"/>
                <a:buChar char="‣"/>
              </a:pPr>
              <a:r>
                <a:rPr b="0" i="0" lang="en-US" sz="1200" u="none" cap="none" strike="noStrike">
                  <a:solidFill>
                    <a:srgbClr val="262626"/>
                  </a:solidFill>
                  <a:latin typeface="Arial"/>
                  <a:ea typeface="Arial"/>
                  <a:cs typeface="Arial"/>
                  <a:sym typeface="Arial"/>
                </a:rPr>
                <a:t>Phân phát kính soi đáy mắt số EYELIKE cho 20 trạm y tế xã tại tỉnh Quảng Trị và hướng dẫn người dùng</a:t>
              </a:r>
              <a:endParaRPr/>
            </a:p>
            <a:p>
              <a:pPr indent="-182562" lvl="1" marL="639763" marR="0" rtl="0" algn="l">
                <a:spcBef>
                  <a:spcPts val="800"/>
                </a:spcBef>
                <a:spcAft>
                  <a:spcPts val="0"/>
                </a:spcAft>
                <a:buClr>
                  <a:srgbClr val="193EB0"/>
                </a:buClr>
                <a:buSzPts val="1200"/>
                <a:buFont typeface="Arial"/>
                <a:buChar char="‣"/>
              </a:pPr>
              <a:r>
                <a:rPr b="0" i="0" lang="en-US" sz="1200" u="none" cap="none" strike="noStrike">
                  <a:solidFill>
                    <a:srgbClr val="262626"/>
                  </a:solidFill>
                  <a:latin typeface="Arial"/>
                  <a:ea typeface="Arial"/>
                  <a:cs typeface="Arial"/>
                  <a:sym typeface="Arial"/>
                </a:rPr>
                <a:t>Đầu tiên, đội ngũ dự án tạo mẫu thử, gặp các nhân viên y tế và bệnh nhân địa phương, nhận phản hồi</a:t>
              </a:r>
              <a:endParaRPr/>
            </a:p>
            <a:p>
              <a:pPr indent="-182562" lvl="1" marL="639763" marR="0" rtl="0" algn="l">
                <a:spcBef>
                  <a:spcPts val="800"/>
                </a:spcBef>
                <a:spcAft>
                  <a:spcPts val="0"/>
                </a:spcAft>
                <a:buClr>
                  <a:srgbClr val="193EB0"/>
                </a:buClr>
                <a:buSzPts val="1200"/>
                <a:buFont typeface="Arial"/>
                <a:buChar char="‣"/>
              </a:pPr>
              <a:r>
                <a:rPr b="0" i="0" lang="en-US" sz="1200" u="none" cap="none" strike="noStrike">
                  <a:solidFill>
                    <a:srgbClr val="262626"/>
                  </a:solidFill>
                  <a:latin typeface="Arial"/>
                  <a:ea typeface="Arial"/>
                  <a:cs typeface="Arial"/>
                  <a:sym typeface="Arial"/>
                </a:rPr>
                <a:t>Sau khi dành thêm một năm để thảo luận, đội ngũ đã tạo mẫu thử thứ 2 kết hợp ý kiến của tất cả các thành viên trong quá trình xây dựng, sau đó, dự án đã được triển khai thành công</a:t>
              </a:r>
              <a:endParaRPr/>
            </a:p>
            <a:p>
              <a:pPr indent="-182562" lvl="1" marL="639763" marR="0" rtl="0" algn="l">
                <a:spcBef>
                  <a:spcPts val="800"/>
                </a:spcBef>
                <a:spcAft>
                  <a:spcPts val="0"/>
                </a:spcAft>
                <a:buClr>
                  <a:srgbClr val="193EB0"/>
                </a:buClr>
                <a:buSzPts val="1200"/>
                <a:buFont typeface="Arial"/>
                <a:buChar char="‣"/>
              </a:pPr>
              <a:r>
                <a:rPr b="0" i="0" lang="en-US" sz="1200" u="none" cap="none" strike="noStrike">
                  <a:solidFill>
                    <a:srgbClr val="262626"/>
                  </a:solidFill>
                  <a:latin typeface="Arial"/>
                  <a:ea typeface="Arial"/>
                  <a:cs typeface="Arial"/>
                  <a:sym typeface="Arial"/>
                </a:rPr>
                <a:t>Dự án này sẽ được nhân rộng ra thêm 20 trung tâm y tế xã ở các tỉnh khác</a:t>
              </a:r>
              <a:endParaRPr b="0" i="0" sz="1200" u="none" cap="none" strike="noStrike">
                <a:solidFill>
                  <a:srgbClr val="262626"/>
                </a:solidFill>
                <a:latin typeface="Arial"/>
                <a:ea typeface="Arial"/>
                <a:cs typeface="Arial"/>
                <a:sym typeface="Arial"/>
              </a:endParaRPr>
            </a:p>
          </p:txBody>
        </p:sp>
        <p:pic>
          <p:nvPicPr>
            <p:cNvPr descr="https://www.tomorrowsolutions.org/upload/renewal2018/editor/2019/01/14/1547454790121_1ea3e38618da430082c08b742a96f288.jpg" id="706" name="Google Shape;706;p26"/>
            <p:cNvPicPr preferRelativeResize="0"/>
            <p:nvPr/>
          </p:nvPicPr>
          <p:blipFill rotWithShape="1">
            <a:blip r:embed="rId3">
              <a:alphaModFix/>
            </a:blip>
            <a:srcRect b="23313" l="0" r="0" t="9500"/>
            <a:stretch/>
          </p:blipFill>
          <p:spPr>
            <a:xfrm>
              <a:off x="1563742" y="4676287"/>
              <a:ext cx="6927742" cy="1324419"/>
            </a:xfrm>
            <a:prstGeom prst="rect">
              <a:avLst/>
            </a:prstGeom>
            <a:noFill/>
            <a:ln>
              <a:noFill/>
            </a:ln>
          </p:spPr>
        </p:pic>
        <p:sp>
          <p:nvSpPr>
            <p:cNvPr id="707" name="Google Shape;707;p26"/>
            <p:cNvSpPr/>
            <p:nvPr/>
          </p:nvSpPr>
          <p:spPr>
            <a:xfrm>
              <a:off x="2455918" y="5952339"/>
              <a:ext cx="53412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2016</a:t>
              </a:r>
              <a:endParaRPr sz="1400">
                <a:solidFill>
                  <a:schemeClr val="dk1"/>
                </a:solidFill>
                <a:latin typeface="Arial"/>
                <a:ea typeface="Arial"/>
                <a:cs typeface="Arial"/>
                <a:sym typeface="Arial"/>
              </a:endParaRPr>
            </a:p>
          </p:txBody>
        </p:sp>
        <p:sp>
          <p:nvSpPr>
            <p:cNvPr id="708" name="Google Shape;708;p26"/>
            <p:cNvSpPr/>
            <p:nvPr/>
          </p:nvSpPr>
          <p:spPr>
            <a:xfrm>
              <a:off x="4463017" y="5952339"/>
              <a:ext cx="52129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2017</a:t>
              </a:r>
              <a:endParaRPr sz="1400">
                <a:solidFill>
                  <a:schemeClr val="dk1"/>
                </a:solidFill>
                <a:latin typeface="Arial"/>
                <a:ea typeface="Arial"/>
                <a:cs typeface="Arial"/>
                <a:sym typeface="Arial"/>
              </a:endParaRPr>
            </a:p>
          </p:txBody>
        </p:sp>
        <p:sp>
          <p:nvSpPr>
            <p:cNvPr id="709" name="Google Shape;709;p26"/>
            <p:cNvSpPr/>
            <p:nvPr/>
          </p:nvSpPr>
          <p:spPr>
            <a:xfrm>
              <a:off x="6734041" y="5957984"/>
              <a:ext cx="53732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2018</a:t>
              </a:r>
              <a:endParaRPr sz="1400">
                <a:solidFill>
                  <a:schemeClr val="dk1"/>
                </a:solidFill>
                <a:latin typeface="Arial"/>
                <a:ea typeface="Arial"/>
                <a:cs typeface="Arial"/>
                <a:sym typeface="Arial"/>
              </a:endParaRPr>
            </a:p>
          </p:txBody>
        </p:sp>
      </p:grpSp>
      <p:grpSp>
        <p:nvGrpSpPr>
          <p:cNvPr id="710" name="Google Shape;710;p26"/>
          <p:cNvGrpSpPr/>
          <p:nvPr/>
        </p:nvGrpSpPr>
        <p:grpSpPr>
          <a:xfrm>
            <a:off x="450000" y="450000"/>
            <a:ext cx="9018000" cy="276999"/>
            <a:chOff x="450000" y="450000"/>
            <a:chExt cx="9018000" cy="276999"/>
          </a:xfrm>
        </p:grpSpPr>
        <p:sp>
          <p:nvSpPr>
            <p:cNvPr id="711" name="Google Shape;711;p2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712" name="Google Shape;712;p2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713" name="Google Shape;713;p26"/>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grpSp>
        <p:nvGrpSpPr>
          <p:cNvPr id="714" name="Google Shape;714;p26"/>
          <p:cNvGrpSpPr/>
          <p:nvPr/>
        </p:nvGrpSpPr>
        <p:grpSpPr>
          <a:xfrm>
            <a:off x="7564872" y="2090741"/>
            <a:ext cx="1858228" cy="1143902"/>
            <a:chOff x="7564872" y="2817962"/>
            <a:chExt cx="1858228" cy="1143902"/>
          </a:xfrm>
        </p:grpSpPr>
        <p:sp>
          <p:nvSpPr>
            <p:cNvPr id="715" name="Google Shape;715;p26"/>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16" name="Google Shape;716;p26"/>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717" name="Google Shape;717;p26"/>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718" name="Google Shape;718;p26"/>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p26"/>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20" name="Google Shape;720;p26"/>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721" name="Google Shape;721;p26"/>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722" name="Google Shape;722;p26"/>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723" name="Google Shape;723;p26"/>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724" name="Google Shape;724;p26"/>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grpSp>
        <p:nvGrpSpPr>
          <p:cNvPr id="730" name="Google Shape;730;p27"/>
          <p:cNvGrpSpPr/>
          <p:nvPr/>
        </p:nvGrpSpPr>
        <p:grpSpPr>
          <a:xfrm>
            <a:off x="558800" y="2088753"/>
            <a:ext cx="8785225" cy="215444"/>
            <a:chOff x="1027113" y="2045625"/>
            <a:chExt cx="8785225" cy="215444"/>
          </a:xfrm>
        </p:grpSpPr>
        <p:sp>
          <p:nvSpPr>
            <p:cNvPr id="731" name="Google Shape;731;p27"/>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27"/>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Phần mềm: </a:t>
              </a:r>
              <a:endParaRPr/>
            </a:p>
          </p:txBody>
        </p:sp>
      </p:grpSp>
      <p:sp>
        <p:nvSpPr>
          <p:cNvPr id="733" name="Google Shape;733;p27"/>
          <p:cNvSpPr/>
          <p:nvPr/>
        </p:nvSpPr>
        <p:spPr>
          <a:xfrm>
            <a:off x="703262" y="2421467"/>
            <a:ext cx="4184049" cy="336167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Ứng dụng quản lý thông tin sức khỏe mắt trên hệ điều hành Android</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Bảng điều khiển web giúp thu thập, phân tích và hiển thị thông tin bệnh nhân</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Phân biệt bệnh nhân về mắt</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Lưu trữ hình ảnh về những thương tổn và thông tin cơ bản của bệnh nhân</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Định vị khu vực sinh sống của bệnh nhân bằng tọa độ GPS (lập bản đồ bùng phát bệnh)</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Lập hệ thống thông tin sức khỏe mắt (áp dụng cho hệ thống tổng thông tin chăm sóc sức khỏe cộng đồng)</a:t>
            </a:r>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Phân tích dữ liệu tỷ lệ mắc bệnh</a:t>
            </a:r>
            <a:endParaRPr/>
          </a:p>
        </p:txBody>
      </p:sp>
      <p:pic>
        <p:nvPicPr>
          <p:cNvPr id="734" name="Google Shape;734;p27"/>
          <p:cNvPicPr preferRelativeResize="0"/>
          <p:nvPr/>
        </p:nvPicPr>
        <p:blipFill rotWithShape="1">
          <a:blip r:embed="rId3">
            <a:alphaModFix/>
          </a:blip>
          <a:srcRect b="13887" l="34758" r="4765" t="24531"/>
          <a:stretch/>
        </p:blipFill>
        <p:spPr>
          <a:xfrm>
            <a:off x="4887311" y="3368624"/>
            <a:ext cx="4456714" cy="2555486"/>
          </a:xfrm>
          <a:prstGeom prst="rect">
            <a:avLst/>
          </a:prstGeom>
          <a:noFill/>
          <a:ln>
            <a:noFill/>
          </a:ln>
        </p:spPr>
      </p:pic>
      <p:grpSp>
        <p:nvGrpSpPr>
          <p:cNvPr id="735" name="Google Shape;735;p27"/>
          <p:cNvGrpSpPr/>
          <p:nvPr/>
        </p:nvGrpSpPr>
        <p:grpSpPr>
          <a:xfrm>
            <a:off x="450000" y="450000"/>
            <a:ext cx="9018000" cy="276999"/>
            <a:chOff x="450000" y="450000"/>
            <a:chExt cx="9018000" cy="276999"/>
          </a:xfrm>
        </p:grpSpPr>
        <p:sp>
          <p:nvSpPr>
            <p:cNvPr id="736" name="Google Shape;736;p2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737" name="Google Shape;737;p2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738" name="Google Shape;738;p27"/>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grpSp>
        <p:nvGrpSpPr>
          <p:cNvPr id="739" name="Google Shape;739;p27"/>
          <p:cNvGrpSpPr/>
          <p:nvPr/>
        </p:nvGrpSpPr>
        <p:grpSpPr>
          <a:xfrm>
            <a:off x="7564872" y="2090741"/>
            <a:ext cx="1858228" cy="1143902"/>
            <a:chOff x="7564872" y="2817962"/>
            <a:chExt cx="1858228" cy="1143902"/>
          </a:xfrm>
        </p:grpSpPr>
        <p:sp>
          <p:nvSpPr>
            <p:cNvPr id="740" name="Google Shape;740;p27"/>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p27"/>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742" name="Google Shape;742;p27"/>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743" name="Google Shape;743;p27"/>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27"/>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27"/>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746" name="Google Shape;746;p27"/>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747" name="Google Shape;747;p27"/>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748" name="Google Shape;748;p27"/>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749" name="Google Shape;749;p27"/>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grpSp>
        <p:nvGrpSpPr>
          <p:cNvPr id="755" name="Google Shape;755;p28"/>
          <p:cNvGrpSpPr/>
          <p:nvPr/>
        </p:nvGrpSpPr>
        <p:grpSpPr>
          <a:xfrm>
            <a:off x="558800" y="2091493"/>
            <a:ext cx="8785225" cy="215444"/>
            <a:chOff x="1027113" y="2045625"/>
            <a:chExt cx="8785225" cy="215444"/>
          </a:xfrm>
        </p:grpSpPr>
        <p:sp>
          <p:nvSpPr>
            <p:cNvPr id="756" name="Google Shape;756;p28"/>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p28"/>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Hệ thống dịch vụ chăm sóc sức khỏe mắt:</a:t>
              </a:r>
              <a:endParaRPr/>
            </a:p>
          </p:txBody>
        </p:sp>
      </p:grpSp>
      <p:sp>
        <p:nvSpPr>
          <p:cNvPr id="758" name="Google Shape;758;p28"/>
          <p:cNvSpPr/>
          <p:nvPr/>
        </p:nvSpPr>
        <p:spPr>
          <a:xfrm>
            <a:off x="703262" y="2424207"/>
            <a:ext cx="8640763" cy="950755"/>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Kết nối bệnh nhân với nhà cung cấp dịch vụ y tế công</a:t>
            </a:r>
            <a:endParaRPr sz="1300">
              <a:solidFill>
                <a:srgbClr val="262626"/>
              </a:solidFill>
              <a:latin typeface="Arial"/>
              <a:ea typeface="Arial"/>
              <a:cs typeface="Arial"/>
              <a:sym typeface="Arial"/>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Sử dụng trung tâm y tế xã và nhân viên y tế</a:t>
            </a:r>
            <a:endParaRPr b="0" i="0" sz="1300" u="none" cap="none" strike="noStrike">
              <a:solidFill>
                <a:srgbClr val="262626"/>
              </a:solidFill>
              <a:latin typeface="Arial"/>
              <a:ea typeface="Arial"/>
              <a:cs typeface="Arial"/>
              <a:sym typeface="Arial"/>
            </a:endParaRPr>
          </a:p>
          <a:p>
            <a:pPr indent="-182562" lvl="1" marL="6397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Thay đổi công việc với giải pháp EYELIKE</a:t>
            </a:r>
            <a:endParaRPr/>
          </a:p>
        </p:txBody>
      </p:sp>
      <p:grpSp>
        <p:nvGrpSpPr>
          <p:cNvPr id="759" name="Google Shape;759;p28"/>
          <p:cNvGrpSpPr/>
          <p:nvPr/>
        </p:nvGrpSpPr>
        <p:grpSpPr>
          <a:xfrm>
            <a:off x="1973846" y="3055454"/>
            <a:ext cx="7409639" cy="2903146"/>
            <a:chOff x="1973846" y="3266016"/>
            <a:chExt cx="7409639" cy="2903146"/>
          </a:xfrm>
        </p:grpSpPr>
        <p:sp>
          <p:nvSpPr>
            <p:cNvPr id="760" name="Google Shape;760;p28"/>
            <p:cNvSpPr/>
            <p:nvPr/>
          </p:nvSpPr>
          <p:spPr>
            <a:xfrm>
              <a:off x="1973846" y="5715192"/>
              <a:ext cx="3133122" cy="45397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900" u="sng">
                  <a:solidFill>
                    <a:srgbClr val="1428A0"/>
                  </a:solidFill>
                  <a:latin typeface="Arial"/>
                  <a:ea typeface="Arial"/>
                  <a:cs typeface="Arial"/>
                  <a:sym typeface="Arial"/>
                </a:rPr>
                <a:t>Bác sĩ đa khoa chăm sóc sức khỏe cộng đồng </a:t>
              </a:r>
              <a:endParaRPr/>
            </a:p>
            <a:p>
              <a:pPr indent="-171450" lvl="0" marL="171450" marR="0" rtl="0" algn="l">
                <a:spcBef>
                  <a:spcPts val="300"/>
                </a:spcBef>
                <a:spcAft>
                  <a:spcPts val="0"/>
                </a:spcAft>
                <a:buClr>
                  <a:srgbClr val="1428A0"/>
                </a:buClr>
                <a:buSzPts val="900"/>
                <a:buFont typeface="Arial"/>
                <a:buChar char="•"/>
              </a:pPr>
              <a:r>
                <a:rPr b="1" lang="en-US" sz="900">
                  <a:solidFill>
                    <a:srgbClr val="1428A0"/>
                  </a:solidFill>
                  <a:latin typeface="Arial"/>
                  <a:ea typeface="Arial"/>
                  <a:cs typeface="Arial"/>
                  <a:sym typeface="Arial"/>
                </a:rPr>
                <a:t>Hướng dẫn cán bộ y tế tại địa phương hỗ trợ những bệnh nhân không thể đến trạm y tế xã hoặc phòng khám y tế.</a:t>
              </a:r>
              <a:endParaRPr/>
            </a:p>
          </p:txBody>
        </p:sp>
        <p:sp>
          <p:nvSpPr>
            <p:cNvPr id="761" name="Google Shape;761;p28"/>
            <p:cNvSpPr/>
            <p:nvPr/>
          </p:nvSpPr>
          <p:spPr>
            <a:xfrm>
              <a:off x="5441376" y="5822057"/>
              <a:ext cx="188463" cy="157797"/>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28"/>
            <p:cNvSpPr/>
            <p:nvPr/>
          </p:nvSpPr>
          <p:spPr>
            <a:xfrm>
              <a:off x="5659749" y="5822057"/>
              <a:ext cx="188463" cy="157797"/>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28"/>
            <p:cNvSpPr/>
            <p:nvPr/>
          </p:nvSpPr>
          <p:spPr>
            <a:xfrm>
              <a:off x="5878121" y="5822057"/>
              <a:ext cx="188463" cy="157797"/>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28"/>
            <p:cNvSpPr/>
            <p:nvPr/>
          </p:nvSpPr>
          <p:spPr>
            <a:xfrm>
              <a:off x="2700696" y="4389515"/>
              <a:ext cx="402709"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Nhà</a:t>
              </a:r>
              <a:endParaRPr b="1" sz="800">
                <a:solidFill>
                  <a:srgbClr val="3F3F3F"/>
                </a:solidFill>
                <a:latin typeface="Arial"/>
                <a:ea typeface="Arial"/>
                <a:cs typeface="Arial"/>
                <a:sym typeface="Arial"/>
              </a:endParaRPr>
            </a:p>
          </p:txBody>
        </p:sp>
        <p:sp>
          <p:nvSpPr>
            <p:cNvPr id="765" name="Google Shape;765;p28"/>
            <p:cNvSpPr/>
            <p:nvPr/>
          </p:nvSpPr>
          <p:spPr>
            <a:xfrm>
              <a:off x="3929502" y="4389515"/>
              <a:ext cx="402709"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Nhà</a:t>
              </a:r>
              <a:endParaRPr b="1" sz="800">
                <a:solidFill>
                  <a:srgbClr val="3F3F3F"/>
                </a:solidFill>
                <a:latin typeface="Arial"/>
                <a:ea typeface="Arial"/>
                <a:cs typeface="Arial"/>
                <a:sym typeface="Arial"/>
              </a:endParaRPr>
            </a:p>
          </p:txBody>
        </p:sp>
        <p:sp>
          <p:nvSpPr>
            <p:cNvPr id="766" name="Google Shape;766;p28"/>
            <p:cNvSpPr/>
            <p:nvPr/>
          </p:nvSpPr>
          <p:spPr>
            <a:xfrm>
              <a:off x="2691633" y="5106937"/>
              <a:ext cx="643047"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Phòng khám cộng đồng</a:t>
              </a:r>
              <a:endParaRPr b="1" sz="800">
                <a:solidFill>
                  <a:srgbClr val="3F3F3F"/>
                </a:solidFill>
                <a:latin typeface="Arial"/>
                <a:ea typeface="Arial"/>
                <a:cs typeface="Arial"/>
                <a:sym typeface="Arial"/>
              </a:endParaRPr>
            </a:p>
          </p:txBody>
        </p:sp>
        <p:sp>
          <p:nvSpPr>
            <p:cNvPr id="767" name="Google Shape;767;p28"/>
            <p:cNvSpPr/>
            <p:nvPr/>
          </p:nvSpPr>
          <p:spPr>
            <a:xfrm>
              <a:off x="3861220" y="5106937"/>
              <a:ext cx="643047"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Phòng khám cộng đồng</a:t>
              </a:r>
              <a:endParaRPr b="1" sz="800">
                <a:solidFill>
                  <a:srgbClr val="3F3F3F"/>
                </a:solidFill>
                <a:latin typeface="Arial"/>
                <a:ea typeface="Arial"/>
                <a:cs typeface="Arial"/>
                <a:sym typeface="Arial"/>
              </a:endParaRPr>
            </a:p>
          </p:txBody>
        </p:sp>
        <p:sp>
          <p:nvSpPr>
            <p:cNvPr id="768" name="Google Shape;768;p28"/>
            <p:cNvSpPr/>
            <p:nvPr/>
          </p:nvSpPr>
          <p:spPr>
            <a:xfrm>
              <a:off x="5045612" y="5106937"/>
              <a:ext cx="643047"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Phòng khám cộng đồng</a:t>
              </a:r>
              <a:endParaRPr b="1" sz="800">
                <a:solidFill>
                  <a:srgbClr val="3F3F3F"/>
                </a:solidFill>
                <a:latin typeface="Arial"/>
                <a:ea typeface="Arial"/>
                <a:cs typeface="Arial"/>
                <a:sym typeface="Arial"/>
              </a:endParaRPr>
            </a:p>
          </p:txBody>
        </p:sp>
        <p:sp>
          <p:nvSpPr>
            <p:cNvPr id="769" name="Google Shape;769;p28"/>
            <p:cNvSpPr/>
            <p:nvPr/>
          </p:nvSpPr>
          <p:spPr>
            <a:xfrm>
              <a:off x="6481246" y="4217216"/>
              <a:ext cx="590867"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Máy chủ đám mây</a:t>
              </a:r>
              <a:endParaRPr b="1" sz="800">
                <a:solidFill>
                  <a:srgbClr val="3F3F3F"/>
                </a:solidFill>
                <a:latin typeface="Arial"/>
                <a:ea typeface="Arial"/>
                <a:cs typeface="Arial"/>
                <a:sym typeface="Arial"/>
              </a:endParaRPr>
            </a:p>
          </p:txBody>
        </p:sp>
        <p:sp>
          <p:nvSpPr>
            <p:cNvPr id="770" name="Google Shape;770;p28"/>
            <p:cNvSpPr/>
            <p:nvPr/>
          </p:nvSpPr>
          <p:spPr>
            <a:xfrm>
              <a:off x="7161905" y="5043398"/>
              <a:ext cx="402709" cy="1195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Home</a:t>
              </a:r>
              <a:endParaRPr/>
            </a:p>
          </p:txBody>
        </p:sp>
        <p:sp>
          <p:nvSpPr>
            <p:cNvPr id="771" name="Google Shape;771;p28"/>
            <p:cNvSpPr/>
            <p:nvPr/>
          </p:nvSpPr>
          <p:spPr>
            <a:xfrm>
              <a:off x="3069264" y="3916456"/>
              <a:ext cx="3152209" cy="289929"/>
            </a:xfrm>
            <a:custGeom>
              <a:rect b="b" l="l" r="r" t="t"/>
              <a:pathLst>
                <a:path extrusionOk="0" h="298450" w="3244850">
                  <a:moveTo>
                    <a:pt x="0" y="298450"/>
                  </a:moveTo>
                  <a:lnTo>
                    <a:pt x="0" y="0"/>
                  </a:lnTo>
                  <a:lnTo>
                    <a:pt x="3244850" y="0"/>
                  </a:lnTo>
                  <a:lnTo>
                    <a:pt x="3244850" y="279400"/>
                  </a:lnTo>
                </a:path>
              </a:pathLst>
            </a:custGeom>
            <a:noFill/>
            <a:ln cap="flat" cmpd="sng" w="12700">
              <a:solidFill>
                <a:srgbClr val="FFB5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2" name="Google Shape;772;p28"/>
            <p:cNvSpPr/>
            <p:nvPr/>
          </p:nvSpPr>
          <p:spPr>
            <a:xfrm>
              <a:off x="4352355" y="4305084"/>
              <a:ext cx="2968419" cy="526562"/>
            </a:xfrm>
            <a:custGeom>
              <a:rect b="b" l="l" r="r" t="t"/>
              <a:pathLst>
                <a:path extrusionOk="0" h="577850" w="3257550">
                  <a:moveTo>
                    <a:pt x="0" y="0"/>
                  </a:moveTo>
                  <a:lnTo>
                    <a:pt x="1968500" y="0"/>
                  </a:lnTo>
                  <a:lnTo>
                    <a:pt x="3257550" y="577850"/>
                  </a:lnTo>
                </a:path>
              </a:pathLst>
            </a:custGeom>
            <a:noFill/>
            <a:ln cap="flat" cmpd="sng" w="12700">
              <a:solidFill>
                <a:srgbClr val="FFB5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Google Shape;773;p28"/>
            <p:cNvSpPr/>
            <p:nvPr/>
          </p:nvSpPr>
          <p:spPr>
            <a:xfrm>
              <a:off x="2945890" y="4311253"/>
              <a:ext cx="3201559" cy="493497"/>
            </a:xfrm>
            <a:custGeom>
              <a:rect b="b" l="l" r="r" t="t"/>
              <a:pathLst>
                <a:path extrusionOk="0" h="508000" w="3295650">
                  <a:moveTo>
                    <a:pt x="0" y="508000"/>
                  </a:moveTo>
                  <a:lnTo>
                    <a:pt x="3295650" y="0"/>
                  </a:lnTo>
                </a:path>
              </a:pathLst>
            </a:custGeom>
            <a:noFill/>
            <a:ln cap="flat" cmpd="sng" w="12700">
              <a:solidFill>
                <a:srgbClr val="0033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4" name="Google Shape;774;p28"/>
            <p:cNvSpPr/>
            <p:nvPr/>
          </p:nvSpPr>
          <p:spPr>
            <a:xfrm>
              <a:off x="4074763" y="4342097"/>
              <a:ext cx="2066517" cy="481159"/>
            </a:xfrm>
            <a:custGeom>
              <a:rect b="b" l="l" r="r" t="t"/>
              <a:pathLst>
                <a:path extrusionOk="0" h="495300" w="2127250">
                  <a:moveTo>
                    <a:pt x="0" y="495300"/>
                  </a:moveTo>
                  <a:lnTo>
                    <a:pt x="2127250" y="0"/>
                  </a:lnTo>
                </a:path>
              </a:pathLst>
            </a:custGeom>
            <a:noFill/>
            <a:ln cap="flat" cmpd="sng" w="12700">
              <a:solidFill>
                <a:srgbClr val="0033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Google Shape;775;p28"/>
            <p:cNvSpPr/>
            <p:nvPr/>
          </p:nvSpPr>
          <p:spPr>
            <a:xfrm>
              <a:off x="5215974" y="4342097"/>
              <a:ext cx="906800" cy="474990"/>
            </a:xfrm>
            <a:custGeom>
              <a:rect b="b" l="l" r="r" t="t"/>
              <a:pathLst>
                <a:path extrusionOk="0" h="488950" w="933450">
                  <a:moveTo>
                    <a:pt x="0" y="488950"/>
                  </a:moveTo>
                  <a:lnTo>
                    <a:pt x="933450" y="0"/>
                  </a:lnTo>
                </a:path>
              </a:pathLst>
            </a:custGeom>
            <a:noFill/>
            <a:ln cap="flat" cmpd="sng" w="12700">
              <a:solidFill>
                <a:srgbClr val="0033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28"/>
            <p:cNvSpPr/>
            <p:nvPr/>
          </p:nvSpPr>
          <p:spPr>
            <a:xfrm>
              <a:off x="5327011" y="4323590"/>
              <a:ext cx="875956" cy="1387959"/>
            </a:xfrm>
            <a:custGeom>
              <a:rect b="b" l="l" r="r" t="t"/>
              <a:pathLst>
                <a:path extrusionOk="0" h="1428750" w="901700">
                  <a:moveTo>
                    <a:pt x="0" y="1428750"/>
                  </a:moveTo>
                  <a:lnTo>
                    <a:pt x="901700" y="0"/>
                  </a:lnTo>
                </a:path>
              </a:pathLst>
            </a:custGeom>
            <a:noFill/>
            <a:ln cap="flat" cmpd="sng" w="12700">
              <a:solidFill>
                <a:srgbClr val="0033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7" name="Google Shape;777;p28"/>
            <p:cNvSpPr/>
            <p:nvPr/>
          </p:nvSpPr>
          <p:spPr>
            <a:xfrm>
              <a:off x="5456553" y="4983642"/>
              <a:ext cx="1764250" cy="0"/>
            </a:xfrm>
            <a:custGeom>
              <a:rect b="b" l="l" r="r" t="t"/>
              <a:pathLst>
                <a:path extrusionOk="0" h="120000" w="1816100">
                  <a:moveTo>
                    <a:pt x="0" y="0"/>
                  </a:moveTo>
                  <a:lnTo>
                    <a:pt x="1816100" y="0"/>
                  </a:lnTo>
                </a:path>
              </a:pathLst>
            </a:custGeom>
            <a:noFill/>
            <a:ln cap="flat" cmpd="sng" w="12700">
              <a:solidFill>
                <a:srgbClr val="00B05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28"/>
            <p:cNvSpPr/>
            <p:nvPr/>
          </p:nvSpPr>
          <p:spPr>
            <a:xfrm>
              <a:off x="4179631" y="5248896"/>
              <a:ext cx="869788" cy="505834"/>
            </a:xfrm>
            <a:custGeom>
              <a:rect b="b" l="l" r="r" t="t"/>
              <a:pathLst>
                <a:path extrusionOk="0" h="520700" w="895350">
                  <a:moveTo>
                    <a:pt x="0" y="0"/>
                  </a:moveTo>
                  <a:lnTo>
                    <a:pt x="895350" y="520700"/>
                  </a:lnTo>
                </a:path>
              </a:pathLst>
            </a:cu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28"/>
            <p:cNvSpPr/>
            <p:nvPr/>
          </p:nvSpPr>
          <p:spPr>
            <a:xfrm>
              <a:off x="3161794" y="5242728"/>
              <a:ext cx="1887624" cy="604533"/>
            </a:xfrm>
            <a:custGeom>
              <a:rect b="b" l="l" r="r" t="t"/>
              <a:pathLst>
                <a:path extrusionOk="0" h="622300" w="1943100">
                  <a:moveTo>
                    <a:pt x="0" y="0"/>
                  </a:moveTo>
                  <a:lnTo>
                    <a:pt x="1943100" y="622300"/>
                  </a:lnTo>
                </a:path>
              </a:pathLst>
            </a:cu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28"/>
            <p:cNvSpPr/>
            <p:nvPr/>
          </p:nvSpPr>
          <p:spPr>
            <a:xfrm>
              <a:off x="5172793" y="5335258"/>
              <a:ext cx="0" cy="314604"/>
            </a:xfrm>
            <a:custGeom>
              <a:rect b="b" l="l" r="r" t="t"/>
              <a:pathLst>
                <a:path extrusionOk="0" h="323850" w="120000">
                  <a:moveTo>
                    <a:pt x="0" y="0"/>
                  </a:moveTo>
                  <a:lnTo>
                    <a:pt x="0" y="323850"/>
                  </a:lnTo>
                </a:path>
              </a:pathLst>
            </a:cu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81" name="Google Shape;781;p28"/>
            <p:cNvGrpSpPr/>
            <p:nvPr/>
          </p:nvGrpSpPr>
          <p:grpSpPr>
            <a:xfrm>
              <a:off x="5014858" y="5605297"/>
              <a:ext cx="376294" cy="360097"/>
              <a:chOff x="10757537" y="4000631"/>
              <a:chExt cx="1106488" cy="1058862"/>
            </a:xfrm>
          </p:grpSpPr>
          <p:sp>
            <p:nvSpPr>
              <p:cNvPr id="782" name="Google Shape;782;p28"/>
              <p:cNvSpPr/>
              <p:nvPr/>
            </p:nvSpPr>
            <p:spPr>
              <a:xfrm>
                <a:off x="10757537" y="4216531"/>
                <a:ext cx="1106488" cy="842962"/>
              </a:xfrm>
              <a:custGeom>
                <a:rect b="b" l="l" r="r" t="t"/>
                <a:pathLst>
                  <a:path extrusionOk="0" h="1592" w="2091">
                    <a:moveTo>
                      <a:pt x="2042" y="1493"/>
                    </a:moveTo>
                    <a:lnTo>
                      <a:pt x="1996" y="1493"/>
                    </a:lnTo>
                    <a:lnTo>
                      <a:pt x="1996" y="19"/>
                    </a:lnTo>
                    <a:lnTo>
                      <a:pt x="1996" y="19"/>
                    </a:lnTo>
                    <a:lnTo>
                      <a:pt x="1996" y="15"/>
                    </a:lnTo>
                    <a:lnTo>
                      <a:pt x="1993" y="11"/>
                    </a:lnTo>
                    <a:lnTo>
                      <a:pt x="1992" y="9"/>
                    </a:lnTo>
                    <a:lnTo>
                      <a:pt x="1989" y="7"/>
                    </a:lnTo>
                    <a:lnTo>
                      <a:pt x="1982" y="3"/>
                    </a:lnTo>
                    <a:lnTo>
                      <a:pt x="1975" y="0"/>
                    </a:lnTo>
                    <a:lnTo>
                      <a:pt x="1401" y="0"/>
                    </a:lnTo>
                    <a:lnTo>
                      <a:pt x="1401" y="83"/>
                    </a:lnTo>
                    <a:lnTo>
                      <a:pt x="1401" y="83"/>
                    </a:lnTo>
                    <a:lnTo>
                      <a:pt x="1401" y="97"/>
                    </a:lnTo>
                    <a:lnTo>
                      <a:pt x="1398" y="109"/>
                    </a:lnTo>
                    <a:lnTo>
                      <a:pt x="1395" y="122"/>
                    </a:lnTo>
                    <a:lnTo>
                      <a:pt x="1391" y="133"/>
                    </a:lnTo>
                    <a:lnTo>
                      <a:pt x="1385" y="145"/>
                    </a:lnTo>
                    <a:lnTo>
                      <a:pt x="1379" y="156"/>
                    </a:lnTo>
                    <a:lnTo>
                      <a:pt x="1370" y="166"/>
                    </a:lnTo>
                    <a:lnTo>
                      <a:pt x="1363" y="176"/>
                    </a:lnTo>
                    <a:lnTo>
                      <a:pt x="1353" y="184"/>
                    </a:lnTo>
                    <a:lnTo>
                      <a:pt x="1344" y="192"/>
                    </a:lnTo>
                    <a:lnTo>
                      <a:pt x="1333" y="198"/>
                    </a:lnTo>
                    <a:lnTo>
                      <a:pt x="1320" y="204"/>
                    </a:lnTo>
                    <a:lnTo>
                      <a:pt x="1308" y="208"/>
                    </a:lnTo>
                    <a:lnTo>
                      <a:pt x="1296" y="211"/>
                    </a:lnTo>
                    <a:lnTo>
                      <a:pt x="1284" y="214"/>
                    </a:lnTo>
                    <a:lnTo>
                      <a:pt x="1270" y="214"/>
                    </a:lnTo>
                    <a:lnTo>
                      <a:pt x="1170" y="214"/>
                    </a:lnTo>
                    <a:lnTo>
                      <a:pt x="1170" y="214"/>
                    </a:lnTo>
                    <a:lnTo>
                      <a:pt x="1157" y="214"/>
                    </a:lnTo>
                    <a:lnTo>
                      <a:pt x="1145" y="211"/>
                    </a:lnTo>
                    <a:lnTo>
                      <a:pt x="1134" y="209"/>
                    </a:lnTo>
                    <a:lnTo>
                      <a:pt x="1123" y="205"/>
                    </a:lnTo>
                    <a:lnTo>
                      <a:pt x="1112" y="200"/>
                    </a:lnTo>
                    <a:lnTo>
                      <a:pt x="1101" y="194"/>
                    </a:lnTo>
                    <a:lnTo>
                      <a:pt x="1091" y="188"/>
                    </a:lnTo>
                    <a:lnTo>
                      <a:pt x="1083" y="181"/>
                    </a:lnTo>
                    <a:lnTo>
                      <a:pt x="1074" y="172"/>
                    </a:lnTo>
                    <a:lnTo>
                      <a:pt x="1067" y="163"/>
                    </a:lnTo>
                    <a:lnTo>
                      <a:pt x="1060" y="153"/>
                    </a:lnTo>
                    <a:lnTo>
                      <a:pt x="1053" y="143"/>
                    </a:lnTo>
                    <a:lnTo>
                      <a:pt x="1049" y="132"/>
                    </a:lnTo>
                    <a:lnTo>
                      <a:pt x="1044" y="120"/>
                    </a:lnTo>
                    <a:lnTo>
                      <a:pt x="1041" y="109"/>
                    </a:lnTo>
                    <a:lnTo>
                      <a:pt x="1039" y="96"/>
                    </a:lnTo>
                    <a:lnTo>
                      <a:pt x="1039" y="96"/>
                    </a:lnTo>
                    <a:lnTo>
                      <a:pt x="1038" y="108"/>
                    </a:lnTo>
                    <a:lnTo>
                      <a:pt x="1034" y="120"/>
                    </a:lnTo>
                    <a:lnTo>
                      <a:pt x="1030" y="131"/>
                    </a:lnTo>
                    <a:lnTo>
                      <a:pt x="1025" y="142"/>
                    </a:lnTo>
                    <a:lnTo>
                      <a:pt x="1019" y="153"/>
                    </a:lnTo>
                    <a:lnTo>
                      <a:pt x="1013" y="163"/>
                    </a:lnTo>
                    <a:lnTo>
                      <a:pt x="1005" y="171"/>
                    </a:lnTo>
                    <a:lnTo>
                      <a:pt x="996" y="180"/>
                    </a:lnTo>
                    <a:lnTo>
                      <a:pt x="988" y="187"/>
                    </a:lnTo>
                    <a:lnTo>
                      <a:pt x="978" y="194"/>
                    </a:lnTo>
                    <a:lnTo>
                      <a:pt x="967" y="200"/>
                    </a:lnTo>
                    <a:lnTo>
                      <a:pt x="956" y="205"/>
                    </a:lnTo>
                    <a:lnTo>
                      <a:pt x="945" y="209"/>
                    </a:lnTo>
                    <a:lnTo>
                      <a:pt x="933" y="211"/>
                    </a:lnTo>
                    <a:lnTo>
                      <a:pt x="921" y="214"/>
                    </a:lnTo>
                    <a:lnTo>
                      <a:pt x="908" y="214"/>
                    </a:lnTo>
                    <a:lnTo>
                      <a:pt x="808" y="214"/>
                    </a:lnTo>
                    <a:lnTo>
                      <a:pt x="808" y="214"/>
                    </a:lnTo>
                    <a:lnTo>
                      <a:pt x="795" y="214"/>
                    </a:lnTo>
                    <a:lnTo>
                      <a:pt x="782" y="211"/>
                    </a:lnTo>
                    <a:lnTo>
                      <a:pt x="769" y="208"/>
                    </a:lnTo>
                    <a:lnTo>
                      <a:pt x="757" y="204"/>
                    </a:lnTo>
                    <a:lnTo>
                      <a:pt x="746" y="198"/>
                    </a:lnTo>
                    <a:lnTo>
                      <a:pt x="736" y="192"/>
                    </a:lnTo>
                    <a:lnTo>
                      <a:pt x="727" y="184"/>
                    </a:lnTo>
                    <a:lnTo>
                      <a:pt x="718" y="176"/>
                    </a:lnTo>
                    <a:lnTo>
                      <a:pt x="710" y="166"/>
                    </a:lnTo>
                    <a:lnTo>
                      <a:pt x="702" y="156"/>
                    </a:lnTo>
                    <a:lnTo>
                      <a:pt x="696" y="145"/>
                    </a:lnTo>
                    <a:lnTo>
                      <a:pt x="691" y="133"/>
                    </a:lnTo>
                    <a:lnTo>
                      <a:pt x="688" y="122"/>
                    </a:lnTo>
                    <a:lnTo>
                      <a:pt x="684" y="109"/>
                    </a:lnTo>
                    <a:lnTo>
                      <a:pt x="683" y="97"/>
                    </a:lnTo>
                    <a:lnTo>
                      <a:pt x="682" y="83"/>
                    </a:lnTo>
                    <a:lnTo>
                      <a:pt x="682" y="0"/>
                    </a:lnTo>
                    <a:lnTo>
                      <a:pt x="109" y="0"/>
                    </a:lnTo>
                    <a:lnTo>
                      <a:pt x="109" y="0"/>
                    </a:lnTo>
                    <a:lnTo>
                      <a:pt x="105" y="2"/>
                    </a:lnTo>
                    <a:lnTo>
                      <a:pt x="102" y="3"/>
                    </a:lnTo>
                    <a:lnTo>
                      <a:pt x="100" y="4"/>
                    </a:lnTo>
                    <a:lnTo>
                      <a:pt x="98" y="7"/>
                    </a:lnTo>
                    <a:lnTo>
                      <a:pt x="95" y="11"/>
                    </a:lnTo>
                    <a:lnTo>
                      <a:pt x="95" y="19"/>
                    </a:lnTo>
                    <a:lnTo>
                      <a:pt x="95" y="1493"/>
                    </a:lnTo>
                    <a:lnTo>
                      <a:pt x="49" y="1493"/>
                    </a:lnTo>
                    <a:lnTo>
                      <a:pt x="49" y="1493"/>
                    </a:lnTo>
                    <a:lnTo>
                      <a:pt x="39" y="1495"/>
                    </a:lnTo>
                    <a:lnTo>
                      <a:pt x="29" y="1497"/>
                    </a:lnTo>
                    <a:lnTo>
                      <a:pt x="22" y="1502"/>
                    </a:lnTo>
                    <a:lnTo>
                      <a:pt x="15" y="1508"/>
                    </a:lnTo>
                    <a:lnTo>
                      <a:pt x="9" y="1514"/>
                    </a:lnTo>
                    <a:lnTo>
                      <a:pt x="4" y="1523"/>
                    </a:lnTo>
                    <a:lnTo>
                      <a:pt x="1" y="1532"/>
                    </a:lnTo>
                    <a:lnTo>
                      <a:pt x="0" y="1542"/>
                    </a:lnTo>
                    <a:lnTo>
                      <a:pt x="0" y="1542"/>
                    </a:lnTo>
                    <a:lnTo>
                      <a:pt x="1" y="1553"/>
                    </a:lnTo>
                    <a:lnTo>
                      <a:pt x="4" y="1562"/>
                    </a:lnTo>
                    <a:lnTo>
                      <a:pt x="9" y="1570"/>
                    </a:lnTo>
                    <a:lnTo>
                      <a:pt x="15" y="1577"/>
                    </a:lnTo>
                    <a:lnTo>
                      <a:pt x="22" y="1583"/>
                    </a:lnTo>
                    <a:lnTo>
                      <a:pt x="29" y="1588"/>
                    </a:lnTo>
                    <a:lnTo>
                      <a:pt x="39" y="1591"/>
                    </a:lnTo>
                    <a:lnTo>
                      <a:pt x="49" y="1592"/>
                    </a:lnTo>
                    <a:lnTo>
                      <a:pt x="2042" y="1592"/>
                    </a:lnTo>
                    <a:lnTo>
                      <a:pt x="2042" y="1592"/>
                    </a:lnTo>
                    <a:lnTo>
                      <a:pt x="2052" y="1591"/>
                    </a:lnTo>
                    <a:lnTo>
                      <a:pt x="2062" y="1588"/>
                    </a:lnTo>
                    <a:lnTo>
                      <a:pt x="2069" y="1583"/>
                    </a:lnTo>
                    <a:lnTo>
                      <a:pt x="2076" y="1577"/>
                    </a:lnTo>
                    <a:lnTo>
                      <a:pt x="2082" y="1570"/>
                    </a:lnTo>
                    <a:lnTo>
                      <a:pt x="2087" y="1562"/>
                    </a:lnTo>
                    <a:lnTo>
                      <a:pt x="2090" y="1553"/>
                    </a:lnTo>
                    <a:lnTo>
                      <a:pt x="2091" y="1542"/>
                    </a:lnTo>
                    <a:lnTo>
                      <a:pt x="2091" y="1542"/>
                    </a:lnTo>
                    <a:lnTo>
                      <a:pt x="2090" y="1532"/>
                    </a:lnTo>
                    <a:lnTo>
                      <a:pt x="2087" y="1523"/>
                    </a:lnTo>
                    <a:lnTo>
                      <a:pt x="2082" y="1514"/>
                    </a:lnTo>
                    <a:lnTo>
                      <a:pt x="2076" y="1508"/>
                    </a:lnTo>
                    <a:lnTo>
                      <a:pt x="2069" y="1502"/>
                    </a:lnTo>
                    <a:lnTo>
                      <a:pt x="2062" y="1497"/>
                    </a:lnTo>
                    <a:lnTo>
                      <a:pt x="2052" y="1495"/>
                    </a:lnTo>
                    <a:lnTo>
                      <a:pt x="2042" y="1493"/>
                    </a:lnTo>
                    <a:lnTo>
                      <a:pt x="2042" y="1493"/>
                    </a:lnTo>
                    <a:close/>
                    <a:moveTo>
                      <a:pt x="1487" y="280"/>
                    </a:moveTo>
                    <a:lnTo>
                      <a:pt x="1734" y="280"/>
                    </a:lnTo>
                    <a:lnTo>
                      <a:pt x="1734" y="526"/>
                    </a:lnTo>
                    <a:lnTo>
                      <a:pt x="1487" y="526"/>
                    </a:lnTo>
                    <a:lnTo>
                      <a:pt x="1487" y="280"/>
                    </a:lnTo>
                    <a:close/>
                    <a:moveTo>
                      <a:pt x="1487" y="657"/>
                    </a:moveTo>
                    <a:lnTo>
                      <a:pt x="1734" y="657"/>
                    </a:lnTo>
                    <a:lnTo>
                      <a:pt x="1734" y="903"/>
                    </a:lnTo>
                    <a:lnTo>
                      <a:pt x="1487" y="903"/>
                    </a:lnTo>
                    <a:lnTo>
                      <a:pt x="1487" y="657"/>
                    </a:lnTo>
                    <a:close/>
                    <a:moveTo>
                      <a:pt x="1487" y="1034"/>
                    </a:moveTo>
                    <a:lnTo>
                      <a:pt x="1734" y="1034"/>
                    </a:lnTo>
                    <a:lnTo>
                      <a:pt x="1734" y="1280"/>
                    </a:lnTo>
                    <a:lnTo>
                      <a:pt x="1487" y="1280"/>
                    </a:lnTo>
                    <a:lnTo>
                      <a:pt x="1487" y="1034"/>
                    </a:lnTo>
                    <a:close/>
                    <a:moveTo>
                      <a:pt x="1111" y="280"/>
                    </a:moveTo>
                    <a:lnTo>
                      <a:pt x="1357" y="280"/>
                    </a:lnTo>
                    <a:lnTo>
                      <a:pt x="1357" y="526"/>
                    </a:lnTo>
                    <a:lnTo>
                      <a:pt x="1111" y="526"/>
                    </a:lnTo>
                    <a:lnTo>
                      <a:pt x="1111" y="280"/>
                    </a:lnTo>
                    <a:close/>
                    <a:moveTo>
                      <a:pt x="1111" y="657"/>
                    </a:moveTo>
                    <a:lnTo>
                      <a:pt x="1357" y="657"/>
                    </a:lnTo>
                    <a:lnTo>
                      <a:pt x="1357" y="903"/>
                    </a:lnTo>
                    <a:lnTo>
                      <a:pt x="1111" y="903"/>
                    </a:lnTo>
                    <a:lnTo>
                      <a:pt x="1111" y="657"/>
                    </a:lnTo>
                    <a:close/>
                    <a:moveTo>
                      <a:pt x="1357" y="1034"/>
                    </a:moveTo>
                    <a:lnTo>
                      <a:pt x="1357" y="1493"/>
                    </a:lnTo>
                    <a:lnTo>
                      <a:pt x="1078" y="1493"/>
                    </a:lnTo>
                    <a:lnTo>
                      <a:pt x="1078" y="1034"/>
                    </a:lnTo>
                    <a:lnTo>
                      <a:pt x="1357" y="1034"/>
                    </a:lnTo>
                    <a:close/>
                    <a:moveTo>
                      <a:pt x="734" y="280"/>
                    </a:moveTo>
                    <a:lnTo>
                      <a:pt x="980" y="280"/>
                    </a:lnTo>
                    <a:lnTo>
                      <a:pt x="980" y="526"/>
                    </a:lnTo>
                    <a:lnTo>
                      <a:pt x="734" y="526"/>
                    </a:lnTo>
                    <a:lnTo>
                      <a:pt x="734" y="280"/>
                    </a:lnTo>
                    <a:close/>
                    <a:moveTo>
                      <a:pt x="734" y="657"/>
                    </a:moveTo>
                    <a:lnTo>
                      <a:pt x="980" y="657"/>
                    </a:lnTo>
                    <a:lnTo>
                      <a:pt x="980" y="903"/>
                    </a:lnTo>
                    <a:lnTo>
                      <a:pt x="734" y="903"/>
                    </a:lnTo>
                    <a:lnTo>
                      <a:pt x="734" y="657"/>
                    </a:lnTo>
                    <a:close/>
                    <a:moveTo>
                      <a:pt x="357" y="280"/>
                    </a:moveTo>
                    <a:lnTo>
                      <a:pt x="604" y="280"/>
                    </a:lnTo>
                    <a:lnTo>
                      <a:pt x="604" y="526"/>
                    </a:lnTo>
                    <a:lnTo>
                      <a:pt x="357" y="526"/>
                    </a:lnTo>
                    <a:lnTo>
                      <a:pt x="357" y="280"/>
                    </a:lnTo>
                    <a:close/>
                    <a:moveTo>
                      <a:pt x="357" y="657"/>
                    </a:moveTo>
                    <a:lnTo>
                      <a:pt x="604" y="657"/>
                    </a:lnTo>
                    <a:lnTo>
                      <a:pt x="604" y="903"/>
                    </a:lnTo>
                    <a:lnTo>
                      <a:pt x="357" y="903"/>
                    </a:lnTo>
                    <a:lnTo>
                      <a:pt x="357" y="657"/>
                    </a:lnTo>
                    <a:close/>
                    <a:moveTo>
                      <a:pt x="357" y="1034"/>
                    </a:moveTo>
                    <a:lnTo>
                      <a:pt x="604" y="1034"/>
                    </a:lnTo>
                    <a:lnTo>
                      <a:pt x="604" y="1280"/>
                    </a:lnTo>
                    <a:lnTo>
                      <a:pt x="357" y="1280"/>
                    </a:lnTo>
                    <a:lnTo>
                      <a:pt x="357" y="1034"/>
                    </a:lnTo>
                    <a:close/>
                    <a:moveTo>
                      <a:pt x="734" y="1034"/>
                    </a:moveTo>
                    <a:lnTo>
                      <a:pt x="1013" y="1034"/>
                    </a:lnTo>
                    <a:lnTo>
                      <a:pt x="1013" y="1493"/>
                    </a:lnTo>
                    <a:lnTo>
                      <a:pt x="734" y="1493"/>
                    </a:lnTo>
                    <a:lnTo>
                      <a:pt x="734" y="1034"/>
                    </a:lnTo>
                    <a:close/>
                    <a:moveTo>
                      <a:pt x="734" y="1034"/>
                    </a:moveTo>
                    <a:lnTo>
                      <a:pt x="734" y="1034"/>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28"/>
              <p:cNvSpPr/>
              <p:nvPr/>
            </p:nvSpPr>
            <p:spPr>
              <a:xfrm>
                <a:off x="11171875" y="4000631"/>
                <a:ext cx="276225" cy="277812"/>
              </a:xfrm>
              <a:custGeom>
                <a:rect b="b" l="l" r="r" t="t"/>
                <a:pathLst>
                  <a:path extrusionOk="0" h="525" w="522">
                    <a:moveTo>
                      <a:pt x="28" y="525"/>
                    </a:moveTo>
                    <a:lnTo>
                      <a:pt x="128" y="525"/>
                    </a:lnTo>
                    <a:lnTo>
                      <a:pt x="128" y="525"/>
                    </a:lnTo>
                    <a:lnTo>
                      <a:pt x="135" y="524"/>
                    </a:lnTo>
                    <a:lnTo>
                      <a:pt x="141" y="522"/>
                    </a:lnTo>
                    <a:lnTo>
                      <a:pt x="146" y="519"/>
                    </a:lnTo>
                    <a:lnTo>
                      <a:pt x="151" y="515"/>
                    </a:lnTo>
                    <a:lnTo>
                      <a:pt x="156" y="511"/>
                    </a:lnTo>
                    <a:lnTo>
                      <a:pt x="158" y="505"/>
                    </a:lnTo>
                    <a:lnTo>
                      <a:pt x="161" y="498"/>
                    </a:lnTo>
                    <a:lnTo>
                      <a:pt x="161" y="492"/>
                    </a:lnTo>
                    <a:lnTo>
                      <a:pt x="161" y="345"/>
                    </a:lnTo>
                    <a:lnTo>
                      <a:pt x="361" y="345"/>
                    </a:lnTo>
                    <a:lnTo>
                      <a:pt x="361" y="492"/>
                    </a:lnTo>
                    <a:lnTo>
                      <a:pt x="361" y="492"/>
                    </a:lnTo>
                    <a:lnTo>
                      <a:pt x="361" y="498"/>
                    </a:lnTo>
                    <a:lnTo>
                      <a:pt x="363" y="505"/>
                    </a:lnTo>
                    <a:lnTo>
                      <a:pt x="364" y="511"/>
                    </a:lnTo>
                    <a:lnTo>
                      <a:pt x="368" y="515"/>
                    </a:lnTo>
                    <a:lnTo>
                      <a:pt x="372" y="519"/>
                    </a:lnTo>
                    <a:lnTo>
                      <a:pt x="376" y="522"/>
                    </a:lnTo>
                    <a:lnTo>
                      <a:pt x="383" y="524"/>
                    </a:lnTo>
                    <a:lnTo>
                      <a:pt x="389" y="525"/>
                    </a:lnTo>
                    <a:lnTo>
                      <a:pt x="489" y="525"/>
                    </a:lnTo>
                    <a:lnTo>
                      <a:pt x="489" y="525"/>
                    </a:lnTo>
                    <a:lnTo>
                      <a:pt x="495" y="524"/>
                    </a:lnTo>
                    <a:lnTo>
                      <a:pt x="501" y="522"/>
                    </a:lnTo>
                    <a:lnTo>
                      <a:pt x="507" y="519"/>
                    </a:lnTo>
                    <a:lnTo>
                      <a:pt x="512" y="515"/>
                    </a:lnTo>
                    <a:lnTo>
                      <a:pt x="515" y="511"/>
                    </a:lnTo>
                    <a:lnTo>
                      <a:pt x="519" y="505"/>
                    </a:lnTo>
                    <a:lnTo>
                      <a:pt x="520" y="498"/>
                    </a:lnTo>
                    <a:lnTo>
                      <a:pt x="522" y="492"/>
                    </a:lnTo>
                    <a:lnTo>
                      <a:pt x="519" y="33"/>
                    </a:lnTo>
                    <a:lnTo>
                      <a:pt x="519" y="33"/>
                    </a:lnTo>
                    <a:lnTo>
                      <a:pt x="519" y="27"/>
                    </a:lnTo>
                    <a:lnTo>
                      <a:pt x="517" y="19"/>
                    </a:lnTo>
                    <a:lnTo>
                      <a:pt x="514" y="15"/>
                    </a:lnTo>
                    <a:lnTo>
                      <a:pt x="511" y="10"/>
                    </a:lnTo>
                    <a:lnTo>
                      <a:pt x="506" y="6"/>
                    </a:lnTo>
                    <a:lnTo>
                      <a:pt x="500" y="2"/>
                    </a:lnTo>
                    <a:lnTo>
                      <a:pt x="494" y="1"/>
                    </a:lnTo>
                    <a:lnTo>
                      <a:pt x="487" y="0"/>
                    </a:lnTo>
                    <a:lnTo>
                      <a:pt x="389" y="0"/>
                    </a:lnTo>
                    <a:lnTo>
                      <a:pt x="389" y="0"/>
                    </a:lnTo>
                    <a:lnTo>
                      <a:pt x="383" y="1"/>
                    </a:lnTo>
                    <a:lnTo>
                      <a:pt x="376" y="2"/>
                    </a:lnTo>
                    <a:lnTo>
                      <a:pt x="372" y="6"/>
                    </a:lnTo>
                    <a:lnTo>
                      <a:pt x="368" y="11"/>
                    </a:lnTo>
                    <a:lnTo>
                      <a:pt x="364" y="16"/>
                    </a:lnTo>
                    <a:lnTo>
                      <a:pt x="363" y="22"/>
                    </a:lnTo>
                    <a:lnTo>
                      <a:pt x="361" y="28"/>
                    </a:lnTo>
                    <a:lnTo>
                      <a:pt x="361" y="34"/>
                    </a:lnTo>
                    <a:lnTo>
                      <a:pt x="361" y="182"/>
                    </a:lnTo>
                    <a:lnTo>
                      <a:pt x="162" y="182"/>
                    </a:lnTo>
                    <a:lnTo>
                      <a:pt x="161" y="34"/>
                    </a:lnTo>
                    <a:lnTo>
                      <a:pt x="161" y="34"/>
                    </a:lnTo>
                    <a:lnTo>
                      <a:pt x="161" y="28"/>
                    </a:lnTo>
                    <a:lnTo>
                      <a:pt x="158" y="22"/>
                    </a:lnTo>
                    <a:lnTo>
                      <a:pt x="155" y="16"/>
                    </a:lnTo>
                    <a:lnTo>
                      <a:pt x="151" y="11"/>
                    </a:lnTo>
                    <a:lnTo>
                      <a:pt x="145" y="7"/>
                    </a:lnTo>
                    <a:lnTo>
                      <a:pt x="140" y="4"/>
                    </a:lnTo>
                    <a:lnTo>
                      <a:pt x="133" y="2"/>
                    </a:lnTo>
                    <a:lnTo>
                      <a:pt x="127" y="1"/>
                    </a:lnTo>
                    <a:lnTo>
                      <a:pt x="28" y="1"/>
                    </a:lnTo>
                    <a:lnTo>
                      <a:pt x="28" y="1"/>
                    </a:lnTo>
                    <a:lnTo>
                      <a:pt x="22" y="2"/>
                    </a:lnTo>
                    <a:lnTo>
                      <a:pt x="16" y="4"/>
                    </a:lnTo>
                    <a:lnTo>
                      <a:pt x="12" y="6"/>
                    </a:lnTo>
                    <a:lnTo>
                      <a:pt x="7" y="11"/>
                    </a:lnTo>
                    <a:lnTo>
                      <a:pt x="5" y="16"/>
                    </a:lnTo>
                    <a:lnTo>
                      <a:pt x="2" y="22"/>
                    </a:lnTo>
                    <a:lnTo>
                      <a:pt x="1" y="28"/>
                    </a:lnTo>
                    <a:lnTo>
                      <a:pt x="0" y="34"/>
                    </a:lnTo>
                    <a:lnTo>
                      <a:pt x="0" y="492"/>
                    </a:lnTo>
                    <a:lnTo>
                      <a:pt x="0" y="492"/>
                    </a:lnTo>
                    <a:lnTo>
                      <a:pt x="1" y="498"/>
                    </a:lnTo>
                    <a:lnTo>
                      <a:pt x="2" y="505"/>
                    </a:lnTo>
                    <a:lnTo>
                      <a:pt x="5" y="511"/>
                    </a:lnTo>
                    <a:lnTo>
                      <a:pt x="7" y="515"/>
                    </a:lnTo>
                    <a:lnTo>
                      <a:pt x="12" y="519"/>
                    </a:lnTo>
                    <a:lnTo>
                      <a:pt x="16" y="522"/>
                    </a:lnTo>
                    <a:lnTo>
                      <a:pt x="22" y="524"/>
                    </a:lnTo>
                    <a:lnTo>
                      <a:pt x="28" y="525"/>
                    </a:lnTo>
                    <a:lnTo>
                      <a:pt x="28" y="525"/>
                    </a:lnTo>
                    <a:close/>
                    <a:moveTo>
                      <a:pt x="28" y="525"/>
                    </a:moveTo>
                    <a:lnTo>
                      <a:pt x="28" y="525"/>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84" name="Google Shape;784;p28"/>
            <p:cNvGrpSpPr/>
            <p:nvPr/>
          </p:nvGrpSpPr>
          <p:grpSpPr>
            <a:xfrm>
              <a:off x="2700260" y="4040029"/>
              <a:ext cx="504031" cy="311588"/>
              <a:chOff x="13869552" y="3638755"/>
              <a:chExt cx="518844" cy="320745"/>
            </a:xfrm>
          </p:grpSpPr>
          <p:sp>
            <p:nvSpPr>
              <p:cNvPr id="785" name="Google Shape;785;p28"/>
              <p:cNvSpPr/>
              <p:nvPr/>
            </p:nvSpPr>
            <p:spPr>
              <a:xfrm>
                <a:off x="14194394" y="3797065"/>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28"/>
              <p:cNvSpPr/>
              <p:nvPr/>
            </p:nvSpPr>
            <p:spPr>
              <a:xfrm>
                <a:off x="13869552" y="3638755"/>
                <a:ext cx="332461" cy="305505"/>
              </a:xfrm>
              <a:custGeom>
                <a:rect b="b" l="l" r="r" t="t"/>
                <a:pathLst>
                  <a:path extrusionOk="0" h="2040" w="222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87" name="Google Shape;787;p28"/>
            <p:cNvGrpSpPr/>
            <p:nvPr/>
          </p:nvGrpSpPr>
          <p:grpSpPr>
            <a:xfrm>
              <a:off x="2691196" y="4672890"/>
              <a:ext cx="520498" cy="360097"/>
              <a:chOff x="13860221" y="4290215"/>
              <a:chExt cx="535795" cy="370680"/>
            </a:xfrm>
          </p:grpSpPr>
          <p:grpSp>
            <p:nvGrpSpPr>
              <p:cNvPr id="788" name="Google Shape;788;p28"/>
              <p:cNvGrpSpPr/>
              <p:nvPr/>
            </p:nvGrpSpPr>
            <p:grpSpPr>
              <a:xfrm>
                <a:off x="13860221" y="4290215"/>
                <a:ext cx="370680" cy="370680"/>
                <a:chOff x="11375144" y="3079224"/>
                <a:chExt cx="371580" cy="371580"/>
              </a:xfrm>
            </p:grpSpPr>
            <p:sp>
              <p:nvSpPr>
                <p:cNvPr id="789" name="Google Shape;789;p28"/>
                <p:cNvSpPr/>
                <p:nvPr/>
              </p:nvSpPr>
              <p:spPr>
                <a:xfrm rot="8100000">
                  <a:off x="11429561" y="3133641"/>
                  <a:ext cx="262747" cy="262747"/>
                </a:xfrm>
                <a:prstGeom prst="teardrop">
                  <a:avLst>
                    <a:gd fmla="val 100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28"/>
                <p:cNvSpPr/>
                <p:nvPr/>
              </p:nvSpPr>
              <p:spPr>
                <a:xfrm>
                  <a:off x="11489630" y="3193710"/>
                  <a:ext cx="142608" cy="142608"/>
                </a:xfrm>
                <a:prstGeom prst="plus">
                  <a:avLst>
                    <a:gd fmla="val 3504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91" name="Google Shape;791;p28"/>
              <p:cNvSpPr/>
              <p:nvPr/>
            </p:nvSpPr>
            <p:spPr>
              <a:xfrm>
                <a:off x="14202014" y="4498460"/>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2" name="Google Shape;792;p28"/>
            <p:cNvGrpSpPr/>
            <p:nvPr/>
          </p:nvGrpSpPr>
          <p:grpSpPr>
            <a:xfrm>
              <a:off x="3860783" y="4672890"/>
              <a:ext cx="520498" cy="360097"/>
              <a:chOff x="13860221" y="4290215"/>
              <a:chExt cx="535795" cy="370680"/>
            </a:xfrm>
          </p:grpSpPr>
          <p:grpSp>
            <p:nvGrpSpPr>
              <p:cNvPr id="793" name="Google Shape;793;p28"/>
              <p:cNvGrpSpPr/>
              <p:nvPr/>
            </p:nvGrpSpPr>
            <p:grpSpPr>
              <a:xfrm>
                <a:off x="13860221" y="4290215"/>
                <a:ext cx="370680" cy="370680"/>
                <a:chOff x="11375144" y="3079224"/>
                <a:chExt cx="371580" cy="371580"/>
              </a:xfrm>
            </p:grpSpPr>
            <p:sp>
              <p:nvSpPr>
                <p:cNvPr id="794" name="Google Shape;794;p28"/>
                <p:cNvSpPr/>
                <p:nvPr/>
              </p:nvSpPr>
              <p:spPr>
                <a:xfrm rot="8100000">
                  <a:off x="11429561" y="3133641"/>
                  <a:ext cx="262747" cy="262747"/>
                </a:xfrm>
                <a:prstGeom prst="teardrop">
                  <a:avLst>
                    <a:gd fmla="val 100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p28"/>
                <p:cNvSpPr/>
                <p:nvPr/>
              </p:nvSpPr>
              <p:spPr>
                <a:xfrm>
                  <a:off x="11489630" y="3193710"/>
                  <a:ext cx="142608" cy="142608"/>
                </a:xfrm>
                <a:prstGeom prst="plus">
                  <a:avLst>
                    <a:gd fmla="val 3504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96" name="Google Shape;796;p28"/>
              <p:cNvSpPr/>
              <p:nvPr/>
            </p:nvSpPr>
            <p:spPr>
              <a:xfrm>
                <a:off x="14202014" y="4498460"/>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7" name="Google Shape;797;p28"/>
            <p:cNvGrpSpPr/>
            <p:nvPr/>
          </p:nvGrpSpPr>
          <p:grpSpPr>
            <a:xfrm>
              <a:off x="4971150" y="4672890"/>
              <a:ext cx="520498" cy="360097"/>
              <a:chOff x="13860221" y="4290215"/>
              <a:chExt cx="535795" cy="370680"/>
            </a:xfrm>
          </p:grpSpPr>
          <p:grpSp>
            <p:nvGrpSpPr>
              <p:cNvPr id="798" name="Google Shape;798;p28"/>
              <p:cNvGrpSpPr/>
              <p:nvPr/>
            </p:nvGrpSpPr>
            <p:grpSpPr>
              <a:xfrm>
                <a:off x="13860221" y="4290215"/>
                <a:ext cx="370680" cy="370680"/>
                <a:chOff x="11375144" y="3079224"/>
                <a:chExt cx="371580" cy="371580"/>
              </a:xfrm>
            </p:grpSpPr>
            <p:sp>
              <p:nvSpPr>
                <p:cNvPr id="799" name="Google Shape;799;p28"/>
                <p:cNvSpPr/>
                <p:nvPr/>
              </p:nvSpPr>
              <p:spPr>
                <a:xfrm rot="8100000">
                  <a:off x="11429561" y="3133641"/>
                  <a:ext cx="262747" cy="262747"/>
                </a:xfrm>
                <a:prstGeom prst="teardrop">
                  <a:avLst>
                    <a:gd fmla="val 100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p28"/>
                <p:cNvSpPr/>
                <p:nvPr/>
              </p:nvSpPr>
              <p:spPr>
                <a:xfrm>
                  <a:off x="11489630" y="3193710"/>
                  <a:ext cx="142608" cy="142608"/>
                </a:xfrm>
                <a:prstGeom prst="plus">
                  <a:avLst>
                    <a:gd fmla="val 35044"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01" name="Google Shape;801;p28"/>
              <p:cNvSpPr/>
              <p:nvPr/>
            </p:nvSpPr>
            <p:spPr>
              <a:xfrm>
                <a:off x="14202014" y="4498460"/>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2" name="Google Shape;802;p28"/>
            <p:cNvGrpSpPr/>
            <p:nvPr/>
          </p:nvGrpSpPr>
          <p:grpSpPr>
            <a:xfrm>
              <a:off x="3882648" y="4040029"/>
              <a:ext cx="504031" cy="311588"/>
              <a:chOff x="13869552" y="3638755"/>
              <a:chExt cx="518844" cy="320745"/>
            </a:xfrm>
          </p:grpSpPr>
          <p:sp>
            <p:nvSpPr>
              <p:cNvPr id="803" name="Google Shape;803;p28"/>
              <p:cNvSpPr/>
              <p:nvPr/>
            </p:nvSpPr>
            <p:spPr>
              <a:xfrm>
                <a:off x="14194394" y="3797065"/>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28"/>
              <p:cNvSpPr/>
              <p:nvPr/>
            </p:nvSpPr>
            <p:spPr>
              <a:xfrm>
                <a:off x="13869552" y="3638755"/>
                <a:ext cx="332461" cy="305505"/>
              </a:xfrm>
              <a:custGeom>
                <a:rect b="b" l="l" r="r" t="t"/>
                <a:pathLst>
                  <a:path extrusionOk="0" h="2040" w="222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5" name="Google Shape;805;p28"/>
            <p:cNvGrpSpPr/>
            <p:nvPr/>
          </p:nvGrpSpPr>
          <p:grpSpPr>
            <a:xfrm>
              <a:off x="7117518" y="4741146"/>
              <a:ext cx="504031" cy="311588"/>
              <a:chOff x="13869552" y="3638755"/>
              <a:chExt cx="518844" cy="320745"/>
            </a:xfrm>
          </p:grpSpPr>
          <p:sp>
            <p:nvSpPr>
              <p:cNvPr id="806" name="Google Shape;806;p28"/>
              <p:cNvSpPr/>
              <p:nvPr/>
            </p:nvSpPr>
            <p:spPr>
              <a:xfrm>
                <a:off x="14194394" y="3797065"/>
                <a:ext cx="194002" cy="162435"/>
              </a:xfrm>
              <a:custGeom>
                <a:rect b="b" l="l" r="r" t="t"/>
                <a:pathLst>
                  <a:path extrusionOk="0" h="988" w="1180">
                    <a:moveTo>
                      <a:pt x="1028" y="154"/>
                    </a:moveTo>
                    <a:lnTo>
                      <a:pt x="1006" y="154"/>
                    </a:lnTo>
                    <a:lnTo>
                      <a:pt x="1006" y="116"/>
                    </a:lnTo>
                    <a:lnTo>
                      <a:pt x="1006" y="116"/>
                    </a:lnTo>
                    <a:lnTo>
                      <a:pt x="1004" y="110"/>
                    </a:lnTo>
                    <a:lnTo>
                      <a:pt x="1000" y="106"/>
                    </a:lnTo>
                    <a:lnTo>
                      <a:pt x="996" y="102"/>
                    </a:lnTo>
                    <a:lnTo>
                      <a:pt x="990" y="100"/>
                    </a:lnTo>
                    <a:lnTo>
                      <a:pt x="900" y="100"/>
                    </a:lnTo>
                    <a:lnTo>
                      <a:pt x="900" y="100"/>
                    </a:lnTo>
                    <a:lnTo>
                      <a:pt x="894" y="102"/>
                    </a:lnTo>
                    <a:lnTo>
                      <a:pt x="888" y="106"/>
                    </a:lnTo>
                    <a:lnTo>
                      <a:pt x="883" y="110"/>
                    </a:lnTo>
                    <a:lnTo>
                      <a:pt x="883" y="116"/>
                    </a:lnTo>
                    <a:lnTo>
                      <a:pt x="883" y="154"/>
                    </a:lnTo>
                    <a:lnTo>
                      <a:pt x="803" y="154"/>
                    </a:lnTo>
                    <a:lnTo>
                      <a:pt x="803" y="112"/>
                    </a:lnTo>
                    <a:lnTo>
                      <a:pt x="803" y="112"/>
                    </a:lnTo>
                    <a:lnTo>
                      <a:pt x="801" y="90"/>
                    </a:lnTo>
                    <a:lnTo>
                      <a:pt x="795" y="68"/>
                    </a:lnTo>
                    <a:lnTo>
                      <a:pt x="783" y="50"/>
                    </a:lnTo>
                    <a:lnTo>
                      <a:pt x="771" y="32"/>
                    </a:lnTo>
                    <a:lnTo>
                      <a:pt x="753" y="20"/>
                    </a:lnTo>
                    <a:lnTo>
                      <a:pt x="735" y="8"/>
                    </a:lnTo>
                    <a:lnTo>
                      <a:pt x="713" y="2"/>
                    </a:lnTo>
                    <a:lnTo>
                      <a:pt x="691" y="0"/>
                    </a:lnTo>
                    <a:lnTo>
                      <a:pt x="489" y="0"/>
                    </a:lnTo>
                    <a:lnTo>
                      <a:pt x="489" y="0"/>
                    </a:lnTo>
                    <a:lnTo>
                      <a:pt x="467" y="2"/>
                    </a:lnTo>
                    <a:lnTo>
                      <a:pt x="445" y="8"/>
                    </a:lnTo>
                    <a:lnTo>
                      <a:pt x="427" y="20"/>
                    </a:lnTo>
                    <a:lnTo>
                      <a:pt x="409" y="32"/>
                    </a:lnTo>
                    <a:lnTo>
                      <a:pt x="395" y="50"/>
                    </a:lnTo>
                    <a:lnTo>
                      <a:pt x="385" y="68"/>
                    </a:lnTo>
                    <a:lnTo>
                      <a:pt x="379" y="90"/>
                    </a:lnTo>
                    <a:lnTo>
                      <a:pt x="377" y="112"/>
                    </a:lnTo>
                    <a:lnTo>
                      <a:pt x="377" y="154"/>
                    </a:lnTo>
                    <a:lnTo>
                      <a:pt x="297" y="154"/>
                    </a:lnTo>
                    <a:lnTo>
                      <a:pt x="297" y="116"/>
                    </a:lnTo>
                    <a:lnTo>
                      <a:pt x="297" y="116"/>
                    </a:lnTo>
                    <a:lnTo>
                      <a:pt x="294" y="110"/>
                    </a:lnTo>
                    <a:lnTo>
                      <a:pt x="292" y="106"/>
                    </a:lnTo>
                    <a:lnTo>
                      <a:pt x="286" y="102"/>
                    </a:lnTo>
                    <a:lnTo>
                      <a:pt x="280" y="100"/>
                    </a:lnTo>
                    <a:lnTo>
                      <a:pt x="190" y="100"/>
                    </a:lnTo>
                    <a:lnTo>
                      <a:pt x="190" y="100"/>
                    </a:lnTo>
                    <a:lnTo>
                      <a:pt x="184" y="102"/>
                    </a:lnTo>
                    <a:lnTo>
                      <a:pt x="180" y="106"/>
                    </a:lnTo>
                    <a:lnTo>
                      <a:pt x="176" y="110"/>
                    </a:lnTo>
                    <a:lnTo>
                      <a:pt x="174" y="116"/>
                    </a:lnTo>
                    <a:lnTo>
                      <a:pt x="174" y="154"/>
                    </a:lnTo>
                    <a:lnTo>
                      <a:pt x="152" y="154"/>
                    </a:lnTo>
                    <a:lnTo>
                      <a:pt x="152" y="154"/>
                    </a:lnTo>
                    <a:lnTo>
                      <a:pt x="136" y="154"/>
                    </a:lnTo>
                    <a:lnTo>
                      <a:pt x="120" y="156"/>
                    </a:lnTo>
                    <a:lnTo>
                      <a:pt x="106" y="160"/>
                    </a:lnTo>
                    <a:lnTo>
                      <a:pt x="92" y="166"/>
                    </a:lnTo>
                    <a:lnTo>
                      <a:pt x="80" y="172"/>
                    </a:lnTo>
                    <a:lnTo>
                      <a:pt x="66" y="178"/>
                    </a:lnTo>
                    <a:lnTo>
                      <a:pt x="56" y="188"/>
                    </a:lnTo>
                    <a:lnTo>
                      <a:pt x="44" y="198"/>
                    </a:lnTo>
                    <a:lnTo>
                      <a:pt x="34" y="208"/>
                    </a:lnTo>
                    <a:lnTo>
                      <a:pt x="26" y="220"/>
                    </a:lnTo>
                    <a:lnTo>
                      <a:pt x="18" y="232"/>
                    </a:lnTo>
                    <a:lnTo>
                      <a:pt x="12" y="246"/>
                    </a:lnTo>
                    <a:lnTo>
                      <a:pt x="6" y="259"/>
                    </a:lnTo>
                    <a:lnTo>
                      <a:pt x="4" y="273"/>
                    </a:lnTo>
                    <a:lnTo>
                      <a:pt x="0" y="289"/>
                    </a:lnTo>
                    <a:lnTo>
                      <a:pt x="0" y="303"/>
                    </a:lnTo>
                    <a:lnTo>
                      <a:pt x="0" y="836"/>
                    </a:lnTo>
                    <a:lnTo>
                      <a:pt x="0" y="836"/>
                    </a:lnTo>
                    <a:lnTo>
                      <a:pt x="0" y="852"/>
                    </a:lnTo>
                    <a:lnTo>
                      <a:pt x="4" y="868"/>
                    </a:lnTo>
                    <a:lnTo>
                      <a:pt x="6" y="882"/>
                    </a:lnTo>
                    <a:lnTo>
                      <a:pt x="12" y="896"/>
                    </a:lnTo>
                    <a:lnTo>
                      <a:pt x="18" y="908"/>
                    </a:lnTo>
                    <a:lnTo>
                      <a:pt x="26" y="922"/>
                    </a:lnTo>
                    <a:lnTo>
                      <a:pt x="34" y="934"/>
                    </a:lnTo>
                    <a:lnTo>
                      <a:pt x="44" y="944"/>
                    </a:lnTo>
                    <a:lnTo>
                      <a:pt x="56" y="954"/>
                    </a:lnTo>
                    <a:lnTo>
                      <a:pt x="66" y="962"/>
                    </a:lnTo>
                    <a:lnTo>
                      <a:pt x="80" y="970"/>
                    </a:lnTo>
                    <a:lnTo>
                      <a:pt x="92" y="976"/>
                    </a:lnTo>
                    <a:lnTo>
                      <a:pt x="106" y="982"/>
                    </a:lnTo>
                    <a:lnTo>
                      <a:pt x="120" y="986"/>
                    </a:lnTo>
                    <a:lnTo>
                      <a:pt x="136" y="988"/>
                    </a:lnTo>
                    <a:lnTo>
                      <a:pt x="152" y="988"/>
                    </a:lnTo>
                    <a:lnTo>
                      <a:pt x="1028" y="988"/>
                    </a:lnTo>
                    <a:lnTo>
                      <a:pt x="1028" y="988"/>
                    </a:lnTo>
                    <a:lnTo>
                      <a:pt x="1044" y="988"/>
                    </a:lnTo>
                    <a:lnTo>
                      <a:pt x="1058" y="986"/>
                    </a:lnTo>
                    <a:lnTo>
                      <a:pt x="1074" y="982"/>
                    </a:lnTo>
                    <a:lnTo>
                      <a:pt x="1088" y="976"/>
                    </a:lnTo>
                    <a:lnTo>
                      <a:pt x="1100" y="970"/>
                    </a:lnTo>
                    <a:lnTo>
                      <a:pt x="1112" y="962"/>
                    </a:lnTo>
                    <a:lnTo>
                      <a:pt x="1124" y="954"/>
                    </a:lnTo>
                    <a:lnTo>
                      <a:pt x="1136" y="944"/>
                    </a:lnTo>
                    <a:lnTo>
                      <a:pt x="1144" y="934"/>
                    </a:lnTo>
                    <a:lnTo>
                      <a:pt x="1154" y="922"/>
                    </a:lnTo>
                    <a:lnTo>
                      <a:pt x="1162" y="908"/>
                    </a:lnTo>
                    <a:lnTo>
                      <a:pt x="1168" y="896"/>
                    </a:lnTo>
                    <a:lnTo>
                      <a:pt x="1172" y="882"/>
                    </a:lnTo>
                    <a:lnTo>
                      <a:pt x="1176" y="868"/>
                    </a:lnTo>
                    <a:lnTo>
                      <a:pt x="1178" y="852"/>
                    </a:lnTo>
                    <a:lnTo>
                      <a:pt x="1180" y="836"/>
                    </a:lnTo>
                    <a:lnTo>
                      <a:pt x="1180" y="303"/>
                    </a:lnTo>
                    <a:lnTo>
                      <a:pt x="1180" y="303"/>
                    </a:lnTo>
                    <a:lnTo>
                      <a:pt x="1178" y="289"/>
                    </a:lnTo>
                    <a:lnTo>
                      <a:pt x="1176" y="273"/>
                    </a:lnTo>
                    <a:lnTo>
                      <a:pt x="1172" y="259"/>
                    </a:lnTo>
                    <a:lnTo>
                      <a:pt x="1168" y="246"/>
                    </a:lnTo>
                    <a:lnTo>
                      <a:pt x="1162" y="232"/>
                    </a:lnTo>
                    <a:lnTo>
                      <a:pt x="1154" y="220"/>
                    </a:lnTo>
                    <a:lnTo>
                      <a:pt x="1144" y="208"/>
                    </a:lnTo>
                    <a:lnTo>
                      <a:pt x="1136" y="198"/>
                    </a:lnTo>
                    <a:lnTo>
                      <a:pt x="1124" y="188"/>
                    </a:lnTo>
                    <a:lnTo>
                      <a:pt x="1112" y="178"/>
                    </a:lnTo>
                    <a:lnTo>
                      <a:pt x="1100" y="172"/>
                    </a:lnTo>
                    <a:lnTo>
                      <a:pt x="1088" y="166"/>
                    </a:lnTo>
                    <a:lnTo>
                      <a:pt x="1074" y="160"/>
                    </a:lnTo>
                    <a:lnTo>
                      <a:pt x="1058" y="156"/>
                    </a:lnTo>
                    <a:lnTo>
                      <a:pt x="1044" y="154"/>
                    </a:lnTo>
                    <a:lnTo>
                      <a:pt x="1028" y="154"/>
                    </a:lnTo>
                    <a:lnTo>
                      <a:pt x="1028" y="154"/>
                    </a:lnTo>
                    <a:close/>
                    <a:moveTo>
                      <a:pt x="441" y="112"/>
                    </a:moveTo>
                    <a:lnTo>
                      <a:pt x="441" y="112"/>
                    </a:lnTo>
                    <a:lnTo>
                      <a:pt x="441" y="102"/>
                    </a:lnTo>
                    <a:lnTo>
                      <a:pt x="445" y="94"/>
                    </a:lnTo>
                    <a:lnTo>
                      <a:pt x="449" y="86"/>
                    </a:lnTo>
                    <a:lnTo>
                      <a:pt x="455" y="78"/>
                    </a:lnTo>
                    <a:lnTo>
                      <a:pt x="461" y="72"/>
                    </a:lnTo>
                    <a:lnTo>
                      <a:pt x="471" y="68"/>
                    </a:lnTo>
                    <a:lnTo>
                      <a:pt x="479" y="64"/>
                    </a:lnTo>
                    <a:lnTo>
                      <a:pt x="489" y="64"/>
                    </a:lnTo>
                    <a:lnTo>
                      <a:pt x="691" y="64"/>
                    </a:lnTo>
                    <a:lnTo>
                      <a:pt x="691" y="64"/>
                    </a:lnTo>
                    <a:lnTo>
                      <a:pt x="701" y="64"/>
                    </a:lnTo>
                    <a:lnTo>
                      <a:pt x="709" y="68"/>
                    </a:lnTo>
                    <a:lnTo>
                      <a:pt x="717" y="72"/>
                    </a:lnTo>
                    <a:lnTo>
                      <a:pt x="725" y="78"/>
                    </a:lnTo>
                    <a:lnTo>
                      <a:pt x="731" y="86"/>
                    </a:lnTo>
                    <a:lnTo>
                      <a:pt x="735" y="94"/>
                    </a:lnTo>
                    <a:lnTo>
                      <a:pt x="739" y="102"/>
                    </a:lnTo>
                    <a:lnTo>
                      <a:pt x="739" y="112"/>
                    </a:lnTo>
                    <a:lnTo>
                      <a:pt x="739" y="154"/>
                    </a:lnTo>
                    <a:lnTo>
                      <a:pt x="441" y="154"/>
                    </a:lnTo>
                    <a:lnTo>
                      <a:pt x="441" y="112"/>
                    </a:lnTo>
                    <a:close/>
                    <a:moveTo>
                      <a:pt x="589" y="842"/>
                    </a:moveTo>
                    <a:lnTo>
                      <a:pt x="589" y="842"/>
                    </a:lnTo>
                    <a:lnTo>
                      <a:pt x="561" y="842"/>
                    </a:lnTo>
                    <a:lnTo>
                      <a:pt x="535" y="838"/>
                    </a:lnTo>
                    <a:lnTo>
                      <a:pt x="509" y="830"/>
                    </a:lnTo>
                    <a:lnTo>
                      <a:pt x="483" y="822"/>
                    </a:lnTo>
                    <a:lnTo>
                      <a:pt x="459" y="810"/>
                    </a:lnTo>
                    <a:lnTo>
                      <a:pt x="437" y="796"/>
                    </a:lnTo>
                    <a:lnTo>
                      <a:pt x="417" y="780"/>
                    </a:lnTo>
                    <a:lnTo>
                      <a:pt x="397" y="762"/>
                    </a:lnTo>
                    <a:lnTo>
                      <a:pt x="379" y="744"/>
                    </a:lnTo>
                    <a:lnTo>
                      <a:pt x="363" y="723"/>
                    </a:lnTo>
                    <a:lnTo>
                      <a:pt x="349" y="701"/>
                    </a:lnTo>
                    <a:lnTo>
                      <a:pt x="339" y="677"/>
                    </a:lnTo>
                    <a:lnTo>
                      <a:pt x="329" y="651"/>
                    </a:lnTo>
                    <a:lnTo>
                      <a:pt x="323" y="625"/>
                    </a:lnTo>
                    <a:lnTo>
                      <a:pt x="319" y="599"/>
                    </a:lnTo>
                    <a:lnTo>
                      <a:pt x="317" y="571"/>
                    </a:lnTo>
                    <a:lnTo>
                      <a:pt x="317" y="571"/>
                    </a:lnTo>
                    <a:lnTo>
                      <a:pt x="319" y="543"/>
                    </a:lnTo>
                    <a:lnTo>
                      <a:pt x="323" y="515"/>
                    </a:lnTo>
                    <a:lnTo>
                      <a:pt x="329" y="489"/>
                    </a:lnTo>
                    <a:lnTo>
                      <a:pt x="339" y="465"/>
                    </a:lnTo>
                    <a:lnTo>
                      <a:pt x="349" y="441"/>
                    </a:lnTo>
                    <a:lnTo>
                      <a:pt x="363" y="419"/>
                    </a:lnTo>
                    <a:lnTo>
                      <a:pt x="379" y="397"/>
                    </a:lnTo>
                    <a:lnTo>
                      <a:pt x="397" y="377"/>
                    </a:lnTo>
                    <a:lnTo>
                      <a:pt x="417" y="361"/>
                    </a:lnTo>
                    <a:lnTo>
                      <a:pt x="437" y="345"/>
                    </a:lnTo>
                    <a:lnTo>
                      <a:pt x="459" y="331"/>
                    </a:lnTo>
                    <a:lnTo>
                      <a:pt x="483" y="319"/>
                    </a:lnTo>
                    <a:lnTo>
                      <a:pt x="509" y="311"/>
                    </a:lnTo>
                    <a:lnTo>
                      <a:pt x="535" y="303"/>
                    </a:lnTo>
                    <a:lnTo>
                      <a:pt x="561" y="299"/>
                    </a:lnTo>
                    <a:lnTo>
                      <a:pt x="589" y="297"/>
                    </a:lnTo>
                    <a:lnTo>
                      <a:pt x="589" y="297"/>
                    </a:lnTo>
                    <a:lnTo>
                      <a:pt x="617" y="299"/>
                    </a:lnTo>
                    <a:lnTo>
                      <a:pt x="645" y="303"/>
                    </a:lnTo>
                    <a:lnTo>
                      <a:pt x="671" y="311"/>
                    </a:lnTo>
                    <a:lnTo>
                      <a:pt x="697" y="319"/>
                    </a:lnTo>
                    <a:lnTo>
                      <a:pt x="719" y="331"/>
                    </a:lnTo>
                    <a:lnTo>
                      <a:pt x="743" y="345"/>
                    </a:lnTo>
                    <a:lnTo>
                      <a:pt x="763" y="361"/>
                    </a:lnTo>
                    <a:lnTo>
                      <a:pt x="783" y="377"/>
                    </a:lnTo>
                    <a:lnTo>
                      <a:pt x="801" y="397"/>
                    </a:lnTo>
                    <a:lnTo>
                      <a:pt x="817" y="419"/>
                    </a:lnTo>
                    <a:lnTo>
                      <a:pt x="829" y="441"/>
                    </a:lnTo>
                    <a:lnTo>
                      <a:pt x="841" y="465"/>
                    </a:lnTo>
                    <a:lnTo>
                      <a:pt x="851" y="489"/>
                    </a:lnTo>
                    <a:lnTo>
                      <a:pt x="857" y="515"/>
                    </a:lnTo>
                    <a:lnTo>
                      <a:pt x="861" y="543"/>
                    </a:lnTo>
                    <a:lnTo>
                      <a:pt x="863" y="571"/>
                    </a:lnTo>
                    <a:lnTo>
                      <a:pt x="863" y="571"/>
                    </a:lnTo>
                    <a:lnTo>
                      <a:pt x="861" y="599"/>
                    </a:lnTo>
                    <a:lnTo>
                      <a:pt x="857" y="625"/>
                    </a:lnTo>
                    <a:lnTo>
                      <a:pt x="851" y="651"/>
                    </a:lnTo>
                    <a:lnTo>
                      <a:pt x="841" y="677"/>
                    </a:lnTo>
                    <a:lnTo>
                      <a:pt x="829" y="701"/>
                    </a:lnTo>
                    <a:lnTo>
                      <a:pt x="817" y="723"/>
                    </a:lnTo>
                    <a:lnTo>
                      <a:pt x="801" y="744"/>
                    </a:lnTo>
                    <a:lnTo>
                      <a:pt x="783" y="762"/>
                    </a:lnTo>
                    <a:lnTo>
                      <a:pt x="763" y="780"/>
                    </a:lnTo>
                    <a:lnTo>
                      <a:pt x="743" y="796"/>
                    </a:lnTo>
                    <a:lnTo>
                      <a:pt x="719" y="810"/>
                    </a:lnTo>
                    <a:lnTo>
                      <a:pt x="697" y="822"/>
                    </a:lnTo>
                    <a:lnTo>
                      <a:pt x="671" y="830"/>
                    </a:lnTo>
                    <a:lnTo>
                      <a:pt x="645" y="838"/>
                    </a:lnTo>
                    <a:lnTo>
                      <a:pt x="617" y="842"/>
                    </a:lnTo>
                    <a:lnTo>
                      <a:pt x="589" y="842"/>
                    </a:lnTo>
                    <a:lnTo>
                      <a:pt x="589" y="842"/>
                    </a:lnTo>
                    <a:close/>
                    <a:moveTo>
                      <a:pt x="795" y="637"/>
                    </a:moveTo>
                    <a:lnTo>
                      <a:pt x="795" y="637"/>
                    </a:lnTo>
                    <a:lnTo>
                      <a:pt x="793" y="643"/>
                    </a:lnTo>
                    <a:lnTo>
                      <a:pt x="791" y="649"/>
                    </a:lnTo>
                    <a:lnTo>
                      <a:pt x="791" y="649"/>
                    </a:lnTo>
                    <a:lnTo>
                      <a:pt x="785" y="653"/>
                    </a:lnTo>
                    <a:lnTo>
                      <a:pt x="779" y="653"/>
                    </a:lnTo>
                    <a:lnTo>
                      <a:pt x="673" y="653"/>
                    </a:lnTo>
                    <a:lnTo>
                      <a:pt x="673" y="758"/>
                    </a:lnTo>
                    <a:lnTo>
                      <a:pt x="673" y="758"/>
                    </a:lnTo>
                    <a:lnTo>
                      <a:pt x="671" y="764"/>
                    </a:lnTo>
                    <a:lnTo>
                      <a:pt x="669" y="770"/>
                    </a:lnTo>
                    <a:lnTo>
                      <a:pt x="663" y="774"/>
                    </a:lnTo>
                    <a:lnTo>
                      <a:pt x="657" y="774"/>
                    </a:lnTo>
                    <a:lnTo>
                      <a:pt x="523" y="774"/>
                    </a:lnTo>
                    <a:lnTo>
                      <a:pt x="523" y="774"/>
                    </a:lnTo>
                    <a:lnTo>
                      <a:pt x="517" y="774"/>
                    </a:lnTo>
                    <a:lnTo>
                      <a:pt x="511" y="770"/>
                    </a:lnTo>
                    <a:lnTo>
                      <a:pt x="507" y="764"/>
                    </a:lnTo>
                    <a:lnTo>
                      <a:pt x="507" y="758"/>
                    </a:lnTo>
                    <a:lnTo>
                      <a:pt x="507" y="653"/>
                    </a:lnTo>
                    <a:lnTo>
                      <a:pt x="401" y="655"/>
                    </a:lnTo>
                    <a:lnTo>
                      <a:pt x="401" y="655"/>
                    </a:lnTo>
                    <a:lnTo>
                      <a:pt x="395" y="653"/>
                    </a:lnTo>
                    <a:lnTo>
                      <a:pt x="389" y="649"/>
                    </a:lnTo>
                    <a:lnTo>
                      <a:pt x="389" y="649"/>
                    </a:lnTo>
                    <a:lnTo>
                      <a:pt x="387" y="645"/>
                    </a:lnTo>
                    <a:lnTo>
                      <a:pt x="385" y="639"/>
                    </a:lnTo>
                    <a:lnTo>
                      <a:pt x="385" y="503"/>
                    </a:lnTo>
                    <a:lnTo>
                      <a:pt x="385" y="503"/>
                    </a:lnTo>
                    <a:lnTo>
                      <a:pt x="387" y="497"/>
                    </a:lnTo>
                    <a:lnTo>
                      <a:pt x="389" y="493"/>
                    </a:lnTo>
                    <a:lnTo>
                      <a:pt x="395" y="489"/>
                    </a:lnTo>
                    <a:lnTo>
                      <a:pt x="401" y="487"/>
                    </a:lnTo>
                    <a:lnTo>
                      <a:pt x="507" y="487"/>
                    </a:lnTo>
                    <a:lnTo>
                      <a:pt x="507" y="381"/>
                    </a:lnTo>
                    <a:lnTo>
                      <a:pt x="507" y="381"/>
                    </a:lnTo>
                    <a:lnTo>
                      <a:pt x="507" y="375"/>
                    </a:lnTo>
                    <a:lnTo>
                      <a:pt x="511" y="371"/>
                    </a:lnTo>
                    <a:lnTo>
                      <a:pt x="517" y="367"/>
                    </a:lnTo>
                    <a:lnTo>
                      <a:pt x="523" y="365"/>
                    </a:lnTo>
                    <a:lnTo>
                      <a:pt x="657" y="365"/>
                    </a:lnTo>
                    <a:lnTo>
                      <a:pt x="657" y="365"/>
                    </a:lnTo>
                    <a:lnTo>
                      <a:pt x="663" y="367"/>
                    </a:lnTo>
                    <a:lnTo>
                      <a:pt x="669" y="371"/>
                    </a:lnTo>
                    <a:lnTo>
                      <a:pt x="671" y="375"/>
                    </a:lnTo>
                    <a:lnTo>
                      <a:pt x="673" y="381"/>
                    </a:lnTo>
                    <a:lnTo>
                      <a:pt x="673" y="487"/>
                    </a:lnTo>
                    <a:lnTo>
                      <a:pt x="779" y="487"/>
                    </a:lnTo>
                    <a:lnTo>
                      <a:pt x="779" y="487"/>
                    </a:lnTo>
                    <a:lnTo>
                      <a:pt x="785" y="489"/>
                    </a:lnTo>
                    <a:lnTo>
                      <a:pt x="789" y="491"/>
                    </a:lnTo>
                    <a:lnTo>
                      <a:pt x="793" y="497"/>
                    </a:lnTo>
                    <a:lnTo>
                      <a:pt x="795" y="503"/>
                    </a:lnTo>
                    <a:lnTo>
                      <a:pt x="795" y="637"/>
                    </a:lnTo>
                    <a:close/>
                    <a:moveTo>
                      <a:pt x="795" y="637"/>
                    </a:moveTo>
                    <a:lnTo>
                      <a:pt x="795" y="637"/>
                    </a:lnTo>
                    <a:close/>
                  </a:path>
                </a:pathLst>
              </a:custGeom>
              <a:solidFill>
                <a:srgbClr val="0033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28"/>
              <p:cNvSpPr/>
              <p:nvPr/>
            </p:nvSpPr>
            <p:spPr>
              <a:xfrm>
                <a:off x="13869552" y="3638755"/>
                <a:ext cx="332461" cy="305505"/>
              </a:xfrm>
              <a:custGeom>
                <a:rect b="b" l="l" r="r" t="t"/>
                <a:pathLst>
                  <a:path extrusionOk="0" h="2040" w="2220">
                    <a:moveTo>
                      <a:pt x="2183" y="761"/>
                    </a:moveTo>
                    <a:lnTo>
                      <a:pt x="1165" y="21"/>
                    </a:lnTo>
                    <a:lnTo>
                      <a:pt x="1165" y="21"/>
                    </a:lnTo>
                    <a:lnTo>
                      <a:pt x="1151" y="11"/>
                    </a:lnTo>
                    <a:lnTo>
                      <a:pt x="1138" y="4"/>
                    </a:lnTo>
                    <a:lnTo>
                      <a:pt x="1124" y="1"/>
                    </a:lnTo>
                    <a:lnTo>
                      <a:pt x="1110" y="0"/>
                    </a:lnTo>
                    <a:lnTo>
                      <a:pt x="1096" y="1"/>
                    </a:lnTo>
                    <a:lnTo>
                      <a:pt x="1082" y="4"/>
                    </a:lnTo>
                    <a:lnTo>
                      <a:pt x="1069" y="11"/>
                    </a:lnTo>
                    <a:lnTo>
                      <a:pt x="1055" y="21"/>
                    </a:lnTo>
                    <a:lnTo>
                      <a:pt x="37" y="761"/>
                    </a:lnTo>
                    <a:lnTo>
                      <a:pt x="37" y="761"/>
                    </a:lnTo>
                    <a:lnTo>
                      <a:pt x="30" y="766"/>
                    </a:lnTo>
                    <a:lnTo>
                      <a:pt x="25" y="771"/>
                    </a:lnTo>
                    <a:lnTo>
                      <a:pt x="20" y="776"/>
                    </a:lnTo>
                    <a:lnTo>
                      <a:pt x="15" y="782"/>
                    </a:lnTo>
                    <a:lnTo>
                      <a:pt x="11" y="788"/>
                    </a:lnTo>
                    <a:lnTo>
                      <a:pt x="8" y="794"/>
                    </a:lnTo>
                    <a:lnTo>
                      <a:pt x="3" y="807"/>
                    </a:lnTo>
                    <a:lnTo>
                      <a:pt x="0" y="821"/>
                    </a:lnTo>
                    <a:lnTo>
                      <a:pt x="0" y="835"/>
                    </a:lnTo>
                    <a:lnTo>
                      <a:pt x="2" y="849"/>
                    </a:lnTo>
                    <a:lnTo>
                      <a:pt x="5" y="862"/>
                    </a:lnTo>
                    <a:lnTo>
                      <a:pt x="12" y="875"/>
                    </a:lnTo>
                    <a:lnTo>
                      <a:pt x="18" y="888"/>
                    </a:lnTo>
                    <a:lnTo>
                      <a:pt x="28" y="899"/>
                    </a:lnTo>
                    <a:lnTo>
                      <a:pt x="38" y="909"/>
                    </a:lnTo>
                    <a:lnTo>
                      <a:pt x="50" y="916"/>
                    </a:lnTo>
                    <a:lnTo>
                      <a:pt x="63" y="923"/>
                    </a:lnTo>
                    <a:lnTo>
                      <a:pt x="70" y="925"/>
                    </a:lnTo>
                    <a:lnTo>
                      <a:pt x="77" y="927"/>
                    </a:lnTo>
                    <a:lnTo>
                      <a:pt x="85" y="928"/>
                    </a:lnTo>
                    <a:lnTo>
                      <a:pt x="92" y="928"/>
                    </a:lnTo>
                    <a:lnTo>
                      <a:pt x="278" y="928"/>
                    </a:lnTo>
                    <a:lnTo>
                      <a:pt x="278" y="1948"/>
                    </a:lnTo>
                    <a:lnTo>
                      <a:pt x="278" y="1948"/>
                    </a:lnTo>
                    <a:lnTo>
                      <a:pt x="278" y="1957"/>
                    </a:lnTo>
                    <a:lnTo>
                      <a:pt x="280" y="1967"/>
                    </a:lnTo>
                    <a:lnTo>
                      <a:pt x="281" y="1977"/>
                    </a:lnTo>
                    <a:lnTo>
                      <a:pt x="284" y="1986"/>
                    </a:lnTo>
                    <a:lnTo>
                      <a:pt x="287" y="1993"/>
                    </a:lnTo>
                    <a:lnTo>
                      <a:pt x="293" y="2001"/>
                    </a:lnTo>
                    <a:lnTo>
                      <a:pt x="297" y="2009"/>
                    </a:lnTo>
                    <a:lnTo>
                      <a:pt x="302" y="2015"/>
                    </a:lnTo>
                    <a:lnTo>
                      <a:pt x="309" y="2020"/>
                    </a:lnTo>
                    <a:lnTo>
                      <a:pt x="317" y="2026"/>
                    </a:lnTo>
                    <a:lnTo>
                      <a:pt x="324" y="2030"/>
                    </a:lnTo>
                    <a:lnTo>
                      <a:pt x="332" y="2033"/>
                    </a:lnTo>
                    <a:lnTo>
                      <a:pt x="340" y="2037"/>
                    </a:lnTo>
                    <a:lnTo>
                      <a:pt x="350" y="2038"/>
                    </a:lnTo>
                    <a:lnTo>
                      <a:pt x="360" y="2040"/>
                    </a:lnTo>
                    <a:lnTo>
                      <a:pt x="370" y="2040"/>
                    </a:lnTo>
                    <a:lnTo>
                      <a:pt x="1850" y="2040"/>
                    </a:lnTo>
                    <a:lnTo>
                      <a:pt x="1850" y="2040"/>
                    </a:lnTo>
                    <a:lnTo>
                      <a:pt x="1860" y="2040"/>
                    </a:lnTo>
                    <a:lnTo>
                      <a:pt x="1870" y="2038"/>
                    </a:lnTo>
                    <a:lnTo>
                      <a:pt x="1880" y="2037"/>
                    </a:lnTo>
                    <a:lnTo>
                      <a:pt x="1888" y="2033"/>
                    </a:lnTo>
                    <a:lnTo>
                      <a:pt x="1896" y="2030"/>
                    </a:lnTo>
                    <a:lnTo>
                      <a:pt x="1903" y="2026"/>
                    </a:lnTo>
                    <a:lnTo>
                      <a:pt x="1911" y="2020"/>
                    </a:lnTo>
                    <a:lnTo>
                      <a:pt x="1918" y="2015"/>
                    </a:lnTo>
                    <a:lnTo>
                      <a:pt x="1923" y="2009"/>
                    </a:lnTo>
                    <a:lnTo>
                      <a:pt x="1928" y="2001"/>
                    </a:lnTo>
                    <a:lnTo>
                      <a:pt x="1933" y="1993"/>
                    </a:lnTo>
                    <a:lnTo>
                      <a:pt x="1936" y="1986"/>
                    </a:lnTo>
                    <a:lnTo>
                      <a:pt x="1939" y="1977"/>
                    </a:lnTo>
                    <a:lnTo>
                      <a:pt x="1940" y="1967"/>
                    </a:lnTo>
                    <a:lnTo>
                      <a:pt x="1943" y="1957"/>
                    </a:lnTo>
                    <a:lnTo>
                      <a:pt x="1943" y="1948"/>
                    </a:lnTo>
                    <a:lnTo>
                      <a:pt x="1943" y="928"/>
                    </a:lnTo>
                    <a:lnTo>
                      <a:pt x="2128" y="928"/>
                    </a:lnTo>
                    <a:lnTo>
                      <a:pt x="2128" y="928"/>
                    </a:lnTo>
                    <a:lnTo>
                      <a:pt x="2135" y="928"/>
                    </a:lnTo>
                    <a:lnTo>
                      <a:pt x="2143" y="927"/>
                    </a:lnTo>
                    <a:lnTo>
                      <a:pt x="2150" y="925"/>
                    </a:lnTo>
                    <a:lnTo>
                      <a:pt x="2157" y="923"/>
                    </a:lnTo>
                    <a:lnTo>
                      <a:pt x="2170" y="916"/>
                    </a:lnTo>
                    <a:lnTo>
                      <a:pt x="2182" y="909"/>
                    </a:lnTo>
                    <a:lnTo>
                      <a:pt x="2192" y="899"/>
                    </a:lnTo>
                    <a:lnTo>
                      <a:pt x="2202" y="888"/>
                    </a:lnTo>
                    <a:lnTo>
                      <a:pt x="2208" y="875"/>
                    </a:lnTo>
                    <a:lnTo>
                      <a:pt x="2215" y="862"/>
                    </a:lnTo>
                    <a:lnTo>
                      <a:pt x="2218" y="849"/>
                    </a:lnTo>
                    <a:lnTo>
                      <a:pt x="2220" y="835"/>
                    </a:lnTo>
                    <a:lnTo>
                      <a:pt x="2220" y="821"/>
                    </a:lnTo>
                    <a:lnTo>
                      <a:pt x="2217" y="807"/>
                    </a:lnTo>
                    <a:lnTo>
                      <a:pt x="2212" y="794"/>
                    </a:lnTo>
                    <a:lnTo>
                      <a:pt x="2209" y="788"/>
                    </a:lnTo>
                    <a:lnTo>
                      <a:pt x="2205" y="782"/>
                    </a:lnTo>
                    <a:lnTo>
                      <a:pt x="2200" y="776"/>
                    </a:lnTo>
                    <a:lnTo>
                      <a:pt x="2195" y="771"/>
                    </a:lnTo>
                    <a:lnTo>
                      <a:pt x="2190" y="766"/>
                    </a:lnTo>
                    <a:lnTo>
                      <a:pt x="2183" y="761"/>
                    </a:lnTo>
                    <a:lnTo>
                      <a:pt x="2183" y="761"/>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8" name="Google Shape;808;p28"/>
            <p:cNvSpPr/>
            <p:nvPr/>
          </p:nvSpPr>
          <p:spPr>
            <a:xfrm>
              <a:off x="6038509" y="4132493"/>
              <a:ext cx="369137" cy="239191"/>
            </a:xfrm>
            <a:custGeom>
              <a:rect b="b" l="l" r="r" t="t"/>
              <a:pathLst>
                <a:path extrusionOk="0" h="194" w="301">
                  <a:moveTo>
                    <a:pt x="257" y="90"/>
                  </a:moveTo>
                  <a:cubicBezTo>
                    <a:pt x="258" y="88"/>
                    <a:pt x="258" y="85"/>
                    <a:pt x="258" y="82"/>
                  </a:cubicBezTo>
                  <a:cubicBezTo>
                    <a:pt x="258" y="57"/>
                    <a:pt x="237" y="36"/>
                    <a:pt x="212" y="36"/>
                  </a:cubicBezTo>
                  <a:cubicBezTo>
                    <a:pt x="206" y="36"/>
                    <a:pt x="201" y="37"/>
                    <a:pt x="196" y="39"/>
                  </a:cubicBezTo>
                  <a:cubicBezTo>
                    <a:pt x="181" y="15"/>
                    <a:pt x="154" y="0"/>
                    <a:pt x="124" y="0"/>
                  </a:cubicBezTo>
                  <a:cubicBezTo>
                    <a:pt x="77" y="0"/>
                    <a:pt x="39" y="38"/>
                    <a:pt x="39" y="85"/>
                  </a:cubicBezTo>
                  <a:cubicBezTo>
                    <a:pt x="39" y="87"/>
                    <a:pt x="40" y="89"/>
                    <a:pt x="40" y="91"/>
                  </a:cubicBezTo>
                  <a:cubicBezTo>
                    <a:pt x="17" y="97"/>
                    <a:pt x="0" y="117"/>
                    <a:pt x="0" y="142"/>
                  </a:cubicBezTo>
                  <a:cubicBezTo>
                    <a:pt x="0" y="171"/>
                    <a:pt x="24" y="194"/>
                    <a:pt x="52" y="194"/>
                  </a:cubicBezTo>
                  <a:cubicBezTo>
                    <a:pt x="248" y="194"/>
                    <a:pt x="248" y="194"/>
                    <a:pt x="248" y="194"/>
                  </a:cubicBezTo>
                  <a:cubicBezTo>
                    <a:pt x="277" y="194"/>
                    <a:pt x="301" y="171"/>
                    <a:pt x="301" y="142"/>
                  </a:cubicBezTo>
                  <a:cubicBezTo>
                    <a:pt x="301" y="116"/>
                    <a:pt x="282" y="95"/>
                    <a:pt x="257" y="90"/>
                  </a:cubicBezTo>
                  <a:close/>
                </a:path>
              </a:pathLst>
            </a:custGeom>
            <a:solidFill>
              <a:srgbClr val="00B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9" name="Google Shape;809;p28"/>
            <p:cNvGrpSpPr/>
            <p:nvPr/>
          </p:nvGrpSpPr>
          <p:grpSpPr>
            <a:xfrm>
              <a:off x="8444148" y="5440559"/>
              <a:ext cx="939337" cy="607859"/>
              <a:chOff x="8328853" y="5440559"/>
              <a:chExt cx="939337" cy="607859"/>
            </a:xfrm>
          </p:grpSpPr>
          <p:sp>
            <p:nvSpPr>
              <p:cNvPr id="810" name="Google Shape;810;p28"/>
              <p:cNvSpPr/>
              <p:nvPr/>
            </p:nvSpPr>
            <p:spPr>
              <a:xfrm>
                <a:off x="8708987" y="5440559"/>
                <a:ext cx="559203" cy="60785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Chuyển viện</a:t>
                </a:r>
                <a:endParaRPr b="1" sz="800">
                  <a:solidFill>
                    <a:srgbClr val="3F3F3F"/>
                  </a:solidFill>
                  <a:latin typeface="Arial"/>
                  <a:ea typeface="Arial"/>
                  <a:cs typeface="Arial"/>
                  <a:sym typeface="Arial"/>
                </a:endParaRPr>
              </a:p>
              <a:p>
                <a:pPr indent="0" lvl="0" marL="0" marR="0" rtl="0" algn="l">
                  <a:spcBef>
                    <a:spcPts val="300"/>
                  </a:spcBef>
                  <a:spcAft>
                    <a:spcPts val="0"/>
                  </a:spcAft>
                  <a:buNone/>
                </a:pPr>
                <a:r>
                  <a:rPr b="1" lang="en-US" sz="800">
                    <a:solidFill>
                      <a:srgbClr val="3F3F3F"/>
                    </a:solidFill>
                    <a:latin typeface="Arial"/>
                    <a:ea typeface="Arial"/>
                    <a:cs typeface="Arial"/>
                    <a:sym typeface="Arial"/>
                  </a:rPr>
                  <a:t>Thăm khám</a:t>
                </a:r>
                <a:endParaRPr b="1" sz="800">
                  <a:solidFill>
                    <a:srgbClr val="3F3F3F"/>
                  </a:solidFill>
                  <a:latin typeface="Arial"/>
                  <a:ea typeface="Arial"/>
                  <a:cs typeface="Arial"/>
                  <a:sym typeface="Arial"/>
                </a:endParaRPr>
              </a:p>
              <a:p>
                <a:pPr indent="0" lvl="0" marL="0" marR="0" rtl="0" algn="l">
                  <a:spcBef>
                    <a:spcPts val="300"/>
                  </a:spcBef>
                  <a:spcAft>
                    <a:spcPts val="0"/>
                  </a:spcAft>
                  <a:buNone/>
                </a:pPr>
                <a:r>
                  <a:rPr b="1" lang="en-US" sz="800">
                    <a:solidFill>
                      <a:srgbClr val="3F3F3F"/>
                    </a:solidFill>
                    <a:latin typeface="Arial"/>
                    <a:ea typeface="Arial"/>
                    <a:cs typeface="Arial"/>
                    <a:sym typeface="Arial"/>
                  </a:rPr>
                  <a:t>Nhận</a:t>
                </a:r>
                <a:endParaRPr b="1" sz="800">
                  <a:solidFill>
                    <a:srgbClr val="3F3F3F"/>
                  </a:solidFill>
                  <a:latin typeface="Arial"/>
                  <a:ea typeface="Arial"/>
                  <a:cs typeface="Arial"/>
                  <a:sym typeface="Arial"/>
                </a:endParaRPr>
              </a:p>
              <a:p>
                <a:pPr indent="0" lvl="0" marL="0" marR="0" rtl="0" algn="l">
                  <a:spcBef>
                    <a:spcPts val="300"/>
                  </a:spcBef>
                  <a:spcAft>
                    <a:spcPts val="0"/>
                  </a:spcAft>
                  <a:buNone/>
                </a:pPr>
                <a:r>
                  <a:rPr b="1" lang="en-US" sz="800">
                    <a:solidFill>
                      <a:srgbClr val="3F3F3F"/>
                    </a:solidFill>
                    <a:latin typeface="Arial"/>
                    <a:ea typeface="Arial"/>
                    <a:cs typeface="Arial"/>
                    <a:sym typeface="Arial"/>
                  </a:rPr>
                  <a:t>Gửi</a:t>
                </a:r>
                <a:endParaRPr b="1" sz="800">
                  <a:solidFill>
                    <a:srgbClr val="3F3F3F"/>
                  </a:solidFill>
                  <a:latin typeface="Arial"/>
                  <a:ea typeface="Arial"/>
                  <a:cs typeface="Arial"/>
                  <a:sym typeface="Arial"/>
                </a:endParaRPr>
              </a:p>
            </p:txBody>
          </p:sp>
          <p:grpSp>
            <p:nvGrpSpPr>
              <p:cNvPr id="811" name="Google Shape;811;p28"/>
              <p:cNvGrpSpPr/>
              <p:nvPr/>
            </p:nvGrpSpPr>
            <p:grpSpPr>
              <a:xfrm>
                <a:off x="8328853" y="5511622"/>
                <a:ext cx="301338" cy="464473"/>
                <a:chOff x="8195297" y="5511622"/>
                <a:chExt cx="434894" cy="464473"/>
              </a:xfrm>
            </p:grpSpPr>
            <p:sp>
              <p:nvSpPr>
                <p:cNvPr id="812" name="Google Shape;812;p28"/>
                <p:cNvSpPr/>
                <p:nvPr/>
              </p:nvSpPr>
              <p:spPr>
                <a:xfrm>
                  <a:off x="8195297" y="5511622"/>
                  <a:ext cx="434894" cy="0"/>
                </a:xfrm>
                <a:custGeom>
                  <a:rect b="b" l="l" r="r" t="t"/>
                  <a:pathLst>
                    <a:path extrusionOk="0" h="120000" w="447675">
                      <a:moveTo>
                        <a:pt x="0" y="0"/>
                      </a:moveTo>
                      <a:lnTo>
                        <a:pt x="447675" y="0"/>
                      </a:lnTo>
                    </a:path>
                  </a:pathLst>
                </a:cu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28"/>
                <p:cNvSpPr/>
                <p:nvPr/>
              </p:nvSpPr>
              <p:spPr>
                <a:xfrm>
                  <a:off x="8195297" y="5666447"/>
                  <a:ext cx="434894" cy="0"/>
                </a:xfrm>
                <a:custGeom>
                  <a:rect b="b" l="l" r="r" t="t"/>
                  <a:pathLst>
                    <a:path extrusionOk="0" h="120000" w="447675">
                      <a:moveTo>
                        <a:pt x="0" y="0"/>
                      </a:moveTo>
                      <a:lnTo>
                        <a:pt x="447675" y="0"/>
                      </a:lnTo>
                    </a:path>
                  </a:pathLst>
                </a:custGeom>
                <a:noFill/>
                <a:ln cap="flat" cmpd="sng" w="12700">
                  <a:solidFill>
                    <a:srgbClr val="00B05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4" name="Google Shape;814;p28"/>
                <p:cNvSpPr/>
                <p:nvPr/>
              </p:nvSpPr>
              <p:spPr>
                <a:xfrm>
                  <a:off x="8195297" y="5821271"/>
                  <a:ext cx="434894" cy="0"/>
                </a:xfrm>
                <a:custGeom>
                  <a:rect b="b" l="l" r="r" t="t"/>
                  <a:pathLst>
                    <a:path extrusionOk="0" h="120000" w="447675">
                      <a:moveTo>
                        <a:pt x="0" y="0"/>
                      </a:moveTo>
                      <a:lnTo>
                        <a:pt x="447675" y="0"/>
                      </a:lnTo>
                    </a:path>
                  </a:pathLst>
                </a:custGeom>
                <a:noFill/>
                <a:ln cap="flat" cmpd="sng" w="12700">
                  <a:solidFill>
                    <a:srgbClr val="FFB5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5" name="Google Shape;815;p28"/>
                <p:cNvSpPr/>
                <p:nvPr/>
              </p:nvSpPr>
              <p:spPr>
                <a:xfrm>
                  <a:off x="8195297" y="5976095"/>
                  <a:ext cx="434894" cy="0"/>
                </a:xfrm>
                <a:custGeom>
                  <a:rect b="b" l="l" r="r" t="t"/>
                  <a:pathLst>
                    <a:path extrusionOk="0" h="120000" w="447675">
                      <a:moveTo>
                        <a:pt x="0" y="0"/>
                      </a:moveTo>
                      <a:lnTo>
                        <a:pt x="447675" y="0"/>
                      </a:lnTo>
                    </a:path>
                  </a:pathLst>
                </a:custGeom>
                <a:noFill/>
                <a:ln cap="flat" cmpd="sng" w="12700">
                  <a:solidFill>
                    <a:srgbClr val="0033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816" name="Google Shape;816;p28"/>
            <p:cNvSpPr/>
            <p:nvPr/>
          </p:nvSpPr>
          <p:spPr>
            <a:xfrm>
              <a:off x="4617789" y="3266016"/>
              <a:ext cx="3133122" cy="59247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900" u="sng">
                  <a:solidFill>
                    <a:srgbClr val="1428A0"/>
                  </a:solidFill>
                  <a:latin typeface="Arial"/>
                  <a:ea typeface="Arial"/>
                  <a:cs typeface="Arial"/>
                  <a:sym typeface="Arial"/>
                </a:rPr>
                <a:t>Hệ thống hỗ trợ ra quyết định lâm sàng bằng trí tuệ nhân tạo cho các bệnh nhãn khoa gây mù lòa </a:t>
              </a:r>
              <a:endParaRPr/>
            </a:p>
            <a:p>
              <a:pPr indent="-171450" lvl="0" marL="171450" marR="0" rtl="0" algn="l">
                <a:spcBef>
                  <a:spcPts val="300"/>
                </a:spcBef>
                <a:spcAft>
                  <a:spcPts val="0"/>
                </a:spcAft>
                <a:buClr>
                  <a:srgbClr val="1428A0"/>
                </a:buClr>
                <a:buSzPts val="900"/>
                <a:buFont typeface="Arial"/>
                <a:buChar char="•"/>
              </a:pPr>
              <a:r>
                <a:rPr b="1" lang="en-US" sz="900">
                  <a:solidFill>
                    <a:srgbClr val="1428A0"/>
                  </a:solidFill>
                  <a:latin typeface="Arial"/>
                  <a:ea typeface="Arial"/>
                  <a:cs typeface="Arial"/>
                  <a:sym typeface="Arial"/>
                </a:rPr>
                <a:t>Chẩn đoán chính xác hơn với chức năng báo cáo chẩn đoán dựa trên thuật toán chẩn đoán từ xa</a:t>
              </a:r>
              <a:endParaRPr/>
            </a:p>
          </p:txBody>
        </p:sp>
        <p:sp>
          <p:nvSpPr>
            <p:cNvPr id="817" name="Google Shape;817;p28"/>
            <p:cNvSpPr/>
            <p:nvPr/>
          </p:nvSpPr>
          <p:spPr>
            <a:xfrm>
              <a:off x="5764091" y="5162823"/>
              <a:ext cx="2430589" cy="59247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900" u="sng">
                  <a:solidFill>
                    <a:srgbClr val="1428A0"/>
                  </a:solidFill>
                  <a:latin typeface="Arial"/>
                  <a:ea typeface="Arial"/>
                  <a:cs typeface="Arial"/>
                  <a:sym typeface="Arial"/>
                </a:rPr>
                <a:t>Dịch vụ truyền thông di động</a:t>
              </a:r>
              <a:endParaRPr b="1" sz="900" u="sng">
                <a:solidFill>
                  <a:srgbClr val="1428A0"/>
                </a:solidFill>
                <a:latin typeface="Arial"/>
                <a:ea typeface="Arial"/>
                <a:cs typeface="Arial"/>
                <a:sym typeface="Arial"/>
              </a:endParaRPr>
            </a:p>
            <a:p>
              <a:pPr indent="-171450" lvl="0" marL="171450" marR="0" rtl="0" algn="l">
                <a:spcBef>
                  <a:spcPts val="300"/>
                </a:spcBef>
                <a:spcAft>
                  <a:spcPts val="0"/>
                </a:spcAft>
                <a:buClr>
                  <a:srgbClr val="1428A0"/>
                </a:buClr>
                <a:buSzPts val="900"/>
                <a:buFont typeface="Arial"/>
                <a:buChar char="•"/>
              </a:pPr>
              <a:r>
                <a:rPr b="1" lang="en-US" sz="900">
                  <a:solidFill>
                    <a:srgbClr val="1428A0"/>
                  </a:solidFill>
                  <a:latin typeface="Arial"/>
                  <a:ea typeface="Arial"/>
                  <a:cs typeface="Arial"/>
                  <a:sym typeface="Arial"/>
                </a:rPr>
                <a:t>Sử dụng kính soi đáy mắt di động và điện thoại thông minh giúp lưu trữ và gửi thông tin bệnh nhân </a:t>
              </a:r>
              <a:endParaRPr/>
            </a:p>
          </p:txBody>
        </p:sp>
      </p:grpSp>
      <p:grpSp>
        <p:nvGrpSpPr>
          <p:cNvPr id="818" name="Google Shape;818;p28"/>
          <p:cNvGrpSpPr/>
          <p:nvPr/>
        </p:nvGrpSpPr>
        <p:grpSpPr>
          <a:xfrm>
            <a:off x="450000" y="450000"/>
            <a:ext cx="9018000" cy="276999"/>
            <a:chOff x="450000" y="450000"/>
            <a:chExt cx="9018000" cy="276999"/>
          </a:xfrm>
        </p:grpSpPr>
        <p:sp>
          <p:nvSpPr>
            <p:cNvPr id="819" name="Google Shape;819;p2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820" name="Google Shape;820;p2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821" name="Google Shape;821;p28"/>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grpSp>
        <p:nvGrpSpPr>
          <p:cNvPr id="822" name="Google Shape;822;p28"/>
          <p:cNvGrpSpPr/>
          <p:nvPr/>
        </p:nvGrpSpPr>
        <p:grpSpPr>
          <a:xfrm>
            <a:off x="7564872" y="2090741"/>
            <a:ext cx="1858228" cy="1143902"/>
            <a:chOff x="7564872" y="2817962"/>
            <a:chExt cx="1858228" cy="1143902"/>
          </a:xfrm>
        </p:grpSpPr>
        <p:sp>
          <p:nvSpPr>
            <p:cNvPr id="823" name="Google Shape;823;p28"/>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28"/>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825" name="Google Shape;825;p28"/>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826" name="Google Shape;826;p28"/>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28"/>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28"/>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829" name="Google Shape;829;p28"/>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830" name="Google Shape;830;p28"/>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831" name="Google Shape;831;p28"/>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Thử nghiệm</a:t>
              </a:r>
              <a:endParaRPr b="0" sz="900">
                <a:solidFill>
                  <a:srgbClr val="7F7F7F"/>
                </a:solidFill>
                <a:latin typeface="Arial"/>
                <a:ea typeface="Arial"/>
                <a:cs typeface="Arial"/>
                <a:sym typeface="Arial"/>
              </a:endParaRPr>
            </a:p>
          </p:txBody>
        </p:sp>
      </p:grpSp>
      <p:sp>
        <p:nvSpPr>
          <p:cNvPr id="832" name="Google Shape;832;p28"/>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chemeClr val="lt1"/>
                </a:solidFill>
                <a:latin typeface="Arial"/>
                <a:ea typeface="Arial"/>
                <a:cs typeface="Arial"/>
                <a:sym typeface="Arial"/>
              </a:rPr>
              <a:t>Ý tưởng</a:t>
            </a:r>
            <a:endParaRPr b="0" sz="800">
              <a:solidFill>
                <a:schemeClr val="lt1"/>
              </a:solidFill>
              <a:latin typeface="Arial"/>
              <a:ea typeface="Arial"/>
              <a:cs typeface="Arial"/>
              <a:sym typeface="Arial"/>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&amp; </a:t>
            </a:r>
            <a:endParaRPr/>
          </a:p>
          <a:p>
            <a:pPr indent="0" lvl="0" marL="0" marR="0" rtl="0" algn="ctr">
              <a:spcBef>
                <a:spcPts val="0"/>
              </a:spcBef>
              <a:spcAft>
                <a:spcPts val="0"/>
              </a:spcAft>
              <a:buNone/>
            </a:pPr>
            <a:r>
              <a:rPr b="0" lang="en-US" sz="800">
                <a:solidFill>
                  <a:schemeClr val="lt1"/>
                </a:solidFill>
                <a:latin typeface="Arial"/>
                <a:ea typeface="Arial"/>
                <a:cs typeface="Arial"/>
                <a:sym typeface="Arial"/>
              </a:rPr>
              <a:t>Thiết kế mẫu</a:t>
            </a:r>
            <a:endParaRPr b="0" sz="8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pSp>
        <p:nvGrpSpPr>
          <p:cNvPr id="838" name="Google Shape;838;p29"/>
          <p:cNvGrpSpPr/>
          <p:nvPr/>
        </p:nvGrpSpPr>
        <p:grpSpPr>
          <a:xfrm>
            <a:off x="558800" y="2088752"/>
            <a:ext cx="8785225" cy="215444"/>
            <a:chOff x="1027113" y="2045625"/>
            <a:chExt cx="8785225" cy="215444"/>
          </a:xfrm>
        </p:grpSpPr>
        <p:sp>
          <p:nvSpPr>
            <p:cNvPr id="839" name="Google Shape;839;p2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Google Shape;840;p29"/>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Tổng kết lợi ích của giải pháp: </a:t>
              </a:r>
              <a:endParaRPr/>
            </a:p>
          </p:txBody>
        </p:sp>
      </p:grpSp>
      <p:grpSp>
        <p:nvGrpSpPr>
          <p:cNvPr id="841" name="Google Shape;841;p29"/>
          <p:cNvGrpSpPr/>
          <p:nvPr/>
        </p:nvGrpSpPr>
        <p:grpSpPr>
          <a:xfrm>
            <a:off x="7564872" y="2088752"/>
            <a:ext cx="1858228" cy="1143902"/>
            <a:chOff x="7564872" y="2817962"/>
            <a:chExt cx="1858228" cy="1143902"/>
          </a:xfrm>
        </p:grpSpPr>
        <p:sp>
          <p:nvSpPr>
            <p:cNvPr id="842" name="Google Shape;842;p29"/>
            <p:cNvSpPr/>
            <p:nvPr/>
          </p:nvSpPr>
          <p:spPr>
            <a:xfrm>
              <a:off x="758244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29"/>
            <p:cNvSpPr/>
            <p:nvPr/>
          </p:nvSpPr>
          <p:spPr>
            <a:xfrm>
              <a:off x="818701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Arial"/>
                <a:ea typeface="Arial"/>
                <a:cs typeface="Arial"/>
                <a:sym typeface="Arial"/>
              </a:endParaRPr>
            </a:p>
          </p:txBody>
        </p:sp>
        <p:sp>
          <p:nvSpPr>
            <p:cNvPr id="844" name="Google Shape;844;p29"/>
            <p:cNvSpPr/>
            <p:nvPr/>
          </p:nvSpPr>
          <p:spPr>
            <a:xfrm>
              <a:off x="8791582" y="2817962"/>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0033CC"/>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29"/>
            <p:cNvSpPr/>
            <p:nvPr/>
          </p:nvSpPr>
          <p:spPr>
            <a:xfrm>
              <a:off x="7884727"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Google Shape;846;p29"/>
            <p:cNvSpPr/>
            <p:nvPr/>
          </p:nvSpPr>
          <p:spPr>
            <a:xfrm>
              <a:off x="8483936" y="3334224"/>
              <a:ext cx="552443" cy="627640"/>
            </a:xfrm>
            <a:custGeom>
              <a:rect b="b" l="l" r="r" t="t"/>
              <a:pathLst>
                <a:path extrusionOk="0" h="357" w="314">
                  <a:moveTo>
                    <a:pt x="0" y="99"/>
                  </a:moveTo>
                  <a:cubicBezTo>
                    <a:pt x="0" y="93"/>
                    <a:pt x="4" y="85"/>
                    <a:pt x="9" y="82"/>
                  </a:cubicBezTo>
                  <a:cubicBezTo>
                    <a:pt x="147" y="3"/>
                    <a:pt x="147" y="3"/>
                    <a:pt x="147" y="3"/>
                  </a:cubicBezTo>
                  <a:cubicBezTo>
                    <a:pt x="152" y="0"/>
                    <a:pt x="161" y="0"/>
                    <a:pt x="167" y="3"/>
                  </a:cubicBezTo>
                  <a:cubicBezTo>
                    <a:pt x="304" y="82"/>
                    <a:pt x="304" y="82"/>
                    <a:pt x="304" y="82"/>
                  </a:cubicBezTo>
                  <a:cubicBezTo>
                    <a:pt x="309" y="85"/>
                    <a:pt x="314" y="93"/>
                    <a:pt x="314" y="99"/>
                  </a:cubicBezTo>
                  <a:cubicBezTo>
                    <a:pt x="314" y="258"/>
                    <a:pt x="314" y="258"/>
                    <a:pt x="314" y="258"/>
                  </a:cubicBezTo>
                  <a:cubicBezTo>
                    <a:pt x="314" y="264"/>
                    <a:pt x="309" y="272"/>
                    <a:pt x="304" y="275"/>
                  </a:cubicBezTo>
                  <a:cubicBezTo>
                    <a:pt x="167" y="354"/>
                    <a:pt x="167" y="354"/>
                    <a:pt x="167" y="354"/>
                  </a:cubicBezTo>
                  <a:cubicBezTo>
                    <a:pt x="161" y="357"/>
                    <a:pt x="152" y="357"/>
                    <a:pt x="147" y="354"/>
                  </a:cubicBezTo>
                  <a:cubicBezTo>
                    <a:pt x="9" y="275"/>
                    <a:pt x="9" y="275"/>
                    <a:pt x="9" y="275"/>
                  </a:cubicBezTo>
                  <a:cubicBezTo>
                    <a:pt x="4" y="272"/>
                    <a:pt x="0" y="264"/>
                    <a:pt x="0" y="258"/>
                  </a:cubicBezTo>
                  <a:lnTo>
                    <a:pt x="0" y="9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47" name="Google Shape;847;p29"/>
            <p:cNvSpPr txBox="1"/>
            <p:nvPr/>
          </p:nvSpPr>
          <p:spPr>
            <a:xfrm>
              <a:off x="7564872" y="3025608"/>
              <a:ext cx="58124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Xác định</a:t>
              </a:r>
              <a:endParaRPr b="0" sz="900">
                <a:solidFill>
                  <a:srgbClr val="7F7F7F"/>
                </a:solidFill>
                <a:latin typeface="Arial"/>
                <a:ea typeface="Arial"/>
                <a:cs typeface="Arial"/>
                <a:sym typeface="Arial"/>
              </a:endParaRPr>
            </a:p>
          </p:txBody>
        </p:sp>
        <p:sp>
          <p:nvSpPr>
            <p:cNvPr id="848" name="Google Shape;848;p29"/>
            <p:cNvSpPr txBox="1"/>
            <p:nvPr/>
          </p:nvSpPr>
          <p:spPr>
            <a:xfrm>
              <a:off x="7854296" y="3538636"/>
              <a:ext cx="61940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Phân tích</a:t>
              </a:r>
              <a:endParaRPr b="0" sz="900">
                <a:solidFill>
                  <a:srgbClr val="7F7F7F"/>
                </a:solidFill>
                <a:latin typeface="Arial"/>
                <a:ea typeface="Arial"/>
                <a:cs typeface="Arial"/>
                <a:sym typeface="Arial"/>
              </a:endParaRPr>
            </a:p>
          </p:txBody>
        </p:sp>
        <p:sp>
          <p:nvSpPr>
            <p:cNvPr id="849" name="Google Shape;849;p29"/>
            <p:cNvSpPr txBox="1"/>
            <p:nvPr/>
          </p:nvSpPr>
          <p:spPr>
            <a:xfrm>
              <a:off x="8120810" y="3025608"/>
              <a:ext cx="65659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rgbClr val="7F7F7F"/>
                  </a:solidFill>
                  <a:latin typeface="Arial"/>
                  <a:ea typeface="Arial"/>
                  <a:cs typeface="Arial"/>
                  <a:sym typeface="Arial"/>
                </a:rPr>
                <a:t>Khám phá</a:t>
              </a:r>
              <a:endParaRPr b="0" sz="900">
                <a:solidFill>
                  <a:srgbClr val="7F7F7F"/>
                </a:solidFill>
                <a:latin typeface="Arial"/>
                <a:ea typeface="Arial"/>
                <a:cs typeface="Arial"/>
                <a:sym typeface="Arial"/>
              </a:endParaRPr>
            </a:p>
          </p:txBody>
        </p:sp>
        <p:sp>
          <p:nvSpPr>
            <p:cNvPr id="850" name="Google Shape;850;p29"/>
            <p:cNvSpPr txBox="1"/>
            <p:nvPr/>
          </p:nvSpPr>
          <p:spPr>
            <a:xfrm>
              <a:off x="8685398" y="3025608"/>
              <a:ext cx="737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900">
                  <a:solidFill>
                    <a:schemeClr val="lt1"/>
                  </a:solidFill>
                  <a:latin typeface="Arial"/>
                  <a:ea typeface="Arial"/>
                  <a:cs typeface="Arial"/>
                  <a:sym typeface="Arial"/>
                </a:rPr>
                <a:t>Thử nghiệm</a:t>
              </a:r>
              <a:endParaRPr b="0" sz="900">
                <a:solidFill>
                  <a:schemeClr val="lt1"/>
                </a:solidFill>
                <a:latin typeface="Arial"/>
                <a:ea typeface="Arial"/>
                <a:cs typeface="Arial"/>
                <a:sym typeface="Arial"/>
              </a:endParaRPr>
            </a:p>
          </p:txBody>
        </p:sp>
      </p:grpSp>
      <p:pic>
        <p:nvPicPr>
          <p:cNvPr id="851" name="Google Shape;851;p29"/>
          <p:cNvPicPr preferRelativeResize="0"/>
          <p:nvPr/>
        </p:nvPicPr>
        <p:blipFill rotWithShape="1">
          <a:blip r:embed="rId3">
            <a:alphaModFix/>
          </a:blip>
          <a:srcRect b="0" l="48007" r="1" t="0"/>
          <a:stretch/>
        </p:blipFill>
        <p:spPr>
          <a:xfrm>
            <a:off x="6953676" y="3337479"/>
            <a:ext cx="2391079" cy="2586871"/>
          </a:xfrm>
          <a:prstGeom prst="rect">
            <a:avLst/>
          </a:prstGeom>
          <a:noFill/>
          <a:ln>
            <a:noFill/>
          </a:ln>
        </p:spPr>
      </p:pic>
      <p:sp>
        <p:nvSpPr>
          <p:cNvPr id="852" name="Google Shape;852;p29"/>
          <p:cNvSpPr/>
          <p:nvPr/>
        </p:nvSpPr>
        <p:spPr>
          <a:xfrm>
            <a:off x="703262" y="2421466"/>
            <a:ext cx="6250413" cy="3064154"/>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Tăng năng lực chẩn đoán bệnh nhãn khoa cho các nhân viên y tế chưa có kinh nghiệm</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Tạo hiệu quả hợp lực với dự án chăm sóc sức khỏe mắt địa phương tập trung vào điều trị (nâng cao năng suất và hiệu quả)</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Giảm số lần khám sơ bộ của bác sĩ nhãn khoa và cải thiện môi trường làm việc</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Giảm chi phí y tế nhãn khóa của dịch vụ chăm sóc sức khỏe cộng đồng toàn diện</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Cung cấp kính soi đáy mắt số di động với chi phí rất hợp lý (chỉ bằng 1% chi phí các thiết bị hiện có)</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Tăng năng suất lao động của người mù hoặc suy giảm thị lực</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Đưa người mù hoặc suy giảm thị lực vào nhóm dân số trong độ tuổi lao động</a:t>
            </a:r>
            <a:endParaRPr/>
          </a:p>
          <a:p>
            <a:pPr indent="-182563" lvl="0" marL="182563"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Cải thiện chất lượng cuộc sống và giảm tỷ lệ mắc các bệnh nhãn khoa</a:t>
            </a:r>
            <a:endParaRPr/>
          </a:p>
        </p:txBody>
      </p:sp>
      <p:grpSp>
        <p:nvGrpSpPr>
          <p:cNvPr id="853" name="Google Shape;853;p29"/>
          <p:cNvGrpSpPr/>
          <p:nvPr/>
        </p:nvGrpSpPr>
        <p:grpSpPr>
          <a:xfrm>
            <a:off x="450000" y="450000"/>
            <a:ext cx="9018000" cy="276999"/>
            <a:chOff x="450000" y="450000"/>
            <a:chExt cx="9018000" cy="276999"/>
          </a:xfrm>
        </p:grpSpPr>
        <p:sp>
          <p:nvSpPr>
            <p:cNvPr id="854" name="Google Shape;854;p2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2.1. Hệ thống hỗ trợ ra quyết định lâm sàng AI</a:t>
              </a:r>
              <a:endParaRPr/>
            </a:p>
          </p:txBody>
        </p:sp>
        <p:sp>
          <p:nvSpPr>
            <p:cNvPr id="855" name="Google Shape;855;p2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856" name="Google Shape;856;p29"/>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Hệ thống hỗ trợ ra quyết đinh lâm sàng AI</a:t>
            </a:r>
            <a:endParaRPr/>
          </a:p>
        </p:txBody>
      </p:sp>
      <p:sp>
        <p:nvSpPr>
          <p:cNvPr id="857" name="Google Shape;857;p29"/>
          <p:cNvSpPr txBox="1"/>
          <p:nvPr/>
        </p:nvSpPr>
        <p:spPr>
          <a:xfrm>
            <a:off x="8406055" y="2694377"/>
            <a:ext cx="7082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800">
                <a:solidFill>
                  <a:srgbClr val="7F7F7F"/>
                </a:solidFill>
                <a:latin typeface="Arial"/>
                <a:ea typeface="Arial"/>
                <a:cs typeface="Arial"/>
                <a:sym typeface="Arial"/>
              </a:rPr>
              <a:t>Ý tưởng</a:t>
            </a:r>
            <a:endParaRPr b="0" sz="800">
              <a:solidFill>
                <a:srgbClr val="7F7F7F"/>
              </a:solidFill>
              <a:latin typeface="Arial"/>
              <a:ea typeface="Arial"/>
              <a:cs typeface="Arial"/>
              <a:sym typeface="Arial"/>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&amp; </a:t>
            </a:r>
            <a:endParaRPr/>
          </a:p>
          <a:p>
            <a:pPr indent="0" lvl="0" marL="0" marR="0" rtl="0" algn="ctr">
              <a:spcBef>
                <a:spcPts val="0"/>
              </a:spcBef>
              <a:spcAft>
                <a:spcPts val="0"/>
              </a:spcAft>
              <a:buNone/>
            </a:pPr>
            <a:r>
              <a:rPr b="0" lang="en-US" sz="800">
                <a:solidFill>
                  <a:srgbClr val="7F7F7F"/>
                </a:solidFill>
                <a:latin typeface="Arial"/>
                <a:ea typeface="Arial"/>
                <a:cs typeface="Arial"/>
                <a:sym typeface="Arial"/>
              </a:rPr>
              <a:t>Thiết kế mẫu</a:t>
            </a:r>
            <a:endParaRPr b="0" sz="800">
              <a:solidFill>
                <a:srgbClr val="7F7F7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p:nvPr/>
        </p:nvSpPr>
        <p:spPr>
          <a:xfrm>
            <a:off x="1007567" y="3133792"/>
            <a:ext cx="84083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200" u="none" cap="none" strike="noStrike">
                <a:solidFill>
                  <a:srgbClr val="000000"/>
                </a:solidFill>
                <a:latin typeface="Arial"/>
                <a:ea typeface="Arial"/>
                <a:cs typeface="Arial"/>
                <a:sym typeface="Arial"/>
              </a:rPr>
              <a:t>Sử dụng mô hình CNN tạo sẵn</a:t>
            </a:r>
            <a:endParaRPr b="0" i="0" sz="3200" u="none" cap="none" strike="noStrike">
              <a:solidFill>
                <a:srgbClr val="000000"/>
              </a:solidFill>
              <a:latin typeface="Arial"/>
              <a:ea typeface="Arial"/>
              <a:cs typeface="Arial"/>
              <a:sym typeface="Arial"/>
            </a:endParaRPr>
          </a:p>
        </p:txBody>
      </p:sp>
      <p:sp>
        <p:nvSpPr>
          <p:cNvPr id="65" name="Google Shape;65;p3"/>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999" u="none" cap="none" strike="noStrike">
                <a:solidFill>
                  <a:srgbClr val="7F7F7F"/>
                </a:solidFill>
                <a:latin typeface="Arial"/>
                <a:ea typeface="Arial"/>
                <a:cs typeface="Arial"/>
                <a:sym typeface="Arial"/>
              </a:rPr>
              <a:t>Bài 1. </a:t>
            </a:r>
            <a:endParaRPr b="0" i="0" sz="5398" u="none" cap="none" strike="noStrike">
              <a:solidFill>
                <a:srgbClr val="7F7F7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0"/>
          <p:cNvSpPr/>
          <p:nvPr/>
        </p:nvSpPr>
        <p:spPr>
          <a:xfrm>
            <a:off x="1007567" y="3133792"/>
            <a:ext cx="84083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Những trường hợp ứng dụng AI</a:t>
            </a:r>
            <a:endParaRPr/>
          </a:p>
        </p:txBody>
      </p:sp>
      <p:sp>
        <p:nvSpPr>
          <p:cNvPr id="864" name="Google Shape;864;p30"/>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Unit 2. </a:t>
            </a:r>
            <a:endParaRPr sz="5398">
              <a:solidFill>
                <a:srgbClr val="7F7F7F"/>
              </a:solidFill>
              <a:latin typeface="Arial"/>
              <a:ea typeface="Arial"/>
              <a:cs typeface="Arial"/>
              <a:sym typeface="Arial"/>
            </a:endParaRPr>
          </a:p>
        </p:txBody>
      </p:sp>
      <p:grpSp>
        <p:nvGrpSpPr>
          <p:cNvPr id="865" name="Google Shape;865;p30"/>
          <p:cNvGrpSpPr/>
          <p:nvPr/>
        </p:nvGrpSpPr>
        <p:grpSpPr>
          <a:xfrm>
            <a:off x="1079574" y="4005064"/>
            <a:ext cx="5700472" cy="278128"/>
            <a:chOff x="1079574" y="4005064"/>
            <a:chExt cx="5700472" cy="278128"/>
          </a:xfrm>
        </p:grpSpPr>
        <p:sp>
          <p:nvSpPr>
            <p:cNvPr id="866" name="Google Shape;866;p30"/>
            <p:cNvSpPr/>
            <p:nvPr/>
          </p:nvSpPr>
          <p:spPr>
            <a:xfrm>
              <a:off x="1262395" y="4006193"/>
              <a:ext cx="551765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2.1. Hệ thống hỗ trợ ra quyết định lâm sàng bằng AI</a:t>
              </a:r>
              <a:endParaRPr/>
            </a:p>
          </p:txBody>
        </p:sp>
        <p:sp>
          <p:nvSpPr>
            <p:cNvPr id="867" name="Google Shape;867;p30"/>
            <p:cNvSpPr/>
            <p:nvPr/>
          </p:nvSpPr>
          <p:spPr>
            <a:xfrm>
              <a:off x="1079574" y="4005064"/>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Calibri"/>
                <a:ea typeface="Calibri"/>
                <a:cs typeface="Calibri"/>
                <a:sym typeface="Calibri"/>
              </a:endParaRPr>
            </a:p>
          </p:txBody>
        </p:sp>
      </p:grpSp>
      <p:grpSp>
        <p:nvGrpSpPr>
          <p:cNvPr id="868" name="Google Shape;868;p30"/>
          <p:cNvGrpSpPr/>
          <p:nvPr/>
        </p:nvGrpSpPr>
        <p:grpSpPr>
          <a:xfrm>
            <a:off x="1079574" y="4434760"/>
            <a:ext cx="5888061" cy="278129"/>
            <a:chOff x="1079574" y="4434760"/>
            <a:chExt cx="5888061" cy="278129"/>
          </a:xfrm>
        </p:grpSpPr>
        <p:sp>
          <p:nvSpPr>
            <p:cNvPr id="869" name="Google Shape;869;p30"/>
            <p:cNvSpPr/>
            <p:nvPr/>
          </p:nvSpPr>
          <p:spPr>
            <a:xfrm>
              <a:off x="1262395" y="4435890"/>
              <a:ext cx="570524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2.2. Những trường hợp ứng dụng AI khác</a:t>
              </a:r>
              <a:endParaRPr sz="1799">
                <a:solidFill>
                  <a:srgbClr val="3F3F3F"/>
                </a:solidFill>
                <a:latin typeface="Arial"/>
                <a:ea typeface="Arial"/>
                <a:cs typeface="Arial"/>
                <a:sym typeface="Arial"/>
              </a:endParaRPr>
            </a:p>
          </p:txBody>
        </p:sp>
        <p:sp>
          <p:nvSpPr>
            <p:cNvPr id="870" name="Google Shape;870;p30"/>
            <p:cNvSpPr/>
            <p:nvPr/>
          </p:nvSpPr>
          <p:spPr>
            <a:xfrm>
              <a:off x="1079574" y="4434760"/>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grpSp>
        <p:nvGrpSpPr>
          <p:cNvPr id="876" name="Google Shape;876;p31"/>
          <p:cNvGrpSpPr/>
          <p:nvPr/>
        </p:nvGrpSpPr>
        <p:grpSpPr>
          <a:xfrm>
            <a:off x="558800" y="2088752"/>
            <a:ext cx="8785225" cy="215444"/>
            <a:chOff x="1027113" y="2045625"/>
            <a:chExt cx="8785225" cy="215444"/>
          </a:xfrm>
        </p:grpSpPr>
        <p:sp>
          <p:nvSpPr>
            <p:cNvPr id="877" name="Google Shape;877;p31"/>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8" name="Google Shape;878;p31"/>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Trường hợp #1: Phát hiện người lái xe mất tập trung.</a:t>
              </a:r>
              <a:endParaRPr/>
            </a:p>
          </p:txBody>
        </p:sp>
      </p:grpSp>
      <p:grpSp>
        <p:nvGrpSpPr>
          <p:cNvPr id="879" name="Google Shape;879;p31"/>
          <p:cNvGrpSpPr/>
          <p:nvPr/>
        </p:nvGrpSpPr>
        <p:grpSpPr>
          <a:xfrm>
            <a:off x="711003" y="2672291"/>
            <a:ext cx="2537166" cy="2058707"/>
            <a:chOff x="711003" y="3999192"/>
            <a:chExt cx="2537166" cy="2058707"/>
          </a:xfrm>
        </p:grpSpPr>
        <p:sp>
          <p:nvSpPr>
            <p:cNvPr id="880" name="Google Shape;880;p31"/>
            <p:cNvSpPr/>
            <p:nvPr/>
          </p:nvSpPr>
          <p:spPr>
            <a:xfrm>
              <a:off x="711003" y="3999192"/>
              <a:ext cx="2537166" cy="2058707"/>
            </a:xfrm>
            <a:prstGeom prst="rect">
              <a:avLst/>
            </a:prstGeom>
            <a:solidFill>
              <a:schemeClr val="lt1"/>
            </a:solidFill>
            <a:ln cap="flat" cmpd="sng" w="9525">
              <a:solidFill>
                <a:srgbClr val="00B3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81" name="Google Shape;881;p31"/>
            <p:cNvSpPr/>
            <p:nvPr/>
          </p:nvSpPr>
          <p:spPr>
            <a:xfrm>
              <a:off x="711003" y="3999193"/>
              <a:ext cx="2537166" cy="352290"/>
            </a:xfrm>
            <a:prstGeom prst="rect">
              <a:avLst/>
            </a:prstGeom>
            <a:solidFill>
              <a:srgbClr val="00B3E3"/>
            </a:solidFill>
            <a:ln cap="flat" cmpd="sng" w="9525">
              <a:solidFill>
                <a:srgbClr val="00B3E3"/>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Bối cảnh</a:t>
              </a:r>
              <a:endParaRPr b="1" sz="1600">
                <a:solidFill>
                  <a:schemeClr val="lt1"/>
                </a:solidFill>
                <a:latin typeface="Arial"/>
                <a:ea typeface="Arial"/>
                <a:cs typeface="Arial"/>
                <a:sym typeface="Arial"/>
              </a:endParaRPr>
            </a:p>
          </p:txBody>
        </p:sp>
      </p:grpSp>
      <p:grpSp>
        <p:nvGrpSpPr>
          <p:cNvPr id="882" name="Google Shape;882;p31"/>
          <p:cNvGrpSpPr/>
          <p:nvPr/>
        </p:nvGrpSpPr>
        <p:grpSpPr>
          <a:xfrm>
            <a:off x="3758931" y="2672291"/>
            <a:ext cx="2537166" cy="2058707"/>
            <a:chOff x="3758931" y="3999192"/>
            <a:chExt cx="2537166" cy="2058707"/>
          </a:xfrm>
        </p:grpSpPr>
        <p:sp>
          <p:nvSpPr>
            <p:cNvPr id="883" name="Google Shape;883;p31"/>
            <p:cNvSpPr/>
            <p:nvPr/>
          </p:nvSpPr>
          <p:spPr>
            <a:xfrm>
              <a:off x="3758931" y="3999192"/>
              <a:ext cx="2537166" cy="2058707"/>
            </a:xfrm>
            <a:prstGeom prst="rect">
              <a:avLst/>
            </a:prstGeom>
            <a:solidFill>
              <a:schemeClr val="lt1"/>
            </a:solidFill>
            <a:ln cap="flat" cmpd="sng" w="9525">
              <a:solidFill>
                <a:srgbClr val="0077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Arial"/>
                <a:ea typeface="Arial"/>
                <a:cs typeface="Arial"/>
                <a:sym typeface="Arial"/>
              </a:endParaRPr>
            </a:p>
          </p:txBody>
        </p:sp>
        <p:sp>
          <p:nvSpPr>
            <p:cNvPr id="884" name="Google Shape;884;p31"/>
            <p:cNvSpPr/>
            <p:nvPr/>
          </p:nvSpPr>
          <p:spPr>
            <a:xfrm>
              <a:off x="3758931" y="3999193"/>
              <a:ext cx="2537166" cy="352290"/>
            </a:xfrm>
            <a:prstGeom prst="rect">
              <a:avLst/>
            </a:prstGeom>
            <a:solidFill>
              <a:srgbClr val="0077C8"/>
            </a:solidFill>
            <a:ln cap="flat" cmpd="sng" w="9525">
              <a:solidFill>
                <a:srgbClr val="0077C8"/>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Khó khăn thực tế</a:t>
              </a:r>
              <a:endParaRPr b="1" sz="1600">
                <a:solidFill>
                  <a:schemeClr val="lt1"/>
                </a:solidFill>
                <a:latin typeface="Arial"/>
                <a:ea typeface="Arial"/>
                <a:cs typeface="Arial"/>
                <a:sym typeface="Arial"/>
              </a:endParaRPr>
            </a:p>
          </p:txBody>
        </p:sp>
      </p:grpSp>
      <p:grpSp>
        <p:nvGrpSpPr>
          <p:cNvPr id="885" name="Google Shape;885;p31"/>
          <p:cNvGrpSpPr/>
          <p:nvPr/>
        </p:nvGrpSpPr>
        <p:grpSpPr>
          <a:xfrm>
            <a:off x="6806859" y="2672291"/>
            <a:ext cx="2537166" cy="2058707"/>
            <a:chOff x="6806859" y="3999192"/>
            <a:chExt cx="2537166" cy="2058707"/>
          </a:xfrm>
        </p:grpSpPr>
        <p:sp>
          <p:nvSpPr>
            <p:cNvPr id="886" name="Google Shape;886;p31"/>
            <p:cNvSpPr/>
            <p:nvPr/>
          </p:nvSpPr>
          <p:spPr>
            <a:xfrm>
              <a:off x="6806859" y="3999192"/>
              <a:ext cx="2537166" cy="2058707"/>
            </a:xfrm>
            <a:prstGeom prst="rect">
              <a:avLst/>
            </a:prstGeom>
            <a:solidFill>
              <a:schemeClr val="lt1"/>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887" name="Google Shape;887;p31"/>
            <p:cNvSpPr/>
            <p:nvPr/>
          </p:nvSpPr>
          <p:spPr>
            <a:xfrm>
              <a:off x="6806859" y="3999193"/>
              <a:ext cx="2537166" cy="352290"/>
            </a:xfrm>
            <a:prstGeom prst="rect">
              <a:avLst/>
            </a:prstGeom>
            <a:solidFill>
              <a:srgbClr val="0033CC"/>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Phương pháp</a:t>
              </a:r>
              <a:endParaRPr sz="1600">
                <a:solidFill>
                  <a:schemeClr val="lt1"/>
                </a:solidFill>
                <a:latin typeface="Arial"/>
                <a:ea typeface="Arial"/>
                <a:cs typeface="Arial"/>
                <a:sym typeface="Arial"/>
              </a:endParaRPr>
            </a:p>
          </p:txBody>
        </p:sp>
      </p:grpSp>
      <p:pic>
        <p:nvPicPr>
          <p:cNvPr id="888" name="Google Shape;888;p31"/>
          <p:cNvPicPr preferRelativeResize="0"/>
          <p:nvPr/>
        </p:nvPicPr>
        <p:blipFill rotWithShape="1">
          <a:blip r:embed="rId3">
            <a:alphaModFix/>
          </a:blip>
          <a:srcRect b="0" l="0" r="0" t="0"/>
          <a:stretch/>
        </p:blipFill>
        <p:spPr>
          <a:xfrm>
            <a:off x="1866423" y="4978299"/>
            <a:ext cx="6254814" cy="929392"/>
          </a:xfrm>
          <a:prstGeom prst="rect">
            <a:avLst/>
          </a:prstGeom>
          <a:noFill/>
          <a:ln cap="flat" cmpd="sng" w="9525">
            <a:solidFill>
              <a:srgbClr val="A5A5A5"/>
            </a:solidFill>
            <a:prstDash val="solid"/>
            <a:round/>
            <a:headEnd len="sm" w="sm" type="none"/>
            <a:tailEnd len="sm" w="sm" type="none"/>
          </a:ln>
        </p:spPr>
      </p:pic>
      <p:sp>
        <p:nvSpPr>
          <p:cNvPr id="889" name="Google Shape;889;p31"/>
          <p:cNvSpPr txBox="1"/>
          <p:nvPr/>
        </p:nvSpPr>
        <p:spPr>
          <a:xfrm>
            <a:off x="8121238" y="5150607"/>
            <a:ext cx="12227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Mất tập trung?</a:t>
            </a:r>
            <a:endParaRPr b="1" sz="1600">
              <a:solidFill>
                <a:srgbClr val="193EB0"/>
              </a:solidFill>
              <a:latin typeface="Arial"/>
              <a:ea typeface="Arial"/>
              <a:cs typeface="Arial"/>
              <a:sym typeface="Arial"/>
            </a:endParaRPr>
          </a:p>
        </p:txBody>
      </p:sp>
      <p:sp>
        <p:nvSpPr>
          <p:cNvPr id="890" name="Google Shape;890;p31"/>
          <p:cNvSpPr/>
          <p:nvPr/>
        </p:nvSpPr>
        <p:spPr>
          <a:xfrm>
            <a:off x="853114"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Theo số liệu gần đây, </a:t>
            </a:r>
            <a:r>
              <a:rPr lang="en-US" sz="1200">
                <a:solidFill>
                  <a:srgbClr val="0033CC"/>
                </a:solidFill>
                <a:latin typeface="Arial"/>
                <a:ea typeface="Arial"/>
                <a:cs typeface="Arial"/>
                <a:sym typeface="Arial"/>
              </a:rPr>
              <a:t>cứ năm </a:t>
            </a:r>
            <a:r>
              <a:rPr lang="en-US" sz="1200">
                <a:solidFill>
                  <a:srgbClr val="262626"/>
                </a:solidFill>
                <a:latin typeface="Arial"/>
                <a:ea typeface="Arial"/>
                <a:cs typeface="Arial"/>
                <a:sym typeface="Arial"/>
              </a:rPr>
              <a:t>vụ tai nạn ô tô lại có một vụ là do người lái xe mất tập trung.    </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Camera điều khiển có thể tự động phát hiện người lái xe có hành vi mất tập trung không? (**)</a:t>
            </a:r>
            <a:endParaRPr/>
          </a:p>
        </p:txBody>
      </p:sp>
      <p:sp>
        <p:nvSpPr>
          <p:cNvPr id="891" name="Google Shape;891;p31"/>
          <p:cNvSpPr/>
          <p:nvPr/>
        </p:nvSpPr>
        <p:spPr>
          <a:xfrm>
            <a:off x="3896161"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Việc xây dựng và huấn luyện một mô hình phân loại ảnh </a:t>
            </a:r>
            <a:r>
              <a:rPr lang="en-US" sz="1200">
                <a:solidFill>
                  <a:srgbClr val="0033CC"/>
                </a:solidFill>
                <a:latin typeface="Arial"/>
                <a:ea typeface="Arial"/>
                <a:cs typeface="Arial"/>
                <a:sym typeface="Arial"/>
              </a:rPr>
              <a:t>mới từ đầu </a:t>
            </a:r>
            <a:r>
              <a:rPr lang="en-US" sz="1200">
                <a:solidFill>
                  <a:srgbClr val="262626"/>
                </a:solidFill>
                <a:latin typeface="Arial"/>
                <a:ea typeface="Arial"/>
                <a:cs typeface="Arial"/>
                <a:sym typeface="Arial"/>
              </a:rPr>
              <a:t>rất tốn kém cả về thời gian và tài nguyên điện toán.</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Có thể có dữ liệu ngoại lai khó phân loại.</a:t>
            </a:r>
            <a:endParaRPr/>
          </a:p>
        </p:txBody>
      </p:sp>
      <p:sp>
        <p:nvSpPr>
          <p:cNvPr id="892" name="Google Shape;892;p31"/>
          <p:cNvSpPr/>
          <p:nvPr/>
        </p:nvSpPr>
        <p:spPr>
          <a:xfrm>
            <a:off x="6944161"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Phân loại hình ảnh bằng cách tinh chỉnh mô hình CNN tạo sẵn hoặc huấn luyện lại toàn bộ. (***)</a:t>
            </a:r>
            <a:endParaRPr/>
          </a:p>
        </p:txBody>
      </p:sp>
      <p:sp>
        <p:nvSpPr>
          <p:cNvPr id="893" name="Google Shape;893;p31"/>
          <p:cNvSpPr/>
          <p:nvPr/>
        </p:nvSpPr>
        <p:spPr>
          <a:xfrm rot="-5400000">
            <a:off x="3385831" y="3547756"/>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4" name="Google Shape;894;p31"/>
          <p:cNvSpPr/>
          <p:nvPr/>
        </p:nvSpPr>
        <p:spPr>
          <a:xfrm rot="-5400000">
            <a:off x="6433832" y="3547756"/>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95" name="Google Shape;895;p31"/>
          <p:cNvGrpSpPr/>
          <p:nvPr/>
        </p:nvGrpSpPr>
        <p:grpSpPr>
          <a:xfrm>
            <a:off x="450000" y="450000"/>
            <a:ext cx="9018000" cy="276999"/>
            <a:chOff x="450000" y="450000"/>
            <a:chExt cx="9018000" cy="276999"/>
          </a:xfrm>
        </p:grpSpPr>
        <p:sp>
          <p:nvSpPr>
            <p:cNvPr id="896" name="Google Shape;896;p3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2.2. Những trường hợp ứng dụng AI khác</a:t>
              </a:r>
              <a:endParaRPr sz="1800">
                <a:solidFill>
                  <a:srgbClr val="FFFFFF"/>
                </a:solidFill>
                <a:latin typeface="Arial"/>
                <a:ea typeface="Arial"/>
                <a:cs typeface="Arial"/>
                <a:sym typeface="Arial"/>
              </a:endParaRPr>
            </a:p>
          </p:txBody>
        </p:sp>
        <p:sp>
          <p:nvSpPr>
            <p:cNvPr id="897" name="Google Shape;897;p3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898" name="Google Shape;898;p31"/>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Những trường hợp ứng dụng AI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grpSp>
        <p:nvGrpSpPr>
          <p:cNvPr id="904" name="Google Shape;904;p32"/>
          <p:cNvGrpSpPr/>
          <p:nvPr/>
        </p:nvGrpSpPr>
        <p:grpSpPr>
          <a:xfrm>
            <a:off x="558800" y="2088752"/>
            <a:ext cx="8785225" cy="215444"/>
            <a:chOff x="1027113" y="2045625"/>
            <a:chExt cx="8785225" cy="215444"/>
          </a:xfrm>
        </p:grpSpPr>
        <p:sp>
          <p:nvSpPr>
            <p:cNvPr id="905" name="Google Shape;905;p32"/>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Google Shape;906;p32"/>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Trường hợp #2: Phát hiện viêm phổi RSNA (*).</a:t>
              </a:r>
              <a:endParaRPr/>
            </a:p>
          </p:txBody>
        </p:sp>
      </p:grpSp>
      <p:grpSp>
        <p:nvGrpSpPr>
          <p:cNvPr id="907" name="Google Shape;907;p32"/>
          <p:cNvGrpSpPr/>
          <p:nvPr/>
        </p:nvGrpSpPr>
        <p:grpSpPr>
          <a:xfrm>
            <a:off x="711003" y="2672292"/>
            <a:ext cx="8633022" cy="3243619"/>
            <a:chOff x="711003" y="2672292"/>
            <a:chExt cx="8633022" cy="3243619"/>
          </a:xfrm>
        </p:grpSpPr>
        <p:grpSp>
          <p:nvGrpSpPr>
            <p:cNvPr id="908" name="Google Shape;908;p32"/>
            <p:cNvGrpSpPr/>
            <p:nvPr/>
          </p:nvGrpSpPr>
          <p:grpSpPr>
            <a:xfrm>
              <a:off x="711003" y="2672292"/>
              <a:ext cx="8633022" cy="1632170"/>
              <a:chOff x="711003" y="2816226"/>
              <a:chExt cx="8633022" cy="1632170"/>
            </a:xfrm>
          </p:grpSpPr>
          <p:grpSp>
            <p:nvGrpSpPr>
              <p:cNvPr id="909" name="Google Shape;909;p32"/>
              <p:cNvGrpSpPr/>
              <p:nvPr/>
            </p:nvGrpSpPr>
            <p:grpSpPr>
              <a:xfrm>
                <a:off x="711003" y="2816226"/>
                <a:ext cx="2537166" cy="1632170"/>
                <a:chOff x="711003" y="3999193"/>
                <a:chExt cx="2537166" cy="1632170"/>
              </a:xfrm>
            </p:grpSpPr>
            <p:sp>
              <p:nvSpPr>
                <p:cNvPr id="910" name="Google Shape;910;p32"/>
                <p:cNvSpPr/>
                <p:nvPr/>
              </p:nvSpPr>
              <p:spPr>
                <a:xfrm>
                  <a:off x="711003" y="3999193"/>
                  <a:ext cx="2537166" cy="1632170"/>
                </a:xfrm>
                <a:prstGeom prst="rect">
                  <a:avLst/>
                </a:prstGeom>
                <a:solidFill>
                  <a:schemeClr val="lt1"/>
                </a:solidFill>
                <a:ln cap="flat" cmpd="sng" w="9525">
                  <a:solidFill>
                    <a:srgbClr val="00B3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11" name="Google Shape;911;p32"/>
                <p:cNvSpPr/>
                <p:nvPr/>
              </p:nvSpPr>
              <p:spPr>
                <a:xfrm>
                  <a:off x="711003" y="3999193"/>
                  <a:ext cx="2537166" cy="352290"/>
                </a:xfrm>
                <a:prstGeom prst="rect">
                  <a:avLst/>
                </a:prstGeom>
                <a:solidFill>
                  <a:srgbClr val="00B3E3"/>
                </a:solidFill>
                <a:ln cap="flat" cmpd="sng" w="9525">
                  <a:solidFill>
                    <a:srgbClr val="00B3E3"/>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Bối cảnh</a:t>
                  </a:r>
                  <a:endParaRPr b="1" sz="1600">
                    <a:solidFill>
                      <a:schemeClr val="lt1"/>
                    </a:solidFill>
                    <a:latin typeface="Arial"/>
                    <a:ea typeface="Arial"/>
                    <a:cs typeface="Arial"/>
                    <a:sym typeface="Arial"/>
                  </a:endParaRPr>
                </a:p>
              </p:txBody>
            </p:sp>
          </p:grpSp>
          <p:grpSp>
            <p:nvGrpSpPr>
              <p:cNvPr id="912" name="Google Shape;912;p32"/>
              <p:cNvGrpSpPr/>
              <p:nvPr/>
            </p:nvGrpSpPr>
            <p:grpSpPr>
              <a:xfrm>
                <a:off x="3758931" y="2816226"/>
                <a:ext cx="2537166" cy="1632170"/>
                <a:chOff x="3758931" y="3999193"/>
                <a:chExt cx="2537166" cy="1632170"/>
              </a:xfrm>
            </p:grpSpPr>
            <p:sp>
              <p:nvSpPr>
                <p:cNvPr id="913" name="Google Shape;913;p32"/>
                <p:cNvSpPr/>
                <p:nvPr/>
              </p:nvSpPr>
              <p:spPr>
                <a:xfrm>
                  <a:off x="3758931" y="3999193"/>
                  <a:ext cx="2537166" cy="1632170"/>
                </a:xfrm>
                <a:prstGeom prst="rect">
                  <a:avLst/>
                </a:prstGeom>
                <a:solidFill>
                  <a:schemeClr val="lt1"/>
                </a:solidFill>
                <a:ln cap="flat" cmpd="sng" w="9525">
                  <a:solidFill>
                    <a:srgbClr val="0077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Arial"/>
                    <a:ea typeface="Arial"/>
                    <a:cs typeface="Arial"/>
                    <a:sym typeface="Arial"/>
                  </a:endParaRPr>
                </a:p>
              </p:txBody>
            </p:sp>
            <p:sp>
              <p:nvSpPr>
                <p:cNvPr id="914" name="Google Shape;914;p32"/>
                <p:cNvSpPr/>
                <p:nvPr/>
              </p:nvSpPr>
              <p:spPr>
                <a:xfrm>
                  <a:off x="3758931" y="3999193"/>
                  <a:ext cx="2537166" cy="352290"/>
                </a:xfrm>
                <a:prstGeom prst="rect">
                  <a:avLst/>
                </a:prstGeom>
                <a:solidFill>
                  <a:srgbClr val="0077C8"/>
                </a:solidFill>
                <a:ln cap="flat" cmpd="sng" w="9525">
                  <a:solidFill>
                    <a:srgbClr val="0077C8"/>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Khó khăn thực tế</a:t>
                  </a:r>
                  <a:endParaRPr b="1" sz="1600">
                    <a:solidFill>
                      <a:schemeClr val="lt1"/>
                    </a:solidFill>
                    <a:latin typeface="Arial"/>
                    <a:ea typeface="Arial"/>
                    <a:cs typeface="Arial"/>
                    <a:sym typeface="Arial"/>
                  </a:endParaRPr>
                </a:p>
              </p:txBody>
            </p:sp>
          </p:grpSp>
          <p:grpSp>
            <p:nvGrpSpPr>
              <p:cNvPr id="915" name="Google Shape;915;p32"/>
              <p:cNvGrpSpPr/>
              <p:nvPr/>
            </p:nvGrpSpPr>
            <p:grpSpPr>
              <a:xfrm>
                <a:off x="6806859" y="2816226"/>
                <a:ext cx="2537166" cy="1632170"/>
                <a:chOff x="6806859" y="3999193"/>
                <a:chExt cx="2537166" cy="1632170"/>
              </a:xfrm>
            </p:grpSpPr>
            <p:sp>
              <p:nvSpPr>
                <p:cNvPr id="916" name="Google Shape;916;p32"/>
                <p:cNvSpPr/>
                <p:nvPr/>
              </p:nvSpPr>
              <p:spPr>
                <a:xfrm>
                  <a:off x="6806859" y="3999193"/>
                  <a:ext cx="2537166" cy="1632170"/>
                </a:xfrm>
                <a:prstGeom prst="rect">
                  <a:avLst/>
                </a:prstGeom>
                <a:solidFill>
                  <a:schemeClr val="lt1"/>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17" name="Google Shape;917;p32"/>
                <p:cNvSpPr/>
                <p:nvPr/>
              </p:nvSpPr>
              <p:spPr>
                <a:xfrm>
                  <a:off x="6806859" y="3999193"/>
                  <a:ext cx="2537166" cy="352290"/>
                </a:xfrm>
                <a:prstGeom prst="rect">
                  <a:avLst/>
                </a:prstGeom>
                <a:solidFill>
                  <a:srgbClr val="0033CC"/>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Phương pháp</a:t>
                  </a:r>
                  <a:endParaRPr sz="1600">
                    <a:solidFill>
                      <a:schemeClr val="lt1"/>
                    </a:solidFill>
                    <a:latin typeface="Arial"/>
                    <a:ea typeface="Arial"/>
                    <a:cs typeface="Arial"/>
                    <a:sym typeface="Arial"/>
                  </a:endParaRPr>
                </a:p>
              </p:txBody>
            </p:sp>
          </p:grpSp>
        </p:grpSp>
        <p:sp>
          <p:nvSpPr>
            <p:cNvPr id="918" name="Google Shape;918;p32"/>
            <p:cNvSpPr txBox="1"/>
            <p:nvPr/>
          </p:nvSpPr>
          <p:spPr>
            <a:xfrm>
              <a:off x="5809097" y="5042635"/>
              <a:ext cx="225294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Khỏe mạnh hay không?</a:t>
              </a:r>
              <a:endParaRPr/>
            </a:p>
          </p:txBody>
        </p:sp>
        <p:sp>
          <p:nvSpPr>
            <p:cNvPr id="919" name="Google Shape;919;p32"/>
            <p:cNvSpPr/>
            <p:nvPr/>
          </p:nvSpPr>
          <p:spPr>
            <a:xfrm>
              <a:off x="853114"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Thuật toán AI có thể phát hiện chính xác các biểu hiện viêm phổi trong ảnh chụp X-quang ngực không?</a:t>
              </a:r>
              <a:endParaRPr/>
            </a:p>
          </p:txBody>
        </p:sp>
        <p:sp>
          <p:nvSpPr>
            <p:cNvPr id="920" name="Google Shape;920;p32"/>
            <p:cNvSpPr/>
            <p:nvPr/>
          </p:nvSpPr>
          <p:spPr>
            <a:xfrm>
              <a:off x="3896161"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Sẽ rất tốn kém cả về thời gian và tài nguyên máy tính để xây dựng và huấn luyện một mô hình phân loại hình ảnh </a:t>
              </a:r>
              <a:r>
                <a:rPr lang="en-US" sz="1200">
                  <a:solidFill>
                    <a:srgbClr val="0033CC"/>
                  </a:solidFill>
                  <a:latin typeface="Arial"/>
                  <a:ea typeface="Arial"/>
                  <a:cs typeface="Arial"/>
                  <a:sym typeface="Arial"/>
                </a:rPr>
                <a:t>từ đầu</a:t>
              </a:r>
              <a:r>
                <a:rPr lang="en-US" sz="1200">
                  <a:solidFill>
                    <a:srgbClr val="262626"/>
                  </a:solidFill>
                  <a:latin typeface="Arial"/>
                  <a:ea typeface="Arial"/>
                  <a:cs typeface="Arial"/>
                  <a:sym typeface="Arial"/>
                </a:rPr>
                <a:t>.</a:t>
              </a:r>
              <a:endParaRPr sz="1200">
                <a:solidFill>
                  <a:srgbClr val="193EB0"/>
                </a:solidFill>
                <a:latin typeface="Arial"/>
                <a:ea typeface="Arial"/>
                <a:cs typeface="Arial"/>
                <a:sym typeface="Arial"/>
              </a:endParaRPr>
            </a:p>
          </p:txBody>
        </p:sp>
        <p:sp>
          <p:nvSpPr>
            <p:cNvPr id="921" name="Google Shape;921;p32"/>
            <p:cNvSpPr/>
            <p:nvPr/>
          </p:nvSpPr>
          <p:spPr>
            <a:xfrm>
              <a:off x="6944161" y="3220949"/>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Phân loại hình ảnh bằng cách tinh chỉnh mô hình CNN tạo sẵn hoặc huấn luyện lại toàn bộ. (**) </a:t>
              </a:r>
              <a:endParaRPr/>
            </a:p>
          </p:txBody>
        </p:sp>
        <p:pic>
          <p:nvPicPr>
            <p:cNvPr id="922" name="Google Shape;922;p32"/>
            <p:cNvPicPr preferRelativeResize="0"/>
            <p:nvPr/>
          </p:nvPicPr>
          <p:blipFill rotWithShape="1">
            <a:blip r:embed="rId3">
              <a:alphaModFix/>
            </a:blip>
            <a:srcRect b="0" l="0" r="0" t="0"/>
            <a:stretch/>
          </p:blipFill>
          <p:spPr>
            <a:xfrm>
              <a:off x="4187067" y="4475911"/>
              <a:ext cx="1622031" cy="1440000"/>
            </a:xfrm>
            <a:prstGeom prst="rect">
              <a:avLst/>
            </a:prstGeom>
            <a:noFill/>
            <a:ln cap="flat" cmpd="sng" w="9525">
              <a:solidFill>
                <a:srgbClr val="A5A5A5"/>
              </a:solidFill>
              <a:prstDash val="solid"/>
              <a:round/>
              <a:headEnd len="sm" w="sm" type="none"/>
              <a:tailEnd len="sm" w="sm" type="none"/>
            </a:ln>
          </p:spPr>
        </p:pic>
        <p:sp>
          <p:nvSpPr>
            <p:cNvPr id="923" name="Google Shape;923;p32"/>
            <p:cNvSpPr/>
            <p:nvPr/>
          </p:nvSpPr>
          <p:spPr>
            <a:xfrm rot="-5400000">
              <a:off x="3385831" y="3334489"/>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Google Shape;924;p32"/>
            <p:cNvSpPr/>
            <p:nvPr/>
          </p:nvSpPr>
          <p:spPr>
            <a:xfrm rot="-5400000">
              <a:off x="6433832" y="3334489"/>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25" name="Google Shape;925;p32"/>
          <p:cNvGrpSpPr/>
          <p:nvPr/>
        </p:nvGrpSpPr>
        <p:grpSpPr>
          <a:xfrm>
            <a:off x="450000" y="450000"/>
            <a:ext cx="9018000" cy="276999"/>
            <a:chOff x="450000" y="450000"/>
            <a:chExt cx="9018000" cy="276999"/>
          </a:xfrm>
        </p:grpSpPr>
        <p:sp>
          <p:nvSpPr>
            <p:cNvPr id="926" name="Google Shape;926;p3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2.2. Những trường hợp ứng dụng AI khác</a:t>
              </a:r>
              <a:endParaRPr sz="1800">
                <a:solidFill>
                  <a:srgbClr val="FFFFFF"/>
                </a:solidFill>
                <a:latin typeface="Arial"/>
                <a:ea typeface="Arial"/>
                <a:cs typeface="Arial"/>
                <a:sym typeface="Arial"/>
              </a:endParaRPr>
            </a:p>
          </p:txBody>
        </p:sp>
        <p:sp>
          <p:nvSpPr>
            <p:cNvPr id="927" name="Google Shape;927;p3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928" name="Google Shape;928;p32"/>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Những trường hợp ứng dụng AI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grpSp>
        <p:nvGrpSpPr>
          <p:cNvPr id="934" name="Google Shape;934;p33"/>
          <p:cNvGrpSpPr/>
          <p:nvPr/>
        </p:nvGrpSpPr>
        <p:grpSpPr>
          <a:xfrm>
            <a:off x="558800" y="2091493"/>
            <a:ext cx="8785225" cy="215444"/>
            <a:chOff x="1027113" y="2045625"/>
            <a:chExt cx="8785225" cy="215444"/>
          </a:xfrm>
        </p:grpSpPr>
        <p:sp>
          <p:nvSpPr>
            <p:cNvPr id="935" name="Google Shape;935;p33"/>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33"/>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Trường hợp #3: Phát hiện gian lận thẻ tín dụng.</a:t>
              </a:r>
              <a:endParaRPr/>
            </a:p>
          </p:txBody>
        </p:sp>
      </p:grpSp>
      <p:sp>
        <p:nvSpPr>
          <p:cNvPr id="937" name="Google Shape;937;p33"/>
          <p:cNvSpPr txBox="1"/>
          <p:nvPr/>
        </p:nvSpPr>
        <p:spPr>
          <a:xfrm>
            <a:off x="6262119" y="5256497"/>
            <a:ext cx="190148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Giao dịch gian lận?</a:t>
            </a:r>
            <a:endParaRPr/>
          </a:p>
        </p:txBody>
      </p:sp>
      <p:pic>
        <p:nvPicPr>
          <p:cNvPr id="938" name="Google Shape;938;p33"/>
          <p:cNvPicPr preferRelativeResize="0"/>
          <p:nvPr/>
        </p:nvPicPr>
        <p:blipFill rotWithShape="1">
          <a:blip r:embed="rId3">
            <a:alphaModFix/>
          </a:blip>
          <a:srcRect b="0" l="0" r="0" t="0"/>
          <a:stretch/>
        </p:blipFill>
        <p:spPr>
          <a:xfrm>
            <a:off x="4293569" y="4900458"/>
            <a:ext cx="1535190" cy="1013113"/>
          </a:xfrm>
          <a:prstGeom prst="rect">
            <a:avLst/>
          </a:prstGeom>
          <a:noFill/>
          <a:ln cap="flat" cmpd="sng" w="9525">
            <a:solidFill>
              <a:srgbClr val="A5A5A5"/>
            </a:solidFill>
            <a:prstDash val="solid"/>
            <a:round/>
            <a:headEnd len="sm" w="sm" type="none"/>
            <a:tailEnd len="sm" w="sm" type="none"/>
          </a:ln>
        </p:spPr>
      </p:pic>
      <p:grpSp>
        <p:nvGrpSpPr>
          <p:cNvPr id="939" name="Google Shape;939;p33"/>
          <p:cNvGrpSpPr/>
          <p:nvPr/>
        </p:nvGrpSpPr>
        <p:grpSpPr>
          <a:xfrm>
            <a:off x="711002" y="2675032"/>
            <a:ext cx="8633023" cy="2060575"/>
            <a:chOff x="711002" y="2816225"/>
            <a:chExt cx="8633023" cy="2060575"/>
          </a:xfrm>
        </p:grpSpPr>
        <p:sp>
          <p:nvSpPr>
            <p:cNvPr id="940" name="Google Shape;940;p33"/>
            <p:cNvSpPr/>
            <p:nvPr/>
          </p:nvSpPr>
          <p:spPr>
            <a:xfrm>
              <a:off x="711003" y="2816225"/>
              <a:ext cx="2537166" cy="2060575"/>
            </a:xfrm>
            <a:prstGeom prst="rect">
              <a:avLst/>
            </a:prstGeom>
            <a:solidFill>
              <a:schemeClr val="lt1"/>
            </a:solidFill>
            <a:ln cap="flat" cmpd="sng" w="9525">
              <a:solidFill>
                <a:srgbClr val="00B3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41" name="Google Shape;941;p33"/>
            <p:cNvSpPr/>
            <p:nvPr/>
          </p:nvSpPr>
          <p:spPr>
            <a:xfrm>
              <a:off x="711002" y="2816226"/>
              <a:ext cx="2537168" cy="352290"/>
            </a:xfrm>
            <a:prstGeom prst="rect">
              <a:avLst/>
            </a:prstGeom>
            <a:solidFill>
              <a:srgbClr val="00B3E3"/>
            </a:solidFill>
            <a:ln cap="flat" cmpd="sng" w="9525">
              <a:solidFill>
                <a:srgbClr val="00B3E3"/>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Bối cảnh</a:t>
              </a:r>
              <a:endParaRPr b="1" sz="1600">
                <a:solidFill>
                  <a:schemeClr val="lt1"/>
                </a:solidFill>
                <a:latin typeface="Arial"/>
                <a:ea typeface="Arial"/>
                <a:cs typeface="Arial"/>
                <a:sym typeface="Arial"/>
              </a:endParaRPr>
            </a:p>
          </p:txBody>
        </p:sp>
        <p:sp>
          <p:nvSpPr>
            <p:cNvPr id="942" name="Google Shape;942;p33"/>
            <p:cNvSpPr/>
            <p:nvPr/>
          </p:nvSpPr>
          <p:spPr>
            <a:xfrm>
              <a:off x="3758931" y="2816225"/>
              <a:ext cx="2537166" cy="2060575"/>
            </a:xfrm>
            <a:prstGeom prst="rect">
              <a:avLst/>
            </a:prstGeom>
            <a:solidFill>
              <a:schemeClr val="lt1"/>
            </a:solidFill>
            <a:ln cap="flat" cmpd="sng" w="9525">
              <a:solidFill>
                <a:srgbClr val="0077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Arial"/>
                <a:ea typeface="Arial"/>
                <a:cs typeface="Arial"/>
                <a:sym typeface="Arial"/>
              </a:endParaRPr>
            </a:p>
          </p:txBody>
        </p:sp>
        <p:sp>
          <p:nvSpPr>
            <p:cNvPr id="943" name="Google Shape;943;p33"/>
            <p:cNvSpPr/>
            <p:nvPr/>
          </p:nvSpPr>
          <p:spPr>
            <a:xfrm>
              <a:off x="3758931" y="2816226"/>
              <a:ext cx="2537166" cy="352290"/>
            </a:xfrm>
            <a:prstGeom prst="rect">
              <a:avLst/>
            </a:prstGeom>
            <a:solidFill>
              <a:srgbClr val="0077C8"/>
            </a:solidFill>
            <a:ln cap="flat" cmpd="sng" w="9525">
              <a:solidFill>
                <a:srgbClr val="0077C8"/>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Khó khăn thực tế</a:t>
              </a:r>
              <a:endParaRPr b="1" sz="1600">
                <a:solidFill>
                  <a:schemeClr val="lt1"/>
                </a:solidFill>
                <a:latin typeface="Arial"/>
                <a:ea typeface="Arial"/>
                <a:cs typeface="Arial"/>
                <a:sym typeface="Arial"/>
              </a:endParaRPr>
            </a:p>
          </p:txBody>
        </p:sp>
        <p:sp>
          <p:nvSpPr>
            <p:cNvPr id="944" name="Google Shape;944;p33"/>
            <p:cNvSpPr/>
            <p:nvPr/>
          </p:nvSpPr>
          <p:spPr>
            <a:xfrm>
              <a:off x="6806859" y="2816225"/>
              <a:ext cx="2537166" cy="2060575"/>
            </a:xfrm>
            <a:prstGeom prst="rect">
              <a:avLst/>
            </a:prstGeom>
            <a:solidFill>
              <a:schemeClr val="lt1"/>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45" name="Google Shape;945;p33"/>
            <p:cNvSpPr/>
            <p:nvPr/>
          </p:nvSpPr>
          <p:spPr>
            <a:xfrm>
              <a:off x="6806859" y="2816226"/>
              <a:ext cx="2537166" cy="352290"/>
            </a:xfrm>
            <a:prstGeom prst="rect">
              <a:avLst/>
            </a:prstGeom>
            <a:solidFill>
              <a:srgbClr val="0033CC"/>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Phương pháp</a:t>
              </a:r>
              <a:endParaRPr sz="1600">
                <a:solidFill>
                  <a:schemeClr val="lt1"/>
                </a:solidFill>
                <a:latin typeface="Arial"/>
                <a:ea typeface="Arial"/>
                <a:cs typeface="Arial"/>
                <a:sym typeface="Arial"/>
              </a:endParaRPr>
            </a:p>
          </p:txBody>
        </p:sp>
        <p:sp>
          <p:nvSpPr>
            <p:cNvPr id="946" name="Google Shape;946;p33"/>
            <p:cNvSpPr/>
            <p:nvPr/>
          </p:nvSpPr>
          <p:spPr>
            <a:xfrm>
              <a:off x="853114" y="3364883"/>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Việc phát hiện gian lận thẻ tín dụng rất quan trọng để bảo vệ chủ thẻ thực sự.</a:t>
              </a:r>
              <a:endParaRPr/>
            </a:p>
          </p:txBody>
        </p:sp>
        <p:sp>
          <p:nvSpPr>
            <p:cNvPr id="947" name="Google Shape;947;p33"/>
            <p:cNvSpPr/>
            <p:nvPr/>
          </p:nvSpPr>
          <p:spPr>
            <a:xfrm>
              <a:off x="3896161" y="3364883"/>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Tập dữ liệu rất không cân đối vì chỉ với khoảng 0,2% vụ gian lận (*).</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Tập dữ liệu đã được PCA thay đổi (**).</a:t>
              </a:r>
              <a:endParaRPr/>
            </a:p>
          </p:txBody>
        </p:sp>
        <p:sp>
          <p:nvSpPr>
            <p:cNvPr id="948" name="Google Shape;948;p33"/>
            <p:cNvSpPr/>
            <p:nvPr/>
          </p:nvSpPr>
          <p:spPr>
            <a:xfrm>
              <a:off x="6797241" y="3364883"/>
              <a:ext cx="254678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Cần nghiên cứu tập dữ liệu để tìm kiếm các kiểu mẫu một cách “thông minh” và “trực quan”.</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Bên cạnh học sâu, một thuật toán học máy tương đối “đơn giản hơn” có thể đáp ứng được. Ví dụ như XGBoost. </a:t>
              </a:r>
              <a:endParaRPr/>
            </a:p>
          </p:txBody>
        </p:sp>
        <p:sp>
          <p:nvSpPr>
            <p:cNvPr id="949" name="Google Shape;949;p33"/>
            <p:cNvSpPr/>
            <p:nvPr/>
          </p:nvSpPr>
          <p:spPr>
            <a:xfrm rot="-5400000">
              <a:off x="3385831" y="3692624"/>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0" name="Google Shape;950;p33"/>
            <p:cNvSpPr/>
            <p:nvPr/>
          </p:nvSpPr>
          <p:spPr>
            <a:xfrm rot="-5400000">
              <a:off x="6433832" y="3692624"/>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51" name="Google Shape;951;p33"/>
          <p:cNvGrpSpPr/>
          <p:nvPr/>
        </p:nvGrpSpPr>
        <p:grpSpPr>
          <a:xfrm>
            <a:off x="450000" y="450000"/>
            <a:ext cx="9018000" cy="276999"/>
            <a:chOff x="450000" y="450000"/>
            <a:chExt cx="9018000" cy="276999"/>
          </a:xfrm>
        </p:grpSpPr>
        <p:sp>
          <p:nvSpPr>
            <p:cNvPr id="952" name="Google Shape;952;p3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2.2. Những trường hợp ứng dụng AI khác</a:t>
              </a:r>
              <a:endParaRPr sz="1800">
                <a:solidFill>
                  <a:srgbClr val="FFFFFF"/>
                </a:solidFill>
                <a:latin typeface="Arial"/>
                <a:ea typeface="Arial"/>
                <a:cs typeface="Arial"/>
                <a:sym typeface="Arial"/>
              </a:endParaRPr>
            </a:p>
          </p:txBody>
        </p:sp>
        <p:sp>
          <p:nvSpPr>
            <p:cNvPr id="953" name="Google Shape;953;p3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954" name="Google Shape;954;p33"/>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Những trường hợp ứng dụng AI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grpSp>
        <p:nvGrpSpPr>
          <p:cNvPr id="960" name="Google Shape;960;p34"/>
          <p:cNvGrpSpPr/>
          <p:nvPr/>
        </p:nvGrpSpPr>
        <p:grpSpPr>
          <a:xfrm>
            <a:off x="558800" y="2091493"/>
            <a:ext cx="8785225" cy="215444"/>
            <a:chOff x="1027113" y="2045625"/>
            <a:chExt cx="8785225" cy="215444"/>
          </a:xfrm>
        </p:grpSpPr>
        <p:sp>
          <p:nvSpPr>
            <p:cNvPr id="961" name="Google Shape;961;p34"/>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2" name="Google Shape;962;p34"/>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Trường hợp #4: Xác định tin giả.</a:t>
              </a:r>
              <a:endParaRPr/>
            </a:p>
          </p:txBody>
        </p:sp>
      </p:grpSp>
      <p:grpSp>
        <p:nvGrpSpPr>
          <p:cNvPr id="963" name="Google Shape;963;p34"/>
          <p:cNvGrpSpPr/>
          <p:nvPr/>
        </p:nvGrpSpPr>
        <p:grpSpPr>
          <a:xfrm>
            <a:off x="711003" y="2675032"/>
            <a:ext cx="8633022" cy="3255963"/>
            <a:chOff x="711003" y="2675032"/>
            <a:chExt cx="8633022" cy="3255963"/>
          </a:xfrm>
        </p:grpSpPr>
        <p:grpSp>
          <p:nvGrpSpPr>
            <p:cNvPr id="964" name="Google Shape;964;p34"/>
            <p:cNvGrpSpPr/>
            <p:nvPr/>
          </p:nvGrpSpPr>
          <p:grpSpPr>
            <a:xfrm>
              <a:off x="711003" y="2675032"/>
              <a:ext cx="8633022" cy="2059200"/>
              <a:chOff x="711003" y="2816225"/>
              <a:chExt cx="8633022" cy="2059200"/>
            </a:xfrm>
          </p:grpSpPr>
          <p:grpSp>
            <p:nvGrpSpPr>
              <p:cNvPr id="965" name="Google Shape;965;p34"/>
              <p:cNvGrpSpPr/>
              <p:nvPr/>
            </p:nvGrpSpPr>
            <p:grpSpPr>
              <a:xfrm>
                <a:off x="711003" y="2816225"/>
                <a:ext cx="2537166" cy="2059200"/>
                <a:chOff x="711003" y="3999192"/>
                <a:chExt cx="2537166" cy="2059200"/>
              </a:xfrm>
            </p:grpSpPr>
            <p:sp>
              <p:nvSpPr>
                <p:cNvPr id="966" name="Google Shape;966;p34"/>
                <p:cNvSpPr/>
                <p:nvPr/>
              </p:nvSpPr>
              <p:spPr>
                <a:xfrm>
                  <a:off x="711003" y="3999192"/>
                  <a:ext cx="2537166" cy="2059200"/>
                </a:xfrm>
                <a:prstGeom prst="rect">
                  <a:avLst/>
                </a:prstGeom>
                <a:solidFill>
                  <a:schemeClr val="lt1"/>
                </a:solidFill>
                <a:ln cap="flat" cmpd="sng" w="9525">
                  <a:solidFill>
                    <a:srgbClr val="00B3E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67" name="Google Shape;967;p34"/>
                <p:cNvSpPr/>
                <p:nvPr/>
              </p:nvSpPr>
              <p:spPr>
                <a:xfrm>
                  <a:off x="711003" y="3999193"/>
                  <a:ext cx="2537166" cy="352290"/>
                </a:xfrm>
                <a:prstGeom prst="rect">
                  <a:avLst/>
                </a:prstGeom>
                <a:solidFill>
                  <a:srgbClr val="00B3E3"/>
                </a:solidFill>
                <a:ln cap="flat" cmpd="sng" w="9525">
                  <a:solidFill>
                    <a:srgbClr val="00B3E3"/>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Bối cảnh</a:t>
                  </a:r>
                  <a:endParaRPr b="1" sz="1600">
                    <a:solidFill>
                      <a:schemeClr val="lt1"/>
                    </a:solidFill>
                    <a:latin typeface="Arial"/>
                    <a:ea typeface="Arial"/>
                    <a:cs typeface="Arial"/>
                    <a:sym typeface="Arial"/>
                  </a:endParaRPr>
                </a:p>
              </p:txBody>
            </p:sp>
          </p:grpSp>
          <p:grpSp>
            <p:nvGrpSpPr>
              <p:cNvPr id="968" name="Google Shape;968;p34"/>
              <p:cNvGrpSpPr/>
              <p:nvPr/>
            </p:nvGrpSpPr>
            <p:grpSpPr>
              <a:xfrm>
                <a:off x="3758931" y="2816225"/>
                <a:ext cx="2537166" cy="2059200"/>
                <a:chOff x="3758931" y="3999192"/>
                <a:chExt cx="2537166" cy="2059200"/>
              </a:xfrm>
            </p:grpSpPr>
            <p:sp>
              <p:nvSpPr>
                <p:cNvPr id="969" name="Google Shape;969;p34"/>
                <p:cNvSpPr/>
                <p:nvPr/>
              </p:nvSpPr>
              <p:spPr>
                <a:xfrm>
                  <a:off x="3758931" y="3999192"/>
                  <a:ext cx="2537166" cy="2059200"/>
                </a:xfrm>
                <a:prstGeom prst="rect">
                  <a:avLst/>
                </a:prstGeom>
                <a:solidFill>
                  <a:schemeClr val="lt1"/>
                </a:solidFill>
                <a:ln cap="flat" cmpd="sng" w="9525">
                  <a:solidFill>
                    <a:srgbClr val="0077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Arial"/>
                    <a:ea typeface="Arial"/>
                    <a:cs typeface="Arial"/>
                    <a:sym typeface="Arial"/>
                  </a:endParaRPr>
                </a:p>
              </p:txBody>
            </p:sp>
            <p:sp>
              <p:nvSpPr>
                <p:cNvPr id="970" name="Google Shape;970;p34"/>
                <p:cNvSpPr/>
                <p:nvPr/>
              </p:nvSpPr>
              <p:spPr>
                <a:xfrm>
                  <a:off x="3758931" y="3999193"/>
                  <a:ext cx="2537166" cy="352290"/>
                </a:xfrm>
                <a:prstGeom prst="rect">
                  <a:avLst/>
                </a:prstGeom>
                <a:solidFill>
                  <a:srgbClr val="0077C8"/>
                </a:solidFill>
                <a:ln cap="flat" cmpd="sng" w="9525">
                  <a:solidFill>
                    <a:srgbClr val="0077C8"/>
                  </a:solidFill>
                  <a:prstDash val="solid"/>
                  <a:round/>
                  <a:headEnd len="sm" w="sm" type="none"/>
                  <a:tailEnd len="sm" w="sm" type="none"/>
                </a:ln>
              </p:spPr>
              <p:txBody>
                <a:bodyPr anchorCtr="0" anchor="t" bIns="72000" lIns="180000" spcFirstLastPara="1" rIns="180000" wrap="square" tIns="720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Khó khăn thực tế</a:t>
                  </a:r>
                  <a:endParaRPr b="1" sz="1600">
                    <a:solidFill>
                      <a:schemeClr val="lt1"/>
                    </a:solidFill>
                    <a:latin typeface="Arial"/>
                    <a:ea typeface="Arial"/>
                    <a:cs typeface="Arial"/>
                    <a:sym typeface="Arial"/>
                  </a:endParaRPr>
                </a:p>
              </p:txBody>
            </p:sp>
          </p:grpSp>
          <p:grpSp>
            <p:nvGrpSpPr>
              <p:cNvPr id="971" name="Google Shape;971;p34"/>
              <p:cNvGrpSpPr/>
              <p:nvPr/>
            </p:nvGrpSpPr>
            <p:grpSpPr>
              <a:xfrm>
                <a:off x="6806859" y="2816225"/>
                <a:ext cx="2537166" cy="2059200"/>
                <a:chOff x="6806859" y="3999192"/>
                <a:chExt cx="2537166" cy="2059200"/>
              </a:xfrm>
            </p:grpSpPr>
            <p:sp>
              <p:nvSpPr>
                <p:cNvPr id="972" name="Google Shape;972;p34"/>
                <p:cNvSpPr/>
                <p:nvPr/>
              </p:nvSpPr>
              <p:spPr>
                <a:xfrm>
                  <a:off x="6806859" y="3999192"/>
                  <a:ext cx="2537166" cy="2059200"/>
                </a:xfrm>
                <a:prstGeom prst="rect">
                  <a:avLst/>
                </a:prstGeom>
                <a:solidFill>
                  <a:schemeClr val="lt1"/>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973" name="Google Shape;973;p34"/>
                <p:cNvSpPr/>
                <p:nvPr/>
              </p:nvSpPr>
              <p:spPr>
                <a:xfrm>
                  <a:off x="6806859" y="3999193"/>
                  <a:ext cx="2537166" cy="352290"/>
                </a:xfrm>
                <a:prstGeom prst="rect">
                  <a:avLst/>
                </a:prstGeom>
                <a:solidFill>
                  <a:srgbClr val="0033CC"/>
                </a:solidFill>
                <a:ln cap="flat" cmpd="sng" w="9525">
                  <a:solidFill>
                    <a:srgbClr val="00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Phương pháp</a:t>
                  </a:r>
                  <a:endParaRPr sz="1600">
                    <a:solidFill>
                      <a:schemeClr val="lt1"/>
                    </a:solidFill>
                    <a:latin typeface="Arial"/>
                    <a:ea typeface="Arial"/>
                    <a:cs typeface="Arial"/>
                    <a:sym typeface="Arial"/>
                  </a:endParaRPr>
                </a:p>
              </p:txBody>
            </p:sp>
          </p:grpSp>
        </p:grpSp>
        <p:sp>
          <p:nvSpPr>
            <p:cNvPr id="974" name="Google Shape;974;p34"/>
            <p:cNvSpPr txBox="1"/>
            <p:nvPr/>
          </p:nvSpPr>
          <p:spPr>
            <a:xfrm>
              <a:off x="5865429" y="5282890"/>
              <a:ext cx="326793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Nhưng những tin giả khác thì sao?</a:t>
              </a:r>
              <a:endParaRPr/>
            </a:p>
          </p:txBody>
        </p:sp>
        <p:sp>
          <p:nvSpPr>
            <p:cNvPr id="975" name="Google Shape;975;p34"/>
            <p:cNvSpPr/>
            <p:nvPr/>
          </p:nvSpPr>
          <p:spPr>
            <a:xfrm>
              <a:off x="853114" y="3223690"/>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Tin giả làm giảm độ phủ sóng của các phương tiện truyền thông nghiêm túc và khiến nhà báo gặp khó khăn trong việc đưa các tin quan trọng.</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Thuật toán AI có thể phát hiện các bài đưa tin giả một cách đáng tin cậy không?</a:t>
              </a:r>
              <a:endParaRPr/>
            </a:p>
          </p:txBody>
        </p:sp>
        <p:sp>
          <p:nvSpPr>
            <p:cNvPr id="976" name="Google Shape;976;p34"/>
            <p:cNvSpPr/>
            <p:nvPr/>
          </p:nvSpPr>
          <p:spPr>
            <a:xfrm>
              <a:off x="3896161" y="3223690"/>
              <a:ext cx="225294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Việc tìm kiếm các kiểu mẫu trong dữ liệu văn bản chưa bao giờ là chuyện dễ dàng.</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Không giống như thư rác, các bài tin giả có thể được che đậy tốt hơn và khó phân biệt hơn. </a:t>
              </a:r>
              <a:endParaRPr/>
            </a:p>
          </p:txBody>
        </p:sp>
        <p:sp>
          <p:nvSpPr>
            <p:cNvPr id="977" name="Google Shape;977;p34"/>
            <p:cNvSpPr/>
            <p:nvPr/>
          </p:nvSpPr>
          <p:spPr>
            <a:xfrm>
              <a:off x="6797241" y="3223690"/>
              <a:ext cx="2546784" cy="12618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Dữ liệu văn bản phải được lọc và chuẩn hóa cẩn thận.</a:t>
              </a:r>
              <a:endParaRPr/>
            </a:p>
            <a:p>
              <a:pPr indent="0" lvl="0" marL="0" marR="0" rtl="0" algn="ctr">
                <a:spcBef>
                  <a:spcPts val="400"/>
                </a:spcBef>
                <a:spcAft>
                  <a:spcPts val="0"/>
                </a:spcAft>
                <a:buNone/>
              </a:pPr>
              <a:r>
                <a:rPr lang="en-US" sz="1200">
                  <a:solidFill>
                    <a:srgbClr val="262626"/>
                  </a:solidFill>
                  <a:latin typeface="Arial"/>
                  <a:ea typeface="Arial"/>
                  <a:cs typeface="Arial"/>
                  <a:sym typeface="Arial"/>
                </a:rPr>
                <a:t>Sử dụng cả thuật toán học có giám sát và không giám sát để phát hiện các kiểu mẫu có thể xảy ra (*). </a:t>
              </a:r>
              <a:endParaRPr/>
            </a:p>
          </p:txBody>
        </p:sp>
        <p:pic>
          <p:nvPicPr>
            <p:cNvPr descr="fake news에 대한 이미지 검색결과" id="978" name="Google Shape;978;p34">
              <a:hlinkClick r:id="rId3"/>
            </p:cNvPr>
            <p:cNvPicPr preferRelativeResize="0"/>
            <p:nvPr/>
          </p:nvPicPr>
          <p:blipFill rotWithShape="1">
            <a:blip r:embed="rId4">
              <a:alphaModFix/>
            </a:blip>
            <a:srcRect b="0" l="0" r="0" t="0"/>
            <a:stretch/>
          </p:blipFill>
          <p:spPr>
            <a:xfrm>
              <a:off x="4320792" y="4900618"/>
              <a:ext cx="1544637" cy="1030377"/>
            </a:xfrm>
            <a:prstGeom prst="rect">
              <a:avLst/>
            </a:prstGeom>
            <a:noFill/>
            <a:ln>
              <a:noFill/>
            </a:ln>
          </p:spPr>
        </p:pic>
        <p:sp>
          <p:nvSpPr>
            <p:cNvPr id="979" name="Google Shape;979;p34"/>
            <p:cNvSpPr/>
            <p:nvPr/>
          </p:nvSpPr>
          <p:spPr>
            <a:xfrm rot="-5400000">
              <a:off x="3385831" y="3551431"/>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0" name="Google Shape;980;p34"/>
            <p:cNvSpPr/>
            <p:nvPr/>
          </p:nvSpPr>
          <p:spPr>
            <a:xfrm rot="-5400000">
              <a:off x="6433832" y="3551431"/>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81" name="Google Shape;981;p34"/>
          <p:cNvGrpSpPr/>
          <p:nvPr/>
        </p:nvGrpSpPr>
        <p:grpSpPr>
          <a:xfrm>
            <a:off x="450000" y="450000"/>
            <a:ext cx="9018000" cy="276999"/>
            <a:chOff x="450000" y="450000"/>
            <a:chExt cx="9018000" cy="276999"/>
          </a:xfrm>
        </p:grpSpPr>
        <p:sp>
          <p:nvSpPr>
            <p:cNvPr id="982" name="Google Shape;982;p3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2.2. Những trường hợp ứng dụng AI khác</a:t>
              </a:r>
              <a:endParaRPr sz="1800">
                <a:solidFill>
                  <a:srgbClr val="FFFFFF"/>
                </a:solidFill>
                <a:latin typeface="Arial"/>
                <a:ea typeface="Arial"/>
                <a:cs typeface="Arial"/>
                <a:sym typeface="Arial"/>
              </a:endParaRPr>
            </a:p>
          </p:txBody>
        </p:sp>
        <p:sp>
          <p:nvSpPr>
            <p:cNvPr id="983" name="Google Shape;983;p3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984" name="Google Shape;984;p34"/>
          <p:cNvSpPr/>
          <p:nvPr/>
        </p:nvSpPr>
        <p:spPr>
          <a:xfrm>
            <a:off x="546895" y="1473730"/>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Những trường hợp ứng dụng AI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35"/>
          <p:cNvGrpSpPr/>
          <p:nvPr/>
        </p:nvGrpSpPr>
        <p:grpSpPr>
          <a:xfrm>
            <a:off x="1586" y="1099"/>
            <a:ext cx="9899652" cy="6855802"/>
            <a:chOff x="-1" y="0"/>
            <a:chExt cx="9902826" cy="6858000"/>
          </a:xfrm>
        </p:grpSpPr>
        <p:pic>
          <p:nvPicPr>
            <p:cNvPr id="991" name="Google Shape;991;p35"/>
            <p:cNvPicPr preferRelativeResize="0"/>
            <p:nvPr/>
          </p:nvPicPr>
          <p:blipFill rotWithShape="1">
            <a:blip r:embed="rId3">
              <a:alphaModFix/>
            </a:blip>
            <a:srcRect b="0" l="0" r="0" t="0"/>
            <a:stretch/>
          </p:blipFill>
          <p:spPr>
            <a:xfrm>
              <a:off x="0" y="2198"/>
              <a:ext cx="9902825" cy="6855802"/>
            </a:xfrm>
            <a:prstGeom prst="rect">
              <a:avLst/>
            </a:prstGeom>
            <a:noFill/>
            <a:ln>
              <a:noFill/>
            </a:ln>
          </p:spPr>
        </p:pic>
        <p:sp>
          <p:nvSpPr>
            <p:cNvPr id="992" name="Google Shape;992;p35"/>
            <p:cNvSpPr/>
            <p:nvPr/>
          </p:nvSpPr>
          <p:spPr>
            <a:xfrm>
              <a:off x="-1" y="0"/>
              <a:ext cx="9902826" cy="6858000"/>
            </a:xfrm>
            <a:prstGeom prst="rect">
              <a:avLst/>
            </a:prstGeom>
            <a:solidFill>
              <a:schemeClr val="dk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cxnSp>
          <p:nvCxnSpPr>
            <p:cNvPr id="993" name="Google Shape;993;p35"/>
            <p:cNvCxnSpPr/>
            <p:nvPr/>
          </p:nvCxnSpPr>
          <p:spPr>
            <a:xfrm>
              <a:off x="656391" y="2327183"/>
              <a:ext cx="0" cy="1976055"/>
            </a:xfrm>
            <a:prstGeom prst="straightConnector1">
              <a:avLst/>
            </a:prstGeom>
            <a:noFill/>
            <a:ln cap="flat" cmpd="sng" w="38100">
              <a:solidFill>
                <a:schemeClr val="lt1"/>
              </a:solidFill>
              <a:prstDash val="solid"/>
              <a:miter lim="800000"/>
              <a:headEnd len="sm" w="sm" type="none"/>
              <a:tailEnd len="sm" w="sm" type="none"/>
            </a:ln>
          </p:spPr>
        </p:cxnSp>
        <p:sp>
          <p:nvSpPr>
            <p:cNvPr id="994" name="Google Shape;994;p35"/>
            <p:cNvSpPr/>
            <p:nvPr/>
          </p:nvSpPr>
          <p:spPr>
            <a:xfrm>
              <a:off x="945928" y="2468825"/>
              <a:ext cx="8398097" cy="169277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5500"/>
                <a:buFont typeface="Arial"/>
                <a:buNone/>
              </a:pPr>
              <a:r>
                <a:rPr b="1" lang="en-US" sz="5500" u="none" cap="none" strike="noStrike">
                  <a:solidFill>
                    <a:srgbClr val="FFFFFF"/>
                  </a:solidFill>
                  <a:latin typeface="Arial"/>
                  <a:ea typeface="Arial"/>
                  <a:cs typeface="Arial"/>
                  <a:sym typeface="Arial"/>
                </a:rPr>
                <a:t>End of</a:t>
              </a:r>
              <a:endParaRPr/>
            </a:p>
            <a:p>
              <a:pPr indent="0" lvl="0" marL="0" marR="0" rtl="0" algn="l">
                <a:lnSpc>
                  <a:spcPct val="100000"/>
                </a:lnSpc>
                <a:spcBef>
                  <a:spcPts val="0"/>
                </a:spcBef>
                <a:spcAft>
                  <a:spcPts val="0"/>
                </a:spcAft>
                <a:buClr>
                  <a:srgbClr val="FFFFFF"/>
                </a:buClr>
                <a:buSzPts val="5500"/>
                <a:buFont typeface="Arial"/>
                <a:buNone/>
              </a:pPr>
              <a:r>
                <a:rPr b="1" lang="en-US" sz="5500" u="none" cap="none" strike="noStrike">
                  <a:solidFill>
                    <a:srgbClr val="FFFFFF"/>
                  </a:solidFill>
                  <a:latin typeface="Arial"/>
                  <a:ea typeface="Arial"/>
                  <a:cs typeface="Arial"/>
                  <a:sym typeface="Arial"/>
                </a:rPr>
                <a:t>Document</a:t>
              </a:r>
              <a:endParaRPr sz="5498">
                <a:solidFill>
                  <a:srgbClr val="FFFFFF"/>
                </a:solidFill>
                <a:latin typeface="Arial"/>
                <a:ea typeface="Arial"/>
                <a:cs typeface="Arial"/>
                <a:sym typeface="Arial"/>
              </a:endParaRPr>
            </a:p>
          </p:txBody>
        </p:sp>
      </p:grpSp>
      <p:sp>
        <p:nvSpPr>
          <p:cNvPr id="995" name="Google Shape;995;p35"/>
          <p:cNvSpPr/>
          <p:nvPr/>
        </p:nvSpPr>
        <p:spPr>
          <a:xfrm>
            <a:off x="572597" y="6355371"/>
            <a:ext cx="2888788" cy="20000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300">
                <a:solidFill>
                  <a:schemeClr val="lt1"/>
                </a:solidFill>
                <a:latin typeface="Arial"/>
                <a:ea typeface="Arial"/>
                <a:cs typeface="Arial"/>
                <a:sym typeface="Arial"/>
              </a:rPr>
              <a:t>Samsung Innovation Campus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4"/>
          <p:cNvGrpSpPr/>
          <p:nvPr/>
        </p:nvGrpSpPr>
        <p:grpSpPr>
          <a:xfrm>
            <a:off x="558800" y="2088753"/>
            <a:ext cx="8785225" cy="215444"/>
            <a:chOff x="1027113" y="2045625"/>
            <a:chExt cx="8785225" cy="215444"/>
          </a:xfrm>
        </p:grpSpPr>
        <p:sp>
          <p:nvSpPr>
            <p:cNvPr id="72" name="Google Shape;72;p4"/>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4"/>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none" cap="none" strike="noStrike">
                  <a:solidFill>
                    <a:srgbClr val="262626"/>
                  </a:solidFill>
                  <a:latin typeface="Arial"/>
                  <a:ea typeface="Arial"/>
                  <a:cs typeface="Arial"/>
                  <a:sym typeface="Arial"/>
                </a:rPr>
                <a:t>Tại sao nên sử dụng mô hình tạo sẵn?</a:t>
              </a:r>
              <a:endParaRPr/>
            </a:p>
          </p:txBody>
        </p:sp>
      </p:grpSp>
      <p:sp>
        <p:nvSpPr>
          <p:cNvPr id="74" name="Google Shape;74;p4"/>
          <p:cNvSpPr/>
          <p:nvPr/>
        </p:nvSpPr>
        <p:spPr>
          <a:xfrm>
            <a:off x="703263" y="2421467"/>
            <a:ext cx="8640762" cy="2161343"/>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Theo thời gian, việc xây dựng và huấn luyện một mô hình CNN mới từ đầu có thể khá tốn kém.</a:t>
            </a:r>
            <a:endParaRPr/>
          </a:p>
          <a:p>
            <a:pPr indent="-182563" lvl="0" marL="1825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Có các mô hình CNN học sâu đã được tối ưu hóa và huấn luyện theo một bộ dữ liệu lớn (*).</a:t>
            </a:r>
            <a:endParaRPr/>
          </a:p>
          <a:p>
            <a:pPr indent="-182563" lvl="0" marL="1825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Sử dụng lại những mô hình tạo sẵn này (**) để nhận diện các lớp hình ảnh mới có thể sẽ thuận tiện hơn.    </a:t>
            </a:r>
            <a:endParaRPr/>
          </a:p>
          <a:p>
            <a:pPr indent="-182563" lvl="0" marL="1825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Chúng ta sẽ chỉ sử dụng lại cơ sở tích chập có thể trích chọn hiệu quả các thuộc tính chung.</a:t>
            </a:r>
            <a:endParaRPr/>
          </a:p>
          <a:p>
            <a:pPr indent="-182563" lvl="0" marL="182563" marR="0" rtl="0" algn="l">
              <a:spcBef>
                <a:spcPts val="8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Có thể gắn tầng phân loại mới (tầng dense kết nối đầy đủ) để thích ứng với bộ dữ liệu mới.</a:t>
            </a:r>
            <a:endParaRPr/>
          </a:p>
          <a:p>
            <a:pPr indent="0" lvl="0" marL="0" marR="0" rtl="0" algn="l">
              <a:spcBef>
                <a:spcPts val="800"/>
              </a:spcBef>
              <a:spcAft>
                <a:spcPts val="0"/>
              </a:spcAft>
              <a:buNone/>
            </a:pPr>
            <a:r>
              <a:rPr b="0" i="0" lang="en-US" sz="1300" u="none" cap="none" strike="noStrike">
                <a:solidFill>
                  <a:srgbClr val="262626"/>
                </a:solidFill>
                <a:latin typeface="Arial"/>
                <a:ea typeface="Arial"/>
                <a:cs typeface="Arial"/>
                <a:sym typeface="Arial"/>
              </a:rPr>
              <a:t>        a). Nếu trọng số của các tầng tích chập được huấn luyện sẵn </a:t>
            </a:r>
            <a:r>
              <a:rPr b="0" i="0" lang="en-US" sz="1300" u="none" cap="none" strike="noStrike">
                <a:solidFill>
                  <a:srgbClr val="FF0000"/>
                </a:solidFill>
                <a:latin typeface="Arial"/>
                <a:ea typeface="Arial"/>
                <a:cs typeface="Arial"/>
                <a:sym typeface="Arial"/>
              </a:rPr>
              <a:t>đóng băng</a:t>
            </a:r>
            <a:r>
              <a:rPr b="0" i="0" lang="en-US" sz="1300" u="none" cap="none" strike="noStrike">
                <a:solidFill>
                  <a:srgbClr val="262626"/>
                </a:solidFill>
                <a:latin typeface="Arial"/>
                <a:ea typeface="Arial"/>
                <a:cs typeface="Arial"/>
                <a:sym typeface="Arial"/>
              </a:rPr>
              <a:t>, thì chúng được gọi là “tinh chỉnh”. </a:t>
            </a:r>
            <a:endParaRPr/>
          </a:p>
          <a:p>
            <a:pPr indent="0" lvl="0" marL="0" marR="0" rtl="0" algn="l">
              <a:spcBef>
                <a:spcPts val="800"/>
              </a:spcBef>
              <a:spcAft>
                <a:spcPts val="0"/>
              </a:spcAft>
              <a:buNone/>
            </a:pPr>
            <a:r>
              <a:rPr b="0" i="0" lang="en-US" sz="1300" u="none" cap="none" strike="noStrike">
                <a:solidFill>
                  <a:srgbClr val="262626"/>
                </a:solidFill>
                <a:latin typeface="Arial"/>
                <a:ea typeface="Arial"/>
                <a:cs typeface="Arial"/>
                <a:sym typeface="Arial"/>
              </a:rPr>
              <a:t>        b). Chúng ta cũng có thể cập nhật tất cả các trọng số cùng lúc. </a:t>
            </a:r>
            <a:endParaRPr/>
          </a:p>
        </p:txBody>
      </p:sp>
      <p:grpSp>
        <p:nvGrpSpPr>
          <p:cNvPr id="75" name="Google Shape;75;p4"/>
          <p:cNvGrpSpPr/>
          <p:nvPr/>
        </p:nvGrpSpPr>
        <p:grpSpPr>
          <a:xfrm>
            <a:off x="450000" y="450000"/>
            <a:ext cx="9018000" cy="276999"/>
            <a:chOff x="450000" y="450000"/>
            <a:chExt cx="9018000" cy="276999"/>
          </a:xfrm>
        </p:grpSpPr>
        <p:sp>
          <p:nvSpPr>
            <p:cNvPr id="76" name="Google Shape;76;p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FFFFFF"/>
                  </a:solidFill>
                  <a:latin typeface="Arial"/>
                  <a:ea typeface="Arial"/>
                  <a:cs typeface="Arial"/>
                  <a:sym typeface="Arial"/>
                </a:rPr>
                <a:t>1. Sử dụng mô hình CNN tạo sẵn</a:t>
              </a:r>
              <a:endParaRPr b="0" i="0" sz="1800" u="none" cap="none" strike="noStrike">
                <a:solidFill>
                  <a:srgbClr val="FFFFFF"/>
                </a:solidFill>
                <a:latin typeface="Arial"/>
                <a:ea typeface="Arial"/>
                <a:cs typeface="Arial"/>
                <a:sym typeface="Arial"/>
              </a:endParaRPr>
            </a:p>
          </p:txBody>
        </p:sp>
        <p:sp>
          <p:nvSpPr>
            <p:cNvPr id="77" name="Google Shape;77;p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1600" u="none" cap="none" strike="noStrike">
                  <a:solidFill>
                    <a:srgbClr val="D8D8D8"/>
                  </a:solidFill>
                  <a:latin typeface="Arial"/>
                  <a:ea typeface="Arial"/>
                  <a:cs typeface="Arial"/>
                  <a:sym typeface="Arial"/>
                </a:rPr>
                <a:t>Bài  01</a:t>
              </a:r>
              <a:endParaRPr/>
            </a:p>
          </p:txBody>
        </p:sp>
      </p:grpSp>
      <p:sp>
        <p:nvSpPr>
          <p:cNvPr id="78" name="Google Shape;78;p4"/>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5"/>
          <p:cNvGraphicFramePr/>
          <p:nvPr/>
        </p:nvGraphicFramePr>
        <p:xfrm>
          <a:off x="8094325" y="2968258"/>
          <a:ext cx="3000000" cy="3000000"/>
        </p:xfrm>
        <a:graphic>
          <a:graphicData uri="http://schemas.openxmlformats.org/drawingml/2006/table">
            <a:tbl>
              <a:tblPr bandRow="1" firstRow="1">
                <a:noFill/>
                <a:tableStyleId>{156EA12F-B8F3-4141-ADA1-2360E40872F5}</a:tableStyleId>
              </a:tblPr>
              <a:tblGrid>
                <a:gridCol w="400800"/>
              </a:tblGrid>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0.02</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FF0000"/>
                          </a:solidFill>
                          <a:latin typeface="Arial"/>
                          <a:ea typeface="Arial"/>
                          <a:cs typeface="Arial"/>
                          <a:sym typeface="Arial"/>
                        </a:rPr>
                        <a:t>0.95</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0.03</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85" name="Google Shape;85;p5"/>
          <p:cNvSpPr txBox="1"/>
          <p:nvPr/>
        </p:nvSpPr>
        <p:spPr>
          <a:xfrm>
            <a:off x="1113267" y="2586217"/>
            <a:ext cx="132921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nhập</a:t>
            </a:r>
            <a:endParaRPr b="1" sz="1600">
              <a:solidFill>
                <a:srgbClr val="193EB0"/>
              </a:solidFill>
              <a:latin typeface="Arial"/>
              <a:ea typeface="Arial"/>
              <a:cs typeface="Arial"/>
              <a:sym typeface="Arial"/>
            </a:endParaRPr>
          </a:p>
        </p:txBody>
      </p:sp>
      <p:sp>
        <p:nvSpPr>
          <p:cNvPr id="86" name="Google Shape;86;p5"/>
          <p:cNvSpPr txBox="1"/>
          <p:nvPr/>
        </p:nvSpPr>
        <p:spPr>
          <a:xfrm>
            <a:off x="7653425" y="2586217"/>
            <a:ext cx="12763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xuất</a:t>
            </a:r>
            <a:endParaRPr b="1" sz="1600">
              <a:solidFill>
                <a:srgbClr val="193EB0"/>
              </a:solidFill>
              <a:latin typeface="Arial"/>
              <a:ea typeface="Arial"/>
              <a:cs typeface="Arial"/>
              <a:sym typeface="Arial"/>
            </a:endParaRPr>
          </a:p>
        </p:txBody>
      </p:sp>
      <p:sp>
        <p:nvSpPr>
          <p:cNvPr id="87" name="Google Shape;87;p5"/>
          <p:cNvSpPr/>
          <p:nvPr/>
        </p:nvSpPr>
        <p:spPr>
          <a:xfrm rot="-5400000">
            <a:off x="2532650" y="3825540"/>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5"/>
          <p:cNvSpPr/>
          <p:nvPr/>
        </p:nvSpPr>
        <p:spPr>
          <a:xfrm rot="-5400000">
            <a:off x="4920343" y="3825540"/>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9" name="Google Shape;89;p5"/>
          <p:cNvGrpSpPr/>
          <p:nvPr/>
        </p:nvGrpSpPr>
        <p:grpSpPr>
          <a:xfrm>
            <a:off x="5471650" y="2601606"/>
            <a:ext cx="1429169" cy="2388989"/>
            <a:chOff x="6361974" y="2774065"/>
            <a:chExt cx="1429169" cy="2388989"/>
          </a:xfrm>
        </p:grpSpPr>
        <p:sp>
          <p:nvSpPr>
            <p:cNvPr id="90" name="Google Shape;90;p5"/>
            <p:cNvSpPr txBox="1"/>
            <p:nvPr/>
          </p:nvSpPr>
          <p:spPr>
            <a:xfrm>
              <a:off x="6617142" y="2774065"/>
              <a:ext cx="91884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Phân loại</a:t>
              </a:r>
              <a:endParaRPr sz="1400">
                <a:solidFill>
                  <a:srgbClr val="FF0000"/>
                </a:solidFill>
                <a:latin typeface="Arial"/>
                <a:ea typeface="Arial"/>
                <a:cs typeface="Arial"/>
                <a:sym typeface="Arial"/>
              </a:endParaRPr>
            </a:p>
          </p:txBody>
        </p:sp>
        <p:grpSp>
          <p:nvGrpSpPr>
            <p:cNvPr id="91" name="Google Shape;91;p5"/>
            <p:cNvGrpSpPr/>
            <p:nvPr/>
          </p:nvGrpSpPr>
          <p:grpSpPr>
            <a:xfrm>
              <a:off x="6361974" y="3140718"/>
              <a:ext cx="1429169" cy="2022336"/>
              <a:chOff x="6208974" y="4035563"/>
              <a:chExt cx="1429169" cy="2022336"/>
            </a:xfrm>
          </p:grpSpPr>
          <p:sp>
            <p:nvSpPr>
              <p:cNvPr id="92" name="Google Shape;92;p5"/>
              <p:cNvSpPr/>
              <p:nvPr/>
            </p:nvSpPr>
            <p:spPr>
              <a:xfrm>
                <a:off x="6208974" y="4035563"/>
                <a:ext cx="1429169" cy="2022336"/>
              </a:xfrm>
              <a:prstGeom prst="rect">
                <a:avLst/>
              </a:prstGeom>
              <a:solidFill>
                <a:srgbClr val="00B050">
                  <a:alpha val="4705"/>
                </a:srgbClr>
              </a:solidFill>
              <a:ln cap="flat" cmpd="sng" w="12700">
                <a:solidFill>
                  <a:srgbClr val="00B05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3" name="Google Shape;93;p5"/>
              <p:cNvSpPr txBox="1"/>
              <p:nvPr/>
            </p:nvSpPr>
            <p:spPr>
              <a:xfrm rot="5400000">
                <a:off x="5620236" y="4846677"/>
                <a:ext cx="1844814" cy="400110"/>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Dropout</a:t>
                </a:r>
                <a:endParaRPr/>
              </a:p>
            </p:txBody>
          </p:sp>
          <p:sp>
            <p:nvSpPr>
              <p:cNvPr id="94" name="Google Shape;94;p5"/>
              <p:cNvSpPr txBox="1"/>
              <p:nvPr/>
            </p:nvSpPr>
            <p:spPr>
              <a:xfrm rot="5400000">
                <a:off x="6418072" y="4846677"/>
                <a:ext cx="1844814" cy="400110"/>
              </a:xfrm>
              <a:prstGeom prst="rect">
                <a:avLst/>
              </a:prstGeom>
              <a:solidFill>
                <a:srgbClr val="FFC000">
                  <a:alpha val="29803"/>
                </a:srgbClr>
              </a:solidFill>
              <a:ln cap="flat" cmpd="sng" w="1905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kết nối đầy đủ</a:t>
                </a:r>
                <a:endParaRPr sz="1400">
                  <a:solidFill>
                    <a:schemeClr val="dk1"/>
                  </a:solidFill>
                  <a:latin typeface="Arial"/>
                  <a:ea typeface="Arial"/>
                  <a:cs typeface="Arial"/>
                  <a:sym typeface="Arial"/>
                </a:endParaRPr>
              </a:p>
            </p:txBody>
          </p:sp>
        </p:grpSp>
      </p:grpSp>
      <p:sp>
        <p:nvSpPr>
          <p:cNvPr id="95" name="Google Shape;95;p5"/>
          <p:cNvSpPr/>
          <p:nvPr/>
        </p:nvSpPr>
        <p:spPr>
          <a:xfrm rot="-5400000">
            <a:off x="7354018" y="3825541"/>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6" name="Google Shape;96;p5"/>
          <p:cNvGrpSpPr/>
          <p:nvPr/>
        </p:nvGrpSpPr>
        <p:grpSpPr>
          <a:xfrm>
            <a:off x="558800" y="2087228"/>
            <a:ext cx="8785225" cy="215444"/>
            <a:chOff x="1027113" y="2045625"/>
            <a:chExt cx="8785225" cy="215444"/>
          </a:xfrm>
        </p:grpSpPr>
        <p:sp>
          <p:nvSpPr>
            <p:cNvPr id="97" name="Google Shape;97;p5"/>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5"/>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Tinh chỉnh một mô hình được huấn luyện sẵn:</a:t>
              </a:r>
              <a:endParaRPr/>
            </a:p>
          </p:txBody>
        </p:sp>
      </p:grpSp>
      <p:pic>
        <p:nvPicPr>
          <p:cNvPr id="99" name="Google Shape;99;p5"/>
          <p:cNvPicPr preferRelativeResize="0"/>
          <p:nvPr/>
        </p:nvPicPr>
        <p:blipFill rotWithShape="1">
          <a:blip r:embed="rId3">
            <a:alphaModFix/>
          </a:blip>
          <a:srcRect b="0" l="0" r="0" t="0"/>
          <a:stretch/>
        </p:blipFill>
        <p:spPr>
          <a:xfrm>
            <a:off x="1353106" y="3581538"/>
            <a:ext cx="849524" cy="720000"/>
          </a:xfrm>
          <a:prstGeom prst="rect">
            <a:avLst/>
          </a:prstGeom>
          <a:noFill/>
          <a:ln cap="flat" cmpd="sng" w="9525">
            <a:solidFill>
              <a:srgbClr val="193EB0"/>
            </a:solidFill>
            <a:prstDash val="solid"/>
            <a:round/>
            <a:headEnd len="sm" w="sm" type="none"/>
            <a:tailEnd len="sm" w="sm" type="none"/>
          </a:ln>
        </p:spPr>
      </p:pic>
      <p:grpSp>
        <p:nvGrpSpPr>
          <p:cNvPr id="100" name="Google Shape;100;p5"/>
          <p:cNvGrpSpPr/>
          <p:nvPr/>
        </p:nvGrpSpPr>
        <p:grpSpPr>
          <a:xfrm>
            <a:off x="2895200" y="2601606"/>
            <a:ext cx="1773242" cy="2796977"/>
            <a:chOff x="2895200" y="2774065"/>
            <a:chExt cx="1773242" cy="2796977"/>
          </a:xfrm>
        </p:grpSpPr>
        <p:sp>
          <p:nvSpPr>
            <p:cNvPr id="101" name="Google Shape;101;p5"/>
            <p:cNvSpPr txBox="1"/>
            <p:nvPr/>
          </p:nvSpPr>
          <p:spPr>
            <a:xfrm>
              <a:off x="2895200" y="2774065"/>
              <a:ext cx="17732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Trích xuất tính năng</a:t>
              </a:r>
              <a:endParaRPr sz="1400">
                <a:solidFill>
                  <a:srgbClr val="FF0000"/>
                </a:solidFill>
                <a:latin typeface="Arial"/>
                <a:ea typeface="Arial"/>
                <a:cs typeface="Arial"/>
                <a:sym typeface="Arial"/>
              </a:endParaRPr>
            </a:p>
          </p:txBody>
        </p:sp>
        <p:grpSp>
          <p:nvGrpSpPr>
            <p:cNvPr id="102" name="Google Shape;102;p5"/>
            <p:cNvGrpSpPr/>
            <p:nvPr/>
          </p:nvGrpSpPr>
          <p:grpSpPr>
            <a:xfrm>
              <a:off x="3067231" y="3140718"/>
              <a:ext cx="1429169" cy="2022336"/>
              <a:chOff x="2914231" y="4035563"/>
              <a:chExt cx="1429169" cy="2022336"/>
            </a:xfrm>
          </p:grpSpPr>
          <p:sp>
            <p:nvSpPr>
              <p:cNvPr id="103" name="Google Shape;103;p5"/>
              <p:cNvSpPr/>
              <p:nvPr/>
            </p:nvSpPr>
            <p:spPr>
              <a:xfrm>
                <a:off x="2914231" y="4035563"/>
                <a:ext cx="1429169" cy="2022336"/>
              </a:xfrm>
              <a:prstGeom prst="rect">
                <a:avLst/>
              </a:prstGeom>
              <a:solidFill>
                <a:srgbClr val="FF0000">
                  <a:alpha val="4705"/>
                </a:srgbClr>
              </a:solid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Google Shape;104;p5"/>
              <p:cNvSpPr txBox="1"/>
              <p:nvPr/>
            </p:nvSpPr>
            <p:spPr>
              <a:xfrm rot="5400000">
                <a:off x="2325493" y="4846677"/>
                <a:ext cx="1844814" cy="400110"/>
              </a:xfrm>
              <a:prstGeom prst="rect">
                <a:avLst/>
              </a:prstGeom>
              <a:solidFill>
                <a:schemeClr val="accent6">
                  <a:alpha val="29803"/>
                </a:scheme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Convolution</a:t>
                </a:r>
                <a:endParaRPr/>
              </a:p>
            </p:txBody>
          </p:sp>
          <p:sp>
            <p:nvSpPr>
              <p:cNvPr id="105" name="Google Shape;105;p5"/>
              <p:cNvSpPr txBox="1"/>
              <p:nvPr/>
            </p:nvSpPr>
            <p:spPr>
              <a:xfrm rot="5400000">
                <a:off x="3123329" y="4846677"/>
                <a:ext cx="1844814" cy="400110"/>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Pooling</a:t>
                </a:r>
                <a:endParaRPr/>
              </a:p>
            </p:txBody>
          </p:sp>
        </p:grpSp>
        <p:sp>
          <p:nvSpPr>
            <p:cNvPr id="106" name="Google Shape;106;p5"/>
            <p:cNvSpPr txBox="1"/>
            <p:nvPr/>
          </p:nvSpPr>
          <p:spPr>
            <a:xfrm>
              <a:off x="2970540" y="5263265"/>
              <a:ext cx="162256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Lặp lại một vài lần</a:t>
              </a:r>
              <a:endParaRPr sz="1400">
                <a:solidFill>
                  <a:srgbClr val="3F3F3F"/>
                </a:solidFill>
                <a:latin typeface="Arial"/>
                <a:ea typeface="Arial"/>
                <a:cs typeface="Arial"/>
                <a:sym typeface="Arial"/>
              </a:endParaRPr>
            </a:p>
          </p:txBody>
        </p:sp>
      </p:grpSp>
      <p:sp>
        <p:nvSpPr>
          <p:cNvPr id="107" name="Google Shape;107;p5"/>
          <p:cNvSpPr/>
          <p:nvPr/>
        </p:nvSpPr>
        <p:spPr>
          <a:xfrm>
            <a:off x="703263" y="5621142"/>
            <a:ext cx="8640762" cy="345461"/>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Giả sử một mô hình học sâu CNN được huấn luyện theo một bộ dữ liệu.</a:t>
            </a:r>
            <a:endParaRPr/>
          </a:p>
        </p:txBody>
      </p:sp>
      <p:grpSp>
        <p:nvGrpSpPr>
          <p:cNvPr id="108" name="Google Shape;108;p5"/>
          <p:cNvGrpSpPr/>
          <p:nvPr/>
        </p:nvGrpSpPr>
        <p:grpSpPr>
          <a:xfrm>
            <a:off x="450000" y="450000"/>
            <a:ext cx="9018000" cy="276999"/>
            <a:chOff x="450000" y="450000"/>
            <a:chExt cx="9018000" cy="276999"/>
          </a:xfrm>
        </p:grpSpPr>
        <p:sp>
          <p:nvSpPr>
            <p:cNvPr id="109" name="Google Shape;109;p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110" name="Google Shape;110;p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111" name="Google Shape;111;p5"/>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6"/>
          <p:cNvGrpSpPr/>
          <p:nvPr/>
        </p:nvGrpSpPr>
        <p:grpSpPr>
          <a:xfrm>
            <a:off x="558800" y="2091493"/>
            <a:ext cx="8785225" cy="215444"/>
            <a:chOff x="1027113" y="2045625"/>
            <a:chExt cx="8785225" cy="215444"/>
          </a:xfrm>
        </p:grpSpPr>
        <p:sp>
          <p:nvSpPr>
            <p:cNvPr id="118" name="Google Shape;118;p6"/>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6"/>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Tinh chỉnh một mô hình được huấn luyện sẵn:</a:t>
              </a:r>
              <a:endParaRPr/>
            </a:p>
          </p:txBody>
        </p:sp>
      </p:grpSp>
      <p:sp>
        <p:nvSpPr>
          <p:cNvPr id="120" name="Google Shape;120;p6"/>
          <p:cNvSpPr/>
          <p:nvPr/>
        </p:nvSpPr>
        <p:spPr>
          <a:xfrm>
            <a:off x="703263" y="5625407"/>
            <a:ext cx="8640762" cy="345461"/>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2). Loại bỏ tầng phân loại</a:t>
            </a:r>
            <a:endParaRPr sz="1300">
              <a:solidFill>
                <a:srgbClr val="262626"/>
              </a:solidFill>
              <a:latin typeface="Arial"/>
              <a:ea typeface="Arial"/>
              <a:cs typeface="Arial"/>
              <a:sym typeface="Arial"/>
            </a:endParaRPr>
          </a:p>
        </p:txBody>
      </p:sp>
      <p:sp>
        <p:nvSpPr>
          <p:cNvPr id="121" name="Google Shape;121;p6"/>
          <p:cNvSpPr/>
          <p:nvPr/>
        </p:nvSpPr>
        <p:spPr>
          <a:xfrm rot="-5400000">
            <a:off x="4920343" y="3829805"/>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6"/>
          <p:cNvSpPr txBox="1"/>
          <p:nvPr/>
        </p:nvSpPr>
        <p:spPr>
          <a:xfrm>
            <a:off x="5726818" y="2605871"/>
            <a:ext cx="91884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A5A5A5"/>
                </a:solidFill>
                <a:latin typeface="Arial"/>
                <a:ea typeface="Arial"/>
                <a:cs typeface="Arial"/>
                <a:sym typeface="Arial"/>
              </a:rPr>
              <a:t>Phân loại</a:t>
            </a:r>
            <a:endParaRPr sz="1400">
              <a:solidFill>
                <a:srgbClr val="A5A5A5"/>
              </a:solidFill>
              <a:latin typeface="Arial"/>
              <a:ea typeface="Arial"/>
              <a:cs typeface="Arial"/>
              <a:sym typeface="Arial"/>
            </a:endParaRPr>
          </a:p>
        </p:txBody>
      </p:sp>
      <p:sp>
        <p:nvSpPr>
          <p:cNvPr id="123" name="Google Shape;123;p6"/>
          <p:cNvSpPr txBox="1"/>
          <p:nvPr/>
        </p:nvSpPr>
        <p:spPr>
          <a:xfrm rot="5400000">
            <a:off x="4882912" y="3783638"/>
            <a:ext cx="1844814" cy="400110"/>
          </a:xfrm>
          <a:prstGeom prst="rect">
            <a:avLst/>
          </a:prstGeom>
          <a:solidFill>
            <a:srgbClr val="D8D8D8"/>
          </a:solidFill>
          <a:ln cap="flat" cmpd="sng" w="19050">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7F7F7F"/>
                </a:solidFill>
                <a:latin typeface="Arial"/>
                <a:ea typeface="Arial"/>
                <a:cs typeface="Arial"/>
                <a:sym typeface="Arial"/>
              </a:rPr>
              <a:t>Tầng Dropout</a:t>
            </a:r>
            <a:endParaRPr/>
          </a:p>
        </p:txBody>
      </p:sp>
      <p:sp>
        <p:nvSpPr>
          <p:cNvPr id="124" name="Google Shape;124;p6"/>
          <p:cNvSpPr txBox="1"/>
          <p:nvPr/>
        </p:nvSpPr>
        <p:spPr>
          <a:xfrm rot="5400000">
            <a:off x="5680748" y="3783638"/>
            <a:ext cx="1844814" cy="400110"/>
          </a:xfrm>
          <a:prstGeom prst="rect">
            <a:avLst/>
          </a:prstGeom>
          <a:solidFill>
            <a:srgbClr val="D8D8D8"/>
          </a:solidFill>
          <a:ln cap="flat" cmpd="sng" w="19050">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7F7F7F"/>
                </a:solidFill>
                <a:latin typeface="Arial"/>
                <a:ea typeface="Arial"/>
                <a:cs typeface="Arial"/>
                <a:sym typeface="Arial"/>
              </a:rPr>
              <a:t>Tầng kết nối đầy đủ</a:t>
            </a:r>
            <a:endParaRPr sz="1400">
              <a:solidFill>
                <a:srgbClr val="7F7F7F"/>
              </a:solidFill>
              <a:latin typeface="Arial"/>
              <a:ea typeface="Arial"/>
              <a:cs typeface="Arial"/>
              <a:sym typeface="Arial"/>
            </a:endParaRPr>
          </a:p>
        </p:txBody>
      </p:sp>
      <p:grpSp>
        <p:nvGrpSpPr>
          <p:cNvPr id="125" name="Google Shape;125;p6"/>
          <p:cNvGrpSpPr/>
          <p:nvPr/>
        </p:nvGrpSpPr>
        <p:grpSpPr>
          <a:xfrm>
            <a:off x="2895200" y="2605871"/>
            <a:ext cx="1773242" cy="2796977"/>
            <a:chOff x="2895200" y="2774065"/>
            <a:chExt cx="1773242" cy="2796977"/>
          </a:xfrm>
        </p:grpSpPr>
        <p:sp>
          <p:nvSpPr>
            <p:cNvPr id="126" name="Google Shape;126;p6"/>
            <p:cNvSpPr txBox="1"/>
            <p:nvPr/>
          </p:nvSpPr>
          <p:spPr>
            <a:xfrm>
              <a:off x="2895200" y="2774065"/>
              <a:ext cx="17732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Trích xuất tính năng</a:t>
              </a:r>
              <a:endParaRPr sz="1400">
                <a:solidFill>
                  <a:srgbClr val="FF0000"/>
                </a:solidFill>
                <a:latin typeface="Arial"/>
                <a:ea typeface="Arial"/>
                <a:cs typeface="Arial"/>
                <a:sym typeface="Arial"/>
              </a:endParaRPr>
            </a:p>
          </p:txBody>
        </p:sp>
        <p:grpSp>
          <p:nvGrpSpPr>
            <p:cNvPr id="127" name="Google Shape;127;p6"/>
            <p:cNvGrpSpPr/>
            <p:nvPr/>
          </p:nvGrpSpPr>
          <p:grpSpPr>
            <a:xfrm>
              <a:off x="3067231" y="3140718"/>
              <a:ext cx="1429169" cy="2022336"/>
              <a:chOff x="2914231" y="4035563"/>
              <a:chExt cx="1429169" cy="2022336"/>
            </a:xfrm>
          </p:grpSpPr>
          <p:sp>
            <p:nvSpPr>
              <p:cNvPr id="128" name="Google Shape;128;p6"/>
              <p:cNvSpPr/>
              <p:nvPr/>
            </p:nvSpPr>
            <p:spPr>
              <a:xfrm>
                <a:off x="2914231" y="4035563"/>
                <a:ext cx="1429169" cy="2022336"/>
              </a:xfrm>
              <a:prstGeom prst="rect">
                <a:avLst/>
              </a:prstGeom>
              <a:solidFill>
                <a:srgbClr val="FF0000">
                  <a:alpha val="4705"/>
                </a:srgbClr>
              </a:solid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9" name="Google Shape;129;p6"/>
              <p:cNvSpPr txBox="1"/>
              <p:nvPr/>
            </p:nvSpPr>
            <p:spPr>
              <a:xfrm rot="5400000">
                <a:off x="2325493" y="4846677"/>
                <a:ext cx="1844814" cy="400110"/>
              </a:xfrm>
              <a:prstGeom prst="rect">
                <a:avLst/>
              </a:prstGeom>
              <a:solidFill>
                <a:schemeClr val="accent6">
                  <a:alpha val="29803"/>
                </a:scheme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Convolution</a:t>
                </a:r>
                <a:endParaRPr/>
              </a:p>
            </p:txBody>
          </p:sp>
          <p:sp>
            <p:nvSpPr>
              <p:cNvPr id="130" name="Google Shape;130;p6"/>
              <p:cNvSpPr txBox="1"/>
              <p:nvPr/>
            </p:nvSpPr>
            <p:spPr>
              <a:xfrm rot="5400000">
                <a:off x="3123329" y="4846677"/>
                <a:ext cx="1844814" cy="400110"/>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Pooling</a:t>
                </a:r>
                <a:endParaRPr/>
              </a:p>
            </p:txBody>
          </p:sp>
        </p:grpSp>
        <p:sp>
          <p:nvSpPr>
            <p:cNvPr id="131" name="Google Shape;131;p6"/>
            <p:cNvSpPr txBox="1"/>
            <p:nvPr/>
          </p:nvSpPr>
          <p:spPr>
            <a:xfrm>
              <a:off x="2970541" y="5263265"/>
              <a:ext cx="162256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Lặp lại một vài lần</a:t>
              </a:r>
              <a:endParaRPr sz="1400">
                <a:solidFill>
                  <a:srgbClr val="3F3F3F"/>
                </a:solidFill>
                <a:latin typeface="Arial"/>
                <a:ea typeface="Arial"/>
                <a:cs typeface="Arial"/>
                <a:sym typeface="Arial"/>
              </a:endParaRPr>
            </a:p>
          </p:txBody>
        </p:sp>
      </p:grpSp>
      <p:sp>
        <p:nvSpPr>
          <p:cNvPr id="132" name="Google Shape;132;p6"/>
          <p:cNvSpPr/>
          <p:nvPr/>
        </p:nvSpPr>
        <p:spPr>
          <a:xfrm>
            <a:off x="5471292" y="2957600"/>
            <a:ext cx="1429169" cy="2022336"/>
          </a:xfrm>
          <a:prstGeom prst="rect">
            <a:avLst/>
          </a:prstGeom>
          <a:solidFill>
            <a:srgbClr val="A5A5A5">
              <a:alpha val="64705"/>
            </a:srgbClr>
          </a:solidFill>
          <a:ln cap="flat" cmpd="sng" w="12700">
            <a:solidFill>
              <a:srgbClr val="A5A5A5"/>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3" name="Google Shape;133;p6"/>
          <p:cNvSpPr/>
          <p:nvPr/>
        </p:nvSpPr>
        <p:spPr>
          <a:xfrm>
            <a:off x="4565877" y="2348768"/>
            <a:ext cx="3240000" cy="3240000"/>
          </a:xfrm>
          <a:prstGeom prst="mathMultiply">
            <a:avLst>
              <a:gd fmla="val 4211" name="adj1"/>
            </a:avLst>
          </a:prstGeom>
          <a:solidFill>
            <a:srgbClr val="FF000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4" name="Google Shape;134;p6"/>
          <p:cNvGrpSpPr/>
          <p:nvPr/>
        </p:nvGrpSpPr>
        <p:grpSpPr>
          <a:xfrm>
            <a:off x="450000" y="450000"/>
            <a:ext cx="9018000" cy="276999"/>
            <a:chOff x="450000" y="450000"/>
            <a:chExt cx="9018000" cy="276999"/>
          </a:xfrm>
        </p:grpSpPr>
        <p:sp>
          <p:nvSpPr>
            <p:cNvPr id="135" name="Google Shape;135;p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136" name="Google Shape;136;p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137" name="Google Shape;137;p6"/>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aphicFrame>
        <p:nvGraphicFramePr>
          <p:cNvPr id="143" name="Google Shape;143;p7"/>
          <p:cNvGraphicFramePr/>
          <p:nvPr/>
        </p:nvGraphicFramePr>
        <p:xfrm>
          <a:off x="8094325" y="3185247"/>
          <a:ext cx="3000000" cy="3000000"/>
        </p:xfrm>
        <a:graphic>
          <a:graphicData uri="http://schemas.openxmlformats.org/drawingml/2006/table">
            <a:tbl>
              <a:tblPr bandRow="1" firstRow="1">
                <a:noFill/>
                <a:tableStyleId>{156EA12F-B8F3-4141-ADA1-2360E40872F5}</a:tableStyleId>
              </a:tblPr>
              <a:tblGrid>
                <a:gridCol w="400800"/>
              </a:tblGrid>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0.02</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0.05</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0.03</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FF0000"/>
                          </a:solidFill>
                          <a:latin typeface="Arial"/>
                          <a:ea typeface="Arial"/>
                          <a:cs typeface="Arial"/>
                          <a:sym typeface="Arial"/>
                        </a:rPr>
                        <a:t>0.90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144" name="Google Shape;144;p7"/>
          <p:cNvSpPr txBox="1"/>
          <p:nvPr/>
        </p:nvSpPr>
        <p:spPr>
          <a:xfrm>
            <a:off x="1113263" y="2595968"/>
            <a:ext cx="13292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nhập</a:t>
            </a:r>
            <a:endParaRPr b="1" sz="1600">
              <a:solidFill>
                <a:srgbClr val="193EB0"/>
              </a:solidFill>
              <a:latin typeface="Arial"/>
              <a:ea typeface="Arial"/>
              <a:cs typeface="Arial"/>
              <a:sym typeface="Arial"/>
            </a:endParaRPr>
          </a:p>
        </p:txBody>
      </p:sp>
      <p:sp>
        <p:nvSpPr>
          <p:cNvPr id="145" name="Google Shape;145;p7"/>
          <p:cNvSpPr txBox="1"/>
          <p:nvPr/>
        </p:nvSpPr>
        <p:spPr>
          <a:xfrm>
            <a:off x="7653423" y="2595968"/>
            <a:ext cx="12763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xuất</a:t>
            </a:r>
            <a:endParaRPr b="1" sz="1600">
              <a:solidFill>
                <a:srgbClr val="193EB0"/>
              </a:solidFill>
              <a:latin typeface="Arial"/>
              <a:ea typeface="Arial"/>
              <a:cs typeface="Arial"/>
              <a:sym typeface="Arial"/>
            </a:endParaRPr>
          </a:p>
        </p:txBody>
      </p:sp>
      <p:sp>
        <p:nvSpPr>
          <p:cNvPr id="146" name="Google Shape;146;p7"/>
          <p:cNvSpPr/>
          <p:nvPr/>
        </p:nvSpPr>
        <p:spPr>
          <a:xfrm rot="-5400000">
            <a:off x="2532650" y="4042529"/>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7"/>
          <p:cNvSpPr/>
          <p:nvPr/>
        </p:nvSpPr>
        <p:spPr>
          <a:xfrm rot="-5400000">
            <a:off x="4920343" y="4042529"/>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8" name="Google Shape;148;p7"/>
          <p:cNvGrpSpPr/>
          <p:nvPr/>
        </p:nvGrpSpPr>
        <p:grpSpPr>
          <a:xfrm>
            <a:off x="4861999" y="2616109"/>
            <a:ext cx="2648482" cy="2591475"/>
            <a:chOff x="5752323" y="2571579"/>
            <a:chExt cx="2648482" cy="2591475"/>
          </a:xfrm>
        </p:grpSpPr>
        <p:sp>
          <p:nvSpPr>
            <p:cNvPr id="149" name="Google Shape;149;p7"/>
            <p:cNvSpPr txBox="1"/>
            <p:nvPr/>
          </p:nvSpPr>
          <p:spPr>
            <a:xfrm>
              <a:off x="5752323" y="2571579"/>
              <a:ext cx="264848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Phân loại</a:t>
              </a:r>
              <a:endParaRPr sz="1400">
                <a:solidFill>
                  <a:srgbClr val="FF0000"/>
                </a:solidFill>
                <a:latin typeface="Arial"/>
                <a:ea typeface="Arial"/>
                <a:cs typeface="Arial"/>
                <a:sym typeface="Arial"/>
              </a:endParaRPr>
            </a:p>
            <a:p>
              <a:pPr indent="0" lvl="0" marL="0" marR="0" rtl="0" algn="ctr">
                <a:spcBef>
                  <a:spcPts val="0"/>
                </a:spcBef>
                <a:spcAft>
                  <a:spcPts val="0"/>
                </a:spcAft>
                <a:buNone/>
              </a:pPr>
              <a:r>
                <a:rPr lang="en-US" sz="1400">
                  <a:solidFill>
                    <a:srgbClr val="FF0000"/>
                  </a:solidFill>
                  <a:latin typeface="Arial"/>
                  <a:ea typeface="Arial"/>
                  <a:cs typeface="Arial"/>
                  <a:sym typeface="Arial"/>
                </a:rPr>
                <a:t>(</a:t>
              </a:r>
              <a:r>
                <a:rPr lang="en-US" sz="1400">
                  <a:solidFill>
                    <a:srgbClr val="00B050"/>
                  </a:solidFill>
                  <a:latin typeface="Arial"/>
                  <a:ea typeface="Arial"/>
                  <a:cs typeface="Arial"/>
                  <a:sym typeface="Arial"/>
                </a:rPr>
                <a:t>trọng số mới được huấn luyện</a:t>
              </a:r>
              <a:r>
                <a:rPr lang="en-US" sz="1400">
                  <a:solidFill>
                    <a:srgbClr val="FF0000"/>
                  </a:solidFill>
                  <a:latin typeface="Arial"/>
                  <a:ea typeface="Arial"/>
                  <a:cs typeface="Arial"/>
                  <a:sym typeface="Arial"/>
                </a:rPr>
                <a:t>)</a:t>
              </a:r>
              <a:endParaRPr/>
            </a:p>
          </p:txBody>
        </p:sp>
        <p:grpSp>
          <p:nvGrpSpPr>
            <p:cNvPr id="150" name="Google Shape;150;p7"/>
            <p:cNvGrpSpPr/>
            <p:nvPr/>
          </p:nvGrpSpPr>
          <p:grpSpPr>
            <a:xfrm>
              <a:off x="6361974" y="3140718"/>
              <a:ext cx="1429169" cy="2022336"/>
              <a:chOff x="6208974" y="4035563"/>
              <a:chExt cx="1429169" cy="2022336"/>
            </a:xfrm>
          </p:grpSpPr>
          <p:sp>
            <p:nvSpPr>
              <p:cNvPr id="151" name="Google Shape;151;p7"/>
              <p:cNvSpPr/>
              <p:nvPr/>
            </p:nvSpPr>
            <p:spPr>
              <a:xfrm>
                <a:off x="6208974" y="4035563"/>
                <a:ext cx="1429169" cy="2022336"/>
              </a:xfrm>
              <a:prstGeom prst="rect">
                <a:avLst/>
              </a:prstGeom>
              <a:solidFill>
                <a:srgbClr val="00B050">
                  <a:alpha val="4705"/>
                </a:srgbClr>
              </a:solidFill>
              <a:ln cap="flat" cmpd="sng" w="12700">
                <a:solidFill>
                  <a:srgbClr val="00B05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7"/>
              <p:cNvSpPr txBox="1"/>
              <p:nvPr/>
            </p:nvSpPr>
            <p:spPr>
              <a:xfrm rot="5400000">
                <a:off x="5620236" y="4846677"/>
                <a:ext cx="1844814" cy="400110"/>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Dropout</a:t>
                </a:r>
                <a:endParaRPr/>
              </a:p>
            </p:txBody>
          </p:sp>
          <p:sp>
            <p:nvSpPr>
              <p:cNvPr id="153" name="Google Shape;153;p7"/>
              <p:cNvSpPr txBox="1"/>
              <p:nvPr/>
            </p:nvSpPr>
            <p:spPr>
              <a:xfrm rot="5400000">
                <a:off x="6418072" y="4846677"/>
                <a:ext cx="1844814" cy="400110"/>
              </a:xfrm>
              <a:prstGeom prst="rect">
                <a:avLst/>
              </a:prstGeom>
              <a:solidFill>
                <a:srgbClr val="FFC000">
                  <a:alpha val="29803"/>
                </a:srgbClr>
              </a:solidFill>
              <a:ln cap="flat" cmpd="sng" w="1905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kết nối đầy đủ</a:t>
                </a:r>
                <a:endParaRPr sz="1400">
                  <a:solidFill>
                    <a:schemeClr val="dk1"/>
                  </a:solidFill>
                  <a:latin typeface="Arial"/>
                  <a:ea typeface="Arial"/>
                  <a:cs typeface="Arial"/>
                  <a:sym typeface="Arial"/>
                </a:endParaRPr>
              </a:p>
            </p:txBody>
          </p:sp>
        </p:grpSp>
      </p:grpSp>
      <p:sp>
        <p:nvSpPr>
          <p:cNvPr id="154" name="Google Shape;154;p7"/>
          <p:cNvSpPr/>
          <p:nvPr/>
        </p:nvSpPr>
        <p:spPr>
          <a:xfrm rot="-5400000">
            <a:off x="7354018" y="4042530"/>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5" name="Google Shape;155;p7"/>
          <p:cNvGrpSpPr/>
          <p:nvPr/>
        </p:nvGrpSpPr>
        <p:grpSpPr>
          <a:xfrm>
            <a:off x="558800" y="2093672"/>
            <a:ext cx="8785225" cy="215444"/>
            <a:chOff x="1027113" y="2045625"/>
            <a:chExt cx="8785225" cy="215444"/>
          </a:xfrm>
        </p:grpSpPr>
        <p:sp>
          <p:nvSpPr>
            <p:cNvPr id="156" name="Google Shape;156;p7"/>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7"/>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Tinh chỉnh một mô hình được huấn luyện sẵn:</a:t>
              </a:r>
              <a:endParaRPr/>
            </a:p>
          </p:txBody>
        </p:sp>
      </p:grpSp>
      <p:grpSp>
        <p:nvGrpSpPr>
          <p:cNvPr id="158" name="Google Shape;158;p7"/>
          <p:cNvGrpSpPr/>
          <p:nvPr/>
        </p:nvGrpSpPr>
        <p:grpSpPr>
          <a:xfrm>
            <a:off x="2849509" y="2618540"/>
            <a:ext cx="1864614" cy="2997032"/>
            <a:chOff x="2849509" y="2574010"/>
            <a:chExt cx="1864614" cy="2997032"/>
          </a:xfrm>
        </p:grpSpPr>
        <p:sp>
          <p:nvSpPr>
            <p:cNvPr id="159" name="Google Shape;159;p7"/>
            <p:cNvSpPr txBox="1"/>
            <p:nvPr/>
          </p:nvSpPr>
          <p:spPr>
            <a:xfrm>
              <a:off x="2849509" y="2574010"/>
              <a:ext cx="186461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Trích xuất tính năng</a:t>
              </a:r>
              <a:endParaRPr sz="1400">
                <a:solidFill>
                  <a:srgbClr val="FF0000"/>
                </a:solidFill>
                <a:latin typeface="Arial"/>
                <a:ea typeface="Arial"/>
                <a:cs typeface="Arial"/>
                <a:sym typeface="Arial"/>
              </a:endParaRPr>
            </a:p>
            <a:p>
              <a:pPr indent="0" lvl="0" marL="0" marR="0" rtl="0" algn="ctr">
                <a:spcBef>
                  <a:spcPts val="0"/>
                </a:spcBef>
                <a:spcAft>
                  <a:spcPts val="0"/>
                </a:spcAft>
                <a:buNone/>
              </a:pPr>
              <a:r>
                <a:rPr lang="en-US" sz="1400">
                  <a:solidFill>
                    <a:srgbClr val="FF0000"/>
                  </a:solidFill>
                  <a:latin typeface="Arial"/>
                  <a:ea typeface="Arial"/>
                  <a:cs typeface="Arial"/>
                  <a:sym typeface="Arial"/>
                </a:rPr>
                <a:t>(</a:t>
              </a:r>
              <a:r>
                <a:rPr lang="en-US" sz="1400">
                  <a:solidFill>
                    <a:srgbClr val="00B050"/>
                  </a:solidFill>
                  <a:latin typeface="Arial"/>
                  <a:ea typeface="Arial"/>
                  <a:cs typeface="Arial"/>
                  <a:sym typeface="Arial"/>
                </a:rPr>
                <a:t>Trọng số đóng băng</a:t>
              </a:r>
              <a:r>
                <a:rPr lang="en-US" sz="1400">
                  <a:solidFill>
                    <a:srgbClr val="FF0000"/>
                  </a:solidFill>
                  <a:latin typeface="Arial"/>
                  <a:ea typeface="Arial"/>
                  <a:cs typeface="Arial"/>
                  <a:sym typeface="Arial"/>
                </a:rPr>
                <a:t>)</a:t>
              </a:r>
              <a:endParaRPr/>
            </a:p>
          </p:txBody>
        </p:sp>
        <p:grpSp>
          <p:nvGrpSpPr>
            <p:cNvPr id="160" name="Google Shape;160;p7"/>
            <p:cNvGrpSpPr/>
            <p:nvPr/>
          </p:nvGrpSpPr>
          <p:grpSpPr>
            <a:xfrm>
              <a:off x="3067231" y="3140718"/>
              <a:ext cx="1429169" cy="2022336"/>
              <a:chOff x="2914231" y="4035563"/>
              <a:chExt cx="1429169" cy="2022336"/>
            </a:xfrm>
          </p:grpSpPr>
          <p:sp>
            <p:nvSpPr>
              <p:cNvPr id="161" name="Google Shape;161;p7"/>
              <p:cNvSpPr/>
              <p:nvPr/>
            </p:nvSpPr>
            <p:spPr>
              <a:xfrm>
                <a:off x="2914231" y="4035563"/>
                <a:ext cx="1429169" cy="2022336"/>
              </a:xfrm>
              <a:prstGeom prst="rect">
                <a:avLst/>
              </a:prstGeom>
              <a:solidFill>
                <a:srgbClr val="FF0000">
                  <a:alpha val="4705"/>
                </a:srgbClr>
              </a:solid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2" name="Google Shape;162;p7"/>
              <p:cNvSpPr txBox="1"/>
              <p:nvPr/>
            </p:nvSpPr>
            <p:spPr>
              <a:xfrm rot="5400000">
                <a:off x="2325493" y="4846677"/>
                <a:ext cx="1844814" cy="400110"/>
              </a:xfrm>
              <a:prstGeom prst="rect">
                <a:avLst/>
              </a:prstGeom>
              <a:solidFill>
                <a:schemeClr val="accent6">
                  <a:alpha val="29803"/>
                </a:scheme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Convolution</a:t>
                </a:r>
                <a:endParaRPr/>
              </a:p>
            </p:txBody>
          </p:sp>
          <p:sp>
            <p:nvSpPr>
              <p:cNvPr id="163" name="Google Shape;163;p7"/>
              <p:cNvSpPr txBox="1"/>
              <p:nvPr/>
            </p:nvSpPr>
            <p:spPr>
              <a:xfrm rot="5400000">
                <a:off x="3123329" y="4846677"/>
                <a:ext cx="1844814" cy="400110"/>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Pooling</a:t>
                </a:r>
                <a:endParaRPr/>
              </a:p>
            </p:txBody>
          </p:sp>
        </p:grpSp>
        <p:sp>
          <p:nvSpPr>
            <p:cNvPr id="164" name="Google Shape;164;p7"/>
            <p:cNvSpPr txBox="1"/>
            <p:nvPr/>
          </p:nvSpPr>
          <p:spPr>
            <a:xfrm>
              <a:off x="2970536" y="5263265"/>
              <a:ext cx="162256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Lặp lại một vài lần</a:t>
              </a:r>
              <a:endParaRPr sz="1400">
                <a:solidFill>
                  <a:srgbClr val="3F3F3F"/>
                </a:solidFill>
                <a:latin typeface="Arial"/>
                <a:ea typeface="Arial"/>
                <a:cs typeface="Arial"/>
                <a:sym typeface="Arial"/>
              </a:endParaRPr>
            </a:p>
          </p:txBody>
        </p:sp>
      </p:grpSp>
      <p:sp>
        <p:nvSpPr>
          <p:cNvPr id="165" name="Google Shape;165;p7"/>
          <p:cNvSpPr/>
          <p:nvPr/>
        </p:nvSpPr>
        <p:spPr>
          <a:xfrm>
            <a:off x="703263" y="5627586"/>
            <a:ext cx="8640762" cy="345461"/>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3). Huấn luyện tầng phân loại mới với một bộ dữ liệu mới.</a:t>
            </a:r>
            <a:endParaRPr/>
          </a:p>
        </p:txBody>
      </p:sp>
      <p:pic>
        <p:nvPicPr>
          <p:cNvPr id="166" name="Google Shape;166;p7"/>
          <p:cNvPicPr preferRelativeResize="0"/>
          <p:nvPr/>
        </p:nvPicPr>
        <p:blipFill rotWithShape="1">
          <a:blip r:embed="rId3">
            <a:alphaModFix/>
          </a:blip>
          <a:srcRect b="0" l="0" r="0" t="0"/>
          <a:stretch/>
        </p:blipFill>
        <p:spPr>
          <a:xfrm>
            <a:off x="1457743" y="3821492"/>
            <a:ext cx="602743" cy="720000"/>
          </a:xfrm>
          <a:prstGeom prst="rect">
            <a:avLst/>
          </a:prstGeom>
          <a:noFill/>
          <a:ln cap="flat" cmpd="sng" w="9525">
            <a:solidFill>
              <a:srgbClr val="193EB0"/>
            </a:solidFill>
            <a:prstDash val="solid"/>
            <a:round/>
            <a:headEnd len="sm" w="sm" type="none"/>
            <a:tailEnd len="sm" w="sm" type="none"/>
          </a:ln>
        </p:spPr>
      </p:pic>
      <p:grpSp>
        <p:nvGrpSpPr>
          <p:cNvPr id="167" name="Google Shape;167;p7"/>
          <p:cNvGrpSpPr/>
          <p:nvPr/>
        </p:nvGrpSpPr>
        <p:grpSpPr>
          <a:xfrm>
            <a:off x="450000" y="450000"/>
            <a:ext cx="9018000" cy="276999"/>
            <a:chOff x="450000" y="450000"/>
            <a:chExt cx="9018000" cy="276999"/>
          </a:xfrm>
        </p:grpSpPr>
        <p:sp>
          <p:nvSpPr>
            <p:cNvPr id="168" name="Google Shape;168;p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169" name="Google Shape;169;p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170" name="Google Shape;170;p7"/>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8"/>
          <p:cNvGraphicFramePr/>
          <p:nvPr/>
        </p:nvGraphicFramePr>
        <p:xfrm>
          <a:off x="8094325" y="3180328"/>
          <a:ext cx="3000000" cy="3000000"/>
        </p:xfrm>
        <a:graphic>
          <a:graphicData uri="http://schemas.openxmlformats.org/drawingml/2006/table">
            <a:tbl>
              <a:tblPr bandRow="1" firstRow="1">
                <a:noFill/>
                <a:tableStyleId>{156EA12F-B8F3-4141-ADA1-2360E40872F5}</a:tableStyleId>
              </a:tblPr>
              <a:tblGrid>
                <a:gridCol w="400800"/>
              </a:tblGrid>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0.02</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0.05</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0.03</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FF0000"/>
                          </a:solidFill>
                          <a:latin typeface="Arial"/>
                          <a:ea typeface="Arial"/>
                          <a:cs typeface="Arial"/>
                          <a:sym typeface="Arial"/>
                        </a:rPr>
                        <a:t>0.90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02225">
                <a:tc>
                  <a:txBody>
                    <a:bodyPr/>
                    <a:lstStyle/>
                    <a:p>
                      <a:pPr indent="0" lvl="0" marL="0" marR="0" rtl="0" algn="ctr">
                        <a:spcBef>
                          <a:spcPts val="0"/>
                        </a:spcBef>
                        <a:spcAft>
                          <a:spcPts val="0"/>
                        </a:spcAft>
                        <a:buNone/>
                      </a:pPr>
                      <a:r>
                        <a:rPr b="0" lang="en-US" sz="700" u="none" cap="none" strike="noStrike">
                          <a:solidFill>
                            <a:srgbClr val="262626"/>
                          </a:solidFill>
                          <a:latin typeface="Arial"/>
                          <a:ea typeface="Arial"/>
                          <a:cs typeface="Arial"/>
                          <a:sym typeface="Arial"/>
                        </a:rPr>
                        <a:t>0</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177" name="Google Shape;177;p8"/>
          <p:cNvSpPr txBox="1"/>
          <p:nvPr/>
        </p:nvSpPr>
        <p:spPr>
          <a:xfrm>
            <a:off x="1113263" y="2595535"/>
            <a:ext cx="13292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nhập</a:t>
            </a:r>
            <a:endParaRPr b="1" sz="1600">
              <a:solidFill>
                <a:srgbClr val="193EB0"/>
              </a:solidFill>
              <a:latin typeface="Arial"/>
              <a:ea typeface="Arial"/>
              <a:cs typeface="Arial"/>
              <a:sym typeface="Arial"/>
            </a:endParaRPr>
          </a:p>
        </p:txBody>
      </p:sp>
      <p:sp>
        <p:nvSpPr>
          <p:cNvPr id="178" name="Google Shape;178;p8"/>
          <p:cNvSpPr txBox="1"/>
          <p:nvPr/>
        </p:nvSpPr>
        <p:spPr>
          <a:xfrm>
            <a:off x="7653423" y="2595535"/>
            <a:ext cx="127631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193EB0"/>
                </a:solidFill>
                <a:latin typeface="Arial"/>
                <a:ea typeface="Arial"/>
                <a:cs typeface="Arial"/>
                <a:sym typeface="Arial"/>
              </a:rPr>
              <a:t>Dữ liệu xuất</a:t>
            </a:r>
            <a:endParaRPr b="1" sz="1600">
              <a:solidFill>
                <a:srgbClr val="193EB0"/>
              </a:solidFill>
              <a:latin typeface="Arial"/>
              <a:ea typeface="Arial"/>
              <a:cs typeface="Arial"/>
              <a:sym typeface="Arial"/>
            </a:endParaRPr>
          </a:p>
        </p:txBody>
      </p:sp>
      <p:sp>
        <p:nvSpPr>
          <p:cNvPr id="179" name="Google Shape;179;p8"/>
          <p:cNvSpPr/>
          <p:nvPr/>
        </p:nvSpPr>
        <p:spPr>
          <a:xfrm rot="-5400000">
            <a:off x="2532650" y="4037610"/>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8"/>
          <p:cNvSpPr/>
          <p:nvPr/>
        </p:nvSpPr>
        <p:spPr>
          <a:xfrm rot="-5400000">
            <a:off x="4920343" y="4037610"/>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1" name="Google Shape;181;p8"/>
          <p:cNvGrpSpPr/>
          <p:nvPr/>
        </p:nvGrpSpPr>
        <p:grpSpPr>
          <a:xfrm>
            <a:off x="4944548" y="2611190"/>
            <a:ext cx="2483372" cy="2591475"/>
            <a:chOff x="5834872" y="2571579"/>
            <a:chExt cx="2483372" cy="2591475"/>
          </a:xfrm>
        </p:grpSpPr>
        <p:sp>
          <p:nvSpPr>
            <p:cNvPr id="182" name="Google Shape;182;p8"/>
            <p:cNvSpPr txBox="1"/>
            <p:nvPr/>
          </p:nvSpPr>
          <p:spPr>
            <a:xfrm>
              <a:off x="5834872" y="2571579"/>
              <a:ext cx="2483372" cy="4924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rgbClr val="FF0000"/>
                  </a:solidFill>
                  <a:latin typeface="Arial"/>
                  <a:ea typeface="Arial"/>
                  <a:cs typeface="Arial"/>
                  <a:sym typeface="Arial"/>
                </a:rPr>
                <a:t>Phân loại</a:t>
              </a:r>
              <a:endParaRPr sz="1300">
                <a:solidFill>
                  <a:srgbClr val="FF0000"/>
                </a:solidFill>
                <a:latin typeface="Arial"/>
                <a:ea typeface="Arial"/>
                <a:cs typeface="Arial"/>
                <a:sym typeface="Arial"/>
              </a:endParaRPr>
            </a:p>
            <a:p>
              <a:pPr indent="0" lvl="0" marL="0" marR="0" rtl="0" algn="ctr">
                <a:spcBef>
                  <a:spcPts val="0"/>
                </a:spcBef>
                <a:spcAft>
                  <a:spcPts val="0"/>
                </a:spcAft>
                <a:buNone/>
              </a:pPr>
              <a:r>
                <a:rPr lang="en-US" sz="1300">
                  <a:solidFill>
                    <a:srgbClr val="FF0000"/>
                  </a:solidFill>
                  <a:latin typeface="Arial"/>
                  <a:ea typeface="Arial"/>
                  <a:cs typeface="Arial"/>
                  <a:sym typeface="Arial"/>
                </a:rPr>
                <a:t>(</a:t>
              </a:r>
              <a:r>
                <a:rPr lang="en-US" sz="1300">
                  <a:solidFill>
                    <a:srgbClr val="00B050"/>
                  </a:solidFill>
                  <a:latin typeface="Arial"/>
                  <a:ea typeface="Arial"/>
                  <a:cs typeface="Arial"/>
                  <a:sym typeface="Arial"/>
                </a:rPr>
                <a:t>trọng số mới được huấn luyện</a:t>
              </a:r>
              <a:r>
                <a:rPr lang="en-US" sz="1300">
                  <a:solidFill>
                    <a:srgbClr val="FF0000"/>
                  </a:solidFill>
                  <a:latin typeface="Arial"/>
                  <a:ea typeface="Arial"/>
                  <a:cs typeface="Arial"/>
                  <a:sym typeface="Arial"/>
                </a:rPr>
                <a:t>)</a:t>
              </a:r>
              <a:endParaRPr/>
            </a:p>
          </p:txBody>
        </p:sp>
        <p:grpSp>
          <p:nvGrpSpPr>
            <p:cNvPr id="183" name="Google Shape;183;p8"/>
            <p:cNvGrpSpPr/>
            <p:nvPr/>
          </p:nvGrpSpPr>
          <p:grpSpPr>
            <a:xfrm>
              <a:off x="6361974" y="3140718"/>
              <a:ext cx="1429169" cy="2022336"/>
              <a:chOff x="6208974" y="4035563"/>
              <a:chExt cx="1429169" cy="2022336"/>
            </a:xfrm>
          </p:grpSpPr>
          <p:sp>
            <p:nvSpPr>
              <p:cNvPr id="184" name="Google Shape;184;p8"/>
              <p:cNvSpPr/>
              <p:nvPr/>
            </p:nvSpPr>
            <p:spPr>
              <a:xfrm>
                <a:off x="6208974" y="4035563"/>
                <a:ext cx="1429169" cy="2022336"/>
              </a:xfrm>
              <a:prstGeom prst="rect">
                <a:avLst/>
              </a:prstGeom>
              <a:solidFill>
                <a:srgbClr val="00B050">
                  <a:alpha val="4705"/>
                </a:srgbClr>
              </a:solidFill>
              <a:ln cap="flat" cmpd="sng" w="12700">
                <a:solidFill>
                  <a:srgbClr val="00B05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5" name="Google Shape;185;p8"/>
              <p:cNvSpPr txBox="1"/>
              <p:nvPr/>
            </p:nvSpPr>
            <p:spPr>
              <a:xfrm rot="5400000">
                <a:off x="5620236" y="4846677"/>
                <a:ext cx="1844814" cy="400110"/>
              </a:xfrm>
              <a:prstGeom prst="rect">
                <a:avLst/>
              </a:prstGeom>
              <a:solidFill>
                <a:srgbClr val="00B050">
                  <a:alpha val="29803"/>
                </a:srgbClr>
              </a:solidFill>
              <a:ln cap="flat" cmpd="sng" w="1905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Dropout</a:t>
                </a:r>
                <a:endParaRPr/>
              </a:p>
            </p:txBody>
          </p:sp>
          <p:sp>
            <p:nvSpPr>
              <p:cNvPr id="186" name="Google Shape;186;p8"/>
              <p:cNvSpPr txBox="1"/>
              <p:nvPr/>
            </p:nvSpPr>
            <p:spPr>
              <a:xfrm rot="5400000">
                <a:off x="6418072" y="4846677"/>
                <a:ext cx="1844814" cy="400110"/>
              </a:xfrm>
              <a:prstGeom prst="rect">
                <a:avLst/>
              </a:prstGeom>
              <a:solidFill>
                <a:srgbClr val="FFC000">
                  <a:alpha val="29803"/>
                </a:srgbClr>
              </a:solidFill>
              <a:ln cap="flat" cmpd="sng" w="1905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kết nối đầy đủ</a:t>
                </a:r>
                <a:endParaRPr sz="1400">
                  <a:solidFill>
                    <a:schemeClr val="dk1"/>
                  </a:solidFill>
                  <a:latin typeface="Arial"/>
                  <a:ea typeface="Arial"/>
                  <a:cs typeface="Arial"/>
                  <a:sym typeface="Arial"/>
                </a:endParaRPr>
              </a:p>
            </p:txBody>
          </p:sp>
        </p:grpSp>
      </p:grpSp>
      <p:sp>
        <p:nvSpPr>
          <p:cNvPr id="187" name="Google Shape;187;p8"/>
          <p:cNvSpPr/>
          <p:nvPr/>
        </p:nvSpPr>
        <p:spPr>
          <a:xfrm rot="-5400000">
            <a:off x="7354018" y="4037611"/>
            <a:ext cx="248908" cy="307777"/>
          </a:xfrm>
          <a:prstGeom prst="downArrow">
            <a:avLst>
              <a:gd fmla="val 50000" name="adj1"/>
              <a:gd fmla="val 50000" name="adj2"/>
            </a:avLst>
          </a:prstGeom>
          <a:gradFill>
            <a:gsLst>
              <a:gs pos="0">
                <a:srgbClr val="A5A5A5">
                  <a:alpha val="0"/>
                </a:srgbClr>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8" name="Google Shape;188;p8"/>
          <p:cNvGrpSpPr/>
          <p:nvPr/>
        </p:nvGrpSpPr>
        <p:grpSpPr>
          <a:xfrm>
            <a:off x="558800" y="2088753"/>
            <a:ext cx="8785225" cy="215444"/>
            <a:chOff x="1027113" y="2045625"/>
            <a:chExt cx="8785225" cy="215444"/>
          </a:xfrm>
        </p:grpSpPr>
        <p:sp>
          <p:nvSpPr>
            <p:cNvPr id="189" name="Google Shape;189;p8"/>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8"/>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Cập nhật tất cả các trọng số cùng lúc:</a:t>
              </a:r>
              <a:endParaRPr/>
            </a:p>
          </p:txBody>
        </p:sp>
      </p:grpSp>
      <p:grpSp>
        <p:nvGrpSpPr>
          <p:cNvPr id="191" name="Google Shape;191;p8"/>
          <p:cNvGrpSpPr/>
          <p:nvPr/>
        </p:nvGrpSpPr>
        <p:grpSpPr>
          <a:xfrm>
            <a:off x="2540130" y="2613621"/>
            <a:ext cx="2483372" cy="2997032"/>
            <a:chOff x="2540130" y="2574010"/>
            <a:chExt cx="2483372" cy="2997032"/>
          </a:xfrm>
        </p:grpSpPr>
        <p:sp>
          <p:nvSpPr>
            <p:cNvPr id="192" name="Google Shape;192;p8"/>
            <p:cNvSpPr txBox="1"/>
            <p:nvPr/>
          </p:nvSpPr>
          <p:spPr>
            <a:xfrm>
              <a:off x="2540130" y="2574010"/>
              <a:ext cx="2483372" cy="4924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rgbClr val="FF0000"/>
                  </a:solidFill>
                  <a:latin typeface="Arial"/>
                  <a:ea typeface="Arial"/>
                  <a:cs typeface="Arial"/>
                  <a:sym typeface="Arial"/>
                </a:rPr>
                <a:t>Trích xuất tính năng</a:t>
              </a:r>
              <a:endParaRPr sz="1300">
                <a:solidFill>
                  <a:srgbClr val="FF0000"/>
                </a:solidFill>
                <a:latin typeface="Arial"/>
                <a:ea typeface="Arial"/>
                <a:cs typeface="Arial"/>
                <a:sym typeface="Arial"/>
              </a:endParaRPr>
            </a:p>
            <a:p>
              <a:pPr indent="0" lvl="0" marL="0" marR="0" rtl="0" algn="ctr">
                <a:spcBef>
                  <a:spcPts val="0"/>
                </a:spcBef>
                <a:spcAft>
                  <a:spcPts val="0"/>
                </a:spcAft>
                <a:buNone/>
              </a:pPr>
              <a:r>
                <a:rPr lang="en-US" sz="1300">
                  <a:solidFill>
                    <a:srgbClr val="FF0000"/>
                  </a:solidFill>
                  <a:latin typeface="Arial"/>
                  <a:ea typeface="Arial"/>
                  <a:cs typeface="Arial"/>
                  <a:sym typeface="Arial"/>
                </a:rPr>
                <a:t>(</a:t>
              </a:r>
              <a:r>
                <a:rPr lang="en-US" sz="1300">
                  <a:solidFill>
                    <a:srgbClr val="00B050"/>
                  </a:solidFill>
                  <a:latin typeface="Arial"/>
                  <a:ea typeface="Arial"/>
                  <a:cs typeface="Arial"/>
                  <a:sym typeface="Arial"/>
                </a:rPr>
                <a:t>trọng số mới được huấn luyện</a:t>
              </a:r>
              <a:r>
                <a:rPr lang="en-US" sz="1300">
                  <a:solidFill>
                    <a:srgbClr val="FF0000"/>
                  </a:solidFill>
                  <a:latin typeface="Arial"/>
                  <a:ea typeface="Arial"/>
                  <a:cs typeface="Arial"/>
                  <a:sym typeface="Arial"/>
                </a:rPr>
                <a:t>)</a:t>
              </a:r>
              <a:endParaRPr/>
            </a:p>
          </p:txBody>
        </p:sp>
        <p:grpSp>
          <p:nvGrpSpPr>
            <p:cNvPr id="193" name="Google Shape;193;p8"/>
            <p:cNvGrpSpPr/>
            <p:nvPr/>
          </p:nvGrpSpPr>
          <p:grpSpPr>
            <a:xfrm>
              <a:off x="3067231" y="3140718"/>
              <a:ext cx="1429169" cy="2022336"/>
              <a:chOff x="2914231" y="4035563"/>
              <a:chExt cx="1429169" cy="2022336"/>
            </a:xfrm>
          </p:grpSpPr>
          <p:sp>
            <p:nvSpPr>
              <p:cNvPr id="194" name="Google Shape;194;p8"/>
              <p:cNvSpPr/>
              <p:nvPr/>
            </p:nvSpPr>
            <p:spPr>
              <a:xfrm>
                <a:off x="2914231" y="4035563"/>
                <a:ext cx="1429169" cy="2022336"/>
              </a:xfrm>
              <a:prstGeom prst="rect">
                <a:avLst/>
              </a:prstGeom>
              <a:solidFill>
                <a:srgbClr val="FF0000">
                  <a:alpha val="4705"/>
                </a:srgbClr>
              </a:solidFill>
              <a:ln cap="flat" cmpd="sng" w="12700">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8"/>
              <p:cNvSpPr txBox="1"/>
              <p:nvPr/>
            </p:nvSpPr>
            <p:spPr>
              <a:xfrm rot="5400000">
                <a:off x="2325493" y="4846677"/>
                <a:ext cx="1844814" cy="400110"/>
              </a:xfrm>
              <a:prstGeom prst="rect">
                <a:avLst/>
              </a:prstGeom>
              <a:solidFill>
                <a:schemeClr val="accent6">
                  <a:alpha val="29803"/>
                </a:schemeClr>
              </a:solid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Convolution</a:t>
                </a:r>
                <a:endParaRPr/>
              </a:p>
            </p:txBody>
          </p:sp>
          <p:sp>
            <p:nvSpPr>
              <p:cNvPr id="196" name="Google Shape;196;p8"/>
              <p:cNvSpPr txBox="1"/>
              <p:nvPr/>
            </p:nvSpPr>
            <p:spPr>
              <a:xfrm rot="5400000">
                <a:off x="3123329" y="4846677"/>
                <a:ext cx="1844814" cy="400110"/>
              </a:xfrm>
              <a:prstGeom prst="rect">
                <a:avLst/>
              </a:prstGeom>
              <a:solidFill>
                <a:srgbClr val="0070C0">
                  <a:alpha val="29803"/>
                </a:srgbClr>
              </a:solidFill>
              <a:ln cap="flat" cmpd="sng" w="1905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Tầng Pooling</a:t>
                </a:r>
                <a:endParaRPr/>
              </a:p>
            </p:txBody>
          </p:sp>
        </p:grpSp>
        <p:sp>
          <p:nvSpPr>
            <p:cNvPr id="197" name="Google Shape;197;p8"/>
            <p:cNvSpPr txBox="1"/>
            <p:nvPr/>
          </p:nvSpPr>
          <p:spPr>
            <a:xfrm>
              <a:off x="2970536" y="5263265"/>
              <a:ext cx="162256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Lặp lại một vài lần</a:t>
              </a:r>
              <a:endParaRPr sz="1400">
                <a:solidFill>
                  <a:srgbClr val="3F3F3F"/>
                </a:solidFill>
                <a:latin typeface="Arial"/>
                <a:ea typeface="Arial"/>
                <a:cs typeface="Arial"/>
                <a:sym typeface="Arial"/>
              </a:endParaRPr>
            </a:p>
          </p:txBody>
        </p:sp>
      </p:grpSp>
      <p:sp>
        <p:nvSpPr>
          <p:cNvPr id="198" name="Google Shape;198;p8"/>
          <p:cNvSpPr/>
          <p:nvPr/>
        </p:nvSpPr>
        <p:spPr>
          <a:xfrm>
            <a:off x="703263" y="5622667"/>
            <a:ext cx="8640762" cy="345461"/>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4). Huấn luyện lại toàn bộ mạng lưới. </a:t>
            </a:r>
            <a:endParaRPr/>
          </a:p>
        </p:txBody>
      </p:sp>
      <p:pic>
        <p:nvPicPr>
          <p:cNvPr id="199" name="Google Shape;199;p8"/>
          <p:cNvPicPr preferRelativeResize="0"/>
          <p:nvPr/>
        </p:nvPicPr>
        <p:blipFill rotWithShape="1">
          <a:blip r:embed="rId3">
            <a:alphaModFix/>
          </a:blip>
          <a:srcRect b="0" l="0" r="0" t="0"/>
          <a:stretch/>
        </p:blipFill>
        <p:spPr>
          <a:xfrm>
            <a:off x="1457743" y="3816573"/>
            <a:ext cx="602743" cy="720000"/>
          </a:xfrm>
          <a:prstGeom prst="rect">
            <a:avLst/>
          </a:prstGeom>
          <a:noFill/>
          <a:ln cap="flat" cmpd="sng" w="9525">
            <a:solidFill>
              <a:srgbClr val="193EB0"/>
            </a:solidFill>
            <a:prstDash val="solid"/>
            <a:round/>
            <a:headEnd len="sm" w="sm" type="none"/>
            <a:tailEnd len="sm" w="sm" type="none"/>
          </a:ln>
        </p:spPr>
      </p:pic>
      <p:grpSp>
        <p:nvGrpSpPr>
          <p:cNvPr id="200" name="Google Shape;200;p8"/>
          <p:cNvGrpSpPr/>
          <p:nvPr/>
        </p:nvGrpSpPr>
        <p:grpSpPr>
          <a:xfrm>
            <a:off x="450000" y="450000"/>
            <a:ext cx="9018000" cy="276999"/>
            <a:chOff x="450000" y="450000"/>
            <a:chExt cx="9018000" cy="276999"/>
          </a:xfrm>
        </p:grpSpPr>
        <p:sp>
          <p:nvSpPr>
            <p:cNvPr id="201" name="Google Shape;201;p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202" name="Google Shape;202;p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03" name="Google Shape;203;p8"/>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9"/>
          <p:cNvGrpSpPr/>
          <p:nvPr/>
        </p:nvGrpSpPr>
        <p:grpSpPr>
          <a:xfrm>
            <a:off x="558800" y="2088753"/>
            <a:ext cx="8785225" cy="215444"/>
            <a:chOff x="1027113" y="2045625"/>
            <a:chExt cx="8785225" cy="215444"/>
          </a:xfrm>
        </p:grpSpPr>
        <p:sp>
          <p:nvSpPr>
            <p:cNvPr id="210" name="Google Shape;210;p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9"/>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 mô hình tạo sẵn/được huấn luyện sẵn của Keras:</a:t>
              </a:r>
              <a:endParaRPr/>
            </a:p>
          </p:txBody>
        </p:sp>
      </p:grpSp>
      <p:graphicFrame>
        <p:nvGraphicFramePr>
          <p:cNvPr id="212" name="Google Shape;212;p9"/>
          <p:cNvGraphicFramePr/>
          <p:nvPr/>
        </p:nvGraphicFramePr>
        <p:xfrm>
          <a:off x="703264" y="2680728"/>
          <a:ext cx="3000000" cy="3000000"/>
        </p:xfrm>
        <a:graphic>
          <a:graphicData uri="http://schemas.openxmlformats.org/drawingml/2006/table">
            <a:tbl>
              <a:tblPr bandRow="1" firstRow="1">
                <a:noFill/>
                <a:tableStyleId>{156EA12F-B8F3-4141-ADA1-2360E40872F5}</a:tableStyleId>
              </a:tblPr>
              <a:tblGrid>
                <a:gridCol w="2880250"/>
                <a:gridCol w="1641250"/>
                <a:gridCol w="2059625"/>
                <a:gridCol w="2059625"/>
              </a:tblGrid>
              <a:tr h="475750">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Tên mô hình</a:t>
                      </a:r>
                      <a:endParaRPr b="0" sz="13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Kích thước </a:t>
                      </a:r>
                      <a:endParaRPr/>
                    </a:p>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(MB)</a:t>
                      </a:r>
                      <a:endParaRPr b="0" sz="13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Độ chính xác</a:t>
                      </a:r>
                      <a:endParaRPr b="0" sz="130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(top-1)</a:t>
                      </a:r>
                      <a:endParaRPr b="0" sz="13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Tham số</a:t>
                      </a:r>
                      <a:endParaRPr b="0" sz="1300" u="none" cap="none" strike="noStrike">
                        <a:solidFill>
                          <a:srgbClr val="262626"/>
                        </a:solidFill>
                        <a:latin typeface="Arial"/>
                        <a:ea typeface="Arial"/>
                        <a:cs typeface="Arial"/>
                        <a:sym typeface="Arial"/>
                      </a:endParaRPr>
                    </a:p>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(triệu)</a:t>
                      </a:r>
                      <a:endParaRPr b="0" sz="13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Xception</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88</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0.790</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23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VGG16</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528</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0.713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138</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VGG19</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549</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0.713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144</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ResNet, ResNetV2</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98 ~ 232</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0.749 ~ 0.780</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26 ~ 60</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InceptionV3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92</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0.779</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24</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InceptionResNetV2</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215</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0.803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56</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MobileNet</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16</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0.703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4</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MobileNetV2</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14</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0.713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4</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DenseNet</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33 ~ 80</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0.750 ~ 0.773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8 ~ 20</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75750">
                <a:tc>
                  <a:txBody>
                    <a:bodyPr/>
                    <a:lstStyle/>
                    <a:p>
                      <a:pPr indent="0" lvl="0" marL="0" marR="0" rtl="0" algn="ctr">
                        <a:lnSpc>
                          <a:spcPct val="100000"/>
                        </a:lnSpc>
                        <a:spcBef>
                          <a:spcPts val="0"/>
                        </a:spcBef>
                        <a:spcAft>
                          <a:spcPts val="0"/>
                        </a:spcAft>
                        <a:buNone/>
                      </a:pPr>
                      <a:r>
                        <a:rPr b="0" lang="en-US" sz="1200" u="none" cap="none" strike="noStrike">
                          <a:solidFill>
                            <a:srgbClr val="262626"/>
                          </a:solidFill>
                          <a:latin typeface="Arial"/>
                          <a:ea typeface="Arial"/>
                          <a:cs typeface="Arial"/>
                          <a:sym typeface="Arial"/>
                        </a:rPr>
                        <a:t>NASNet</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23 ~ 343</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0.744 ~ 0.825</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5 ~ 89</a:t>
                      </a:r>
                      <a:endParaRPr b="0" sz="1200" u="none" cap="none" strike="noStrike">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grpSp>
        <p:nvGrpSpPr>
          <p:cNvPr id="213" name="Google Shape;213;p9"/>
          <p:cNvGrpSpPr/>
          <p:nvPr/>
        </p:nvGrpSpPr>
        <p:grpSpPr>
          <a:xfrm>
            <a:off x="450000" y="450000"/>
            <a:ext cx="9018000" cy="276999"/>
            <a:chOff x="450000" y="450000"/>
            <a:chExt cx="9018000" cy="276999"/>
          </a:xfrm>
        </p:grpSpPr>
        <p:sp>
          <p:nvSpPr>
            <p:cNvPr id="214" name="Google Shape;214;p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1. Sử dụng mô hình CNN tạo sẵn</a:t>
              </a:r>
              <a:endParaRPr sz="1800">
                <a:solidFill>
                  <a:srgbClr val="FFFFFF"/>
                </a:solidFill>
                <a:latin typeface="Arial"/>
                <a:ea typeface="Arial"/>
                <a:cs typeface="Arial"/>
                <a:sym typeface="Arial"/>
              </a:endParaRPr>
            </a:p>
          </p:txBody>
        </p:sp>
        <p:sp>
          <p:nvSpPr>
            <p:cNvPr id="215" name="Google Shape;215;p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16" name="Google Shape;216;p9"/>
          <p:cNvSpPr/>
          <p:nvPr/>
        </p:nvSpPr>
        <p:spPr>
          <a:xfrm>
            <a:off x="546895" y="1475403"/>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Sử dụng mô hình CNN tạo sẵn</a:t>
            </a:r>
            <a:endParaRPr sz="2400">
              <a:solidFill>
                <a:srgbClr val="0C0C0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C_Template_IoT">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2019-07-06T14:12:49Z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