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y="6858000" cx="9902825"/>
  <p:notesSz cx="6858000" cy="9144000"/>
  <p:embeddedFontLst>
    <p:embeddedFont>
      <p:font typeface="Arimo"/>
      <p:regular r:id="rId108"/>
      <p:bold r:id="rId109"/>
      <p:italic r:id="rId110"/>
      <p:boldItalic r:id="rId111"/>
    </p:embeddedFont>
    <p:embeddedFont>
      <p:font typeface="Cambria Math"/>
      <p:regular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4">
          <p15:clr>
            <a:srgbClr val="A4A3A4"/>
          </p15:clr>
        </p15:guide>
        <p15:guide id="2" orient="horz" pos="1023">
          <p15:clr>
            <a:srgbClr val="A4A3A4"/>
          </p15:clr>
        </p15:guide>
        <p15:guide id="3" pos="3119">
          <p15:clr>
            <a:srgbClr val="A4A3A4"/>
          </p15:clr>
        </p15:guide>
      </p15:sldGuideLst>
    </p:ext>
    <p:ext uri="GoogleSlidesCustomDataVersion2">
      <go:slidesCustomData xmlns:go="http://customooxmlschemas.google.com/" r:id="rId113" roundtripDataSignature="AMtx7mhPZZQEAB7EmESn0vBtN2vgj/JH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450E66-9159-4341-8755-D022B7E617B1}">
  <a:tblStyle styleId="{D2450E66-9159-4341-8755-D022B7E617B1}"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4" orient="horz"/>
        <p:guide pos="1023" orient="horz"/>
        <p:guide pos="311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Arimo-bold.fntdata"/><Relationship Id="rId108" Type="http://schemas.openxmlformats.org/officeDocument/2006/relationships/font" Target="fonts/Arimo-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Arimo-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3" Type="http://customschemas.google.com/relationships/presentationmetadata" Target="metadata"/><Relationship Id="rId112" Type="http://schemas.openxmlformats.org/officeDocument/2006/relationships/font" Target="fonts/CambriaMath-regular.fntdata"/><Relationship Id="rId111" Type="http://schemas.openxmlformats.org/officeDocument/2006/relationships/font" Target="fonts/Arimo-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182563" y="539750"/>
            <a:ext cx="6527800" cy="452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79768" y="5376929"/>
            <a:ext cx="5438140" cy="38052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Vì vậy, phương pháp phân cụm còn được gọi là học không giám sát và do đó, nó gần với việc khai thác dữ liệu hơn để khám phá kiến thức hoặc hiểu biết sâu sắc chưa biết thay vì học máy cố gắng dự đoán điều gì đó bằng cách học thông qua dữ liệu.</a:t>
            </a:r>
            <a:endParaRPr/>
          </a:p>
        </p:txBody>
      </p:sp>
      <p:sp>
        <p:nvSpPr>
          <p:cNvPr id="324" name="Google Shape;32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5" name="Google Shape;2365;p10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4" name="Shape 2374"/>
        <p:cNvGrpSpPr/>
        <p:nvPr/>
      </p:nvGrpSpPr>
      <p:grpSpPr>
        <a:xfrm>
          <a:off x="0" y="0"/>
          <a:ext cx="0" cy="0"/>
          <a:chOff x="0" y="0"/>
          <a:chExt cx="0" cy="0"/>
        </a:xfrm>
      </p:grpSpPr>
      <p:sp>
        <p:nvSpPr>
          <p:cNvPr id="2375" name="Google Shape;2375;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6" name="Google Shape;2376;p10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336" name="Google Shape;33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Nhiều phương pháp khác nhau được phát triển để khắc phục những hạn chế hoặc vấn đề của phân cụm K-means.</a:t>
            </a:r>
            <a:endParaRPr/>
          </a:p>
          <a:p>
            <a:pPr indent="0" lvl="0" marL="0" marR="0" rtl="0" algn="l">
              <a:lnSpc>
                <a:spcPct val="100000"/>
              </a:lnSpc>
              <a:spcBef>
                <a:spcPts val="0"/>
              </a:spcBef>
              <a:spcAft>
                <a:spcPts val="0"/>
              </a:spcAft>
              <a:buClr>
                <a:schemeClr val="dk1"/>
              </a:buClr>
              <a:buSzPts val="1200"/>
              <a:buFont typeface="Malgun Gothic"/>
              <a:buNone/>
            </a:pPr>
            <a:r>
              <a:rPr lang="en-US"/>
              <a:t>Trong môi trường dữ liệu lớn thực tế, phân tích phân cụm theo cấp bậc hầu như không được sử dụng vì nó yêu cầu lượng tài nguyên máy tính cực lớn. Ngoài ra, phân cụm phân phối hỗn hợp không được sử dụng phổ biến trong số các nhà phân tích kinh doanh vì nó đòi hỏi nhiều kiến thức cơ bản về thống kê suy luận bao gồm các dự đoán EM hoặc MCMC.</a:t>
            </a:r>
            <a:endParaRPr/>
          </a:p>
          <a:p>
            <a:pPr indent="0" lvl="0" marL="0" marR="0" rtl="0" algn="l">
              <a:lnSpc>
                <a:spcPct val="100000"/>
              </a:lnSpc>
              <a:spcBef>
                <a:spcPts val="0"/>
              </a:spcBef>
              <a:spcAft>
                <a:spcPts val="0"/>
              </a:spcAft>
              <a:buClr>
                <a:schemeClr val="dk1"/>
              </a:buClr>
              <a:buSzPts val="1200"/>
              <a:buFont typeface="Malgun Gothic"/>
              <a:buNone/>
            </a:pPr>
            <a:r>
              <a:rPr lang="en-US"/>
              <a:t>Do đó, phân cụm không theo thứ bậc được áp dụng trong môi trường kinh doanh thực tế hầu hết thời gian và phân cụm K-means đặc biệt được sử dụng rộng rãi do cách sử dụng đơn giản của nó.</a:t>
            </a:r>
            <a:endParaRPr/>
          </a:p>
        </p:txBody>
      </p:sp>
      <p:sp>
        <p:nvSpPr>
          <p:cNvPr id="358" name="Google Shape;35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Phân tích phân cụm có thể được áp dụng trong nhiều lĩnh vực khác nhau vì nó có thể tạo ra các mẫu dựa trên sự giống nhau hoặc không giống nhau của dữ liệu.</a:t>
            </a:r>
            <a:endParaRPr/>
          </a:p>
        </p:txBody>
      </p:sp>
      <p:sp>
        <p:nvSpPr>
          <p:cNvPr id="371" name="Google Shape;37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383" name="Google Shape;38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Phân cụm chia nhỏ bắt đầu từ một cụm bao gồm tất cả các mẫu, cụm này được chia nhiều lần thành các cụm nhỏ hơn cho đến khi một mẫu còn lại trong cụm.</a:t>
            </a:r>
            <a:endParaRPr/>
          </a:p>
        </p:txBody>
      </p:sp>
      <p:sp>
        <p:nvSpPr>
          <p:cNvPr id="393" name="Google Shape;39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Ưu điểm của thuật toán phân cấp là không cần chỉ định trước số lượng cụm.</a:t>
            </a:r>
            <a:endParaRPr/>
          </a:p>
        </p:txBody>
      </p:sp>
      <p:sp>
        <p:nvSpPr>
          <p:cNvPr id="406" name="Google Shape;40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Một thuật toán phân cụm khác được đưa vào.</a:t>
            </a:r>
            <a:endParaRPr/>
          </a:p>
          <a:p>
            <a:pPr indent="0" lvl="0" marL="0" marR="0" rtl="0" algn="l">
              <a:lnSpc>
                <a:spcPct val="100000"/>
              </a:lnSpc>
              <a:spcBef>
                <a:spcPts val="0"/>
              </a:spcBef>
              <a:spcAft>
                <a:spcPts val="0"/>
              </a:spcAft>
              <a:buClr>
                <a:schemeClr val="dk1"/>
              </a:buClr>
              <a:buSzPts val="1200"/>
              <a:buFont typeface="Malgun Gothic"/>
              <a:buNone/>
            </a:pPr>
            <a:r>
              <a:rPr lang="en-US"/>
              <a:t>Lần này, đó là “phân cụm theo cấp bậc”.</a:t>
            </a:r>
            <a:endParaRPr/>
          </a:p>
        </p:txBody>
      </p:sp>
      <p:sp>
        <p:nvSpPr>
          <p:cNvPr id="422" name="Google Shape;42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Những ưu và nhược điểm của phân cụm theo thứ bậc được liệt kê.</a:t>
            </a:r>
            <a:endParaRPr/>
          </a:p>
          <a:p>
            <a:pPr indent="0" lvl="0" marL="0" marR="0" rtl="0" algn="l">
              <a:lnSpc>
                <a:spcPct val="100000"/>
              </a:lnSpc>
              <a:spcBef>
                <a:spcPts val="0"/>
              </a:spcBef>
              <a:spcAft>
                <a:spcPts val="0"/>
              </a:spcAft>
              <a:buClr>
                <a:schemeClr val="dk1"/>
              </a:buClr>
              <a:buSzPts val="1200"/>
              <a:buFont typeface="Malgun Gothic"/>
              <a:buNone/>
            </a:pPr>
            <a:r>
              <a:rPr lang="en-US"/>
              <a:t>Một ưu điểm khác của phân cụm theo thứ bậc là không cần phải chỉ định trước số lượng cụm.</a:t>
            </a:r>
            <a:endParaRPr/>
          </a:p>
        </p:txBody>
      </p:sp>
      <p:sp>
        <p:nvSpPr>
          <p:cNvPr id="439" name="Google Shape;43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62626"/>
              </a:buClr>
              <a:buSzPts val="1200"/>
              <a:buFont typeface="Arial"/>
              <a:buNone/>
            </a:pPr>
            <a:r>
              <a:rPr lang="en-US" sz="1200">
                <a:solidFill>
                  <a:srgbClr val="262626"/>
                </a:solidFill>
                <a:latin typeface="Arial"/>
                <a:ea typeface="Arial"/>
                <a:cs typeface="Arial"/>
                <a:sym typeface="Arial"/>
              </a:rPr>
              <a:t>Phân tích phân cụm theo cấp bậc rất hữu ích để sắp xếp các cụm theo cấu trúc phân cấp tự nhiên.</a:t>
            </a:r>
            <a:endParaRPr/>
          </a:p>
        </p:txBody>
      </p:sp>
      <p:sp>
        <p:nvSpPr>
          <p:cNvPr id="455" name="Google Shape;45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Ở đây, thuật toán phân cụm phân cấp được minh họa.</a:t>
            </a:r>
            <a:endParaRPr/>
          </a:p>
          <a:p>
            <a:pPr indent="0" lvl="0" marL="0" marR="0" rtl="0" algn="l">
              <a:lnSpc>
                <a:spcPct val="100000"/>
              </a:lnSpc>
              <a:spcBef>
                <a:spcPts val="0"/>
              </a:spcBef>
              <a:spcAft>
                <a:spcPts val="0"/>
              </a:spcAft>
              <a:buClr>
                <a:schemeClr val="dk1"/>
              </a:buClr>
              <a:buSzPts val="1200"/>
              <a:buFont typeface="Malgun Gothic"/>
              <a:buNone/>
            </a:pPr>
            <a:r>
              <a:rPr lang="en-US"/>
              <a:t>Ưu điểm của thuật toán phân cụm phân cấp là vẽ được dendrogram (công cụ biểu diễn phân cụm phân cấp dưới dạng cây nhị phân), tạo ra một hệ thống phân loại quan trọng giúp chúng ta hiểu được kết quả phân cụm.</a:t>
            </a:r>
            <a:endParaRPr/>
          </a:p>
        </p:txBody>
      </p:sp>
      <p:sp>
        <p:nvSpPr>
          <p:cNvPr id="717" name="Google Shape;71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2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Khi hợp nhất các cụm nhỏ thành cụm lớn hơn, chúng ta có thể áp dụng các tiêu chí khác nhau để đo khoảng cách giữa các cụm. </a:t>
            </a:r>
            <a:endParaRPr/>
          </a:p>
          <a:p>
            <a:pPr indent="0" lvl="0" marL="0" marR="0" rtl="0" algn="l">
              <a:lnSpc>
                <a:spcPct val="100000"/>
              </a:lnSpc>
              <a:spcBef>
                <a:spcPts val="0"/>
              </a:spcBef>
              <a:spcAft>
                <a:spcPts val="0"/>
              </a:spcAft>
              <a:buClr>
                <a:schemeClr val="dk1"/>
              </a:buClr>
              <a:buSzPts val="1200"/>
              <a:buFont typeface="Malgun Gothic"/>
              <a:buNone/>
            </a:pPr>
            <a:r>
              <a:rPr lang="en-US"/>
              <a:t>+Liên kết đơn: đo khoảng cách giữa các điểm gần nhau nhất.</a:t>
            </a:r>
            <a:endParaRPr/>
          </a:p>
          <a:p>
            <a:pPr indent="0" lvl="0" marL="0" marR="0" rtl="0" algn="l">
              <a:lnSpc>
                <a:spcPct val="100000"/>
              </a:lnSpc>
              <a:spcBef>
                <a:spcPts val="0"/>
              </a:spcBef>
              <a:spcAft>
                <a:spcPts val="0"/>
              </a:spcAft>
              <a:buClr>
                <a:schemeClr val="dk1"/>
              </a:buClr>
              <a:buSzPts val="1200"/>
              <a:buFont typeface="Malgun Gothic"/>
              <a:buNone/>
            </a:pPr>
            <a:r>
              <a:rPr lang="en-US"/>
              <a:t>+Liên kết hoàn chỉnh: đo khoảng cách giữa các điểm xa nhau nhất.</a:t>
            </a:r>
            <a:endParaRPr/>
          </a:p>
          <a:p>
            <a:pPr indent="0" lvl="0" marL="0" marR="0" rtl="0" algn="l">
              <a:lnSpc>
                <a:spcPct val="100000"/>
              </a:lnSpc>
              <a:spcBef>
                <a:spcPts val="0"/>
              </a:spcBef>
              <a:spcAft>
                <a:spcPts val="0"/>
              </a:spcAft>
              <a:buClr>
                <a:schemeClr val="dk1"/>
              </a:buClr>
              <a:buSzPts val="1200"/>
              <a:buFont typeface="Malgun Gothic"/>
              <a:buNone/>
            </a:pPr>
            <a:r>
              <a:rPr lang="en-US"/>
              <a:t>+Liên kết trung bình: đo khoảng cách giữa các điểm trung tâm.</a:t>
            </a:r>
            <a:endParaRPr/>
          </a:p>
        </p:txBody>
      </p:sp>
      <p:sp>
        <p:nvSpPr>
          <p:cNvPr id="748" name="Google Shape;74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2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5" name="Google Shape;79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796" name="Google Shape;79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2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811" name="Google Shape;81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2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825" name="Google Shape;82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2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839" name="Google Shape;83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2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2" name="Google Shape;85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853" name="Google Shape;85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2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6" name="Google Shape;86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867" name="Google Shape;86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2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6" name="Google Shape;89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897" name="Google Shape;89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196850" y="763588"/>
            <a:ext cx="6653213" cy="46085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3:notes"/>
          <p:cNvSpPr txBox="1"/>
          <p:nvPr>
            <p:ph idx="1" type="body"/>
          </p:nvPr>
        </p:nvSpPr>
        <p:spPr>
          <a:xfrm>
            <a:off x="679768" y="5542373"/>
            <a:ext cx="5438140" cy="36397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3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1" name="Google Shape;91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912" name="Google Shape;91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3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6" name="Google Shape;9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927" name="Google Shape;9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3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1" name="Google Shape;94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942" name="Google Shape;94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3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6" name="Google Shape;95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957" name="Google Shape;95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970" name="Google Shape;97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3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2" name="Google Shape;98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983" name="Google Shape;98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3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7" name="Google Shape;997;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998" name="Google Shape;998;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3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1" name="Google Shape;101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1012" name="Google Shape;101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1029" name="Google Shape;1029;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3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0" name="Google Shape;104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1041" name="Google Shape;104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186" name="Google Shape;18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4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4" name="Google Shape;105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1055" name="Google Shape;1055;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4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6" name="Google Shape;106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1067" name="Google Shape;106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4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0" name="Google Shape;108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1081" name="Google Shape;108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4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2" name="Google Shape;109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1093" name="Google Shape;1093;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44: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4" name="Google Shape;110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1105" name="Google Shape;110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4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6" name="Google Shape;111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Phân cụm k-means là một thuật toán học máy không giám sát.</a:t>
            </a:r>
            <a:endParaRPr/>
          </a:p>
          <a:p>
            <a:pPr indent="0" lvl="0" marL="0" marR="0" rtl="0" algn="l">
              <a:lnSpc>
                <a:spcPct val="100000"/>
              </a:lnSpc>
              <a:spcBef>
                <a:spcPts val="0"/>
              </a:spcBef>
              <a:spcAft>
                <a:spcPts val="0"/>
              </a:spcAft>
              <a:buClr>
                <a:schemeClr val="dk1"/>
              </a:buClr>
              <a:buSzPts val="1200"/>
              <a:buFont typeface="Malgun Gothic"/>
              <a:buNone/>
            </a:pPr>
            <a:r>
              <a:rPr lang="en-US"/>
              <a:t>Chỉ có biến giải thích.</a:t>
            </a:r>
            <a:endParaRPr/>
          </a:p>
        </p:txBody>
      </p:sp>
      <p:sp>
        <p:nvSpPr>
          <p:cNvPr id="1117" name="Google Shape;1117;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4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3" name="Google Shape;113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K-means là một thuật toán nhanh và dễ hiểu.</a:t>
            </a:r>
            <a:endParaRPr/>
          </a:p>
          <a:p>
            <a:pPr indent="0" lvl="0" marL="0" marR="0" rtl="0" algn="l">
              <a:lnSpc>
                <a:spcPct val="100000"/>
              </a:lnSpc>
              <a:spcBef>
                <a:spcPts val="0"/>
              </a:spcBef>
              <a:spcAft>
                <a:spcPts val="0"/>
              </a:spcAft>
              <a:buClr>
                <a:schemeClr val="dk1"/>
              </a:buClr>
              <a:buSzPts val="1200"/>
              <a:buFont typeface="Malgun Gothic"/>
              <a:buNone/>
            </a:pPr>
            <a:r>
              <a:rPr lang="en-US"/>
              <a:t>Cơ chế nội tại đơn giản. </a:t>
            </a:r>
            <a:endParaRPr/>
          </a:p>
          <a:p>
            <a:pPr indent="0" lvl="0" marL="0" marR="0" rtl="0" algn="l">
              <a:lnSpc>
                <a:spcPct val="100000"/>
              </a:lnSpc>
              <a:spcBef>
                <a:spcPts val="0"/>
              </a:spcBef>
              <a:spcAft>
                <a:spcPts val="0"/>
              </a:spcAft>
              <a:buClr>
                <a:schemeClr val="dk1"/>
              </a:buClr>
              <a:buSzPts val="1200"/>
              <a:buFont typeface="Malgun Gothic"/>
              <a:buNone/>
            </a:pPr>
            <a:r>
              <a:rPr lang="en-US"/>
              <a:t>Tuy nhiên, thuật toán này có những hạn chế nhất định như sau.</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134" name="Google Shape;113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4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9" name="Google Shape;114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Đầu tiên, chúng ta phải xác định chỉ số khoảng cách.</a:t>
            </a:r>
            <a:endParaRPr/>
          </a:p>
          <a:p>
            <a:pPr indent="0" lvl="0" marL="0" marR="0" rtl="0" algn="l">
              <a:lnSpc>
                <a:spcPct val="100000"/>
              </a:lnSpc>
              <a:spcBef>
                <a:spcPts val="0"/>
              </a:spcBef>
              <a:spcAft>
                <a:spcPts val="0"/>
              </a:spcAft>
              <a:buClr>
                <a:schemeClr val="dk1"/>
              </a:buClr>
              <a:buSzPts val="1200"/>
              <a:buFont typeface="Malgun Gothic"/>
              <a:buNone/>
            </a:pPr>
            <a:r>
              <a:rPr lang="en-US"/>
              <a:t>Chỉ số khoảng cách vật lý mà chúng ta đều quen thuộc có tên là: “Khoảng cách Euclid”.</a:t>
            </a:r>
            <a:endParaRPr/>
          </a:p>
          <a:p>
            <a:pPr indent="0" lvl="0" marL="0" marR="0" rtl="0" algn="l">
              <a:lnSpc>
                <a:spcPct val="100000"/>
              </a:lnSpc>
              <a:spcBef>
                <a:spcPts val="0"/>
              </a:spcBef>
              <a:spcAft>
                <a:spcPts val="0"/>
              </a:spcAft>
              <a:buClr>
                <a:schemeClr val="dk1"/>
              </a:buClr>
              <a:buSzPts val="1200"/>
              <a:buFont typeface="Malgun Gothic"/>
              <a:buNone/>
            </a:pPr>
            <a:r>
              <a:rPr lang="en-US"/>
              <a:t>Ở đây, chúng tôi cho chỉ số này một định nghĩa chính thức. </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150" name="Google Shape;1150;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4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3" name="Google Shape;116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Còn nhiều chỉ số khoảng cách khác.</a:t>
            </a:r>
            <a:endParaRPr/>
          </a:p>
          <a:p>
            <a:pPr indent="0" lvl="0" marL="0" marR="0" rtl="0" algn="l">
              <a:lnSpc>
                <a:spcPct val="100000"/>
              </a:lnSpc>
              <a:spcBef>
                <a:spcPts val="0"/>
              </a:spcBef>
              <a:spcAft>
                <a:spcPts val="0"/>
              </a:spcAft>
              <a:buClr>
                <a:schemeClr val="dk1"/>
              </a:buClr>
              <a:buSzPts val="1200"/>
              <a:buFont typeface="Malgun Gothic"/>
              <a:buNone/>
            </a:pPr>
            <a:r>
              <a:rPr lang="en-US"/>
              <a:t>Nói chính xác thì chúng không biểu thị “khoảng cách” vật lý.</a:t>
            </a:r>
            <a:endParaRPr/>
          </a:p>
          <a:p>
            <a:pPr indent="0" lvl="0" marL="0" marR="0" rtl="0" algn="l">
              <a:lnSpc>
                <a:spcPct val="100000"/>
              </a:lnSpc>
              <a:spcBef>
                <a:spcPts val="0"/>
              </a:spcBef>
              <a:spcAft>
                <a:spcPts val="0"/>
              </a:spcAft>
              <a:buClr>
                <a:schemeClr val="dk1"/>
              </a:buClr>
              <a:buSzPts val="1200"/>
              <a:buFont typeface="Malgun Gothic"/>
              <a:buNone/>
            </a:pPr>
            <a:r>
              <a:rPr lang="en-US"/>
              <a:t>Nên hiểu những chỉ số này là thước đo “độ gần”.</a:t>
            </a:r>
            <a:endParaRPr/>
          </a:p>
        </p:txBody>
      </p:sp>
      <p:sp>
        <p:nvSpPr>
          <p:cNvPr id="1164" name="Google Shape;116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4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3" name="Google Shape;12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Ở đây, thuật toán tiêu chuẩn của phân cụm k-means được giải thích chi tiết.</a:t>
            </a:r>
            <a:endParaRPr/>
          </a:p>
          <a:p>
            <a:pPr indent="0" lvl="0" marL="0" marR="0" rtl="0" algn="l">
              <a:lnSpc>
                <a:spcPct val="100000"/>
              </a:lnSpc>
              <a:spcBef>
                <a:spcPts val="0"/>
              </a:spcBef>
              <a:spcAft>
                <a:spcPts val="0"/>
              </a:spcAft>
              <a:buClr>
                <a:schemeClr val="dk1"/>
              </a:buClr>
              <a:buSzPts val="1200"/>
              <a:buFont typeface="Malgun Gothic"/>
              <a:buNone/>
            </a:pPr>
            <a:r>
              <a:rPr lang="en-US"/>
              <a:t>Giả sử chúng ta có một ví dụ cần tìm hai cụm. </a:t>
            </a:r>
            <a:endParaRPr/>
          </a:p>
          <a:p>
            <a:pPr indent="0" lvl="0" marL="0" marR="0" rtl="0" algn="l">
              <a:lnSpc>
                <a:spcPct val="100000"/>
              </a:lnSpc>
              <a:spcBef>
                <a:spcPts val="0"/>
              </a:spcBef>
              <a:spcAft>
                <a:spcPts val="0"/>
              </a:spcAft>
              <a:buClr>
                <a:schemeClr val="dk1"/>
              </a:buClr>
              <a:buSzPts val="1200"/>
              <a:buFont typeface="Malgun Gothic"/>
              <a:buNone/>
            </a:pPr>
            <a:r>
              <a:rPr lang="en-US"/>
              <a:t> </a:t>
            </a:r>
            <a:endParaRPr/>
          </a:p>
        </p:txBody>
      </p:sp>
      <p:sp>
        <p:nvSpPr>
          <p:cNvPr id="1234" name="Google Shape;12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Tài liệu đề cập rằng học máy bao gồm ba loại chính.</a:t>
            </a:r>
            <a:endParaRPr/>
          </a:p>
          <a:p>
            <a:pPr indent="0" lvl="0" marL="0" marR="0" rtl="0" algn="l">
              <a:lnSpc>
                <a:spcPct val="100000"/>
              </a:lnSpc>
              <a:spcBef>
                <a:spcPts val="0"/>
              </a:spcBef>
              <a:spcAft>
                <a:spcPts val="0"/>
              </a:spcAft>
              <a:buClr>
                <a:schemeClr val="dk1"/>
              </a:buClr>
              <a:buSzPts val="1200"/>
              <a:buFont typeface="Malgun Gothic"/>
              <a:buNone/>
            </a:pPr>
            <a:r>
              <a:rPr lang="en-US"/>
              <a:t>Trong bài học này, chúng ta sẽ xem xét một số ví dụ cụ thể về học máy không giám sát.</a:t>
            </a:r>
            <a:endParaRPr/>
          </a:p>
          <a:p>
            <a:pPr indent="0" lvl="0" marL="0" marR="0" rtl="0" algn="l">
              <a:lnSpc>
                <a:spcPct val="100000"/>
              </a:lnSpc>
              <a:spcBef>
                <a:spcPts val="0"/>
              </a:spcBef>
              <a:spcAft>
                <a:spcPts val="0"/>
              </a:spcAft>
              <a:buClr>
                <a:schemeClr val="dk1"/>
              </a:buClr>
              <a:buSzPts val="1200"/>
              <a:buFont typeface="Malgun Gothic"/>
              <a:buNone/>
            </a:pPr>
            <a:r>
              <a:rPr lang="en-US"/>
              <a:t>Đây là trường hợp biến câu trả lời 𝑌 không tồn tại và chúng ta phải tìm ra mẫu bị ẩn.</a:t>
            </a:r>
            <a:endParaRPr/>
          </a:p>
        </p:txBody>
      </p:sp>
      <p:sp>
        <p:nvSpPr>
          <p:cNvPr id="198" name="Google Shape;19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5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6" name="Google Shape;1246;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Tiếp tục giải thích chi tiết thuật toán tiêu chuẩn tại đây.</a:t>
            </a:r>
            <a:endParaRPr/>
          </a:p>
          <a:p>
            <a:pPr indent="0" lvl="0" marL="0" marR="0" rtl="0" algn="l">
              <a:lnSpc>
                <a:spcPct val="100000"/>
              </a:lnSpc>
              <a:spcBef>
                <a:spcPts val="0"/>
              </a:spcBef>
              <a:spcAft>
                <a:spcPts val="0"/>
              </a:spcAft>
              <a:buClr>
                <a:schemeClr val="dk1"/>
              </a:buClr>
              <a:buSzPts val="1200"/>
              <a:buFont typeface="Malgun Gothic"/>
              <a:buNone/>
            </a:pPr>
            <a:r>
              <a:rPr lang="en-US"/>
              <a:t>Cần lưu ý rằng thuật toán này có tính "lặp đi lặp lại": chúng ta tiến tới giải pháp bằng một vài bước nhỏ.</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247" name="Google Shape;1247;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5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9" name="Google Shape;125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Thuật toán tiêu chuẩn được minh họa bằng một ví dụ tìm kiếm hai cụm.</a:t>
            </a:r>
            <a:endParaRPr/>
          </a:p>
          <a:p>
            <a:pPr indent="0" lvl="0" marL="0" marR="0" rtl="0" algn="l">
              <a:lnSpc>
                <a:spcPct val="100000"/>
              </a:lnSpc>
              <a:spcBef>
                <a:spcPts val="0"/>
              </a:spcBef>
              <a:spcAft>
                <a:spcPts val="0"/>
              </a:spcAft>
              <a:buClr>
                <a:schemeClr val="dk1"/>
              </a:buClr>
              <a:buSzPts val="1200"/>
              <a:buFont typeface="Malgun Gothic"/>
              <a:buNone/>
            </a:pPr>
            <a:r>
              <a:rPr lang="en-US"/>
              <a:t>Có thể dễ dàng khái quát hóa thuật toán thành một số lượng cụm tùy ý.</a:t>
            </a:r>
            <a:endParaRPr/>
          </a:p>
        </p:txBody>
      </p:sp>
      <p:sp>
        <p:nvSpPr>
          <p:cNvPr id="1260" name="Google Shape;126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5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0" name="Google Shape;129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Phương pháp “Elbow” được giải thích tại đây.</a:t>
            </a:r>
            <a:endParaRPr/>
          </a:p>
          <a:p>
            <a:pPr indent="0" lvl="0" marL="0" marR="0" rtl="0" algn="l">
              <a:lnSpc>
                <a:spcPct val="100000"/>
              </a:lnSpc>
              <a:spcBef>
                <a:spcPts val="0"/>
              </a:spcBef>
              <a:spcAft>
                <a:spcPts val="0"/>
              </a:spcAft>
              <a:buClr>
                <a:schemeClr val="dk1"/>
              </a:buClr>
              <a:buSzPts val="1200"/>
              <a:buFont typeface="Malgun Gothic"/>
              <a:buNone/>
            </a:pPr>
            <a:r>
              <a:rPr lang="en-US"/>
              <a:t>Bằng phương pháp này, chúng ta có thể tìm số lượng cụm nhiều nhất.</a:t>
            </a:r>
            <a:endParaRPr/>
          </a:p>
          <a:p>
            <a:pPr indent="0" lvl="0" marL="0" marR="0" rtl="0" algn="l">
              <a:lnSpc>
                <a:spcPct val="100000"/>
              </a:lnSpc>
              <a:spcBef>
                <a:spcPts val="0"/>
              </a:spcBef>
              <a:spcAft>
                <a:spcPts val="0"/>
              </a:spcAft>
              <a:buClr>
                <a:schemeClr val="dk1"/>
              </a:buClr>
              <a:buSzPts val="1200"/>
              <a:buFont typeface="Malgun Gothic"/>
              <a:buNone/>
            </a:pPr>
            <a:r>
              <a:rPr lang="en-US"/>
              <a:t>Có một phương pháp khác dựa trên “điểm silhouette” để tìm số lượng cụm nhiều nhất.</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291" name="Google Shape;129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5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8" name="Google Shape;130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latin typeface="Arial"/>
                <a:ea typeface="Arial"/>
                <a:cs typeface="Arial"/>
                <a:sym typeface="Arial"/>
              </a:rPr>
              <a:t>NỘI DUNG CỦA PHẦN THỰC HÀNH NÀY</a:t>
            </a:r>
            <a:endParaRPr/>
          </a:p>
          <a:p>
            <a:pPr indent="0" lvl="0" marL="0" rtl="0" algn="l">
              <a:spcBef>
                <a:spcPts val="0"/>
              </a:spcBef>
              <a:spcAft>
                <a:spcPts val="0"/>
              </a:spcAft>
              <a:buNone/>
            </a:pPr>
            <a:r>
              <a:rPr lang="en-US" sz="1200">
                <a:solidFill>
                  <a:schemeClr val="dk1"/>
                </a:solidFill>
                <a:latin typeface="Arial"/>
                <a:ea typeface="Arial"/>
                <a:cs typeface="Arial"/>
                <a:sym typeface="Arial"/>
              </a:rPr>
              <a:t>Trong phần thực hành này, chúng ta sẽ áp dụng thuật toán phân cụm k-means cho một tập dữ liệu được mô phỏng.</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en-US" sz="1200">
                <a:solidFill>
                  <a:schemeClr val="dk1"/>
                </a:solidFill>
                <a:latin typeface="Malgun Gothic"/>
                <a:ea typeface="Malgun Gothic"/>
                <a:cs typeface="Malgun Gothic"/>
                <a:sym typeface="Malgun Gothic"/>
              </a:rPr>
              <a:t> </a:t>
            </a:r>
            <a:endParaRPr/>
          </a:p>
          <a:p>
            <a:pPr indent="0" lvl="0" marL="0" marR="0" rtl="0" algn="l">
              <a:lnSpc>
                <a:spcPct val="100000"/>
              </a:lnSpc>
              <a:spcBef>
                <a:spcPts val="0"/>
              </a:spcBef>
              <a:spcAft>
                <a:spcPts val="0"/>
              </a:spcAft>
              <a:buClr>
                <a:srgbClr val="000000"/>
              </a:buClr>
              <a:buSzPts val="1000"/>
              <a:buFont typeface="Arial"/>
              <a:buNone/>
            </a:pPr>
            <a:r>
              <a:rPr b="1" lang="en-US" sz="1000">
                <a:solidFill>
                  <a:srgbClr val="000000"/>
                </a:solidFill>
                <a:latin typeface="Arial"/>
                <a:ea typeface="Arial"/>
                <a:cs typeface="Arial"/>
                <a:sym typeface="Arial"/>
              </a:rPr>
              <a:t>HƯỚNG DẪN THỰC HÀNH</a:t>
            </a:r>
            <a:endParaRPr/>
          </a:p>
          <a:p>
            <a:pPr indent="-342900" lvl="0" marL="342900" rtl="0" algn="l">
              <a:spcBef>
                <a:spcPts val="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Nhấp vào nút </a:t>
            </a:r>
            <a:r>
              <a:rPr b="1" lang="en-US" sz="1200">
                <a:solidFill>
                  <a:srgbClr val="000000"/>
                </a:solidFill>
                <a:latin typeface="Arial"/>
                <a:ea typeface="Arial"/>
                <a:cs typeface="Arial"/>
                <a:sym typeface="Arial"/>
              </a:rPr>
              <a:t>Window</a:t>
            </a:r>
            <a:r>
              <a:rPr lang="en-US" sz="1200">
                <a:solidFill>
                  <a:srgbClr val="000000"/>
                </a:solidFill>
                <a:latin typeface="Arial"/>
                <a:ea typeface="Arial"/>
                <a:cs typeface="Arial"/>
                <a:sym typeface="Arial"/>
              </a:rPr>
              <a:t>. </a:t>
            </a:r>
            <a:endParaRPr/>
          </a:p>
          <a:p>
            <a:pPr indent="-342900" lvl="0" marL="342900" rtl="0" algn="l">
              <a:spcBef>
                <a:spcPts val="80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Tìm kiếm “</a:t>
            </a:r>
            <a:r>
              <a:rPr b="1" lang="en-US" sz="1200">
                <a:solidFill>
                  <a:srgbClr val="000000"/>
                </a:solidFill>
                <a:latin typeface="Arial"/>
                <a:ea typeface="Arial"/>
                <a:cs typeface="Arial"/>
                <a:sym typeface="Arial"/>
              </a:rPr>
              <a:t>anaconda prompt</a:t>
            </a:r>
            <a:r>
              <a:rPr lang="en-US" sz="1200">
                <a:solidFill>
                  <a:srgbClr val="000000"/>
                </a:solidFill>
                <a:latin typeface="Arial"/>
                <a:ea typeface="Arial"/>
                <a:cs typeface="Arial"/>
                <a:sym typeface="Arial"/>
              </a:rPr>
              <a:t>” rồi chạy.</a:t>
            </a:r>
            <a:endParaRPr/>
          </a:p>
          <a:p>
            <a:pPr indent="-342900" lvl="0" marL="342900" rtl="0" algn="l">
              <a:spcBef>
                <a:spcPts val="80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Gõ lệnh "</a:t>
            </a:r>
            <a:r>
              <a:rPr b="1" lang="en-US" sz="1200">
                <a:solidFill>
                  <a:srgbClr val="000000"/>
                </a:solidFill>
                <a:latin typeface="Arial"/>
                <a:ea typeface="Arial"/>
                <a:cs typeface="Arial"/>
                <a:sym typeface="Arial"/>
              </a:rPr>
              <a:t>jupyter notebook</a:t>
            </a:r>
            <a:r>
              <a:rPr lang="en-US" sz="1200">
                <a:solidFill>
                  <a:srgbClr val="000000"/>
                </a:solidFill>
                <a:latin typeface="Arial"/>
                <a:ea typeface="Arial"/>
                <a:cs typeface="Arial"/>
                <a:sym typeface="Arial"/>
              </a:rPr>
              <a:t>" rồi nhấn Enter. </a:t>
            </a:r>
            <a:endParaRPr/>
          </a:p>
          <a:p>
            <a:pPr indent="-342900" lvl="0" marL="342900" rtl="0" algn="l">
              <a:spcBef>
                <a:spcPts val="80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Trong Sổ ghi chép Jupyter, đi tới thư mục có chứa tệp tin thực hành.</a:t>
            </a:r>
            <a:r>
              <a:rPr lang="en-US" sz="1000">
                <a:latin typeface="Arial"/>
                <a:ea typeface="Arial"/>
                <a:cs typeface="Arial"/>
                <a:sym typeface="Arial"/>
              </a:rPr>
              <a:t> </a:t>
            </a:r>
            <a:r>
              <a:rPr lang="en-US" sz="1200">
                <a:solidFill>
                  <a:srgbClr val="000000"/>
                </a:solidFill>
                <a:latin typeface="Arial"/>
                <a:ea typeface="Arial"/>
                <a:cs typeface="Arial"/>
                <a:sym typeface="Arial"/>
              </a:rPr>
              <a:t>(Nếu vẫn chưa có tệp tin thực hành, vui lòng hỏi giáo viên hướng dẫn)</a:t>
            </a:r>
            <a:endParaRPr/>
          </a:p>
          <a:p>
            <a:pPr indent="-342900" lvl="0" marL="342900" rtl="0" algn="l">
              <a:spcBef>
                <a:spcPts val="80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Nhấp vào thư mục </a:t>
            </a:r>
            <a:r>
              <a:rPr b="1" lang="en-US" sz="1200">
                <a:solidFill>
                  <a:srgbClr val="000000"/>
                </a:solidFill>
                <a:latin typeface="Arial"/>
                <a:ea typeface="Arial"/>
                <a:cs typeface="Arial"/>
                <a:sym typeface="Arial"/>
              </a:rPr>
              <a:t>Coding Exercise</a:t>
            </a:r>
            <a:r>
              <a:rPr lang="en-US" sz="1200">
                <a:solidFill>
                  <a:srgbClr val="000000"/>
                </a:solidFill>
                <a:latin typeface="Arial"/>
                <a:ea typeface="Arial"/>
                <a:cs typeface="Arial"/>
                <a:sym typeface="Arial"/>
              </a:rPr>
              <a:t>.</a:t>
            </a:r>
            <a:endParaRPr/>
          </a:p>
          <a:p>
            <a:pPr indent="-342900" lvl="0" marL="342900" rtl="0" algn="l">
              <a:spcBef>
                <a:spcPts val="80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Nhấp vào tệp </a:t>
            </a:r>
            <a:r>
              <a:rPr b="1" lang="en-US" sz="1200">
                <a:solidFill>
                  <a:srgbClr val="000000"/>
                </a:solidFill>
                <a:latin typeface="Arial"/>
                <a:ea typeface="Arial"/>
                <a:cs typeface="Arial"/>
                <a:sym typeface="Arial"/>
              </a:rPr>
              <a:t> ex_0401.ipynb</a:t>
            </a:r>
            <a:r>
              <a:rPr lang="en-US" sz="1200">
                <a:solidFill>
                  <a:srgbClr val="000000"/>
                </a:solidFill>
                <a:latin typeface="Arial"/>
                <a:ea typeface="Arial"/>
                <a:cs typeface="Arial"/>
                <a:sym typeface="Arial"/>
              </a:rPr>
              <a:t>.</a:t>
            </a:r>
            <a:endParaRPr/>
          </a:p>
          <a:p>
            <a:pPr indent="-342900" lvl="0" marL="342900" rtl="0" algn="l">
              <a:spcBef>
                <a:spcPts val="800"/>
              </a:spcBef>
              <a:spcAft>
                <a:spcPts val="0"/>
              </a:spcAft>
              <a:buClr>
                <a:srgbClr val="FF0000"/>
              </a:buClr>
              <a:buSzPts val="1200"/>
              <a:buFont typeface="Malgun Gothic"/>
              <a:buAutoNum type="arabicPeriod"/>
            </a:pPr>
            <a:r>
              <a:rPr lang="en-US" sz="1200">
                <a:solidFill>
                  <a:srgbClr val="FF0000"/>
                </a:solidFill>
                <a:latin typeface="Malgun Gothic"/>
                <a:ea typeface="Malgun Gothic"/>
                <a:cs typeface="Malgun Gothic"/>
                <a:sym typeface="Malgun Gothic"/>
              </a:rPr>
              <a:t>Xem lại các ví dụ về các chủ đề dưới đây	</a:t>
            </a:r>
            <a:br>
              <a:rPr i="0" lang="en-US" sz="1000">
                <a:solidFill>
                  <a:srgbClr val="FF0000"/>
                </a:solidFill>
                <a:latin typeface="Malgun Gothic"/>
                <a:ea typeface="Malgun Gothic"/>
                <a:cs typeface="Malgun Gothic"/>
                <a:sym typeface="Malgun Gothic"/>
              </a:rPr>
            </a:br>
            <a:r>
              <a:rPr i="1" lang="en-US" sz="1200">
                <a:solidFill>
                  <a:schemeClr val="dk1"/>
                </a:solidFill>
                <a:latin typeface="Malgun Gothic"/>
                <a:ea typeface="Malgun Gothic"/>
                <a:cs typeface="Malgun Gothic"/>
                <a:sym typeface="Malgun Gothic"/>
              </a:rPr>
              <a:t>A. Phân cụm k-means với dữ liệu được mô phỏng</a:t>
            </a:r>
            <a:br>
              <a:rPr i="1" lang="en-US" sz="1200">
                <a:solidFill>
                  <a:schemeClr val="dk1"/>
                </a:solidFill>
                <a:latin typeface="Malgun Gothic"/>
                <a:ea typeface="Malgun Gothic"/>
                <a:cs typeface="Malgun Gothic"/>
                <a:sym typeface="Malgun Gothic"/>
              </a:rPr>
            </a:br>
            <a:r>
              <a:rPr i="1" lang="en-US" sz="1200">
                <a:solidFill>
                  <a:schemeClr val="dk1"/>
                </a:solidFill>
                <a:latin typeface="Malgun Gothic"/>
                <a:ea typeface="Malgun Gothic"/>
                <a:cs typeface="Malgun Gothic"/>
                <a:sym typeface="Malgun Gothic"/>
              </a:rPr>
              <a:t>	i. tạo dữ liệu được mô phỏng và hiển thị	</a:t>
            </a:r>
            <a:endParaRPr/>
          </a:p>
          <a:p>
            <a:pPr indent="0" lvl="0" marL="0" rtl="0" algn="l">
              <a:spcBef>
                <a:spcPts val="800"/>
              </a:spcBef>
              <a:spcAft>
                <a:spcPts val="0"/>
              </a:spcAft>
              <a:buClr>
                <a:schemeClr val="dk1"/>
              </a:buClr>
              <a:buSzPts val="1200"/>
              <a:buFont typeface="Malgun Gothic"/>
              <a:buNone/>
            </a:pPr>
            <a:r>
              <a:rPr i="1" lang="en-US" sz="1200">
                <a:solidFill>
                  <a:schemeClr val="dk1"/>
                </a:solidFill>
                <a:latin typeface="Malgun Gothic"/>
                <a:ea typeface="Malgun Gothic"/>
                <a:cs typeface="Malgun Gothic"/>
                <a:sym typeface="Malgun Gothic"/>
              </a:rPr>
              <a:t>                       ii. Apply k-means clustering and visualize.</a:t>
            </a:r>
            <a:endParaRPr/>
          </a:p>
          <a:p>
            <a:pPr indent="-279400" lvl="0" marL="342900" rtl="0" algn="l">
              <a:spcBef>
                <a:spcPts val="800"/>
              </a:spcBef>
              <a:spcAft>
                <a:spcPts val="0"/>
              </a:spcAft>
              <a:buClr>
                <a:schemeClr val="dk1"/>
              </a:buClr>
              <a:buSzPts val="1000"/>
              <a:buFont typeface="Malgun Gothic"/>
              <a:buNone/>
            </a:pPr>
            <a:r>
              <a:t/>
            </a:r>
            <a:endParaRPr i="1" sz="1000">
              <a:solidFill>
                <a:schemeClr val="dk1"/>
              </a:solidFill>
              <a:latin typeface="Malgun Gothic"/>
              <a:ea typeface="Malgun Gothic"/>
              <a:cs typeface="Malgun Gothic"/>
              <a:sym typeface="Malgun Gothic"/>
            </a:endParaRPr>
          </a:p>
          <a:p>
            <a:pPr indent="-342900" lvl="0" marL="342900" rtl="0" algn="l">
              <a:spcBef>
                <a:spcPts val="800"/>
              </a:spcBef>
              <a:spcAft>
                <a:spcPts val="0"/>
              </a:spcAft>
              <a:buClr>
                <a:schemeClr val="dk1"/>
              </a:buClr>
              <a:buSzPts val="1200"/>
              <a:buFont typeface="Malgun Gothic"/>
              <a:buAutoNum type="arabicPeriod"/>
            </a:pPr>
            <a:r>
              <a:rPr lang="en-US" sz="1200">
                <a:solidFill>
                  <a:schemeClr val="dk1"/>
                </a:solidFill>
                <a:latin typeface="Arial"/>
                <a:ea typeface="Arial"/>
                <a:cs typeface="Arial"/>
                <a:sym typeface="Arial"/>
              </a:rPr>
              <a:t>(Tùy chọn) Sử dụng ô trống ở dưới cùng để thực hiện các nhu cầu cá nhân của riêng bạn.</a:t>
            </a:r>
            <a:endParaRPr/>
          </a:p>
        </p:txBody>
      </p:sp>
      <p:sp>
        <p:nvSpPr>
          <p:cNvPr id="1309" name="Google Shape;1309;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5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3" name="Google Shape;1323;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latin typeface="Arial"/>
                <a:ea typeface="Arial"/>
                <a:cs typeface="Arial"/>
                <a:sym typeface="Arial"/>
              </a:rPr>
              <a:t>NỘI DUNG CỦA PHẦN THỰC HÀNH NÀY</a:t>
            </a:r>
            <a:endParaRPr/>
          </a:p>
          <a:p>
            <a:pPr indent="0" lvl="0" marL="0" rtl="0" algn="l">
              <a:spcBef>
                <a:spcPts val="0"/>
              </a:spcBef>
              <a:spcAft>
                <a:spcPts val="0"/>
              </a:spcAft>
              <a:buNone/>
            </a:pPr>
            <a:r>
              <a:rPr lang="en-US" sz="1200">
                <a:solidFill>
                  <a:schemeClr val="dk1"/>
                </a:solidFill>
                <a:latin typeface="Arial"/>
                <a:ea typeface="Arial"/>
                <a:cs typeface="Arial"/>
                <a:sym typeface="Arial"/>
              </a:rPr>
              <a:t>Trong phần thực hành này, chúng ta sẽ áp dụng thuật toán phân cụm k-means cho một tập dữ liệu thực.</a:t>
            </a:r>
            <a:endParaRPr/>
          </a:p>
          <a:p>
            <a:pPr indent="0" lvl="0" marL="0" rtl="0" algn="l">
              <a:spcBef>
                <a:spcPts val="0"/>
              </a:spcBef>
              <a:spcAft>
                <a:spcPts val="0"/>
              </a:spcAft>
              <a:buNone/>
            </a:pPr>
            <a:r>
              <a:rPr lang="en-US" sz="1200">
                <a:solidFill>
                  <a:schemeClr val="dk1"/>
                </a:solidFill>
                <a:latin typeface="Malgun Gothic"/>
                <a:ea typeface="Malgun Gothic"/>
                <a:cs typeface="Malgun Gothic"/>
                <a:sym typeface="Malgun Gothic"/>
              </a:rPr>
              <a:t> </a:t>
            </a:r>
            <a:endParaRPr/>
          </a:p>
          <a:p>
            <a:pPr indent="0" lvl="0" marL="0" marR="0" rtl="0" algn="l">
              <a:lnSpc>
                <a:spcPct val="100000"/>
              </a:lnSpc>
              <a:spcBef>
                <a:spcPts val="0"/>
              </a:spcBef>
              <a:spcAft>
                <a:spcPts val="0"/>
              </a:spcAft>
              <a:buClr>
                <a:srgbClr val="000000"/>
              </a:buClr>
              <a:buSzPts val="1000"/>
              <a:buFont typeface="Arial"/>
              <a:buNone/>
            </a:pPr>
            <a:r>
              <a:rPr b="1" lang="en-US" sz="1000">
                <a:solidFill>
                  <a:srgbClr val="000000"/>
                </a:solidFill>
                <a:latin typeface="Arial"/>
                <a:ea typeface="Arial"/>
                <a:cs typeface="Arial"/>
                <a:sym typeface="Arial"/>
              </a:rPr>
              <a:t>HƯỚNG DẪN THỰC HÀNH</a:t>
            </a:r>
            <a:endParaRPr/>
          </a:p>
          <a:p>
            <a:pPr indent="-342900" lvl="0" marL="342900" rtl="0" algn="l">
              <a:spcBef>
                <a:spcPts val="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Khởi động Sổ ghi chép Jupyter. (Đọc lại bước 1-3 của </a:t>
            </a:r>
            <a:r>
              <a:rPr b="1" lang="en-US" sz="1200">
                <a:solidFill>
                  <a:srgbClr val="000000"/>
                </a:solidFill>
                <a:latin typeface="Arial"/>
                <a:ea typeface="Arial"/>
                <a:cs typeface="Arial"/>
                <a:sym typeface="Arial"/>
              </a:rPr>
              <a:t>Coding Exercise # 0401</a:t>
            </a:r>
            <a:r>
              <a:rPr lang="en-US" sz="1200">
                <a:solidFill>
                  <a:srgbClr val="000000"/>
                </a:solidFill>
                <a:latin typeface="Arial"/>
                <a:ea typeface="Arial"/>
                <a:cs typeface="Arial"/>
                <a:sym typeface="Arial"/>
              </a:rPr>
              <a:t>.)</a:t>
            </a:r>
            <a:endParaRPr/>
          </a:p>
          <a:p>
            <a:pPr indent="-342900" lvl="0" marL="342900" marR="0" rtl="0" algn="l">
              <a:lnSpc>
                <a:spcPct val="100000"/>
              </a:lnSpc>
              <a:spcBef>
                <a:spcPts val="800"/>
              </a:spcBef>
              <a:spcAft>
                <a:spcPts val="0"/>
              </a:spcAft>
              <a:buClr>
                <a:schemeClr val="dk1"/>
              </a:buClr>
              <a:buSzPts val="1200"/>
              <a:buFont typeface="Malgun Gothic"/>
              <a:buAutoNum type="arabicPeriod"/>
            </a:pPr>
            <a:r>
              <a:rPr lang="en-US" sz="1200">
                <a:solidFill>
                  <a:schemeClr val="dk1"/>
                </a:solidFill>
                <a:latin typeface="Arial"/>
                <a:ea typeface="Arial"/>
                <a:cs typeface="Arial"/>
                <a:sym typeface="Arial"/>
              </a:rPr>
              <a:t>Trong Sổ ghi chép Jupyter, nhấp vào tệp </a:t>
            </a:r>
            <a:r>
              <a:rPr b="1" lang="en-US" sz="1200">
                <a:solidFill>
                  <a:schemeClr val="dk1"/>
                </a:solidFill>
                <a:latin typeface="Arial"/>
                <a:ea typeface="Arial"/>
                <a:cs typeface="Arial"/>
                <a:sym typeface="Arial"/>
              </a:rPr>
              <a:t>ex_0402.ipynb</a:t>
            </a:r>
            <a:r>
              <a:rPr lang="en-US" sz="1200">
                <a:solidFill>
                  <a:schemeClr val="dk1"/>
                </a:solidFill>
                <a:latin typeface="Arial"/>
                <a:ea typeface="Arial"/>
                <a:cs typeface="Arial"/>
                <a:sym typeface="Arial"/>
              </a:rPr>
              <a:t> trong thư mục </a:t>
            </a:r>
            <a:r>
              <a:rPr b="1" lang="en-US" sz="1200">
                <a:solidFill>
                  <a:schemeClr val="dk1"/>
                </a:solidFill>
                <a:latin typeface="Arial"/>
                <a:ea typeface="Arial"/>
                <a:cs typeface="Arial"/>
                <a:sym typeface="Arial"/>
              </a:rPr>
              <a:t>Coding Exercise</a:t>
            </a:r>
            <a:r>
              <a:rPr lang="en-US" sz="1200">
                <a:solidFill>
                  <a:schemeClr val="dk1"/>
                </a:solidFill>
                <a:latin typeface="Arial"/>
                <a:ea typeface="Arial"/>
                <a:cs typeface="Arial"/>
                <a:sym typeface="Arial"/>
              </a:rPr>
              <a:t>.</a:t>
            </a:r>
            <a:endParaRPr/>
          </a:p>
          <a:p>
            <a:pPr indent="-342900" lvl="0" marL="342900" rtl="0" algn="l">
              <a:spcBef>
                <a:spcPts val="800"/>
              </a:spcBef>
              <a:spcAft>
                <a:spcPts val="0"/>
              </a:spcAft>
              <a:buClr>
                <a:srgbClr val="FF0000"/>
              </a:buClr>
              <a:buSzPts val="1200"/>
              <a:buFont typeface="Malgun Gothic"/>
              <a:buAutoNum type="arabicPeriod"/>
            </a:pPr>
            <a:r>
              <a:rPr lang="en-US" sz="1200">
                <a:solidFill>
                  <a:srgbClr val="FF0000"/>
                </a:solidFill>
                <a:latin typeface="Malgun Gothic"/>
                <a:ea typeface="Malgun Gothic"/>
                <a:cs typeface="Malgun Gothic"/>
                <a:sym typeface="Malgun Gothic"/>
              </a:rPr>
              <a:t>Xem lại các ví dụ về các chủ đề dưới đây:</a:t>
            </a:r>
            <a:br>
              <a:rPr i="0" lang="en-US" sz="1000">
                <a:solidFill>
                  <a:srgbClr val="FF0000"/>
                </a:solidFill>
                <a:latin typeface="Malgun Gothic"/>
                <a:ea typeface="Malgun Gothic"/>
                <a:cs typeface="Malgun Gothic"/>
                <a:sym typeface="Malgun Gothic"/>
              </a:rPr>
            </a:br>
            <a:br>
              <a:rPr i="0" lang="en-US" sz="1000">
                <a:solidFill>
                  <a:srgbClr val="FF0000"/>
                </a:solidFill>
                <a:latin typeface="Malgun Gothic"/>
                <a:ea typeface="Malgun Gothic"/>
                <a:cs typeface="Malgun Gothic"/>
                <a:sym typeface="Malgun Gothic"/>
              </a:rPr>
            </a:br>
            <a:r>
              <a:rPr i="1" lang="en-US" sz="1200">
                <a:solidFill>
                  <a:schemeClr val="dk1"/>
                </a:solidFill>
                <a:latin typeface="Malgun Gothic"/>
                <a:ea typeface="Malgun Gothic"/>
                <a:cs typeface="Malgun Gothic"/>
                <a:sym typeface="Malgun Gothic"/>
              </a:rPr>
              <a:t>A. Phân cụm K-Means với dữ liệu thực</a:t>
            </a:r>
            <a:br>
              <a:rPr i="1" lang="en-US" sz="1200">
                <a:solidFill>
                  <a:schemeClr val="dk1"/>
                </a:solidFill>
                <a:latin typeface="Malgun Gothic"/>
                <a:ea typeface="Malgun Gothic"/>
                <a:cs typeface="Malgun Gothic"/>
                <a:sym typeface="Malgun Gothic"/>
              </a:rPr>
            </a:br>
            <a:r>
              <a:rPr i="1" lang="en-US" sz="1200">
                <a:solidFill>
                  <a:schemeClr val="dk1"/>
                </a:solidFill>
                <a:latin typeface="Malgun Gothic"/>
                <a:ea typeface="Malgun Gothic"/>
                <a:cs typeface="Malgun Gothic"/>
                <a:sym typeface="Malgun Gothic"/>
              </a:rPr>
              <a:t>	</a:t>
            </a:r>
            <a:r>
              <a:rPr i="1" lang="en-US" sz="1200">
                <a:solidFill>
                  <a:schemeClr val="dk1"/>
                </a:solidFill>
                <a:latin typeface="Arial"/>
                <a:ea typeface="Arial"/>
                <a:cs typeface="Arial"/>
                <a:sym typeface="Arial"/>
              </a:rPr>
              <a:t>i. Tải tập dữ liệu 'Iris' từ Seaborn</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ii. Áp dụng k-means</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iii. Trực quan hóa</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iv. Dự đoán dựa vào những gì đã được học</a:t>
            </a:r>
            <a:endParaRPr/>
          </a:p>
          <a:p>
            <a:pPr indent="-266700" lvl="0" marL="342900" rtl="0" algn="l">
              <a:spcBef>
                <a:spcPts val="800"/>
              </a:spcBef>
              <a:spcAft>
                <a:spcPts val="0"/>
              </a:spcAft>
              <a:buClr>
                <a:schemeClr val="dk1"/>
              </a:buClr>
              <a:buSzPts val="1200"/>
              <a:buFont typeface="Malgun Gothic"/>
              <a:buNone/>
            </a:pPr>
            <a:r>
              <a:t/>
            </a:r>
            <a:endParaRPr i="1" sz="1200">
              <a:solidFill>
                <a:schemeClr val="dk1"/>
              </a:solidFill>
              <a:latin typeface="Malgun Gothic"/>
              <a:ea typeface="Malgun Gothic"/>
              <a:cs typeface="Malgun Gothic"/>
              <a:sym typeface="Malgun Gothic"/>
            </a:endParaRPr>
          </a:p>
          <a:p>
            <a:pPr indent="-342900" lvl="0" marL="342900" rtl="0" algn="l">
              <a:spcBef>
                <a:spcPts val="800"/>
              </a:spcBef>
              <a:spcAft>
                <a:spcPts val="0"/>
              </a:spcAft>
              <a:buClr>
                <a:schemeClr val="dk1"/>
              </a:buClr>
              <a:buSzPts val="1200"/>
              <a:buFont typeface="Malgun Gothic"/>
              <a:buAutoNum type="arabicPeriod"/>
            </a:pPr>
            <a:r>
              <a:rPr lang="en-US" sz="1200">
                <a:solidFill>
                  <a:schemeClr val="dk1"/>
                </a:solidFill>
                <a:latin typeface="Arial"/>
                <a:ea typeface="Arial"/>
                <a:cs typeface="Arial"/>
                <a:sym typeface="Arial"/>
              </a:rPr>
              <a:t>(Tùy chọn) Sử dụng ô trống ở dưới cùng để thực hiện các nhu cầu cá nhân.</a:t>
            </a:r>
            <a:endParaRPr/>
          </a:p>
        </p:txBody>
      </p:sp>
      <p:sp>
        <p:nvSpPr>
          <p:cNvPr id="1324" name="Google Shape;1324;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55: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8" name="Google Shape;133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1339" name="Google Shape;1339;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5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9" name="Google Shape;1349;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Tương tự như vậy, có nhiều loại phương pháp phân cụm khác nhau, nhưng phân cụm K-means chủ yếu được sử dụng trong thực tế vì nó cung cấp tính toán thuận tiện và xử lý nhanh dữ liệu lớn.</a:t>
            </a:r>
            <a:endParaRPr/>
          </a:p>
        </p:txBody>
      </p:sp>
      <p:sp>
        <p:nvSpPr>
          <p:cNvPr id="1350" name="Google Shape;1350;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5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0" name="Google Shape;137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371" name="Google Shape;1371;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p5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3" name="Google Shape;1383;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Đưa vào thuật toán phân cụm DBSCAN.</a:t>
            </a:r>
            <a:endParaRPr/>
          </a:p>
          <a:p>
            <a:pPr indent="0" lvl="0" marL="0" marR="0" rtl="0" algn="l">
              <a:lnSpc>
                <a:spcPct val="100000"/>
              </a:lnSpc>
              <a:spcBef>
                <a:spcPts val="0"/>
              </a:spcBef>
              <a:spcAft>
                <a:spcPts val="0"/>
              </a:spcAft>
              <a:buClr>
                <a:schemeClr val="dk1"/>
              </a:buClr>
              <a:buSzPts val="1200"/>
              <a:buFont typeface="Malgun Gothic"/>
              <a:buNone/>
            </a:pPr>
            <a:r>
              <a:rPr lang="en-US"/>
              <a:t>Thuật toán này không dựa trên khoảng cách như k-means hay phân cấp, mà dựa trên mật độ. </a:t>
            </a:r>
            <a:endParaRPr/>
          </a:p>
          <a:p>
            <a:pPr indent="0" lvl="0" marL="0" marR="0" rtl="0" algn="l">
              <a:lnSpc>
                <a:spcPct val="100000"/>
              </a:lnSpc>
              <a:spcBef>
                <a:spcPts val="0"/>
              </a:spcBef>
              <a:spcAft>
                <a:spcPts val="0"/>
              </a:spcAft>
              <a:buClr>
                <a:schemeClr val="dk1"/>
              </a:buClr>
              <a:buSzPts val="1200"/>
              <a:buFont typeface="Malgun Gothic"/>
              <a:buNone/>
            </a:pPr>
            <a:r>
              <a:rPr lang="en-US"/>
              <a:t>Có hai siêu tham số cần được điều chỉnh.</a:t>
            </a:r>
            <a:endParaRPr/>
          </a:p>
          <a:p>
            <a:pPr indent="0" lvl="0" marL="0" marR="0" rtl="0" algn="l">
              <a:lnSpc>
                <a:spcPct val="100000"/>
              </a:lnSpc>
              <a:spcBef>
                <a:spcPts val="0"/>
              </a:spcBef>
              <a:spcAft>
                <a:spcPts val="0"/>
              </a:spcAft>
              <a:buClr>
                <a:schemeClr val="dk1"/>
              </a:buClr>
              <a:buSzPts val="1200"/>
              <a:buFont typeface="Malgun Gothic"/>
              <a:buNone/>
            </a:pPr>
            <a:r>
              <a:rPr lang="en-US"/>
              <a:t>Có nhiều ưu, nhược điểm.</a:t>
            </a:r>
            <a:endParaRPr/>
          </a:p>
        </p:txBody>
      </p:sp>
      <p:sp>
        <p:nvSpPr>
          <p:cNvPr id="1384" name="Google Shape;138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5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3" name="Google Shape;1403;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Minh họa chi tiết thuật toán DBSCAN bằng ví dụ.  </a:t>
            </a:r>
            <a:endParaRPr/>
          </a:p>
        </p:txBody>
      </p:sp>
      <p:sp>
        <p:nvSpPr>
          <p:cNvPr id="1404" name="Google Shape;1404;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Kỹ thuật học máy có giám sát được học từ Chương 5 có mục tiêu rõ ràng là phân loại và dự đoán giá trị tùy thuộc vào loại biến mục tiêu (hoặc biến phản hồi) và có tiêu chí đánh giá rõ ràng về kết quả phân tích như xác thực chéo thông qua dữ liệu đặt phép chia.</a:t>
            </a:r>
            <a:endParaRPr/>
          </a:p>
          <a:p>
            <a:pPr indent="0" lvl="0" marL="0" marR="0" rtl="0" algn="l">
              <a:lnSpc>
                <a:spcPct val="100000"/>
              </a:lnSpc>
              <a:spcBef>
                <a:spcPts val="0"/>
              </a:spcBef>
              <a:spcAft>
                <a:spcPts val="0"/>
              </a:spcAft>
              <a:buClr>
                <a:schemeClr val="dk1"/>
              </a:buClr>
              <a:buSzPts val="1200"/>
              <a:buFont typeface="Malgun Gothic"/>
              <a:buNone/>
            </a:pPr>
            <a:r>
              <a:rPr lang="en-US"/>
              <a:t>Mặt khác, không rõ những gì cần khám phá trong học tập không giám sát và vì mục tiêu được dự đoán là không xác định, chương trình máy tính sẽ không thể tìm thấy câu trả lời thực tế. Do đó, một vấn đề của học tập không giám sát là rất khó để điều tra xem kết quả học máy có đạt yêu cầu hay không.</a:t>
            </a:r>
            <a:endParaRPr/>
          </a:p>
        </p:txBody>
      </p:sp>
      <p:sp>
        <p:nvSpPr>
          <p:cNvPr id="223" name="Google Shape;2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6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1" name="Google Shape;1431;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432" name="Google Shape;1432;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6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3" name="Google Shape;14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464" name="Google Shape;14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6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5" name="Google Shape;147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476" name="Google Shape;147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6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6" name="Google Shape;150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507" name="Google Shape;1507;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6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7" name="Google Shape;1537;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538" name="Google Shape;1538;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6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8" name="Google Shape;156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569" name="Google Shape;1569;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6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3" name="Google Shape;1603;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Câu trả lời ngắn gọn là:</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rPr lang="en-US"/>
              <a:t>+Trong hình (a): </a:t>
            </a:r>
            <a:endParaRPr/>
          </a:p>
          <a:p>
            <a:pPr indent="0" lvl="0" marL="0" marR="0" rtl="0" algn="l">
              <a:lnSpc>
                <a:spcPct val="100000"/>
              </a:lnSpc>
              <a:spcBef>
                <a:spcPts val="0"/>
              </a:spcBef>
              <a:spcAft>
                <a:spcPts val="0"/>
              </a:spcAft>
              <a:buClr>
                <a:schemeClr val="dk1"/>
              </a:buClr>
              <a:buSzPts val="1200"/>
              <a:buFont typeface="Malgun Gothic"/>
              <a:buNone/>
            </a:pPr>
            <a:r>
              <a:rPr lang="en-US"/>
              <a:t>DBSCAN sẽ tạo một cụm lớn xung quanh tâm và chừa ra các điểm nằm ngoài cụm, gọi là các thành tố ngoại lai chưa phân cụm.</a:t>
            </a:r>
            <a:endParaRPr/>
          </a:p>
          <a:p>
            <a:pPr indent="0" lvl="0" marL="0" marR="0" rtl="0" algn="l">
              <a:lnSpc>
                <a:spcPct val="100000"/>
              </a:lnSpc>
              <a:spcBef>
                <a:spcPts val="0"/>
              </a:spcBef>
              <a:spcAft>
                <a:spcPts val="0"/>
              </a:spcAft>
              <a:buClr>
                <a:schemeClr val="dk1"/>
              </a:buClr>
              <a:buSzPts val="1200"/>
              <a:buFont typeface="Malgun Gothic"/>
              <a:buNone/>
            </a:pPr>
            <a:r>
              <a:rPr lang="en-US"/>
              <a:t>Nếu muốn các cụm có kích thước bằng nhau, nên sử dụng k-means.</a:t>
            </a:r>
            <a:endParaRPr/>
          </a:p>
          <a:p>
            <a:pPr indent="0" lvl="0" marL="0" marR="0" rtl="0" algn="l">
              <a:lnSpc>
                <a:spcPct val="100000"/>
              </a:lnSpc>
              <a:spcBef>
                <a:spcPts val="0"/>
              </a:spcBef>
              <a:spcAft>
                <a:spcPts val="0"/>
              </a:spcAft>
              <a:buClr>
                <a:schemeClr val="dk1"/>
              </a:buClr>
              <a:buSzPts val="1200"/>
              <a:buFont typeface="Malgun Gothic"/>
              <a:buNone/>
            </a:pPr>
            <a:r>
              <a:rPr lang="en-US"/>
              <a:t>        </a:t>
            </a:r>
            <a:endParaRPr/>
          </a:p>
          <a:p>
            <a:pPr indent="0" lvl="0" marL="0" marR="0" rtl="0" algn="l">
              <a:lnSpc>
                <a:spcPct val="100000"/>
              </a:lnSpc>
              <a:spcBef>
                <a:spcPts val="0"/>
              </a:spcBef>
              <a:spcAft>
                <a:spcPts val="0"/>
              </a:spcAft>
              <a:buClr>
                <a:schemeClr val="dk1"/>
              </a:buClr>
              <a:buSzPts val="1200"/>
              <a:buFont typeface="Malgun Gothic"/>
              <a:buNone/>
            </a:pPr>
            <a:r>
              <a:rPr lang="en-US"/>
              <a:t>+Trong hình (b):</a:t>
            </a:r>
            <a:endParaRPr/>
          </a:p>
          <a:p>
            <a:pPr indent="0" lvl="0" marL="0" marR="0" rtl="0" algn="l">
              <a:lnSpc>
                <a:spcPct val="100000"/>
              </a:lnSpc>
              <a:spcBef>
                <a:spcPts val="0"/>
              </a:spcBef>
              <a:spcAft>
                <a:spcPts val="0"/>
              </a:spcAft>
              <a:buClr>
                <a:schemeClr val="dk1"/>
              </a:buClr>
              <a:buSzPts val="1200"/>
              <a:buFont typeface="Malgun Gothic"/>
              <a:buNone/>
            </a:pPr>
            <a:r>
              <a:rPr lang="en-US"/>
              <a:t>Chúng ta có thể xác định bằng mắt một vùng mật độ cao ở “lõi” và một vùng mật độ cao khác ở “vỏ”. </a:t>
            </a:r>
            <a:endParaRPr/>
          </a:p>
          <a:p>
            <a:pPr indent="0" lvl="0" marL="0" marR="0" rtl="0" algn="l">
              <a:lnSpc>
                <a:spcPct val="100000"/>
              </a:lnSpc>
              <a:spcBef>
                <a:spcPts val="0"/>
              </a:spcBef>
              <a:spcAft>
                <a:spcPts val="0"/>
              </a:spcAft>
              <a:buClr>
                <a:schemeClr val="dk1"/>
              </a:buClr>
              <a:buSzPts val="1200"/>
              <a:buFont typeface="Malgun Gothic"/>
              <a:buNone/>
            </a:pPr>
            <a:r>
              <a:rPr lang="en-US"/>
              <a:t>k-means sẽ không thể phân biệt chúng như những cụm riêng biệt.</a:t>
            </a:r>
            <a:endParaRPr/>
          </a:p>
          <a:p>
            <a:pPr indent="0" lvl="0" marL="0" marR="0" rtl="0" algn="l">
              <a:lnSpc>
                <a:spcPct val="100000"/>
              </a:lnSpc>
              <a:spcBef>
                <a:spcPts val="0"/>
              </a:spcBef>
              <a:spcAft>
                <a:spcPts val="0"/>
              </a:spcAft>
              <a:buClr>
                <a:schemeClr val="dk1"/>
              </a:buClr>
              <a:buSzPts val="1200"/>
              <a:buFont typeface="Malgun Gothic"/>
              <a:buNone/>
            </a:pPr>
            <a:r>
              <a:rPr lang="en-US"/>
              <a:t>Nếu được điều chỉnh hợp lý, DBSCAN có khả năng cao làm được việc đó.</a:t>
            </a:r>
            <a:endParaRPr/>
          </a:p>
          <a:p>
            <a:pPr indent="0" lvl="0" marL="0" marR="0" rtl="0" algn="l">
              <a:lnSpc>
                <a:spcPct val="100000"/>
              </a:lnSpc>
              <a:spcBef>
                <a:spcPts val="0"/>
              </a:spcBef>
              <a:spcAft>
                <a:spcPts val="0"/>
              </a:spcAft>
              <a:buClr>
                <a:schemeClr val="dk1"/>
              </a:buClr>
              <a:buSzPts val="1200"/>
              <a:buFont typeface="Malgun Gothic"/>
              <a:buNone/>
            </a:pPr>
            <a:r>
              <a:rPr lang="en-US"/>
              <a:t> </a:t>
            </a:r>
            <a:endParaRPr/>
          </a:p>
        </p:txBody>
      </p:sp>
      <p:sp>
        <p:nvSpPr>
          <p:cNvPr id="1604" name="Google Shape;1604;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p6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2" name="Google Shape;162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latin typeface="Arial"/>
                <a:ea typeface="Arial"/>
                <a:cs typeface="Arial"/>
                <a:sym typeface="Arial"/>
              </a:rPr>
              <a:t>NỘI DUNG CỦA PHẦN THỰC HÀNH NÀY</a:t>
            </a:r>
            <a:endParaRPr/>
          </a:p>
          <a:p>
            <a:pPr indent="0" lvl="0" marL="0" rtl="0" algn="l">
              <a:spcBef>
                <a:spcPts val="0"/>
              </a:spcBef>
              <a:spcAft>
                <a:spcPts val="0"/>
              </a:spcAft>
              <a:buNone/>
            </a:pPr>
            <a:r>
              <a:rPr lang="en-US" sz="1200">
                <a:solidFill>
                  <a:schemeClr val="dk1"/>
                </a:solidFill>
                <a:latin typeface="Arial"/>
                <a:ea typeface="Arial"/>
                <a:cs typeface="Arial"/>
                <a:sym typeface="Arial"/>
              </a:rPr>
              <a:t>Trong phần thực hành này, chúng ta so sánh các thuật toán phân cụm khác nhau và thảo luận về ưu, nhược điểm của chúng.</a:t>
            </a:r>
            <a:endParaRPr/>
          </a:p>
          <a:p>
            <a:pPr indent="0" lvl="0" marL="0" rtl="0" algn="l">
              <a:spcBef>
                <a:spcPts val="0"/>
              </a:spcBef>
              <a:spcAft>
                <a:spcPts val="0"/>
              </a:spcAft>
              <a:buNone/>
            </a:pPr>
            <a:r>
              <a:rPr lang="en-US" sz="1200">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000"/>
              <a:buFont typeface="Arial"/>
              <a:buNone/>
            </a:pPr>
            <a:r>
              <a:rPr b="1" lang="en-US" sz="1000">
                <a:solidFill>
                  <a:srgbClr val="000000"/>
                </a:solidFill>
                <a:latin typeface="Arial"/>
                <a:ea typeface="Arial"/>
                <a:cs typeface="Arial"/>
                <a:sym typeface="Arial"/>
              </a:rPr>
              <a:t>HƯỚNG DẪN THỰC HÀNH</a:t>
            </a:r>
            <a:endParaRPr/>
          </a:p>
          <a:p>
            <a:pPr indent="-342900" lvl="0" marL="342900" rtl="0" algn="l">
              <a:spcBef>
                <a:spcPts val="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Khởi động Sổ ghi chép Jupyter. (Đọc lại bước 1-3 của </a:t>
            </a:r>
            <a:r>
              <a:rPr b="1" lang="en-US" sz="1200">
                <a:solidFill>
                  <a:srgbClr val="000000"/>
                </a:solidFill>
                <a:latin typeface="Arial"/>
                <a:ea typeface="Arial"/>
                <a:cs typeface="Arial"/>
                <a:sym typeface="Arial"/>
              </a:rPr>
              <a:t>Coding Exercise # 0401</a:t>
            </a:r>
            <a:r>
              <a:rPr lang="en-US" sz="1200">
                <a:solidFill>
                  <a:srgbClr val="000000"/>
                </a:solidFill>
                <a:latin typeface="Arial"/>
                <a:ea typeface="Arial"/>
                <a:cs typeface="Arial"/>
                <a:sym typeface="Arial"/>
              </a:rPr>
              <a:t>.)</a:t>
            </a:r>
            <a:endParaRPr/>
          </a:p>
          <a:p>
            <a:pPr indent="-342900" lvl="0" marL="342900" marR="0" rtl="0" algn="l">
              <a:lnSpc>
                <a:spcPct val="100000"/>
              </a:lnSpc>
              <a:spcBef>
                <a:spcPts val="800"/>
              </a:spcBef>
              <a:spcAft>
                <a:spcPts val="0"/>
              </a:spcAft>
              <a:buClr>
                <a:schemeClr val="dk1"/>
              </a:buClr>
              <a:buSzPts val="1200"/>
              <a:buFont typeface="Malgun Gothic"/>
              <a:buAutoNum type="arabicPeriod"/>
            </a:pPr>
            <a:r>
              <a:rPr lang="en-US" sz="1200">
                <a:solidFill>
                  <a:schemeClr val="dk1"/>
                </a:solidFill>
                <a:latin typeface="Arial"/>
                <a:ea typeface="Arial"/>
                <a:cs typeface="Arial"/>
                <a:sym typeface="Arial"/>
              </a:rPr>
              <a:t>Trong Sổ ghi chép Jupyter, nhấp vào tệp </a:t>
            </a:r>
            <a:r>
              <a:rPr b="1" lang="en-US" sz="1200">
                <a:solidFill>
                  <a:schemeClr val="dk1"/>
                </a:solidFill>
                <a:latin typeface="Arial"/>
                <a:ea typeface="Arial"/>
                <a:cs typeface="Arial"/>
                <a:sym typeface="Arial"/>
              </a:rPr>
              <a:t>ex_0403.ipynb</a:t>
            </a:r>
            <a:r>
              <a:rPr lang="en-US" sz="1200">
                <a:solidFill>
                  <a:schemeClr val="dk1"/>
                </a:solidFill>
                <a:latin typeface="Arial"/>
                <a:ea typeface="Arial"/>
                <a:cs typeface="Arial"/>
                <a:sym typeface="Arial"/>
              </a:rPr>
              <a:t> trong thư mục </a:t>
            </a:r>
            <a:r>
              <a:rPr b="1" lang="en-US" sz="1200">
                <a:solidFill>
                  <a:schemeClr val="dk1"/>
                </a:solidFill>
                <a:latin typeface="Arial"/>
                <a:ea typeface="Arial"/>
                <a:cs typeface="Arial"/>
                <a:sym typeface="Arial"/>
              </a:rPr>
              <a:t>Coding Exercise</a:t>
            </a:r>
            <a:r>
              <a:rPr lang="en-US" sz="1200">
                <a:solidFill>
                  <a:schemeClr val="dk1"/>
                </a:solidFill>
                <a:latin typeface="Arial"/>
                <a:ea typeface="Arial"/>
                <a:cs typeface="Arial"/>
                <a:sym typeface="Arial"/>
              </a:rPr>
              <a:t>.</a:t>
            </a:r>
            <a:endParaRPr/>
          </a:p>
          <a:p>
            <a:pPr indent="-342900" lvl="0" marL="342900" rtl="0" algn="l">
              <a:spcBef>
                <a:spcPts val="800"/>
              </a:spcBef>
              <a:spcAft>
                <a:spcPts val="0"/>
              </a:spcAft>
              <a:buClr>
                <a:srgbClr val="FF0000"/>
              </a:buClr>
              <a:buSzPts val="1200"/>
              <a:buFont typeface="Malgun Gothic"/>
              <a:buAutoNum type="arabicPeriod"/>
            </a:pPr>
            <a:r>
              <a:rPr lang="en-US" sz="1200">
                <a:solidFill>
                  <a:srgbClr val="FF0000"/>
                </a:solidFill>
                <a:latin typeface="Arial"/>
                <a:ea typeface="Arial"/>
                <a:cs typeface="Arial"/>
                <a:sym typeface="Arial"/>
              </a:rPr>
              <a:t>Xem lại các ví dụ về các chủ đề ở dưới đây:</a:t>
            </a:r>
            <a:br>
              <a:rPr i="0" lang="en-US" sz="1000">
                <a:solidFill>
                  <a:srgbClr val="FF0000"/>
                </a:solidFill>
                <a:latin typeface="Arial"/>
                <a:ea typeface="Arial"/>
                <a:cs typeface="Arial"/>
                <a:sym typeface="Arial"/>
              </a:rPr>
            </a:br>
            <a:br>
              <a:rPr i="0" lang="en-US" sz="1000">
                <a:solidFill>
                  <a:srgbClr val="FF0000"/>
                </a:solidFill>
                <a:latin typeface="Arial"/>
                <a:ea typeface="Arial"/>
                <a:cs typeface="Arial"/>
                <a:sym typeface="Arial"/>
              </a:rPr>
            </a:br>
            <a:r>
              <a:rPr i="1" lang="en-US" sz="1200">
                <a:solidFill>
                  <a:schemeClr val="dk1"/>
                </a:solidFill>
                <a:latin typeface="Arial"/>
                <a:ea typeface="Arial"/>
                <a:cs typeface="Arial"/>
                <a:sym typeface="Arial"/>
              </a:rPr>
              <a:t>A. So sánh các thuật toán phân cụm.</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 Tạo dữ liệu được mô phỏng và hiển thị.</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ii. Áp dụng phân cụm k-means và hiển thị.</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iii. Áp dụng phân cụm theo cấp bậc và hiển thị</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iv. Áp dụng phân cụm theo cấp bậc và hiển thị.</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v. Áp dụng DBSCAN và hiển thị</a:t>
            </a:r>
            <a:endParaRPr/>
          </a:p>
          <a:p>
            <a:pPr indent="-266700" lvl="0" marL="342900" rtl="0" algn="l">
              <a:spcBef>
                <a:spcPts val="800"/>
              </a:spcBef>
              <a:spcAft>
                <a:spcPts val="0"/>
              </a:spcAft>
              <a:buClr>
                <a:schemeClr val="dk1"/>
              </a:buClr>
              <a:buSzPts val="1200"/>
              <a:buFont typeface="Malgun Gothic"/>
              <a:buNone/>
            </a:pPr>
            <a:r>
              <a:t/>
            </a:r>
            <a:endParaRPr i="1" sz="1200">
              <a:solidFill>
                <a:schemeClr val="dk1"/>
              </a:solidFill>
              <a:latin typeface="Malgun Gothic"/>
              <a:ea typeface="Malgun Gothic"/>
              <a:cs typeface="Malgun Gothic"/>
              <a:sym typeface="Malgun Gothic"/>
            </a:endParaRPr>
          </a:p>
          <a:p>
            <a:pPr indent="-342900" lvl="0" marL="342900" rtl="0" algn="l">
              <a:spcBef>
                <a:spcPts val="800"/>
              </a:spcBef>
              <a:spcAft>
                <a:spcPts val="0"/>
              </a:spcAft>
              <a:buClr>
                <a:schemeClr val="dk1"/>
              </a:buClr>
              <a:buSzPts val="1200"/>
              <a:buFont typeface="Malgun Gothic"/>
              <a:buAutoNum type="arabicPeriod"/>
            </a:pPr>
            <a:r>
              <a:rPr lang="en-US" sz="1200">
                <a:solidFill>
                  <a:schemeClr val="dk1"/>
                </a:solidFill>
                <a:latin typeface="Arial"/>
                <a:ea typeface="Arial"/>
                <a:cs typeface="Arial"/>
                <a:sym typeface="Arial"/>
              </a:rPr>
              <a:t>(Tùy chọn) Sử dụng ô trống ở dưới cùng để thực hiện các nhu cầu cá nhân.</a:t>
            </a:r>
            <a:endParaRPr sz="1000">
              <a:solidFill>
                <a:schemeClr val="dk1"/>
              </a:solidFill>
              <a:latin typeface="Malgun Gothic"/>
              <a:ea typeface="Malgun Gothic"/>
              <a:cs typeface="Malgun Gothic"/>
              <a:sym typeface="Malgun Gothic"/>
            </a:endParaRPr>
          </a:p>
        </p:txBody>
      </p:sp>
      <p:sp>
        <p:nvSpPr>
          <p:cNvPr id="1623" name="Google Shape;162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6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1638" name="Google Shape;1638;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p6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0" name="Google Shape;1650;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Ở đây, mục đích và lợi ích của PCA được vạch ra.</a:t>
            </a:r>
            <a:endParaRPr/>
          </a:p>
          <a:p>
            <a:pPr indent="0" lvl="0" marL="0" marR="0" rtl="0" algn="l">
              <a:lnSpc>
                <a:spcPct val="100000"/>
              </a:lnSpc>
              <a:spcBef>
                <a:spcPts val="0"/>
              </a:spcBef>
              <a:spcAft>
                <a:spcPts val="0"/>
              </a:spcAft>
              <a:buClr>
                <a:schemeClr val="dk1"/>
              </a:buClr>
              <a:buSzPts val="1200"/>
              <a:buFont typeface="Malgun Gothic"/>
              <a:buNone/>
            </a:pPr>
            <a:r>
              <a:rPr lang="en-US"/>
              <a:t>Thiếu sót chính của các thành phần chính nằm ở chỗ chúng khó diễn giải bằng trực giác.</a:t>
            </a:r>
            <a:endParaRPr/>
          </a:p>
        </p:txBody>
      </p:sp>
      <p:sp>
        <p:nvSpPr>
          <p:cNvPr id="1651" name="Google Shape;1651;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sz="1200">
              <a:solidFill>
                <a:srgbClr val="262626"/>
              </a:solidFill>
              <a:latin typeface="Arial"/>
              <a:ea typeface="Arial"/>
              <a:cs typeface="Arial"/>
              <a:sym typeface="Arial"/>
            </a:endParaRPr>
          </a:p>
        </p:txBody>
      </p:sp>
      <p:sp>
        <p:nvSpPr>
          <p:cNvPr id="236" name="Google Shape;2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p7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1" name="Google Shape;1671;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Các thuật ngữ liên quan được giải thích.</a:t>
            </a:r>
            <a:endParaRPr/>
          </a:p>
        </p:txBody>
      </p:sp>
      <p:sp>
        <p:nvSpPr>
          <p:cNvPr id="1672" name="Google Shape;1672;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p7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3" name="Google Shape;1683;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Về bản chất, một thành phần chính (PC) là sự kết hợp tuyến tính của các tính năng hoặc biến ban đầu.</a:t>
            </a:r>
            <a:endParaRPr/>
          </a:p>
          <a:p>
            <a:pPr indent="0" lvl="0" marL="0" marR="0" rtl="0" algn="l">
              <a:lnSpc>
                <a:spcPct val="100000"/>
              </a:lnSpc>
              <a:spcBef>
                <a:spcPts val="0"/>
              </a:spcBef>
              <a:spcAft>
                <a:spcPts val="0"/>
              </a:spcAft>
              <a:buClr>
                <a:schemeClr val="dk1"/>
              </a:buClr>
              <a:buSzPts val="1200"/>
              <a:buFont typeface="Malgun Gothic"/>
              <a:buNone/>
            </a:pPr>
            <a:r>
              <a:rPr lang="en-US"/>
              <a:t>Ngược lại, các tính năng ban đầu có thể được thể hiện dưới dạng kết hợp tuyến tính của các PC.</a:t>
            </a:r>
            <a:endParaRPr/>
          </a:p>
        </p:txBody>
      </p:sp>
      <p:sp>
        <p:nvSpPr>
          <p:cNvPr id="1684" name="Google Shape;1684;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p7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5" name="Google Shape;1695;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This is an example with two variables: </a:t>
            </a:r>
            <a:r>
              <a:rPr i="0" lang="en-US" sz="1200">
                <a:latin typeface="Cambria Math"/>
                <a:ea typeface="Cambria Math"/>
                <a:cs typeface="Cambria Math"/>
                <a:sym typeface="Cambria Math"/>
              </a:rPr>
              <a:t>𝑋_1</a:t>
            </a:r>
            <a:r>
              <a:rPr lang="en-US"/>
              <a:t> and </a:t>
            </a:r>
            <a:r>
              <a:rPr i="0" lang="en-US" sz="1200">
                <a:latin typeface="Cambria Math"/>
                <a:ea typeface="Cambria Math"/>
                <a:cs typeface="Cambria Math"/>
                <a:sym typeface="Cambria Math"/>
              </a:rPr>
              <a:t>𝑋_</a:t>
            </a:r>
            <a:r>
              <a:rPr b="0" i="0" lang="en-US" sz="1200">
                <a:latin typeface="Cambria Math"/>
                <a:ea typeface="Cambria Math"/>
                <a:cs typeface="Cambria Math"/>
                <a:sym typeface="Cambria Math"/>
              </a:rPr>
              <a:t>2</a:t>
            </a:r>
            <a:r>
              <a:rPr lang="en-US"/>
              <a:t>.</a:t>
            </a:r>
            <a:endParaRPr/>
          </a:p>
        </p:txBody>
      </p:sp>
      <p:sp>
        <p:nvSpPr>
          <p:cNvPr id="1696" name="Google Shape;1696;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p7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2" name="Google Shape;1712;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We can find the </a:t>
            </a:r>
            <a:r>
              <a:rPr i="0" lang="en-US" sz="1200">
                <a:latin typeface="Cambria Math"/>
                <a:ea typeface="Cambria Math"/>
                <a:cs typeface="Cambria Math"/>
                <a:sym typeface="Cambria Math"/>
              </a:rPr>
              <a:t>〖𝑃𝐶〗_1</a:t>
            </a:r>
            <a:r>
              <a:rPr lang="en-US" sz="1200">
                <a:latin typeface="Times New Roman"/>
                <a:ea typeface="Times New Roman"/>
                <a:cs typeface="Times New Roman"/>
                <a:sym typeface="Times New Roman"/>
              </a:rPr>
              <a:t> and </a:t>
            </a:r>
            <a:r>
              <a:rPr i="0" lang="en-US" sz="1200">
                <a:latin typeface="Cambria Math"/>
                <a:ea typeface="Cambria Math"/>
                <a:cs typeface="Cambria Math"/>
                <a:sym typeface="Cambria Math"/>
              </a:rPr>
              <a:t>〖𝑃𝐶〗_2</a:t>
            </a:r>
            <a:r>
              <a:rPr lang="en-US" sz="1200">
                <a:latin typeface="Times New Roman"/>
                <a:ea typeface="Times New Roman"/>
                <a:cs typeface="Times New Roman"/>
                <a:sym typeface="Times New Roman"/>
              </a:rPr>
              <a:t> that are orthogonal to each other.</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713" name="Google Shape;1713;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p7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8" name="Google Shape;1728;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Here, we interpret what the </a:t>
            </a:r>
            <a:r>
              <a:rPr i="0" lang="en-US" sz="1200">
                <a:latin typeface="Cambria Math"/>
                <a:ea typeface="Cambria Math"/>
                <a:cs typeface="Cambria Math"/>
                <a:sym typeface="Cambria Math"/>
              </a:rPr>
              <a:t>〖𝑃𝐶〗_1</a:t>
            </a:r>
            <a:r>
              <a:rPr lang="en-US" sz="1200">
                <a:latin typeface="Times New Roman"/>
                <a:ea typeface="Times New Roman"/>
                <a:cs typeface="Times New Roman"/>
                <a:sym typeface="Times New Roman"/>
              </a:rPr>
              <a:t> and </a:t>
            </a:r>
            <a:r>
              <a:rPr i="0" lang="en-US" sz="1200">
                <a:latin typeface="Cambria Math"/>
                <a:ea typeface="Cambria Math"/>
                <a:cs typeface="Cambria Math"/>
                <a:sym typeface="Cambria Math"/>
              </a:rPr>
              <a:t>〖𝑃𝐶〗_2</a:t>
            </a:r>
            <a:r>
              <a:rPr lang="en-US"/>
              <a:t> represent.</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729" name="Google Shape;1729;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p7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4" name="Google Shape;1764;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Here, we made a rotation (transformation) so that the coordinate axes are now </a:t>
            </a:r>
            <a:r>
              <a:rPr i="0" lang="en-US" sz="1200">
                <a:latin typeface="Cambria Math"/>
                <a:ea typeface="Cambria Math"/>
                <a:cs typeface="Cambria Math"/>
                <a:sym typeface="Cambria Math"/>
              </a:rPr>
              <a:t>〖𝑃𝐶〗_1</a:t>
            </a:r>
            <a:r>
              <a:rPr lang="en-US" sz="1200">
                <a:latin typeface="Times New Roman"/>
                <a:ea typeface="Times New Roman"/>
                <a:cs typeface="Times New Roman"/>
                <a:sym typeface="Times New Roman"/>
              </a:rPr>
              <a:t> and </a:t>
            </a:r>
            <a:r>
              <a:rPr i="0" lang="en-US" sz="1200">
                <a:latin typeface="Cambria Math"/>
                <a:ea typeface="Cambria Math"/>
                <a:cs typeface="Cambria Math"/>
                <a:sym typeface="Cambria Math"/>
              </a:rPr>
              <a:t>〖𝑃𝐶〗_2</a:t>
            </a:r>
            <a:r>
              <a:rPr lang="en-US" sz="1200">
                <a:latin typeface="Times New Roman"/>
                <a:ea typeface="Times New Roman"/>
                <a:cs typeface="Times New Roman"/>
                <a:sym typeface="Times New Roman"/>
              </a:rPr>
              <a:t>. </a:t>
            </a:r>
            <a:endParaRPr/>
          </a:p>
        </p:txBody>
      </p:sp>
      <p:sp>
        <p:nvSpPr>
          <p:cNvPr id="1765" name="Google Shape;1765;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p7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0" name="Google Shape;178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Chúng ta có thể thu thập các phương sai dọc theo các thành phần chính và phân tích.</a:t>
            </a:r>
            <a:endParaRPr/>
          </a:p>
          <a:p>
            <a:pPr indent="0" lvl="0" marL="0" marR="0" rtl="0" algn="l">
              <a:lnSpc>
                <a:spcPct val="100000"/>
              </a:lnSpc>
              <a:spcBef>
                <a:spcPts val="0"/>
              </a:spcBef>
              <a:spcAft>
                <a:spcPts val="0"/>
              </a:spcAft>
              <a:buClr>
                <a:schemeClr val="dk1"/>
              </a:buClr>
              <a:buSzPts val="1200"/>
              <a:buFont typeface="Malgun Gothic"/>
              <a:buNone/>
            </a:pPr>
            <a:r>
              <a:rPr lang="en-US"/>
              <a:t>Khi chúng tôi tích lũy các phương sai, tỷ lệ phương sai tích lũy sẽ tiến tới một.</a:t>
            </a:r>
            <a:endParaRPr/>
          </a:p>
        </p:txBody>
      </p:sp>
      <p:sp>
        <p:nvSpPr>
          <p:cNvPr id="1781" name="Google Shape;1781;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p7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2" name="Google Shape;1822;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Các PC có thể được tính toán bằng cách phân tách giá trị riêng (ED) hoặc bằng cách phân tách giá trị đơn lẻ (SVD).</a:t>
            </a:r>
            <a:endParaRPr/>
          </a:p>
          <a:p>
            <a:pPr indent="0" lvl="0" marL="0" marR="0" rtl="0" algn="l">
              <a:lnSpc>
                <a:spcPct val="100000"/>
              </a:lnSpc>
              <a:spcBef>
                <a:spcPts val="0"/>
              </a:spcBef>
              <a:spcAft>
                <a:spcPts val="0"/>
              </a:spcAft>
              <a:buClr>
                <a:schemeClr val="dk1"/>
              </a:buClr>
              <a:buSzPts val="1200"/>
              <a:buFont typeface="Malgun Gothic"/>
              <a:buNone/>
            </a:pPr>
            <a:r>
              <a:rPr lang="en-US"/>
              <a:t>Theo "ma trận dữ liệu", chúng ta đang nói về một ma trận trong đó mỗi hàng là một quan sát và mỗi cột là một biến.</a:t>
            </a:r>
            <a:endParaRPr/>
          </a:p>
        </p:txBody>
      </p:sp>
      <p:sp>
        <p:nvSpPr>
          <p:cNvPr id="1823" name="Google Shape;1823;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7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0" name="Google Shape;1840;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Giải thích ED tại đây</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841" name="Google Shape;1841;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p7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7" name="Google Shape;1897;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Cambria Math"/>
              <a:buNone/>
            </a:pPr>
            <a:r>
              <a:rPr b="1" i="0" lang="en-US" sz="1200">
                <a:latin typeface="Cambria Math"/>
                <a:ea typeface="Cambria Math"/>
                <a:cs typeface="Cambria Math"/>
                <a:sym typeface="Cambria Math"/>
              </a:rPr>
              <a:t>𝜦</a:t>
            </a:r>
            <a:r>
              <a:rPr lang="en-US" sz="1200">
                <a:latin typeface="Times New Roman"/>
                <a:ea typeface="Times New Roman"/>
                <a:cs typeface="Times New Roman"/>
                <a:sym typeface="Times New Roman"/>
              </a:rPr>
              <a:t> is a diagonal matrix that contains the “eigenvalues”. </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In the context of the PCA, we can identify these eigenvalues as variances.</a:t>
            </a:r>
            <a:endParaRPr/>
          </a:p>
        </p:txBody>
      </p:sp>
      <p:sp>
        <p:nvSpPr>
          <p:cNvPr id="1898" name="Google Shape;1898;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249" name="Google Shape;24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p8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0" name="Google Shape;1910;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The columns of </a:t>
            </a:r>
            <a:r>
              <a:rPr b="1" i="0" lang="en-US" sz="1200">
                <a:latin typeface="Cambria Math"/>
                <a:ea typeface="Cambria Math"/>
                <a:cs typeface="Cambria Math"/>
                <a:sym typeface="Cambria Math"/>
              </a:rPr>
              <a:t>𝑸</a:t>
            </a:r>
            <a:r>
              <a:rPr lang="en-US" sz="1200">
                <a:latin typeface="Times New Roman"/>
                <a:ea typeface="Times New Roman"/>
                <a:cs typeface="Times New Roman"/>
                <a:sym typeface="Times New Roman"/>
              </a:rPr>
              <a:t> are the so-called “eigenvectors”.</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In the context of the PCA, we can identify these eigenvectors as principal components.</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911" name="Google Shape;1911;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p8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7" name="Google Shape;1927;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Giải thích SVD tại đây</a:t>
            </a:r>
            <a:endParaRPr/>
          </a:p>
        </p:txBody>
      </p:sp>
      <p:sp>
        <p:nvSpPr>
          <p:cNvPr id="1928" name="Google Shape;1928;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p8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4" name="Google Shape;1984;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Cambria Math"/>
              <a:buNone/>
            </a:pPr>
            <a:r>
              <a:rPr b="1" i="0" lang="en-US" sz="1200">
                <a:latin typeface="Cambria Math"/>
                <a:ea typeface="Cambria Math"/>
                <a:cs typeface="Cambria Math"/>
                <a:sym typeface="Cambria Math"/>
              </a:rPr>
              <a:t>𝜮</a:t>
            </a:r>
            <a:r>
              <a:rPr lang="en-US" sz="1200">
                <a:latin typeface="Times New Roman"/>
                <a:ea typeface="Times New Roman"/>
                <a:cs typeface="Times New Roman"/>
                <a:sym typeface="Times New Roman"/>
              </a:rPr>
              <a:t> contains the “singular values” as diagonal elements.</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In the context of the PCA, we can identify these singular values as square roots of the variances (standard deviations).</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985" name="Google Shape;1985;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8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7" name="Google Shape;1997;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For SVD, there are left singular vectors and right singular vectors.</a:t>
            </a:r>
            <a:endParaRPr/>
          </a:p>
          <a:p>
            <a:pPr indent="0" lvl="0" marL="0" marR="0" rtl="0" algn="l">
              <a:lnSpc>
                <a:spcPct val="100000"/>
              </a:lnSpc>
              <a:spcBef>
                <a:spcPts val="0"/>
              </a:spcBef>
              <a:spcAft>
                <a:spcPts val="0"/>
              </a:spcAft>
              <a:buClr>
                <a:schemeClr val="dk1"/>
              </a:buClr>
              <a:buSzPts val="1200"/>
              <a:buFont typeface="Malgun Gothic"/>
              <a:buNone/>
            </a:pPr>
            <a:r>
              <a:rPr lang="en-US"/>
              <a:t>Singular vectors and singular values are all related.</a:t>
            </a:r>
            <a:endParaRPr/>
          </a:p>
          <a:p>
            <a:pPr indent="0" lvl="0" marL="0" marR="0" rtl="0" algn="l">
              <a:lnSpc>
                <a:spcPct val="100000"/>
              </a:lnSpc>
              <a:spcBef>
                <a:spcPts val="0"/>
              </a:spcBef>
              <a:spcAft>
                <a:spcPts val="0"/>
              </a:spcAft>
              <a:buClr>
                <a:schemeClr val="dk1"/>
              </a:buClr>
              <a:buSzPts val="1200"/>
              <a:buFont typeface="Malgun Gothic"/>
              <a:buNone/>
            </a:pPr>
            <a:r>
              <a:rPr lang="en-US"/>
              <a:t>The left singular vectors are orthogonal among them. This can be compactly expressed as </a:t>
            </a:r>
            <a:r>
              <a:rPr b="1" i="0" lang="en-US" sz="1200">
                <a:latin typeface="Cambria Math"/>
                <a:ea typeface="Cambria Math"/>
                <a:cs typeface="Cambria Math"/>
                <a:sym typeface="Cambria Math"/>
              </a:rPr>
              <a:t>〖𝑼𝑼〗^𝒕=𝑼^𝒕 𝑼=𝑰</a:t>
            </a:r>
            <a:r>
              <a:rPr lang="en-US"/>
              <a:t>.</a:t>
            </a:r>
            <a:endParaRPr/>
          </a:p>
          <a:p>
            <a:pPr indent="0" lvl="0" marL="0" marR="0" rtl="0" algn="l">
              <a:lnSpc>
                <a:spcPct val="100000"/>
              </a:lnSpc>
              <a:spcBef>
                <a:spcPts val="0"/>
              </a:spcBef>
              <a:spcAft>
                <a:spcPts val="0"/>
              </a:spcAft>
              <a:buClr>
                <a:schemeClr val="dk1"/>
              </a:buClr>
              <a:buSzPts val="1200"/>
              <a:buFont typeface="Malgun Gothic"/>
              <a:buNone/>
            </a:pPr>
            <a:r>
              <a:rPr lang="en-US"/>
              <a:t>The right singular vectors are orthogonal among them. This can be compactly expressed as </a:t>
            </a:r>
            <a:r>
              <a:rPr b="1" i="0" lang="en-US" sz="1200">
                <a:latin typeface="Cambria Math"/>
                <a:ea typeface="Cambria Math"/>
                <a:cs typeface="Cambria Math"/>
                <a:sym typeface="Cambria Math"/>
              </a:rPr>
              <a:t>𝑽𝑽^𝒕=𝑽^𝒕 𝑽=𝑰</a:t>
            </a:r>
            <a:r>
              <a:rPr lang="en-US" sz="1200">
                <a:latin typeface="Malgun Gothic"/>
                <a:ea typeface="Malgun Gothic"/>
                <a:cs typeface="Malgun Gothic"/>
                <a:sym typeface="Malgun Gothic"/>
              </a:rPr>
              <a:t>.</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998" name="Google Shape;1998;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8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5" name="Google Shape;2015;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Here, we “connect” the ED with the SVD.</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016" name="Google Shape;2016;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p8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2" name="Google Shape;2032;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Ở đây, chúng ta tổng hợp mối tương quan giữa ED và SVD vào bảng. </a:t>
            </a:r>
            <a:endParaRPr/>
          </a:p>
        </p:txBody>
      </p:sp>
      <p:sp>
        <p:nvSpPr>
          <p:cNvPr id="2033" name="Google Shape;2033;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p8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5" name="Google Shape;2045;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Khép lại phần đại số tuyến tính, chúng ta tiếp tục với PCA.</a:t>
            </a:r>
            <a:endParaRPr/>
          </a:p>
          <a:p>
            <a:pPr indent="0" lvl="0" marL="0" marR="0" rtl="0" algn="l">
              <a:lnSpc>
                <a:spcPct val="100000"/>
              </a:lnSpc>
              <a:spcBef>
                <a:spcPts val="0"/>
              </a:spcBef>
              <a:spcAft>
                <a:spcPts val="0"/>
              </a:spcAft>
              <a:buClr>
                <a:schemeClr val="dk1"/>
              </a:buClr>
              <a:buSzPts val="1200"/>
              <a:buFont typeface="Malgun Gothic"/>
              <a:buNone/>
            </a:pPr>
            <a:r>
              <a:rPr lang="en-US"/>
              <a:t>Tổng hợp các phân tích ma trận trong trường hợp của PCA.</a:t>
            </a:r>
            <a:endParaRPr/>
          </a:p>
        </p:txBody>
      </p:sp>
      <p:sp>
        <p:nvSpPr>
          <p:cNvPr id="2046" name="Google Shape;2046;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p87:notes"/>
          <p:cNvSpPr/>
          <p:nvPr>
            <p:ph idx="2" type="sldImg"/>
          </p:nvPr>
        </p:nvSpPr>
        <p:spPr>
          <a:xfrm>
            <a:off x="1292225"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9" name="Google Shape;2059;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b="0">
              <a:latin typeface="Arial"/>
              <a:ea typeface="Arial"/>
              <a:cs typeface="Arial"/>
              <a:sym typeface="Arial"/>
            </a:endParaRPr>
          </a:p>
        </p:txBody>
      </p:sp>
      <p:sp>
        <p:nvSpPr>
          <p:cNvPr id="2060" name="Google Shape;2060;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p8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2" name="Google Shape;2072;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Giải thích giảm số chiều dữ liệu bằng PC tại đây. </a:t>
            </a:r>
            <a:endParaRPr/>
          </a:p>
          <a:p>
            <a:pPr indent="0" lvl="0" marL="0" marR="0" rtl="0" algn="l">
              <a:lnSpc>
                <a:spcPct val="100000"/>
              </a:lnSpc>
              <a:spcBef>
                <a:spcPts val="0"/>
              </a:spcBef>
              <a:spcAft>
                <a:spcPts val="0"/>
              </a:spcAft>
              <a:buClr>
                <a:schemeClr val="dk1"/>
              </a:buClr>
              <a:buSzPts val="1200"/>
              <a:buFont typeface="Malgun Gothic"/>
              <a:buNone/>
            </a:pPr>
            <a:r>
              <a:rPr lang="en-US"/>
              <a:t>“Dữ liệu nhập số chiều bị giảm” là giá trị xấp xỉ của điểm thô khi sử dụng một tập cơ sở bị giảm.</a:t>
            </a:r>
            <a:endParaRPr/>
          </a:p>
        </p:txBody>
      </p:sp>
      <p:sp>
        <p:nvSpPr>
          <p:cNvPr id="2073" name="Google Shape;2073;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p8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0" name="Google Shape;2090;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Liệt kê các ưu và nhược điểm của việc giảm số chiều dữ liệu. </a:t>
            </a:r>
            <a:endParaRPr/>
          </a:p>
        </p:txBody>
      </p:sp>
      <p:sp>
        <p:nvSpPr>
          <p:cNvPr id="2091" name="Google Shape;2091;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62" name="Google Shape;2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p9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6" name="Google Shape;2106;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This is an example with two variables: </a:t>
            </a:r>
            <a:r>
              <a:rPr i="0" lang="en-US" sz="1200">
                <a:latin typeface="Cambria Math"/>
                <a:ea typeface="Cambria Math"/>
                <a:cs typeface="Cambria Math"/>
                <a:sym typeface="Cambria Math"/>
              </a:rPr>
              <a:t>𝑋_1</a:t>
            </a:r>
            <a:r>
              <a:rPr lang="en-US"/>
              <a:t> and </a:t>
            </a:r>
            <a:r>
              <a:rPr i="0" lang="en-US" sz="1200">
                <a:latin typeface="Cambria Math"/>
                <a:ea typeface="Cambria Math"/>
                <a:cs typeface="Cambria Math"/>
                <a:sym typeface="Cambria Math"/>
              </a:rPr>
              <a:t>𝑋_</a:t>
            </a:r>
            <a:r>
              <a:rPr b="0" i="0" lang="en-US" sz="1200">
                <a:latin typeface="Cambria Math"/>
                <a:ea typeface="Cambria Math"/>
                <a:cs typeface="Cambria Math"/>
                <a:sym typeface="Cambria Math"/>
              </a:rPr>
              <a:t>2</a:t>
            </a:r>
            <a:r>
              <a:rPr lang="en-US"/>
              <a:t>.</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107" name="Google Shape;2107;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p9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2" name="Google Shape;2122;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If we transform (rotate) such that the </a:t>
            </a:r>
            <a:r>
              <a:rPr i="0" lang="en-US" sz="1200">
                <a:latin typeface="Cambria Math"/>
                <a:ea typeface="Cambria Math"/>
                <a:cs typeface="Cambria Math"/>
                <a:sym typeface="Cambria Math"/>
              </a:rPr>
              <a:t>〖𝑃𝐶〗_1</a:t>
            </a:r>
            <a:r>
              <a:rPr lang="en-US" sz="1200">
                <a:latin typeface="Times New Roman"/>
                <a:ea typeface="Times New Roman"/>
                <a:cs typeface="Times New Roman"/>
                <a:sym typeface="Times New Roman"/>
              </a:rPr>
              <a:t> and </a:t>
            </a:r>
            <a:r>
              <a:rPr i="0" lang="en-US" sz="1200">
                <a:latin typeface="Cambria Math"/>
                <a:ea typeface="Cambria Math"/>
                <a:cs typeface="Cambria Math"/>
                <a:sym typeface="Cambria Math"/>
              </a:rPr>
              <a:t>〖𝑃𝐶〗_2</a:t>
            </a:r>
            <a:r>
              <a:rPr lang="en-US" sz="1200">
                <a:latin typeface="Times New Roman"/>
                <a:ea typeface="Times New Roman"/>
                <a:cs typeface="Times New Roman"/>
                <a:sym typeface="Times New Roman"/>
              </a:rPr>
              <a:t> are the new coordinate axes, we have the largest variance along the </a:t>
            </a:r>
            <a:r>
              <a:rPr i="0" lang="en-US" sz="1200">
                <a:latin typeface="Cambria Math"/>
                <a:ea typeface="Cambria Math"/>
                <a:cs typeface="Cambria Math"/>
                <a:sym typeface="Cambria Math"/>
              </a:rPr>
              <a:t>〖𝑃𝐶〗_1</a:t>
            </a:r>
            <a:r>
              <a:rPr lang="en-US" sz="1200">
                <a:latin typeface="Times New Roman"/>
                <a:ea typeface="Times New Roman"/>
                <a:cs typeface="Times New Roman"/>
                <a:sym typeface="Times New Roman"/>
              </a:rPr>
              <a:t> direction.</a:t>
            </a:r>
            <a:endParaRPr/>
          </a:p>
        </p:txBody>
      </p:sp>
      <p:sp>
        <p:nvSpPr>
          <p:cNvPr id="2123" name="Google Shape;2123;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p9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4" name="Google Shape;2144;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And, we have a smaller variance along the </a:t>
            </a:r>
            <a:r>
              <a:rPr i="0" lang="en-US" sz="1200">
                <a:latin typeface="Cambria Math"/>
                <a:ea typeface="Cambria Math"/>
                <a:cs typeface="Cambria Math"/>
                <a:sym typeface="Cambria Math"/>
              </a:rPr>
              <a:t>〖𝑃𝐶〗_</a:t>
            </a:r>
            <a:r>
              <a:rPr b="0" i="0" lang="en-US" sz="1200">
                <a:latin typeface="Cambria Math"/>
                <a:ea typeface="Cambria Math"/>
                <a:cs typeface="Cambria Math"/>
                <a:sym typeface="Cambria Math"/>
              </a:rPr>
              <a:t>2</a:t>
            </a:r>
            <a:r>
              <a:rPr lang="en-US" sz="1200">
                <a:latin typeface="Times New Roman"/>
                <a:ea typeface="Times New Roman"/>
                <a:cs typeface="Times New Roman"/>
                <a:sym typeface="Times New Roman"/>
              </a:rPr>
              <a:t> direction.</a:t>
            </a:r>
            <a:endParaRPr/>
          </a:p>
        </p:txBody>
      </p:sp>
      <p:sp>
        <p:nvSpPr>
          <p:cNvPr id="2145" name="Google Shape;2145;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p9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3" name="Google Shape;2163;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We can eliminate the direction of smaller variance, that is, </a:t>
            </a:r>
            <a:r>
              <a:rPr i="0" lang="en-US" sz="1200">
                <a:latin typeface="Cambria Math"/>
                <a:ea typeface="Cambria Math"/>
                <a:cs typeface="Cambria Math"/>
                <a:sym typeface="Cambria Math"/>
              </a:rPr>
              <a:t>〖𝑃𝐶〗_</a:t>
            </a:r>
            <a:r>
              <a:rPr b="0" i="0" lang="en-US" sz="1200">
                <a:latin typeface="Cambria Math"/>
                <a:ea typeface="Cambria Math"/>
                <a:cs typeface="Cambria Math"/>
                <a:sym typeface="Cambria Math"/>
              </a:rPr>
              <a:t>2</a:t>
            </a:r>
            <a:r>
              <a:rPr lang="en-US"/>
              <a:t>.</a:t>
            </a:r>
            <a:endParaRPr/>
          </a:p>
          <a:p>
            <a:pPr indent="0" lvl="0" marL="0" marR="0" rtl="0" algn="l">
              <a:lnSpc>
                <a:spcPct val="100000"/>
              </a:lnSpc>
              <a:spcBef>
                <a:spcPts val="0"/>
              </a:spcBef>
              <a:spcAft>
                <a:spcPts val="0"/>
              </a:spcAft>
              <a:buClr>
                <a:schemeClr val="dk1"/>
              </a:buClr>
              <a:buSzPts val="1200"/>
              <a:buFont typeface="Malgun Gothic"/>
              <a:buNone/>
            </a:pPr>
            <a:r>
              <a:rPr lang="en-US"/>
              <a:t>This is what the dimensional reduction means. </a:t>
            </a:r>
            <a:endParaRPr/>
          </a:p>
        </p:txBody>
      </p:sp>
      <p:sp>
        <p:nvSpPr>
          <p:cNvPr id="2164" name="Google Shape;2164;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p9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9" name="Google Shape;2179;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Để thấy được hiệu quả của giảm số chiều dữ liệu, chúng ta trở về hệ tọa độ ban đầu.</a:t>
            </a:r>
            <a:endParaRPr/>
          </a:p>
        </p:txBody>
      </p:sp>
      <p:sp>
        <p:nvSpPr>
          <p:cNvPr id="2180" name="Google Shape;2180;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p9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5" name="Google Shape;2195;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Rõ ràng số chiều của phương sai lớn nhất “vẫn còn” trong khi số chiều của phương sai nhỏ hơn đã bị loại bỏ. </a:t>
            </a:r>
            <a:endParaRPr/>
          </a:p>
          <a:p>
            <a:pPr indent="0" lvl="0" marL="0" marR="0" rtl="0" algn="l">
              <a:lnSpc>
                <a:spcPct val="100000"/>
              </a:lnSpc>
              <a:spcBef>
                <a:spcPts val="0"/>
              </a:spcBef>
              <a:spcAft>
                <a:spcPts val="0"/>
              </a:spcAft>
              <a:buClr>
                <a:schemeClr val="dk1"/>
              </a:buClr>
              <a:buSzPts val="1200"/>
              <a:buFont typeface="Malgun Gothic"/>
              <a:buNone/>
            </a:pPr>
            <a:r>
              <a:rPr lang="en-US"/>
              <a:t>Bằng cách này, chúng ta có thể lấy ra những tính năng nổi trội nhất khi hy sinh “một số dữ liệu”.</a:t>
            </a:r>
            <a:endParaRPr/>
          </a:p>
        </p:txBody>
      </p:sp>
      <p:sp>
        <p:nvSpPr>
          <p:cNvPr id="2196" name="Google Shape;2196;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p9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8" name="Google Shape;2218;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Một lần nữa, chúng ta có thể phân tích phương sai cộng dồn.</a:t>
            </a:r>
            <a:endParaRPr/>
          </a:p>
          <a:p>
            <a:pPr indent="0" lvl="0" marL="0" marR="0" rtl="0" algn="l">
              <a:lnSpc>
                <a:spcPct val="100000"/>
              </a:lnSpc>
              <a:spcBef>
                <a:spcPts val="0"/>
              </a:spcBef>
              <a:spcAft>
                <a:spcPts val="0"/>
              </a:spcAft>
              <a:buClr>
                <a:schemeClr val="dk1"/>
              </a:buClr>
              <a:buSzPts val="1200"/>
              <a:buFont typeface="Malgun Gothic"/>
              <a:buNone/>
            </a:pPr>
            <a:r>
              <a:rPr lang="en-US"/>
              <a:t>Có thể thiết đặt CVR mục tiêu và xác định số lượng PC cần thiết để đạt được mục tiêu đó. </a:t>
            </a:r>
            <a:endParaRPr/>
          </a:p>
        </p:txBody>
      </p:sp>
      <p:sp>
        <p:nvSpPr>
          <p:cNvPr id="2219" name="Google Shape;2219;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p9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6" name="Google Shape;2266;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Note:</a:t>
            </a:r>
            <a:endParaRPr/>
          </a:p>
          <a:p>
            <a:pPr indent="0" lvl="0" marL="0" marR="0" rtl="0" algn="l">
              <a:lnSpc>
                <a:spcPct val="100000"/>
              </a:lnSpc>
              <a:spcBef>
                <a:spcPts val="0"/>
              </a:spcBef>
              <a:spcAft>
                <a:spcPts val="0"/>
              </a:spcAft>
              <a:buClr>
                <a:schemeClr val="dk1"/>
              </a:buClr>
              <a:buSzPts val="1200"/>
              <a:buFont typeface="Malgun Gothic"/>
              <a:buNone/>
            </a:pPr>
            <a:r>
              <a:rPr lang="en-US"/>
              <a:t>An interesting example of application of the PCs is that of visualization.</a:t>
            </a:r>
            <a:endParaRPr/>
          </a:p>
          <a:p>
            <a:pPr indent="0" lvl="0" marL="0" marR="0" rtl="0" algn="l">
              <a:lnSpc>
                <a:spcPct val="100000"/>
              </a:lnSpc>
              <a:spcBef>
                <a:spcPts val="0"/>
              </a:spcBef>
              <a:spcAft>
                <a:spcPts val="0"/>
              </a:spcAft>
              <a:buClr>
                <a:schemeClr val="dk1"/>
              </a:buClr>
              <a:buSzPts val="1200"/>
              <a:buFont typeface="Malgun Gothic"/>
              <a:buNone/>
            </a:pPr>
            <a:r>
              <a:rPr lang="en-US"/>
              <a:t>High dimensional data is hard to visualize as is.</a:t>
            </a:r>
            <a:endParaRPr/>
          </a:p>
          <a:p>
            <a:pPr indent="0" lvl="0" marL="0" marR="0" rtl="0" algn="l">
              <a:lnSpc>
                <a:spcPct val="100000"/>
              </a:lnSpc>
              <a:spcBef>
                <a:spcPts val="0"/>
              </a:spcBef>
              <a:spcAft>
                <a:spcPts val="0"/>
              </a:spcAft>
              <a:buClr>
                <a:schemeClr val="dk1"/>
              </a:buClr>
              <a:buSzPts val="1200"/>
              <a:buFont typeface="Malgun Gothic"/>
              <a:buNone/>
            </a:pPr>
            <a:r>
              <a:rPr lang="en-US"/>
              <a:t>So, we can “project out” the data points onto a plane defined by the </a:t>
            </a:r>
            <a:r>
              <a:rPr i="0" lang="en-US" sz="1200">
                <a:latin typeface="Cambria Math"/>
                <a:ea typeface="Cambria Math"/>
                <a:cs typeface="Cambria Math"/>
                <a:sym typeface="Cambria Math"/>
              </a:rPr>
              <a:t>〖𝑃𝐶〗_1</a:t>
            </a:r>
            <a:r>
              <a:rPr lang="en-US" sz="1200">
                <a:latin typeface="Times New Roman"/>
                <a:ea typeface="Times New Roman"/>
                <a:cs typeface="Times New Roman"/>
                <a:sym typeface="Times New Roman"/>
              </a:rPr>
              <a:t> and </a:t>
            </a:r>
            <a:r>
              <a:rPr i="0" lang="en-US" sz="1200">
                <a:latin typeface="Cambria Math"/>
                <a:ea typeface="Cambria Math"/>
                <a:cs typeface="Cambria Math"/>
                <a:sym typeface="Cambria Math"/>
              </a:rPr>
              <a:t>〖𝑃𝐶〗_2</a:t>
            </a:r>
            <a:r>
              <a:rPr lang="en-US"/>
              <a:t>.</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2267" name="Google Shape;2267;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7" name="Shape 2327"/>
        <p:cNvGrpSpPr/>
        <p:nvPr/>
      </p:nvGrpSpPr>
      <p:grpSpPr>
        <a:xfrm>
          <a:off x="0" y="0"/>
          <a:ext cx="0" cy="0"/>
          <a:chOff x="0" y="0"/>
          <a:chExt cx="0" cy="0"/>
        </a:xfrm>
      </p:grpSpPr>
      <p:sp>
        <p:nvSpPr>
          <p:cNvPr id="2328" name="Google Shape;2328;p9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9" name="Google Shape;2329;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Trong hình ngoài cùng bên phải nơi mặt phẳng được xác định bởi các PC, dễ thấy rằng các điểm được trải ra và ít bị chồng chéo.</a:t>
            </a:r>
            <a:endParaRPr/>
          </a:p>
          <a:p>
            <a:pPr indent="0" lvl="0" marL="0" marR="0" rtl="0" algn="l">
              <a:lnSpc>
                <a:spcPct val="100000"/>
              </a:lnSpc>
              <a:spcBef>
                <a:spcPts val="0"/>
              </a:spcBef>
              <a:spcAft>
                <a:spcPts val="0"/>
              </a:spcAft>
              <a:buClr>
                <a:schemeClr val="dk1"/>
              </a:buClr>
              <a:buSzPts val="1200"/>
              <a:buFont typeface="Malgun Gothic"/>
              <a:buNone/>
            </a:pPr>
            <a:r>
              <a:rPr lang="en-US"/>
              <a:t>Đồng thời, các cụm cũng được phân biệt rõ ràng hơn.</a:t>
            </a:r>
            <a:endParaRPr/>
          </a:p>
          <a:p>
            <a:pPr indent="0" lvl="0" marL="0" marR="0" rtl="0" algn="l">
              <a:lnSpc>
                <a:spcPct val="100000"/>
              </a:lnSpc>
              <a:spcBef>
                <a:spcPts val="0"/>
              </a:spcBef>
              <a:spcAft>
                <a:spcPts val="0"/>
              </a:spcAft>
              <a:buClr>
                <a:schemeClr val="dk1"/>
              </a:buClr>
              <a:buSzPts val="1200"/>
              <a:buFont typeface="Malgun Gothic"/>
              <a:buNone/>
            </a:pPr>
            <a:r>
              <a:rPr lang="en-US"/>
              <a:t>Tuy vậy, kỹ thuật này không phải lúc nào cũng đảm bảo cho ra kết quả tối ưu.</a:t>
            </a:r>
            <a:endParaRPr/>
          </a:p>
        </p:txBody>
      </p:sp>
      <p:sp>
        <p:nvSpPr>
          <p:cNvPr id="2330" name="Google Shape;2330;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p9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0" name="Google Shape;2350;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Lưu ý:</a:t>
            </a:r>
            <a:br>
              <a:rPr b="1" lang="en-US" sz="1200">
                <a:latin typeface="Arial"/>
                <a:ea typeface="Arial"/>
                <a:cs typeface="Arial"/>
                <a:sym typeface="Arial"/>
              </a:rPr>
            </a:br>
            <a:r>
              <a:rPr b="1" lang="en-US" sz="1200">
                <a:latin typeface="Arial"/>
                <a:ea typeface="Arial"/>
                <a:cs typeface="Arial"/>
                <a:sym typeface="Arial"/>
              </a:rPr>
              <a:t>NỘI DUNG CỦA PHẦN THỰC HÀNH NÀY</a:t>
            </a:r>
            <a:endParaRPr/>
          </a:p>
          <a:p>
            <a:pPr indent="0" lvl="0" marL="0" rtl="0" algn="l">
              <a:spcBef>
                <a:spcPts val="0"/>
              </a:spcBef>
              <a:spcAft>
                <a:spcPts val="0"/>
              </a:spcAft>
              <a:buNone/>
            </a:pPr>
            <a:r>
              <a:rPr lang="en-US" sz="1200">
                <a:solidFill>
                  <a:schemeClr val="dk1"/>
                </a:solidFill>
                <a:latin typeface="Arial"/>
                <a:ea typeface="Arial"/>
                <a:cs typeface="Arial"/>
                <a:sym typeface="Arial"/>
              </a:rPr>
              <a:t>Trong phần thực hành này, chúng ta sẽ xem xét đến một số ứng dụng của PCA và NMF.</a:t>
            </a:r>
            <a:endParaRPr/>
          </a:p>
          <a:p>
            <a:pPr indent="0" lvl="0" marL="0" rtl="0" algn="l">
              <a:spcBef>
                <a:spcPts val="0"/>
              </a:spcBef>
              <a:spcAft>
                <a:spcPts val="0"/>
              </a:spcAft>
              <a:buNone/>
            </a:pPr>
            <a:r>
              <a:rPr lang="en-US" sz="1200">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000"/>
              <a:buFont typeface="Arial"/>
              <a:buNone/>
            </a:pPr>
            <a:r>
              <a:rPr b="1" lang="en-US" sz="1000">
                <a:solidFill>
                  <a:srgbClr val="000000"/>
                </a:solidFill>
                <a:latin typeface="Arial"/>
                <a:ea typeface="Arial"/>
                <a:cs typeface="Arial"/>
                <a:sym typeface="Arial"/>
              </a:rPr>
              <a:t>HƯỚNG DẪN THỰC HÀNH</a:t>
            </a:r>
            <a:endParaRPr/>
          </a:p>
          <a:p>
            <a:pPr indent="-342900" lvl="0" marL="342900" rtl="0" algn="l">
              <a:spcBef>
                <a:spcPts val="0"/>
              </a:spcBef>
              <a:spcAft>
                <a:spcPts val="0"/>
              </a:spcAft>
              <a:buClr>
                <a:srgbClr val="000000"/>
              </a:buClr>
              <a:buSzPts val="1200"/>
              <a:buFont typeface="Malgun Gothic"/>
              <a:buAutoNum type="arabicPeriod"/>
            </a:pPr>
            <a:r>
              <a:rPr lang="en-US" sz="1200">
                <a:solidFill>
                  <a:srgbClr val="000000"/>
                </a:solidFill>
                <a:latin typeface="Arial"/>
                <a:ea typeface="Arial"/>
                <a:cs typeface="Arial"/>
                <a:sym typeface="Arial"/>
              </a:rPr>
              <a:t>Khởi động Sổ ghi chép Jupyter. (Tham khảo bước 1-3 của </a:t>
            </a:r>
            <a:r>
              <a:rPr b="1" lang="en-US" sz="1200">
                <a:solidFill>
                  <a:srgbClr val="000000"/>
                </a:solidFill>
                <a:latin typeface="Arial"/>
                <a:ea typeface="Arial"/>
                <a:cs typeface="Arial"/>
                <a:sym typeface="Arial"/>
              </a:rPr>
              <a:t>Bài tập Coding số 0401</a:t>
            </a:r>
            <a:r>
              <a:rPr lang="en-US" sz="1200">
                <a:solidFill>
                  <a:srgbClr val="000000"/>
                </a:solidFill>
                <a:latin typeface="Arial"/>
                <a:ea typeface="Arial"/>
                <a:cs typeface="Arial"/>
                <a:sym typeface="Arial"/>
              </a:rPr>
              <a:t>.)</a:t>
            </a:r>
            <a:endParaRPr/>
          </a:p>
          <a:p>
            <a:pPr indent="-342900" lvl="0" marL="342900" marR="0" rtl="0" algn="l">
              <a:lnSpc>
                <a:spcPct val="100000"/>
              </a:lnSpc>
              <a:spcBef>
                <a:spcPts val="800"/>
              </a:spcBef>
              <a:spcAft>
                <a:spcPts val="0"/>
              </a:spcAft>
              <a:buClr>
                <a:schemeClr val="dk1"/>
              </a:buClr>
              <a:buSzPts val="1200"/>
              <a:buFont typeface="Malgun Gothic"/>
              <a:buAutoNum type="arabicPeriod"/>
            </a:pPr>
            <a:r>
              <a:rPr lang="en-US" sz="1200">
                <a:solidFill>
                  <a:schemeClr val="dk1"/>
                </a:solidFill>
                <a:latin typeface="Arial"/>
                <a:ea typeface="Arial"/>
                <a:cs typeface="Arial"/>
                <a:sym typeface="Arial"/>
              </a:rPr>
              <a:t>Trong Sổ ghi chép Jupyter, nhấp vào tệp </a:t>
            </a:r>
            <a:r>
              <a:rPr b="1" lang="en-US" sz="1200">
                <a:solidFill>
                  <a:schemeClr val="dk1"/>
                </a:solidFill>
                <a:latin typeface="Arial"/>
                <a:ea typeface="Arial"/>
                <a:cs typeface="Arial"/>
                <a:sym typeface="Arial"/>
              </a:rPr>
              <a:t>ex_0404.ipynb</a:t>
            </a:r>
            <a:r>
              <a:rPr lang="en-US" sz="1200">
                <a:solidFill>
                  <a:schemeClr val="dk1"/>
                </a:solidFill>
                <a:latin typeface="Arial"/>
                <a:ea typeface="Arial"/>
                <a:cs typeface="Arial"/>
                <a:sym typeface="Arial"/>
              </a:rPr>
              <a:t> trong thư mục </a:t>
            </a:r>
            <a:r>
              <a:rPr b="1" lang="en-US" sz="1200">
                <a:solidFill>
                  <a:schemeClr val="dk1"/>
                </a:solidFill>
                <a:latin typeface="Arial"/>
                <a:ea typeface="Arial"/>
                <a:cs typeface="Arial"/>
                <a:sym typeface="Arial"/>
              </a:rPr>
              <a:t>Coding Exercise</a:t>
            </a:r>
            <a:r>
              <a:rPr lang="en-US" sz="1200">
                <a:solidFill>
                  <a:schemeClr val="dk1"/>
                </a:solidFill>
                <a:latin typeface="Arial"/>
                <a:ea typeface="Arial"/>
                <a:cs typeface="Arial"/>
                <a:sym typeface="Arial"/>
              </a:rPr>
              <a:t>.</a:t>
            </a:r>
            <a:endParaRPr/>
          </a:p>
          <a:p>
            <a:pPr indent="-342900" lvl="0" marL="342900" rtl="0" algn="l">
              <a:spcBef>
                <a:spcPts val="800"/>
              </a:spcBef>
              <a:spcAft>
                <a:spcPts val="0"/>
              </a:spcAft>
              <a:buClr>
                <a:srgbClr val="FF0000"/>
              </a:buClr>
              <a:buSzPts val="1200"/>
              <a:buFont typeface="Malgun Gothic"/>
              <a:buAutoNum type="arabicPeriod"/>
            </a:pPr>
            <a:r>
              <a:rPr lang="en-US" sz="1200">
                <a:solidFill>
                  <a:srgbClr val="FF0000"/>
                </a:solidFill>
                <a:latin typeface="Arial"/>
                <a:ea typeface="Arial"/>
                <a:cs typeface="Arial"/>
                <a:sym typeface="Arial"/>
              </a:rPr>
              <a:t>Xem lại ví dụ về các chủ đề ở dưới đây:</a:t>
            </a:r>
            <a:br>
              <a:rPr i="0" lang="en-US" sz="1000">
                <a:solidFill>
                  <a:srgbClr val="FF0000"/>
                </a:solidFill>
                <a:latin typeface="Arial"/>
                <a:ea typeface="Arial"/>
                <a:cs typeface="Arial"/>
                <a:sym typeface="Arial"/>
              </a:rPr>
            </a:br>
            <a:br>
              <a:rPr i="0" lang="en-US" sz="1000">
                <a:solidFill>
                  <a:srgbClr val="FF0000"/>
                </a:solidFill>
                <a:latin typeface="Arial"/>
                <a:ea typeface="Arial"/>
                <a:cs typeface="Arial"/>
                <a:sym typeface="Arial"/>
              </a:rPr>
            </a:br>
            <a:r>
              <a:rPr i="1" lang="en-US" sz="1200">
                <a:solidFill>
                  <a:schemeClr val="dk1"/>
                </a:solidFill>
                <a:latin typeface="Arial"/>
                <a:ea typeface="Arial"/>
                <a:cs typeface="Arial"/>
                <a:sym typeface="Arial"/>
              </a:rPr>
              <a:t>A. Giảm số chiều dữ liệu bằng PCA.</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 Đọc về dữ liệu và khám phá.</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ii. Trực quan hóa dữ liệu.</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iii. Trực quan hóa dữ liệu nhập bị giảm số chiều bằng PCA.</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iv. Phân tích tỷ số phương sai cộng dồn (CVR).</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B. Giảm số chiều dữ liệu bằng NMF.</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 Trực quan hóa dữ liệu nhập bị giảm số chiều bằng NMF.</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C. Trực quan hóa dữ liệu nhiều chiều được tối ưu bằng PCA.</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 Mô phỏng dữ liệu.</a:t>
            </a:r>
            <a:br>
              <a:rPr i="1" lang="en-US" sz="1200">
                <a:solidFill>
                  <a:schemeClr val="dk1"/>
                </a:solidFill>
                <a:latin typeface="Arial"/>
                <a:ea typeface="Arial"/>
                <a:cs typeface="Arial"/>
                <a:sym typeface="Arial"/>
              </a:rPr>
            </a:br>
            <a:r>
              <a:rPr i="1" lang="en-US" sz="1200">
                <a:solidFill>
                  <a:schemeClr val="dk1"/>
                </a:solidFill>
                <a:latin typeface="Arial"/>
                <a:ea typeface="Arial"/>
                <a:cs typeface="Arial"/>
                <a:sym typeface="Arial"/>
              </a:rPr>
              <a:t>	ii. Trực quan hóa trên mặt phẳng do PC1 và PC2 xác định.</a:t>
            </a:r>
            <a:endParaRPr/>
          </a:p>
          <a:p>
            <a:pPr indent="-266700" lvl="0" marL="342900" rtl="0" algn="l">
              <a:spcBef>
                <a:spcPts val="800"/>
              </a:spcBef>
              <a:spcAft>
                <a:spcPts val="0"/>
              </a:spcAft>
              <a:buClr>
                <a:schemeClr val="dk1"/>
              </a:buClr>
              <a:buSzPts val="1200"/>
              <a:buFont typeface="Malgun Gothic"/>
              <a:buNone/>
            </a:pPr>
            <a:r>
              <a:t/>
            </a:r>
            <a:endParaRPr i="1" sz="1200">
              <a:solidFill>
                <a:schemeClr val="dk1"/>
              </a:solidFill>
              <a:latin typeface="Malgun Gothic"/>
              <a:ea typeface="Malgun Gothic"/>
              <a:cs typeface="Malgun Gothic"/>
              <a:sym typeface="Malgun Gothic"/>
            </a:endParaRPr>
          </a:p>
          <a:p>
            <a:pPr indent="-342900" lvl="0" marL="342900" rtl="0" algn="l">
              <a:spcBef>
                <a:spcPts val="800"/>
              </a:spcBef>
              <a:spcAft>
                <a:spcPts val="0"/>
              </a:spcAft>
              <a:buClr>
                <a:schemeClr val="dk1"/>
              </a:buClr>
              <a:buSzPts val="1200"/>
              <a:buFont typeface="Malgun Gothic"/>
              <a:buAutoNum type="arabicPeriod"/>
            </a:pPr>
            <a:r>
              <a:rPr lang="en-US" sz="1200">
                <a:solidFill>
                  <a:schemeClr val="dk1"/>
                </a:solidFill>
                <a:latin typeface="Arial"/>
                <a:ea typeface="Arial"/>
                <a:cs typeface="Arial"/>
                <a:sym typeface="Arial"/>
              </a:rPr>
              <a:t>(Tùy chọn) Sử dụng ô trống ở dưới cùng để thực hiện các nhu cầu cá nhân.</a:t>
            </a:r>
            <a:endParaRPr/>
          </a:p>
        </p:txBody>
      </p:sp>
      <p:sp>
        <p:nvSpPr>
          <p:cNvPr id="2351" name="Google Shape;2351;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
  <p:cSld name="1_Front Cover">
    <p:bg>
      <p:bgPr>
        <a:solidFill>
          <a:srgbClr val="F2F2F2"/>
        </a:solidFill>
      </p:bgPr>
    </p:bg>
    <p:spTree>
      <p:nvGrpSpPr>
        <p:cNvPr id="10" name="Shape 10"/>
        <p:cNvGrpSpPr/>
        <p:nvPr/>
      </p:nvGrpSpPr>
      <p:grpSpPr>
        <a:xfrm>
          <a:off x="0" y="0"/>
          <a:ext cx="0" cy="0"/>
          <a:chOff x="0" y="0"/>
          <a:chExt cx="0" cy="0"/>
        </a:xfrm>
      </p:grpSpPr>
      <p:pic>
        <p:nvPicPr>
          <p:cNvPr id="11" name="Google Shape;11;p103"/>
          <p:cNvPicPr preferRelativeResize="0"/>
          <p:nvPr/>
        </p:nvPicPr>
        <p:blipFill rotWithShape="1">
          <a:blip r:embed="rId2">
            <a:alphaModFix/>
          </a:blip>
          <a:srcRect b="0" l="0" r="0" t="0"/>
          <a:stretch/>
        </p:blipFill>
        <p:spPr>
          <a:xfrm>
            <a:off x="0" y="0"/>
            <a:ext cx="9902825" cy="6858000"/>
          </a:xfrm>
          <a:prstGeom prst="rect">
            <a:avLst/>
          </a:prstGeom>
          <a:noFill/>
          <a:ln>
            <a:noFill/>
          </a:ln>
        </p:spPr>
      </p:pic>
      <p:sp>
        <p:nvSpPr>
          <p:cNvPr id="12" name="Google Shape;12;p103"/>
          <p:cNvSpPr/>
          <p:nvPr/>
        </p:nvSpPr>
        <p:spPr>
          <a:xfrm>
            <a:off x="449468" y="450000"/>
            <a:ext cx="128202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Calibri"/>
              <a:buNone/>
            </a:pPr>
            <a:r>
              <a:t/>
            </a:r>
            <a:endParaRPr b="0" i="0" sz="1959" u="none" cap="none" strike="noStrike">
              <a:solidFill>
                <a:schemeClr val="dk1"/>
              </a:solidFill>
              <a:latin typeface="Arial"/>
              <a:ea typeface="Arial"/>
              <a:cs typeface="Arial"/>
              <a:sym typeface="Arial"/>
            </a:endParaRPr>
          </a:p>
        </p:txBody>
      </p:sp>
      <p:pic>
        <p:nvPicPr>
          <p:cNvPr id="13" name="Google Shape;13;p103"/>
          <p:cNvPicPr preferRelativeResize="0"/>
          <p:nvPr/>
        </p:nvPicPr>
        <p:blipFill rotWithShape="1">
          <a:blip r:embed="rId3">
            <a:alphaModFix/>
          </a:blip>
          <a:srcRect b="0" l="0" r="0" t="0"/>
          <a:stretch/>
        </p:blipFill>
        <p:spPr>
          <a:xfrm>
            <a:off x="4265631" y="6141164"/>
            <a:ext cx="1371564" cy="45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more">
  <p:cSld name="onemore">
    <p:spTree>
      <p:nvGrpSpPr>
        <p:cNvPr id="64" name="Shape 64"/>
        <p:cNvGrpSpPr/>
        <p:nvPr/>
      </p:nvGrpSpPr>
      <p:grpSpPr>
        <a:xfrm>
          <a:off x="0" y="0"/>
          <a:ext cx="0" cy="0"/>
          <a:chOff x="0" y="0"/>
          <a:chExt cx="0" cy="0"/>
        </a:xfrm>
      </p:grpSpPr>
      <p:grpSp>
        <p:nvGrpSpPr>
          <p:cNvPr id="65" name="Google Shape;65;p112"/>
          <p:cNvGrpSpPr/>
          <p:nvPr/>
        </p:nvGrpSpPr>
        <p:grpSpPr>
          <a:xfrm>
            <a:off x="449468" y="1462227"/>
            <a:ext cx="9000714" cy="4500283"/>
            <a:chOff x="578678" y="1445207"/>
            <a:chExt cx="8748000" cy="4136077"/>
          </a:xfrm>
        </p:grpSpPr>
        <p:sp>
          <p:nvSpPr>
            <p:cNvPr id="66" name="Google Shape;66;p112"/>
            <p:cNvSpPr/>
            <p:nvPr/>
          </p:nvSpPr>
          <p:spPr>
            <a:xfrm>
              <a:off x="578678" y="2038352"/>
              <a:ext cx="8748000" cy="3542932"/>
            </a:xfrm>
            <a:prstGeom prst="rect">
              <a:avLst/>
            </a:prstGeom>
            <a:solidFill>
              <a:srgbClr val="ECEFF6"/>
            </a:solidFill>
            <a:ln cap="flat" cmpd="sng" w="38100">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67" name="Google Shape;67;p112"/>
            <p:cNvSpPr/>
            <p:nvPr/>
          </p:nvSpPr>
          <p:spPr>
            <a:xfrm>
              <a:off x="578678" y="1445207"/>
              <a:ext cx="8748000" cy="617940"/>
            </a:xfrm>
            <a:prstGeom prst="rect">
              <a:avLst/>
            </a:prstGeom>
            <a:solidFill>
              <a:srgbClr val="ECEFF6"/>
            </a:solidFill>
            <a:ln cap="flat" cmpd="sng" w="38100">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68" name="Google Shape;68;p112"/>
            <p:cNvSpPr/>
            <p:nvPr/>
          </p:nvSpPr>
          <p:spPr>
            <a:xfrm rot="2700000">
              <a:off x="8915045" y="1573924"/>
              <a:ext cx="396525" cy="198725"/>
            </a:xfrm>
            <a:prstGeom prst="triangle">
              <a:avLst>
                <a:gd fmla="val 50000" name="adj"/>
              </a:avLst>
            </a:prstGeom>
            <a:solidFill>
              <a:srgbClr val="0D0D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grpSp>
      <p:grpSp>
        <p:nvGrpSpPr>
          <p:cNvPr id="69" name="Google Shape;69;p112"/>
          <p:cNvGrpSpPr/>
          <p:nvPr/>
        </p:nvGrpSpPr>
        <p:grpSpPr>
          <a:xfrm>
            <a:off x="0" y="1"/>
            <a:ext cx="9902825" cy="999802"/>
            <a:chOff x="0" y="1"/>
            <a:chExt cx="9906000" cy="999802"/>
          </a:xfrm>
        </p:grpSpPr>
        <p:sp>
          <p:nvSpPr>
            <p:cNvPr id="70" name="Google Shape;70;p112"/>
            <p:cNvSpPr/>
            <p:nvPr/>
          </p:nvSpPr>
          <p:spPr>
            <a:xfrm>
              <a:off x="0" y="619930"/>
              <a:ext cx="9906000" cy="379873"/>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71" name="Google Shape;71;p112"/>
            <p:cNvSpPr/>
            <p:nvPr/>
          </p:nvSpPr>
          <p:spPr>
            <a:xfrm>
              <a:off x="0" y="1"/>
              <a:ext cx="9906000" cy="877824"/>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grpSp>
      <p:cxnSp>
        <p:nvCxnSpPr>
          <p:cNvPr id="72" name="Google Shape;72;p112"/>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73" name="Google Shape;73;p112"/>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74" name="Google Shape;74;p112"/>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grpSp>
        <p:nvGrpSpPr>
          <p:cNvPr id="75" name="Google Shape;75;p112"/>
          <p:cNvGrpSpPr/>
          <p:nvPr/>
        </p:nvGrpSpPr>
        <p:grpSpPr>
          <a:xfrm>
            <a:off x="747594" y="2408824"/>
            <a:ext cx="8536863" cy="3303528"/>
            <a:chOff x="747834" y="2129937"/>
            <a:chExt cx="8539600" cy="3303528"/>
          </a:xfrm>
        </p:grpSpPr>
        <p:grpSp>
          <p:nvGrpSpPr>
            <p:cNvPr id="76" name="Google Shape;76;p112"/>
            <p:cNvGrpSpPr/>
            <p:nvPr/>
          </p:nvGrpSpPr>
          <p:grpSpPr>
            <a:xfrm>
              <a:off x="747834" y="2129937"/>
              <a:ext cx="8539600" cy="1267182"/>
              <a:chOff x="805623" y="2423005"/>
              <a:chExt cx="8539600" cy="1267182"/>
            </a:xfrm>
          </p:grpSpPr>
          <p:grpSp>
            <p:nvGrpSpPr>
              <p:cNvPr id="77" name="Google Shape;77;p112"/>
              <p:cNvGrpSpPr/>
              <p:nvPr/>
            </p:nvGrpSpPr>
            <p:grpSpPr>
              <a:xfrm>
                <a:off x="966158" y="2423005"/>
                <a:ext cx="8379065" cy="1267182"/>
                <a:chOff x="1098893" y="2558690"/>
                <a:chExt cx="8379065" cy="1267182"/>
              </a:xfrm>
            </p:grpSpPr>
            <p:sp>
              <p:nvSpPr>
                <p:cNvPr id="78" name="Google Shape;78;p112"/>
                <p:cNvSpPr/>
                <p:nvPr/>
              </p:nvSpPr>
              <p:spPr>
                <a:xfrm>
                  <a:off x="1098894" y="2558690"/>
                  <a:ext cx="7907946" cy="207370"/>
                </a:xfrm>
                <a:prstGeom prst="rect">
                  <a:avLst/>
                </a:prstGeom>
                <a:noFill/>
                <a:ln>
                  <a:noFill/>
                </a:ln>
              </p:spPr>
              <p:txBody>
                <a:bodyPr anchorCtr="0" anchor="t" bIns="0" lIns="0" spcFirstLastPara="1" rIns="0" wrap="square" tIns="0">
                  <a:spAutoFit/>
                </a:bodyPr>
                <a:lstStyle/>
                <a:p>
                  <a:pPr indent="0" lvl="0" marL="0" marR="0" rtl="0" algn="l">
                    <a:lnSpc>
                      <a:spcPct val="114285"/>
                    </a:lnSpc>
                    <a:spcBef>
                      <a:spcPts val="0"/>
                    </a:spcBef>
                    <a:spcAft>
                      <a:spcPts val="0"/>
                    </a:spcAft>
                    <a:buNone/>
                  </a:pPr>
                  <a:r>
                    <a:rPr b="1" lang="en-US" sz="1400">
                      <a:solidFill>
                        <a:srgbClr val="0D0D0D"/>
                      </a:solidFill>
                      <a:latin typeface="Arial"/>
                      <a:ea typeface="Arial"/>
                      <a:cs typeface="Arial"/>
                      <a:sym typeface="Arial"/>
                    </a:rPr>
                    <a:t>Guideline, mechanisms &amp; contingency plan</a:t>
                  </a:r>
                  <a:endParaRPr/>
                </a:p>
              </p:txBody>
            </p:sp>
            <p:sp>
              <p:nvSpPr>
                <p:cNvPr id="79" name="Google Shape;79;p112"/>
                <p:cNvSpPr/>
                <p:nvPr/>
              </p:nvSpPr>
              <p:spPr>
                <a:xfrm>
                  <a:off x="1098893" y="2799950"/>
                  <a:ext cx="8379065" cy="1025922"/>
                </a:xfrm>
                <a:prstGeom prst="rect">
                  <a:avLst/>
                </a:prstGeom>
                <a:noFill/>
                <a:ln>
                  <a:noFill/>
                </a:ln>
              </p:spPr>
              <p:txBody>
                <a:bodyPr anchorCtr="0" anchor="t" bIns="0" lIns="0" spcFirstLastPara="1" rIns="0" wrap="square" tIns="0">
                  <a:spAutoFit/>
                </a:bodyPr>
                <a:lstStyle/>
                <a:p>
                  <a:pPr indent="0" lvl="0" marL="0" marR="0" rtl="0" algn="l">
                    <a:lnSpc>
                      <a:spcPct val="123076"/>
                    </a:lnSpc>
                    <a:spcBef>
                      <a:spcPts val="0"/>
                    </a:spcBef>
                    <a:spcAft>
                      <a:spcPts val="0"/>
                    </a:spcAft>
                    <a:buNone/>
                  </a:pPr>
                  <a:r>
                    <a:rPr lang="en-US" sz="1300">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a:p>
              </p:txBody>
            </p:sp>
          </p:grpSp>
          <p:sp>
            <p:nvSpPr>
              <p:cNvPr id="80" name="Google Shape;80;p112"/>
              <p:cNvSpPr/>
              <p:nvPr/>
            </p:nvSpPr>
            <p:spPr>
              <a:xfrm>
                <a:off x="805623" y="2439855"/>
                <a:ext cx="36000" cy="179958"/>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FFFFFF"/>
                  </a:solidFill>
                  <a:latin typeface="Arial"/>
                  <a:ea typeface="Arial"/>
                  <a:cs typeface="Arial"/>
                  <a:sym typeface="Arial"/>
                </a:endParaRPr>
              </a:p>
            </p:txBody>
          </p:sp>
        </p:grpSp>
        <p:grpSp>
          <p:nvGrpSpPr>
            <p:cNvPr id="81" name="Google Shape;81;p112"/>
            <p:cNvGrpSpPr/>
            <p:nvPr/>
          </p:nvGrpSpPr>
          <p:grpSpPr>
            <a:xfrm>
              <a:off x="747834" y="3559917"/>
              <a:ext cx="8539600" cy="1055714"/>
              <a:chOff x="805623" y="3889855"/>
              <a:chExt cx="8539600" cy="1055714"/>
            </a:xfrm>
          </p:grpSpPr>
          <p:grpSp>
            <p:nvGrpSpPr>
              <p:cNvPr id="82" name="Google Shape;82;p112"/>
              <p:cNvGrpSpPr/>
              <p:nvPr/>
            </p:nvGrpSpPr>
            <p:grpSpPr>
              <a:xfrm>
                <a:off x="958539" y="3889855"/>
                <a:ext cx="8386684" cy="1055714"/>
                <a:chOff x="1098894" y="2558690"/>
                <a:chExt cx="8386684" cy="1055714"/>
              </a:xfrm>
            </p:grpSpPr>
            <p:sp>
              <p:nvSpPr>
                <p:cNvPr id="83" name="Google Shape;83;p112"/>
                <p:cNvSpPr/>
                <p:nvPr/>
              </p:nvSpPr>
              <p:spPr>
                <a:xfrm>
                  <a:off x="1098894" y="2558690"/>
                  <a:ext cx="7907946" cy="205184"/>
                </a:xfrm>
                <a:prstGeom prst="rect">
                  <a:avLst/>
                </a:prstGeom>
                <a:noFill/>
                <a:ln>
                  <a:noFill/>
                </a:ln>
              </p:spPr>
              <p:txBody>
                <a:bodyPr anchorCtr="0" anchor="t" bIns="0" lIns="0" spcFirstLastPara="1" rIns="0" wrap="square" tIns="0">
                  <a:spAutoFit/>
                </a:bodyPr>
                <a:lstStyle/>
                <a:p>
                  <a:pPr indent="0" lvl="0" marL="0" marR="0" rtl="0" algn="l">
                    <a:lnSpc>
                      <a:spcPct val="114285"/>
                    </a:lnSpc>
                    <a:spcBef>
                      <a:spcPts val="0"/>
                    </a:spcBef>
                    <a:spcAft>
                      <a:spcPts val="0"/>
                    </a:spcAft>
                    <a:buNone/>
                  </a:pPr>
                  <a:r>
                    <a:rPr b="1" lang="en-US" sz="1400">
                      <a:solidFill>
                        <a:srgbClr val="0D0D0D"/>
                      </a:solidFill>
                      <a:latin typeface="Arial"/>
                      <a:ea typeface="Arial"/>
                      <a:cs typeface="Arial"/>
                      <a:sym typeface="Arial"/>
                    </a:rPr>
                    <a:t>Pairing similar, not necessarily equal, abilities as partners</a:t>
                  </a:r>
                  <a:endParaRPr/>
                </a:p>
              </p:txBody>
            </p:sp>
            <p:sp>
              <p:nvSpPr>
                <p:cNvPr id="84" name="Google Shape;84;p112"/>
                <p:cNvSpPr/>
                <p:nvPr/>
              </p:nvSpPr>
              <p:spPr>
                <a:xfrm>
                  <a:off x="1098894" y="2799950"/>
                  <a:ext cx="8386684" cy="814454"/>
                </a:xfrm>
                <a:prstGeom prst="rect">
                  <a:avLst/>
                </a:prstGeom>
                <a:noFill/>
                <a:ln>
                  <a:noFill/>
                </a:ln>
              </p:spPr>
              <p:txBody>
                <a:bodyPr anchorCtr="0" anchor="t" bIns="0" lIns="0" spcFirstLastPara="1" rIns="0" wrap="square" tIns="0">
                  <a:spAutoFit/>
                </a:bodyPr>
                <a:lstStyle/>
                <a:p>
                  <a:pPr indent="0" lvl="0" marL="0" marR="0" rtl="0" algn="l">
                    <a:lnSpc>
                      <a:spcPct val="123076"/>
                    </a:lnSpc>
                    <a:spcBef>
                      <a:spcPts val="0"/>
                    </a:spcBef>
                    <a:spcAft>
                      <a:spcPts val="0"/>
                    </a:spcAft>
                    <a:buNone/>
                  </a:pPr>
                  <a:r>
                    <a:rPr lang="en-US" sz="1300">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a:p>
              </p:txBody>
            </p:sp>
          </p:grpSp>
          <p:sp>
            <p:nvSpPr>
              <p:cNvPr id="85" name="Google Shape;85;p112"/>
              <p:cNvSpPr/>
              <p:nvPr/>
            </p:nvSpPr>
            <p:spPr>
              <a:xfrm>
                <a:off x="805623" y="3897487"/>
                <a:ext cx="36000" cy="179958"/>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FFFFFF"/>
                  </a:solidFill>
                  <a:latin typeface="Arial"/>
                  <a:ea typeface="Arial"/>
                  <a:cs typeface="Arial"/>
                  <a:sym typeface="Arial"/>
                </a:endParaRPr>
              </a:p>
            </p:txBody>
          </p:sp>
        </p:grpSp>
        <p:grpSp>
          <p:nvGrpSpPr>
            <p:cNvPr id="86" name="Google Shape;86;p112"/>
            <p:cNvGrpSpPr/>
            <p:nvPr/>
          </p:nvGrpSpPr>
          <p:grpSpPr>
            <a:xfrm>
              <a:off x="747834" y="4781836"/>
              <a:ext cx="8539600" cy="651629"/>
              <a:chOff x="805623" y="5143345"/>
              <a:chExt cx="8539600" cy="651629"/>
            </a:xfrm>
          </p:grpSpPr>
          <p:grpSp>
            <p:nvGrpSpPr>
              <p:cNvPr id="87" name="Google Shape;87;p112"/>
              <p:cNvGrpSpPr/>
              <p:nvPr/>
            </p:nvGrpSpPr>
            <p:grpSpPr>
              <a:xfrm>
                <a:off x="966159" y="5143345"/>
                <a:ext cx="8379064" cy="651629"/>
                <a:chOff x="1098894" y="2558690"/>
                <a:chExt cx="8379064" cy="651629"/>
              </a:xfrm>
            </p:grpSpPr>
            <p:sp>
              <p:nvSpPr>
                <p:cNvPr id="88" name="Google Shape;88;p112"/>
                <p:cNvSpPr/>
                <p:nvPr/>
              </p:nvSpPr>
              <p:spPr>
                <a:xfrm>
                  <a:off x="1098894" y="2558690"/>
                  <a:ext cx="7907946" cy="205184"/>
                </a:xfrm>
                <a:prstGeom prst="rect">
                  <a:avLst/>
                </a:prstGeom>
                <a:noFill/>
                <a:ln>
                  <a:noFill/>
                </a:ln>
              </p:spPr>
              <p:txBody>
                <a:bodyPr anchorCtr="0" anchor="t" bIns="0" lIns="0" spcFirstLastPara="1" rIns="0" wrap="square" tIns="0">
                  <a:spAutoFit/>
                </a:bodyPr>
                <a:lstStyle/>
                <a:p>
                  <a:pPr indent="0" lvl="0" marL="0" marR="0" rtl="0" algn="l">
                    <a:lnSpc>
                      <a:spcPct val="123076"/>
                    </a:lnSpc>
                    <a:spcBef>
                      <a:spcPts val="0"/>
                    </a:spcBef>
                    <a:spcAft>
                      <a:spcPts val="0"/>
                    </a:spcAft>
                    <a:buNone/>
                  </a:pPr>
                  <a:r>
                    <a:rPr b="1" lang="en-US" sz="1300">
                      <a:solidFill>
                        <a:srgbClr val="0D0D0D"/>
                      </a:solidFill>
                      <a:latin typeface="Arial"/>
                      <a:ea typeface="Arial"/>
                      <a:cs typeface="Arial"/>
                      <a:sym typeface="Arial"/>
                    </a:rPr>
                    <a:t>Motivate students by offering extra incentives </a:t>
                  </a:r>
                  <a:endParaRPr/>
                </a:p>
              </p:txBody>
            </p:sp>
            <p:sp>
              <p:nvSpPr>
                <p:cNvPr id="89" name="Google Shape;89;p112"/>
                <p:cNvSpPr/>
                <p:nvPr/>
              </p:nvSpPr>
              <p:spPr>
                <a:xfrm>
                  <a:off x="1098894" y="2799950"/>
                  <a:ext cx="8379064" cy="410369"/>
                </a:xfrm>
                <a:prstGeom prst="rect">
                  <a:avLst/>
                </a:prstGeom>
                <a:noFill/>
                <a:ln>
                  <a:noFill/>
                </a:ln>
              </p:spPr>
              <p:txBody>
                <a:bodyPr anchorCtr="0" anchor="t" bIns="0" lIns="0" spcFirstLastPara="1" rIns="0" wrap="square" tIns="0">
                  <a:spAutoFit/>
                </a:bodyPr>
                <a:lstStyle/>
                <a:p>
                  <a:pPr indent="0" lvl="0" marL="0" marR="0" rtl="0" algn="l">
                    <a:lnSpc>
                      <a:spcPct val="123076"/>
                    </a:lnSpc>
                    <a:spcBef>
                      <a:spcPts val="0"/>
                    </a:spcBef>
                    <a:spcAft>
                      <a:spcPts val="0"/>
                    </a:spcAft>
                    <a:buNone/>
                  </a:pPr>
                  <a:r>
                    <a:rPr lang="en-US" sz="1300">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a:p>
              </p:txBody>
            </p:sp>
          </p:grpSp>
          <p:sp>
            <p:nvSpPr>
              <p:cNvPr id="90" name="Google Shape;90;p112"/>
              <p:cNvSpPr/>
              <p:nvPr/>
            </p:nvSpPr>
            <p:spPr>
              <a:xfrm>
                <a:off x="805623" y="5156017"/>
                <a:ext cx="36000" cy="179958"/>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FFFFFF"/>
                  </a:solidFill>
                  <a:latin typeface="Arial"/>
                  <a:ea typeface="Arial"/>
                  <a:cs typeface="Arial"/>
                  <a:sym typeface="Arial"/>
                </a:endParaRPr>
              </a:p>
            </p:txBody>
          </p:sp>
        </p:grpSp>
      </p:grpSp>
      <p:grpSp>
        <p:nvGrpSpPr>
          <p:cNvPr id="91" name="Google Shape;91;p112"/>
          <p:cNvGrpSpPr/>
          <p:nvPr/>
        </p:nvGrpSpPr>
        <p:grpSpPr>
          <a:xfrm>
            <a:off x="589619" y="1588472"/>
            <a:ext cx="6613544" cy="430887"/>
            <a:chOff x="790976" y="1592058"/>
            <a:chExt cx="6615664" cy="430887"/>
          </a:xfrm>
        </p:grpSpPr>
        <p:sp>
          <p:nvSpPr>
            <p:cNvPr id="92" name="Google Shape;92;p112"/>
            <p:cNvSpPr/>
            <p:nvPr/>
          </p:nvSpPr>
          <p:spPr>
            <a:xfrm>
              <a:off x="1332314" y="1592058"/>
              <a:ext cx="6074326"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799">
                  <a:solidFill>
                    <a:srgbClr val="0D0D0D"/>
                  </a:solidFill>
                  <a:latin typeface="Arial"/>
                  <a:ea typeface="Arial"/>
                  <a:cs typeface="Arial"/>
                  <a:sym typeface="Arial"/>
                </a:rPr>
                <a:t>Pair Programming Practice</a:t>
              </a:r>
              <a:endParaRPr/>
            </a:p>
          </p:txBody>
        </p:sp>
        <p:pic>
          <p:nvPicPr>
            <p:cNvPr id="93" name="Google Shape;93;p112"/>
            <p:cNvPicPr preferRelativeResize="0"/>
            <p:nvPr/>
          </p:nvPicPr>
          <p:blipFill rotWithShape="1">
            <a:blip r:embed="rId2">
              <a:alphaModFix/>
            </a:blip>
            <a:srcRect b="0" l="0" r="0" t="0"/>
            <a:stretch/>
          </p:blipFill>
          <p:spPr>
            <a:xfrm>
              <a:off x="790976" y="1653961"/>
              <a:ext cx="374669" cy="323867"/>
            </a:xfrm>
            <a:prstGeom prst="rect">
              <a:avLst/>
            </a:prstGeom>
            <a:noFill/>
            <a:ln>
              <a:noFill/>
            </a:ln>
          </p:spPr>
        </p:pic>
      </p:grpSp>
      <p:sp>
        <p:nvSpPr>
          <p:cNvPr id="94" name="Google Shape;94;p112"/>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nemore">
  <p:cSld name="1_onemore">
    <p:spTree>
      <p:nvGrpSpPr>
        <p:cNvPr id="95" name="Shape 95"/>
        <p:cNvGrpSpPr/>
        <p:nvPr/>
      </p:nvGrpSpPr>
      <p:grpSpPr>
        <a:xfrm>
          <a:off x="0" y="0"/>
          <a:ext cx="0" cy="0"/>
          <a:chOff x="0" y="0"/>
          <a:chExt cx="0" cy="0"/>
        </a:xfrm>
      </p:grpSpPr>
      <p:grpSp>
        <p:nvGrpSpPr>
          <p:cNvPr id="96" name="Google Shape;96;p113"/>
          <p:cNvGrpSpPr/>
          <p:nvPr/>
        </p:nvGrpSpPr>
        <p:grpSpPr>
          <a:xfrm>
            <a:off x="0" y="1"/>
            <a:ext cx="9902825" cy="999802"/>
            <a:chOff x="0" y="1"/>
            <a:chExt cx="9906000" cy="999802"/>
          </a:xfrm>
        </p:grpSpPr>
        <p:sp>
          <p:nvSpPr>
            <p:cNvPr id="97" name="Google Shape;97;p113"/>
            <p:cNvSpPr/>
            <p:nvPr/>
          </p:nvSpPr>
          <p:spPr>
            <a:xfrm>
              <a:off x="0" y="619930"/>
              <a:ext cx="9906000" cy="379873"/>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98" name="Google Shape;98;p113"/>
            <p:cNvSpPr/>
            <p:nvPr/>
          </p:nvSpPr>
          <p:spPr>
            <a:xfrm>
              <a:off x="0" y="1"/>
              <a:ext cx="9906000" cy="877824"/>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grpSp>
      <p:cxnSp>
        <p:nvCxnSpPr>
          <p:cNvPr id="99" name="Google Shape;99;p113"/>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100" name="Google Shape;100;p113"/>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101" name="Google Shape;101;p113"/>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grpSp>
        <p:nvGrpSpPr>
          <p:cNvPr id="102" name="Google Shape;102;p113"/>
          <p:cNvGrpSpPr/>
          <p:nvPr/>
        </p:nvGrpSpPr>
        <p:grpSpPr>
          <a:xfrm>
            <a:off x="449468" y="1462227"/>
            <a:ext cx="9000714" cy="4500283"/>
            <a:chOff x="449612" y="1219200"/>
            <a:chExt cx="9003600" cy="4500283"/>
          </a:xfrm>
        </p:grpSpPr>
        <p:grpSp>
          <p:nvGrpSpPr>
            <p:cNvPr id="103" name="Google Shape;103;p113"/>
            <p:cNvGrpSpPr/>
            <p:nvPr/>
          </p:nvGrpSpPr>
          <p:grpSpPr>
            <a:xfrm>
              <a:off x="449612" y="1219200"/>
              <a:ext cx="9003600" cy="4500283"/>
              <a:chOff x="578678" y="1445207"/>
              <a:chExt cx="8748000" cy="4136077"/>
            </a:xfrm>
          </p:grpSpPr>
          <p:sp>
            <p:nvSpPr>
              <p:cNvPr id="104" name="Google Shape;104;p113"/>
              <p:cNvSpPr/>
              <p:nvPr/>
            </p:nvSpPr>
            <p:spPr>
              <a:xfrm>
                <a:off x="578678" y="2038352"/>
                <a:ext cx="8748000" cy="3542932"/>
              </a:xfrm>
              <a:prstGeom prst="rect">
                <a:avLst/>
              </a:prstGeom>
              <a:solidFill>
                <a:srgbClr val="ECEFF6"/>
              </a:solidFill>
              <a:ln cap="flat" cmpd="sng" w="38100">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105" name="Google Shape;105;p113"/>
              <p:cNvSpPr/>
              <p:nvPr/>
            </p:nvSpPr>
            <p:spPr>
              <a:xfrm>
                <a:off x="578678" y="1445207"/>
                <a:ext cx="8748000" cy="617940"/>
              </a:xfrm>
              <a:prstGeom prst="rect">
                <a:avLst/>
              </a:prstGeom>
              <a:solidFill>
                <a:srgbClr val="ECEFF6"/>
              </a:solidFill>
              <a:ln cap="flat" cmpd="sng" w="38100">
                <a:solidFill>
                  <a:srgbClr val="0D0D0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106" name="Google Shape;106;p113"/>
              <p:cNvSpPr/>
              <p:nvPr/>
            </p:nvSpPr>
            <p:spPr>
              <a:xfrm rot="2700000">
                <a:off x="8915045" y="1573924"/>
                <a:ext cx="396525" cy="198725"/>
              </a:xfrm>
              <a:prstGeom prst="triangle">
                <a:avLst>
                  <a:gd fmla="val 50000" name="adj"/>
                </a:avLst>
              </a:prstGeom>
              <a:solidFill>
                <a:srgbClr val="0D0D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grpSp>
        <p:grpSp>
          <p:nvGrpSpPr>
            <p:cNvPr id="107" name="Google Shape;107;p113"/>
            <p:cNvGrpSpPr/>
            <p:nvPr/>
          </p:nvGrpSpPr>
          <p:grpSpPr>
            <a:xfrm>
              <a:off x="747834" y="2165797"/>
              <a:ext cx="8539600" cy="1267182"/>
              <a:chOff x="805623" y="2423005"/>
              <a:chExt cx="8539600" cy="1267182"/>
            </a:xfrm>
          </p:grpSpPr>
          <p:grpSp>
            <p:nvGrpSpPr>
              <p:cNvPr id="108" name="Google Shape;108;p113"/>
              <p:cNvGrpSpPr/>
              <p:nvPr/>
            </p:nvGrpSpPr>
            <p:grpSpPr>
              <a:xfrm>
                <a:off x="966158" y="2423005"/>
                <a:ext cx="8379065" cy="1267182"/>
                <a:chOff x="1098893" y="2558690"/>
                <a:chExt cx="8379065" cy="1267182"/>
              </a:xfrm>
            </p:grpSpPr>
            <p:sp>
              <p:nvSpPr>
                <p:cNvPr id="109" name="Google Shape;109;p113"/>
                <p:cNvSpPr/>
                <p:nvPr/>
              </p:nvSpPr>
              <p:spPr>
                <a:xfrm>
                  <a:off x="1098894" y="2558690"/>
                  <a:ext cx="7907946" cy="207370"/>
                </a:xfrm>
                <a:prstGeom prst="rect">
                  <a:avLst/>
                </a:prstGeom>
                <a:noFill/>
                <a:ln>
                  <a:noFill/>
                </a:ln>
              </p:spPr>
              <p:txBody>
                <a:bodyPr anchorCtr="0" anchor="t" bIns="0" lIns="0" spcFirstLastPara="1" rIns="0" wrap="square" tIns="0">
                  <a:spAutoFit/>
                </a:bodyPr>
                <a:lstStyle/>
                <a:p>
                  <a:pPr indent="0" lvl="0" marL="0" marR="0" rtl="0" algn="l">
                    <a:lnSpc>
                      <a:spcPct val="114285"/>
                    </a:lnSpc>
                    <a:spcBef>
                      <a:spcPts val="0"/>
                    </a:spcBef>
                    <a:spcAft>
                      <a:spcPts val="0"/>
                    </a:spcAft>
                    <a:buNone/>
                  </a:pPr>
                  <a:r>
                    <a:rPr b="1" lang="en-US" sz="1400">
                      <a:solidFill>
                        <a:srgbClr val="0D0D0D"/>
                      </a:solidFill>
                      <a:latin typeface="Arial"/>
                      <a:ea typeface="Arial"/>
                      <a:cs typeface="Arial"/>
                      <a:sym typeface="Arial"/>
                    </a:rPr>
                    <a:t>Prevent collaboration cheating</a:t>
                  </a:r>
                  <a:endParaRPr/>
                </a:p>
              </p:txBody>
            </p:sp>
            <p:sp>
              <p:nvSpPr>
                <p:cNvPr id="110" name="Google Shape;110;p113"/>
                <p:cNvSpPr/>
                <p:nvPr/>
              </p:nvSpPr>
              <p:spPr>
                <a:xfrm>
                  <a:off x="1098893" y="2799950"/>
                  <a:ext cx="8379065" cy="1025922"/>
                </a:xfrm>
                <a:prstGeom prst="rect">
                  <a:avLst/>
                </a:prstGeom>
                <a:noFill/>
                <a:ln>
                  <a:noFill/>
                </a:ln>
              </p:spPr>
              <p:txBody>
                <a:bodyPr anchorCtr="0" anchor="t" bIns="0" lIns="0" spcFirstLastPara="1" rIns="0" wrap="square" tIns="0">
                  <a:spAutoFit/>
                </a:bodyPr>
                <a:lstStyle/>
                <a:p>
                  <a:pPr indent="0" lvl="0" marL="0" marR="0" rtl="0" algn="l">
                    <a:lnSpc>
                      <a:spcPct val="123076"/>
                    </a:lnSpc>
                    <a:spcBef>
                      <a:spcPts val="0"/>
                    </a:spcBef>
                    <a:spcAft>
                      <a:spcPts val="0"/>
                    </a:spcAft>
                    <a:buNone/>
                  </a:pPr>
                  <a:r>
                    <a:rPr lang="en-US" sz="130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a:p>
              </p:txBody>
            </p:sp>
          </p:grpSp>
          <p:sp>
            <p:nvSpPr>
              <p:cNvPr id="111" name="Google Shape;111;p113"/>
              <p:cNvSpPr/>
              <p:nvPr/>
            </p:nvSpPr>
            <p:spPr>
              <a:xfrm>
                <a:off x="805623" y="2439855"/>
                <a:ext cx="36000" cy="179958"/>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FFFFFF"/>
                  </a:solidFill>
                  <a:latin typeface="Arial"/>
                  <a:ea typeface="Arial"/>
                  <a:cs typeface="Arial"/>
                  <a:sym typeface="Arial"/>
                </a:endParaRPr>
              </a:p>
            </p:txBody>
          </p:sp>
        </p:grpSp>
        <p:grpSp>
          <p:nvGrpSpPr>
            <p:cNvPr id="112" name="Google Shape;112;p113"/>
            <p:cNvGrpSpPr/>
            <p:nvPr/>
          </p:nvGrpSpPr>
          <p:grpSpPr>
            <a:xfrm>
              <a:off x="747834" y="3595777"/>
              <a:ext cx="8539600" cy="1876451"/>
              <a:chOff x="805623" y="3889855"/>
              <a:chExt cx="8539600" cy="1876451"/>
            </a:xfrm>
          </p:grpSpPr>
          <p:grpSp>
            <p:nvGrpSpPr>
              <p:cNvPr id="113" name="Google Shape;113;p113"/>
              <p:cNvGrpSpPr/>
              <p:nvPr/>
            </p:nvGrpSpPr>
            <p:grpSpPr>
              <a:xfrm>
                <a:off x="958539" y="3889855"/>
                <a:ext cx="8386684" cy="1876451"/>
                <a:chOff x="1098894" y="2558690"/>
                <a:chExt cx="8386684" cy="1876451"/>
              </a:xfrm>
            </p:grpSpPr>
            <p:sp>
              <p:nvSpPr>
                <p:cNvPr id="114" name="Google Shape;114;p113"/>
                <p:cNvSpPr/>
                <p:nvPr/>
              </p:nvSpPr>
              <p:spPr>
                <a:xfrm>
                  <a:off x="1098894" y="2558690"/>
                  <a:ext cx="7907946" cy="205184"/>
                </a:xfrm>
                <a:prstGeom prst="rect">
                  <a:avLst/>
                </a:prstGeom>
                <a:noFill/>
                <a:ln>
                  <a:noFill/>
                </a:ln>
              </p:spPr>
              <p:txBody>
                <a:bodyPr anchorCtr="0" anchor="t" bIns="0" lIns="0" spcFirstLastPara="1" rIns="0" wrap="square" tIns="0">
                  <a:spAutoFit/>
                </a:bodyPr>
                <a:lstStyle/>
                <a:p>
                  <a:pPr indent="0" lvl="0" marL="0" marR="0" rtl="0" algn="l">
                    <a:lnSpc>
                      <a:spcPct val="114285"/>
                    </a:lnSpc>
                    <a:spcBef>
                      <a:spcPts val="0"/>
                    </a:spcBef>
                    <a:spcAft>
                      <a:spcPts val="0"/>
                    </a:spcAft>
                    <a:buNone/>
                  </a:pPr>
                  <a:r>
                    <a:rPr b="1" lang="en-US" sz="1400">
                      <a:solidFill>
                        <a:srgbClr val="0D0D0D"/>
                      </a:solidFill>
                      <a:latin typeface="Arial"/>
                      <a:ea typeface="Arial"/>
                      <a:cs typeface="Arial"/>
                      <a:sym typeface="Arial"/>
                    </a:rPr>
                    <a:t>Collaborative learning environment</a:t>
                  </a:r>
                  <a:endParaRPr/>
                </a:p>
              </p:txBody>
            </p:sp>
            <p:sp>
              <p:nvSpPr>
                <p:cNvPr id="115" name="Google Shape;115;p113"/>
                <p:cNvSpPr/>
                <p:nvPr/>
              </p:nvSpPr>
              <p:spPr>
                <a:xfrm>
                  <a:off x="1098894" y="2799950"/>
                  <a:ext cx="8386684" cy="1635191"/>
                </a:xfrm>
                <a:prstGeom prst="rect">
                  <a:avLst/>
                </a:prstGeom>
                <a:noFill/>
                <a:ln>
                  <a:noFill/>
                </a:ln>
              </p:spPr>
              <p:txBody>
                <a:bodyPr anchorCtr="0" anchor="t" bIns="0" lIns="0" spcFirstLastPara="1" rIns="0" wrap="square" tIns="0">
                  <a:spAutoFit/>
                </a:bodyPr>
                <a:lstStyle/>
                <a:p>
                  <a:pPr indent="0" lvl="0" marL="0" marR="0" rtl="0" algn="l">
                    <a:lnSpc>
                      <a:spcPct val="123076"/>
                    </a:lnSpc>
                    <a:spcBef>
                      <a:spcPts val="0"/>
                    </a:spcBef>
                    <a:spcAft>
                      <a:spcPts val="0"/>
                    </a:spcAft>
                    <a:buNone/>
                  </a:pPr>
                  <a:r>
                    <a:rPr lang="en-US" sz="130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opportBàiies for working through problems with others. In collaborative environments, students are engaged in intellectual talk with each other.</a:t>
                  </a:r>
                  <a:endParaRPr/>
                </a:p>
              </p:txBody>
            </p:sp>
          </p:grpSp>
          <p:sp>
            <p:nvSpPr>
              <p:cNvPr id="116" name="Google Shape;116;p113"/>
              <p:cNvSpPr/>
              <p:nvPr/>
            </p:nvSpPr>
            <p:spPr>
              <a:xfrm>
                <a:off x="805623" y="3897487"/>
                <a:ext cx="36000" cy="179958"/>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FFFFFF"/>
                  </a:solidFill>
                  <a:latin typeface="Arial"/>
                  <a:ea typeface="Arial"/>
                  <a:cs typeface="Arial"/>
                  <a:sym typeface="Arial"/>
                </a:endParaRPr>
              </a:p>
            </p:txBody>
          </p:sp>
        </p:grpSp>
        <p:grpSp>
          <p:nvGrpSpPr>
            <p:cNvPr id="117" name="Google Shape;117;p113"/>
            <p:cNvGrpSpPr/>
            <p:nvPr/>
          </p:nvGrpSpPr>
          <p:grpSpPr>
            <a:xfrm>
              <a:off x="589808" y="1345444"/>
              <a:ext cx="6615664" cy="430887"/>
              <a:chOff x="790976" y="1592058"/>
              <a:chExt cx="6615664" cy="430887"/>
            </a:xfrm>
          </p:grpSpPr>
          <p:sp>
            <p:nvSpPr>
              <p:cNvPr id="118" name="Google Shape;118;p113"/>
              <p:cNvSpPr/>
              <p:nvPr/>
            </p:nvSpPr>
            <p:spPr>
              <a:xfrm>
                <a:off x="1332314" y="1592058"/>
                <a:ext cx="6074326"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799">
                    <a:solidFill>
                      <a:srgbClr val="0D0D0D"/>
                    </a:solidFill>
                    <a:latin typeface="Arial"/>
                    <a:ea typeface="Arial"/>
                    <a:cs typeface="Arial"/>
                    <a:sym typeface="Arial"/>
                  </a:rPr>
                  <a:t>Pair Programming Practice</a:t>
                </a:r>
                <a:endParaRPr/>
              </a:p>
            </p:txBody>
          </p:sp>
          <p:pic>
            <p:nvPicPr>
              <p:cNvPr id="119" name="Google Shape;119;p113"/>
              <p:cNvPicPr preferRelativeResize="0"/>
              <p:nvPr/>
            </p:nvPicPr>
            <p:blipFill rotWithShape="1">
              <a:blip r:embed="rId2">
                <a:alphaModFix/>
              </a:blip>
              <a:srcRect b="0" l="0" r="0" t="0"/>
              <a:stretch/>
            </p:blipFill>
            <p:spPr>
              <a:xfrm>
                <a:off x="790976" y="1653961"/>
                <a:ext cx="374669" cy="323867"/>
              </a:xfrm>
              <a:prstGeom prst="rect">
                <a:avLst/>
              </a:prstGeom>
              <a:noFill/>
              <a:ln>
                <a:noFill/>
              </a:ln>
            </p:spPr>
          </p:pic>
        </p:grpSp>
      </p:grpSp>
      <p:sp>
        <p:nvSpPr>
          <p:cNvPr id="120" name="Google Shape;120;p113"/>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21" name="Shape 121"/>
        <p:cNvGrpSpPr/>
        <p:nvPr/>
      </p:nvGrpSpPr>
      <p:grpSpPr>
        <a:xfrm>
          <a:off x="0" y="0"/>
          <a:ext cx="0" cy="0"/>
          <a:chOff x="0" y="0"/>
          <a:chExt cx="0" cy="0"/>
        </a:xfrm>
      </p:grpSpPr>
      <p:sp>
        <p:nvSpPr>
          <p:cNvPr id="122" name="Google Shape;122;p114"/>
          <p:cNvSpPr/>
          <p:nvPr/>
        </p:nvSpPr>
        <p:spPr>
          <a:xfrm>
            <a:off x="451162" y="1220478"/>
            <a:ext cx="8999020" cy="811746"/>
          </a:xfrm>
          <a:prstGeom prst="rect">
            <a:avLst/>
          </a:prstGeom>
          <a:solidFill>
            <a:srgbClr val="ECEF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123" name="Google Shape;123;p114"/>
          <p:cNvSpPr/>
          <p:nvPr/>
        </p:nvSpPr>
        <p:spPr>
          <a:xfrm>
            <a:off x="451162" y="2070324"/>
            <a:ext cx="8999020" cy="4231864"/>
          </a:xfrm>
          <a:prstGeom prst="rect">
            <a:avLst/>
          </a:prstGeom>
          <a:solidFill>
            <a:srgbClr val="ECEF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124" name="Google Shape;124;p114"/>
          <p:cNvSpPr/>
          <p:nvPr/>
        </p:nvSpPr>
        <p:spPr>
          <a:xfrm>
            <a:off x="646276" y="1415780"/>
            <a:ext cx="1059197"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199">
                <a:solidFill>
                  <a:srgbClr val="0D0D0D"/>
                </a:solidFill>
                <a:latin typeface="Arial"/>
                <a:ea typeface="Arial"/>
                <a:cs typeface="Arial"/>
                <a:sym typeface="Arial"/>
              </a:rPr>
              <a:t>Q1.</a:t>
            </a:r>
            <a:endParaRPr/>
          </a:p>
        </p:txBody>
      </p:sp>
      <p:pic>
        <p:nvPicPr>
          <p:cNvPr id="125" name="Google Shape;125;p114"/>
          <p:cNvPicPr preferRelativeResize="0"/>
          <p:nvPr/>
        </p:nvPicPr>
        <p:blipFill rotWithShape="1">
          <a:blip r:embed="rId2">
            <a:alphaModFix/>
          </a:blip>
          <a:srcRect b="0" l="0" r="0" t="0"/>
          <a:stretch/>
        </p:blipFill>
        <p:spPr>
          <a:xfrm>
            <a:off x="802139" y="5406365"/>
            <a:ext cx="112868" cy="109719"/>
          </a:xfrm>
          <a:prstGeom prst="rect">
            <a:avLst/>
          </a:prstGeom>
          <a:noFill/>
          <a:ln>
            <a:noFill/>
          </a:ln>
        </p:spPr>
      </p:pic>
      <p:cxnSp>
        <p:nvCxnSpPr>
          <p:cNvPr id="126" name="Google Shape;126;p114"/>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127" name="Google Shape;127;p114"/>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128" name="Google Shape;128;p114"/>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grpSp>
        <p:nvGrpSpPr>
          <p:cNvPr id="129" name="Google Shape;129;p114"/>
          <p:cNvGrpSpPr/>
          <p:nvPr/>
        </p:nvGrpSpPr>
        <p:grpSpPr>
          <a:xfrm>
            <a:off x="0" y="1"/>
            <a:ext cx="9902825" cy="999802"/>
            <a:chOff x="0" y="1"/>
            <a:chExt cx="9906000" cy="999802"/>
          </a:xfrm>
        </p:grpSpPr>
        <p:sp>
          <p:nvSpPr>
            <p:cNvPr id="130" name="Google Shape;130;p114"/>
            <p:cNvSpPr/>
            <p:nvPr/>
          </p:nvSpPr>
          <p:spPr>
            <a:xfrm>
              <a:off x="0" y="619930"/>
              <a:ext cx="9906000" cy="379873"/>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131" name="Google Shape;131;p114"/>
            <p:cNvSpPr/>
            <p:nvPr/>
          </p:nvSpPr>
          <p:spPr>
            <a:xfrm>
              <a:off x="0" y="1"/>
              <a:ext cx="9906000" cy="877824"/>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grpSp>
      <p:sp>
        <p:nvSpPr>
          <p:cNvPr id="132" name="Google Shape;132;p114"/>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133" name="Shape 133"/>
        <p:cNvGrpSpPr/>
        <p:nvPr/>
      </p:nvGrpSpPr>
      <p:grpSpPr>
        <a:xfrm>
          <a:off x="0" y="0"/>
          <a:ext cx="0" cy="0"/>
          <a:chOff x="0" y="0"/>
          <a:chExt cx="0" cy="0"/>
        </a:xfrm>
      </p:grpSpPr>
      <p:cxnSp>
        <p:nvCxnSpPr>
          <p:cNvPr id="134" name="Google Shape;134;p115"/>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135" name="Google Shape;135;p115"/>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136" name="Google Shape;136;p115"/>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cxnSp>
        <p:nvCxnSpPr>
          <p:cNvPr id="137" name="Google Shape;137;p115"/>
          <p:cNvCxnSpPr/>
          <p:nvPr/>
        </p:nvCxnSpPr>
        <p:spPr>
          <a:xfrm>
            <a:off x="449468" y="900000"/>
            <a:ext cx="9000714" cy="0"/>
          </a:xfrm>
          <a:prstGeom prst="straightConnector1">
            <a:avLst/>
          </a:prstGeom>
          <a:noFill/>
          <a:ln cap="flat" cmpd="sng" w="15875">
            <a:solidFill>
              <a:srgbClr val="0924A5"/>
            </a:solidFill>
            <a:prstDash val="solid"/>
            <a:miter lim="800000"/>
            <a:headEnd len="sm" w="sm" type="none"/>
            <a:tailEnd len="sm" w="sm" type="none"/>
          </a:ln>
        </p:spPr>
      </p:cxnSp>
      <p:sp>
        <p:nvSpPr>
          <p:cNvPr id="138" name="Google Shape;138;p115"/>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ody">
  <p:cSld name="1_Body">
    <p:bg>
      <p:bgPr>
        <a:solidFill>
          <a:srgbClr val="F2F2F2"/>
        </a:solidFill>
      </p:bgPr>
    </p:bg>
    <p:spTree>
      <p:nvGrpSpPr>
        <p:cNvPr id="139" name="Shape 139"/>
        <p:cNvGrpSpPr/>
        <p:nvPr/>
      </p:nvGrpSpPr>
      <p:grpSpPr>
        <a:xfrm>
          <a:off x="0" y="0"/>
          <a:ext cx="0" cy="0"/>
          <a:chOff x="0" y="0"/>
          <a:chExt cx="0" cy="0"/>
        </a:xfrm>
      </p:grpSpPr>
      <p:pic>
        <p:nvPicPr>
          <p:cNvPr id="140" name="Google Shape;140;p116"/>
          <p:cNvPicPr preferRelativeResize="0"/>
          <p:nvPr/>
        </p:nvPicPr>
        <p:blipFill rotWithShape="1">
          <a:blip r:embed="rId2">
            <a:alphaModFix/>
          </a:blip>
          <a:srcRect b="0" l="0" r="0" t="0"/>
          <a:stretch/>
        </p:blipFill>
        <p:spPr>
          <a:xfrm>
            <a:off x="0" y="0"/>
            <a:ext cx="9902825" cy="6858000"/>
          </a:xfrm>
          <a:prstGeom prst="rect">
            <a:avLst/>
          </a:prstGeom>
          <a:noFill/>
          <a:ln>
            <a:noFill/>
          </a:ln>
        </p:spPr>
      </p:pic>
      <p:sp>
        <p:nvSpPr>
          <p:cNvPr id="141" name="Google Shape;141;p116"/>
          <p:cNvSpPr/>
          <p:nvPr/>
        </p:nvSpPr>
        <p:spPr>
          <a:xfrm>
            <a:off x="449468" y="450000"/>
            <a:ext cx="128202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Calibri"/>
              <a:buNone/>
            </a:pPr>
            <a:r>
              <a:t/>
            </a:r>
            <a:endParaRPr sz="1959">
              <a:solidFill>
                <a:schemeClr val="dk1"/>
              </a:solidFill>
              <a:latin typeface="Arial"/>
              <a:ea typeface="Arial"/>
              <a:cs typeface="Arial"/>
              <a:sym typeface="Arial"/>
            </a:endParaRPr>
          </a:p>
        </p:txBody>
      </p:sp>
      <p:pic>
        <p:nvPicPr>
          <p:cNvPr id="142" name="Google Shape;142;p116"/>
          <p:cNvPicPr preferRelativeResize="0"/>
          <p:nvPr/>
        </p:nvPicPr>
        <p:blipFill rotWithShape="1">
          <a:blip r:embed="rId3">
            <a:alphaModFix/>
          </a:blip>
          <a:srcRect b="0" l="0" r="0" t="0"/>
          <a:stretch/>
        </p:blipFill>
        <p:spPr>
          <a:xfrm>
            <a:off x="4265631" y="6141164"/>
            <a:ext cx="1371564" cy="450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43" name="Shape 143"/>
        <p:cNvGrpSpPr/>
        <p:nvPr/>
      </p:nvGrpSpPr>
      <p:grpSpPr>
        <a:xfrm>
          <a:off x="0" y="0"/>
          <a:ext cx="0" cy="0"/>
          <a:chOff x="0" y="0"/>
          <a:chExt cx="0" cy="0"/>
        </a:xfrm>
      </p:grpSpPr>
      <p:pic>
        <p:nvPicPr>
          <p:cNvPr id="144" name="Google Shape;144;p117"/>
          <p:cNvPicPr preferRelativeResize="0"/>
          <p:nvPr/>
        </p:nvPicPr>
        <p:blipFill rotWithShape="1">
          <a:blip r:embed="rId2">
            <a:alphaModFix/>
          </a:blip>
          <a:srcRect b="0" l="0" r="0" t="0"/>
          <a:stretch/>
        </p:blipFill>
        <p:spPr>
          <a:xfrm>
            <a:off x="0" y="0"/>
            <a:ext cx="9902825" cy="6858000"/>
          </a:xfrm>
          <a:prstGeom prst="rect">
            <a:avLst/>
          </a:prstGeom>
          <a:noFill/>
          <a:ln>
            <a:noFill/>
          </a:ln>
        </p:spPr>
      </p:pic>
      <p:sp>
        <p:nvSpPr>
          <p:cNvPr id="145" name="Google Shape;145;p117"/>
          <p:cNvSpPr/>
          <p:nvPr/>
        </p:nvSpPr>
        <p:spPr>
          <a:xfrm>
            <a:off x="449468" y="450000"/>
            <a:ext cx="128202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Calibri"/>
              <a:buNone/>
            </a:pPr>
            <a:r>
              <a:t/>
            </a:r>
            <a:endParaRPr sz="1959">
              <a:solidFill>
                <a:schemeClr val="dk1"/>
              </a:solidFill>
              <a:latin typeface="Arial"/>
              <a:ea typeface="Arial"/>
              <a:cs typeface="Arial"/>
              <a:sym typeface="Arial"/>
            </a:endParaRPr>
          </a:p>
        </p:txBody>
      </p:sp>
      <p:pic>
        <p:nvPicPr>
          <p:cNvPr id="146" name="Google Shape;146;p117"/>
          <p:cNvPicPr preferRelativeResize="0"/>
          <p:nvPr/>
        </p:nvPicPr>
        <p:blipFill rotWithShape="1">
          <a:blip r:embed="rId3">
            <a:alphaModFix/>
          </a:blip>
          <a:srcRect b="0" l="0" r="0" t="0"/>
          <a:stretch/>
        </p:blipFill>
        <p:spPr>
          <a:xfrm>
            <a:off x="4265631" y="6141164"/>
            <a:ext cx="1371564"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able of Contents2">
  <p:cSld name="2_Table of Contents2">
    <p:spTree>
      <p:nvGrpSpPr>
        <p:cNvPr id="14" name="Shape 14"/>
        <p:cNvGrpSpPr/>
        <p:nvPr/>
      </p:nvGrpSpPr>
      <p:grpSpPr>
        <a:xfrm>
          <a:off x="0" y="0"/>
          <a:ext cx="0" cy="0"/>
          <a:chOff x="0" y="0"/>
          <a:chExt cx="0" cy="0"/>
        </a:xfrm>
      </p:grpSpPr>
      <p:pic>
        <p:nvPicPr>
          <p:cNvPr id="15" name="Google Shape;15;p104"/>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16" name="Google Shape;16;p104"/>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17" name="Google Shape;17;p104"/>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18" name="Google Shape;18;p104"/>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100" u="none" cap="none" strike="noStrike">
                <a:solidFill>
                  <a:srgbClr val="7F7F7F"/>
                </a:solidFill>
                <a:latin typeface="Arial"/>
                <a:ea typeface="Arial"/>
                <a:cs typeface="Arial"/>
                <a:sym typeface="Arial"/>
              </a:rPr>
              <a:t>Samsung Innovation Campus</a:t>
            </a:r>
            <a:endParaRPr/>
          </a:p>
        </p:txBody>
      </p:sp>
      <p:sp>
        <p:nvSpPr>
          <p:cNvPr id="19" name="Google Shape;19;p104"/>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900" u="none" cap="none" strike="noStrike">
                <a:solidFill>
                  <a:srgbClr val="7F7F7F"/>
                </a:solidFill>
                <a:latin typeface="Arial"/>
                <a:ea typeface="Arial"/>
                <a:cs typeface="Arial"/>
                <a:sym typeface="Arial"/>
              </a:rPr>
              <a:t>Chương 6. Học máy 2-Học không giám sát</a:t>
            </a:r>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20" name="Shape 20"/>
        <p:cNvGrpSpPr/>
        <p:nvPr/>
      </p:nvGrpSpPr>
      <p:grpSpPr>
        <a:xfrm>
          <a:off x="0" y="0"/>
          <a:ext cx="0" cy="0"/>
          <a:chOff x="0" y="0"/>
          <a:chExt cx="0" cy="0"/>
        </a:xfrm>
      </p:grpSpPr>
      <p:cxnSp>
        <p:nvCxnSpPr>
          <p:cNvPr id="21" name="Google Shape;21;p105"/>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22" name="Google Shape;22;p105"/>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3" name="Google Shape;23;p105"/>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100" u="none" cap="none" strike="noStrike">
                <a:solidFill>
                  <a:srgbClr val="7F7F7F"/>
                </a:solidFill>
                <a:latin typeface="Arial"/>
                <a:ea typeface="Arial"/>
                <a:cs typeface="Arial"/>
                <a:sym typeface="Arial"/>
              </a:rPr>
              <a:t>Samsung Innovation Campus</a:t>
            </a:r>
            <a:endParaRPr/>
          </a:p>
        </p:txBody>
      </p:sp>
      <p:sp>
        <p:nvSpPr>
          <p:cNvPr id="24" name="Google Shape;24;p105"/>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900" u="none" cap="none" strike="noStrike">
                <a:solidFill>
                  <a:srgbClr val="7F7F7F"/>
                </a:solidFill>
                <a:latin typeface="Arial"/>
                <a:ea typeface="Arial"/>
                <a:cs typeface="Arial"/>
                <a:sym typeface="Arial"/>
              </a:rPr>
              <a:t>Chương 6. Học máy 2-Học không giám sát</a:t>
            </a:r>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25" name="Shape 25"/>
        <p:cNvGrpSpPr/>
        <p:nvPr/>
      </p:nvGrpSpPr>
      <p:grpSpPr>
        <a:xfrm>
          <a:off x="0" y="0"/>
          <a:ext cx="0" cy="0"/>
          <a:chOff x="0" y="0"/>
          <a:chExt cx="0" cy="0"/>
        </a:xfrm>
      </p:grpSpPr>
      <p:pic>
        <p:nvPicPr>
          <p:cNvPr id="26" name="Google Shape;26;p106"/>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27" name="Google Shape;27;p106"/>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28" name="Google Shape;28;p106"/>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29" name="Google Shape;29;p106"/>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30" name="Google Shape;30;p106"/>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able of Contents">
  <p:cSld name="7_Table of Contents">
    <p:spTree>
      <p:nvGrpSpPr>
        <p:cNvPr id="31" name="Shape 31"/>
        <p:cNvGrpSpPr/>
        <p:nvPr/>
      </p:nvGrpSpPr>
      <p:grpSpPr>
        <a:xfrm>
          <a:off x="0" y="0"/>
          <a:ext cx="0" cy="0"/>
          <a:chOff x="0" y="0"/>
          <a:chExt cx="0" cy="0"/>
        </a:xfrm>
      </p:grpSpPr>
      <p:pic>
        <p:nvPicPr>
          <p:cNvPr id="32" name="Google Shape;32;p107"/>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33" name="Google Shape;33;p107"/>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34" name="Google Shape;34;p107"/>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35" name="Google Shape;35;p107"/>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36" name="Google Shape;36;p107"/>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able of Contents">
  <p:cSld name="2_Table of Contents">
    <p:spTree>
      <p:nvGrpSpPr>
        <p:cNvPr id="37" name="Shape 37"/>
        <p:cNvGrpSpPr/>
        <p:nvPr/>
      </p:nvGrpSpPr>
      <p:grpSpPr>
        <a:xfrm>
          <a:off x="0" y="0"/>
          <a:ext cx="0" cy="0"/>
          <a:chOff x="0" y="0"/>
          <a:chExt cx="0" cy="0"/>
        </a:xfrm>
      </p:grpSpPr>
      <p:pic>
        <p:nvPicPr>
          <p:cNvPr id="38" name="Google Shape;38;p108"/>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39" name="Google Shape;39;p108"/>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40" name="Google Shape;40;p108"/>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41" name="Google Shape;41;p108"/>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42" name="Google Shape;42;p108"/>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Time Slide">
  <p:cSld name="Break Time Slide">
    <p:spTree>
      <p:nvGrpSpPr>
        <p:cNvPr id="43" name="Shape 43"/>
        <p:cNvGrpSpPr/>
        <p:nvPr/>
      </p:nvGrpSpPr>
      <p:grpSpPr>
        <a:xfrm>
          <a:off x="0" y="0"/>
          <a:ext cx="0" cy="0"/>
          <a:chOff x="0" y="0"/>
          <a:chExt cx="0" cy="0"/>
        </a:xfrm>
      </p:grpSpPr>
      <p:sp>
        <p:nvSpPr>
          <p:cNvPr id="44" name="Google Shape;44;p109"/>
          <p:cNvSpPr txBox="1"/>
          <p:nvPr/>
        </p:nvSpPr>
        <p:spPr>
          <a:xfrm>
            <a:off x="5657548" y="6347711"/>
            <a:ext cx="3100208" cy="169277"/>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1100">
                <a:solidFill>
                  <a:srgbClr val="7F7F7F"/>
                </a:solidFill>
                <a:latin typeface="Arial"/>
                <a:ea typeface="Arial"/>
                <a:cs typeface="Arial"/>
                <a:sym typeface="Arial"/>
              </a:rPr>
              <a:t>Chương 6. Học máy 2-Học không giám sát</a:t>
            </a:r>
            <a:endParaRPr sz="1100">
              <a:solidFill>
                <a:srgbClr val="7F7F7F"/>
              </a:solidFill>
              <a:latin typeface="Arial"/>
              <a:ea typeface="Arial"/>
              <a:cs typeface="Arial"/>
              <a:sym typeface="Arial"/>
            </a:endParaRPr>
          </a:p>
        </p:txBody>
      </p:sp>
      <p:sp>
        <p:nvSpPr>
          <p:cNvPr id="45" name="Google Shape;45;p109"/>
          <p:cNvSpPr txBox="1"/>
          <p:nvPr/>
        </p:nvSpPr>
        <p:spPr>
          <a:xfrm>
            <a:off x="8805867" y="6347726"/>
            <a:ext cx="538163" cy="169238"/>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1100"/>
              <a:buFont typeface="Arial"/>
              <a:buNone/>
            </a:pPr>
            <a:fld id="{00000000-1234-1234-1234-123412341234}" type="slidenum">
              <a:rPr lang="en-US" sz="1100">
                <a:solidFill>
                  <a:srgbClr val="7F7F7F"/>
                </a:solidFill>
                <a:latin typeface="Arial"/>
                <a:ea typeface="Arial"/>
                <a:cs typeface="Arial"/>
                <a:sym typeface="Arial"/>
              </a:rPr>
              <a:t>‹#›</a:t>
            </a:fld>
            <a:r>
              <a:rPr lang="en-US" sz="1100">
                <a:solidFill>
                  <a:srgbClr val="7F7F7F"/>
                </a:solidFill>
                <a:latin typeface="Arial"/>
                <a:ea typeface="Arial"/>
                <a:cs typeface="Arial"/>
                <a:sym typeface="Arial"/>
              </a:rPr>
              <a:t>/44</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46" name="Shape 46"/>
        <p:cNvGrpSpPr/>
        <p:nvPr/>
      </p:nvGrpSpPr>
      <p:grpSpPr>
        <a:xfrm>
          <a:off x="0" y="0"/>
          <a:ext cx="0" cy="0"/>
          <a:chOff x="0" y="0"/>
          <a:chExt cx="0" cy="0"/>
        </a:xfrm>
      </p:grpSpPr>
      <p:pic>
        <p:nvPicPr>
          <p:cNvPr id="47" name="Google Shape;47;p110"/>
          <p:cNvPicPr preferRelativeResize="0"/>
          <p:nvPr/>
        </p:nvPicPr>
        <p:blipFill rotWithShape="1">
          <a:blip r:embed="rId2">
            <a:alphaModFix/>
          </a:blip>
          <a:srcRect b="0" l="0" r="0" t="0"/>
          <a:stretch/>
        </p:blipFill>
        <p:spPr>
          <a:xfrm>
            <a:off x="2" y="4395"/>
            <a:ext cx="9899651" cy="6853605"/>
          </a:xfrm>
          <a:prstGeom prst="rect">
            <a:avLst/>
          </a:prstGeom>
          <a:noFill/>
          <a:ln>
            <a:noFill/>
          </a:ln>
        </p:spPr>
      </p:pic>
      <p:sp>
        <p:nvSpPr>
          <p:cNvPr id="48" name="Google Shape;48;p110"/>
          <p:cNvSpPr/>
          <p:nvPr/>
        </p:nvSpPr>
        <p:spPr>
          <a:xfrm>
            <a:off x="2" y="0"/>
            <a:ext cx="9899651"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59">
              <a:solidFill>
                <a:schemeClr val="lt1"/>
              </a:solidFill>
              <a:latin typeface="Arial"/>
              <a:ea typeface="Arial"/>
              <a:cs typeface="Arial"/>
              <a:sym typeface="Arial"/>
            </a:endParaRPr>
          </a:p>
        </p:txBody>
      </p:sp>
      <p:sp>
        <p:nvSpPr>
          <p:cNvPr id="49" name="Google Shape;49;p110"/>
          <p:cNvSpPr/>
          <p:nvPr/>
        </p:nvSpPr>
        <p:spPr>
          <a:xfrm>
            <a:off x="449468" y="5677032"/>
            <a:ext cx="9000714"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ⓒ2022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0"/>
          <p:cNvPicPr preferRelativeResize="0"/>
          <p:nvPr/>
        </p:nvPicPr>
        <p:blipFill rotWithShape="1">
          <a:blip r:embed="rId3">
            <a:alphaModFix/>
          </a:blip>
          <a:srcRect b="0" l="0" r="0" t="0"/>
          <a:stretch/>
        </p:blipFill>
        <p:spPr>
          <a:xfrm>
            <a:off x="3711822" y="3022951"/>
            <a:ext cx="2476006" cy="812098"/>
          </a:xfrm>
          <a:prstGeom prst="rect">
            <a:avLst/>
          </a:prstGeom>
          <a:noFill/>
          <a:ln>
            <a:noFill/>
          </a:ln>
        </p:spPr>
      </p:pic>
      <p:sp>
        <p:nvSpPr>
          <p:cNvPr id="51" name="Google Shape;51;p110"/>
          <p:cNvSpPr/>
          <p:nvPr/>
        </p:nvSpPr>
        <p:spPr>
          <a:xfrm>
            <a:off x="449468" y="450000"/>
            <a:ext cx="1290568"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Calibri"/>
              <a:buNone/>
            </a:pPr>
            <a:r>
              <a:t/>
            </a:r>
            <a:endParaRPr sz="1959">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able of Contents">
  <p:cSld name="3_Table of Contents">
    <p:spTree>
      <p:nvGrpSpPr>
        <p:cNvPr id="52" name="Shape 52"/>
        <p:cNvGrpSpPr/>
        <p:nvPr/>
      </p:nvGrpSpPr>
      <p:grpSpPr>
        <a:xfrm>
          <a:off x="0" y="0"/>
          <a:ext cx="0" cy="0"/>
          <a:chOff x="0" y="0"/>
          <a:chExt cx="0" cy="0"/>
        </a:xfrm>
      </p:grpSpPr>
      <p:cxnSp>
        <p:nvCxnSpPr>
          <p:cNvPr id="53" name="Google Shape;53;p111"/>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54" name="Google Shape;54;p111"/>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5" name="Google Shape;55;p111"/>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grpSp>
        <p:nvGrpSpPr>
          <p:cNvPr id="56" name="Google Shape;56;p111"/>
          <p:cNvGrpSpPr/>
          <p:nvPr/>
        </p:nvGrpSpPr>
        <p:grpSpPr>
          <a:xfrm>
            <a:off x="0" y="1"/>
            <a:ext cx="9902825" cy="999802"/>
            <a:chOff x="0" y="1"/>
            <a:chExt cx="9906000" cy="999802"/>
          </a:xfrm>
        </p:grpSpPr>
        <p:sp>
          <p:nvSpPr>
            <p:cNvPr id="57" name="Google Shape;57;p111"/>
            <p:cNvSpPr/>
            <p:nvPr/>
          </p:nvSpPr>
          <p:spPr>
            <a:xfrm>
              <a:off x="0" y="619930"/>
              <a:ext cx="9906000" cy="379873"/>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58" name="Google Shape;58;p111"/>
            <p:cNvSpPr/>
            <p:nvPr/>
          </p:nvSpPr>
          <p:spPr>
            <a:xfrm>
              <a:off x="0" y="1"/>
              <a:ext cx="9906000" cy="877824"/>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grpSp>
      <p:grpSp>
        <p:nvGrpSpPr>
          <p:cNvPr id="59" name="Google Shape;59;p111"/>
          <p:cNvGrpSpPr/>
          <p:nvPr/>
        </p:nvGrpSpPr>
        <p:grpSpPr>
          <a:xfrm>
            <a:off x="449855" y="1251376"/>
            <a:ext cx="9015111" cy="4993976"/>
            <a:chOff x="578678" y="1436154"/>
            <a:chExt cx="8748000" cy="4993976"/>
          </a:xfrm>
        </p:grpSpPr>
        <p:sp>
          <p:nvSpPr>
            <p:cNvPr id="60" name="Google Shape;60;p111"/>
            <p:cNvSpPr/>
            <p:nvPr/>
          </p:nvSpPr>
          <p:spPr>
            <a:xfrm>
              <a:off x="578678" y="1436154"/>
              <a:ext cx="8748000" cy="811746"/>
            </a:xfrm>
            <a:prstGeom prst="rect">
              <a:avLst/>
            </a:prstGeom>
            <a:solidFill>
              <a:srgbClr val="ECEF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61" name="Google Shape;61;p111"/>
            <p:cNvSpPr/>
            <p:nvPr/>
          </p:nvSpPr>
          <p:spPr>
            <a:xfrm>
              <a:off x="578678" y="2286000"/>
              <a:ext cx="8748000" cy="4144130"/>
            </a:xfrm>
            <a:prstGeom prst="rect">
              <a:avLst/>
            </a:prstGeom>
            <a:solidFill>
              <a:srgbClr val="ECEF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chemeClr val="lt1"/>
                </a:solidFill>
                <a:latin typeface="Arial"/>
                <a:ea typeface="Arial"/>
                <a:cs typeface="Arial"/>
                <a:sym typeface="Arial"/>
              </a:endParaRPr>
            </a:p>
          </p:txBody>
        </p:sp>
        <p:sp>
          <p:nvSpPr>
            <p:cNvPr id="62" name="Google Shape;62;p111"/>
            <p:cNvSpPr/>
            <p:nvPr/>
          </p:nvSpPr>
          <p:spPr>
            <a:xfrm>
              <a:off x="768350" y="1631455"/>
              <a:ext cx="1029652" cy="492443"/>
            </a:xfrm>
            <a:prstGeom prst="rect">
              <a:avLst/>
            </a:prstGeom>
            <a:solidFill>
              <a:srgbClr val="ECEFF6"/>
            </a:solidFill>
            <a:ln>
              <a:noFill/>
            </a:ln>
          </p:spPr>
          <p:txBody>
            <a:bodyPr anchorCtr="0" anchor="t" bIns="0" lIns="0" spcFirstLastPara="1" rIns="0" wrap="square" tIns="0">
              <a:spAutoFit/>
            </a:bodyPr>
            <a:lstStyle/>
            <a:p>
              <a:pPr indent="0" lvl="0" marL="0" marR="0" rtl="0" algn="l">
                <a:spcBef>
                  <a:spcPts val="0"/>
                </a:spcBef>
                <a:spcAft>
                  <a:spcPts val="0"/>
                </a:spcAft>
                <a:buNone/>
              </a:pPr>
              <a:r>
                <a:rPr lang="en-US" sz="3199">
                  <a:solidFill>
                    <a:srgbClr val="0D0D0D"/>
                  </a:solidFill>
                  <a:latin typeface="Arial"/>
                  <a:ea typeface="Arial"/>
                  <a:cs typeface="Arial"/>
                  <a:sym typeface="Arial"/>
                </a:rPr>
                <a:t>Q1.</a:t>
              </a:r>
              <a:endParaRPr/>
            </a:p>
          </p:txBody>
        </p:sp>
      </p:grpSp>
      <p:sp>
        <p:nvSpPr>
          <p:cNvPr id="63" name="Google Shape;63;p111"/>
          <p:cNvSpPr txBox="1"/>
          <p:nvPr/>
        </p:nvSpPr>
        <p:spPr>
          <a:xfrm>
            <a:off x="4735388" y="6498001"/>
            <a:ext cx="4460971"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Học máy 2-Học không giám sát</a:t>
            </a:r>
            <a:endParaRPr sz="900">
              <a:solidFill>
                <a:srgbClr val="7F7F7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 Id="rId3" Type="http://schemas.openxmlformats.org/officeDocument/2006/relationships/image" Target="../media/image4.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47.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51.xml.rels><?xml version="1.0" encoding="UTF-8" standalone="yes"?><Relationships xmlns="http://schemas.openxmlformats.org/package/2006/relationships"><Relationship Id="rId10" Type="http://schemas.openxmlformats.org/officeDocument/2006/relationships/image" Target="../media/image53.png"/><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54.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0.png"/><Relationship Id="rId8"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63.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5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5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62.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59.png"/><Relationship Id="rId7" Type="http://schemas.openxmlformats.org/officeDocument/2006/relationships/image" Target="../media/image68.png"/><Relationship Id="rId8"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61.png"/><Relationship Id="rId4" Type="http://schemas.openxmlformats.org/officeDocument/2006/relationships/image" Target="../media/image6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5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69.png"/><Relationship Id="rId4" Type="http://schemas.openxmlformats.org/officeDocument/2006/relationships/image" Target="../media/image74.png"/><Relationship Id="rId5" Type="http://schemas.openxmlformats.org/officeDocument/2006/relationships/image" Target="../media/image7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71.png"/><Relationship Id="rId4" Type="http://schemas.openxmlformats.org/officeDocument/2006/relationships/image" Target="../media/image75.png"/><Relationship Id="rId5" Type="http://schemas.openxmlformats.org/officeDocument/2006/relationships/image" Target="../media/image7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 Id="rId3" Type="http://schemas.openxmlformats.org/officeDocument/2006/relationships/image" Target="../media/image71.png"/><Relationship Id="rId4" Type="http://schemas.openxmlformats.org/officeDocument/2006/relationships/image" Target="../media/image73.png"/><Relationship Id="rId9" Type="http://schemas.openxmlformats.org/officeDocument/2006/relationships/image" Target="../media/image79.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82.png"/><Relationship Id="rId8" Type="http://schemas.openxmlformats.org/officeDocument/2006/relationships/image" Target="../media/image8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 Id="rId3" Type="http://schemas.openxmlformats.org/officeDocument/2006/relationships/image" Target="../media/image81.png"/><Relationship Id="rId4" Type="http://schemas.openxmlformats.org/officeDocument/2006/relationships/image" Target="../media/image83.png"/><Relationship Id="rId5" Type="http://schemas.openxmlformats.org/officeDocument/2006/relationships/image" Target="../media/image8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 Id="rId3" Type="http://schemas.openxmlformats.org/officeDocument/2006/relationships/image" Target="../media/image89.png"/><Relationship Id="rId4" Type="http://schemas.openxmlformats.org/officeDocument/2006/relationships/image" Target="../media/image80.png"/><Relationship Id="rId5" Type="http://schemas.openxmlformats.org/officeDocument/2006/relationships/image" Target="../media/image91.png"/><Relationship Id="rId6" Type="http://schemas.openxmlformats.org/officeDocument/2006/relationships/image" Target="../media/image87.png"/><Relationship Id="rId7" Type="http://schemas.openxmlformats.org/officeDocument/2006/relationships/image" Target="../media/image8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image" Target="../media/image9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 Id="rId3" Type="http://schemas.openxmlformats.org/officeDocument/2006/relationships/image" Target="../media/image88.png"/><Relationship Id="rId4" Type="http://schemas.openxmlformats.org/officeDocument/2006/relationships/image" Target="../media/image96.png"/><Relationship Id="rId5" Type="http://schemas.openxmlformats.org/officeDocument/2006/relationships/image" Target="../media/image104.png"/><Relationship Id="rId6" Type="http://schemas.openxmlformats.org/officeDocument/2006/relationships/image" Target="../media/image9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 Id="rId3" Type="http://schemas.openxmlformats.org/officeDocument/2006/relationships/image" Target="../media/image9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 Id="rId3" Type="http://schemas.openxmlformats.org/officeDocument/2006/relationships/image" Target="../media/image92.png"/><Relationship Id="rId4" Type="http://schemas.openxmlformats.org/officeDocument/2006/relationships/image" Target="../media/image107.png"/><Relationship Id="rId5" Type="http://schemas.openxmlformats.org/officeDocument/2006/relationships/image" Target="../media/image10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 Id="rId3" Type="http://schemas.openxmlformats.org/officeDocument/2006/relationships/image" Target="../media/image99.png"/><Relationship Id="rId4" Type="http://schemas.openxmlformats.org/officeDocument/2006/relationships/image" Target="../media/image95.png"/><Relationship Id="rId5" Type="http://schemas.openxmlformats.org/officeDocument/2006/relationships/image" Target="../media/image94.png"/><Relationship Id="rId6" Type="http://schemas.openxmlformats.org/officeDocument/2006/relationships/image" Target="../media/image10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 Id="rId3" Type="http://schemas.openxmlformats.org/officeDocument/2006/relationships/image" Target="../media/image12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 Id="rId3" Type="http://schemas.openxmlformats.org/officeDocument/2006/relationships/image" Target="../media/image100.png"/><Relationship Id="rId4" Type="http://schemas.openxmlformats.org/officeDocument/2006/relationships/image" Target="../media/image98.png"/><Relationship Id="rId5" Type="http://schemas.openxmlformats.org/officeDocument/2006/relationships/image" Target="../media/image110.png"/><Relationship Id="rId6" Type="http://schemas.openxmlformats.org/officeDocument/2006/relationships/image" Target="../media/image10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 Id="rId3" Type="http://schemas.openxmlformats.org/officeDocument/2006/relationships/image" Target="../media/image105.png"/><Relationship Id="rId4" Type="http://schemas.openxmlformats.org/officeDocument/2006/relationships/image" Target="../media/image10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 Id="rId3" Type="http://schemas.openxmlformats.org/officeDocument/2006/relationships/image" Target="../media/image114.png"/><Relationship Id="rId4" Type="http://schemas.openxmlformats.org/officeDocument/2006/relationships/image" Target="../media/image108.png"/><Relationship Id="rId5" Type="http://schemas.openxmlformats.org/officeDocument/2006/relationships/image" Target="../media/image1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 Id="rId3" Type="http://schemas.openxmlformats.org/officeDocument/2006/relationships/image" Target="../media/image69.png"/><Relationship Id="rId4" Type="http://schemas.openxmlformats.org/officeDocument/2006/relationships/image" Target="../media/image117.png"/><Relationship Id="rId5" Type="http://schemas.openxmlformats.org/officeDocument/2006/relationships/image" Target="../media/image1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image" Target="../media/image81.png"/><Relationship Id="rId4" Type="http://schemas.openxmlformats.org/officeDocument/2006/relationships/image" Target="../media/image115.png"/><Relationship Id="rId5" Type="http://schemas.openxmlformats.org/officeDocument/2006/relationships/image" Target="../media/image124.png"/><Relationship Id="rId6" Type="http://schemas.openxmlformats.org/officeDocument/2006/relationships/image" Target="../media/image12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 Id="rId3" Type="http://schemas.openxmlformats.org/officeDocument/2006/relationships/image" Target="../media/image81.png"/><Relationship Id="rId4" Type="http://schemas.openxmlformats.org/officeDocument/2006/relationships/image" Target="../media/image120.png"/><Relationship Id="rId5" Type="http://schemas.openxmlformats.org/officeDocument/2006/relationships/image" Target="../media/image121.png"/><Relationship Id="rId6" Type="http://schemas.openxmlformats.org/officeDocument/2006/relationships/image" Target="../media/image11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 Id="rId3" Type="http://schemas.openxmlformats.org/officeDocument/2006/relationships/image" Target="../media/image119.png"/><Relationship Id="rId4" Type="http://schemas.openxmlformats.org/officeDocument/2006/relationships/image" Target="../media/image118.png"/><Relationship Id="rId5" Type="http://schemas.openxmlformats.org/officeDocument/2006/relationships/image" Target="../media/image121.png"/><Relationship Id="rId6" Type="http://schemas.openxmlformats.org/officeDocument/2006/relationships/image" Target="../media/image12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 Id="rId3" Type="http://schemas.openxmlformats.org/officeDocument/2006/relationships/image" Target="../media/image131.png"/><Relationship Id="rId4" Type="http://schemas.openxmlformats.org/officeDocument/2006/relationships/image" Target="../media/image128.png"/><Relationship Id="rId5" Type="http://schemas.openxmlformats.org/officeDocument/2006/relationships/image" Target="../media/image12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 Id="rId3" Type="http://schemas.openxmlformats.org/officeDocument/2006/relationships/image" Target="../media/image131.png"/><Relationship Id="rId4" Type="http://schemas.openxmlformats.org/officeDocument/2006/relationships/image" Target="../media/image136.png"/><Relationship Id="rId5" Type="http://schemas.openxmlformats.org/officeDocument/2006/relationships/image" Target="../media/image13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43.png"/><Relationship Id="rId7" Type="http://schemas.openxmlformats.org/officeDocument/2006/relationships/image" Target="../media/image8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 Id="rId3" Type="http://schemas.openxmlformats.org/officeDocument/2006/relationships/image" Target="../media/image140.png"/><Relationship Id="rId4" Type="http://schemas.openxmlformats.org/officeDocument/2006/relationships/image" Target="../media/image13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 Id="rId3" Type="http://schemas.openxmlformats.org/officeDocument/2006/relationships/image" Target="../media/image141.png"/><Relationship Id="rId4" Type="http://schemas.openxmlformats.org/officeDocument/2006/relationships/image" Target="../media/image144.png"/><Relationship Id="rId5" Type="http://schemas.openxmlformats.org/officeDocument/2006/relationships/image" Target="../media/image137.png"/><Relationship Id="rId6" Type="http://schemas.openxmlformats.org/officeDocument/2006/relationships/image" Target="../media/image14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 Id="rId3" Type="http://schemas.openxmlformats.org/officeDocument/2006/relationships/image" Target="../media/image5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p:nvPr/>
        </p:nvSpPr>
        <p:spPr>
          <a:xfrm>
            <a:off x="719769" y="1710551"/>
            <a:ext cx="8364302" cy="221528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799" u="none" cap="none" strike="noStrike">
                <a:solidFill>
                  <a:srgbClr val="000000"/>
                </a:solidFill>
                <a:latin typeface="Arial"/>
                <a:ea typeface="Arial"/>
                <a:cs typeface="Arial"/>
                <a:sym typeface="Arial"/>
              </a:rPr>
              <a:t>Samsung </a:t>
            </a:r>
            <a:endParaRPr/>
          </a:p>
          <a:p>
            <a:pPr indent="0" lvl="0" marL="0" marR="0" rtl="0" algn="l">
              <a:spcBef>
                <a:spcPts val="0"/>
              </a:spcBef>
              <a:spcAft>
                <a:spcPts val="0"/>
              </a:spcAft>
              <a:buNone/>
            </a:pPr>
            <a:r>
              <a:rPr b="1" i="0" lang="en-US" sz="4799" u="none" cap="none" strike="noStrike">
                <a:solidFill>
                  <a:srgbClr val="000000"/>
                </a:solidFill>
                <a:latin typeface="Arial"/>
                <a:ea typeface="Arial"/>
                <a:cs typeface="Arial"/>
                <a:sym typeface="Arial"/>
              </a:rPr>
              <a:t>Innovation </a:t>
            </a:r>
            <a:endParaRPr/>
          </a:p>
          <a:p>
            <a:pPr indent="0" lvl="0" marL="0" marR="0" rtl="0" algn="l">
              <a:spcBef>
                <a:spcPts val="0"/>
              </a:spcBef>
              <a:spcAft>
                <a:spcPts val="0"/>
              </a:spcAft>
              <a:buNone/>
            </a:pPr>
            <a:r>
              <a:rPr b="1" i="0" lang="en-US" sz="4799" u="none" cap="none" strike="noStrike">
                <a:solidFill>
                  <a:srgbClr val="000000"/>
                </a:solidFill>
                <a:latin typeface="Arial"/>
                <a:ea typeface="Arial"/>
                <a:cs typeface="Arial"/>
                <a:sym typeface="Arial"/>
              </a:rPr>
              <a:t>Campus</a:t>
            </a:r>
            <a:endParaRPr/>
          </a:p>
        </p:txBody>
      </p:sp>
      <p:grpSp>
        <p:nvGrpSpPr>
          <p:cNvPr id="153" name="Google Shape;153;p1"/>
          <p:cNvGrpSpPr/>
          <p:nvPr/>
        </p:nvGrpSpPr>
        <p:grpSpPr>
          <a:xfrm>
            <a:off x="724457" y="4319714"/>
            <a:ext cx="6095883" cy="369214"/>
            <a:chOff x="724689" y="4320000"/>
            <a:chExt cx="6097837" cy="369332"/>
          </a:xfrm>
        </p:grpSpPr>
        <p:sp>
          <p:nvSpPr>
            <p:cNvPr id="154" name="Google Shape;154;p1"/>
            <p:cNvSpPr/>
            <p:nvPr/>
          </p:nvSpPr>
          <p:spPr>
            <a:xfrm>
              <a:off x="990000" y="4320000"/>
              <a:ext cx="5832526" cy="369332"/>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1428A0"/>
                </a:buClr>
                <a:buSzPts val="2399"/>
                <a:buFont typeface="Arial"/>
                <a:buNone/>
              </a:pPr>
              <a:r>
                <a:rPr b="1" i="0" lang="en-US" sz="2399" u="none" cap="none" strike="noStrike">
                  <a:solidFill>
                    <a:srgbClr val="1428A0"/>
                  </a:solidFill>
                  <a:latin typeface="Arial"/>
                  <a:ea typeface="Arial"/>
                  <a:cs typeface="Arial"/>
                  <a:sym typeface="Arial"/>
                </a:rPr>
                <a:t>Trí tuệ nhân tạo</a:t>
              </a:r>
              <a:endParaRPr b="1" i="0" sz="2399" u="none" cap="none" strike="noStrike">
                <a:solidFill>
                  <a:srgbClr val="1428A0"/>
                </a:solidFill>
                <a:latin typeface="Arial"/>
                <a:ea typeface="Arial"/>
                <a:cs typeface="Arial"/>
                <a:sym typeface="Arial"/>
              </a:endParaRPr>
            </a:p>
          </p:txBody>
        </p:sp>
        <p:sp>
          <p:nvSpPr>
            <p:cNvPr id="155" name="Google Shape;155;p1"/>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rgbClr val="FFFFFF"/>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10"/>
          <p:cNvGrpSpPr/>
          <p:nvPr/>
        </p:nvGrpSpPr>
        <p:grpSpPr>
          <a:xfrm>
            <a:off x="559817" y="1428745"/>
            <a:ext cx="8783192" cy="215444"/>
            <a:chOff x="559817" y="2136914"/>
            <a:chExt cx="8783192" cy="215444"/>
          </a:xfrm>
        </p:grpSpPr>
        <p:sp>
          <p:nvSpPr>
            <p:cNvPr id="327" name="Google Shape;327;p1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28" name="Google Shape;328;p10"/>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Phân tích cụm</a:t>
              </a:r>
              <a:endParaRPr sz="1400">
                <a:solidFill>
                  <a:srgbClr val="262626"/>
                </a:solidFill>
                <a:latin typeface="Arial"/>
                <a:ea typeface="Arial"/>
                <a:cs typeface="Arial"/>
                <a:sym typeface="Arial"/>
              </a:endParaRPr>
            </a:p>
          </p:txBody>
        </p:sp>
      </p:grpSp>
      <p:sp>
        <p:nvSpPr>
          <p:cNvPr id="329" name="Google Shape;329;p10"/>
          <p:cNvSpPr/>
          <p:nvPr/>
        </p:nvSpPr>
        <p:spPr>
          <a:xfrm>
            <a:off x="702940" y="1700808"/>
            <a:ext cx="8632825" cy="1550919"/>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chemeClr val="dk1"/>
                </a:solidFill>
                <a:latin typeface="Arial"/>
                <a:ea typeface="Arial"/>
                <a:cs typeface="Arial"/>
                <a:sym typeface="Arial"/>
              </a:rPr>
              <a:t>Kỹ thuật phân cụm là loại học không giám sát phổ biến nhất để nhóm dữ liệu không được gắn nhãn thành các giá trị được quan sát tương tự dựa trên các tiêu chí phù hợp.</a:t>
            </a:r>
            <a:endParaRPr/>
          </a:p>
          <a:p>
            <a:pPr indent="-182526" lvl="0" marL="182526" marR="0" rtl="0" algn="l">
              <a:spcBef>
                <a:spcPts val="800"/>
              </a:spcBef>
              <a:spcAft>
                <a:spcPts val="0"/>
              </a:spcAft>
              <a:buClr>
                <a:srgbClr val="193EB0"/>
              </a:buClr>
              <a:buSzPts val="1300"/>
              <a:buFont typeface="Arial"/>
              <a:buChar char="‣"/>
            </a:pPr>
            <a:r>
              <a:rPr lang="en-US" sz="1300">
                <a:solidFill>
                  <a:schemeClr val="dk1"/>
                </a:solidFill>
                <a:latin typeface="Arial"/>
                <a:ea typeface="Arial"/>
                <a:cs typeface="Arial"/>
                <a:sym typeface="Arial"/>
              </a:rPr>
              <a:t>Bởi vì phân cụm xử lý các nhóm không xác định trong dữ liệu, các nhà phân tích không thể hướng dẫn chương trình máy tính những gì cần tìm.</a:t>
            </a:r>
            <a:endParaRPr/>
          </a:p>
          <a:p>
            <a:pPr indent="-182526" lvl="0" marL="182526" marR="0" rtl="0" algn="l">
              <a:spcBef>
                <a:spcPts val="800"/>
              </a:spcBef>
              <a:spcAft>
                <a:spcPts val="0"/>
              </a:spcAft>
              <a:buClr>
                <a:srgbClr val="193EB0"/>
              </a:buClr>
              <a:buSzPts val="1300"/>
              <a:buFont typeface="Arial"/>
              <a:buChar char="‣"/>
            </a:pPr>
            <a:r>
              <a:rPr lang="en-US" sz="1300">
                <a:solidFill>
                  <a:schemeClr val="dk1"/>
                </a:solidFill>
                <a:latin typeface="Arial"/>
                <a:ea typeface="Arial"/>
                <a:cs typeface="Arial"/>
                <a:sym typeface="Arial"/>
              </a:rPr>
              <a:t>Vì vậy, phân cụm chủ yếu được sử dụng để biết các thuộc tính của các nhóm khác nhau và cung cấp cho chúng ta cái nhìn sâu sắc về các mẫu cơ bản của các nhóm khác nhau hơn là để đưa ra dự đoán.</a:t>
            </a:r>
            <a:endParaRPr sz="1300">
              <a:solidFill>
                <a:schemeClr val="dk1"/>
              </a:solidFill>
              <a:latin typeface="Arial"/>
              <a:ea typeface="Arial"/>
              <a:cs typeface="Arial"/>
              <a:sym typeface="Arial"/>
            </a:endParaRPr>
          </a:p>
        </p:txBody>
      </p:sp>
      <p:grpSp>
        <p:nvGrpSpPr>
          <p:cNvPr id="330" name="Google Shape;330;p10"/>
          <p:cNvGrpSpPr/>
          <p:nvPr/>
        </p:nvGrpSpPr>
        <p:grpSpPr>
          <a:xfrm>
            <a:off x="450000" y="450000"/>
            <a:ext cx="9018000" cy="276999"/>
            <a:chOff x="450000" y="450000"/>
            <a:chExt cx="9018000" cy="276999"/>
          </a:xfrm>
        </p:grpSpPr>
        <p:sp>
          <p:nvSpPr>
            <p:cNvPr id="331" name="Google Shape;331;p1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1.2. Phân tích cụm</a:t>
              </a:r>
              <a:endParaRPr sz="1800">
                <a:solidFill>
                  <a:schemeClr val="lt1"/>
                </a:solidFill>
                <a:latin typeface="Arial"/>
                <a:ea typeface="Arial"/>
                <a:cs typeface="Arial"/>
                <a:sym typeface="Arial"/>
              </a:endParaRPr>
            </a:p>
          </p:txBody>
        </p:sp>
        <p:sp>
          <p:nvSpPr>
            <p:cNvPr id="332" name="Google Shape;332;p1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grpSp>
        <p:nvGrpSpPr>
          <p:cNvPr id="2367" name="Google Shape;2367;p100"/>
          <p:cNvGrpSpPr/>
          <p:nvPr/>
        </p:nvGrpSpPr>
        <p:grpSpPr>
          <a:xfrm>
            <a:off x="-1" y="0"/>
            <a:ext cx="9902826" cy="6858000"/>
            <a:chOff x="-1" y="0"/>
            <a:chExt cx="9902826" cy="6858000"/>
          </a:xfrm>
        </p:grpSpPr>
        <p:pic>
          <p:nvPicPr>
            <p:cNvPr id="2368" name="Google Shape;2368;p100"/>
            <p:cNvPicPr preferRelativeResize="0"/>
            <p:nvPr/>
          </p:nvPicPr>
          <p:blipFill rotWithShape="1">
            <a:blip r:embed="rId3">
              <a:alphaModFix/>
            </a:blip>
            <a:srcRect b="0" l="0" r="0" t="0"/>
            <a:stretch/>
          </p:blipFill>
          <p:spPr>
            <a:xfrm>
              <a:off x="0" y="2198"/>
              <a:ext cx="9902825" cy="6855802"/>
            </a:xfrm>
            <a:prstGeom prst="rect">
              <a:avLst/>
            </a:prstGeom>
            <a:noFill/>
            <a:ln>
              <a:noFill/>
            </a:ln>
          </p:spPr>
        </p:pic>
        <p:sp>
          <p:nvSpPr>
            <p:cNvPr id="2369" name="Google Shape;2369;p100"/>
            <p:cNvSpPr/>
            <p:nvPr/>
          </p:nvSpPr>
          <p:spPr>
            <a:xfrm>
              <a:off x="-1" y="0"/>
              <a:ext cx="9902826" cy="6858000"/>
            </a:xfrm>
            <a:prstGeom prst="rect">
              <a:avLst/>
            </a:prstGeom>
            <a:solidFill>
              <a:schemeClr val="dk1">
                <a:alpha val="7490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cxnSp>
          <p:nvCxnSpPr>
            <p:cNvPr id="2370" name="Google Shape;2370;p100"/>
            <p:cNvCxnSpPr/>
            <p:nvPr/>
          </p:nvCxnSpPr>
          <p:spPr>
            <a:xfrm>
              <a:off x="656391" y="2327183"/>
              <a:ext cx="0" cy="1976055"/>
            </a:xfrm>
            <a:prstGeom prst="straightConnector1">
              <a:avLst/>
            </a:prstGeom>
            <a:noFill/>
            <a:ln cap="flat" cmpd="sng" w="38100">
              <a:solidFill>
                <a:schemeClr val="lt1"/>
              </a:solidFill>
              <a:prstDash val="solid"/>
              <a:miter lim="800000"/>
              <a:headEnd len="sm" w="sm" type="none"/>
              <a:tailEnd len="sm" w="sm" type="none"/>
            </a:ln>
          </p:spPr>
        </p:cxnSp>
      </p:grpSp>
      <p:cxnSp>
        <p:nvCxnSpPr>
          <p:cNvPr id="2371" name="Google Shape;2371;p100"/>
          <p:cNvCxnSpPr/>
          <p:nvPr/>
        </p:nvCxnSpPr>
        <p:spPr>
          <a:xfrm>
            <a:off x="569681" y="6209429"/>
            <a:ext cx="8774344" cy="0"/>
          </a:xfrm>
          <a:prstGeom prst="straightConnector1">
            <a:avLst/>
          </a:prstGeom>
          <a:noFill/>
          <a:ln cap="flat" cmpd="sng" w="9525">
            <a:solidFill>
              <a:srgbClr val="BFBFBF"/>
            </a:solidFill>
            <a:prstDash val="solid"/>
            <a:miter lim="800000"/>
            <a:headEnd len="sm" w="sm" type="none"/>
            <a:tailEnd len="sm" w="sm" type="none"/>
          </a:ln>
        </p:spPr>
      </p:cxnSp>
      <p:sp>
        <p:nvSpPr>
          <p:cNvPr id="2372" name="Google Shape;2372;p100"/>
          <p:cNvSpPr/>
          <p:nvPr/>
        </p:nvSpPr>
        <p:spPr>
          <a:xfrm>
            <a:off x="572597" y="6355371"/>
            <a:ext cx="2888788" cy="20000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300">
                <a:solidFill>
                  <a:srgbClr val="7F7F7F"/>
                </a:solidFill>
                <a:latin typeface="Arial"/>
                <a:ea typeface="Arial"/>
                <a:cs typeface="Arial"/>
                <a:sym typeface="Arial"/>
              </a:rPr>
              <a:t>Samsung Innovation Campus</a:t>
            </a:r>
            <a:endParaRPr/>
          </a:p>
        </p:txBody>
      </p:sp>
      <p:sp>
        <p:nvSpPr>
          <p:cNvPr id="2373" name="Google Shape;2373;p100"/>
          <p:cNvSpPr/>
          <p:nvPr/>
        </p:nvSpPr>
        <p:spPr>
          <a:xfrm>
            <a:off x="945928" y="2468825"/>
            <a:ext cx="8398097" cy="169277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FFFF"/>
              </a:buClr>
              <a:buSzPts val="5500"/>
              <a:buFont typeface="Arial"/>
              <a:buNone/>
            </a:pPr>
            <a:r>
              <a:rPr b="1" lang="en-US" sz="5500" u="none" cap="none" strike="noStrike">
                <a:solidFill>
                  <a:srgbClr val="FFFFFF"/>
                </a:solidFill>
                <a:latin typeface="Arial"/>
                <a:ea typeface="Arial"/>
                <a:cs typeface="Arial"/>
                <a:sym typeface="Arial"/>
              </a:rPr>
              <a:t>End of</a:t>
            </a:r>
            <a:endParaRPr/>
          </a:p>
          <a:p>
            <a:pPr indent="0" lvl="0" marL="0" marR="0" rtl="0" algn="l">
              <a:lnSpc>
                <a:spcPct val="100000"/>
              </a:lnSpc>
              <a:spcBef>
                <a:spcPts val="0"/>
              </a:spcBef>
              <a:spcAft>
                <a:spcPts val="0"/>
              </a:spcAft>
              <a:buClr>
                <a:srgbClr val="FFFFFF"/>
              </a:buClr>
              <a:buSzPts val="5500"/>
              <a:buFont typeface="Arial"/>
              <a:buNone/>
            </a:pPr>
            <a:r>
              <a:rPr b="1" lang="en-US" sz="5500" u="none" cap="none" strike="noStrike">
                <a:solidFill>
                  <a:srgbClr val="FFFFFF"/>
                </a:solidFill>
                <a:latin typeface="Arial"/>
                <a:ea typeface="Arial"/>
                <a:cs typeface="Arial"/>
                <a:sym typeface="Arial"/>
              </a:rPr>
              <a:t>Document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7" name="Shape 2377"/>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pSp>
        <p:nvGrpSpPr>
          <p:cNvPr id="338" name="Google Shape;338;p11"/>
          <p:cNvGrpSpPr/>
          <p:nvPr/>
        </p:nvGrpSpPr>
        <p:grpSpPr>
          <a:xfrm>
            <a:off x="559817" y="1428745"/>
            <a:ext cx="8783192" cy="215444"/>
            <a:chOff x="559817" y="2136914"/>
            <a:chExt cx="8783192" cy="215444"/>
          </a:xfrm>
        </p:grpSpPr>
        <p:sp>
          <p:nvSpPr>
            <p:cNvPr id="339" name="Google Shape;339;p1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40" name="Google Shape;340;p11"/>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Loại phân cụm</a:t>
              </a:r>
              <a:endParaRPr sz="1400">
                <a:solidFill>
                  <a:srgbClr val="262626"/>
                </a:solidFill>
                <a:latin typeface="Arial"/>
                <a:ea typeface="Arial"/>
                <a:cs typeface="Arial"/>
                <a:sym typeface="Arial"/>
              </a:endParaRPr>
            </a:p>
          </p:txBody>
        </p:sp>
      </p:grpSp>
      <p:sp>
        <p:nvSpPr>
          <p:cNvPr id="341" name="Google Shape;341;p11"/>
          <p:cNvSpPr/>
          <p:nvPr/>
        </p:nvSpPr>
        <p:spPr>
          <a:xfrm>
            <a:off x="702940" y="1700808"/>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b="1" lang="en-US" sz="1300">
                <a:solidFill>
                  <a:srgbClr val="262626"/>
                </a:solidFill>
                <a:latin typeface="Arial"/>
                <a:ea typeface="Arial"/>
                <a:cs typeface="Arial"/>
                <a:sym typeface="Arial"/>
              </a:rPr>
              <a:t>Phân cụm theo thứ bậc: </a:t>
            </a:r>
            <a:r>
              <a:rPr lang="en-US" sz="1300">
                <a:solidFill>
                  <a:srgbClr val="262626"/>
                </a:solidFill>
                <a:latin typeface="Arial"/>
                <a:ea typeface="Arial"/>
                <a:cs typeface="Arial"/>
                <a:sym typeface="Arial"/>
              </a:rPr>
              <a:t>Chia rẽ và kết tụ</a:t>
            </a:r>
            <a:endParaRPr/>
          </a:p>
          <a:p>
            <a:pPr indent="-182563" lvl="0" marL="182563" marR="0" rtl="0" algn="l">
              <a:spcBef>
                <a:spcPts val="400"/>
              </a:spcBef>
              <a:spcAft>
                <a:spcPts val="0"/>
              </a:spcAft>
              <a:buClr>
                <a:srgbClr val="193EB0"/>
              </a:buClr>
              <a:buSzPts val="1300"/>
              <a:buFont typeface="Arial"/>
              <a:buChar char="‣"/>
            </a:pPr>
            <a:r>
              <a:rPr b="1" lang="en-US" sz="1300">
                <a:solidFill>
                  <a:srgbClr val="262626"/>
                </a:solidFill>
                <a:latin typeface="Arial"/>
                <a:ea typeface="Arial"/>
                <a:cs typeface="Arial"/>
                <a:sym typeface="Arial"/>
              </a:rPr>
              <a:t>Phân cụm không theo thứ bậc: </a:t>
            </a:r>
            <a:r>
              <a:rPr lang="en-US" sz="1300">
                <a:solidFill>
                  <a:srgbClr val="262626"/>
                </a:solidFill>
                <a:latin typeface="Arial"/>
                <a:ea typeface="Arial"/>
                <a:cs typeface="Arial"/>
                <a:sym typeface="Arial"/>
              </a:rPr>
              <a:t>số lượng cụm được xác định trước</a:t>
            </a:r>
            <a:endParaRPr sz="1300">
              <a:solidFill>
                <a:srgbClr val="262626"/>
              </a:solidFill>
              <a:latin typeface="Arial"/>
              <a:ea typeface="Arial"/>
              <a:cs typeface="Arial"/>
              <a:sym typeface="Arial"/>
            </a:endParaRPr>
          </a:p>
        </p:txBody>
      </p:sp>
      <p:grpSp>
        <p:nvGrpSpPr>
          <p:cNvPr id="342" name="Google Shape;342;p11"/>
          <p:cNvGrpSpPr/>
          <p:nvPr/>
        </p:nvGrpSpPr>
        <p:grpSpPr>
          <a:xfrm>
            <a:off x="450000" y="450000"/>
            <a:ext cx="9018000" cy="276999"/>
            <a:chOff x="450000" y="450000"/>
            <a:chExt cx="9018000" cy="276999"/>
          </a:xfrm>
        </p:grpSpPr>
        <p:sp>
          <p:nvSpPr>
            <p:cNvPr id="343" name="Google Shape;343;p1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1.2. Phân tích cụm</a:t>
              </a:r>
              <a:endParaRPr sz="1800">
                <a:solidFill>
                  <a:schemeClr val="lt1"/>
                </a:solidFill>
                <a:latin typeface="Arial"/>
                <a:ea typeface="Arial"/>
                <a:cs typeface="Arial"/>
                <a:sym typeface="Arial"/>
              </a:endParaRPr>
            </a:p>
          </p:txBody>
        </p:sp>
        <p:sp>
          <p:nvSpPr>
            <p:cNvPr id="344" name="Google Shape;344;p1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grpSp>
        <p:nvGrpSpPr>
          <p:cNvPr id="345" name="Google Shape;345;p11"/>
          <p:cNvGrpSpPr/>
          <p:nvPr/>
        </p:nvGrpSpPr>
        <p:grpSpPr>
          <a:xfrm>
            <a:off x="1495028" y="2924944"/>
            <a:ext cx="6720780" cy="2210936"/>
            <a:chOff x="1495028" y="3095760"/>
            <a:chExt cx="6720780" cy="2210936"/>
          </a:xfrm>
        </p:grpSpPr>
        <p:sp>
          <p:nvSpPr>
            <p:cNvPr id="346" name="Google Shape;346;p11"/>
            <p:cNvSpPr/>
            <p:nvPr/>
          </p:nvSpPr>
          <p:spPr>
            <a:xfrm>
              <a:off x="3799284" y="3095760"/>
              <a:ext cx="2086658" cy="429684"/>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Phân cụm</a:t>
              </a:r>
              <a:endParaRPr b="1" sz="1400">
                <a:solidFill>
                  <a:schemeClr val="dk1"/>
                </a:solidFill>
                <a:latin typeface="Arial"/>
                <a:ea typeface="Arial"/>
                <a:cs typeface="Arial"/>
                <a:sym typeface="Arial"/>
              </a:endParaRPr>
            </a:p>
          </p:txBody>
        </p:sp>
        <p:grpSp>
          <p:nvGrpSpPr>
            <p:cNvPr id="347" name="Google Shape;347;p11"/>
            <p:cNvGrpSpPr/>
            <p:nvPr/>
          </p:nvGrpSpPr>
          <p:grpSpPr>
            <a:xfrm>
              <a:off x="1495028" y="4041183"/>
              <a:ext cx="2688332" cy="1265513"/>
              <a:chOff x="726226" y="5278903"/>
              <a:chExt cx="3649122" cy="1265513"/>
            </a:xfrm>
          </p:grpSpPr>
          <p:sp>
            <p:nvSpPr>
              <p:cNvPr id="348" name="Google Shape;348;p11"/>
              <p:cNvSpPr/>
              <p:nvPr/>
            </p:nvSpPr>
            <p:spPr>
              <a:xfrm>
                <a:off x="726226" y="5278903"/>
                <a:ext cx="3649122" cy="350642"/>
              </a:xfrm>
              <a:prstGeom prst="rect">
                <a:avLst/>
              </a:prstGeom>
              <a:solidFill>
                <a:srgbClr val="1429A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00">
                    <a:solidFill>
                      <a:schemeClr val="lt1"/>
                    </a:solidFill>
                    <a:latin typeface="Arial"/>
                    <a:ea typeface="Arial"/>
                    <a:cs typeface="Arial"/>
                    <a:sym typeface="Arial"/>
                  </a:rPr>
                  <a:t>Theo thứ bậc</a:t>
                </a:r>
                <a:endParaRPr b="1" sz="1300">
                  <a:solidFill>
                    <a:schemeClr val="lt1"/>
                  </a:solidFill>
                  <a:latin typeface="Arial"/>
                  <a:ea typeface="Arial"/>
                  <a:cs typeface="Arial"/>
                  <a:sym typeface="Arial"/>
                </a:endParaRPr>
              </a:p>
            </p:txBody>
          </p:sp>
          <p:sp>
            <p:nvSpPr>
              <p:cNvPr id="349" name="Google Shape;349;p11"/>
              <p:cNvSpPr/>
              <p:nvPr/>
            </p:nvSpPr>
            <p:spPr>
              <a:xfrm>
                <a:off x="726226" y="5629418"/>
                <a:ext cx="3649122" cy="914998"/>
              </a:xfrm>
              <a:prstGeom prst="rect">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Liên kết đơn, liên kết hoàn chỉnh, liên kết trung bình,</a:t>
                </a:r>
                <a:endParaRPr/>
              </a:p>
              <a:p>
                <a:pPr indent="0" lvl="0" marL="0" marR="0" rtl="0" algn="ctr">
                  <a:spcBef>
                    <a:spcPts val="0"/>
                  </a:spcBef>
                  <a:spcAft>
                    <a:spcPts val="0"/>
                  </a:spcAft>
                  <a:buNone/>
                </a:pPr>
                <a:r>
                  <a:rPr lang="en-US" sz="1300">
                    <a:solidFill>
                      <a:schemeClr val="dk1"/>
                    </a:solidFill>
                    <a:latin typeface="Arial"/>
                    <a:ea typeface="Arial"/>
                    <a:cs typeface="Arial"/>
                    <a:sym typeface="Arial"/>
                  </a:rPr>
                  <a:t>dựa trên trung tâm, phương pháp của Ward</a:t>
                </a:r>
                <a:endParaRPr sz="1300">
                  <a:solidFill>
                    <a:schemeClr val="dk1"/>
                  </a:solidFill>
                  <a:latin typeface="Arial"/>
                  <a:ea typeface="Arial"/>
                  <a:cs typeface="Arial"/>
                  <a:sym typeface="Arial"/>
                </a:endParaRPr>
              </a:p>
            </p:txBody>
          </p:sp>
        </p:grpSp>
        <p:grpSp>
          <p:nvGrpSpPr>
            <p:cNvPr id="350" name="Google Shape;350;p11"/>
            <p:cNvGrpSpPr/>
            <p:nvPr/>
          </p:nvGrpSpPr>
          <p:grpSpPr>
            <a:xfrm>
              <a:off x="5527476" y="4034337"/>
              <a:ext cx="2688332" cy="1272359"/>
              <a:chOff x="726226" y="5278903"/>
              <a:chExt cx="3649122" cy="1272359"/>
            </a:xfrm>
          </p:grpSpPr>
          <p:sp>
            <p:nvSpPr>
              <p:cNvPr id="351" name="Google Shape;351;p11"/>
              <p:cNvSpPr/>
              <p:nvPr/>
            </p:nvSpPr>
            <p:spPr>
              <a:xfrm>
                <a:off x="726226" y="5278903"/>
                <a:ext cx="3649122" cy="350642"/>
              </a:xfrm>
              <a:prstGeom prst="rect">
                <a:avLst/>
              </a:prstGeom>
              <a:solidFill>
                <a:srgbClr val="1429A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00">
                    <a:solidFill>
                      <a:schemeClr val="lt1"/>
                    </a:solidFill>
                    <a:latin typeface="Arial"/>
                    <a:ea typeface="Arial"/>
                    <a:cs typeface="Arial"/>
                    <a:sym typeface="Arial"/>
                  </a:rPr>
                  <a:t>Không theo thứ bậc</a:t>
                </a:r>
                <a:endParaRPr b="1" sz="1300">
                  <a:solidFill>
                    <a:schemeClr val="lt1"/>
                  </a:solidFill>
                  <a:latin typeface="Arial"/>
                  <a:ea typeface="Arial"/>
                  <a:cs typeface="Arial"/>
                  <a:sym typeface="Arial"/>
                </a:endParaRPr>
              </a:p>
            </p:txBody>
          </p:sp>
          <p:sp>
            <p:nvSpPr>
              <p:cNvPr id="352" name="Google Shape;352;p11"/>
              <p:cNvSpPr/>
              <p:nvPr/>
            </p:nvSpPr>
            <p:spPr>
              <a:xfrm>
                <a:off x="726226" y="5629418"/>
                <a:ext cx="3649122" cy="921844"/>
              </a:xfrm>
              <a:prstGeom prst="rect">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K-means, mạng Kohonen</a:t>
                </a:r>
                <a:endParaRPr sz="1300">
                  <a:solidFill>
                    <a:schemeClr val="dk1"/>
                  </a:solidFill>
                  <a:latin typeface="Arial"/>
                  <a:ea typeface="Arial"/>
                  <a:cs typeface="Arial"/>
                  <a:sym typeface="Arial"/>
                </a:endParaRPr>
              </a:p>
            </p:txBody>
          </p:sp>
        </p:grpSp>
        <p:cxnSp>
          <p:nvCxnSpPr>
            <p:cNvPr id="353" name="Google Shape;353;p11"/>
            <p:cNvCxnSpPr>
              <a:stCxn id="346" idx="2"/>
              <a:endCxn id="348" idx="0"/>
            </p:cNvCxnSpPr>
            <p:nvPr/>
          </p:nvCxnSpPr>
          <p:spPr>
            <a:xfrm rot="5400000">
              <a:off x="3583063" y="2781594"/>
              <a:ext cx="515700" cy="2003400"/>
            </a:xfrm>
            <a:prstGeom prst="bentConnector3">
              <a:avLst>
                <a:gd fmla="val 50000" name="adj1"/>
              </a:avLst>
            </a:prstGeom>
            <a:noFill/>
            <a:ln cap="flat" cmpd="sng" w="9525">
              <a:solidFill>
                <a:schemeClr val="dk1"/>
              </a:solidFill>
              <a:prstDash val="solid"/>
              <a:miter lim="800000"/>
              <a:headEnd len="sm" w="sm" type="none"/>
              <a:tailEnd len="sm" w="sm" type="none"/>
            </a:ln>
          </p:spPr>
        </p:cxnSp>
        <p:cxnSp>
          <p:nvCxnSpPr>
            <p:cNvPr id="354" name="Google Shape;354;p11"/>
            <p:cNvCxnSpPr>
              <a:stCxn id="346" idx="2"/>
              <a:endCxn id="351" idx="0"/>
            </p:cNvCxnSpPr>
            <p:nvPr/>
          </p:nvCxnSpPr>
          <p:spPr>
            <a:xfrm flipH="1" rot="-5400000">
              <a:off x="5602663" y="2765394"/>
              <a:ext cx="508800" cy="2028900"/>
            </a:xfrm>
            <a:prstGeom prst="bentConnector3">
              <a:avLst>
                <a:gd fmla="val 50000" name="adj1"/>
              </a:avLst>
            </a:prstGeom>
            <a:noFill/>
            <a:ln cap="flat" cmpd="sng" w="9525">
              <a:solidFill>
                <a:schemeClr val="dk1"/>
              </a:solidFill>
              <a:prstDash val="solid"/>
              <a:miter lim="800000"/>
              <a:headEnd len="sm" w="sm" type="none"/>
              <a:tailEnd len="sm" w="sm"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pSp>
        <p:nvGrpSpPr>
          <p:cNvPr id="360" name="Google Shape;360;p12"/>
          <p:cNvGrpSpPr/>
          <p:nvPr/>
        </p:nvGrpSpPr>
        <p:grpSpPr>
          <a:xfrm>
            <a:off x="559817" y="1428745"/>
            <a:ext cx="8783192" cy="215444"/>
            <a:chOff x="559817" y="2136914"/>
            <a:chExt cx="8783192" cy="215444"/>
          </a:xfrm>
        </p:grpSpPr>
        <p:sp>
          <p:nvSpPr>
            <p:cNvPr id="361" name="Google Shape;361;p1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62" name="Google Shape;362;p12"/>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Loại phân cụm</a:t>
              </a:r>
              <a:endParaRPr sz="1400">
                <a:solidFill>
                  <a:srgbClr val="262626"/>
                </a:solidFill>
                <a:latin typeface="Arial"/>
                <a:ea typeface="Arial"/>
                <a:cs typeface="Arial"/>
                <a:sym typeface="Arial"/>
              </a:endParaRPr>
            </a:p>
          </p:txBody>
        </p:sp>
      </p:grpSp>
      <p:sp>
        <p:nvSpPr>
          <p:cNvPr id="363" name="Google Shape;363;p12"/>
          <p:cNvSpPr/>
          <p:nvPr/>
        </p:nvSpPr>
        <p:spPr>
          <a:xfrm>
            <a:off x="702940" y="1700808"/>
            <a:ext cx="8632825" cy="545516"/>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chemeClr val="dk1"/>
                </a:solidFill>
                <a:latin typeface="Arial"/>
                <a:ea typeface="Arial"/>
                <a:cs typeface="Arial"/>
                <a:sym typeface="Arial"/>
              </a:rPr>
              <a:t>Nói chung, phân tích phân cụm được phân thành phân cụm theo thứ bậc, phân cụm không theo thứ bậc hoặc phân cụm dựa trên phân vùng.</a:t>
            </a:r>
            <a:endParaRPr sz="1300">
              <a:solidFill>
                <a:schemeClr val="dk1"/>
              </a:solidFill>
              <a:latin typeface="Arial"/>
              <a:ea typeface="Arial"/>
              <a:cs typeface="Arial"/>
              <a:sym typeface="Arial"/>
            </a:endParaRPr>
          </a:p>
        </p:txBody>
      </p:sp>
      <p:grpSp>
        <p:nvGrpSpPr>
          <p:cNvPr id="364" name="Google Shape;364;p12"/>
          <p:cNvGrpSpPr/>
          <p:nvPr/>
        </p:nvGrpSpPr>
        <p:grpSpPr>
          <a:xfrm>
            <a:off x="450000" y="450000"/>
            <a:ext cx="9018000" cy="276999"/>
            <a:chOff x="450000" y="450000"/>
            <a:chExt cx="9018000" cy="276999"/>
          </a:xfrm>
        </p:grpSpPr>
        <p:sp>
          <p:nvSpPr>
            <p:cNvPr id="365" name="Google Shape;365;p1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1.2. Phân tích cụm</a:t>
              </a:r>
              <a:endParaRPr sz="1800">
                <a:solidFill>
                  <a:schemeClr val="lt1"/>
                </a:solidFill>
                <a:latin typeface="Arial"/>
                <a:ea typeface="Arial"/>
                <a:cs typeface="Arial"/>
                <a:sym typeface="Arial"/>
              </a:endParaRPr>
            </a:p>
          </p:txBody>
        </p:sp>
        <p:sp>
          <p:nvSpPr>
            <p:cNvPr id="366" name="Google Shape;366;p1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graphicFrame>
        <p:nvGraphicFramePr>
          <p:cNvPr id="367" name="Google Shape;367;p12"/>
          <p:cNvGraphicFramePr/>
          <p:nvPr/>
        </p:nvGraphicFramePr>
        <p:xfrm>
          <a:off x="711200" y="2348880"/>
          <a:ext cx="3000000" cy="3000000"/>
        </p:xfrm>
        <a:graphic>
          <a:graphicData uri="http://schemas.openxmlformats.org/drawingml/2006/table">
            <a:tbl>
              <a:tblPr bandRow="1" firstRow="1">
                <a:noFill/>
                <a:tableStyleId>{D2450E66-9159-4341-8755-D022B7E617B1}</a:tableStyleId>
              </a:tblPr>
              <a:tblGrid>
                <a:gridCol w="2650050"/>
                <a:gridCol w="6054650"/>
              </a:tblGrid>
              <a:tr h="295225">
                <a:tc rowSpan="5">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Phân cụm không theo thứ bậc</a:t>
                      </a:r>
                      <a:endParaRPr sz="12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(Phân cụm dựa trên phân vùng)</a:t>
                      </a:r>
                      <a:endParaRPr sz="1200" u="none" cap="none" strike="noStrike">
                        <a:latin typeface="Arial"/>
                        <a:ea typeface="Arial"/>
                        <a:cs typeface="Arial"/>
                        <a:sym typeface="Arial"/>
                      </a:endParaRPr>
                    </a:p>
                  </a:txBody>
                  <a:tcPr marT="34275" marB="34275" marR="91425" marL="914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429A0"/>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phân cụm K-Means</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429A0"/>
                      </a:solidFill>
                      <a:prstDash val="solid"/>
                      <a:round/>
                      <a:headEnd len="sm" w="sm" type="none"/>
                      <a:tailEnd len="sm" w="sm" type="none"/>
                    </a:lnT>
                    <a:lnB cap="flat" cmpd="sng" w="9525">
                      <a:solidFill>
                        <a:srgbClr val="BFBFBF"/>
                      </a:solidFill>
                      <a:prstDash val="solid"/>
                      <a:round/>
                      <a:headEnd len="sm" w="sm" type="none"/>
                      <a:tailEnd len="sm" w="sm" type="none"/>
                    </a:lnB>
                  </a:tcPr>
                </a:tc>
              </a:tr>
              <a:tr h="492050">
                <a:tc vMerge="1"/>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Phân cụm K-Medoids hoặc PAM (Phương pháp phân vùng xung quanh)</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92050">
                <a:tc vMerge="1"/>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DBSCAN (Phân cụm ứng dụng không gian dựa trên mật độ có tiếng ồn)</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5225">
                <a:tc vMerge="1"/>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Bản đồ tự tổ chức</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5225">
                <a:tc vMerge="1"/>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Phân cụm mờ</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92050">
                <a:tc rowSpan="2">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Phân cụm theo cấp bậc</a:t>
                      </a:r>
                      <a:endParaRPr sz="1200" u="none" cap="none" strike="noStrike">
                        <a:latin typeface="Arial"/>
                        <a:ea typeface="Arial"/>
                        <a:cs typeface="Arial"/>
                        <a:sym typeface="Arial"/>
                      </a:endParaRPr>
                    </a:p>
                  </a:txBody>
                  <a:tcPr marT="34275" marB="34275" marR="91425" marL="914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Phân cụm kết tụ hoặc từ dưới lên</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5225">
                <a:tc vMerge="1"/>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Chia nhóm hoặc phân cụm từ trên xuống</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5225">
                <a:tc>
                  <a:txBody>
                    <a:bodyPr/>
                    <a:lstStyle/>
                    <a:p>
                      <a:pPr indent="0" lvl="0" marL="0" marR="0" rtl="0" algn="ctr">
                        <a:spcBef>
                          <a:spcPts val="0"/>
                        </a:spcBef>
                        <a:spcAft>
                          <a:spcPts val="0"/>
                        </a:spcAft>
                        <a:buNone/>
                      </a:pPr>
                      <a:r>
                        <a:rPr lang="en-US" sz="1200" u="none" cap="none" strike="noStrike">
                          <a:latin typeface="Arial"/>
                          <a:ea typeface="Arial"/>
                          <a:cs typeface="Arial"/>
                          <a:sym typeface="Arial"/>
                        </a:rPr>
                        <a:t>Phân cụm phân phối hỗn hợp</a:t>
                      </a:r>
                      <a:endParaRPr sz="1200" u="none" cap="none" strike="noStrike">
                        <a:latin typeface="Arial"/>
                        <a:ea typeface="Arial"/>
                        <a:cs typeface="Arial"/>
                        <a:sym typeface="Arial"/>
                      </a:endParaRPr>
                    </a:p>
                  </a:txBody>
                  <a:tcPr marT="34275" marB="34275" marR="91425" marL="914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200" u="none" cap="none" strike="noStrike">
                          <a:latin typeface="Arial"/>
                          <a:ea typeface="Arial"/>
                          <a:cs typeface="Arial"/>
                          <a:sym typeface="Arial"/>
                        </a:rPr>
                        <a:t>Mô hình hỗn hợp Gaussian</a:t>
                      </a:r>
                      <a:endParaRPr sz="1200" u="none" cap="none" strike="noStrike">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p13"/>
          <p:cNvGrpSpPr/>
          <p:nvPr/>
        </p:nvGrpSpPr>
        <p:grpSpPr>
          <a:xfrm>
            <a:off x="559817" y="1428745"/>
            <a:ext cx="8783192" cy="215444"/>
            <a:chOff x="559817" y="2136914"/>
            <a:chExt cx="8783192" cy="215444"/>
          </a:xfrm>
        </p:grpSpPr>
        <p:sp>
          <p:nvSpPr>
            <p:cNvPr id="374" name="Google Shape;374;p1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75" name="Google Shape;375;p13"/>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Ứng dụng phân tích phân cụm</a:t>
              </a:r>
              <a:endParaRPr sz="1400">
                <a:solidFill>
                  <a:srgbClr val="262626"/>
                </a:solidFill>
                <a:latin typeface="Arial"/>
                <a:ea typeface="Arial"/>
                <a:cs typeface="Arial"/>
                <a:sym typeface="Arial"/>
              </a:endParaRPr>
            </a:p>
          </p:txBody>
        </p:sp>
      </p:grpSp>
      <p:sp>
        <p:nvSpPr>
          <p:cNvPr id="376" name="Google Shape;376;p13"/>
          <p:cNvSpPr/>
          <p:nvPr/>
        </p:nvSpPr>
        <p:spPr>
          <a:xfrm>
            <a:off x="702940" y="1700808"/>
            <a:ext cx="8632825" cy="1350864"/>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Xác định mô hình của các nhóm dữ liệu chưa biết trong phân tích dữ liệu tài chính</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Phát hiện mọi xâm nhập mạng (các hoạt động xâm nhập trái phép vào mạng máy tính)</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Nhận dạng đối tượng và khuôn mặt từ hình ảnh kỹ thuật số</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Nhóm các tài liệu, nhạc hoặc phim thành các chủ đề khác nhau</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Phân khúc khách hàng trong lĩnh vực marketing</a:t>
            </a:r>
            <a:endParaRPr sz="1300">
              <a:solidFill>
                <a:srgbClr val="262626"/>
              </a:solidFill>
              <a:latin typeface="Arial"/>
              <a:ea typeface="Arial"/>
              <a:cs typeface="Arial"/>
              <a:sym typeface="Arial"/>
            </a:endParaRPr>
          </a:p>
        </p:txBody>
      </p:sp>
      <p:grpSp>
        <p:nvGrpSpPr>
          <p:cNvPr id="377" name="Google Shape;377;p13"/>
          <p:cNvGrpSpPr/>
          <p:nvPr/>
        </p:nvGrpSpPr>
        <p:grpSpPr>
          <a:xfrm>
            <a:off x="450000" y="450000"/>
            <a:ext cx="9018000" cy="276999"/>
            <a:chOff x="450000" y="450000"/>
            <a:chExt cx="9018000" cy="276999"/>
          </a:xfrm>
        </p:grpSpPr>
        <p:sp>
          <p:nvSpPr>
            <p:cNvPr id="378" name="Google Shape;378;p1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1.2. Phân tích cụm</a:t>
              </a:r>
              <a:endParaRPr sz="1800">
                <a:solidFill>
                  <a:schemeClr val="lt1"/>
                </a:solidFill>
                <a:latin typeface="Arial"/>
                <a:ea typeface="Arial"/>
                <a:cs typeface="Arial"/>
                <a:sym typeface="Arial"/>
              </a:endParaRPr>
            </a:p>
          </p:txBody>
        </p:sp>
        <p:sp>
          <p:nvSpPr>
            <p:cNvPr id="379" name="Google Shape;379;p1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4"/>
          <p:cNvSpPr/>
          <p:nvPr/>
        </p:nvSpPr>
        <p:spPr>
          <a:xfrm>
            <a:off x="989683" y="3133792"/>
            <a:ext cx="891314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rgbClr val="000000"/>
                </a:solidFill>
                <a:latin typeface="Arial"/>
                <a:ea typeface="Arial"/>
                <a:cs typeface="Arial"/>
                <a:sym typeface="Arial"/>
              </a:rPr>
              <a:t>Phân cụm theo cấp bậc</a:t>
            </a:r>
            <a:endParaRPr sz="3200">
              <a:solidFill>
                <a:srgbClr val="000000"/>
              </a:solidFill>
              <a:latin typeface="Arial"/>
              <a:ea typeface="Arial"/>
              <a:cs typeface="Arial"/>
              <a:sym typeface="Arial"/>
            </a:endParaRPr>
          </a:p>
        </p:txBody>
      </p:sp>
      <p:sp>
        <p:nvSpPr>
          <p:cNvPr id="386" name="Google Shape;386;p14"/>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Bài 2. </a:t>
            </a:r>
            <a:endParaRPr sz="5398">
              <a:solidFill>
                <a:srgbClr val="7F7F7F"/>
              </a:solidFill>
              <a:latin typeface="Arial"/>
              <a:ea typeface="Arial"/>
              <a:cs typeface="Arial"/>
              <a:sym typeface="Arial"/>
            </a:endParaRPr>
          </a:p>
        </p:txBody>
      </p:sp>
      <p:grpSp>
        <p:nvGrpSpPr>
          <p:cNvPr id="387" name="Google Shape;387;p14"/>
          <p:cNvGrpSpPr/>
          <p:nvPr/>
        </p:nvGrpSpPr>
        <p:grpSpPr>
          <a:xfrm>
            <a:off x="1051307" y="3923538"/>
            <a:ext cx="5700472" cy="278128"/>
            <a:chOff x="1051307" y="4065033"/>
            <a:chExt cx="5700472" cy="278128"/>
          </a:xfrm>
        </p:grpSpPr>
        <p:sp>
          <p:nvSpPr>
            <p:cNvPr id="388" name="Google Shape;388;p14"/>
            <p:cNvSpPr/>
            <p:nvPr/>
          </p:nvSpPr>
          <p:spPr>
            <a:xfrm>
              <a:off x="1234128" y="4066162"/>
              <a:ext cx="551765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2.1. Phương pháp phân cấp</a:t>
              </a:r>
              <a:endParaRPr sz="1799">
                <a:solidFill>
                  <a:srgbClr val="3F3F3F"/>
                </a:solidFill>
                <a:latin typeface="Arial"/>
                <a:ea typeface="Arial"/>
                <a:cs typeface="Arial"/>
                <a:sym typeface="Arial"/>
              </a:endParaRPr>
            </a:p>
          </p:txBody>
        </p:sp>
        <p:sp>
          <p:nvSpPr>
            <p:cNvPr id="389" name="Google Shape;389;p14"/>
            <p:cNvSpPr/>
            <p:nvPr/>
          </p:nvSpPr>
          <p:spPr>
            <a:xfrm>
              <a:off x="1051307" y="4065033"/>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5"/>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00000"/>
                </a:solidFill>
                <a:latin typeface="Arial"/>
                <a:ea typeface="Arial"/>
                <a:cs typeface="Arial"/>
                <a:sym typeface="Arial"/>
              </a:rPr>
              <a:t>Phương pháp phân cấp</a:t>
            </a:r>
            <a:endParaRPr sz="2400">
              <a:solidFill>
                <a:srgbClr val="0C0C0C"/>
              </a:solidFill>
              <a:latin typeface="Arial"/>
              <a:ea typeface="Arial"/>
              <a:cs typeface="Arial"/>
              <a:sym typeface="Arial"/>
            </a:endParaRPr>
          </a:p>
        </p:txBody>
      </p:sp>
      <p:grpSp>
        <p:nvGrpSpPr>
          <p:cNvPr id="396" name="Google Shape;396;p15"/>
          <p:cNvGrpSpPr/>
          <p:nvPr/>
        </p:nvGrpSpPr>
        <p:grpSpPr>
          <a:xfrm>
            <a:off x="559817" y="1874506"/>
            <a:ext cx="8783191" cy="430887"/>
            <a:chOff x="559817" y="2109039"/>
            <a:chExt cx="8783191" cy="430887"/>
          </a:xfrm>
        </p:grpSpPr>
        <p:sp>
          <p:nvSpPr>
            <p:cNvPr id="397" name="Google Shape;397;p1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98" name="Google Shape;398;p15"/>
            <p:cNvSpPr/>
            <p:nvPr/>
          </p:nvSpPr>
          <p:spPr>
            <a:xfrm>
              <a:off x="712181" y="2109039"/>
              <a:ext cx="8630827"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Phương pháp phân cấp rất hữu ích để sắp xếp các cụm trong cấu trúc phân cấp tự nhiên. Có hai phương pháp phân cụm theo thứ bậc, đó là phân cụm tích tụ và phân chia.</a:t>
              </a:r>
              <a:endParaRPr sz="1400">
                <a:solidFill>
                  <a:srgbClr val="262626"/>
                </a:solidFill>
                <a:latin typeface="Arial"/>
                <a:ea typeface="Arial"/>
                <a:cs typeface="Arial"/>
                <a:sym typeface="Arial"/>
              </a:endParaRPr>
            </a:p>
          </p:txBody>
        </p:sp>
      </p:grpSp>
      <p:grpSp>
        <p:nvGrpSpPr>
          <p:cNvPr id="399" name="Google Shape;399;p15"/>
          <p:cNvGrpSpPr/>
          <p:nvPr/>
        </p:nvGrpSpPr>
        <p:grpSpPr>
          <a:xfrm>
            <a:off x="450000" y="450000"/>
            <a:ext cx="9018000" cy="276999"/>
            <a:chOff x="450000" y="450000"/>
            <a:chExt cx="9018000" cy="276999"/>
          </a:xfrm>
        </p:grpSpPr>
        <p:sp>
          <p:nvSpPr>
            <p:cNvPr id="400" name="Google Shape;400;p1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401" name="Google Shape;401;p1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402" name="Google Shape;402;p15"/>
          <p:cNvSpPr/>
          <p:nvPr/>
        </p:nvSpPr>
        <p:spPr>
          <a:xfrm>
            <a:off x="702940" y="2435467"/>
            <a:ext cx="8632825" cy="1802270"/>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Phân cụm kết tụ</a:t>
            </a:r>
            <a:endParaRPr sz="1300">
              <a:solidFill>
                <a:srgbClr val="262626"/>
              </a:solidFill>
              <a:latin typeface="Arial"/>
              <a:ea typeface="Arial"/>
              <a:cs typeface="Arial"/>
              <a:sym typeface="Arial"/>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Từ dưới lên</a:t>
            </a:r>
            <a:endParaRPr b="0" i="0" sz="1300" u="none" cap="none" strike="noStrike">
              <a:solidFill>
                <a:srgbClr val="262626"/>
              </a:solidFill>
              <a:latin typeface="Arial"/>
              <a:ea typeface="Arial"/>
              <a:cs typeface="Arial"/>
              <a:sym typeface="Arial"/>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Bắt đầu với n cụm để dần dần kết tụ các cụm tương tự cho đến khi còn lại một cụm cuối cùng.</a:t>
            </a:r>
            <a:endParaRPr b="0" i="0" sz="1300" u="none" cap="none" strike="noStrike">
              <a:solidFill>
                <a:srgbClr val="262626"/>
              </a:solidFill>
              <a:latin typeface="Arial"/>
              <a:ea typeface="Arial"/>
              <a:cs typeface="Arial"/>
              <a:sym typeface="Arial"/>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Phân cụm chia</a:t>
            </a:r>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Từ trên xuống</a:t>
            </a:r>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Bắt đầu từ một cụm duy nhất bao gồm tất cả các bản ghi và chia nó thành n cụm (phân cụm tổng hợp là phương pháp phân cấp được sử dụng chủ yếu.)</a:t>
            </a:r>
            <a:endParaRPr b="0" i="0" sz="1300" u="none" cap="none" strike="noStrike">
              <a:solidFill>
                <a:srgbClr val="26262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pSp>
        <p:nvGrpSpPr>
          <p:cNvPr id="408" name="Google Shape;408;p16"/>
          <p:cNvGrpSpPr/>
          <p:nvPr/>
        </p:nvGrpSpPr>
        <p:grpSpPr>
          <a:xfrm>
            <a:off x="559817" y="1428745"/>
            <a:ext cx="8783192" cy="215444"/>
            <a:chOff x="559817" y="2136914"/>
            <a:chExt cx="8783192" cy="215444"/>
          </a:xfrm>
        </p:grpSpPr>
        <p:sp>
          <p:nvSpPr>
            <p:cNvPr id="409" name="Google Shape;409;p1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10" name="Google Shape;410;p1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Làm thế nào để </a:t>
              </a:r>
              <a:r>
                <a:rPr b="1" lang="en-US" sz="1400">
                  <a:solidFill>
                    <a:srgbClr val="262626"/>
                  </a:solidFill>
                  <a:latin typeface="Arial"/>
                  <a:ea typeface="Arial"/>
                  <a:cs typeface="Arial"/>
                  <a:sym typeface="Arial"/>
                </a:rPr>
                <a:t>phân cụm kết tụ </a:t>
              </a:r>
              <a:r>
                <a:rPr lang="en-US" sz="1400">
                  <a:solidFill>
                    <a:srgbClr val="262626"/>
                  </a:solidFill>
                  <a:latin typeface="Arial"/>
                  <a:ea typeface="Arial"/>
                  <a:cs typeface="Arial"/>
                  <a:sym typeface="Arial"/>
                </a:rPr>
                <a:t>hoạt động?</a:t>
              </a:r>
              <a:endParaRPr/>
            </a:p>
          </p:txBody>
        </p:sp>
      </p:grpSp>
      <p:sp>
        <p:nvSpPr>
          <p:cNvPr id="411" name="Google Shape;411;p16"/>
          <p:cNvSpPr/>
          <p:nvPr/>
        </p:nvSpPr>
        <p:spPr>
          <a:xfrm>
            <a:off x="702940" y="1700808"/>
            <a:ext cx="8632825" cy="848163"/>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Bắt đầu với các cụm bản ghi đơn</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cặp cụm tương tự được hợp nhất cho đến khi tất cả các cụm được hợp nhất thành một cụm lớn chứa tất cả các bản ghi.</a:t>
            </a:r>
            <a:endParaRPr sz="1300">
              <a:solidFill>
                <a:srgbClr val="262626"/>
              </a:solidFill>
              <a:latin typeface="Arial"/>
              <a:ea typeface="Arial"/>
              <a:cs typeface="Arial"/>
              <a:sym typeface="Arial"/>
            </a:endParaRPr>
          </a:p>
        </p:txBody>
      </p:sp>
      <p:grpSp>
        <p:nvGrpSpPr>
          <p:cNvPr id="412" name="Google Shape;412;p16"/>
          <p:cNvGrpSpPr/>
          <p:nvPr/>
        </p:nvGrpSpPr>
        <p:grpSpPr>
          <a:xfrm>
            <a:off x="558924" y="2492896"/>
            <a:ext cx="8783192" cy="215444"/>
            <a:chOff x="559817" y="2136914"/>
            <a:chExt cx="8783192" cy="215444"/>
          </a:xfrm>
        </p:grpSpPr>
        <p:sp>
          <p:nvSpPr>
            <p:cNvPr id="413" name="Google Shape;413;p1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14" name="Google Shape;414;p1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262626"/>
                  </a:solidFill>
                  <a:latin typeface="Arial"/>
                  <a:ea typeface="Arial"/>
                  <a:cs typeface="Arial"/>
                  <a:sym typeface="Arial"/>
                </a:rPr>
                <a:t>Thuật toán phân cụm kết tụ </a:t>
              </a:r>
              <a:r>
                <a:rPr lang="en-US" sz="1400">
                  <a:solidFill>
                    <a:srgbClr val="262626"/>
                  </a:solidFill>
                  <a:latin typeface="Arial"/>
                  <a:ea typeface="Arial"/>
                  <a:cs typeface="Arial"/>
                  <a:sym typeface="Arial"/>
                </a:rPr>
                <a:t>là gì?</a:t>
              </a:r>
              <a:endParaRPr/>
            </a:p>
          </p:txBody>
        </p:sp>
      </p:grpSp>
      <p:sp>
        <p:nvSpPr>
          <p:cNvPr id="415" name="Google Shape;415;p16"/>
          <p:cNvSpPr/>
          <p:nvPr/>
        </p:nvSpPr>
        <p:spPr>
          <a:xfrm>
            <a:off x="702047" y="2764959"/>
            <a:ext cx="8632825" cy="1150810"/>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Bắt đầu với cụm từ n</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Hợp nhất hai cụm bản ghi gần nhất thành một cụm</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Hai cụm từ gần nhất được hợp nhất trong mỗi bước. Điều này đề cập đến việc bổ sung các bản ghi đơn lẻ vào cụm hiện có hoặc kết hợp hai cụm hiện có.</a:t>
            </a:r>
            <a:endParaRPr sz="1300">
              <a:solidFill>
                <a:srgbClr val="262626"/>
              </a:solidFill>
              <a:latin typeface="Arial"/>
              <a:ea typeface="Arial"/>
              <a:cs typeface="Arial"/>
              <a:sym typeface="Arial"/>
            </a:endParaRPr>
          </a:p>
        </p:txBody>
      </p:sp>
      <p:grpSp>
        <p:nvGrpSpPr>
          <p:cNvPr id="416" name="Google Shape;416;p16"/>
          <p:cNvGrpSpPr/>
          <p:nvPr/>
        </p:nvGrpSpPr>
        <p:grpSpPr>
          <a:xfrm>
            <a:off x="450000" y="450000"/>
            <a:ext cx="9018000" cy="276999"/>
            <a:chOff x="450000" y="450000"/>
            <a:chExt cx="9018000" cy="276999"/>
          </a:xfrm>
        </p:grpSpPr>
        <p:sp>
          <p:nvSpPr>
            <p:cNvPr id="417" name="Google Shape;417;p1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418" name="Google Shape;418;p1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8"/>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cụm theo cấp bậc</a:t>
            </a:r>
            <a:endParaRPr sz="2400">
              <a:solidFill>
                <a:srgbClr val="0C0C0C"/>
              </a:solidFill>
              <a:latin typeface="Arial"/>
              <a:ea typeface="Arial"/>
              <a:cs typeface="Arial"/>
              <a:sym typeface="Arial"/>
            </a:endParaRPr>
          </a:p>
        </p:txBody>
      </p:sp>
      <p:grpSp>
        <p:nvGrpSpPr>
          <p:cNvPr id="425" name="Google Shape;425;p18"/>
          <p:cNvGrpSpPr/>
          <p:nvPr/>
        </p:nvGrpSpPr>
        <p:grpSpPr>
          <a:xfrm>
            <a:off x="559817" y="1902381"/>
            <a:ext cx="8783192" cy="215444"/>
            <a:chOff x="559817" y="2136914"/>
            <a:chExt cx="8783192" cy="215444"/>
          </a:xfrm>
        </p:grpSpPr>
        <p:sp>
          <p:nvSpPr>
            <p:cNvPr id="426" name="Google Shape;426;p1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27" name="Google Shape;427;p1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Về phân cụm theo cấp bậc:</a:t>
              </a:r>
              <a:endParaRPr/>
            </a:p>
          </p:txBody>
        </p:sp>
      </p:grpSp>
      <p:grpSp>
        <p:nvGrpSpPr>
          <p:cNvPr id="428" name="Google Shape;428;p18"/>
          <p:cNvGrpSpPr/>
          <p:nvPr/>
        </p:nvGrpSpPr>
        <p:grpSpPr>
          <a:xfrm>
            <a:off x="450000" y="450000"/>
            <a:ext cx="9018000" cy="276999"/>
            <a:chOff x="450000" y="450000"/>
            <a:chExt cx="9018000" cy="276999"/>
          </a:xfrm>
        </p:grpSpPr>
        <p:sp>
          <p:nvSpPr>
            <p:cNvPr id="429" name="Google Shape;429;p1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430" name="Google Shape;430;p1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
        <p:nvSpPr>
          <p:cNvPr id="431" name="Google Shape;431;p18"/>
          <p:cNvSpPr/>
          <p:nvPr/>
        </p:nvSpPr>
        <p:spPr>
          <a:xfrm>
            <a:off x="702940" y="2204864"/>
            <a:ext cx="8632825" cy="1253402"/>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Đây là một thuật toán học không giám sát: chỉ có các biến. </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Thuật toán này còn có tên gọi là “agglomerative clustering”.</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mục gần nhất được gom lại để tạo thành cụm lớn hơn. </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hiển thị như một cấu trúc cây đảo ngược gọi là “dendrogram”.</a:t>
            </a:r>
            <a:endParaRPr/>
          </a:p>
        </p:txBody>
      </p:sp>
      <p:grpSp>
        <p:nvGrpSpPr>
          <p:cNvPr id="432" name="Google Shape;432;p18"/>
          <p:cNvGrpSpPr/>
          <p:nvPr/>
        </p:nvGrpSpPr>
        <p:grpSpPr>
          <a:xfrm>
            <a:off x="559817" y="3573016"/>
            <a:ext cx="8783192" cy="215444"/>
            <a:chOff x="559817" y="2136914"/>
            <a:chExt cx="8783192" cy="215444"/>
          </a:xfrm>
        </p:grpSpPr>
        <p:sp>
          <p:nvSpPr>
            <p:cNvPr id="433" name="Google Shape;433;p1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34" name="Google Shape;434;p1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Mục đích của phân cụm theo cấp bậc:</a:t>
              </a:r>
              <a:endParaRPr/>
            </a:p>
          </p:txBody>
        </p:sp>
      </p:grpSp>
      <p:sp>
        <p:nvSpPr>
          <p:cNvPr id="435" name="Google Shape;435;p18"/>
          <p:cNvSpPr/>
          <p:nvPr/>
        </p:nvSpPr>
        <p:spPr>
          <a:xfrm>
            <a:off x="702940" y="3875499"/>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Phân các quan sát thành một số lượng cụm cho trước.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grpSp>
        <p:nvGrpSpPr>
          <p:cNvPr id="441" name="Google Shape;441;p19"/>
          <p:cNvGrpSpPr/>
          <p:nvPr/>
        </p:nvGrpSpPr>
        <p:grpSpPr>
          <a:xfrm>
            <a:off x="559817" y="1428745"/>
            <a:ext cx="8783192" cy="215444"/>
            <a:chOff x="559817" y="2136914"/>
            <a:chExt cx="8783192" cy="215444"/>
          </a:xfrm>
        </p:grpSpPr>
        <p:sp>
          <p:nvSpPr>
            <p:cNvPr id="442" name="Google Shape;442;p1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43" name="Google Shape;443;p19"/>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Ưu điểm:</a:t>
              </a:r>
              <a:endParaRPr/>
            </a:p>
          </p:txBody>
        </p:sp>
      </p:grpSp>
      <p:sp>
        <p:nvSpPr>
          <p:cNvPr id="444" name="Google Shape;444;p19"/>
          <p:cNvSpPr/>
          <p:nvPr/>
        </p:nvSpPr>
        <p:spPr>
          <a:xfrm>
            <a:off x="702940" y="1700808"/>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Diễn giải trực quan kết quả.</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Dendrogram có thể được phân nhỏ thêm để cho ra số lượng cụm mong muốn.</a:t>
            </a:r>
            <a:endParaRPr/>
          </a:p>
        </p:txBody>
      </p:sp>
      <p:grpSp>
        <p:nvGrpSpPr>
          <p:cNvPr id="445" name="Google Shape;445;p19"/>
          <p:cNvGrpSpPr/>
          <p:nvPr/>
        </p:nvGrpSpPr>
        <p:grpSpPr>
          <a:xfrm>
            <a:off x="558924" y="2420888"/>
            <a:ext cx="8783192" cy="215444"/>
            <a:chOff x="559817" y="2136914"/>
            <a:chExt cx="8783192" cy="215444"/>
          </a:xfrm>
        </p:grpSpPr>
        <p:sp>
          <p:nvSpPr>
            <p:cNvPr id="446" name="Google Shape;446;p1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47" name="Google Shape;447;p19"/>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Nhược điểm:</a:t>
              </a:r>
              <a:endParaRPr/>
            </a:p>
          </p:txBody>
        </p:sp>
      </p:grpSp>
      <p:sp>
        <p:nvSpPr>
          <p:cNvPr id="448" name="Google Shape;448;p19"/>
          <p:cNvSpPr/>
          <p:nvPr/>
        </p:nvSpPr>
        <p:spPr>
          <a:xfrm>
            <a:off x="702047" y="2692951"/>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Tốn nhiều thời gian hơn k-means một chút.</a:t>
            </a:r>
            <a:endParaRPr/>
          </a:p>
        </p:txBody>
      </p:sp>
      <p:grpSp>
        <p:nvGrpSpPr>
          <p:cNvPr id="449" name="Google Shape;449;p19"/>
          <p:cNvGrpSpPr/>
          <p:nvPr/>
        </p:nvGrpSpPr>
        <p:grpSpPr>
          <a:xfrm>
            <a:off x="450000" y="450000"/>
            <a:ext cx="9018000" cy="276999"/>
            <a:chOff x="450000" y="450000"/>
            <a:chExt cx="9018000" cy="276999"/>
          </a:xfrm>
        </p:grpSpPr>
        <p:sp>
          <p:nvSpPr>
            <p:cNvPr id="450" name="Google Shape;450;p1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451" name="Google Shape;451;p1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pSp>
        <p:nvGrpSpPr>
          <p:cNvPr id="457" name="Google Shape;457;p17"/>
          <p:cNvGrpSpPr/>
          <p:nvPr/>
        </p:nvGrpSpPr>
        <p:grpSpPr>
          <a:xfrm>
            <a:off x="559817" y="1428745"/>
            <a:ext cx="8783192" cy="215444"/>
            <a:chOff x="559817" y="2136914"/>
            <a:chExt cx="8783192" cy="215444"/>
          </a:xfrm>
        </p:grpSpPr>
        <p:sp>
          <p:nvSpPr>
            <p:cNvPr id="458" name="Google Shape;458;p1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459" name="Google Shape;459;p17"/>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Phân cụm phân cấp kết tụ</a:t>
              </a:r>
              <a:endParaRPr sz="1400">
                <a:solidFill>
                  <a:srgbClr val="262626"/>
                </a:solidFill>
                <a:latin typeface="Arial"/>
                <a:ea typeface="Arial"/>
                <a:cs typeface="Arial"/>
                <a:sym typeface="Arial"/>
              </a:endParaRPr>
            </a:p>
          </p:txBody>
        </p:sp>
      </p:grpSp>
      <p:sp>
        <p:nvSpPr>
          <p:cNvPr id="460" name="Google Shape;460;p17"/>
          <p:cNvSpPr/>
          <p:nvPr/>
        </p:nvSpPr>
        <p:spPr>
          <a:xfrm>
            <a:off x="702940" y="1700808"/>
            <a:ext cx="8632825" cy="950755"/>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Bắt đầu: Mỗi đối tượng là một cụm nguyên tử riêng lẻ.</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Sự lặp lại: Sự hợp nhất lặp đi lặp lại của hai cụm gần nhất</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Kết thúc: Tạo một cụm duy nhất</a:t>
            </a:r>
            <a:endParaRPr sz="1300">
              <a:solidFill>
                <a:srgbClr val="262626"/>
              </a:solidFill>
              <a:latin typeface="Arial"/>
              <a:ea typeface="Arial"/>
              <a:cs typeface="Arial"/>
              <a:sym typeface="Arial"/>
            </a:endParaRPr>
          </a:p>
        </p:txBody>
      </p:sp>
      <p:grpSp>
        <p:nvGrpSpPr>
          <p:cNvPr id="461" name="Google Shape;461;p17"/>
          <p:cNvGrpSpPr/>
          <p:nvPr/>
        </p:nvGrpSpPr>
        <p:grpSpPr>
          <a:xfrm>
            <a:off x="450000" y="450000"/>
            <a:ext cx="9018000" cy="276999"/>
            <a:chOff x="450000" y="450000"/>
            <a:chExt cx="9018000" cy="276999"/>
          </a:xfrm>
        </p:grpSpPr>
        <p:sp>
          <p:nvSpPr>
            <p:cNvPr id="462" name="Google Shape;462;p1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463" name="Google Shape;463;p1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grpSp>
        <p:nvGrpSpPr>
          <p:cNvPr id="464" name="Google Shape;464;p17"/>
          <p:cNvGrpSpPr/>
          <p:nvPr/>
        </p:nvGrpSpPr>
        <p:grpSpPr>
          <a:xfrm>
            <a:off x="1665574" y="2780928"/>
            <a:ext cx="6386753" cy="3261387"/>
            <a:chOff x="2567347" y="1697735"/>
            <a:chExt cx="6386753" cy="3261387"/>
          </a:xfrm>
        </p:grpSpPr>
        <p:grpSp>
          <p:nvGrpSpPr>
            <p:cNvPr id="465" name="Google Shape;465;p17"/>
            <p:cNvGrpSpPr/>
            <p:nvPr/>
          </p:nvGrpSpPr>
          <p:grpSpPr>
            <a:xfrm>
              <a:off x="2567347" y="1697735"/>
              <a:ext cx="1976542" cy="1597046"/>
              <a:chOff x="2567347" y="1697735"/>
              <a:chExt cx="1976542" cy="1597046"/>
            </a:xfrm>
          </p:grpSpPr>
          <p:grpSp>
            <p:nvGrpSpPr>
              <p:cNvPr id="466" name="Google Shape;466;p17"/>
              <p:cNvGrpSpPr/>
              <p:nvPr/>
            </p:nvGrpSpPr>
            <p:grpSpPr>
              <a:xfrm>
                <a:off x="2567347" y="1697735"/>
                <a:ext cx="1976542" cy="1597046"/>
                <a:chOff x="2567347" y="1697735"/>
                <a:chExt cx="1976542" cy="1597046"/>
              </a:xfrm>
            </p:grpSpPr>
            <p:grpSp>
              <p:nvGrpSpPr>
                <p:cNvPr id="467" name="Google Shape;467;p17"/>
                <p:cNvGrpSpPr/>
                <p:nvPr/>
              </p:nvGrpSpPr>
              <p:grpSpPr>
                <a:xfrm>
                  <a:off x="2808911" y="1949450"/>
                  <a:ext cx="1391614" cy="1093308"/>
                  <a:chOff x="2782251" y="1952888"/>
                  <a:chExt cx="1391614" cy="1093308"/>
                </a:xfrm>
              </p:grpSpPr>
              <p:cxnSp>
                <p:nvCxnSpPr>
                  <p:cNvPr id="468" name="Google Shape;468;p17"/>
                  <p:cNvCxnSpPr/>
                  <p:nvPr/>
                </p:nvCxnSpPr>
                <p:spPr>
                  <a:xfrm>
                    <a:off x="2786485" y="1952888"/>
                    <a:ext cx="0" cy="1093308"/>
                  </a:xfrm>
                  <a:prstGeom prst="straightConnector1">
                    <a:avLst/>
                  </a:prstGeom>
                  <a:noFill/>
                  <a:ln cap="flat" cmpd="sng" w="12700">
                    <a:solidFill>
                      <a:schemeClr val="dk1"/>
                    </a:solidFill>
                    <a:prstDash val="solid"/>
                    <a:miter lim="800000"/>
                    <a:headEnd len="sm" w="sm" type="none"/>
                    <a:tailEnd len="sm" w="sm" type="none"/>
                  </a:ln>
                </p:spPr>
              </p:cxnSp>
              <p:cxnSp>
                <p:nvCxnSpPr>
                  <p:cNvPr id="469" name="Google Shape;469;p17"/>
                  <p:cNvCxnSpPr/>
                  <p:nvPr/>
                </p:nvCxnSpPr>
                <p:spPr>
                  <a:xfrm>
                    <a:off x="2782251" y="3041961"/>
                    <a:ext cx="1391614" cy="0"/>
                  </a:xfrm>
                  <a:prstGeom prst="straightConnector1">
                    <a:avLst/>
                  </a:prstGeom>
                  <a:noFill/>
                  <a:ln cap="flat" cmpd="sng" w="12700">
                    <a:solidFill>
                      <a:schemeClr val="dk1"/>
                    </a:solidFill>
                    <a:prstDash val="solid"/>
                    <a:miter lim="800000"/>
                    <a:headEnd len="sm" w="sm" type="none"/>
                    <a:tailEnd len="sm" w="sm" type="none"/>
                  </a:ln>
                </p:spPr>
              </p:cxnSp>
            </p:grpSp>
            <p:cxnSp>
              <p:nvCxnSpPr>
                <p:cNvPr id="470" name="Google Shape;470;p17"/>
                <p:cNvCxnSpPr/>
                <p:nvPr/>
              </p:nvCxnSpPr>
              <p:spPr>
                <a:xfrm>
                  <a:off x="2759034" y="1957227"/>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471" name="Google Shape;471;p17"/>
                <p:cNvCxnSpPr/>
                <p:nvPr/>
              </p:nvCxnSpPr>
              <p:spPr>
                <a:xfrm>
                  <a:off x="2759034" y="213185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472" name="Google Shape;472;p17"/>
                <p:cNvCxnSpPr/>
                <p:nvPr/>
              </p:nvCxnSpPr>
              <p:spPr>
                <a:xfrm>
                  <a:off x="2759034" y="230330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473" name="Google Shape;473;p17"/>
                <p:cNvCxnSpPr/>
                <p:nvPr/>
              </p:nvCxnSpPr>
              <p:spPr>
                <a:xfrm>
                  <a:off x="2759034" y="249435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474" name="Google Shape;474;p17"/>
                <p:cNvCxnSpPr/>
                <p:nvPr/>
              </p:nvCxnSpPr>
              <p:spPr>
                <a:xfrm>
                  <a:off x="2759034" y="2668981"/>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475" name="Google Shape;475;p17"/>
                <p:cNvCxnSpPr/>
                <p:nvPr/>
              </p:nvCxnSpPr>
              <p:spPr>
                <a:xfrm>
                  <a:off x="2759034" y="285630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476" name="Google Shape;476;p17"/>
                <p:cNvCxnSpPr/>
                <p:nvPr/>
              </p:nvCxnSpPr>
              <p:spPr>
                <a:xfrm>
                  <a:off x="32829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477" name="Google Shape;477;p17"/>
                <p:cNvCxnSpPr/>
                <p:nvPr/>
              </p:nvCxnSpPr>
              <p:spPr>
                <a:xfrm>
                  <a:off x="37401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478" name="Google Shape;478;p17"/>
                <p:cNvCxnSpPr/>
                <p:nvPr/>
              </p:nvCxnSpPr>
              <p:spPr>
                <a:xfrm>
                  <a:off x="4200525" y="3032173"/>
                  <a:ext cx="0" cy="57727"/>
                </a:xfrm>
                <a:prstGeom prst="straightConnector1">
                  <a:avLst/>
                </a:prstGeom>
                <a:noFill/>
                <a:ln cap="flat" cmpd="sng" w="12700">
                  <a:solidFill>
                    <a:schemeClr val="dk1"/>
                  </a:solidFill>
                  <a:prstDash val="solid"/>
                  <a:miter lim="800000"/>
                  <a:headEnd len="sm" w="sm" type="none"/>
                  <a:tailEnd len="sm" w="sm" type="none"/>
                </a:ln>
              </p:spPr>
            </p:cxnSp>
            <p:sp>
              <p:nvSpPr>
                <p:cNvPr id="479" name="Google Shape;479;p17"/>
                <p:cNvSpPr txBox="1"/>
                <p:nvPr/>
              </p:nvSpPr>
              <p:spPr>
                <a:xfrm>
                  <a:off x="2567347" y="1846364"/>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480" name="Google Shape;480;p17"/>
                <p:cNvSpPr txBox="1"/>
                <p:nvPr/>
              </p:nvSpPr>
              <p:spPr>
                <a:xfrm>
                  <a:off x="2567347" y="2027959"/>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a:t>
                  </a:r>
                  <a:endParaRPr sz="1000">
                    <a:solidFill>
                      <a:schemeClr val="dk1"/>
                    </a:solidFill>
                    <a:latin typeface="Calibri"/>
                    <a:ea typeface="Calibri"/>
                    <a:cs typeface="Calibri"/>
                    <a:sym typeface="Calibri"/>
                  </a:endParaRPr>
                </a:p>
              </p:txBody>
            </p:sp>
            <p:sp>
              <p:nvSpPr>
                <p:cNvPr id="481" name="Google Shape;481;p17"/>
                <p:cNvSpPr txBox="1"/>
                <p:nvPr/>
              </p:nvSpPr>
              <p:spPr>
                <a:xfrm>
                  <a:off x="2567347" y="2187191"/>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482" name="Google Shape;482;p17"/>
                <p:cNvSpPr txBox="1"/>
                <p:nvPr/>
              </p:nvSpPr>
              <p:spPr>
                <a:xfrm>
                  <a:off x="2567347" y="2397158"/>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a:t>
                  </a:r>
                  <a:endParaRPr sz="1000">
                    <a:solidFill>
                      <a:schemeClr val="dk1"/>
                    </a:solidFill>
                    <a:latin typeface="Calibri"/>
                    <a:ea typeface="Calibri"/>
                    <a:cs typeface="Calibri"/>
                    <a:sym typeface="Calibri"/>
                  </a:endParaRPr>
                </a:p>
              </p:txBody>
            </p:sp>
            <p:sp>
              <p:nvSpPr>
                <p:cNvPr id="483" name="Google Shape;483;p17"/>
                <p:cNvSpPr txBox="1"/>
                <p:nvPr/>
              </p:nvSpPr>
              <p:spPr>
                <a:xfrm>
                  <a:off x="2567347" y="2584692"/>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484" name="Google Shape;484;p17"/>
                <p:cNvSpPr txBox="1"/>
                <p:nvPr/>
              </p:nvSpPr>
              <p:spPr>
                <a:xfrm>
                  <a:off x="2567347" y="276882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a:t>
                  </a:r>
                  <a:endParaRPr sz="1000">
                    <a:solidFill>
                      <a:schemeClr val="dk1"/>
                    </a:solidFill>
                    <a:latin typeface="Calibri"/>
                    <a:ea typeface="Calibri"/>
                    <a:cs typeface="Calibri"/>
                    <a:sym typeface="Calibri"/>
                  </a:endParaRPr>
                </a:p>
              </p:txBody>
            </p:sp>
            <p:sp>
              <p:nvSpPr>
                <p:cNvPr id="485" name="Google Shape;485;p17"/>
                <p:cNvSpPr txBox="1"/>
                <p:nvPr/>
              </p:nvSpPr>
              <p:spPr>
                <a:xfrm>
                  <a:off x="2567347" y="2949817"/>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486" name="Google Shape;486;p17"/>
                <p:cNvSpPr txBox="1"/>
                <p:nvPr/>
              </p:nvSpPr>
              <p:spPr>
                <a:xfrm>
                  <a:off x="2687451"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487" name="Google Shape;487;p17"/>
                <p:cNvSpPr txBox="1"/>
                <p:nvPr/>
              </p:nvSpPr>
              <p:spPr>
                <a:xfrm>
                  <a:off x="31521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488" name="Google Shape;488;p17"/>
                <p:cNvSpPr txBox="1"/>
                <p:nvPr/>
              </p:nvSpPr>
              <p:spPr>
                <a:xfrm>
                  <a:off x="36093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489" name="Google Shape;489;p17"/>
                <p:cNvSpPr txBox="1"/>
                <p:nvPr/>
              </p:nvSpPr>
              <p:spPr>
                <a:xfrm>
                  <a:off x="4069720"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490" name="Google Shape;490;p17"/>
                <p:cNvSpPr txBox="1"/>
                <p:nvPr/>
              </p:nvSpPr>
              <p:spPr>
                <a:xfrm>
                  <a:off x="2635626" y="1697735"/>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X2</a:t>
                  </a:r>
                  <a:endParaRPr sz="1100">
                    <a:solidFill>
                      <a:schemeClr val="dk1"/>
                    </a:solidFill>
                    <a:latin typeface="Calibri"/>
                    <a:ea typeface="Calibri"/>
                    <a:cs typeface="Calibri"/>
                    <a:sym typeface="Calibri"/>
                  </a:endParaRPr>
                </a:p>
              </p:txBody>
            </p:sp>
            <p:sp>
              <p:nvSpPr>
                <p:cNvPr id="491" name="Google Shape;491;p17"/>
                <p:cNvSpPr txBox="1"/>
                <p:nvPr/>
              </p:nvSpPr>
              <p:spPr>
                <a:xfrm>
                  <a:off x="4197319" y="2916681"/>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X1</a:t>
                  </a:r>
                  <a:endParaRPr sz="1100">
                    <a:solidFill>
                      <a:schemeClr val="dk1"/>
                    </a:solidFill>
                    <a:latin typeface="Calibri"/>
                    <a:ea typeface="Calibri"/>
                    <a:cs typeface="Calibri"/>
                    <a:sym typeface="Calibri"/>
                  </a:endParaRPr>
                </a:p>
              </p:txBody>
            </p:sp>
          </p:grpSp>
          <p:sp>
            <p:nvSpPr>
              <p:cNvPr id="492" name="Google Shape;492;p17"/>
              <p:cNvSpPr/>
              <p:nvPr/>
            </p:nvSpPr>
            <p:spPr>
              <a:xfrm rot="-2977305">
                <a:off x="3017406" y="2835632"/>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17"/>
              <p:cNvSpPr/>
              <p:nvPr/>
            </p:nvSpPr>
            <p:spPr>
              <a:xfrm rot="-2977305">
                <a:off x="3134720" y="2746976"/>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17"/>
              <p:cNvSpPr/>
              <p:nvPr/>
            </p:nvSpPr>
            <p:spPr>
              <a:xfrm rot="-2977305">
                <a:off x="3480944" y="2376124"/>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17"/>
              <p:cNvSpPr/>
              <p:nvPr/>
            </p:nvSpPr>
            <p:spPr>
              <a:xfrm rot="-2977305">
                <a:off x="3480944" y="2293631"/>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17"/>
              <p:cNvSpPr/>
              <p:nvPr/>
            </p:nvSpPr>
            <p:spPr>
              <a:xfrm rot="-2977305">
                <a:off x="3713168" y="2298426"/>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17"/>
              <p:cNvSpPr/>
              <p:nvPr/>
            </p:nvSpPr>
            <p:spPr>
              <a:xfrm rot="-2977305">
                <a:off x="3944943" y="2108077"/>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17"/>
              <p:cNvSpPr txBox="1"/>
              <p:nvPr/>
            </p:nvSpPr>
            <p:spPr>
              <a:xfrm>
                <a:off x="3014533" y="2762158"/>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a:t>
                </a:r>
                <a:endParaRPr sz="800">
                  <a:solidFill>
                    <a:schemeClr val="dk1"/>
                  </a:solidFill>
                  <a:latin typeface="Calibri"/>
                  <a:ea typeface="Calibri"/>
                  <a:cs typeface="Calibri"/>
                  <a:sym typeface="Calibri"/>
                </a:endParaRPr>
              </a:p>
            </p:txBody>
          </p:sp>
          <p:sp>
            <p:nvSpPr>
              <p:cNvPr id="499" name="Google Shape;499;p17"/>
              <p:cNvSpPr txBox="1"/>
              <p:nvPr/>
            </p:nvSpPr>
            <p:spPr>
              <a:xfrm>
                <a:off x="3129739" y="2659591"/>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a:t>
                </a:r>
                <a:endParaRPr sz="800">
                  <a:solidFill>
                    <a:schemeClr val="dk1"/>
                  </a:solidFill>
                  <a:latin typeface="Calibri"/>
                  <a:ea typeface="Calibri"/>
                  <a:cs typeface="Calibri"/>
                  <a:sym typeface="Calibri"/>
                </a:endParaRPr>
              </a:p>
            </p:txBody>
          </p:sp>
          <p:sp>
            <p:nvSpPr>
              <p:cNvPr id="500" name="Google Shape;500;p17"/>
              <p:cNvSpPr txBox="1"/>
              <p:nvPr/>
            </p:nvSpPr>
            <p:spPr>
              <a:xfrm>
                <a:off x="3471205" y="2300390"/>
                <a:ext cx="2359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t>
                </a:r>
                <a:endParaRPr sz="800">
                  <a:solidFill>
                    <a:schemeClr val="dk1"/>
                  </a:solidFill>
                  <a:latin typeface="Calibri"/>
                  <a:ea typeface="Calibri"/>
                  <a:cs typeface="Calibri"/>
                  <a:sym typeface="Calibri"/>
                </a:endParaRPr>
              </a:p>
            </p:txBody>
          </p:sp>
          <p:sp>
            <p:nvSpPr>
              <p:cNvPr id="501" name="Google Shape;501;p17"/>
              <p:cNvSpPr txBox="1"/>
              <p:nvPr/>
            </p:nvSpPr>
            <p:spPr>
              <a:xfrm>
                <a:off x="3471205" y="2202579"/>
                <a:ext cx="25840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
                </a:r>
                <a:endParaRPr sz="800">
                  <a:solidFill>
                    <a:schemeClr val="dk1"/>
                  </a:solidFill>
                  <a:latin typeface="Calibri"/>
                  <a:ea typeface="Calibri"/>
                  <a:cs typeface="Calibri"/>
                  <a:sym typeface="Calibri"/>
                </a:endParaRPr>
              </a:p>
            </p:txBody>
          </p:sp>
          <p:sp>
            <p:nvSpPr>
              <p:cNvPr id="502" name="Google Shape;502;p17"/>
              <p:cNvSpPr txBox="1"/>
              <p:nvPr/>
            </p:nvSpPr>
            <p:spPr>
              <a:xfrm>
                <a:off x="3719842" y="2211856"/>
                <a:ext cx="23756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a:t>
                </a:r>
                <a:endParaRPr sz="800">
                  <a:solidFill>
                    <a:schemeClr val="dk1"/>
                  </a:solidFill>
                  <a:latin typeface="Calibri"/>
                  <a:ea typeface="Calibri"/>
                  <a:cs typeface="Calibri"/>
                  <a:sym typeface="Calibri"/>
                </a:endParaRPr>
              </a:p>
            </p:txBody>
          </p:sp>
          <p:sp>
            <p:nvSpPr>
              <p:cNvPr id="503" name="Google Shape;503;p17"/>
              <p:cNvSpPr txBox="1"/>
              <p:nvPr/>
            </p:nvSpPr>
            <p:spPr>
              <a:xfrm>
                <a:off x="3947879" y="2037790"/>
                <a:ext cx="25039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t>
                </a:r>
                <a:endParaRPr sz="800">
                  <a:solidFill>
                    <a:schemeClr val="dk1"/>
                  </a:solidFill>
                  <a:latin typeface="Calibri"/>
                  <a:ea typeface="Calibri"/>
                  <a:cs typeface="Calibri"/>
                  <a:sym typeface="Calibri"/>
                </a:endParaRPr>
              </a:p>
            </p:txBody>
          </p:sp>
        </p:grpSp>
        <p:grpSp>
          <p:nvGrpSpPr>
            <p:cNvPr id="504" name="Google Shape;504;p17"/>
            <p:cNvGrpSpPr/>
            <p:nvPr/>
          </p:nvGrpSpPr>
          <p:grpSpPr>
            <a:xfrm>
              <a:off x="2586366" y="3329201"/>
              <a:ext cx="1976542" cy="1597046"/>
              <a:chOff x="2586366" y="3329201"/>
              <a:chExt cx="1976542" cy="1597046"/>
            </a:xfrm>
          </p:grpSpPr>
          <p:grpSp>
            <p:nvGrpSpPr>
              <p:cNvPr id="505" name="Google Shape;505;p17"/>
              <p:cNvGrpSpPr/>
              <p:nvPr/>
            </p:nvGrpSpPr>
            <p:grpSpPr>
              <a:xfrm>
                <a:off x="2586366" y="3329201"/>
                <a:ext cx="1976542" cy="1597046"/>
                <a:chOff x="2567347" y="1697735"/>
                <a:chExt cx="1976542" cy="1597046"/>
              </a:xfrm>
            </p:grpSpPr>
            <p:grpSp>
              <p:nvGrpSpPr>
                <p:cNvPr id="506" name="Google Shape;506;p17"/>
                <p:cNvGrpSpPr/>
                <p:nvPr/>
              </p:nvGrpSpPr>
              <p:grpSpPr>
                <a:xfrm>
                  <a:off x="2808911" y="1949450"/>
                  <a:ext cx="1391614" cy="1093308"/>
                  <a:chOff x="2782251" y="1952888"/>
                  <a:chExt cx="1391614" cy="1093308"/>
                </a:xfrm>
              </p:grpSpPr>
              <p:cxnSp>
                <p:nvCxnSpPr>
                  <p:cNvPr id="507" name="Google Shape;507;p17"/>
                  <p:cNvCxnSpPr/>
                  <p:nvPr/>
                </p:nvCxnSpPr>
                <p:spPr>
                  <a:xfrm>
                    <a:off x="2786485" y="1952888"/>
                    <a:ext cx="0" cy="1093308"/>
                  </a:xfrm>
                  <a:prstGeom prst="straightConnector1">
                    <a:avLst/>
                  </a:prstGeom>
                  <a:noFill/>
                  <a:ln cap="flat" cmpd="sng" w="12700">
                    <a:solidFill>
                      <a:schemeClr val="dk1"/>
                    </a:solidFill>
                    <a:prstDash val="solid"/>
                    <a:miter lim="800000"/>
                    <a:headEnd len="sm" w="sm" type="none"/>
                    <a:tailEnd len="sm" w="sm" type="none"/>
                  </a:ln>
                </p:spPr>
              </p:cxnSp>
              <p:cxnSp>
                <p:nvCxnSpPr>
                  <p:cNvPr id="508" name="Google Shape;508;p17"/>
                  <p:cNvCxnSpPr/>
                  <p:nvPr/>
                </p:nvCxnSpPr>
                <p:spPr>
                  <a:xfrm>
                    <a:off x="2782251" y="3041961"/>
                    <a:ext cx="1391614" cy="0"/>
                  </a:xfrm>
                  <a:prstGeom prst="straightConnector1">
                    <a:avLst/>
                  </a:prstGeom>
                  <a:noFill/>
                  <a:ln cap="flat" cmpd="sng" w="12700">
                    <a:solidFill>
                      <a:schemeClr val="dk1"/>
                    </a:solidFill>
                    <a:prstDash val="solid"/>
                    <a:miter lim="800000"/>
                    <a:headEnd len="sm" w="sm" type="none"/>
                    <a:tailEnd len="sm" w="sm" type="none"/>
                  </a:ln>
                </p:spPr>
              </p:cxnSp>
            </p:grpSp>
            <p:cxnSp>
              <p:nvCxnSpPr>
                <p:cNvPr id="509" name="Google Shape;509;p17"/>
                <p:cNvCxnSpPr/>
                <p:nvPr/>
              </p:nvCxnSpPr>
              <p:spPr>
                <a:xfrm>
                  <a:off x="2759034" y="1957227"/>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10" name="Google Shape;510;p17"/>
                <p:cNvCxnSpPr/>
                <p:nvPr/>
              </p:nvCxnSpPr>
              <p:spPr>
                <a:xfrm>
                  <a:off x="2759034" y="213185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11" name="Google Shape;511;p17"/>
                <p:cNvCxnSpPr/>
                <p:nvPr/>
              </p:nvCxnSpPr>
              <p:spPr>
                <a:xfrm>
                  <a:off x="2759034" y="230330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12" name="Google Shape;512;p17"/>
                <p:cNvCxnSpPr/>
                <p:nvPr/>
              </p:nvCxnSpPr>
              <p:spPr>
                <a:xfrm>
                  <a:off x="2759034" y="249435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13" name="Google Shape;513;p17"/>
                <p:cNvCxnSpPr/>
                <p:nvPr/>
              </p:nvCxnSpPr>
              <p:spPr>
                <a:xfrm>
                  <a:off x="2759034" y="2668981"/>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14" name="Google Shape;514;p17"/>
                <p:cNvCxnSpPr/>
                <p:nvPr/>
              </p:nvCxnSpPr>
              <p:spPr>
                <a:xfrm>
                  <a:off x="2759034" y="285630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15" name="Google Shape;515;p17"/>
                <p:cNvCxnSpPr/>
                <p:nvPr/>
              </p:nvCxnSpPr>
              <p:spPr>
                <a:xfrm>
                  <a:off x="32829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516" name="Google Shape;516;p17"/>
                <p:cNvCxnSpPr/>
                <p:nvPr/>
              </p:nvCxnSpPr>
              <p:spPr>
                <a:xfrm>
                  <a:off x="37401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517" name="Google Shape;517;p17"/>
                <p:cNvCxnSpPr/>
                <p:nvPr/>
              </p:nvCxnSpPr>
              <p:spPr>
                <a:xfrm>
                  <a:off x="4200525" y="3032173"/>
                  <a:ext cx="0" cy="57727"/>
                </a:xfrm>
                <a:prstGeom prst="straightConnector1">
                  <a:avLst/>
                </a:prstGeom>
                <a:noFill/>
                <a:ln cap="flat" cmpd="sng" w="12700">
                  <a:solidFill>
                    <a:schemeClr val="dk1"/>
                  </a:solidFill>
                  <a:prstDash val="solid"/>
                  <a:miter lim="800000"/>
                  <a:headEnd len="sm" w="sm" type="none"/>
                  <a:tailEnd len="sm" w="sm" type="none"/>
                </a:ln>
              </p:spPr>
            </p:cxnSp>
            <p:sp>
              <p:nvSpPr>
                <p:cNvPr id="518" name="Google Shape;518;p17"/>
                <p:cNvSpPr txBox="1"/>
                <p:nvPr/>
              </p:nvSpPr>
              <p:spPr>
                <a:xfrm>
                  <a:off x="2567347" y="1846364"/>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519" name="Google Shape;519;p17"/>
                <p:cNvSpPr txBox="1"/>
                <p:nvPr/>
              </p:nvSpPr>
              <p:spPr>
                <a:xfrm>
                  <a:off x="2567347" y="2027959"/>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a:t>
                  </a:r>
                  <a:endParaRPr sz="1000">
                    <a:solidFill>
                      <a:schemeClr val="dk1"/>
                    </a:solidFill>
                    <a:latin typeface="Calibri"/>
                    <a:ea typeface="Calibri"/>
                    <a:cs typeface="Calibri"/>
                    <a:sym typeface="Calibri"/>
                  </a:endParaRPr>
                </a:p>
              </p:txBody>
            </p:sp>
            <p:sp>
              <p:nvSpPr>
                <p:cNvPr id="520" name="Google Shape;520;p17"/>
                <p:cNvSpPr txBox="1"/>
                <p:nvPr/>
              </p:nvSpPr>
              <p:spPr>
                <a:xfrm>
                  <a:off x="2567347" y="2187191"/>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521" name="Google Shape;521;p17"/>
                <p:cNvSpPr txBox="1"/>
                <p:nvPr/>
              </p:nvSpPr>
              <p:spPr>
                <a:xfrm>
                  <a:off x="2567347" y="2397158"/>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a:t>
                  </a:r>
                  <a:endParaRPr sz="1000">
                    <a:solidFill>
                      <a:schemeClr val="dk1"/>
                    </a:solidFill>
                    <a:latin typeface="Calibri"/>
                    <a:ea typeface="Calibri"/>
                    <a:cs typeface="Calibri"/>
                    <a:sym typeface="Calibri"/>
                  </a:endParaRPr>
                </a:p>
              </p:txBody>
            </p:sp>
            <p:sp>
              <p:nvSpPr>
                <p:cNvPr id="522" name="Google Shape;522;p17"/>
                <p:cNvSpPr txBox="1"/>
                <p:nvPr/>
              </p:nvSpPr>
              <p:spPr>
                <a:xfrm>
                  <a:off x="2567347" y="2584692"/>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523" name="Google Shape;523;p17"/>
                <p:cNvSpPr txBox="1"/>
                <p:nvPr/>
              </p:nvSpPr>
              <p:spPr>
                <a:xfrm>
                  <a:off x="2567347" y="276882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a:t>
                  </a:r>
                  <a:endParaRPr sz="1000">
                    <a:solidFill>
                      <a:schemeClr val="dk1"/>
                    </a:solidFill>
                    <a:latin typeface="Calibri"/>
                    <a:ea typeface="Calibri"/>
                    <a:cs typeface="Calibri"/>
                    <a:sym typeface="Calibri"/>
                  </a:endParaRPr>
                </a:p>
              </p:txBody>
            </p:sp>
            <p:sp>
              <p:nvSpPr>
                <p:cNvPr id="524" name="Google Shape;524;p17"/>
                <p:cNvSpPr txBox="1"/>
                <p:nvPr/>
              </p:nvSpPr>
              <p:spPr>
                <a:xfrm>
                  <a:off x="2567347" y="2949817"/>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525" name="Google Shape;525;p17"/>
                <p:cNvSpPr txBox="1"/>
                <p:nvPr/>
              </p:nvSpPr>
              <p:spPr>
                <a:xfrm>
                  <a:off x="2687451"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526" name="Google Shape;526;p17"/>
                <p:cNvSpPr txBox="1"/>
                <p:nvPr/>
              </p:nvSpPr>
              <p:spPr>
                <a:xfrm>
                  <a:off x="31521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527" name="Google Shape;527;p17"/>
                <p:cNvSpPr txBox="1"/>
                <p:nvPr/>
              </p:nvSpPr>
              <p:spPr>
                <a:xfrm>
                  <a:off x="36093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528" name="Google Shape;528;p17"/>
                <p:cNvSpPr txBox="1"/>
                <p:nvPr/>
              </p:nvSpPr>
              <p:spPr>
                <a:xfrm>
                  <a:off x="4069720"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529" name="Google Shape;529;p17"/>
                <p:cNvSpPr txBox="1"/>
                <p:nvPr/>
              </p:nvSpPr>
              <p:spPr>
                <a:xfrm>
                  <a:off x="2635626" y="1697735"/>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X2</a:t>
                  </a:r>
                  <a:endParaRPr sz="1100">
                    <a:solidFill>
                      <a:schemeClr val="dk1"/>
                    </a:solidFill>
                    <a:latin typeface="Calibri"/>
                    <a:ea typeface="Calibri"/>
                    <a:cs typeface="Calibri"/>
                    <a:sym typeface="Calibri"/>
                  </a:endParaRPr>
                </a:p>
              </p:txBody>
            </p:sp>
            <p:sp>
              <p:nvSpPr>
                <p:cNvPr id="530" name="Google Shape;530;p17"/>
                <p:cNvSpPr txBox="1"/>
                <p:nvPr/>
              </p:nvSpPr>
              <p:spPr>
                <a:xfrm>
                  <a:off x="4197319" y="2916681"/>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X1</a:t>
                  </a:r>
                  <a:endParaRPr sz="1100">
                    <a:solidFill>
                      <a:schemeClr val="dk1"/>
                    </a:solidFill>
                    <a:latin typeface="Calibri"/>
                    <a:ea typeface="Calibri"/>
                    <a:cs typeface="Calibri"/>
                    <a:sym typeface="Calibri"/>
                  </a:endParaRPr>
                </a:p>
              </p:txBody>
            </p:sp>
          </p:grpSp>
          <p:sp>
            <p:nvSpPr>
              <p:cNvPr id="531" name="Google Shape;531;p17"/>
              <p:cNvSpPr/>
              <p:nvPr/>
            </p:nvSpPr>
            <p:spPr>
              <a:xfrm rot="-2977305">
                <a:off x="3059188" y="4469925"/>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17"/>
              <p:cNvSpPr/>
              <p:nvPr/>
            </p:nvSpPr>
            <p:spPr>
              <a:xfrm rot="-2977305">
                <a:off x="3176502" y="437491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17"/>
              <p:cNvSpPr/>
              <p:nvPr/>
            </p:nvSpPr>
            <p:spPr>
              <a:xfrm rot="-2977305">
                <a:off x="3535426" y="3991367"/>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17"/>
              <p:cNvSpPr/>
              <p:nvPr/>
            </p:nvSpPr>
            <p:spPr>
              <a:xfrm rot="-2977305">
                <a:off x="3535426" y="3908874"/>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 name="Google Shape;535;p17"/>
              <p:cNvSpPr/>
              <p:nvPr/>
            </p:nvSpPr>
            <p:spPr>
              <a:xfrm rot="-2977305">
                <a:off x="3779533" y="390569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17"/>
              <p:cNvSpPr/>
              <p:nvPr/>
            </p:nvSpPr>
            <p:spPr>
              <a:xfrm rot="-2977305">
                <a:off x="4043524" y="371534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17"/>
              <p:cNvSpPr txBox="1"/>
              <p:nvPr/>
            </p:nvSpPr>
            <p:spPr>
              <a:xfrm>
                <a:off x="3171521" y="4287534"/>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a:t>
                </a:r>
                <a:endParaRPr sz="800">
                  <a:solidFill>
                    <a:schemeClr val="dk1"/>
                  </a:solidFill>
                  <a:latin typeface="Calibri"/>
                  <a:ea typeface="Calibri"/>
                  <a:cs typeface="Calibri"/>
                  <a:sym typeface="Calibri"/>
                </a:endParaRPr>
              </a:p>
            </p:txBody>
          </p:sp>
          <p:sp>
            <p:nvSpPr>
              <p:cNvPr id="538" name="Google Shape;538;p17"/>
              <p:cNvSpPr txBox="1"/>
              <p:nvPr/>
            </p:nvSpPr>
            <p:spPr>
              <a:xfrm>
                <a:off x="3525687" y="3915633"/>
                <a:ext cx="2359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t>
                </a:r>
                <a:endParaRPr sz="800">
                  <a:solidFill>
                    <a:schemeClr val="dk1"/>
                  </a:solidFill>
                  <a:latin typeface="Calibri"/>
                  <a:ea typeface="Calibri"/>
                  <a:cs typeface="Calibri"/>
                  <a:sym typeface="Calibri"/>
                </a:endParaRPr>
              </a:p>
            </p:txBody>
          </p:sp>
          <p:sp>
            <p:nvSpPr>
              <p:cNvPr id="539" name="Google Shape;539;p17"/>
              <p:cNvSpPr txBox="1"/>
              <p:nvPr/>
            </p:nvSpPr>
            <p:spPr>
              <a:xfrm>
                <a:off x="3525687" y="3817822"/>
                <a:ext cx="25840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
                </a:r>
                <a:endParaRPr sz="800">
                  <a:solidFill>
                    <a:schemeClr val="dk1"/>
                  </a:solidFill>
                  <a:latin typeface="Calibri"/>
                  <a:ea typeface="Calibri"/>
                  <a:cs typeface="Calibri"/>
                  <a:sym typeface="Calibri"/>
                </a:endParaRPr>
              </a:p>
            </p:txBody>
          </p:sp>
          <p:sp>
            <p:nvSpPr>
              <p:cNvPr id="540" name="Google Shape;540;p17"/>
              <p:cNvSpPr txBox="1"/>
              <p:nvPr/>
            </p:nvSpPr>
            <p:spPr>
              <a:xfrm>
                <a:off x="3786207" y="3819129"/>
                <a:ext cx="23756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a:t>
                </a:r>
                <a:endParaRPr sz="800">
                  <a:solidFill>
                    <a:schemeClr val="dk1"/>
                  </a:solidFill>
                  <a:latin typeface="Calibri"/>
                  <a:ea typeface="Calibri"/>
                  <a:cs typeface="Calibri"/>
                  <a:sym typeface="Calibri"/>
                </a:endParaRPr>
              </a:p>
            </p:txBody>
          </p:sp>
          <p:sp>
            <p:nvSpPr>
              <p:cNvPr id="541" name="Google Shape;541;p17"/>
              <p:cNvSpPr txBox="1"/>
              <p:nvPr/>
            </p:nvSpPr>
            <p:spPr>
              <a:xfrm>
                <a:off x="4047419" y="3631402"/>
                <a:ext cx="25039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t>
                </a:r>
                <a:endParaRPr sz="800">
                  <a:solidFill>
                    <a:schemeClr val="dk1"/>
                  </a:solidFill>
                  <a:latin typeface="Calibri"/>
                  <a:ea typeface="Calibri"/>
                  <a:cs typeface="Calibri"/>
                  <a:sym typeface="Calibri"/>
                </a:endParaRPr>
              </a:p>
            </p:txBody>
          </p:sp>
          <p:sp>
            <p:nvSpPr>
              <p:cNvPr id="542" name="Google Shape;542;p17"/>
              <p:cNvSpPr txBox="1"/>
              <p:nvPr/>
            </p:nvSpPr>
            <p:spPr>
              <a:xfrm>
                <a:off x="3049449" y="4400317"/>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a:t>
                </a:r>
                <a:endParaRPr sz="800">
                  <a:solidFill>
                    <a:schemeClr val="dk1"/>
                  </a:solidFill>
                  <a:latin typeface="Calibri"/>
                  <a:ea typeface="Calibri"/>
                  <a:cs typeface="Calibri"/>
                  <a:sym typeface="Calibri"/>
                </a:endParaRPr>
              </a:p>
            </p:txBody>
          </p:sp>
          <p:sp>
            <p:nvSpPr>
              <p:cNvPr id="543" name="Google Shape;543;p17"/>
              <p:cNvSpPr/>
              <p:nvPr/>
            </p:nvSpPr>
            <p:spPr>
              <a:xfrm>
                <a:off x="2985944" y="4281974"/>
                <a:ext cx="408384" cy="37589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 name="Google Shape;544;p17"/>
              <p:cNvSpPr/>
              <p:nvPr/>
            </p:nvSpPr>
            <p:spPr>
              <a:xfrm>
                <a:off x="3354994" y="3788921"/>
                <a:ext cx="641879" cy="37589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5" name="Google Shape;545;p17"/>
              <p:cNvSpPr/>
              <p:nvPr/>
            </p:nvSpPr>
            <p:spPr>
              <a:xfrm>
                <a:off x="3516848" y="3793347"/>
                <a:ext cx="213751" cy="37262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46" name="Google Shape;546;p17"/>
            <p:cNvGrpSpPr/>
            <p:nvPr/>
          </p:nvGrpSpPr>
          <p:grpSpPr>
            <a:xfrm>
              <a:off x="4706143" y="3362076"/>
              <a:ext cx="1976542" cy="1597046"/>
              <a:chOff x="4706143" y="3362076"/>
              <a:chExt cx="1976542" cy="1597046"/>
            </a:xfrm>
          </p:grpSpPr>
          <p:grpSp>
            <p:nvGrpSpPr>
              <p:cNvPr id="547" name="Google Shape;547;p17"/>
              <p:cNvGrpSpPr/>
              <p:nvPr/>
            </p:nvGrpSpPr>
            <p:grpSpPr>
              <a:xfrm>
                <a:off x="4706143" y="3362076"/>
                <a:ext cx="1976542" cy="1597046"/>
                <a:chOff x="2567347" y="1697735"/>
                <a:chExt cx="1976542" cy="1597046"/>
              </a:xfrm>
            </p:grpSpPr>
            <p:grpSp>
              <p:nvGrpSpPr>
                <p:cNvPr id="548" name="Google Shape;548;p17"/>
                <p:cNvGrpSpPr/>
                <p:nvPr/>
              </p:nvGrpSpPr>
              <p:grpSpPr>
                <a:xfrm>
                  <a:off x="2808911" y="1949450"/>
                  <a:ext cx="1391614" cy="1093308"/>
                  <a:chOff x="2782251" y="1952888"/>
                  <a:chExt cx="1391614" cy="1093308"/>
                </a:xfrm>
              </p:grpSpPr>
              <p:cxnSp>
                <p:nvCxnSpPr>
                  <p:cNvPr id="549" name="Google Shape;549;p17"/>
                  <p:cNvCxnSpPr/>
                  <p:nvPr/>
                </p:nvCxnSpPr>
                <p:spPr>
                  <a:xfrm>
                    <a:off x="2786485" y="1952888"/>
                    <a:ext cx="0" cy="1093308"/>
                  </a:xfrm>
                  <a:prstGeom prst="straightConnector1">
                    <a:avLst/>
                  </a:prstGeom>
                  <a:noFill/>
                  <a:ln cap="flat" cmpd="sng" w="12700">
                    <a:solidFill>
                      <a:schemeClr val="dk1"/>
                    </a:solidFill>
                    <a:prstDash val="solid"/>
                    <a:miter lim="800000"/>
                    <a:headEnd len="sm" w="sm" type="none"/>
                    <a:tailEnd len="sm" w="sm" type="none"/>
                  </a:ln>
                </p:spPr>
              </p:cxnSp>
              <p:cxnSp>
                <p:nvCxnSpPr>
                  <p:cNvPr id="550" name="Google Shape;550;p17"/>
                  <p:cNvCxnSpPr/>
                  <p:nvPr/>
                </p:nvCxnSpPr>
                <p:spPr>
                  <a:xfrm>
                    <a:off x="2782251" y="3041961"/>
                    <a:ext cx="1391614" cy="0"/>
                  </a:xfrm>
                  <a:prstGeom prst="straightConnector1">
                    <a:avLst/>
                  </a:prstGeom>
                  <a:noFill/>
                  <a:ln cap="flat" cmpd="sng" w="12700">
                    <a:solidFill>
                      <a:schemeClr val="dk1"/>
                    </a:solidFill>
                    <a:prstDash val="solid"/>
                    <a:miter lim="800000"/>
                    <a:headEnd len="sm" w="sm" type="none"/>
                    <a:tailEnd len="sm" w="sm" type="none"/>
                  </a:ln>
                </p:spPr>
              </p:cxnSp>
            </p:grpSp>
            <p:cxnSp>
              <p:nvCxnSpPr>
                <p:cNvPr id="551" name="Google Shape;551;p17"/>
                <p:cNvCxnSpPr/>
                <p:nvPr/>
              </p:nvCxnSpPr>
              <p:spPr>
                <a:xfrm>
                  <a:off x="2759034" y="1957227"/>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52" name="Google Shape;552;p17"/>
                <p:cNvCxnSpPr/>
                <p:nvPr/>
              </p:nvCxnSpPr>
              <p:spPr>
                <a:xfrm>
                  <a:off x="2759034" y="213185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53" name="Google Shape;553;p17"/>
                <p:cNvCxnSpPr/>
                <p:nvPr/>
              </p:nvCxnSpPr>
              <p:spPr>
                <a:xfrm>
                  <a:off x="2759034" y="230330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54" name="Google Shape;554;p17"/>
                <p:cNvCxnSpPr/>
                <p:nvPr/>
              </p:nvCxnSpPr>
              <p:spPr>
                <a:xfrm>
                  <a:off x="2759034" y="249435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55" name="Google Shape;555;p17"/>
                <p:cNvCxnSpPr/>
                <p:nvPr/>
              </p:nvCxnSpPr>
              <p:spPr>
                <a:xfrm>
                  <a:off x="2759034" y="2668981"/>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56" name="Google Shape;556;p17"/>
                <p:cNvCxnSpPr/>
                <p:nvPr/>
              </p:nvCxnSpPr>
              <p:spPr>
                <a:xfrm>
                  <a:off x="2759034" y="285630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557" name="Google Shape;557;p17"/>
                <p:cNvCxnSpPr/>
                <p:nvPr/>
              </p:nvCxnSpPr>
              <p:spPr>
                <a:xfrm>
                  <a:off x="32829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558" name="Google Shape;558;p17"/>
                <p:cNvCxnSpPr/>
                <p:nvPr/>
              </p:nvCxnSpPr>
              <p:spPr>
                <a:xfrm>
                  <a:off x="37401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559" name="Google Shape;559;p17"/>
                <p:cNvCxnSpPr/>
                <p:nvPr/>
              </p:nvCxnSpPr>
              <p:spPr>
                <a:xfrm>
                  <a:off x="4200525" y="3032173"/>
                  <a:ext cx="0" cy="57727"/>
                </a:xfrm>
                <a:prstGeom prst="straightConnector1">
                  <a:avLst/>
                </a:prstGeom>
                <a:noFill/>
                <a:ln cap="flat" cmpd="sng" w="12700">
                  <a:solidFill>
                    <a:schemeClr val="dk1"/>
                  </a:solidFill>
                  <a:prstDash val="solid"/>
                  <a:miter lim="800000"/>
                  <a:headEnd len="sm" w="sm" type="none"/>
                  <a:tailEnd len="sm" w="sm" type="none"/>
                </a:ln>
              </p:spPr>
            </p:cxnSp>
            <p:sp>
              <p:nvSpPr>
                <p:cNvPr id="560" name="Google Shape;560;p17"/>
                <p:cNvSpPr txBox="1"/>
                <p:nvPr/>
              </p:nvSpPr>
              <p:spPr>
                <a:xfrm>
                  <a:off x="2567347" y="1846364"/>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561" name="Google Shape;561;p17"/>
                <p:cNvSpPr txBox="1"/>
                <p:nvPr/>
              </p:nvSpPr>
              <p:spPr>
                <a:xfrm>
                  <a:off x="2567347" y="2027959"/>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a:t>
                  </a:r>
                  <a:endParaRPr sz="1000">
                    <a:solidFill>
                      <a:schemeClr val="dk1"/>
                    </a:solidFill>
                    <a:latin typeface="Calibri"/>
                    <a:ea typeface="Calibri"/>
                    <a:cs typeface="Calibri"/>
                    <a:sym typeface="Calibri"/>
                  </a:endParaRPr>
                </a:p>
              </p:txBody>
            </p:sp>
            <p:sp>
              <p:nvSpPr>
                <p:cNvPr id="562" name="Google Shape;562;p17"/>
                <p:cNvSpPr txBox="1"/>
                <p:nvPr/>
              </p:nvSpPr>
              <p:spPr>
                <a:xfrm>
                  <a:off x="2567347" y="2187191"/>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563" name="Google Shape;563;p17"/>
                <p:cNvSpPr txBox="1"/>
                <p:nvPr/>
              </p:nvSpPr>
              <p:spPr>
                <a:xfrm>
                  <a:off x="2567347" y="2397158"/>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a:t>
                  </a:r>
                  <a:endParaRPr sz="1000">
                    <a:solidFill>
                      <a:schemeClr val="dk1"/>
                    </a:solidFill>
                    <a:latin typeface="Calibri"/>
                    <a:ea typeface="Calibri"/>
                    <a:cs typeface="Calibri"/>
                    <a:sym typeface="Calibri"/>
                  </a:endParaRPr>
                </a:p>
              </p:txBody>
            </p:sp>
            <p:sp>
              <p:nvSpPr>
                <p:cNvPr id="564" name="Google Shape;564;p17"/>
                <p:cNvSpPr txBox="1"/>
                <p:nvPr/>
              </p:nvSpPr>
              <p:spPr>
                <a:xfrm>
                  <a:off x="2567347" y="2584692"/>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565" name="Google Shape;565;p17"/>
                <p:cNvSpPr txBox="1"/>
                <p:nvPr/>
              </p:nvSpPr>
              <p:spPr>
                <a:xfrm>
                  <a:off x="2567347" y="276882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a:t>
                  </a:r>
                  <a:endParaRPr sz="1000">
                    <a:solidFill>
                      <a:schemeClr val="dk1"/>
                    </a:solidFill>
                    <a:latin typeface="Calibri"/>
                    <a:ea typeface="Calibri"/>
                    <a:cs typeface="Calibri"/>
                    <a:sym typeface="Calibri"/>
                  </a:endParaRPr>
                </a:p>
              </p:txBody>
            </p:sp>
            <p:sp>
              <p:nvSpPr>
                <p:cNvPr id="566" name="Google Shape;566;p17"/>
                <p:cNvSpPr txBox="1"/>
                <p:nvPr/>
              </p:nvSpPr>
              <p:spPr>
                <a:xfrm>
                  <a:off x="2567347" y="2949817"/>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567" name="Google Shape;567;p17"/>
                <p:cNvSpPr txBox="1"/>
                <p:nvPr/>
              </p:nvSpPr>
              <p:spPr>
                <a:xfrm>
                  <a:off x="2687451"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568" name="Google Shape;568;p17"/>
                <p:cNvSpPr txBox="1"/>
                <p:nvPr/>
              </p:nvSpPr>
              <p:spPr>
                <a:xfrm>
                  <a:off x="31521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569" name="Google Shape;569;p17"/>
                <p:cNvSpPr txBox="1"/>
                <p:nvPr/>
              </p:nvSpPr>
              <p:spPr>
                <a:xfrm>
                  <a:off x="36093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570" name="Google Shape;570;p17"/>
                <p:cNvSpPr txBox="1"/>
                <p:nvPr/>
              </p:nvSpPr>
              <p:spPr>
                <a:xfrm>
                  <a:off x="4069720"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571" name="Google Shape;571;p17"/>
                <p:cNvSpPr txBox="1"/>
                <p:nvPr/>
              </p:nvSpPr>
              <p:spPr>
                <a:xfrm>
                  <a:off x="2635626" y="1697735"/>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X2</a:t>
                  </a:r>
                  <a:endParaRPr sz="1100">
                    <a:solidFill>
                      <a:schemeClr val="dk1"/>
                    </a:solidFill>
                    <a:latin typeface="Calibri"/>
                    <a:ea typeface="Calibri"/>
                    <a:cs typeface="Calibri"/>
                    <a:sym typeface="Calibri"/>
                  </a:endParaRPr>
                </a:p>
              </p:txBody>
            </p:sp>
            <p:sp>
              <p:nvSpPr>
                <p:cNvPr id="572" name="Google Shape;572;p17"/>
                <p:cNvSpPr txBox="1"/>
                <p:nvPr/>
              </p:nvSpPr>
              <p:spPr>
                <a:xfrm>
                  <a:off x="4197319" y="2916681"/>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X1</a:t>
                  </a:r>
                  <a:endParaRPr sz="1100">
                    <a:solidFill>
                      <a:schemeClr val="dk1"/>
                    </a:solidFill>
                    <a:latin typeface="Calibri"/>
                    <a:ea typeface="Calibri"/>
                    <a:cs typeface="Calibri"/>
                    <a:sym typeface="Calibri"/>
                  </a:endParaRPr>
                </a:p>
              </p:txBody>
            </p:sp>
          </p:grpSp>
          <p:sp>
            <p:nvSpPr>
              <p:cNvPr id="573" name="Google Shape;573;p17"/>
              <p:cNvSpPr/>
              <p:nvPr/>
            </p:nvSpPr>
            <p:spPr>
              <a:xfrm rot="-2977305">
                <a:off x="5181128" y="4484007"/>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17"/>
              <p:cNvSpPr/>
              <p:nvPr/>
            </p:nvSpPr>
            <p:spPr>
              <a:xfrm rot="-2977305">
                <a:off x="5298442" y="4389001"/>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17"/>
              <p:cNvSpPr/>
              <p:nvPr/>
            </p:nvSpPr>
            <p:spPr>
              <a:xfrm rot="-2977305">
                <a:off x="5657366" y="400544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17"/>
              <p:cNvSpPr/>
              <p:nvPr/>
            </p:nvSpPr>
            <p:spPr>
              <a:xfrm rot="-2977305">
                <a:off x="5657366" y="3922956"/>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17"/>
              <p:cNvSpPr/>
              <p:nvPr/>
            </p:nvSpPr>
            <p:spPr>
              <a:xfrm rot="-2977305">
                <a:off x="5901473" y="3919781"/>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17"/>
              <p:cNvSpPr/>
              <p:nvPr/>
            </p:nvSpPr>
            <p:spPr>
              <a:xfrm rot="-2977305">
                <a:off x="6165464" y="3729431"/>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17"/>
              <p:cNvSpPr txBox="1"/>
              <p:nvPr/>
            </p:nvSpPr>
            <p:spPr>
              <a:xfrm>
                <a:off x="5293461" y="4301616"/>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a:t>
                </a:r>
                <a:endParaRPr sz="800">
                  <a:solidFill>
                    <a:schemeClr val="dk1"/>
                  </a:solidFill>
                  <a:latin typeface="Calibri"/>
                  <a:ea typeface="Calibri"/>
                  <a:cs typeface="Calibri"/>
                  <a:sym typeface="Calibri"/>
                </a:endParaRPr>
              </a:p>
            </p:txBody>
          </p:sp>
          <p:sp>
            <p:nvSpPr>
              <p:cNvPr id="580" name="Google Shape;580;p17"/>
              <p:cNvSpPr txBox="1"/>
              <p:nvPr/>
            </p:nvSpPr>
            <p:spPr>
              <a:xfrm>
                <a:off x="5647627" y="3929715"/>
                <a:ext cx="2359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t>
                </a:r>
                <a:endParaRPr sz="800">
                  <a:solidFill>
                    <a:schemeClr val="dk1"/>
                  </a:solidFill>
                  <a:latin typeface="Calibri"/>
                  <a:ea typeface="Calibri"/>
                  <a:cs typeface="Calibri"/>
                  <a:sym typeface="Calibri"/>
                </a:endParaRPr>
              </a:p>
            </p:txBody>
          </p:sp>
          <p:sp>
            <p:nvSpPr>
              <p:cNvPr id="581" name="Google Shape;581;p17"/>
              <p:cNvSpPr txBox="1"/>
              <p:nvPr/>
            </p:nvSpPr>
            <p:spPr>
              <a:xfrm>
                <a:off x="5647627" y="3831904"/>
                <a:ext cx="25840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
                </a:r>
                <a:endParaRPr sz="800">
                  <a:solidFill>
                    <a:schemeClr val="dk1"/>
                  </a:solidFill>
                  <a:latin typeface="Calibri"/>
                  <a:ea typeface="Calibri"/>
                  <a:cs typeface="Calibri"/>
                  <a:sym typeface="Calibri"/>
                </a:endParaRPr>
              </a:p>
            </p:txBody>
          </p:sp>
          <p:sp>
            <p:nvSpPr>
              <p:cNvPr id="582" name="Google Shape;582;p17"/>
              <p:cNvSpPr txBox="1"/>
              <p:nvPr/>
            </p:nvSpPr>
            <p:spPr>
              <a:xfrm>
                <a:off x="5908147" y="3833211"/>
                <a:ext cx="23756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a:t>
                </a:r>
                <a:endParaRPr sz="800">
                  <a:solidFill>
                    <a:schemeClr val="dk1"/>
                  </a:solidFill>
                  <a:latin typeface="Calibri"/>
                  <a:ea typeface="Calibri"/>
                  <a:cs typeface="Calibri"/>
                  <a:sym typeface="Calibri"/>
                </a:endParaRPr>
              </a:p>
            </p:txBody>
          </p:sp>
          <p:sp>
            <p:nvSpPr>
              <p:cNvPr id="583" name="Google Shape;583;p17"/>
              <p:cNvSpPr txBox="1"/>
              <p:nvPr/>
            </p:nvSpPr>
            <p:spPr>
              <a:xfrm>
                <a:off x="6169359" y="3645484"/>
                <a:ext cx="25039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t>
                </a:r>
                <a:endParaRPr sz="800">
                  <a:solidFill>
                    <a:schemeClr val="dk1"/>
                  </a:solidFill>
                  <a:latin typeface="Calibri"/>
                  <a:ea typeface="Calibri"/>
                  <a:cs typeface="Calibri"/>
                  <a:sym typeface="Calibri"/>
                </a:endParaRPr>
              </a:p>
            </p:txBody>
          </p:sp>
          <p:sp>
            <p:nvSpPr>
              <p:cNvPr id="584" name="Google Shape;584;p17"/>
              <p:cNvSpPr txBox="1"/>
              <p:nvPr/>
            </p:nvSpPr>
            <p:spPr>
              <a:xfrm>
                <a:off x="5171389" y="4414399"/>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a:t>
                </a:r>
                <a:endParaRPr sz="800">
                  <a:solidFill>
                    <a:schemeClr val="dk1"/>
                  </a:solidFill>
                  <a:latin typeface="Calibri"/>
                  <a:ea typeface="Calibri"/>
                  <a:cs typeface="Calibri"/>
                  <a:sym typeface="Calibri"/>
                </a:endParaRPr>
              </a:p>
            </p:txBody>
          </p:sp>
          <p:sp>
            <p:nvSpPr>
              <p:cNvPr id="585" name="Google Shape;585;p17"/>
              <p:cNvSpPr/>
              <p:nvPr/>
            </p:nvSpPr>
            <p:spPr>
              <a:xfrm>
                <a:off x="5109343" y="4307307"/>
                <a:ext cx="408384" cy="37589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17"/>
              <p:cNvSpPr/>
              <p:nvPr/>
            </p:nvSpPr>
            <p:spPr>
              <a:xfrm>
                <a:off x="5462477" y="3796166"/>
                <a:ext cx="641879" cy="37589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 name="Google Shape;587;p17"/>
              <p:cNvSpPr/>
              <p:nvPr/>
            </p:nvSpPr>
            <p:spPr>
              <a:xfrm>
                <a:off x="5636625" y="3801585"/>
                <a:ext cx="213751" cy="37262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 name="Google Shape;588;p17"/>
              <p:cNvSpPr/>
              <p:nvPr/>
            </p:nvSpPr>
            <p:spPr>
              <a:xfrm>
                <a:off x="5313535" y="3559049"/>
                <a:ext cx="1172990" cy="626077"/>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89" name="Google Shape;589;p17"/>
            <p:cNvGrpSpPr/>
            <p:nvPr/>
          </p:nvGrpSpPr>
          <p:grpSpPr>
            <a:xfrm>
              <a:off x="4711570" y="1732858"/>
              <a:ext cx="1976542" cy="1597046"/>
              <a:chOff x="4711570" y="1732858"/>
              <a:chExt cx="1976542" cy="1597046"/>
            </a:xfrm>
          </p:grpSpPr>
          <p:sp>
            <p:nvSpPr>
              <p:cNvPr id="590" name="Google Shape;590;p17"/>
              <p:cNvSpPr/>
              <p:nvPr/>
            </p:nvSpPr>
            <p:spPr>
              <a:xfrm rot="-2977305">
                <a:off x="5172447" y="2855485"/>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17"/>
              <p:cNvSpPr/>
              <p:nvPr/>
            </p:nvSpPr>
            <p:spPr>
              <a:xfrm rot="-2977305">
                <a:off x="5289761" y="276682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17"/>
              <p:cNvSpPr/>
              <p:nvPr/>
            </p:nvSpPr>
            <p:spPr>
              <a:xfrm rot="-2977305">
                <a:off x="5651860" y="2386452"/>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17"/>
              <p:cNvSpPr/>
              <p:nvPr/>
            </p:nvSpPr>
            <p:spPr>
              <a:xfrm rot="-2977305">
                <a:off x="5651860" y="230395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p17"/>
              <p:cNvSpPr/>
              <p:nvPr/>
            </p:nvSpPr>
            <p:spPr>
              <a:xfrm rot="-2977305">
                <a:off x="5890434" y="229922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17"/>
              <p:cNvSpPr/>
              <p:nvPr/>
            </p:nvSpPr>
            <p:spPr>
              <a:xfrm rot="-2977305">
                <a:off x="6134909" y="2108880"/>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17"/>
              <p:cNvSpPr txBox="1"/>
              <p:nvPr/>
            </p:nvSpPr>
            <p:spPr>
              <a:xfrm>
                <a:off x="5169574" y="2782011"/>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a:t>
                </a:r>
                <a:endParaRPr sz="800">
                  <a:solidFill>
                    <a:schemeClr val="dk1"/>
                  </a:solidFill>
                  <a:latin typeface="Calibri"/>
                  <a:ea typeface="Calibri"/>
                  <a:cs typeface="Calibri"/>
                  <a:sym typeface="Calibri"/>
                </a:endParaRPr>
              </a:p>
            </p:txBody>
          </p:sp>
          <p:sp>
            <p:nvSpPr>
              <p:cNvPr id="597" name="Google Shape;597;p17"/>
              <p:cNvSpPr txBox="1"/>
              <p:nvPr/>
            </p:nvSpPr>
            <p:spPr>
              <a:xfrm>
                <a:off x="5284780" y="2679444"/>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a:t>
                </a:r>
                <a:endParaRPr sz="800">
                  <a:solidFill>
                    <a:schemeClr val="dk1"/>
                  </a:solidFill>
                  <a:latin typeface="Calibri"/>
                  <a:ea typeface="Calibri"/>
                  <a:cs typeface="Calibri"/>
                  <a:sym typeface="Calibri"/>
                </a:endParaRPr>
              </a:p>
            </p:txBody>
          </p:sp>
          <p:sp>
            <p:nvSpPr>
              <p:cNvPr id="598" name="Google Shape;598;p17"/>
              <p:cNvSpPr txBox="1"/>
              <p:nvPr/>
            </p:nvSpPr>
            <p:spPr>
              <a:xfrm>
                <a:off x="5642121" y="2310718"/>
                <a:ext cx="2359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t>
                </a:r>
                <a:endParaRPr sz="800">
                  <a:solidFill>
                    <a:schemeClr val="dk1"/>
                  </a:solidFill>
                  <a:latin typeface="Calibri"/>
                  <a:ea typeface="Calibri"/>
                  <a:cs typeface="Calibri"/>
                  <a:sym typeface="Calibri"/>
                </a:endParaRPr>
              </a:p>
            </p:txBody>
          </p:sp>
          <p:sp>
            <p:nvSpPr>
              <p:cNvPr id="599" name="Google Shape;599;p17"/>
              <p:cNvSpPr txBox="1"/>
              <p:nvPr/>
            </p:nvSpPr>
            <p:spPr>
              <a:xfrm>
                <a:off x="5642121" y="2212907"/>
                <a:ext cx="25840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
                </a:r>
                <a:endParaRPr sz="800">
                  <a:solidFill>
                    <a:schemeClr val="dk1"/>
                  </a:solidFill>
                  <a:latin typeface="Calibri"/>
                  <a:ea typeface="Calibri"/>
                  <a:cs typeface="Calibri"/>
                  <a:sym typeface="Calibri"/>
                </a:endParaRPr>
              </a:p>
            </p:txBody>
          </p:sp>
          <p:sp>
            <p:nvSpPr>
              <p:cNvPr id="600" name="Google Shape;600;p17"/>
              <p:cNvSpPr txBox="1"/>
              <p:nvPr/>
            </p:nvSpPr>
            <p:spPr>
              <a:xfrm>
                <a:off x="5897108" y="2212659"/>
                <a:ext cx="23756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a:t>
                </a:r>
                <a:endParaRPr sz="800">
                  <a:solidFill>
                    <a:schemeClr val="dk1"/>
                  </a:solidFill>
                  <a:latin typeface="Calibri"/>
                  <a:ea typeface="Calibri"/>
                  <a:cs typeface="Calibri"/>
                  <a:sym typeface="Calibri"/>
                </a:endParaRPr>
              </a:p>
            </p:txBody>
          </p:sp>
          <p:sp>
            <p:nvSpPr>
              <p:cNvPr id="601" name="Google Shape;601;p17"/>
              <p:cNvSpPr txBox="1"/>
              <p:nvPr/>
            </p:nvSpPr>
            <p:spPr>
              <a:xfrm>
                <a:off x="6137845" y="2038593"/>
                <a:ext cx="25039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t>
                </a:r>
                <a:endParaRPr sz="800">
                  <a:solidFill>
                    <a:schemeClr val="dk1"/>
                  </a:solidFill>
                  <a:latin typeface="Calibri"/>
                  <a:ea typeface="Calibri"/>
                  <a:cs typeface="Calibri"/>
                  <a:sym typeface="Calibri"/>
                </a:endParaRPr>
              </a:p>
            </p:txBody>
          </p:sp>
          <p:grpSp>
            <p:nvGrpSpPr>
              <p:cNvPr id="602" name="Google Shape;602;p17"/>
              <p:cNvGrpSpPr/>
              <p:nvPr/>
            </p:nvGrpSpPr>
            <p:grpSpPr>
              <a:xfrm>
                <a:off x="4711570" y="1732858"/>
                <a:ext cx="1976542" cy="1597046"/>
                <a:chOff x="2567347" y="1697735"/>
                <a:chExt cx="1976542" cy="1597046"/>
              </a:xfrm>
            </p:grpSpPr>
            <p:grpSp>
              <p:nvGrpSpPr>
                <p:cNvPr id="603" name="Google Shape;603;p17"/>
                <p:cNvGrpSpPr/>
                <p:nvPr/>
              </p:nvGrpSpPr>
              <p:grpSpPr>
                <a:xfrm>
                  <a:off x="2808911" y="1949450"/>
                  <a:ext cx="1391614" cy="1093308"/>
                  <a:chOff x="2782251" y="1952888"/>
                  <a:chExt cx="1391614" cy="1093308"/>
                </a:xfrm>
              </p:grpSpPr>
              <p:cxnSp>
                <p:nvCxnSpPr>
                  <p:cNvPr id="604" name="Google Shape;604;p17"/>
                  <p:cNvCxnSpPr/>
                  <p:nvPr/>
                </p:nvCxnSpPr>
                <p:spPr>
                  <a:xfrm>
                    <a:off x="2786485" y="1952888"/>
                    <a:ext cx="0" cy="1093308"/>
                  </a:xfrm>
                  <a:prstGeom prst="straightConnector1">
                    <a:avLst/>
                  </a:prstGeom>
                  <a:noFill/>
                  <a:ln cap="flat" cmpd="sng" w="12700">
                    <a:solidFill>
                      <a:schemeClr val="dk1"/>
                    </a:solidFill>
                    <a:prstDash val="solid"/>
                    <a:miter lim="800000"/>
                    <a:headEnd len="sm" w="sm" type="none"/>
                    <a:tailEnd len="sm" w="sm" type="none"/>
                  </a:ln>
                </p:spPr>
              </p:cxnSp>
              <p:cxnSp>
                <p:nvCxnSpPr>
                  <p:cNvPr id="605" name="Google Shape;605;p17"/>
                  <p:cNvCxnSpPr/>
                  <p:nvPr/>
                </p:nvCxnSpPr>
                <p:spPr>
                  <a:xfrm>
                    <a:off x="2782251" y="3041961"/>
                    <a:ext cx="1391614" cy="0"/>
                  </a:xfrm>
                  <a:prstGeom prst="straightConnector1">
                    <a:avLst/>
                  </a:prstGeom>
                  <a:noFill/>
                  <a:ln cap="flat" cmpd="sng" w="12700">
                    <a:solidFill>
                      <a:schemeClr val="dk1"/>
                    </a:solidFill>
                    <a:prstDash val="solid"/>
                    <a:miter lim="800000"/>
                    <a:headEnd len="sm" w="sm" type="none"/>
                    <a:tailEnd len="sm" w="sm" type="none"/>
                  </a:ln>
                </p:spPr>
              </p:cxnSp>
            </p:grpSp>
            <p:cxnSp>
              <p:nvCxnSpPr>
                <p:cNvPr id="606" name="Google Shape;606;p17"/>
                <p:cNvCxnSpPr/>
                <p:nvPr/>
              </p:nvCxnSpPr>
              <p:spPr>
                <a:xfrm>
                  <a:off x="2759034" y="1957227"/>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07" name="Google Shape;607;p17"/>
                <p:cNvCxnSpPr/>
                <p:nvPr/>
              </p:nvCxnSpPr>
              <p:spPr>
                <a:xfrm>
                  <a:off x="2759034" y="213185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08" name="Google Shape;608;p17"/>
                <p:cNvCxnSpPr/>
                <p:nvPr/>
              </p:nvCxnSpPr>
              <p:spPr>
                <a:xfrm>
                  <a:off x="2759034" y="230330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09" name="Google Shape;609;p17"/>
                <p:cNvCxnSpPr/>
                <p:nvPr/>
              </p:nvCxnSpPr>
              <p:spPr>
                <a:xfrm>
                  <a:off x="2759034" y="249435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10" name="Google Shape;610;p17"/>
                <p:cNvCxnSpPr/>
                <p:nvPr/>
              </p:nvCxnSpPr>
              <p:spPr>
                <a:xfrm>
                  <a:off x="2759034" y="2668981"/>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11" name="Google Shape;611;p17"/>
                <p:cNvCxnSpPr/>
                <p:nvPr/>
              </p:nvCxnSpPr>
              <p:spPr>
                <a:xfrm>
                  <a:off x="2759034" y="285630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12" name="Google Shape;612;p17"/>
                <p:cNvCxnSpPr/>
                <p:nvPr/>
              </p:nvCxnSpPr>
              <p:spPr>
                <a:xfrm>
                  <a:off x="32829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613" name="Google Shape;613;p17"/>
                <p:cNvCxnSpPr/>
                <p:nvPr/>
              </p:nvCxnSpPr>
              <p:spPr>
                <a:xfrm>
                  <a:off x="37401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614" name="Google Shape;614;p17"/>
                <p:cNvCxnSpPr/>
                <p:nvPr/>
              </p:nvCxnSpPr>
              <p:spPr>
                <a:xfrm>
                  <a:off x="4200525" y="3032173"/>
                  <a:ext cx="0" cy="57727"/>
                </a:xfrm>
                <a:prstGeom prst="straightConnector1">
                  <a:avLst/>
                </a:prstGeom>
                <a:noFill/>
                <a:ln cap="flat" cmpd="sng" w="12700">
                  <a:solidFill>
                    <a:schemeClr val="dk1"/>
                  </a:solidFill>
                  <a:prstDash val="solid"/>
                  <a:miter lim="800000"/>
                  <a:headEnd len="sm" w="sm" type="none"/>
                  <a:tailEnd len="sm" w="sm" type="none"/>
                </a:ln>
              </p:spPr>
            </p:cxnSp>
            <p:sp>
              <p:nvSpPr>
                <p:cNvPr id="615" name="Google Shape;615;p17"/>
                <p:cNvSpPr txBox="1"/>
                <p:nvPr/>
              </p:nvSpPr>
              <p:spPr>
                <a:xfrm>
                  <a:off x="2567347" y="1846364"/>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616" name="Google Shape;616;p17"/>
                <p:cNvSpPr txBox="1"/>
                <p:nvPr/>
              </p:nvSpPr>
              <p:spPr>
                <a:xfrm>
                  <a:off x="2567347" y="2027959"/>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a:t>
                  </a:r>
                  <a:endParaRPr sz="1000">
                    <a:solidFill>
                      <a:schemeClr val="dk1"/>
                    </a:solidFill>
                    <a:latin typeface="Calibri"/>
                    <a:ea typeface="Calibri"/>
                    <a:cs typeface="Calibri"/>
                    <a:sym typeface="Calibri"/>
                  </a:endParaRPr>
                </a:p>
              </p:txBody>
            </p:sp>
            <p:sp>
              <p:nvSpPr>
                <p:cNvPr id="617" name="Google Shape;617;p17"/>
                <p:cNvSpPr txBox="1"/>
                <p:nvPr/>
              </p:nvSpPr>
              <p:spPr>
                <a:xfrm>
                  <a:off x="2567347" y="2187191"/>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618" name="Google Shape;618;p17"/>
                <p:cNvSpPr txBox="1"/>
                <p:nvPr/>
              </p:nvSpPr>
              <p:spPr>
                <a:xfrm>
                  <a:off x="2567347" y="2397158"/>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a:t>
                  </a:r>
                  <a:endParaRPr sz="1000">
                    <a:solidFill>
                      <a:schemeClr val="dk1"/>
                    </a:solidFill>
                    <a:latin typeface="Calibri"/>
                    <a:ea typeface="Calibri"/>
                    <a:cs typeface="Calibri"/>
                    <a:sym typeface="Calibri"/>
                  </a:endParaRPr>
                </a:p>
              </p:txBody>
            </p:sp>
            <p:sp>
              <p:nvSpPr>
                <p:cNvPr id="619" name="Google Shape;619;p17"/>
                <p:cNvSpPr txBox="1"/>
                <p:nvPr/>
              </p:nvSpPr>
              <p:spPr>
                <a:xfrm>
                  <a:off x="2567347" y="2584692"/>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620" name="Google Shape;620;p17"/>
                <p:cNvSpPr txBox="1"/>
                <p:nvPr/>
              </p:nvSpPr>
              <p:spPr>
                <a:xfrm>
                  <a:off x="2567347" y="276882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a:t>
                  </a:r>
                  <a:endParaRPr sz="1000">
                    <a:solidFill>
                      <a:schemeClr val="dk1"/>
                    </a:solidFill>
                    <a:latin typeface="Calibri"/>
                    <a:ea typeface="Calibri"/>
                    <a:cs typeface="Calibri"/>
                    <a:sym typeface="Calibri"/>
                  </a:endParaRPr>
                </a:p>
              </p:txBody>
            </p:sp>
            <p:sp>
              <p:nvSpPr>
                <p:cNvPr id="621" name="Google Shape;621;p17"/>
                <p:cNvSpPr txBox="1"/>
                <p:nvPr/>
              </p:nvSpPr>
              <p:spPr>
                <a:xfrm>
                  <a:off x="2567347" y="2949817"/>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622" name="Google Shape;622;p17"/>
                <p:cNvSpPr txBox="1"/>
                <p:nvPr/>
              </p:nvSpPr>
              <p:spPr>
                <a:xfrm>
                  <a:off x="2687451"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623" name="Google Shape;623;p17"/>
                <p:cNvSpPr txBox="1"/>
                <p:nvPr/>
              </p:nvSpPr>
              <p:spPr>
                <a:xfrm>
                  <a:off x="31521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624" name="Google Shape;624;p17"/>
                <p:cNvSpPr txBox="1"/>
                <p:nvPr/>
              </p:nvSpPr>
              <p:spPr>
                <a:xfrm>
                  <a:off x="36093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625" name="Google Shape;625;p17"/>
                <p:cNvSpPr txBox="1"/>
                <p:nvPr/>
              </p:nvSpPr>
              <p:spPr>
                <a:xfrm>
                  <a:off x="4069720"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626" name="Google Shape;626;p17"/>
                <p:cNvSpPr txBox="1"/>
                <p:nvPr/>
              </p:nvSpPr>
              <p:spPr>
                <a:xfrm>
                  <a:off x="2635626" y="1697735"/>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X2</a:t>
                  </a:r>
                  <a:endParaRPr sz="1100">
                    <a:solidFill>
                      <a:schemeClr val="dk1"/>
                    </a:solidFill>
                    <a:latin typeface="Calibri"/>
                    <a:ea typeface="Calibri"/>
                    <a:cs typeface="Calibri"/>
                    <a:sym typeface="Calibri"/>
                  </a:endParaRPr>
                </a:p>
              </p:txBody>
            </p:sp>
            <p:sp>
              <p:nvSpPr>
                <p:cNvPr id="627" name="Google Shape;627;p17"/>
                <p:cNvSpPr txBox="1"/>
                <p:nvPr/>
              </p:nvSpPr>
              <p:spPr>
                <a:xfrm>
                  <a:off x="4197319" y="2916681"/>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X1</a:t>
                  </a:r>
                  <a:endParaRPr sz="1100">
                    <a:solidFill>
                      <a:schemeClr val="dk1"/>
                    </a:solidFill>
                    <a:latin typeface="Calibri"/>
                    <a:ea typeface="Calibri"/>
                    <a:cs typeface="Calibri"/>
                    <a:sym typeface="Calibri"/>
                  </a:endParaRPr>
                </a:p>
              </p:txBody>
            </p:sp>
          </p:grpSp>
          <p:sp>
            <p:nvSpPr>
              <p:cNvPr id="628" name="Google Shape;628;p17"/>
              <p:cNvSpPr/>
              <p:nvPr/>
            </p:nvSpPr>
            <p:spPr>
              <a:xfrm>
                <a:off x="5628402" y="2176123"/>
                <a:ext cx="213751" cy="37262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29" name="Google Shape;629;p17"/>
            <p:cNvGrpSpPr/>
            <p:nvPr/>
          </p:nvGrpSpPr>
          <p:grpSpPr>
            <a:xfrm>
              <a:off x="6942554" y="1756868"/>
              <a:ext cx="1976542" cy="1597046"/>
              <a:chOff x="6942554" y="1756868"/>
              <a:chExt cx="1976542" cy="1597046"/>
            </a:xfrm>
          </p:grpSpPr>
          <p:grpSp>
            <p:nvGrpSpPr>
              <p:cNvPr id="630" name="Google Shape;630;p17"/>
              <p:cNvGrpSpPr/>
              <p:nvPr/>
            </p:nvGrpSpPr>
            <p:grpSpPr>
              <a:xfrm>
                <a:off x="6942554" y="1756868"/>
                <a:ext cx="1976542" cy="1597046"/>
                <a:chOff x="2567347" y="1697735"/>
                <a:chExt cx="1976542" cy="1597046"/>
              </a:xfrm>
            </p:grpSpPr>
            <p:grpSp>
              <p:nvGrpSpPr>
                <p:cNvPr id="631" name="Google Shape;631;p17"/>
                <p:cNvGrpSpPr/>
                <p:nvPr/>
              </p:nvGrpSpPr>
              <p:grpSpPr>
                <a:xfrm>
                  <a:off x="2808911" y="1949450"/>
                  <a:ext cx="1391614" cy="1093308"/>
                  <a:chOff x="2782251" y="1952888"/>
                  <a:chExt cx="1391614" cy="1093308"/>
                </a:xfrm>
              </p:grpSpPr>
              <p:cxnSp>
                <p:nvCxnSpPr>
                  <p:cNvPr id="632" name="Google Shape;632;p17"/>
                  <p:cNvCxnSpPr/>
                  <p:nvPr/>
                </p:nvCxnSpPr>
                <p:spPr>
                  <a:xfrm>
                    <a:off x="2786485" y="1952888"/>
                    <a:ext cx="0" cy="1093308"/>
                  </a:xfrm>
                  <a:prstGeom prst="straightConnector1">
                    <a:avLst/>
                  </a:prstGeom>
                  <a:noFill/>
                  <a:ln cap="flat" cmpd="sng" w="12700">
                    <a:solidFill>
                      <a:schemeClr val="dk1"/>
                    </a:solidFill>
                    <a:prstDash val="solid"/>
                    <a:miter lim="800000"/>
                    <a:headEnd len="sm" w="sm" type="none"/>
                    <a:tailEnd len="sm" w="sm" type="none"/>
                  </a:ln>
                </p:spPr>
              </p:cxnSp>
              <p:cxnSp>
                <p:nvCxnSpPr>
                  <p:cNvPr id="633" name="Google Shape;633;p17"/>
                  <p:cNvCxnSpPr/>
                  <p:nvPr/>
                </p:nvCxnSpPr>
                <p:spPr>
                  <a:xfrm>
                    <a:off x="2782251" y="3041961"/>
                    <a:ext cx="1391614" cy="0"/>
                  </a:xfrm>
                  <a:prstGeom prst="straightConnector1">
                    <a:avLst/>
                  </a:prstGeom>
                  <a:noFill/>
                  <a:ln cap="flat" cmpd="sng" w="12700">
                    <a:solidFill>
                      <a:schemeClr val="dk1"/>
                    </a:solidFill>
                    <a:prstDash val="solid"/>
                    <a:miter lim="800000"/>
                    <a:headEnd len="sm" w="sm" type="none"/>
                    <a:tailEnd len="sm" w="sm" type="none"/>
                  </a:ln>
                </p:spPr>
              </p:cxnSp>
            </p:grpSp>
            <p:cxnSp>
              <p:nvCxnSpPr>
                <p:cNvPr id="634" name="Google Shape;634;p17"/>
                <p:cNvCxnSpPr/>
                <p:nvPr/>
              </p:nvCxnSpPr>
              <p:spPr>
                <a:xfrm>
                  <a:off x="2759034" y="1957227"/>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35" name="Google Shape;635;p17"/>
                <p:cNvCxnSpPr/>
                <p:nvPr/>
              </p:nvCxnSpPr>
              <p:spPr>
                <a:xfrm>
                  <a:off x="2759034" y="213185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36" name="Google Shape;636;p17"/>
                <p:cNvCxnSpPr/>
                <p:nvPr/>
              </p:nvCxnSpPr>
              <p:spPr>
                <a:xfrm>
                  <a:off x="2759034" y="230330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37" name="Google Shape;637;p17"/>
                <p:cNvCxnSpPr/>
                <p:nvPr/>
              </p:nvCxnSpPr>
              <p:spPr>
                <a:xfrm>
                  <a:off x="2759034" y="249435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38" name="Google Shape;638;p17"/>
                <p:cNvCxnSpPr/>
                <p:nvPr/>
              </p:nvCxnSpPr>
              <p:spPr>
                <a:xfrm>
                  <a:off x="2759034" y="2668981"/>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39" name="Google Shape;639;p17"/>
                <p:cNvCxnSpPr/>
                <p:nvPr/>
              </p:nvCxnSpPr>
              <p:spPr>
                <a:xfrm>
                  <a:off x="2759034" y="285630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40" name="Google Shape;640;p17"/>
                <p:cNvCxnSpPr/>
                <p:nvPr/>
              </p:nvCxnSpPr>
              <p:spPr>
                <a:xfrm>
                  <a:off x="32829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641" name="Google Shape;641;p17"/>
                <p:cNvCxnSpPr/>
                <p:nvPr/>
              </p:nvCxnSpPr>
              <p:spPr>
                <a:xfrm>
                  <a:off x="37401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642" name="Google Shape;642;p17"/>
                <p:cNvCxnSpPr/>
                <p:nvPr/>
              </p:nvCxnSpPr>
              <p:spPr>
                <a:xfrm>
                  <a:off x="4200525" y="3032173"/>
                  <a:ext cx="0" cy="57727"/>
                </a:xfrm>
                <a:prstGeom prst="straightConnector1">
                  <a:avLst/>
                </a:prstGeom>
                <a:noFill/>
                <a:ln cap="flat" cmpd="sng" w="12700">
                  <a:solidFill>
                    <a:schemeClr val="dk1"/>
                  </a:solidFill>
                  <a:prstDash val="solid"/>
                  <a:miter lim="800000"/>
                  <a:headEnd len="sm" w="sm" type="none"/>
                  <a:tailEnd len="sm" w="sm" type="none"/>
                </a:ln>
              </p:spPr>
            </p:cxnSp>
            <p:sp>
              <p:nvSpPr>
                <p:cNvPr id="643" name="Google Shape;643;p17"/>
                <p:cNvSpPr txBox="1"/>
                <p:nvPr/>
              </p:nvSpPr>
              <p:spPr>
                <a:xfrm>
                  <a:off x="2567347" y="1846364"/>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644" name="Google Shape;644;p17"/>
                <p:cNvSpPr txBox="1"/>
                <p:nvPr/>
              </p:nvSpPr>
              <p:spPr>
                <a:xfrm>
                  <a:off x="2567347" y="2027959"/>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a:t>
                  </a:r>
                  <a:endParaRPr sz="1000">
                    <a:solidFill>
                      <a:schemeClr val="dk1"/>
                    </a:solidFill>
                    <a:latin typeface="Calibri"/>
                    <a:ea typeface="Calibri"/>
                    <a:cs typeface="Calibri"/>
                    <a:sym typeface="Calibri"/>
                  </a:endParaRPr>
                </a:p>
              </p:txBody>
            </p:sp>
            <p:sp>
              <p:nvSpPr>
                <p:cNvPr id="645" name="Google Shape;645;p17"/>
                <p:cNvSpPr txBox="1"/>
                <p:nvPr/>
              </p:nvSpPr>
              <p:spPr>
                <a:xfrm>
                  <a:off x="2567347" y="2187191"/>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646" name="Google Shape;646;p17"/>
                <p:cNvSpPr txBox="1"/>
                <p:nvPr/>
              </p:nvSpPr>
              <p:spPr>
                <a:xfrm>
                  <a:off x="2567347" y="2397158"/>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a:t>
                  </a:r>
                  <a:endParaRPr sz="1000">
                    <a:solidFill>
                      <a:schemeClr val="dk1"/>
                    </a:solidFill>
                    <a:latin typeface="Calibri"/>
                    <a:ea typeface="Calibri"/>
                    <a:cs typeface="Calibri"/>
                    <a:sym typeface="Calibri"/>
                  </a:endParaRPr>
                </a:p>
              </p:txBody>
            </p:sp>
            <p:sp>
              <p:nvSpPr>
                <p:cNvPr id="647" name="Google Shape;647;p17"/>
                <p:cNvSpPr txBox="1"/>
                <p:nvPr/>
              </p:nvSpPr>
              <p:spPr>
                <a:xfrm>
                  <a:off x="2567347" y="2584692"/>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648" name="Google Shape;648;p17"/>
                <p:cNvSpPr txBox="1"/>
                <p:nvPr/>
              </p:nvSpPr>
              <p:spPr>
                <a:xfrm>
                  <a:off x="2567347" y="276882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a:t>
                  </a:r>
                  <a:endParaRPr sz="1000">
                    <a:solidFill>
                      <a:schemeClr val="dk1"/>
                    </a:solidFill>
                    <a:latin typeface="Calibri"/>
                    <a:ea typeface="Calibri"/>
                    <a:cs typeface="Calibri"/>
                    <a:sym typeface="Calibri"/>
                  </a:endParaRPr>
                </a:p>
              </p:txBody>
            </p:sp>
            <p:sp>
              <p:nvSpPr>
                <p:cNvPr id="649" name="Google Shape;649;p17"/>
                <p:cNvSpPr txBox="1"/>
                <p:nvPr/>
              </p:nvSpPr>
              <p:spPr>
                <a:xfrm>
                  <a:off x="2567347" y="2949817"/>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650" name="Google Shape;650;p17"/>
                <p:cNvSpPr txBox="1"/>
                <p:nvPr/>
              </p:nvSpPr>
              <p:spPr>
                <a:xfrm>
                  <a:off x="2687451"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651" name="Google Shape;651;p17"/>
                <p:cNvSpPr txBox="1"/>
                <p:nvPr/>
              </p:nvSpPr>
              <p:spPr>
                <a:xfrm>
                  <a:off x="31521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652" name="Google Shape;652;p17"/>
                <p:cNvSpPr txBox="1"/>
                <p:nvPr/>
              </p:nvSpPr>
              <p:spPr>
                <a:xfrm>
                  <a:off x="36093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653" name="Google Shape;653;p17"/>
                <p:cNvSpPr txBox="1"/>
                <p:nvPr/>
              </p:nvSpPr>
              <p:spPr>
                <a:xfrm>
                  <a:off x="4069720"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654" name="Google Shape;654;p17"/>
                <p:cNvSpPr txBox="1"/>
                <p:nvPr/>
              </p:nvSpPr>
              <p:spPr>
                <a:xfrm>
                  <a:off x="2635626" y="1697735"/>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X2</a:t>
                  </a:r>
                  <a:endParaRPr sz="1100">
                    <a:solidFill>
                      <a:schemeClr val="dk1"/>
                    </a:solidFill>
                    <a:latin typeface="Calibri"/>
                    <a:ea typeface="Calibri"/>
                    <a:cs typeface="Calibri"/>
                    <a:sym typeface="Calibri"/>
                  </a:endParaRPr>
                </a:p>
              </p:txBody>
            </p:sp>
            <p:sp>
              <p:nvSpPr>
                <p:cNvPr id="655" name="Google Shape;655;p17"/>
                <p:cNvSpPr txBox="1"/>
                <p:nvPr/>
              </p:nvSpPr>
              <p:spPr>
                <a:xfrm>
                  <a:off x="4197319" y="2916681"/>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X1</a:t>
                  </a:r>
                  <a:endParaRPr sz="1100">
                    <a:solidFill>
                      <a:schemeClr val="dk1"/>
                    </a:solidFill>
                    <a:latin typeface="Calibri"/>
                    <a:ea typeface="Calibri"/>
                    <a:cs typeface="Calibri"/>
                    <a:sym typeface="Calibri"/>
                  </a:endParaRPr>
                </a:p>
              </p:txBody>
            </p:sp>
          </p:grpSp>
          <p:sp>
            <p:nvSpPr>
              <p:cNvPr id="656" name="Google Shape;656;p17"/>
              <p:cNvSpPr/>
              <p:nvPr/>
            </p:nvSpPr>
            <p:spPr>
              <a:xfrm rot="-2977305">
                <a:off x="7433646" y="2880793"/>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7" name="Google Shape;657;p17"/>
              <p:cNvSpPr/>
              <p:nvPr/>
            </p:nvSpPr>
            <p:spPr>
              <a:xfrm rot="-2977305">
                <a:off x="7550960" y="2792137"/>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8" name="Google Shape;658;p17"/>
              <p:cNvSpPr/>
              <p:nvPr/>
            </p:nvSpPr>
            <p:spPr>
              <a:xfrm rot="-2977305">
                <a:off x="7919409" y="2395885"/>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9" name="Google Shape;659;p17"/>
              <p:cNvSpPr/>
              <p:nvPr/>
            </p:nvSpPr>
            <p:spPr>
              <a:xfrm rot="-2977305">
                <a:off x="7919409" y="2313392"/>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0" name="Google Shape;660;p17"/>
              <p:cNvSpPr/>
              <p:nvPr/>
            </p:nvSpPr>
            <p:spPr>
              <a:xfrm rot="-2977305">
                <a:off x="8157983" y="2308662"/>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17"/>
              <p:cNvSpPr/>
              <p:nvPr/>
            </p:nvSpPr>
            <p:spPr>
              <a:xfrm rot="-2977305">
                <a:off x="8402458" y="2118313"/>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2" name="Google Shape;662;p17"/>
              <p:cNvSpPr txBox="1"/>
              <p:nvPr/>
            </p:nvSpPr>
            <p:spPr>
              <a:xfrm>
                <a:off x="7430773" y="2807319"/>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a:t>
                </a:r>
                <a:endParaRPr sz="800">
                  <a:solidFill>
                    <a:schemeClr val="dk1"/>
                  </a:solidFill>
                  <a:latin typeface="Calibri"/>
                  <a:ea typeface="Calibri"/>
                  <a:cs typeface="Calibri"/>
                  <a:sym typeface="Calibri"/>
                </a:endParaRPr>
              </a:p>
            </p:txBody>
          </p:sp>
          <p:sp>
            <p:nvSpPr>
              <p:cNvPr id="663" name="Google Shape;663;p17"/>
              <p:cNvSpPr txBox="1"/>
              <p:nvPr/>
            </p:nvSpPr>
            <p:spPr>
              <a:xfrm>
                <a:off x="7545979" y="2704752"/>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a:t>
                </a:r>
                <a:endParaRPr sz="800">
                  <a:solidFill>
                    <a:schemeClr val="dk1"/>
                  </a:solidFill>
                  <a:latin typeface="Calibri"/>
                  <a:ea typeface="Calibri"/>
                  <a:cs typeface="Calibri"/>
                  <a:sym typeface="Calibri"/>
                </a:endParaRPr>
              </a:p>
            </p:txBody>
          </p:sp>
          <p:sp>
            <p:nvSpPr>
              <p:cNvPr id="664" name="Google Shape;664;p17"/>
              <p:cNvSpPr txBox="1"/>
              <p:nvPr/>
            </p:nvSpPr>
            <p:spPr>
              <a:xfrm>
                <a:off x="7909670" y="2320151"/>
                <a:ext cx="2359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t>
                </a:r>
                <a:endParaRPr sz="800">
                  <a:solidFill>
                    <a:schemeClr val="dk1"/>
                  </a:solidFill>
                  <a:latin typeface="Calibri"/>
                  <a:ea typeface="Calibri"/>
                  <a:cs typeface="Calibri"/>
                  <a:sym typeface="Calibri"/>
                </a:endParaRPr>
              </a:p>
            </p:txBody>
          </p:sp>
          <p:sp>
            <p:nvSpPr>
              <p:cNvPr id="665" name="Google Shape;665;p17"/>
              <p:cNvSpPr txBox="1"/>
              <p:nvPr/>
            </p:nvSpPr>
            <p:spPr>
              <a:xfrm>
                <a:off x="7909670" y="2222340"/>
                <a:ext cx="25840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
                </a:r>
                <a:endParaRPr sz="800">
                  <a:solidFill>
                    <a:schemeClr val="dk1"/>
                  </a:solidFill>
                  <a:latin typeface="Calibri"/>
                  <a:ea typeface="Calibri"/>
                  <a:cs typeface="Calibri"/>
                  <a:sym typeface="Calibri"/>
                </a:endParaRPr>
              </a:p>
            </p:txBody>
          </p:sp>
          <p:sp>
            <p:nvSpPr>
              <p:cNvPr id="666" name="Google Shape;666;p17"/>
              <p:cNvSpPr txBox="1"/>
              <p:nvPr/>
            </p:nvSpPr>
            <p:spPr>
              <a:xfrm>
                <a:off x="8164657" y="2222092"/>
                <a:ext cx="23756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a:t>
                </a:r>
                <a:endParaRPr sz="800">
                  <a:solidFill>
                    <a:schemeClr val="dk1"/>
                  </a:solidFill>
                  <a:latin typeface="Calibri"/>
                  <a:ea typeface="Calibri"/>
                  <a:cs typeface="Calibri"/>
                  <a:sym typeface="Calibri"/>
                </a:endParaRPr>
              </a:p>
            </p:txBody>
          </p:sp>
          <p:sp>
            <p:nvSpPr>
              <p:cNvPr id="667" name="Google Shape;667;p17"/>
              <p:cNvSpPr txBox="1"/>
              <p:nvPr/>
            </p:nvSpPr>
            <p:spPr>
              <a:xfrm>
                <a:off x="8405394" y="2048026"/>
                <a:ext cx="25039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t>
                </a:r>
                <a:endParaRPr sz="800">
                  <a:solidFill>
                    <a:schemeClr val="dk1"/>
                  </a:solidFill>
                  <a:latin typeface="Calibri"/>
                  <a:ea typeface="Calibri"/>
                  <a:cs typeface="Calibri"/>
                  <a:sym typeface="Calibri"/>
                </a:endParaRPr>
              </a:p>
            </p:txBody>
          </p:sp>
          <p:sp>
            <p:nvSpPr>
              <p:cNvPr id="668" name="Google Shape;668;p17"/>
              <p:cNvSpPr/>
              <p:nvPr/>
            </p:nvSpPr>
            <p:spPr>
              <a:xfrm>
                <a:off x="7357403" y="2702512"/>
                <a:ext cx="408384" cy="37589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17"/>
              <p:cNvSpPr/>
              <p:nvPr/>
            </p:nvSpPr>
            <p:spPr>
              <a:xfrm>
                <a:off x="7893624" y="2204507"/>
                <a:ext cx="213751" cy="372623"/>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70" name="Google Shape;670;p17"/>
            <p:cNvSpPr/>
            <p:nvPr/>
          </p:nvSpPr>
          <p:spPr>
            <a:xfrm rot="-1504562">
              <a:off x="7151520" y="3513528"/>
              <a:ext cx="1667535" cy="1008118"/>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71" name="Google Shape;671;p17"/>
            <p:cNvGrpSpPr/>
            <p:nvPr/>
          </p:nvGrpSpPr>
          <p:grpSpPr>
            <a:xfrm>
              <a:off x="6944883" y="3299557"/>
              <a:ext cx="1976542" cy="1597046"/>
              <a:chOff x="6944883" y="3299557"/>
              <a:chExt cx="1976542" cy="1597046"/>
            </a:xfrm>
          </p:grpSpPr>
          <p:grpSp>
            <p:nvGrpSpPr>
              <p:cNvPr id="672" name="Google Shape;672;p17"/>
              <p:cNvGrpSpPr/>
              <p:nvPr/>
            </p:nvGrpSpPr>
            <p:grpSpPr>
              <a:xfrm>
                <a:off x="6944883" y="3299557"/>
                <a:ext cx="1976542" cy="1597046"/>
                <a:chOff x="2567347" y="1697735"/>
                <a:chExt cx="1976542" cy="1597046"/>
              </a:xfrm>
            </p:grpSpPr>
            <p:grpSp>
              <p:nvGrpSpPr>
                <p:cNvPr id="673" name="Google Shape;673;p17"/>
                <p:cNvGrpSpPr/>
                <p:nvPr/>
              </p:nvGrpSpPr>
              <p:grpSpPr>
                <a:xfrm>
                  <a:off x="2808911" y="1949450"/>
                  <a:ext cx="1391614" cy="1093308"/>
                  <a:chOff x="2782251" y="1952888"/>
                  <a:chExt cx="1391614" cy="1093308"/>
                </a:xfrm>
              </p:grpSpPr>
              <p:cxnSp>
                <p:nvCxnSpPr>
                  <p:cNvPr id="674" name="Google Shape;674;p17"/>
                  <p:cNvCxnSpPr/>
                  <p:nvPr/>
                </p:nvCxnSpPr>
                <p:spPr>
                  <a:xfrm>
                    <a:off x="2786485" y="1952888"/>
                    <a:ext cx="0" cy="1093308"/>
                  </a:xfrm>
                  <a:prstGeom prst="straightConnector1">
                    <a:avLst/>
                  </a:prstGeom>
                  <a:noFill/>
                  <a:ln cap="flat" cmpd="sng" w="12700">
                    <a:solidFill>
                      <a:schemeClr val="dk1"/>
                    </a:solidFill>
                    <a:prstDash val="solid"/>
                    <a:miter lim="800000"/>
                    <a:headEnd len="sm" w="sm" type="none"/>
                    <a:tailEnd len="sm" w="sm" type="none"/>
                  </a:ln>
                </p:spPr>
              </p:cxnSp>
              <p:cxnSp>
                <p:nvCxnSpPr>
                  <p:cNvPr id="675" name="Google Shape;675;p17"/>
                  <p:cNvCxnSpPr/>
                  <p:nvPr/>
                </p:nvCxnSpPr>
                <p:spPr>
                  <a:xfrm>
                    <a:off x="2782251" y="3041961"/>
                    <a:ext cx="1391614" cy="0"/>
                  </a:xfrm>
                  <a:prstGeom prst="straightConnector1">
                    <a:avLst/>
                  </a:prstGeom>
                  <a:noFill/>
                  <a:ln cap="flat" cmpd="sng" w="12700">
                    <a:solidFill>
                      <a:schemeClr val="dk1"/>
                    </a:solidFill>
                    <a:prstDash val="solid"/>
                    <a:miter lim="800000"/>
                    <a:headEnd len="sm" w="sm" type="none"/>
                    <a:tailEnd len="sm" w="sm" type="none"/>
                  </a:ln>
                </p:spPr>
              </p:cxnSp>
            </p:grpSp>
            <p:cxnSp>
              <p:nvCxnSpPr>
                <p:cNvPr id="676" name="Google Shape;676;p17"/>
                <p:cNvCxnSpPr/>
                <p:nvPr/>
              </p:nvCxnSpPr>
              <p:spPr>
                <a:xfrm>
                  <a:off x="2759034" y="1957227"/>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77" name="Google Shape;677;p17"/>
                <p:cNvCxnSpPr/>
                <p:nvPr/>
              </p:nvCxnSpPr>
              <p:spPr>
                <a:xfrm>
                  <a:off x="2759034" y="213185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78" name="Google Shape;678;p17"/>
                <p:cNvCxnSpPr/>
                <p:nvPr/>
              </p:nvCxnSpPr>
              <p:spPr>
                <a:xfrm>
                  <a:off x="2759034" y="2303302"/>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79" name="Google Shape;679;p17"/>
                <p:cNvCxnSpPr/>
                <p:nvPr/>
              </p:nvCxnSpPr>
              <p:spPr>
                <a:xfrm>
                  <a:off x="2759034" y="249435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80" name="Google Shape;680;p17"/>
                <p:cNvCxnSpPr/>
                <p:nvPr/>
              </p:nvCxnSpPr>
              <p:spPr>
                <a:xfrm>
                  <a:off x="2759034" y="2668981"/>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81" name="Google Shape;681;p17"/>
                <p:cNvCxnSpPr/>
                <p:nvPr/>
              </p:nvCxnSpPr>
              <p:spPr>
                <a:xfrm>
                  <a:off x="2759034" y="2856306"/>
                  <a:ext cx="49877" cy="0"/>
                </a:xfrm>
                <a:prstGeom prst="straightConnector1">
                  <a:avLst/>
                </a:prstGeom>
                <a:noFill/>
                <a:ln cap="flat" cmpd="sng" w="12700">
                  <a:solidFill>
                    <a:schemeClr val="dk1"/>
                  </a:solidFill>
                  <a:prstDash val="solid"/>
                  <a:miter lim="800000"/>
                  <a:headEnd len="sm" w="sm" type="none"/>
                  <a:tailEnd len="sm" w="sm" type="none"/>
                </a:ln>
              </p:spPr>
            </p:cxnSp>
            <p:cxnSp>
              <p:nvCxnSpPr>
                <p:cNvPr id="682" name="Google Shape;682;p17"/>
                <p:cNvCxnSpPr/>
                <p:nvPr/>
              </p:nvCxnSpPr>
              <p:spPr>
                <a:xfrm>
                  <a:off x="32829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683" name="Google Shape;683;p17"/>
                <p:cNvCxnSpPr/>
                <p:nvPr/>
              </p:nvCxnSpPr>
              <p:spPr>
                <a:xfrm>
                  <a:off x="3740150" y="3032173"/>
                  <a:ext cx="0" cy="57727"/>
                </a:xfrm>
                <a:prstGeom prst="straightConnector1">
                  <a:avLst/>
                </a:prstGeom>
                <a:noFill/>
                <a:ln cap="flat" cmpd="sng" w="12700">
                  <a:solidFill>
                    <a:schemeClr val="dk1"/>
                  </a:solidFill>
                  <a:prstDash val="solid"/>
                  <a:miter lim="800000"/>
                  <a:headEnd len="sm" w="sm" type="none"/>
                  <a:tailEnd len="sm" w="sm" type="none"/>
                </a:ln>
              </p:spPr>
            </p:cxnSp>
            <p:cxnSp>
              <p:nvCxnSpPr>
                <p:cNvPr id="684" name="Google Shape;684;p17"/>
                <p:cNvCxnSpPr/>
                <p:nvPr/>
              </p:nvCxnSpPr>
              <p:spPr>
                <a:xfrm>
                  <a:off x="4200525" y="3032173"/>
                  <a:ext cx="0" cy="57727"/>
                </a:xfrm>
                <a:prstGeom prst="straightConnector1">
                  <a:avLst/>
                </a:prstGeom>
                <a:noFill/>
                <a:ln cap="flat" cmpd="sng" w="12700">
                  <a:solidFill>
                    <a:schemeClr val="dk1"/>
                  </a:solidFill>
                  <a:prstDash val="solid"/>
                  <a:miter lim="800000"/>
                  <a:headEnd len="sm" w="sm" type="none"/>
                  <a:tailEnd len="sm" w="sm" type="none"/>
                </a:ln>
              </p:spPr>
            </p:cxnSp>
            <p:sp>
              <p:nvSpPr>
                <p:cNvPr id="685" name="Google Shape;685;p17"/>
                <p:cNvSpPr txBox="1"/>
                <p:nvPr/>
              </p:nvSpPr>
              <p:spPr>
                <a:xfrm>
                  <a:off x="2567347" y="1846364"/>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686" name="Google Shape;686;p17"/>
                <p:cNvSpPr txBox="1"/>
                <p:nvPr/>
              </p:nvSpPr>
              <p:spPr>
                <a:xfrm>
                  <a:off x="2567347" y="2027959"/>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5</a:t>
                  </a:r>
                  <a:endParaRPr sz="1000">
                    <a:solidFill>
                      <a:schemeClr val="dk1"/>
                    </a:solidFill>
                    <a:latin typeface="Calibri"/>
                    <a:ea typeface="Calibri"/>
                    <a:cs typeface="Calibri"/>
                    <a:sym typeface="Calibri"/>
                  </a:endParaRPr>
                </a:p>
              </p:txBody>
            </p:sp>
            <p:sp>
              <p:nvSpPr>
                <p:cNvPr id="687" name="Google Shape;687;p17"/>
                <p:cNvSpPr txBox="1"/>
                <p:nvPr/>
              </p:nvSpPr>
              <p:spPr>
                <a:xfrm>
                  <a:off x="2567347" y="2187191"/>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688" name="Google Shape;688;p17"/>
                <p:cNvSpPr txBox="1"/>
                <p:nvPr/>
              </p:nvSpPr>
              <p:spPr>
                <a:xfrm>
                  <a:off x="2567347" y="2397158"/>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3</a:t>
                  </a:r>
                  <a:endParaRPr sz="1000">
                    <a:solidFill>
                      <a:schemeClr val="dk1"/>
                    </a:solidFill>
                    <a:latin typeface="Calibri"/>
                    <a:ea typeface="Calibri"/>
                    <a:cs typeface="Calibri"/>
                    <a:sym typeface="Calibri"/>
                  </a:endParaRPr>
                </a:p>
              </p:txBody>
            </p:sp>
            <p:sp>
              <p:nvSpPr>
                <p:cNvPr id="689" name="Google Shape;689;p17"/>
                <p:cNvSpPr txBox="1"/>
                <p:nvPr/>
              </p:nvSpPr>
              <p:spPr>
                <a:xfrm>
                  <a:off x="2567347" y="2584692"/>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690" name="Google Shape;690;p17"/>
                <p:cNvSpPr txBox="1"/>
                <p:nvPr/>
              </p:nvSpPr>
              <p:spPr>
                <a:xfrm>
                  <a:off x="2567347" y="276882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1</a:t>
                  </a:r>
                  <a:endParaRPr sz="1000">
                    <a:solidFill>
                      <a:schemeClr val="dk1"/>
                    </a:solidFill>
                    <a:latin typeface="Calibri"/>
                    <a:ea typeface="Calibri"/>
                    <a:cs typeface="Calibri"/>
                    <a:sym typeface="Calibri"/>
                  </a:endParaRPr>
                </a:p>
              </p:txBody>
            </p:sp>
            <p:sp>
              <p:nvSpPr>
                <p:cNvPr id="691" name="Google Shape;691;p17"/>
                <p:cNvSpPr txBox="1"/>
                <p:nvPr/>
              </p:nvSpPr>
              <p:spPr>
                <a:xfrm>
                  <a:off x="2567347" y="2949817"/>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692" name="Google Shape;692;p17"/>
                <p:cNvSpPr txBox="1"/>
                <p:nvPr/>
              </p:nvSpPr>
              <p:spPr>
                <a:xfrm>
                  <a:off x="2687451"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0</a:t>
                  </a:r>
                  <a:endParaRPr sz="1000">
                    <a:solidFill>
                      <a:schemeClr val="dk1"/>
                    </a:solidFill>
                    <a:latin typeface="Calibri"/>
                    <a:ea typeface="Calibri"/>
                    <a:cs typeface="Calibri"/>
                    <a:sym typeface="Calibri"/>
                  </a:endParaRPr>
                </a:p>
              </p:txBody>
            </p:sp>
            <p:sp>
              <p:nvSpPr>
                <p:cNvPr id="693" name="Google Shape;693;p17"/>
                <p:cNvSpPr txBox="1"/>
                <p:nvPr/>
              </p:nvSpPr>
              <p:spPr>
                <a:xfrm>
                  <a:off x="31521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2</a:t>
                  </a:r>
                  <a:endParaRPr sz="1000">
                    <a:solidFill>
                      <a:schemeClr val="dk1"/>
                    </a:solidFill>
                    <a:latin typeface="Calibri"/>
                    <a:ea typeface="Calibri"/>
                    <a:cs typeface="Calibri"/>
                    <a:sym typeface="Calibri"/>
                  </a:endParaRPr>
                </a:p>
              </p:txBody>
            </p:sp>
            <p:sp>
              <p:nvSpPr>
                <p:cNvPr id="694" name="Google Shape;694;p17"/>
                <p:cNvSpPr txBox="1"/>
                <p:nvPr/>
              </p:nvSpPr>
              <p:spPr>
                <a:xfrm>
                  <a:off x="3609345"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4</a:t>
                  </a:r>
                  <a:endParaRPr sz="1000">
                    <a:solidFill>
                      <a:schemeClr val="dk1"/>
                    </a:solidFill>
                    <a:latin typeface="Calibri"/>
                    <a:ea typeface="Calibri"/>
                    <a:cs typeface="Calibri"/>
                    <a:sym typeface="Calibri"/>
                  </a:endParaRPr>
                </a:p>
              </p:txBody>
            </p:sp>
            <p:sp>
              <p:nvSpPr>
                <p:cNvPr id="695" name="Google Shape;695;p17"/>
                <p:cNvSpPr txBox="1"/>
                <p:nvPr/>
              </p:nvSpPr>
              <p:spPr>
                <a:xfrm>
                  <a:off x="4069720" y="3048560"/>
                  <a:ext cx="25519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6</a:t>
                  </a:r>
                  <a:endParaRPr sz="1000">
                    <a:solidFill>
                      <a:schemeClr val="dk1"/>
                    </a:solidFill>
                    <a:latin typeface="Calibri"/>
                    <a:ea typeface="Calibri"/>
                    <a:cs typeface="Calibri"/>
                    <a:sym typeface="Calibri"/>
                  </a:endParaRPr>
                </a:p>
              </p:txBody>
            </p:sp>
            <p:sp>
              <p:nvSpPr>
                <p:cNvPr id="696" name="Google Shape;696;p17"/>
                <p:cNvSpPr txBox="1"/>
                <p:nvPr/>
              </p:nvSpPr>
              <p:spPr>
                <a:xfrm>
                  <a:off x="2635626" y="1697735"/>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X2</a:t>
                  </a:r>
                  <a:endParaRPr sz="1100">
                    <a:solidFill>
                      <a:schemeClr val="dk1"/>
                    </a:solidFill>
                    <a:latin typeface="Calibri"/>
                    <a:ea typeface="Calibri"/>
                    <a:cs typeface="Calibri"/>
                    <a:sym typeface="Calibri"/>
                  </a:endParaRPr>
                </a:p>
              </p:txBody>
            </p:sp>
            <p:sp>
              <p:nvSpPr>
                <p:cNvPr id="697" name="Google Shape;697;p17"/>
                <p:cNvSpPr txBox="1"/>
                <p:nvPr/>
              </p:nvSpPr>
              <p:spPr>
                <a:xfrm>
                  <a:off x="4197319" y="2916681"/>
                  <a:ext cx="346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X1</a:t>
                  </a:r>
                  <a:endParaRPr sz="1100">
                    <a:solidFill>
                      <a:schemeClr val="dk1"/>
                    </a:solidFill>
                    <a:latin typeface="Calibri"/>
                    <a:ea typeface="Calibri"/>
                    <a:cs typeface="Calibri"/>
                    <a:sym typeface="Calibri"/>
                  </a:endParaRPr>
                </a:p>
              </p:txBody>
            </p:sp>
          </p:grpSp>
          <p:sp>
            <p:nvSpPr>
              <p:cNvPr id="698" name="Google Shape;698;p17"/>
              <p:cNvSpPr/>
              <p:nvPr/>
            </p:nvSpPr>
            <p:spPr>
              <a:xfrm rot="-2977305">
                <a:off x="7428129" y="4417419"/>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9" name="Google Shape;699;p17"/>
              <p:cNvSpPr/>
              <p:nvPr/>
            </p:nvSpPr>
            <p:spPr>
              <a:xfrm rot="-2977305">
                <a:off x="7545443" y="4322413"/>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0" name="Google Shape;700;p17"/>
              <p:cNvSpPr/>
              <p:nvPr/>
            </p:nvSpPr>
            <p:spPr>
              <a:xfrm rot="-2977305">
                <a:off x="7904367" y="3938861"/>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1" name="Google Shape;701;p17"/>
              <p:cNvSpPr/>
              <p:nvPr/>
            </p:nvSpPr>
            <p:spPr>
              <a:xfrm rot="-2977305">
                <a:off x="7904367" y="3856368"/>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2" name="Google Shape;702;p17"/>
              <p:cNvSpPr/>
              <p:nvPr/>
            </p:nvSpPr>
            <p:spPr>
              <a:xfrm rot="-2977305">
                <a:off x="8148474" y="3853193"/>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p17"/>
              <p:cNvSpPr/>
              <p:nvPr/>
            </p:nvSpPr>
            <p:spPr>
              <a:xfrm rot="-2977305">
                <a:off x="8412465" y="3662843"/>
                <a:ext cx="47549" cy="47549"/>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17"/>
              <p:cNvSpPr txBox="1"/>
              <p:nvPr/>
            </p:nvSpPr>
            <p:spPr>
              <a:xfrm>
                <a:off x="7540462" y="4235028"/>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a:t>
                </a:r>
                <a:endParaRPr sz="800">
                  <a:solidFill>
                    <a:schemeClr val="dk1"/>
                  </a:solidFill>
                  <a:latin typeface="Calibri"/>
                  <a:ea typeface="Calibri"/>
                  <a:cs typeface="Calibri"/>
                  <a:sym typeface="Calibri"/>
                </a:endParaRPr>
              </a:p>
            </p:txBody>
          </p:sp>
          <p:sp>
            <p:nvSpPr>
              <p:cNvPr id="705" name="Google Shape;705;p17"/>
              <p:cNvSpPr txBox="1"/>
              <p:nvPr/>
            </p:nvSpPr>
            <p:spPr>
              <a:xfrm>
                <a:off x="7894628" y="3863127"/>
                <a:ext cx="2359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t>
                </a:r>
                <a:endParaRPr sz="800">
                  <a:solidFill>
                    <a:schemeClr val="dk1"/>
                  </a:solidFill>
                  <a:latin typeface="Calibri"/>
                  <a:ea typeface="Calibri"/>
                  <a:cs typeface="Calibri"/>
                  <a:sym typeface="Calibri"/>
                </a:endParaRPr>
              </a:p>
            </p:txBody>
          </p:sp>
          <p:sp>
            <p:nvSpPr>
              <p:cNvPr id="706" name="Google Shape;706;p17"/>
              <p:cNvSpPr txBox="1"/>
              <p:nvPr/>
            </p:nvSpPr>
            <p:spPr>
              <a:xfrm>
                <a:off x="7894628" y="3765316"/>
                <a:ext cx="25840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
                </a:r>
                <a:endParaRPr sz="800">
                  <a:solidFill>
                    <a:schemeClr val="dk1"/>
                  </a:solidFill>
                  <a:latin typeface="Calibri"/>
                  <a:ea typeface="Calibri"/>
                  <a:cs typeface="Calibri"/>
                  <a:sym typeface="Calibri"/>
                </a:endParaRPr>
              </a:p>
            </p:txBody>
          </p:sp>
          <p:sp>
            <p:nvSpPr>
              <p:cNvPr id="707" name="Google Shape;707;p17"/>
              <p:cNvSpPr txBox="1"/>
              <p:nvPr/>
            </p:nvSpPr>
            <p:spPr>
              <a:xfrm>
                <a:off x="8155148" y="3766623"/>
                <a:ext cx="23756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a:t>
                </a:r>
                <a:endParaRPr sz="800">
                  <a:solidFill>
                    <a:schemeClr val="dk1"/>
                  </a:solidFill>
                  <a:latin typeface="Calibri"/>
                  <a:ea typeface="Calibri"/>
                  <a:cs typeface="Calibri"/>
                  <a:sym typeface="Calibri"/>
                </a:endParaRPr>
              </a:p>
            </p:txBody>
          </p:sp>
          <p:sp>
            <p:nvSpPr>
              <p:cNvPr id="708" name="Google Shape;708;p17"/>
              <p:cNvSpPr txBox="1"/>
              <p:nvPr/>
            </p:nvSpPr>
            <p:spPr>
              <a:xfrm>
                <a:off x="8416360" y="3578896"/>
                <a:ext cx="25039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t>
                </a:r>
                <a:endParaRPr sz="800">
                  <a:solidFill>
                    <a:schemeClr val="dk1"/>
                  </a:solidFill>
                  <a:latin typeface="Calibri"/>
                  <a:ea typeface="Calibri"/>
                  <a:cs typeface="Calibri"/>
                  <a:sym typeface="Calibri"/>
                </a:endParaRPr>
              </a:p>
            </p:txBody>
          </p:sp>
          <p:sp>
            <p:nvSpPr>
              <p:cNvPr id="709" name="Google Shape;709;p17"/>
              <p:cNvSpPr txBox="1"/>
              <p:nvPr/>
            </p:nvSpPr>
            <p:spPr>
              <a:xfrm>
                <a:off x="7418390" y="4347811"/>
                <a:ext cx="25199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a:t>
                </a:r>
                <a:endParaRPr sz="800">
                  <a:solidFill>
                    <a:schemeClr val="dk1"/>
                  </a:solidFill>
                  <a:latin typeface="Calibri"/>
                  <a:ea typeface="Calibri"/>
                  <a:cs typeface="Calibri"/>
                  <a:sym typeface="Calibri"/>
                </a:endParaRPr>
              </a:p>
            </p:txBody>
          </p:sp>
          <p:sp>
            <p:nvSpPr>
              <p:cNvPr id="710" name="Google Shape;710;p17"/>
              <p:cNvSpPr/>
              <p:nvPr/>
            </p:nvSpPr>
            <p:spPr>
              <a:xfrm>
                <a:off x="7319115" y="4285654"/>
                <a:ext cx="507259" cy="261151"/>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Google Shape;711;p17"/>
              <p:cNvSpPr/>
              <p:nvPr/>
            </p:nvSpPr>
            <p:spPr>
              <a:xfrm>
                <a:off x="7733781" y="3727344"/>
                <a:ext cx="658933" cy="367627"/>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2" name="Google Shape;712;p17"/>
              <p:cNvSpPr/>
              <p:nvPr/>
            </p:nvSpPr>
            <p:spPr>
              <a:xfrm>
                <a:off x="7658157" y="3480448"/>
                <a:ext cx="1041968" cy="704678"/>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3" name="Google Shape;713;p17"/>
              <p:cNvSpPr/>
              <p:nvPr/>
            </p:nvSpPr>
            <p:spPr>
              <a:xfrm>
                <a:off x="7819638" y="3783245"/>
                <a:ext cx="316981" cy="251989"/>
              </a:xfrm>
              <a:prstGeom prst="ellipse">
                <a:avLst/>
              </a:prstGeom>
              <a:no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2"/>
          <p:cNvGrpSpPr/>
          <p:nvPr/>
        </p:nvGrpSpPr>
        <p:grpSpPr>
          <a:xfrm>
            <a:off x="719769" y="2070436"/>
            <a:ext cx="7736103" cy="2410149"/>
            <a:chOff x="720000" y="2070000"/>
            <a:chExt cx="7738584" cy="2410922"/>
          </a:xfrm>
        </p:grpSpPr>
        <p:sp>
          <p:nvSpPr>
            <p:cNvPr id="162" name="Google Shape;162;p2"/>
            <p:cNvSpPr/>
            <p:nvPr/>
          </p:nvSpPr>
          <p:spPr>
            <a:xfrm>
              <a:off x="990000" y="2583295"/>
              <a:ext cx="7468584" cy="98520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3200" u="none" cap="none" strike="noStrike">
                  <a:solidFill>
                    <a:srgbClr val="000000"/>
                  </a:solidFill>
                  <a:latin typeface="Arial"/>
                  <a:ea typeface="Arial"/>
                  <a:cs typeface="Arial"/>
                  <a:sym typeface="Arial"/>
                </a:rPr>
                <a:t>Học máy 2 </a:t>
              </a:r>
              <a:endParaRPr/>
            </a:p>
            <a:p>
              <a:pPr indent="0" lvl="0" marL="0" marR="0" rtl="0" algn="l">
                <a:spcBef>
                  <a:spcPts val="0"/>
                </a:spcBef>
                <a:spcAft>
                  <a:spcPts val="0"/>
                </a:spcAft>
                <a:buNone/>
              </a:pPr>
              <a:r>
                <a:rPr b="1" i="0" lang="en-US" sz="3200" u="none" cap="none" strike="noStrike">
                  <a:solidFill>
                    <a:srgbClr val="000000"/>
                  </a:solidFill>
                  <a:latin typeface="Arial"/>
                  <a:ea typeface="Arial"/>
                  <a:cs typeface="Arial"/>
                  <a:sym typeface="Arial"/>
                </a:rPr>
                <a:t>- Học không giám sát</a:t>
              </a:r>
              <a:endParaRPr b="1" i="0" sz="3200" u="none" cap="none" strike="noStrike">
                <a:solidFill>
                  <a:srgbClr val="000000"/>
                </a:solidFill>
                <a:latin typeface="Arial"/>
                <a:ea typeface="Arial"/>
                <a:cs typeface="Arial"/>
                <a:sym typeface="Arial"/>
              </a:endParaRPr>
            </a:p>
          </p:txBody>
        </p:sp>
        <p:sp>
          <p:nvSpPr>
            <p:cNvPr id="163" name="Google Shape;163;p2"/>
            <p:cNvSpPr/>
            <p:nvPr/>
          </p:nvSpPr>
          <p:spPr>
            <a:xfrm>
              <a:off x="990000" y="4157772"/>
              <a:ext cx="3710016" cy="32314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1428A0"/>
                </a:buClr>
                <a:buSzPts val="2099"/>
                <a:buFont typeface="Arial"/>
                <a:buNone/>
              </a:pPr>
              <a:r>
                <a:rPr b="1" i="0" lang="en-US" sz="2099" u="none" cap="none" strike="noStrike">
                  <a:solidFill>
                    <a:srgbClr val="1428A0"/>
                  </a:solidFill>
                  <a:latin typeface="Arial"/>
                  <a:ea typeface="Arial"/>
                  <a:cs typeface="Arial"/>
                  <a:sym typeface="Arial"/>
                </a:rPr>
                <a:t>Trí Tuệ nhân tạo</a:t>
              </a:r>
              <a:endParaRPr b="1" i="0" sz="2099" u="none" cap="none" strike="noStrike">
                <a:solidFill>
                  <a:srgbClr val="1428A0"/>
                </a:solidFill>
                <a:latin typeface="Arial"/>
                <a:ea typeface="Arial"/>
                <a:cs typeface="Arial"/>
                <a:sym typeface="Arial"/>
              </a:endParaRPr>
            </a:p>
          </p:txBody>
        </p:sp>
        <p:sp>
          <p:nvSpPr>
            <p:cNvPr id="164" name="Google Shape;164;p2"/>
            <p:cNvSpPr/>
            <p:nvPr/>
          </p:nvSpPr>
          <p:spPr>
            <a:xfrm>
              <a:off x="990000" y="2070000"/>
              <a:ext cx="5479711" cy="3077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999" u="none" cap="none" strike="noStrike">
                  <a:solidFill>
                    <a:srgbClr val="7F7F7F"/>
                  </a:solidFill>
                  <a:latin typeface="Arial"/>
                  <a:ea typeface="Arial"/>
                  <a:cs typeface="Arial"/>
                  <a:sym typeface="Arial"/>
                </a:rPr>
                <a:t>Chương 6. </a:t>
              </a:r>
              <a:endParaRPr b="0" i="0" sz="5398" u="none" cap="none" strike="noStrike">
                <a:solidFill>
                  <a:srgbClr val="7F7F7F"/>
                </a:solidFill>
                <a:latin typeface="Arial"/>
                <a:ea typeface="Arial"/>
                <a:cs typeface="Arial"/>
                <a:sym typeface="Arial"/>
              </a:endParaRPr>
            </a:p>
          </p:txBody>
        </p:sp>
        <p:sp>
          <p:nvSpPr>
            <p:cNvPr id="165" name="Google Shape;165;p2"/>
            <p:cNvSpPr/>
            <p:nvPr/>
          </p:nvSpPr>
          <p:spPr>
            <a:xfrm>
              <a:off x="720000" y="2095275"/>
              <a:ext cx="60008" cy="1577703"/>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rgbClr val="FFFFFF"/>
                </a:solidFill>
                <a:latin typeface="Arial"/>
                <a:ea typeface="Arial"/>
                <a:cs typeface="Arial"/>
                <a:sym typeface="Arial"/>
              </a:endParaRPr>
            </a:p>
          </p:txBody>
        </p:sp>
        <p:sp>
          <p:nvSpPr>
            <p:cNvPr id="166" name="Google Shape;166;p2"/>
            <p:cNvSpPr/>
            <p:nvPr/>
          </p:nvSpPr>
          <p:spPr>
            <a:xfrm>
              <a:off x="720000" y="4157757"/>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9" u="none" cap="none" strike="noStrike">
                <a:solidFill>
                  <a:srgbClr val="FFFFFF"/>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pSp>
        <p:nvGrpSpPr>
          <p:cNvPr id="719" name="Google Shape;719;p20"/>
          <p:cNvGrpSpPr/>
          <p:nvPr/>
        </p:nvGrpSpPr>
        <p:grpSpPr>
          <a:xfrm>
            <a:off x="559817" y="1428745"/>
            <a:ext cx="8783192" cy="215444"/>
            <a:chOff x="559817" y="2136914"/>
            <a:chExt cx="8783192" cy="215444"/>
          </a:xfrm>
        </p:grpSpPr>
        <p:sp>
          <p:nvSpPr>
            <p:cNvPr id="720" name="Google Shape;720;p2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21" name="Google Shape;721;p20"/>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phân cụm theo cấp bậc:</a:t>
              </a:r>
              <a:endParaRPr/>
            </a:p>
          </p:txBody>
        </p:sp>
      </p:grpSp>
      <p:sp>
        <p:nvSpPr>
          <p:cNvPr id="722" name="Google Shape;722;p20"/>
          <p:cNvSpPr/>
          <p:nvPr/>
        </p:nvSpPr>
        <p:spPr>
          <a:xfrm>
            <a:off x="702940" y="3409606"/>
            <a:ext cx="8632825" cy="1099514"/>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1) Đầu tiên, gom các quan sát gần nhất lại thành một nhóm và lấy các cụm nhỏ: (a) ~ (b).</a:t>
            </a:r>
            <a:endParaRPr/>
          </a:p>
          <a:p>
            <a:pPr indent="0" lvl="0" marL="0" marR="0" rtl="0" algn="l">
              <a:spcBef>
                <a:spcPts val="400"/>
              </a:spcBef>
              <a:spcAft>
                <a:spcPts val="0"/>
              </a:spcAft>
              <a:buNone/>
            </a:pPr>
            <a:r>
              <a:rPr lang="en-US" sz="1300">
                <a:solidFill>
                  <a:srgbClr val="262626"/>
                </a:solidFill>
                <a:latin typeface="Arial"/>
                <a:ea typeface="Arial"/>
                <a:cs typeface="Arial"/>
                <a:sym typeface="Arial"/>
              </a:rPr>
              <a:t>2) Gom các cụm gần nhất lại thành nhóm để lập một cụm lớn hơn: (c).</a:t>
            </a:r>
            <a:endParaRPr/>
          </a:p>
          <a:p>
            <a:pPr indent="0" lvl="0" marL="0" marR="0" rtl="0" algn="l">
              <a:spcBef>
                <a:spcPts val="400"/>
              </a:spcBef>
              <a:spcAft>
                <a:spcPts val="0"/>
              </a:spcAft>
              <a:buNone/>
            </a:pPr>
            <a:r>
              <a:rPr lang="en-US" sz="1300">
                <a:solidFill>
                  <a:srgbClr val="262626"/>
                </a:solidFill>
                <a:latin typeface="Arial"/>
                <a:ea typeface="Arial"/>
                <a:cs typeface="Arial"/>
                <a:sym typeface="Arial"/>
              </a:rPr>
              <a:t>3) Lặp lại từ bước 2) tới khi toàn bộ quan sát được gom lại thành một cụm duy nhất: (d) ~ (e).</a:t>
            </a:r>
            <a:endParaRPr/>
          </a:p>
          <a:p>
            <a:pPr indent="0" lvl="0" marL="0" marR="0" rtl="0" algn="l">
              <a:spcBef>
                <a:spcPts val="400"/>
              </a:spcBef>
              <a:spcAft>
                <a:spcPts val="0"/>
              </a:spcAft>
              <a:buNone/>
            </a:pPr>
            <a:r>
              <a:rPr lang="en-US" sz="1300">
                <a:solidFill>
                  <a:srgbClr val="262626"/>
                </a:solidFill>
                <a:latin typeface="Arial"/>
                <a:ea typeface="Arial"/>
                <a:cs typeface="Arial"/>
                <a:sym typeface="Arial"/>
              </a:rPr>
              <a:t>4) Cắt dendrogram tại chiều cao thích hợp để có được số lượng cụm mong muốn: (f).</a:t>
            </a:r>
            <a:endParaRPr/>
          </a:p>
        </p:txBody>
      </p:sp>
      <p:grpSp>
        <p:nvGrpSpPr>
          <p:cNvPr id="723" name="Google Shape;723;p20"/>
          <p:cNvGrpSpPr/>
          <p:nvPr/>
        </p:nvGrpSpPr>
        <p:grpSpPr>
          <a:xfrm>
            <a:off x="702276" y="1978997"/>
            <a:ext cx="8641749" cy="1305987"/>
            <a:chOff x="702276" y="3995221"/>
            <a:chExt cx="8641749" cy="1305987"/>
          </a:xfrm>
        </p:grpSpPr>
        <p:grpSp>
          <p:nvGrpSpPr>
            <p:cNvPr id="724" name="Google Shape;724;p20"/>
            <p:cNvGrpSpPr/>
            <p:nvPr/>
          </p:nvGrpSpPr>
          <p:grpSpPr>
            <a:xfrm>
              <a:off x="702276" y="3995221"/>
              <a:ext cx="8641749" cy="944863"/>
              <a:chOff x="995981" y="2091417"/>
              <a:chExt cx="9877715" cy="1080000"/>
            </a:xfrm>
          </p:grpSpPr>
          <p:pic>
            <p:nvPicPr>
              <p:cNvPr id="725" name="Google Shape;725;p20"/>
              <p:cNvPicPr preferRelativeResize="0"/>
              <p:nvPr/>
            </p:nvPicPr>
            <p:blipFill rotWithShape="1">
              <a:blip r:embed="rId3">
                <a:alphaModFix/>
              </a:blip>
              <a:srcRect b="0" l="0" r="0" t="0"/>
              <a:stretch/>
            </p:blipFill>
            <p:spPr>
              <a:xfrm>
                <a:off x="995981" y="2091417"/>
                <a:ext cx="1404000" cy="1080000"/>
              </a:xfrm>
              <a:prstGeom prst="rect">
                <a:avLst/>
              </a:prstGeom>
              <a:noFill/>
              <a:ln>
                <a:noFill/>
              </a:ln>
            </p:spPr>
          </p:pic>
          <p:pic>
            <p:nvPicPr>
              <p:cNvPr id="726" name="Google Shape;726;p20"/>
              <p:cNvPicPr preferRelativeResize="0"/>
              <p:nvPr/>
            </p:nvPicPr>
            <p:blipFill rotWithShape="1">
              <a:blip r:embed="rId4">
                <a:alphaModFix/>
              </a:blip>
              <a:srcRect b="0" l="0" r="0" t="0"/>
              <a:stretch/>
            </p:blipFill>
            <p:spPr>
              <a:xfrm>
                <a:off x="2691923" y="2091417"/>
                <a:ext cx="1402268" cy="1080000"/>
              </a:xfrm>
              <a:prstGeom prst="rect">
                <a:avLst/>
              </a:prstGeom>
              <a:noFill/>
              <a:ln>
                <a:noFill/>
              </a:ln>
            </p:spPr>
          </p:pic>
          <p:pic>
            <p:nvPicPr>
              <p:cNvPr id="727" name="Google Shape;727;p20"/>
              <p:cNvPicPr preferRelativeResize="0"/>
              <p:nvPr/>
            </p:nvPicPr>
            <p:blipFill rotWithShape="1">
              <a:blip r:embed="rId5">
                <a:alphaModFix/>
              </a:blip>
              <a:srcRect b="0" l="0" r="0" t="0"/>
              <a:stretch/>
            </p:blipFill>
            <p:spPr>
              <a:xfrm>
                <a:off x="4386133" y="2091417"/>
                <a:ext cx="1403600" cy="1080000"/>
              </a:xfrm>
              <a:prstGeom prst="rect">
                <a:avLst/>
              </a:prstGeom>
              <a:noFill/>
              <a:ln>
                <a:noFill/>
              </a:ln>
            </p:spPr>
          </p:pic>
          <p:pic>
            <p:nvPicPr>
              <p:cNvPr id="728" name="Google Shape;728;p20"/>
              <p:cNvPicPr preferRelativeResize="0"/>
              <p:nvPr/>
            </p:nvPicPr>
            <p:blipFill rotWithShape="1">
              <a:blip r:embed="rId6">
                <a:alphaModFix/>
              </a:blip>
              <a:srcRect b="0" l="0" r="0" t="0"/>
              <a:stretch/>
            </p:blipFill>
            <p:spPr>
              <a:xfrm>
                <a:off x="6081675" y="2091417"/>
                <a:ext cx="1402268" cy="1080000"/>
              </a:xfrm>
              <a:prstGeom prst="rect">
                <a:avLst/>
              </a:prstGeom>
              <a:noFill/>
              <a:ln>
                <a:noFill/>
              </a:ln>
            </p:spPr>
          </p:pic>
          <p:pic>
            <p:nvPicPr>
              <p:cNvPr id="729" name="Google Shape;729;p20"/>
              <p:cNvPicPr preferRelativeResize="0"/>
              <p:nvPr/>
            </p:nvPicPr>
            <p:blipFill rotWithShape="1">
              <a:blip r:embed="rId7">
                <a:alphaModFix/>
              </a:blip>
              <a:srcRect b="0" l="0" r="0" t="0"/>
              <a:stretch/>
            </p:blipFill>
            <p:spPr>
              <a:xfrm>
                <a:off x="7775885" y="2091417"/>
                <a:ext cx="1403600" cy="1080000"/>
              </a:xfrm>
              <a:prstGeom prst="rect">
                <a:avLst/>
              </a:prstGeom>
              <a:noFill/>
              <a:ln>
                <a:noFill/>
              </a:ln>
            </p:spPr>
          </p:pic>
          <p:pic>
            <p:nvPicPr>
              <p:cNvPr id="730" name="Google Shape;730;p20"/>
              <p:cNvPicPr preferRelativeResize="0"/>
              <p:nvPr/>
            </p:nvPicPr>
            <p:blipFill rotWithShape="1">
              <a:blip r:embed="rId8">
                <a:alphaModFix/>
              </a:blip>
              <a:srcRect b="0" l="0" r="0" t="0"/>
              <a:stretch/>
            </p:blipFill>
            <p:spPr>
              <a:xfrm>
                <a:off x="9471427" y="2091417"/>
                <a:ext cx="1402269" cy="1080000"/>
              </a:xfrm>
              <a:prstGeom prst="rect">
                <a:avLst/>
              </a:prstGeom>
              <a:noFill/>
              <a:ln>
                <a:noFill/>
              </a:ln>
            </p:spPr>
          </p:pic>
        </p:grpSp>
        <p:sp>
          <p:nvSpPr>
            <p:cNvPr id="731" name="Google Shape;731;p20"/>
            <p:cNvSpPr txBox="1"/>
            <p:nvPr/>
          </p:nvSpPr>
          <p:spPr>
            <a:xfrm>
              <a:off x="985221" y="4940083"/>
              <a:ext cx="662430" cy="361125"/>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(a)</a:t>
              </a:r>
              <a:endParaRPr i="0" sz="1300">
                <a:solidFill>
                  <a:srgbClr val="193EB0"/>
                </a:solidFill>
                <a:latin typeface="Arial"/>
                <a:ea typeface="Arial"/>
                <a:cs typeface="Arial"/>
                <a:sym typeface="Arial"/>
              </a:endParaRPr>
            </a:p>
          </p:txBody>
        </p:sp>
        <p:sp>
          <p:nvSpPr>
            <p:cNvPr id="732" name="Google Shape;732;p20"/>
            <p:cNvSpPr txBox="1"/>
            <p:nvPr/>
          </p:nvSpPr>
          <p:spPr>
            <a:xfrm>
              <a:off x="2468198" y="4986012"/>
              <a:ext cx="662430" cy="269266"/>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(b)</a:t>
              </a:r>
              <a:endParaRPr i="0" sz="1300">
                <a:solidFill>
                  <a:srgbClr val="193EB0"/>
                </a:solidFill>
                <a:latin typeface="Arial"/>
                <a:ea typeface="Arial"/>
                <a:cs typeface="Arial"/>
                <a:sym typeface="Arial"/>
              </a:endParaRPr>
            </a:p>
          </p:txBody>
        </p:sp>
        <p:sp>
          <p:nvSpPr>
            <p:cNvPr id="733" name="Google Shape;733;p20"/>
            <p:cNvSpPr txBox="1"/>
            <p:nvPr/>
          </p:nvSpPr>
          <p:spPr>
            <a:xfrm>
              <a:off x="3945794" y="4986012"/>
              <a:ext cx="662430" cy="269266"/>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(c)</a:t>
              </a:r>
              <a:endParaRPr i="0" sz="1300">
                <a:solidFill>
                  <a:srgbClr val="193EB0"/>
                </a:solidFill>
                <a:latin typeface="Arial"/>
                <a:ea typeface="Arial"/>
                <a:cs typeface="Arial"/>
                <a:sym typeface="Arial"/>
              </a:endParaRPr>
            </a:p>
          </p:txBody>
        </p:sp>
        <p:sp>
          <p:nvSpPr>
            <p:cNvPr id="734" name="Google Shape;734;p20"/>
            <p:cNvSpPr txBox="1"/>
            <p:nvPr/>
          </p:nvSpPr>
          <p:spPr>
            <a:xfrm>
              <a:off x="5428771" y="4986012"/>
              <a:ext cx="662430" cy="269266"/>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(d)</a:t>
              </a:r>
              <a:endParaRPr i="0" sz="1300">
                <a:solidFill>
                  <a:srgbClr val="193EB0"/>
                </a:solidFill>
                <a:latin typeface="Arial"/>
                <a:ea typeface="Arial"/>
                <a:cs typeface="Arial"/>
                <a:sym typeface="Arial"/>
              </a:endParaRPr>
            </a:p>
          </p:txBody>
        </p:sp>
        <p:sp>
          <p:nvSpPr>
            <p:cNvPr id="735" name="Google Shape;735;p20"/>
            <p:cNvSpPr txBox="1"/>
            <p:nvPr/>
          </p:nvSpPr>
          <p:spPr>
            <a:xfrm>
              <a:off x="6915675" y="4986012"/>
              <a:ext cx="662430" cy="269266"/>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(e)</a:t>
              </a:r>
              <a:endParaRPr i="0" sz="1300">
                <a:solidFill>
                  <a:srgbClr val="193EB0"/>
                </a:solidFill>
                <a:latin typeface="Arial"/>
                <a:ea typeface="Arial"/>
                <a:cs typeface="Arial"/>
                <a:sym typeface="Arial"/>
              </a:endParaRPr>
            </a:p>
          </p:txBody>
        </p:sp>
        <p:sp>
          <p:nvSpPr>
            <p:cNvPr id="736" name="Google Shape;736;p20"/>
            <p:cNvSpPr txBox="1"/>
            <p:nvPr/>
          </p:nvSpPr>
          <p:spPr>
            <a:xfrm>
              <a:off x="8471808" y="4986012"/>
              <a:ext cx="662430" cy="269266"/>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(f)</a:t>
              </a:r>
              <a:endParaRPr i="0" sz="1300">
                <a:solidFill>
                  <a:srgbClr val="193EB0"/>
                </a:solidFill>
                <a:latin typeface="Arial"/>
                <a:ea typeface="Arial"/>
                <a:cs typeface="Arial"/>
                <a:sym typeface="Arial"/>
              </a:endParaRPr>
            </a:p>
          </p:txBody>
        </p:sp>
        <p:sp>
          <p:nvSpPr>
            <p:cNvPr id="737" name="Google Shape;737;p20"/>
            <p:cNvSpPr/>
            <p:nvPr/>
          </p:nvSpPr>
          <p:spPr>
            <a:xfrm>
              <a:off x="1946219" y="4355737"/>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738" name="Google Shape;738;p20"/>
            <p:cNvSpPr/>
            <p:nvPr/>
          </p:nvSpPr>
          <p:spPr>
            <a:xfrm>
              <a:off x="3413069" y="4355737"/>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739" name="Google Shape;739;p20"/>
            <p:cNvSpPr/>
            <p:nvPr/>
          </p:nvSpPr>
          <p:spPr>
            <a:xfrm>
              <a:off x="4908494" y="4355737"/>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740" name="Google Shape;740;p20"/>
            <p:cNvSpPr/>
            <p:nvPr/>
          </p:nvSpPr>
          <p:spPr>
            <a:xfrm>
              <a:off x="6375344" y="4355737"/>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741" name="Google Shape;741;p20"/>
            <p:cNvSpPr/>
            <p:nvPr/>
          </p:nvSpPr>
          <p:spPr>
            <a:xfrm>
              <a:off x="7861244" y="4355737"/>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grpSp>
      <p:grpSp>
        <p:nvGrpSpPr>
          <p:cNvPr id="742" name="Google Shape;742;p20"/>
          <p:cNvGrpSpPr/>
          <p:nvPr/>
        </p:nvGrpSpPr>
        <p:grpSpPr>
          <a:xfrm>
            <a:off x="450000" y="450000"/>
            <a:ext cx="9018000" cy="276999"/>
            <a:chOff x="450000" y="450000"/>
            <a:chExt cx="9018000" cy="276999"/>
          </a:xfrm>
        </p:grpSpPr>
        <p:sp>
          <p:nvSpPr>
            <p:cNvPr id="743" name="Google Shape;743;p2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744" name="Google Shape;744;p2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grpSp>
        <p:nvGrpSpPr>
          <p:cNvPr id="750" name="Google Shape;750;p21"/>
          <p:cNvGrpSpPr/>
          <p:nvPr/>
        </p:nvGrpSpPr>
        <p:grpSpPr>
          <a:xfrm>
            <a:off x="559817" y="1428745"/>
            <a:ext cx="8783192" cy="215444"/>
            <a:chOff x="559817" y="2136914"/>
            <a:chExt cx="8783192" cy="215444"/>
          </a:xfrm>
        </p:grpSpPr>
        <p:sp>
          <p:nvSpPr>
            <p:cNvPr id="751" name="Google Shape;751;p2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52" name="Google Shape;752;p21"/>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phân cụm theo cấp bậc:</a:t>
              </a:r>
              <a:endParaRPr/>
            </a:p>
          </p:txBody>
        </p:sp>
      </p:grpSp>
      <p:sp>
        <p:nvSpPr>
          <p:cNvPr id="753" name="Google Shape;753;p21"/>
          <p:cNvSpPr/>
          <p:nvPr/>
        </p:nvSpPr>
        <p:spPr>
          <a:xfrm>
            <a:off x="702940" y="1700808"/>
            <a:ext cx="8632825" cy="34546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Làm thế nào để đo khoảng cách giữa các cụm? </a:t>
            </a:r>
            <a:endParaRPr/>
          </a:p>
        </p:txBody>
      </p:sp>
      <p:grpSp>
        <p:nvGrpSpPr>
          <p:cNvPr id="754" name="Google Shape;754;p21"/>
          <p:cNvGrpSpPr/>
          <p:nvPr/>
        </p:nvGrpSpPr>
        <p:grpSpPr>
          <a:xfrm>
            <a:off x="2627702" y="2492896"/>
            <a:ext cx="5420054" cy="2963994"/>
            <a:chOff x="869950" y="3093906"/>
            <a:chExt cx="4701502" cy="2571049"/>
          </a:xfrm>
        </p:grpSpPr>
        <p:sp>
          <p:nvSpPr>
            <p:cNvPr id="755" name="Google Shape;755;p21"/>
            <p:cNvSpPr/>
            <p:nvPr/>
          </p:nvSpPr>
          <p:spPr>
            <a:xfrm>
              <a:off x="869950" y="3093906"/>
              <a:ext cx="1013701" cy="566840"/>
            </a:xfrm>
            <a:prstGeom prst="ellipse">
              <a:avLst/>
            </a:prstGeom>
            <a:solidFill>
              <a:srgbClr val="D4D9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6" name="Google Shape;756;p21"/>
            <p:cNvSpPr/>
            <p:nvPr/>
          </p:nvSpPr>
          <p:spPr>
            <a:xfrm>
              <a:off x="2677868" y="3093906"/>
              <a:ext cx="550490" cy="566840"/>
            </a:xfrm>
            <a:prstGeom prst="ellipse">
              <a:avLst/>
            </a:prstGeom>
            <a:solidFill>
              <a:srgbClr val="D4D9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7" name="Google Shape;757;p21"/>
            <p:cNvSpPr/>
            <p:nvPr/>
          </p:nvSpPr>
          <p:spPr>
            <a:xfrm>
              <a:off x="869950" y="4089617"/>
              <a:ext cx="1013701" cy="566840"/>
            </a:xfrm>
            <a:prstGeom prst="ellipse">
              <a:avLst/>
            </a:prstGeom>
            <a:solidFill>
              <a:srgbClr val="D4D9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8" name="Google Shape;758;p21"/>
            <p:cNvSpPr/>
            <p:nvPr/>
          </p:nvSpPr>
          <p:spPr>
            <a:xfrm>
              <a:off x="2677868" y="4089617"/>
              <a:ext cx="550490" cy="566840"/>
            </a:xfrm>
            <a:prstGeom prst="ellipse">
              <a:avLst/>
            </a:prstGeom>
            <a:solidFill>
              <a:srgbClr val="D4D9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9" name="Google Shape;759;p21"/>
            <p:cNvSpPr/>
            <p:nvPr/>
          </p:nvSpPr>
          <p:spPr>
            <a:xfrm>
              <a:off x="869950" y="5098115"/>
              <a:ext cx="1013701" cy="566840"/>
            </a:xfrm>
            <a:prstGeom prst="ellipse">
              <a:avLst/>
            </a:prstGeom>
            <a:solidFill>
              <a:srgbClr val="D4D9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0" name="Google Shape;760;p21"/>
            <p:cNvSpPr/>
            <p:nvPr/>
          </p:nvSpPr>
          <p:spPr>
            <a:xfrm>
              <a:off x="2677868" y="5098115"/>
              <a:ext cx="550490" cy="566840"/>
            </a:xfrm>
            <a:prstGeom prst="ellipse">
              <a:avLst/>
            </a:prstGeom>
            <a:solidFill>
              <a:srgbClr val="D4D9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61" name="Google Shape;761;p21"/>
            <p:cNvCxnSpPr>
              <a:stCxn id="762" idx="1"/>
            </p:cNvCxnSpPr>
            <p:nvPr/>
          </p:nvCxnSpPr>
          <p:spPr>
            <a:xfrm rot="10800000">
              <a:off x="1746110" y="3289744"/>
              <a:ext cx="1002600" cy="66000"/>
            </a:xfrm>
            <a:prstGeom prst="straightConnector1">
              <a:avLst/>
            </a:prstGeom>
            <a:noFill/>
            <a:ln cap="flat" cmpd="sng" w="9525">
              <a:solidFill>
                <a:srgbClr val="193EB0"/>
              </a:solidFill>
              <a:prstDash val="solid"/>
              <a:miter lim="800000"/>
              <a:headEnd len="med" w="med" type="triangle"/>
              <a:tailEnd len="med" w="med" type="triangle"/>
            </a:ln>
          </p:spPr>
        </p:cxnSp>
        <p:sp>
          <p:nvSpPr>
            <p:cNvPr id="763" name="Google Shape;763;p21"/>
            <p:cNvSpPr/>
            <p:nvPr/>
          </p:nvSpPr>
          <p:spPr>
            <a:xfrm>
              <a:off x="1141745" y="3217628"/>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4" name="Google Shape;764;p21"/>
            <p:cNvSpPr/>
            <p:nvPr/>
          </p:nvSpPr>
          <p:spPr>
            <a:xfrm>
              <a:off x="1304800" y="3444504"/>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5" name="Google Shape;765;p21"/>
            <p:cNvSpPr/>
            <p:nvPr/>
          </p:nvSpPr>
          <p:spPr>
            <a:xfrm>
              <a:off x="1674111" y="3242754"/>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2" name="Google Shape;762;p21"/>
            <p:cNvSpPr/>
            <p:nvPr/>
          </p:nvSpPr>
          <p:spPr>
            <a:xfrm>
              <a:off x="2738166" y="3345200"/>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6" name="Google Shape;766;p21"/>
            <p:cNvSpPr/>
            <p:nvPr/>
          </p:nvSpPr>
          <p:spPr>
            <a:xfrm>
              <a:off x="2890566" y="3170722"/>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7" name="Google Shape;767;p21"/>
            <p:cNvSpPr/>
            <p:nvPr/>
          </p:nvSpPr>
          <p:spPr>
            <a:xfrm>
              <a:off x="2907118" y="3501738"/>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8" name="Google Shape;768;p21"/>
            <p:cNvSpPr/>
            <p:nvPr/>
          </p:nvSpPr>
          <p:spPr>
            <a:xfrm>
              <a:off x="3097445" y="3303130"/>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9" name="Google Shape;769;p21"/>
            <p:cNvSpPr txBox="1"/>
            <p:nvPr/>
          </p:nvSpPr>
          <p:spPr>
            <a:xfrm>
              <a:off x="3589562" y="3268340"/>
              <a:ext cx="1981890" cy="21357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600">
                  <a:solidFill>
                    <a:srgbClr val="262626"/>
                  </a:solidFill>
                  <a:latin typeface="Arial"/>
                  <a:ea typeface="Arial"/>
                  <a:cs typeface="Arial"/>
                  <a:sym typeface="Arial"/>
                </a:rPr>
                <a:t>Liên kết đơn</a:t>
              </a:r>
              <a:endParaRPr sz="1600">
                <a:solidFill>
                  <a:srgbClr val="262626"/>
                </a:solidFill>
                <a:latin typeface="Arial"/>
                <a:ea typeface="Arial"/>
                <a:cs typeface="Arial"/>
                <a:sym typeface="Arial"/>
              </a:endParaRPr>
            </a:p>
          </p:txBody>
        </p:sp>
        <p:sp>
          <p:nvSpPr>
            <p:cNvPr id="770" name="Google Shape;770;p21"/>
            <p:cNvSpPr/>
            <p:nvPr/>
          </p:nvSpPr>
          <p:spPr>
            <a:xfrm>
              <a:off x="1141745" y="4213339"/>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1" name="Google Shape;771;p21"/>
            <p:cNvSpPr/>
            <p:nvPr/>
          </p:nvSpPr>
          <p:spPr>
            <a:xfrm>
              <a:off x="1304800" y="4440215"/>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2" name="Google Shape;772;p21"/>
            <p:cNvSpPr/>
            <p:nvPr/>
          </p:nvSpPr>
          <p:spPr>
            <a:xfrm>
              <a:off x="1674111" y="4238465"/>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3" name="Google Shape;773;p21"/>
            <p:cNvSpPr/>
            <p:nvPr/>
          </p:nvSpPr>
          <p:spPr>
            <a:xfrm>
              <a:off x="2738166" y="4340911"/>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4" name="Google Shape;774;p21"/>
            <p:cNvSpPr/>
            <p:nvPr/>
          </p:nvSpPr>
          <p:spPr>
            <a:xfrm>
              <a:off x="2890566" y="4166433"/>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5" name="Google Shape;775;p21"/>
            <p:cNvSpPr/>
            <p:nvPr/>
          </p:nvSpPr>
          <p:spPr>
            <a:xfrm>
              <a:off x="2907118" y="4497449"/>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6" name="Google Shape;776;p21"/>
            <p:cNvSpPr/>
            <p:nvPr/>
          </p:nvSpPr>
          <p:spPr>
            <a:xfrm>
              <a:off x="3097445" y="4298841"/>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7" name="Google Shape;777;p21"/>
            <p:cNvSpPr txBox="1"/>
            <p:nvPr/>
          </p:nvSpPr>
          <p:spPr>
            <a:xfrm>
              <a:off x="3589562" y="4264051"/>
              <a:ext cx="1981890" cy="21357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600">
                  <a:solidFill>
                    <a:srgbClr val="262626"/>
                  </a:solidFill>
                  <a:latin typeface="Arial"/>
                  <a:ea typeface="Arial"/>
                  <a:cs typeface="Arial"/>
                  <a:sym typeface="Arial"/>
                </a:rPr>
                <a:t>Liên kết hoàn chỉnh</a:t>
              </a:r>
              <a:endParaRPr sz="1600">
                <a:solidFill>
                  <a:srgbClr val="262626"/>
                </a:solidFill>
                <a:latin typeface="Arial"/>
                <a:ea typeface="Arial"/>
                <a:cs typeface="Arial"/>
                <a:sym typeface="Arial"/>
              </a:endParaRPr>
            </a:p>
          </p:txBody>
        </p:sp>
        <p:cxnSp>
          <p:nvCxnSpPr>
            <p:cNvPr id="778" name="Google Shape;778;p21"/>
            <p:cNvCxnSpPr>
              <a:stCxn id="776" idx="2"/>
              <a:endCxn id="770" idx="6"/>
            </p:cNvCxnSpPr>
            <p:nvPr/>
          </p:nvCxnSpPr>
          <p:spPr>
            <a:xfrm rot="10800000">
              <a:off x="1213745" y="4249341"/>
              <a:ext cx="1883700" cy="85500"/>
            </a:xfrm>
            <a:prstGeom prst="straightConnector1">
              <a:avLst/>
            </a:prstGeom>
            <a:noFill/>
            <a:ln cap="flat" cmpd="sng" w="9525">
              <a:solidFill>
                <a:srgbClr val="193EB0"/>
              </a:solidFill>
              <a:prstDash val="solid"/>
              <a:miter lim="800000"/>
              <a:headEnd len="med" w="med" type="triangle"/>
              <a:tailEnd len="med" w="med" type="triangle"/>
            </a:ln>
          </p:spPr>
        </p:cxnSp>
        <p:sp>
          <p:nvSpPr>
            <p:cNvPr id="779" name="Google Shape;779;p21"/>
            <p:cNvSpPr/>
            <p:nvPr/>
          </p:nvSpPr>
          <p:spPr>
            <a:xfrm>
              <a:off x="1141745" y="5231362"/>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0" name="Google Shape;780;p21"/>
            <p:cNvSpPr/>
            <p:nvPr/>
          </p:nvSpPr>
          <p:spPr>
            <a:xfrm>
              <a:off x="1304800" y="5458238"/>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1" name="Google Shape;781;p21"/>
            <p:cNvSpPr/>
            <p:nvPr/>
          </p:nvSpPr>
          <p:spPr>
            <a:xfrm>
              <a:off x="1674111" y="5256488"/>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2" name="Google Shape;782;p21"/>
            <p:cNvSpPr/>
            <p:nvPr/>
          </p:nvSpPr>
          <p:spPr>
            <a:xfrm>
              <a:off x="2738166" y="5358934"/>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3" name="Google Shape;783;p21"/>
            <p:cNvSpPr/>
            <p:nvPr/>
          </p:nvSpPr>
          <p:spPr>
            <a:xfrm>
              <a:off x="2890566" y="5184456"/>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4" name="Google Shape;784;p21"/>
            <p:cNvSpPr/>
            <p:nvPr/>
          </p:nvSpPr>
          <p:spPr>
            <a:xfrm>
              <a:off x="2907118" y="5515472"/>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5" name="Google Shape;785;p21"/>
            <p:cNvSpPr/>
            <p:nvPr/>
          </p:nvSpPr>
          <p:spPr>
            <a:xfrm>
              <a:off x="3097445" y="5316864"/>
              <a:ext cx="72000" cy="72000"/>
            </a:xfrm>
            <a:prstGeom prst="ellipse">
              <a:avLst/>
            </a:prstGeom>
            <a:solidFill>
              <a:srgbClr val="00B3E3"/>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6" name="Google Shape;786;p21"/>
            <p:cNvSpPr txBox="1"/>
            <p:nvPr/>
          </p:nvSpPr>
          <p:spPr>
            <a:xfrm>
              <a:off x="3589562" y="5266684"/>
              <a:ext cx="1981890" cy="21357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600">
                  <a:solidFill>
                    <a:srgbClr val="262626"/>
                  </a:solidFill>
                  <a:latin typeface="Arial"/>
                  <a:ea typeface="Arial"/>
                  <a:cs typeface="Arial"/>
                  <a:sym typeface="Arial"/>
                </a:rPr>
                <a:t>Liên kết trung bình</a:t>
              </a:r>
              <a:endParaRPr sz="1600">
                <a:solidFill>
                  <a:srgbClr val="262626"/>
                </a:solidFill>
                <a:latin typeface="Arial"/>
                <a:ea typeface="Arial"/>
                <a:cs typeface="Arial"/>
                <a:sym typeface="Arial"/>
              </a:endParaRPr>
            </a:p>
          </p:txBody>
        </p:sp>
        <p:cxnSp>
          <p:nvCxnSpPr>
            <p:cNvPr id="787" name="Google Shape;787;p21"/>
            <p:cNvCxnSpPr/>
            <p:nvPr/>
          </p:nvCxnSpPr>
          <p:spPr>
            <a:xfrm rot="10800000">
              <a:off x="1437863" y="5354221"/>
              <a:ext cx="1535536" cy="13636"/>
            </a:xfrm>
            <a:prstGeom prst="straightConnector1">
              <a:avLst/>
            </a:prstGeom>
            <a:noFill/>
            <a:ln cap="flat" cmpd="sng" w="9525">
              <a:solidFill>
                <a:srgbClr val="193EB0"/>
              </a:solidFill>
              <a:prstDash val="solid"/>
              <a:miter lim="800000"/>
              <a:headEnd len="med" w="med" type="triangle"/>
              <a:tailEnd len="med" w="med" type="triangle"/>
            </a:ln>
          </p:spPr>
        </p:cxnSp>
        <p:sp>
          <p:nvSpPr>
            <p:cNvPr id="788" name="Google Shape;788;p21"/>
            <p:cNvSpPr/>
            <p:nvPr/>
          </p:nvSpPr>
          <p:spPr>
            <a:xfrm>
              <a:off x="1418361" y="5334719"/>
              <a:ext cx="18000" cy="18000"/>
            </a:xfrm>
            <a:prstGeom prst="ellipse">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9" name="Google Shape;789;p21"/>
            <p:cNvSpPr/>
            <p:nvPr/>
          </p:nvSpPr>
          <p:spPr>
            <a:xfrm>
              <a:off x="2969261" y="5354719"/>
              <a:ext cx="18000" cy="18000"/>
            </a:xfrm>
            <a:prstGeom prst="ellipse">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90" name="Google Shape;790;p21"/>
          <p:cNvGrpSpPr/>
          <p:nvPr/>
        </p:nvGrpSpPr>
        <p:grpSpPr>
          <a:xfrm>
            <a:off x="450000" y="450000"/>
            <a:ext cx="9018000" cy="276999"/>
            <a:chOff x="450000" y="450000"/>
            <a:chExt cx="9018000" cy="276999"/>
          </a:xfrm>
        </p:grpSpPr>
        <p:sp>
          <p:nvSpPr>
            <p:cNvPr id="791" name="Google Shape;791;p2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792" name="Google Shape;792;p2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22"/>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Áp dụng phân cụm kết tụ và trực quan hóa:</a:t>
            </a:r>
            <a:endParaRPr/>
          </a:p>
        </p:txBody>
      </p:sp>
      <p:grpSp>
        <p:nvGrpSpPr>
          <p:cNvPr id="799" name="Google Shape;799;p22"/>
          <p:cNvGrpSpPr/>
          <p:nvPr/>
        </p:nvGrpSpPr>
        <p:grpSpPr>
          <a:xfrm>
            <a:off x="559817" y="1902381"/>
            <a:ext cx="8783192" cy="215444"/>
            <a:chOff x="559817" y="2136914"/>
            <a:chExt cx="8783192" cy="215444"/>
          </a:xfrm>
        </p:grpSpPr>
        <p:sp>
          <p:nvSpPr>
            <p:cNvPr id="800" name="Google Shape;800;p2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01" name="Google Shape;801;p22"/>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Tập dữ liệu số 1</a:t>
              </a:r>
              <a:endParaRPr/>
            </a:p>
          </p:txBody>
        </p:sp>
      </p:grpSp>
      <p:grpSp>
        <p:nvGrpSpPr>
          <p:cNvPr id="802" name="Google Shape;802;p22"/>
          <p:cNvGrpSpPr/>
          <p:nvPr/>
        </p:nvGrpSpPr>
        <p:grpSpPr>
          <a:xfrm>
            <a:off x="450000" y="450000"/>
            <a:ext cx="9018000" cy="276999"/>
            <a:chOff x="450000" y="450000"/>
            <a:chExt cx="9018000" cy="276999"/>
          </a:xfrm>
        </p:grpSpPr>
        <p:sp>
          <p:nvSpPr>
            <p:cNvPr id="803" name="Google Shape;803;p2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804" name="Google Shape;804;p2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grpSp>
        <p:nvGrpSpPr>
          <p:cNvPr id="805" name="Google Shape;805;p22"/>
          <p:cNvGrpSpPr/>
          <p:nvPr/>
        </p:nvGrpSpPr>
        <p:grpSpPr>
          <a:xfrm>
            <a:off x="449996" y="2544914"/>
            <a:ext cx="8782050" cy="4032448"/>
            <a:chOff x="558396" y="2204864"/>
            <a:chExt cx="8782050" cy="4032448"/>
          </a:xfrm>
        </p:grpSpPr>
        <p:sp>
          <p:nvSpPr>
            <p:cNvPr id="806" name="Google Shape;806;p22"/>
            <p:cNvSpPr/>
            <p:nvPr/>
          </p:nvSpPr>
          <p:spPr>
            <a:xfrm>
              <a:off x="558396" y="2204864"/>
              <a:ext cx="8782050" cy="4032448"/>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07" name="Google Shape;807;p22"/>
            <p:cNvPicPr preferRelativeResize="0"/>
            <p:nvPr/>
          </p:nvPicPr>
          <p:blipFill rotWithShape="1">
            <a:blip r:embed="rId3">
              <a:alphaModFix/>
            </a:blip>
            <a:srcRect b="0" l="2011" r="10130" t="0"/>
            <a:stretch/>
          </p:blipFill>
          <p:spPr>
            <a:xfrm>
              <a:off x="599242" y="2288984"/>
              <a:ext cx="8700367" cy="3770148"/>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grpSp>
        <p:nvGrpSpPr>
          <p:cNvPr id="813" name="Google Shape;813;p23"/>
          <p:cNvGrpSpPr/>
          <p:nvPr/>
        </p:nvGrpSpPr>
        <p:grpSpPr>
          <a:xfrm>
            <a:off x="559817" y="1428745"/>
            <a:ext cx="8783192" cy="215444"/>
            <a:chOff x="559817" y="2136914"/>
            <a:chExt cx="8783192" cy="215444"/>
          </a:xfrm>
        </p:grpSpPr>
        <p:sp>
          <p:nvSpPr>
            <p:cNvPr id="814" name="Google Shape;814;p2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15" name="Google Shape;815;p23"/>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Tập dữ liệu số 2</a:t>
              </a:r>
              <a:endParaRPr sz="1400">
                <a:solidFill>
                  <a:srgbClr val="262626"/>
                </a:solidFill>
                <a:latin typeface="Arial"/>
                <a:ea typeface="Arial"/>
                <a:cs typeface="Arial"/>
                <a:sym typeface="Arial"/>
              </a:endParaRPr>
            </a:p>
          </p:txBody>
        </p:sp>
      </p:grpSp>
      <p:grpSp>
        <p:nvGrpSpPr>
          <p:cNvPr id="816" name="Google Shape;816;p23"/>
          <p:cNvGrpSpPr/>
          <p:nvPr/>
        </p:nvGrpSpPr>
        <p:grpSpPr>
          <a:xfrm>
            <a:off x="558396" y="1772816"/>
            <a:ext cx="8785504" cy="3528392"/>
            <a:chOff x="558396" y="1844824"/>
            <a:chExt cx="8785504" cy="3528392"/>
          </a:xfrm>
        </p:grpSpPr>
        <p:sp>
          <p:nvSpPr>
            <p:cNvPr id="817" name="Google Shape;817;p23"/>
            <p:cNvSpPr/>
            <p:nvPr/>
          </p:nvSpPr>
          <p:spPr>
            <a:xfrm>
              <a:off x="558396" y="1844824"/>
              <a:ext cx="8782050" cy="3528392"/>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18" name="Google Shape;818;p23"/>
            <p:cNvPicPr preferRelativeResize="0"/>
            <p:nvPr/>
          </p:nvPicPr>
          <p:blipFill rotWithShape="1">
            <a:blip r:embed="rId3">
              <a:alphaModFix/>
            </a:blip>
            <a:srcRect b="0" l="1965" r="10449" t="0"/>
            <a:stretch/>
          </p:blipFill>
          <p:spPr>
            <a:xfrm>
              <a:off x="670559" y="1941583"/>
              <a:ext cx="8673341" cy="3289153"/>
            </a:xfrm>
            <a:prstGeom prst="rect">
              <a:avLst/>
            </a:prstGeom>
            <a:noFill/>
            <a:ln>
              <a:noFill/>
            </a:ln>
          </p:spPr>
        </p:pic>
      </p:grpSp>
      <p:grpSp>
        <p:nvGrpSpPr>
          <p:cNvPr id="819" name="Google Shape;819;p23"/>
          <p:cNvGrpSpPr/>
          <p:nvPr/>
        </p:nvGrpSpPr>
        <p:grpSpPr>
          <a:xfrm>
            <a:off x="450000" y="450000"/>
            <a:ext cx="9018000" cy="276999"/>
            <a:chOff x="450000" y="450000"/>
            <a:chExt cx="9018000" cy="276999"/>
          </a:xfrm>
        </p:grpSpPr>
        <p:sp>
          <p:nvSpPr>
            <p:cNvPr id="820" name="Google Shape;820;p2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821" name="Google Shape;821;p2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pSp>
        <p:nvGrpSpPr>
          <p:cNvPr id="827" name="Google Shape;827;p24"/>
          <p:cNvGrpSpPr/>
          <p:nvPr/>
        </p:nvGrpSpPr>
        <p:grpSpPr>
          <a:xfrm>
            <a:off x="559817" y="1428745"/>
            <a:ext cx="8783192" cy="215444"/>
            <a:chOff x="559817" y="2136914"/>
            <a:chExt cx="8783192" cy="215444"/>
          </a:xfrm>
        </p:grpSpPr>
        <p:sp>
          <p:nvSpPr>
            <p:cNvPr id="828" name="Google Shape;828;p24"/>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9" name="Google Shape;829;p24"/>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cụm</a:t>
              </a:r>
              <a:endParaRPr sz="1400">
                <a:solidFill>
                  <a:srgbClr val="262626"/>
                </a:solidFill>
                <a:latin typeface="Arial"/>
                <a:ea typeface="Arial"/>
                <a:cs typeface="Arial"/>
                <a:sym typeface="Arial"/>
              </a:endParaRPr>
            </a:p>
          </p:txBody>
        </p:sp>
      </p:grpSp>
      <p:grpSp>
        <p:nvGrpSpPr>
          <p:cNvPr id="830" name="Google Shape;830;p24"/>
          <p:cNvGrpSpPr/>
          <p:nvPr/>
        </p:nvGrpSpPr>
        <p:grpSpPr>
          <a:xfrm>
            <a:off x="558396" y="1738283"/>
            <a:ext cx="8785504" cy="4536504"/>
            <a:chOff x="558396" y="1700808"/>
            <a:chExt cx="8785504" cy="4536504"/>
          </a:xfrm>
        </p:grpSpPr>
        <p:sp>
          <p:nvSpPr>
            <p:cNvPr id="831" name="Google Shape;831;p24"/>
            <p:cNvSpPr/>
            <p:nvPr/>
          </p:nvSpPr>
          <p:spPr>
            <a:xfrm>
              <a:off x="558396" y="1700808"/>
              <a:ext cx="8782050" cy="4536504"/>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32" name="Google Shape;832;p24"/>
            <p:cNvPicPr preferRelativeResize="0"/>
            <p:nvPr/>
          </p:nvPicPr>
          <p:blipFill rotWithShape="1">
            <a:blip r:embed="rId3">
              <a:alphaModFix/>
            </a:blip>
            <a:srcRect b="0" l="0" r="12107" t="0"/>
            <a:stretch/>
          </p:blipFill>
          <p:spPr>
            <a:xfrm>
              <a:off x="640174" y="1844824"/>
              <a:ext cx="8703726" cy="4307729"/>
            </a:xfrm>
            <a:prstGeom prst="rect">
              <a:avLst/>
            </a:prstGeom>
            <a:noFill/>
            <a:ln>
              <a:noFill/>
            </a:ln>
          </p:spPr>
        </p:pic>
      </p:grpSp>
      <p:grpSp>
        <p:nvGrpSpPr>
          <p:cNvPr id="833" name="Google Shape;833;p24"/>
          <p:cNvGrpSpPr/>
          <p:nvPr/>
        </p:nvGrpSpPr>
        <p:grpSpPr>
          <a:xfrm>
            <a:off x="450000" y="450000"/>
            <a:ext cx="9018000" cy="276999"/>
            <a:chOff x="450000" y="450000"/>
            <a:chExt cx="9018000" cy="276999"/>
          </a:xfrm>
        </p:grpSpPr>
        <p:sp>
          <p:nvSpPr>
            <p:cNvPr id="834" name="Google Shape;834;p2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835" name="Google Shape;835;p2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grpSp>
        <p:nvGrpSpPr>
          <p:cNvPr id="841" name="Google Shape;841;p25"/>
          <p:cNvGrpSpPr/>
          <p:nvPr/>
        </p:nvGrpSpPr>
        <p:grpSpPr>
          <a:xfrm>
            <a:off x="559817" y="1428745"/>
            <a:ext cx="8783192" cy="215444"/>
            <a:chOff x="559817" y="2136914"/>
            <a:chExt cx="8783192" cy="215444"/>
          </a:xfrm>
        </p:grpSpPr>
        <p:sp>
          <p:nvSpPr>
            <p:cNvPr id="842" name="Google Shape;842;p2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43" name="Google Shape;843;p25"/>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Tập dữ liệu số 1 và hai cụm</a:t>
              </a:r>
              <a:endParaRPr sz="1400">
                <a:solidFill>
                  <a:srgbClr val="262626"/>
                </a:solidFill>
                <a:latin typeface="Arial"/>
                <a:ea typeface="Arial"/>
                <a:cs typeface="Arial"/>
                <a:sym typeface="Arial"/>
              </a:endParaRPr>
            </a:p>
          </p:txBody>
        </p:sp>
      </p:grpSp>
      <p:grpSp>
        <p:nvGrpSpPr>
          <p:cNvPr id="844" name="Google Shape;844;p25"/>
          <p:cNvGrpSpPr/>
          <p:nvPr/>
        </p:nvGrpSpPr>
        <p:grpSpPr>
          <a:xfrm>
            <a:off x="558396" y="1772816"/>
            <a:ext cx="8785504" cy="3744416"/>
            <a:chOff x="558396" y="1844824"/>
            <a:chExt cx="8785504" cy="3744416"/>
          </a:xfrm>
        </p:grpSpPr>
        <p:sp>
          <p:nvSpPr>
            <p:cNvPr id="845" name="Google Shape;845;p25"/>
            <p:cNvSpPr/>
            <p:nvPr/>
          </p:nvSpPr>
          <p:spPr>
            <a:xfrm>
              <a:off x="558396" y="1844824"/>
              <a:ext cx="8782050" cy="3744416"/>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46" name="Google Shape;846;p25"/>
            <p:cNvPicPr preferRelativeResize="0"/>
            <p:nvPr/>
          </p:nvPicPr>
          <p:blipFill rotWithShape="1">
            <a:blip r:embed="rId3">
              <a:alphaModFix/>
            </a:blip>
            <a:srcRect b="0" l="2087" r="10559" t="0"/>
            <a:stretch/>
          </p:blipFill>
          <p:spPr>
            <a:xfrm>
              <a:off x="693494" y="1946389"/>
              <a:ext cx="8650406" cy="3536723"/>
            </a:xfrm>
            <a:prstGeom prst="rect">
              <a:avLst/>
            </a:prstGeom>
            <a:noFill/>
            <a:ln>
              <a:noFill/>
            </a:ln>
          </p:spPr>
        </p:pic>
      </p:grpSp>
      <p:grpSp>
        <p:nvGrpSpPr>
          <p:cNvPr id="847" name="Google Shape;847;p25"/>
          <p:cNvGrpSpPr/>
          <p:nvPr/>
        </p:nvGrpSpPr>
        <p:grpSpPr>
          <a:xfrm>
            <a:off x="450000" y="450000"/>
            <a:ext cx="9018000" cy="276999"/>
            <a:chOff x="450000" y="450000"/>
            <a:chExt cx="9018000" cy="276999"/>
          </a:xfrm>
        </p:grpSpPr>
        <p:sp>
          <p:nvSpPr>
            <p:cNvPr id="848" name="Google Shape;848;p2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849" name="Google Shape;849;p2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grpSp>
        <p:nvGrpSpPr>
          <p:cNvPr id="855" name="Google Shape;855;p26"/>
          <p:cNvGrpSpPr/>
          <p:nvPr/>
        </p:nvGrpSpPr>
        <p:grpSpPr>
          <a:xfrm>
            <a:off x="559817" y="1428745"/>
            <a:ext cx="8783192" cy="215444"/>
            <a:chOff x="559817" y="2136914"/>
            <a:chExt cx="8783192" cy="215444"/>
          </a:xfrm>
        </p:grpSpPr>
        <p:sp>
          <p:nvSpPr>
            <p:cNvPr id="856" name="Google Shape;856;p2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57" name="Google Shape;857;p2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Tập dữ liệu số 2 và hai cụm</a:t>
              </a:r>
              <a:endParaRPr sz="1400">
                <a:solidFill>
                  <a:srgbClr val="262626"/>
                </a:solidFill>
                <a:latin typeface="Arial"/>
                <a:ea typeface="Arial"/>
                <a:cs typeface="Arial"/>
                <a:sym typeface="Arial"/>
              </a:endParaRPr>
            </a:p>
          </p:txBody>
        </p:sp>
      </p:grpSp>
      <p:grpSp>
        <p:nvGrpSpPr>
          <p:cNvPr id="858" name="Google Shape;858;p26"/>
          <p:cNvGrpSpPr/>
          <p:nvPr/>
        </p:nvGrpSpPr>
        <p:grpSpPr>
          <a:xfrm>
            <a:off x="558388" y="1772816"/>
            <a:ext cx="8782058" cy="3744416"/>
            <a:chOff x="558388" y="1844824"/>
            <a:chExt cx="8782058" cy="3744416"/>
          </a:xfrm>
        </p:grpSpPr>
        <p:sp>
          <p:nvSpPr>
            <p:cNvPr id="859" name="Google Shape;859;p26"/>
            <p:cNvSpPr/>
            <p:nvPr/>
          </p:nvSpPr>
          <p:spPr>
            <a:xfrm>
              <a:off x="558396" y="1844824"/>
              <a:ext cx="8782050" cy="3744416"/>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60" name="Google Shape;860;p26"/>
            <p:cNvPicPr preferRelativeResize="0"/>
            <p:nvPr/>
          </p:nvPicPr>
          <p:blipFill rotWithShape="1">
            <a:blip r:embed="rId3">
              <a:alphaModFix/>
            </a:blip>
            <a:srcRect b="0" l="1361" r="10537" t="0"/>
            <a:stretch/>
          </p:blipFill>
          <p:spPr>
            <a:xfrm>
              <a:off x="558388" y="1934523"/>
              <a:ext cx="8724489" cy="3565018"/>
            </a:xfrm>
            <a:prstGeom prst="rect">
              <a:avLst/>
            </a:prstGeom>
            <a:noFill/>
            <a:ln>
              <a:noFill/>
            </a:ln>
          </p:spPr>
        </p:pic>
      </p:grpSp>
      <p:grpSp>
        <p:nvGrpSpPr>
          <p:cNvPr id="861" name="Google Shape;861;p26"/>
          <p:cNvGrpSpPr/>
          <p:nvPr/>
        </p:nvGrpSpPr>
        <p:grpSpPr>
          <a:xfrm>
            <a:off x="450000" y="450000"/>
            <a:ext cx="9018000" cy="276999"/>
            <a:chOff x="450000" y="450000"/>
            <a:chExt cx="9018000" cy="276999"/>
          </a:xfrm>
        </p:grpSpPr>
        <p:sp>
          <p:nvSpPr>
            <p:cNvPr id="862" name="Google Shape;862;p2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863" name="Google Shape;863;p2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grpSp>
        <p:nvGrpSpPr>
          <p:cNvPr id="869" name="Google Shape;869;p27"/>
          <p:cNvGrpSpPr/>
          <p:nvPr/>
        </p:nvGrpSpPr>
        <p:grpSpPr>
          <a:xfrm>
            <a:off x="559817" y="1428745"/>
            <a:ext cx="8783192" cy="215444"/>
            <a:chOff x="559817" y="2136914"/>
            <a:chExt cx="8783192" cy="215444"/>
          </a:xfrm>
        </p:grpSpPr>
        <p:sp>
          <p:nvSpPr>
            <p:cNvPr id="870" name="Google Shape;870;p2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71" name="Google Shape;871;p27"/>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Áp dụng phân cụm theo cấp bậc và trực quan hóa:</a:t>
              </a:r>
              <a:endParaRPr sz="1400">
                <a:solidFill>
                  <a:srgbClr val="262626"/>
                </a:solidFill>
                <a:latin typeface="Arial"/>
                <a:ea typeface="Arial"/>
                <a:cs typeface="Arial"/>
                <a:sym typeface="Arial"/>
              </a:endParaRPr>
            </a:p>
          </p:txBody>
        </p:sp>
      </p:grpSp>
      <p:sp>
        <p:nvSpPr>
          <p:cNvPr id="872" name="Google Shape;872;p27"/>
          <p:cNvSpPr/>
          <p:nvPr/>
        </p:nvSpPr>
        <p:spPr>
          <a:xfrm>
            <a:off x="702940" y="1700808"/>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Tập dữ liệu số 1 và hiển thị dendrogram.</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Phân cụm theo thứ bậc bằng cách sử dụng liên kết đơn</a:t>
            </a:r>
            <a:endParaRPr sz="1300">
              <a:solidFill>
                <a:srgbClr val="262626"/>
              </a:solidFill>
              <a:latin typeface="Arial"/>
              <a:ea typeface="Arial"/>
              <a:cs typeface="Arial"/>
              <a:sym typeface="Arial"/>
            </a:endParaRPr>
          </a:p>
        </p:txBody>
      </p:sp>
      <p:grpSp>
        <p:nvGrpSpPr>
          <p:cNvPr id="873" name="Google Shape;873;p27"/>
          <p:cNvGrpSpPr/>
          <p:nvPr/>
        </p:nvGrpSpPr>
        <p:grpSpPr>
          <a:xfrm>
            <a:off x="558396" y="2348880"/>
            <a:ext cx="8782050" cy="3456384"/>
            <a:chOff x="558396" y="2348880"/>
            <a:chExt cx="8782050" cy="3456384"/>
          </a:xfrm>
        </p:grpSpPr>
        <p:sp>
          <p:nvSpPr>
            <p:cNvPr id="874" name="Google Shape;874;p27"/>
            <p:cNvSpPr/>
            <p:nvPr/>
          </p:nvSpPr>
          <p:spPr>
            <a:xfrm>
              <a:off x="558396" y="2348880"/>
              <a:ext cx="8782050" cy="3456384"/>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75" name="Google Shape;875;p27"/>
            <p:cNvPicPr preferRelativeResize="0"/>
            <p:nvPr/>
          </p:nvPicPr>
          <p:blipFill rotWithShape="1">
            <a:blip r:embed="rId3">
              <a:alphaModFix/>
            </a:blip>
            <a:srcRect b="0" l="1520" r="2767" t="0"/>
            <a:stretch/>
          </p:blipFill>
          <p:spPr>
            <a:xfrm>
              <a:off x="641216" y="2451758"/>
              <a:ext cx="8630676" cy="3278481"/>
            </a:xfrm>
            <a:prstGeom prst="rect">
              <a:avLst/>
            </a:prstGeom>
            <a:noFill/>
            <a:ln>
              <a:noFill/>
            </a:ln>
          </p:spPr>
        </p:pic>
      </p:grpSp>
      <p:grpSp>
        <p:nvGrpSpPr>
          <p:cNvPr id="876" name="Google Shape;876;p27"/>
          <p:cNvGrpSpPr/>
          <p:nvPr/>
        </p:nvGrpSpPr>
        <p:grpSpPr>
          <a:xfrm>
            <a:off x="450000" y="450000"/>
            <a:ext cx="9018000" cy="276999"/>
            <a:chOff x="450000" y="450000"/>
            <a:chExt cx="9018000" cy="276999"/>
          </a:xfrm>
        </p:grpSpPr>
        <p:sp>
          <p:nvSpPr>
            <p:cNvPr id="877" name="Google Shape;877;p2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878" name="Google Shape;878;p2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grpSp>
        <p:nvGrpSpPr>
          <p:cNvPr id="884" name="Google Shape;884;p28"/>
          <p:cNvGrpSpPr/>
          <p:nvPr/>
        </p:nvGrpSpPr>
        <p:grpSpPr>
          <a:xfrm>
            <a:off x="559817" y="1428745"/>
            <a:ext cx="8783192" cy="215444"/>
            <a:chOff x="559817" y="2136914"/>
            <a:chExt cx="8783192" cy="215444"/>
          </a:xfrm>
        </p:grpSpPr>
        <p:sp>
          <p:nvSpPr>
            <p:cNvPr id="885" name="Google Shape;885;p2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86" name="Google Shape;886;p2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Áp dụng phân cụm theo cấp bậc và trực quan hóa:</a:t>
              </a:r>
              <a:endParaRPr sz="1400">
                <a:solidFill>
                  <a:srgbClr val="262626"/>
                </a:solidFill>
                <a:latin typeface="Arial"/>
                <a:ea typeface="Arial"/>
                <a:cs typeface="Arial"/>
                <a:sym typeface="Arial"/>
              </a:endParaRPr>
            </a:p>
          </p:txBody>
        </p:sp>
      </p:grpSp>
      <p:sp>
        <p:nvSpPr>
          <p:cNvPr id="887" name="Google Shape;887;p28"/>
          <p:cNvSpPr/>
          <p:nvPr/>
        </p:nvSpPr>
        <p:spPr>
          <a:xfrm>
            <a:off x="702940" y="1700808"/>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Bộ dữ liệu số 1 và các cụm bằng cách cắt dendrogram</a:t>
            </a:r>
            <a:endParaRPr sz="1300">
              <a:solidFill>
                <a:srgbClr val="262626"/>
              </a:solidFill>
              <a:latin typeface="Arial"/>
              <a:ea typeface="Arial"/>
              <a:cs typeface="Arial"/>
              <a:sym typeface="Arial"/>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Cắt ở độ cao (khoảng cách) = 5 (thay đổi giá trị này tùy ý).</a:t>
            </a:r>
            <a:endParaRPr/>
          </a:p>
        </p:txBody>
      </p:sp>
      <p:grpSp>
        <p:nvGrpSpPr>
          <p:cNvPr id="888" name="Google Shape;888;p28"/>
          <p:cNvGrpSpPr/>
          <p:nvPr/>
        </p:nvGrpSpPr>
        <p:grpSpPr>
          <a:xfrm>
            <a:off x="558396" y="2348880"/>
            <a:ext cx="8784613" cy="1440160"/>
            <a:chOff x="558396" y="2348880"/>
            <a:chExt cx="8784613" cy="1440160"/>
          </a:xfrm>
        </p:grpSpPr>
        <p:sp>
          <p:nvSpPr>
            <p:cNvPr id="889" name="Google Shape;889;p28"/>
            <p:cNvSpPr/>
            <p:nvPr/>
          </p:nvSpPr>
          <p:spPr>
            <a:xfrm>
              <a:off x="558396" y="2348880"/>
              <a:ext cx="8782050" cy="1440160"/>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90" name="Google Shape;890;p28"/>
            <p:cNvPicPr preferRelativeResize="0"/>
            <p:nvPr/>
          </p:nvPicPr>
          <p:blipFill rotWithShape="1">
            <a:blip r:embed="rId3">
              <a:alphaModFix/>
            </a:blip>
            <a:srcRect b="0" l="1361" r="14289" t="0"/>
            <a:stretch/>
          </p:blipFill>
          <p:spPr>
            <a:xfrm>
              <a:off x="648835" y="2427500"/>
              <a:ext cx="8694174" cy="1268200"/>
            </a:xfrm>
            <a:prstGeom prst="rect">
              <a:avLst/>
            </a:prstGeom>
            <a:noFill/>
            <a:ln>
              <a:noFill/>
            </a:ln>
          </p:spPr>
        </p:pic>
      </p:grpSp>
      <p:grpSp>
        <p:nvGrpSpPr>
          <p:cNvPr id="891" name="Google Shape;891;p28"/>
          <p:cNvGrpSpPr/>
          <p:nvPr/>
        </p:nvGrpSpPr>
        <p:grpSpPr>
          <a:xfrm>
            <a:off x="450000" y="450000"/>
            <a:ext cx="9018000" cy="276999"/>
            <a:chOff x="450000" y="450000"/>
            <a:chExt cx="9018000" cy="276999"/>
          </a:xfrm>
        </p:grpSpPr>
        <p:sp>
          <p:nvSpPr>
            <p:cNvPr id="892" name="Google Shape;892;p2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893" name="Google Shape;893;p2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grpSp>
        <p:nvGrpSpPr>
          <p:cNvPr id="899" name="Google Shape;899;p29"/>
          <p:cNvGrpSpPr/>
          <p:nvPr/>
        </p:nvGrpSpPr>
        <p:grpSpPr>
          <a:xfrm>
            <a:off x="559817" y="1428745"/>
            <a:ext cx="8783192" cy="215444"/>
            <a:chOff x="559817" y="2136914"/>
            <a:chExt cx="8783192" cy="215444"/>
          </a:xfrm>
        </p:grpSpPr>
        <p:sp>
          <p:nvSpPr>
            <p:cNvPr id="900" name="Google Shape;900;p2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1" name="Google Shape;901;p29"/>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Áp dụng phân cụm theo cấp bậc và trực quan hóa:</a:t>
              </a:r>
              <a:endParaRPr sz="1400">
                <a:solidFill>
                  <a:srgbClr val="262626"/>
                </a:solidFill>
                <a:latin typeface="Arial"/>
                <a:ea typeface="Arial"/>
                <a:cs typeface="Arial"/>
                <a:sym typeface="Arial"/>
              </a:endParaRPr>
            </a:p>
          </p:txBody>
        </p:sp>
      </p:grpSp>
      <p:sp>
        <p:nvSpPr>
          <p:cNvPr id="902" name="Google Shape;902;p29"/>
          <p:cNvSpPr/>
          <p:nvPr/>
        </p:nvSpPr>
        <p:spPr>
          <a:xfrm>
            <a:off x="702940" y="1700808"/>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Bộ dữ liệu số 2 và hiển thị dendrogram.</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Phân cụm theo thứ bậc bằng cách sử dụng liên kết đơn.</a:t>
            </a:r>
            <a:endParaRPr sz="1300">
              <a:solidFill>
                <a:srgbClr val="262626"/>
              </a:solidFill>
              <a:latin typeface="Arial"/>
              <a:ea typeface="Arial"/>
              <a:cs typeface="Arial"/>
              <a:sym typeface="Arial"/>
            </a:endParaRPr>
          </a:p>
        </p:txBody>
      </p:sp>
      <p:grpSp>
        <p:nvGrpSpPr>
          <p:cNvPr id="903" name="Google Shape;903;p29"/>
          <p:cNvGrpSpPr/>
          <p:nvPr/>
        </p:nvGrpSpPr>
        <p:grpSpPr>
          <a:xfrm>
            <a:off x="558396" y="2348880"/>
            <a:ext cx="8784612" cy="3096344"/>
            <a:chOff x="558396" y="2348880"/>
            <a:chExt cx="8784612" cy="3096344"/>
          </a:xfrm>
        </p:grpSpPr>
        <p:sp>
          <p:nvSpPr>
            <p:cNvPr id="904" name="Google Shape;904;p29"/>
            <p:cNvSpPr/>
            <p:nvPr/>
          </p:nvSpPr>
          <p:spPr>
            <a:xfrm>
              <a:off x="558396" y="2348880"/>
              <a:ext cx="8782050" cy="3096344"/>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05" name="Google Shape;905;p29"/>
            <p:cNvPicPr preferRelativeResize="0"/>
            <p:nvPr/>
          </p:nvPicPr>
          <p:blipFill rotWithShape="1">
            <a:blip r:embed="rId3">
              <a:alphaModFix/>
            </a:blip>
            <a:srcRect b="0" l="1338" r="4069" t="0"/>
            <a:stretch/>
          </p:blipFill>
          <p:spPr>
            <a:xfrm>
              <a:off x="624839" y="2454796"/>
              <a:ext cx="8718169" cy="2940164"/>
            </a:xfrm>
            <a:prstGeom prst="rect">
              <a:avLst/>
            </a:prstGeom>
            <a:noFill/>
            <a:ln>
              <a:noFill/>
            </a:ln>
          </p:spPr>
        </p:pic>
      </p:grpSp>
      <p:grpSp>
        <p:nvGrpSpPr>
          <p:cNvPr id="906" name="Google Shape;906;p29"/>
          <p:cNvGrpSpPr/>
          <p:nvPr/>
        </p:nvGrpSpPr>
        <p:grpSpPr>
          <a:xfrm>
            <a:off x="450000" y="450000"/>
            <a:ext cx="9018000" cy="276999"/>
            <a:chOff x="450000" y="450000"/>
            <a:chExt cx="9018000" cy="276999"/>
          </a:xfrm>
        </p:grpSpPr>
        <p:sp>
          <p:nvSpPr>
            <p:cNvPr id="907" name="Google Shape;907;p2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908" name="Google Shape;908;p2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
          <p:cNvSpPr/>
          <p:nvPr/>
        </p:nvSpPr>
        <p:spPr>
          <a:xfrm>
            <a:off x="710975" y="1619179"/>
            <a:ext cx="8630058" cy="1598770"/>
          </a:xfrm>
          <a:prstGeom prst="rect">
            <a:avLst/>
          </a:prstGeom>
          <a:noFill/>
          <a:ln cap="flat" cmpd="sng" w="19050">
            <a:solidFill>
              <a:srgbClr val="F2F2F2"/>
            </a:solidFill>
            <a:prstDash val="solid"/>
            <a:miter lim="800000"/>
            <a:headEnd len="sm" w="sm" type="none"/>
            <a:tailEnd len="sm" w="sm" type="none"/>
          </a:ln>
        </p:spPr>
        <p:txBody>
          <a:bodyPr anchorCtr="0" anchor="t" bIns="143950" lIns="143950" spcFirstLastPara="1" rIns="143950" wrap="square" tIns="143950">
            <a:spAutoFit/>
          </a:bodyPr>
          <a:lstStyle/>
          <a:p>
            <a:pPr indent="-285664" lvl="0" marL="285664" marR="0" rtl="0" algn="l">
              <a:spcBef>
                <a:spcPts val="0"/>
              </a:spcBef>
              <a:spcAft>
                <a:spcPts val="0"/>
              </a:spcAft>
              <a:buClr>
                <a:srgbClr val="A5A5A5"/>
              </a:buClr>
              <a:buSzPts val="1300"/>
              <a:buFont typeface="Noto Sans Symbols"/>
              <a:buChar char="✔"/>
            </a:pPr>
            <a:r>
              <a:rPr b="0" i="0" lang="en-US" sz="1300" u="none" cap="none" strike="noStrike">
                <a:solidFill>
                  <a:srgbClr val="262626"/>
                </a:solidFill>
                <a:latin typeface="Arial"/>
                <a:ea typeface="Arial"/>
                <a:cs typeface="Arial"/>
                <a:sym typeface="Arial"/>
              </a:rPr>
              <a:t>Có thể áp dụng các kỹ thuật học máy cần thiết theo kế hoạch phân tích đã thiết lập.</a:t>
            </a:r>
            <a:endParaRPr/>
          </a:p>
          <a:p>
            <a:pPr indent="-285664" lvl="0" marL="285664" marR="0" rtl="0" algn="l">
              <a:spcBef>
                <a:spcPts val="800"/>
              </a:spcBef>
              <a:spcAft>
                <a:spcPts val="0"/>
              </a:spcAft>
              <a:buClr>
                <a:srgbClr val="A5A5A5"/>
              </a:buClr>
              <a:buSzPts val="1300"/>
              <a:buFont typeface="Noto Sans Symbols"/>
              <a:buChar char="✔"/>
            </a:pPr>
            <a:r>
              <a:rPr b="0" i="0" lang="en-US" sz="1300" u="none" cap="none" strike="noStrike">
                <a:solidFill>
                  <a:srgbClr val="262626"/>
                </a:solidFill>
                <a:latin typeface="Arial"/>
                <a:ea typeface="Arial"/>
                <a:cs typeface="Arial"/>
                <a:sym typeface="Arial"/>
              </a:rPr>
              <a:t>Có thể áp dụng các kỹ thuật học tập không giám sát khác nhau để nén dữ liệu thông qua việc giảm dữ liệu có kích thước cao thành dữ liệu có kích thước thấp và trực quan hóa dữ liệu bằng cách giảm kích thước.</a:t>
            </a:r>
            <a:endParaRPr/>
          </a:p>
          <a:p>
            <a:pPr indent="-285664" lvl="0" marL="285664" marR="0" rtl="0" algn="l">
              <a:spcBef>
                <a:spcPts val="800"/>
              </a:spcBef>
              <a:spcAft>
                <a:spcPts val="0"/>
              </a:spcAft>
              <a:buClr>
                <a:srgbClr val="A5A5A5"/>
              </a:buClr>
              <a:buSzPts val="1300"/>
              <a:buFont typeface="Noto Sans Symbols"/>
              <a:buChar char="✔"/>
            </a:pPr>
            <a:r>
              <a:rPr b="0" i="0" lang="en-US" sz="1300" u="none" cap="none" strike="noStrike">
                <a:solidFill>
                  <a:srgbClr val="262626"/>
                </a:solidFill>
                <a:latin typeface="Arial"/>
                <a:ea typeface="Arial"/>
                <a:cs typeface="Arial"/>
                <a:sym typeface="Arial"/>
              </a:rPr>
              <a:t>Có thể giải quyết các vấn đề bằng cách áp dụng các kỹ thuật phân cụm khác nhau để phân đoạn chủ đề.</a:t>
            </a:r>
            <a:endParaRPr/>
          </a:p>
          <a:p>
            <a:pPr indent="-285664" lvl="0" marL="285664" marR="0" rtl="0" algn="l">
              <a:spcBef>
                <a:spcPts val="800"/>
              </a:spcBef>
              <a:spcAft>
                <a:spcPts val="0"/>
              </a:spcAft>
              <a:buClr>
                <a:srgbClr val="A5A5A5"/>
              </a:buClr>
              <a:buSzPts val="1300"/>
              <a:buFont typeface="Noto Sans Symbols"/>
              <a:buChar char="✔"/>
            </a:pPr>
            <a:r>
              <a:rPr b="0" i="0" lang="en-US" sz="1300" u="none" cap="none" strike="noStrike">
                <a:solidFill>
                  <a:srgbClr val="262626"/>
                </a:solidFill>
                <a:latin typeface="Arial"/>
                <a:ea typeface="Arial"/>
                <a:cs typeface="Arial"/>
                <a:sym typeface="Arial"/>
              </a:rPr>
              <a:t>Có thể thực hiện phân rã ma trận, phân tích thành phần chính và các ứng dụng.</a:t>
            </a:r>
            <a:endParaRPr b="0" i="0" sz="1300" u="none" cap="none" strike="noStrike">
              <a:solidFill>
                <a:srgbClr val="262626"/>
              </a:solidFill>
              <a:latin typeface="Arial"/>
              <a:ea typeface="Arial"/>
              <a:cs typeface="Arial"/>
              <a:sym typeface="Arial"/>
            </a:endParaRPr>
          </a:p>
        </p:txBody>
      </p:sp>
      <p:grpSp>
        <p:nvGrpSpPr>
          <p:cNvPr id="173" name="Google Shape;173;p3"/>
          <p:cNvGrpSpPr/>
          <p:nvPr/>
        </p:nvGrpSpPr>
        <p:grpSpPr>
          <a:xfrm>
            <a:off x="441605" y="1288351"/>
            <a:ext cx="8899428" cy="233692"/>
            <a:chOff x="441747" y="1714333"/>
            <a:chExt cx="8902281" cy="233767"/>
          </a:xfrm>
        </p:grpSpPr>
        <p:sp>
          <p:nvSpPr>
            <p:cNvPr id="174" name="Google Shape;174;p3"/>
            <p:cNvSpPr/>
            <p:nvPr/>
          </p:nvSpPr>
          <p:spPr>
            <a:xfrm>
              <a:off x="711203" y="1723495"/>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400" u="none" cap="none" strike="noStrike">
                  <a:solidFill>
                    <a:srgbClr val="262626"/>
                  </a:solidFill>
                  <a:latin typeface="Arial"/>
                  <a:ea typeface="Arial"/>
                  <a:cs typeface="Arial"/>
                  <a:sym typeface="Arial"/>
                </a:rPr>
                <a:t>Mục tiêu</a:t>
              </a:r>
              <a:endParaRPr b="0" i="0" sz="1400" u="none" cap="none" strike="noStrike">
                <a:solidFill>
                  <a:srgbClr val="262626"/>
                </a:solidFill>
                <a:latin typeface="Arial"/>
                <a:ea typeface="Arial"/>
                <a:cs typeface="Arial"/>
                <a:sym typeface="Arial"/>
              </a:endParaRPr>
            </a:p>
          </p:txBody>
        </p:sp>
        <p:sp>
          <p:nvSpPr>
            <p:cNvPr id="175" name="Google Shape;175;p3"/>
            <p:cNvSpPr/>
            <p:nvPr/>
          </p:nvSpPr>
          <p:spPr>
            <a:xfrm>
              <a:off x="441747" y="1714333"/>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9">
                <a:solidFill>
                  <a:schemeClr val="dk1"/>
                </a:solidFill>
                <a:latin typeface="Arial"/>
                <a:ea typeface="Arial"/>
                <a:cs typeface="Arial"/>
                <a:sym typeface="Arial"/>
              </a:endParaRPr>
            </a:p>
          </p:txBody>
        </p:sp>
      </p:grpSp>
      <p:grpSp>
        <p:nvGrpSpPr>
          <p:cNvPr id="176" name="Google Shape;176;p3"/>
          <p:cNvGrpSpPr/>
          <p:nvPr/>
        </p:nvGrpSpPr>
        <p:grpSpPr>
          <a:xfrm>
            <a:off x="449856" y="3501008"/>
            <a:ext cx="8899428" cy="233692"/>
            <a:chOff x="441747" y="1714333"/>
            <a:chExt cx="8902281" cy="233767"/>
          </a:xfrm>
        </p:grpSpPr>
        <p:sp>
          <p:nvSpPr>
            <p:cNvPr id="177" name="Google Shape;177;p3"/>
            <p:cNvSpPr/>
            <p:nvPr/>
          </p:nvSpPr>
          <p:spPr>
            <a:xfrm>
              <a:off x="711203" y="1723495"/>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Nội dung</a:t>
              </a:r>
              <a:endParaRPr/>
            </a:p>
          </p:txBody>
        </p:sp>
        <p:sp>
          <p:nvSpPr>
            <p:cNvPr id="178" name="Google Shape;178;p3"/>
            <p:cNvSpPr/>
            <p:nvPr/>
          </p:nvSpPr>
          <p:spPr>
            <a:xfrm>
              <a:off x="441747" y="1714333"/>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9">
                <a:solidFill>
                  <a:schemeClr val="dk1"/>
                </a:solidFill>
                <a:latin typeface="Arial"/>
                <a:ea typeface="Arial"/>
                <a:cs typeface="Arial"/>
                <a:sym typeface="Arial"/>
              </a:endParaRPr>
            </a:p>
          </p:txBody>
        </p:sp>
      </p:grpSp>
      <p:sp>
        <p:nvSpPr>
          <p:cNvPr id="179" name="Google Shape;179;p3"/>
          <p:cNvSpPr/>
          <p:nvPr/>
        </p:nvSpPr>
        <p:spPr>
          <a:xfrm>
            <a:off x="710974" y="3805793"/>
            <a:ext cx="8630058" cy="1398715"/>
          </a:xfrm>
          <a:prstGeom prst="rect">
            <a:avLst/>
          </a:prstGeom>
          <a:noFill/>
          <a:ln cap="flat" cmpd="sng" w="19050">
            <a:solidFill>
              <a:srgbClr val="F2F2F2"/>
            </a:solidFill>
            <a:prstDash val="solid"/>
            <a:miter lim="800000"/>
            <a:headEnd len="sm" w="sm" type="none"/>
            <a:tailEnd len="sm" w="sm" type="none"/>
          </a:ln>
        </p:spPr>
        <p:txBody>
          <a:bodyPr anchorCtr="0" anchor="t" bIns="143950" lIns="143950" spcFirstLastPara="1" rIns="143950" wrap="square" tIns="143950">
            <a:spAutoFit/>
          </a:bodyPr>
          <a:lstStyle/>
          <a:p>
            <a:pPr indent="-285750" lvl="0" marL="285750" marR="0" rtl="0" algn="l">
              <a:spcBef>
                <a:spcPts val="0"/>
              </a:spcBef>
              <a:spcAft>
                <a:spcPts val="0"/>
              </a:spcAft>
              <a:buClr>
                <a:srgbClr val="A5A5A5"/>
              </a:buClr>
              <a:buSzPts val="1300"/>
              <a:buFont typeface="Noto Sans Symbols"/>
              <a:buChar char="✔"/>
            </a:pPr>
            <a:r>
              <a:rPr lang="en-US" sz="1300">
                <a:solidFill>
                  <a:srgbClr val="262626"/>
                </a:solidFill>
                <a:latin typeface="Arial"/>
                <a:ea typeface="Arial"/>
                <a:cs typeface="Arial"/>
                <a:sym typeface="Arial"/>
              </a:rPr>
              <a:t>Bài 1. Thuật toán học máy không giám sát</a:t>
            </a:r>
            <a:endParaRPr/>
          </a:p>
          <a:p>
            <a:pPr indent="-285750" lvl="0" marL="285750" marR="0" rtl="0" algn="l">
              <a:spcBef>
                <a:spcPts val="800"/>
              </a:spcBef>
              <a:spcAft>
                <a:spcPts val="0"/>
              </a:spcAft>
              <a:buClr>
                <a:srgbClr val="A5A5A5"/>
              </a:buClr>
              <a:buSzPts val="1300"/>
              <a:buFont typeface="Noto Sans Symbols"/>
              <a:buChar char="✔"/>
            </a:pPr>
            <a:r>
              <a:rPr lang="en-US" sz="1300">
                <a:solidFill>
                  <a:srgbClr val="262626"/>
                </a:solidFill>
                <a:latin typeface="Arial"/>
                <a:ea typeface="Arial"/>
                <a:cs typeface="Arial"/>
                <a:sym typeface="Arial"/>
              </a:rPr>
              <a:t>Bài 2. Phân cụm theo thứ bậc</a:t>
            </a:r>
            <a:endParaRPr/>
          </a:p>
          <a:p>
            <a:pPr indent="-285750" lvl="0" marL="285750" marR="0" rtl="0" algn="l">
              <a:spcBef>
                <a:spcPts val="800"/>
              </a:spcBef>
              <a:spcAft>
                <a:spcPts val="0"/>
              </a:spcAft>
              <a:buClr>
                <a:srgbClr val="A5A5A5"/>
              </a:buClr>
              <a:buSzPts val="1300"/>
              <a:buFont typeface="Noto Sans Symbols"/>
              <a:buChar char="✔"/>
            </a:pPr>
            <a:r>
              <a:rPr lang="en-US" sz="1300">
                <a:solidFill>
                  <a:srgbClr val="262626"/>
                </a:solidFill>
                <a:latin typeface="Arial"/>
                <a:ea typeface="Arial"/>
                <a:cs typeface="Arial"/>
                <a:sym typeface="Arial"/>
              </a:rPr>
              <a:t>Bài 3. Phân cụm không phân cấp</a:t>
            </a:r>
            <a:endParaRPr/>
          </a:p>
          <a:p>
            <a:pPr indent="-285750" lvl="0" marL="285750" marR="0" rtl="0" algn="l">
              <a:spcBef>
                <a:spcPts val="800"/>
              </a:spcBef>
              <a:spcAft>
                <a:spcPts val="0"/>
              </a:spcAft>
              <a:buClr>
                <a:srgbClr val="A5A5A5"/>
              </a:buClr>
              <a:buSzPts val="1300"/>
              <a:buFont typeface="Noto Sans Symbols"/>
              <a:buChar char="✔"/>
            </a:pPr>
            <a:r>
              <a:rPr lang="en-US" sz="1300">
                <a:solidFill>
                  <a:srgbClr val="262626"/>
                </a:solidFill>
                <a:latin typeface="Arial"/>
                <a:ea typeface="Arial"/>
                <a:cs typeface="Arial"/>
                <a:sym typeface="Arial"/>
              </a:rPr>
              <a:t>Bài 4. Mô hình hệ số tuyến tính để giảm kích thước</a:t>
            </a:r>
            <a:endParaRPr sz="1300">
              <a:solidFill>
                <a:srgbClr val="262626"/>
              </a:solidFill>
              <a:latin typeface="Arial"/>
              <a:ea typeface="Arial"/>
              <a:cs typeface="Arial"/>
              <a:sym typeface="Arial"/>
            </a:endParaRPr>
          </a:p>
        </p:txBody>
      </p:sp>
      <p:grpSp>
        <p:nvGrpSpPr>
          <p:cNvPr id="180" name="Google Shape;180;p3"/>
          <p:cNvGrpSpPr/>
          <p:nvPr/>
        </p:nvGrpSpPr>
        <p:grpSpPr>
          <a:xfrm>
            <a:off x="449856" y="450955"/>
            <a:ext cx="8999458" cy="369214"/>
            <a:chOff x="450000" y="450000"/>
            <a:chExt cx="9002343" cy="369332"/>
          </a:xfrm>
        </p:grpSpPr>
        <p:sp>
          <p:nvSpPr>
            <p:cNvPr id="181" name="Google Shape;181;p3"/>
            <p:cNvSpPr/>
            <p:nvPr/>
          </p:nvSpPr>
          <p:spPr>
            <a:xfrm>
              <a:off x="450000" y="450000"/>
              <a:ext cx="878522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399">
                  <a:solidFill>
                    <a:srgbClr val="002F8E"/>
                  </a:solidFill>
                  <a:latin typeface="Arial"/>
                  <a:ea typeface="Arial"/>
                  <a:cs typeface="Arial"/>
                  <a:sym typeface="Arial"/>
                </a:rPr>
                <a:t>Mô tả chương học</a:t>
              </a:r>
              <a:endParaRPr b="1" sz="2399">
                <a:solidFill>
                  <a:srgbClr val="002F8E"/>
                </a:solidFill>
                <a:latin typeface="Arial"/>
                <a:ea typeface="Arial"/>
                <a:cs typeface="Arial"/>
                <a:sym typeface="Arial"/>
              </a:endParaRPr>
            </a:p>
          </p:txBody>
        </p:sp>
        <p:cxnSp>
          <p:nvCxnSpPr>
            <p:cNvPr id="182" name="Google Shape;182;p3"/>
            <p:cNvCxnSpPr/>
            <p:nvPr/>
          </p:nvCxnSpPr>
          <p:spPr>
            <a:xfrm>
              <a:off x="3617843" y="630000"/>
              <a:ext cx="5834500" cy="0"/>
            </a:xfrm>
            <a:prstGeom prst="straightConnector1">
              <a:avLst/>
            </a:prstGeom>
            <a:noFill/>
            <a:ln cap="flat" cmpd="sng" w="12700">
              <a:solidFill>
                <a:srgbClr val="1428A0"/>
              </a:solidFill>
              <a:prstDash val="solid"/>
              <a:miter lim="800000"/>
              <a:headEnd len="sm" w="sm" type="none"/>
              <a:tailEnd len="sm" w="sm" type="non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grpSp>
        <p:nvGrpSpPr>
          <p:cNvPr id="914" name="Google Shape;914;p30"/>
          <p:cNvGrpSpPr/>
          <p:nvPr/>
        </p:nvGrpSpPr>
        <p:grpSpPr>
          <a:xfrm>
            <a:off x="559817" y="1428745"/>
            <a:ext cx="8783192" cy="215444"/>
            <a:chOff x="559817" y="2136914"/>
            <a:chExt cx="8783192" cy="215444"/>
          </a:xfrm>
        </p:grpSpPr>
        <p:sp>
          <p:nvSpPr>
            <p:cNvPr id="915" name="Google Shape;915;p3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16" name="Google Shape;916;p30"/>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Áp dụng phân cụm theo cấp bậc và trực quan hóa:</a:t>
              </a:r>
              <a:endParaRPr sz="1400">
                <a:solidFill>
                  <a:srgbClr val="262626"/>
                </a:solidFill>
                <a:latin typeface="Arial"/>
                <a:ea typeface="Arial"/>
                <a:cs typeface="Arial"/>
                <a:sym typeface="Arial"/>
              </a:endParaRPr>
            </a:p>
          </p:txBody>
        </p:sp>
      </p:grpSp>
      <p:sp>
        <p:nvSpPr>
          <p:cNvPr id="917" name="Google Shape;917;p30"/>
          <p:cNvSpPr/>
          <p:nvPr/>
        </p:nvSpPr>
        <p:spPr>
          <a:xfrm>
            <a:off x="702940" y="1700808"/>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Bộ dữ liệu số 2 và các cụm bằng cách cắt dendrogram</a:t>
            </a:r>
            <a:endParaRPr sz="1300">
              <a:solidFill>
                <a:srgbClr val="262626"/>
              </a:solidFill>
              <a:latin typeface="Arial"/>
              <a:ea typeface="Arial"/>
              <a:cs typeface="Arial"/>
              <a:sym typeface="Arial"/>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Cắt ở chiều cao (khoảng cách) = 0,23 (thay đổi giá trị này tùy ý).</a:t>
            </a:r>
            <a:endParaRPr/>
          </a:p>
        </p:txBody>
      </p:sp>
      <p:grpSp>
        <p:nvGrpSpPr>
          <p:cNvPr id="918" name="Google Shape;918;p30"/>
          <p:cNvGrpSpPr/>
          <p:nvPr/>
        </p:nvGrpSpPr>
        <p:grpSpPr>
          <a:xfrm>
            <a:off x="558396" y="2348880"/>
            <a:ext cx="8784613" cy="1202040"/>
            <a:chOff x="558396" y="2348880"/>
            <a:chExt cx="8784613" cy="1202040"/>
          </a:xfrm>
        </p:grpSpPr>
        <p:sp>
          <p:nvSpPr>
            <p:cNvPr id="919" name="Google Shape;919;p30"/>
            <p:cNvSpPr/>
            <p:nvPr/>
          </p:nvSpPr>
          <p:spPr>
            <a:xfrm>
              <a:off x="558396" y="2348880"/>
              <a:ext cx="8782050" cy="1202040"/>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20" name="Google Shape;920;p30"/>
            <p:cNvPicPr preferRelativeResize="0"/>
            <p:nvPr/>
          </p:nvPicPr>
          <p:blipFill rotWithShape="1">
            <a:blip r:embed="rId3">
              <a:alphaModFix/>
            </a:blip>
            <a:srcRect b="0" l="1536" r="14196" t="0"/>
            <a:stretch/>
          </p:blipFill>
          <p:spPr>
            <a:xfrm>
              <a:off x="616004" y="2420888"/>
              <a:ext cx="8727005" cy="1028237"/>
            </a:xfrm>
            <a:prstGeom prst="rect">
              <a:avLst/>
            </a:prstGeom>
            <a:noFill/>
            <a:ln>
              <a:noFill/>
            </a:ln>
          </p:spPr>
        </p:pic>
      </p:grpSp>
      <p:grpSp>
        <p:nvGrpSpPr>
          <p:cNvPr id="921" name="Google Shape;921;p30"/>
          <p:cNvGrpSpPr/>
          <p:nvPr/>
        </p:nvGrpSpPr>
        <p:grpSpPr>
          <a:xfrm>
            <a:off x="450000" y="450000"/>
            <a:ext cx="9018000" cy="276999"/>
            <a:chOff x="450000" y="450000"/>
            <a:chExt cx="9018000" cy="276999"/>
          </a:xfrm>
        </p:grpSpPr>
        <p:sp>
          <p:nvSpPr>
            <p:cNvPr id="922" name="Google Shape;922;p3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923" name="Google Shape;923;p3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pSp>
        <p:nvGrpSpPr>
          <p:cNvPr id="929" name="Google Shape;929;p31"/>
          <p:cNvGrpSpPr/>
          <p:nvPr/>
        </p:nvGrpSpPr>
        <p:grpSpPr>
          <a:xfrm>
            <a:off x="559817" y="1428745"/>
            <a:ext cx="8783192" cy="215444"/>
            <a:chOff x="559817" y="2136914"/>
            <a:chExt cx="8783192" cy="215444"/>
          </a:xfrm>
        </p:grpSpPr>
        <p:sp>
          <p:nvSpPr>
            <p:cNvPr id="930" name="Google Shape;930;p3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31" name="Google Shape;931;p31"/>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Áp dụng phân cụm theo cấp bậc và trực quan hóa:</a:t>
              </a:r>
              <a:endParaRPr sz="1400">
                <a:solidFill>
                  <a:srgbClr val="262626"/>
                </a:solidFill>
                <a:latin typeface="Arial"/>
                <a:ea typeface="Arial"/>
                <a:cs typeface="Arial"/>
                <a:sym typeface="Arial"/>
              </a:endParaRPr>
            </a:p>
          </p:txBody>
        </p:sp>
      </p:grpSp>
      <p:sp>
        <p:nvSpPr>
          <p:cNvPr id="932" name="Google Shape;932;p31"/>
          <p:cNvSpPr/>
          <p:nvPr/>
        </p:nvSpPr>
        <p:spPr>
          <a:xfrm>
            <a:off x="702940" y="1700808"/>
            <a:ext cx="8632825" cy="34546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Xác định bảng màu: 1~2</a:t>
            </a:r>
            <a:endParaRPr/>
          </a:p>
        </p:txBody>
      </p:sp>
      <p:grpSp>
        <p:nvGrpSpPr>
          <p:cNvPr id="933" name="Google Shape;933;p31"/>
          <p:cNvGrpSpPr/>
          <p:nvPr/>
        </p:nvGrpSpPr>
        <p:grpSpPr>
          <a:xfrm>
            <a:off x="558396" y="2132856"/>
            <a:ext cx="8784613" cy="3528392"/>
            <a:chOff x="558396" y="2132856"/>
            <a:chExt cx="8784613" cy="3528392"/>
          </a:xfrm>
        </p:grpSpPr>
        <p:sp>
          <p:nvSpPr>
            <p:cNvPr id="934" name="Google Shape;934;p31"/>
            <p:cNvSpPr/>
            <p:nvPr/>
          </p:nvSpPr>
          <p:spPr>
            <a:xfrm>
              <a:off x="558396" y="2132856"/>
              <a:ext cx="8782050" cy="3528392"/>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35" name="Google Shape;935;p31"/>
            <p:cNvPicPr preferRelativeResize="0"/>
            <p:nvPr/>
          </p:nvPicPr>
          <p:blipFill rotWithShape="1">
            <a:blip r:embed="rId3">
              <a:alphaModFix/>
            </a:blip>
            <a:srcRect b="0" l="1119" r="14289" t="0"/>
            <a:stretch/>
          </p:blipFill>
          <p:spPr>
            <a:xfrm>
              <a:off x="609599" y="2215912"/>
              <a:ext cx="8733410" cy="3358088"/>
            </a:xfrm>
            <a:prstGeom prst="rect">
              <a:avLst/>
            </a:prstGeom>
            <a:noFill/>
            <a:ln>
              <a:noFill/>
            </a:ln>
          </p:spPr>
        </p:pic>
      </p:grpSp>
      <p:grpSp>
        <p:nvGrpSpPr>
          <p:cNvPr id="936" name="Google Shape;936;p31"/>
          <p:cNvGrpSpPr/>
          <p:nvPr/>
        </p:nvGrpSpPr>
        <p:grpSpPr>
          <a:xfrm>
            <a:off x="450000" y="450000"/>
            <a:ext cx="9018000" cy="276999"/>
            <a:chOff x="450000" y="450000"/>
            <a:chExt cx="9018000" cy="276999"/>
          </a:xfrm>
        </p:grpSpPr>
        <p:sp>
          <p:nvSpPr>
            <p:cNvPr id="937" name="Google Shape;937;p3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938" name="Google Shape;938;p3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grpSp>
        <p:nvGrpSpPr>
          <p:cNvPr id="944" name="Google Shape;944;p32"/>
          <p:cNvGrpSpPr/>
          <p:nvPr/>
        </p:nvGrpSpPr>
        <p:grpSpPr>
          <a:xfrm>
            <a:off x="559817" y="1428745"/>
            <a:ext cx="8783192" cy="215444"/>
            <a:chOff x="559817" y="2136914"/>
            <a:chExt cx="8783192" cy="215444"/>
          </a:xfrm>
        </p:grpSpPr>
        <p:sp>
          <p:nvSpPr>
            <p:cNvPr id="945" name="Google Shape;945;p3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6" name="Google Shape;946;p32"/>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947" name="Google Shape;947;p32"/>
          <p:cNvSpPr/>
          <p:nvPr/>
        </p:nvSpPr>
        <p:spPr>
          <a:xfrm>
            <a:off x="702940" y="1700808"/>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Sử dụng phương pháp kết tụ để tạo phân cụm theo thứ bậc.</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Nhập dữ liệu iris</a:t>
            </a:r>
            <a:endParaRPr sz="1300">
              <a:solidFill>
                <a:srgbClr val="262626"/>
              </a:solidFill>
              <a:latin typeface="Arial"/>
              <a:ea typeface="Arial"/>
              <a:cs typeface="Arial"/>
              <a:sym typeface="Arial"/>
            </a:endParaRPr>
          </a:p>
        </p:txBody>
      </p:sp>
      <p:grpSp>
        <p:nvGrpSpPr>
          <p:cNvPr id="948" name="Google Shape;948;p32"/>
          <p:cNvGrpSpPr/>
          <p:nvPr/>
        </p:nvGrpSpPr>
        <p:grpSpPr>
          <a:xfrm>
            <a:off x="558396" y="2348880"/>
            <a:ext cx="8782050" cy="2088232"/>
            <a:chOff x="558396" y="2348880"/>
            <a:chExt cx="8782050" cy="2088232"/>
          </a:xfrm>
        </p:grpSpPr>
        <p:sp>
          <p:nvSpPr>
            <p:cNvPr id="949" name="Google Shape;949;p32"/>
            <p:cNvSpPr/>
            <p:nvPr/>
          </p:nvSpPr>
          <p:spPr>
            <a:xfrm>
              <a:off x="558396" y="2348880"/>
              <a:ext cx="8782050" cy="2088232"/>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50" name="Google Shape;950;p32"/>
            <p:cNvPicPr preferRelativeResize="0"/>
            <p:nvPr/>
          </p:nvPicPr>
          <p:blipFill rotWithShape="1">
            <a:blip r:embed="rId3">
              <a:alphaModFix/>
            </a:blip>
            <a:srcRect b="0" l="1581" r="14288" t="0"/>
            <a:stretch/>
          </p:blipFill>
          <p:spPr>
            <a:xfrm>
              <a:off x="624839" y="2439556"/>
              <a:ext cx="8710926" cy="1880984"/>
            </a:xfrm>
            <a:prstGeom prst="rect">
              <a:avLst/>
            </a:prstGeom>
            <a:noFill/>
            <a:ln>
              <a:noFill/>
            </a:ln>
          </p:spPr>
        </p:pic>
      </p:grpSp>
      <p:grpSp>
        <p:nvGrpSpPr>
          <p:cNvPr id="951" name="Google Shape;951;p32"/>
          <p:cNvGrpSpPr/>
          <p:nvPr/>
        </p:nvGrpSpPr>
        <p:grpSpPr>
          <a:xfrm>
            <a:off x="450000" y="450000"/>
            <a:ext cx="9018000" cy="276999"/>
            <a:chOff x="450000" y="450000"/>
            <a:chExt cx="9018000" cy="276999"/>
          </a:xfrm>
        </p:grpSpPr>
        <p:sp>
          <p:nvSpPr>
            <p:cNvPr id="952" name="Google Shape;952;p3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953" name="Google Shape;953;p3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grpSp>
        <p:nvGrpSpPr>
          <p:cNvPr id="959" name="Google Shape;959;p33"/>
          <p:cNvGrpSpPr/>
          <p:nvPr/>
        </p:nvGrpSpPr>
        <p:grpSpPr>
          <a:xfrm>
            <a:off x="559817" y="1428745"/>
            <a:ext cx="8783192" cy="215444"/>
            <a:chOff x="559817" y="2136914"/>
            <a:chExt cx="8783192" cy="215444"/>
          </a:xfrm>
        </p:grpSpPr>
        <p:sp>
          <p:nvSpPr>
            <p:cNvPr id="960" name="Google Shape;960;p3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61" name="Google Shape;961;p33"/>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962" name="Google Shape;962;p33"/>
          <p:cNvSpPr/>
          <p:nvPr/>
        </p:nvSpPr>
        <p:spPr>
          <a:xfrm>
            <a:off x="558396" y="1700808"/>
            <a:ext cx="8782050" cy="4608512"/>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63" name="Google Shape;963;p33"/>
          <p:cNvPicPr preferRelativeResize="0"/>
          <p:nvPr/>
        </p:nvPicPr>
        <p:blipFill rotWithShape="1">
          <a:blip r:embed="rId3">
            <a:alphaModFix/>
          </a:blip>
          <a:srcRect b="0" l="1525" r="2727" t="0"/>
          <a:stretch/>
        </p:blipFill>
        <p:spPr>
          <a:xfrm>
            <a:off x="666462" y="1817147"/>
            <a:ext cx="8677438" cy="4382542"/>
          </a:xfrm>
          <a:prstGeom prst="rect">
            <a:avLst/>
          </a:prstGeom>
          <a:noFill/>
          <a:ln>
            <a:noFill/>
          </a:ln>
        </p:spPr>
      </p:pic>
      <p:grpSp>
        <p:nvGrpSpPr>
          <p:cNvPr id="964" name="Google Shape;964;p33"/>
          <p:cNvGrpSpPr/>
          <p:nvPr/>
        </p:nvGrpSpPr>
        <p:grpSpPr>
          <a:xfrm>
            <a:off x="450000" y="450000"/>
            <a:ext cx="9018000" cy="276999"/>
            <a:chOff x="450000" y="450000"/>
            <a:chExt cx="9018000" cy="276999"/>
          </a:xfrm>
        </p:grpSpPr>
        <p:sp>
          <p:nvSpPr>
            <p:cNvPr id="965" name="Google Shape;965;p3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966" name="Google Shape;966;p3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grpSp>
        <p:nvGrpSpPr>
          <p:cNvPr id="972" name="Google Shape;972;p34"/>
          <p:cNvGrpSpPr/>
          <p:nvPr/>
        </p:nvGrpSpPr>
        <p:grpSpPr>
          <a:xfrm>
            <a:off x="559817" y="1428745"/>
            <a:ext cx="8783192" cy="215444"/>
            <a:chOff x="559817" y="2136914"/>
            <a:chExt cx="8783192" cy="215444"/>
          </a:xfrm>
        </p:grpSpPr>
        <p:sp>
          <p:nvSpPr>
            <p:cNvPr id="973" name="Google Shape;973;p34"/>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74" name="Google Shape;974;p34"/>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975" name="Google Shape;975;p34"/>
          <p:cNvSpPr/>
          <p:nvPr/>
        </p:nvSpPr>
        <p:spPr>
          <a:xfrm>
            <a:off x="558396" y="1700808"/>
            <a:ext cx="8782050" cy="4680520"/>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76" name="Google Shape;976;p34"/>
          <p:cNvPicPr preferRelativeResize="0"/>
          <p:nvPr/>
        </p:nvPicPr>
        <p:blipFill rotWithShape="1">
          <a:blip r:embed="rId3">
            <a:alphaModFix/>
          </a:blip>
          <a:srcRect b="0" l="2042" r="10450" t="0"/>
          <a:stretch/>
        </p:blipFill>
        <p:spPr>
          <a:xfrm>
            <a:off x="678180" y="1782703"/>
            <a:ext cx="8665720" cy="4562373"/>
          </a:xfrm>
          <a:prstGeom prst="rect">
            <a:avLst/>
          </a:prstGeom>
          <a:noFill/>
          <a:ln>
            <a:noFill/>
          </a:ln>
        </p:spPr>
      </p:pic>
      <p:grpSp>
        <p:nvGrpSpPr>
          <p:cNvPr id="977" name="Google Shape;977;p34"/>
          <p:cNvGrpSpPr/>
          <p:nvPr/>
        </p:nvGrpSpPr>
        <p:grpSpPr>
          <a:xfrm>
            <a:off x="450000" y="450000"/>
            <a:ext cx="9018000" cy="276999"/>
            <a:chOff x="450000" y="450000"/>
            <a:chExt cx="9018000" cy="276999"/>
          </a:xfrm>
        </p:grpSpPr>
        <p:sp>
          <p:nvSpPr>
            <p:cNvPr id="978" name="Google Shape;978;p3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979" name="Google Shape;979;p3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grpSp>
        <p:nvGrpSpPr>
          <p:cNvPr id="985" name="Google Shape;985;p35"/>
          <p:cNvGrpSpPr/>
          <p:nvPr/>
        </p:nvGrpSpPr>
        <p:grpSpPr>
          <a:xfrm>
            <a:off x="559817" y="1428745"/>
            <a:ext cx="8783192" cy="215444"/>
            <a:chOff x="559817" y="2136914"/>
            <a:chExt cx="8783192" cy="215444"/>
          </a:xfrm>
        </p:grpSpPr>
        <p:sp>
          <p:nvSpPr>
            <p:cNvPr id="986" name="Google Shape;986;p3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87" name="Google Shape;987;p35"/>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988" name="Google Shape;988;p35"/>
          <p:cNvSpPr/>
          <p:nvPr/>
        </p:nvSpPr>
        <p:spPr>
          <a:xfrm>
            <a:off x="702940" y="1700808"/>
            <a:ext cx="8632825" cy="99692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Để sử dụng các cột ‘petal length' và ‘petal width', hãy nhập phân cụm kết tụ sklearn, được hỗ trợ bởi gói sklearn.clustering.</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Tiêu chí đo khoảng cách giữa các cụm có thể được đặt bằng tham số liên kết, tham số này chỉ hỗ trợ phường, hoàn thành và trung bình. Kiểm tra làm thế nào tất cả ba trường hợp được sử dụng.</a:t>
            </a:r>
            <a:endParaRPr sz="1300">
              <a:solidFill>
                <a:srgbClr val="262626"/>
              </a:solidFill>
              <a:latin typeface="Arial"/>
              <a:ea typeface="Arial"/>
              <a:cs typeface="Arial"/>
              <a:sym typeface="Arial"/>
            </a:endParaRPr>
          </a:p>
        </p:txBody>
      </p:sp>
      <p:grpSp>
        <p:nvGrpSpPr>
          <p:cNvPr id="989" name="Google Shape;989;p35"/>
          <p:cNvGrpSpPr/>
          <p:nvPr/>
        </p:nvGrpSpPr>
        <p:grpSpPr>
          <a:xfrm>
            <a:off x="558396" y="2780928"/>
            <a:ext cx="8782050" cy="2222727"/>
            <a:chOff x="558396" y="2852936"/>
            <a:chExt cx="8782050" cy="2222727"/>
          </a:xfrm>
        </p:grpSpPr>
        <p:sp>
          <p:nvSpPr>
            <p:cNvPr id="990" name="Google Shape;990;p35"/>
            <p:cNvSpPr/>
            <p:nvPr/>
          </p:nvSpPr>
          <p:spPr>
            <a:xfrm>
              <a:off x="558396" y="2852936"/>
              <a:ext cx="8782050" cy="2222727"/>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91" name="Google Shape;991;p35"/>
            <p:cNvPicPr preferRelativeResize="0"/>
            <p:nvPr/>
          </p:nvPicPr>
          <p:blipFill rotWithShape="1">
            <a:blip r:embed="rId3">
              <a:alphaModFix/>
            </a:blip>
            <a:srcRect b="0" l="1965" r="14288" t="0"/>
            <a:stretch/>
          </p:blipFill>
          <p:spPr>
            <a:xfrm>
              <a:off x="632460" y="2940184"/>
              <a:ext cx="8703306" cy="2033365"/>
            </a:xfrm>
            <a:prstGeom prst="rect">
              <a:avLst/>
            </a:prstGeom>
            <a:noFill/>
            <a:ln>
              <a:noFill/>
            </a:ln>
          </p:spPr>
        </p:pic>
      </p:grpSp>
      <p:grpSp>
        <p:nvGrpSpPr>
          <p:cNvPr id="992" name="Google Shape;992;p35"/>
          <p:cNvGrpSpPr/>
          <p:nvPr/>
        </p:nvGrpSpPr>
        <p:grpSpPr>
          <a:xfrm>
            <a:off x="450000" y="450000"/>
            <a:ext cx="9018000" cy="276999"/>
            <a:chOff x="450000" y="450000"/>
            <a:chExt cx="9018000" cy="276999"/>
          </a:xfrm>
        </p:grpSpPr>
        <p:sp>
          <p:nvSpPr>
            <p:cNvPr id="993" name="Google Shape;993;p3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994" name="Google Shape;994;p3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grpSp>
        <p:nvGrpSpPr>
          <p:cNvPr id="1000" name="Google Shape;1000;p36"/>
          <p:cNvGrpSpPr/>
          <p:nvPr/>
        </p:nvGrpSpPr>
        <p:grpSpPr>
          <a:xfrm>
            <a:off x="559817" y="1428745"/>
            <a:ext cx="8783192" cy="215444"/>
            <a:chOff x="559817" y="2136914"/>
            <a:chExt cx="8783192" cy="215444"/>
          </a:xfrm>
        </p:grpSpPr>
        <p:sp>
          <p:nvSpPr>
            <p:cNvPr id="1001" name="Google Shape;1001;p3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02" name="Google Shape;1002;p3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1003" name="Google Shape;1003;p36"/>
          <p:cNvSpPr/>
          <p:nvPr/>
        </p:nvSpPr>
        <p:spPr>
          <a:xfrm>
            <a:off x="558396" y="2862457"/>
            <a:ext cx="8782050" cy="2837303"/>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4" name="Google Shape;1004;p36"/>
          <p:cNvSpPr/>
          <p:nvPr/>
        </p:nvSpPr>
        <p:spPr>
          <a:xfrm>
            <a:off x="702940" y="1700808"/>
            <a:ext cx="8632825" cy="99692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Để sử dụng các cột ‘petal length' và ‘petal width', hãy nhập phân cụm kết tụ sklearn, được hỗ trợ bởi gói sklearn.clustering.</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Tiêu chí đo khoảng cách giữa các cụm có thể được đặt bằng tham số liên kết, tham số này chỉ hỗ trợ phường, hoàn thành và trung bình. Kiểm tra làm thế nào tất cả ba trường hợp được sử dụng.</a:t>
            </a:r>
            <a:endParaRPr sz="1300">
              <a:solidFill>
                <a:srgbClr val="262626"/>
              </a:solidFill>
              <a:latin typeface="Arial"/>
              <a:ea typeface="Arial"/>
              <a:cs typeface="Arial"/>
              <a:sym typeface="Arial"/>
            </a:endParaRPr>
          </a:p>
        </p:txBody>
      </p:sp>
      <p:pic>
        <p:nvPicPr>
          <p:cNvPr id="1005" name="Google Shape;1005;p36"/>
          <p:cNvPicPr preferRelativeResize="0"/>
          <p:nvPr/>
        </p:nvPicPr>
        <p:blipFill rotWithShape="1">
          <a:blip r:embed="rId3">
            <a:alphaModFix/>
          </a:blip>
          <a:srcRect b="0" l="7272" r="54190" t="0"/>
          <a:stretch/>
        </p:blipFill>
        <p:spPr>
          <a:xfrm>
            <a:off x="2719164" y="2984349"/>
            <a:ext cx="4068086" cy="2654039"/>
          </a:xfrm>
          <a:prstGeom prst="rect">
            <a:avLst/>
          </a:prstGeom>
          <a:noFill/>
          <a:ln>
            <a:noFill/>
          </a:ln>
        </p:spPr>
      </p:pic>
      <p:grpSp>
        <p:nvGrpSpPr>
          <p:cNvPr id="1006" name="Google Shape;1006;p36"/>
          <p:cNvGrpSpPr/>
          <p:nvPr/>
        </p:nvGrpSpPr>
        <p:grpSpPr>
          <a:xfrm>
            <a:off x="450000" y="450000"/>
            <a:ext cx="9018000" cy="276999"/>
            <a:chOff x="450000" y="450000"/>
            <a:chExt cx="9018000" cy="276999"/>
          </a:xfrm>
        </p:grpSpPr>
        <p:sp>
          <p:nvSpPr>
            <p:cNvPr id="1007" name="Google Shape;1007;p3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008" name="Google Shape;1008;p3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grpSp>
        <p:nvGrpSpPr>
          <p:cNvPr id="1014" name="Google Shape;1014;p37"/>
          <p:cNvGrpSpPr/>
          <p:nvPr/>
        </p:nvGrpSpPr>
        <p:grpSpPr>
          <a:xfrm>
            <a:off x="559817" y="1428745"/>
            <a:ext cx="8783192" cy="215444"/>
            <a:chOff x="559817" y="2136914"/>
            <a:chExt cx="8783192" cy="215444"/>
          </a:xfrm>
        </p:grpSpPr>
        <p:sp>
          <p:nvSpPr>
            <p:cNvPr id="1015" name="Google Shape;1015;p3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16" name="Google Shape;1016;p37"/>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1017" name="Google Shape;1017;p37"/>
          <p:cNvSpPr/>
          <p:nvPr/>
        </p:nvSpPr>
        <p:spPr>
          <a:xfrm>
            <a:off x="702940" y="1700808"/>
            <a:ext cx="8632825" cy="99692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Để sử dụng các cột ‘petal length' và ‘petal width', hãy nhập phân cụm kết tụ sklearn, được hỗ trợ bởi gói sklearn.clustering.</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Tiêu chí đo khoảng cách giữa các cụm có thể được đặt bằng tham số liên kết, tham số này chỉ hỗ trợ phường, hoàn thành và trung bình. Kiểm tra làm thế nào tất cả ba trường hợp được sử dụng.</a:t>
            </a:r>
            <a:endParaRPr sz="1300">
              <a:solidFill>
                <a:srgbClr val="262626"/>
              </a:solidFill>
              <a:latin typeface="Arial"/>
              <a:ea typeface="Arial"/>
              <a:cs typeface="Arial"/>
              <a:sym typeface="Arial"/>
            </a:endParaRPr>
          </a:p>
        </p:txBody>
      </p:sp>
      <p:grpSp>
        <p:nvGrpSpPr>
          <p:cNvPr id="1018" name="Google Shape;1018;p37"/>
          <p:cNvGrpSpPr/>
          <p:nvPr/>
        </p:nvGrpSpPr>
        <p:grpSpPr>
          <a:xfrm>
            <a:off x="558396" y="2780928"/>
            <a:ext cx="8782050" cy="2936363"/>
            <a:chOff x="558396" y="2862457"/>
            <a:chExt cx="8782050" cy="2936363"/>
          </a:xfrm>
        </p:grpSpPr>
        <p:sp>
          <p:nvSpPr>
            <p:cNvPr id="1019" name="Google Shape;1019;p37"/>
            <p:cNvSpPr/>
            <p:nvPr/>
          </p:nvSpPr>
          <p:spPr>
            <a:xfrm>
              <a:off x="558396" y="2862457"/>
              <a:ext cx="8782050" cy="2936363"/>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020" name="Google Shape;1020;p37"/>
            <p:cNvGrpSpPr/>
            <p:nvPr/>
          </p:nvGrpSpPr>
          <p:grpSpPr>
            <a:xfrm>
              <a:off x="984888" y="3057148"/>
              <a:ext cx="7890020" cy="2623532"/>
              <a:chOff x="756288" y="2965708"/>
              <a:chExt cx="7579500" cy="2520280"/>
            </a:xfrm>
          </p:grpSpPr>
          <p:pic>
            <p:nvPicPr>
              <p:cNvPr id="1021" name="Google Shape;1021;p37"/>
              <p:cNvPicPr preferRelativeResize="0"/>
              <p:nvPr/>
            </p:nvPicPr>
            <p:blipFill rotWithShape="1">
              <a:blip r:embed="rId3">
                <a:alphaModFix/>
              </a:blip>
              <a:srcRect b="49746" l="7729" r="53634" t="0"/>
              <a:stretch/>
            </p:blipFill>
            <p:spPr>
              <a:xfrm>
                <a:off x="756288" y="2965708"/>
                <a:ext cx="3825871" cy="2520280"/>
              </a:xfrm>
              <a:prstGeom prst="rect">
                <a:avLst/>
              </a:prstGeom>
              <a:noFill/>
              <a:ln>
                <a:noFill/>
              </a:ln>
            </p:spPr>
          </p:pic>
          <p:pic>
            <p:nvPicPr>
              <p:cNvPr id="1022" name="Google Shape;1022;p37"/>
              <p:cNvPicPr preferRelativeResize="0"/>
              <p:nvPr/>
            </p:nvPicPr>
            <p:blipFill rotWithShape="1">
              <a:blip r:embed="rId3">
                <a:alphaModFix/>
              </a:blip>
              <a:srcRect b="0" l="7097" r="53636" t="50956"/>
              <a:stretch/>
            </p:blipFill>
            <p:spPr>
              <a:xfrm>
                <a:off x="4447356" y="2965708"/>
                <a:ext cx="3888432" cy="2459603"/>
              </a:xfrm>
              <a:prstGeom prst="rect">
                <a:avLst/>
              </a:prstGeom>
              <a:noFill/>
              <a:ln>
                <a:noFill/>
              </a:ln>
            </p:spPr>
          </p:pic>
        </p:grpSp>
      </p:grpSp>
      <p:grpSp>
        <p:nvGrpSpPr>
          <p:cNvPr id="1023" name="Google Shape;1023;p37"/>
          <p:cNvGrpSpPr/>
          <p:nvPr/>
        </p:nvGrpSpPr>
        <p:grpSpPr>
          <a:xfrm>
            <a:off x="450000" y="450000"/>
            <a:ext cx="9018000" cy="276999"/>
            <a:chOff x="450000" y="450000"/>
            <a:chExt cx="9018000" cy="276999"/>
          </a:xfrm>
        </p:grpSpPr>
        <p:sp>
          <p:nvSpPr>
            <p:cNvPr id="1024" name="Google Shape;1024;p3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025" name="Google Shape;1025;p3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grpSp>
        <p:nvGrpSpPr>
          <p:cNvPr id="1031" name="Google Shape;1031;p38"/>
          <p:cNvGrpSpPr/>
          <p:nvPr/>
        </p:nvGrpSpPr>
        <p:grpSpPr>
          <a:xfrm>
            <a:off x="559817" y="1428745"/>
            <a:ext cx="8783192" cy="215444"/>
            <a:chOff x="559817" y="2136914"/>
            <a:chExt cx="8783192" cy="215444"/>
          </a:xfrm>
        </p:grpSpPr>
        <p:sp>
          <p:nvSpPr>
            <p:cNvPr id="1032" name="Google Shape;1032;p3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33" name="Google Shape;1033;p3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1034" name="Google Shape;1034;p38"/>
          <p:cNvSpPr/>
          <p:nvPr/>
        </p:nvSpPr>
        <p:spPr>
          <a:xfrm>
            <a:off x="702940" y="1700808"/>
            <a:ext cx="8632825" cy="1048218"/>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Sử dụng Scikit-learning để xác nhận kết quả phân cụm. Bạn có thể muốn kiểm tra cách tạo cây, nhưng gói này không cung cấp chức năng này.</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Vì vậy, hãy sử dụng gói scipy để phân cụm và vẽ cây.</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Như đã cung cấp trước đây, hãy triển khai liên kết hoàn chỉnh.</a:t>
            </a:r>
            <a:endParaRPr sz="1300">
              <a:solidFill>
                <a:srgbClr val="262626"/>
              </a:solidFill>
              <a:latin typeface="Arial"/>
              <a:ea typeface="Arial"/>
              <a:cs typeface="Arial"/>
              <a:sym typeface="Arial"/>
            </a:endParaRPr>
          </a:p>
        </p:txBody>
      </p:sp>
      <p:grpSp>
        <p:nvGrpSpPr>
          <p:cNvPr id="1035" name="Google Shape;1035;p38"/>
          <p:cNvGrpSpPr/>
          <p:nvPr/>
        </p:nvGrpSpPr>
        <p:grpSpPr>
          <a:xfrm>
            <a:off x="450000" y="450000"/>
            <a:ext cx="9018000" cy="276999"/>
            <a:chOff x="450000" y="450000"/>
            <a:chExt cx="9018000" cy="276999"/>
          </a:xfrm>
        </p:grpSpPr>
        <p:sp>
          <p:nvSpPr>
            <p:cNvPr id="1036" name="Google Shape;1036;p3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037" name="Google Shape;1037;p3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grpSp>
        <p:nvGrpSpPr>
          <p:cNvPr id="1043" name="Google Shape;1043;p39"/>
          <p:cNvGrpSpPr/>
          <p:nvPr/>
        </p:nvGrpSpPr>
        <p:grpSpPr>
          <a:xfrm>
            <a:off x="559817" y="1428745"/>
            <a:ext cx="8783192" cy="215444"/>
            <a:chOff x="559817" y="2136914"/>
            <a:chExt cx="8783192" cy="215444"/>
          </a:xfrm>
        </p:grpSpPr>
        <p:sp>
          <p:nvSpPr>
            <p:cNvPr id="1044" name="Google Shape;1044;p3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45" name="Google Shape;1045;p39"/>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grpSp>
        <p:nvGrpSpPr>
          <p:cNvPr id="1046" name="Google Shape;1046;p39"/>
          <p:cNvGrpSpPr/>
          <p:nvPr/>
        </p:nvGrpSpPr>
        <p:grpSpPr>
          <a:xfrm>
            <a:off x="558396" y="1772816"/>
            <a:ext cx="8782050" cy="1290424"/>
            <a:chOff x="558396" y="1772816"/>
            <a:chExt cx="8782050" cy="1290424"/>
          </a:xfrm>
        </p:grpSpPr>
        <p:sp>
          <p:nvSpPr>
            <p:cNvPr id="1047" name="Google Shape;1047;p39"/>
            <p:cNvSpPr/>
            <p:nvPr/>
          </p:nvSpPr>
          <p:spPr>
            <a:xfrm>
              <a:off x="558396" y="1772816"/>
              <a:ext cx="8782050" cy="1290424"/>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48" name="Google Shape;1048;p39"/>
            <p:cNvPicPr preferRelativeResize="0"/>
            <p:nvPr/>
          </p:nvPicPr>
          <p:blipFill rotWithShape="1">
            <a:blip r:embed="rId3">
              <a:alphaModFix/>
            </a:blip>
            <a:srcRect b="0" l="1888" r="14290" t="0"/>
            <a:stretch/>
          </p:blipFill>
          <p:spPr>
            <a:xfrm>
              <a:off x="616995" y="1844824"/>
              <a:ext cx="8723451" cy="1144816"/>
            </a:xfrm>
            <a:prstGeom prst="rect">
              <a:avLst/>
            </a:prstGeom>
            <a:noFill/>
            <a:ln>
              <a:noFill/>
            </a:ln>
          </p:spPr>
        </p:pic>
      </p:grpSp>
      <p:grpSp>
        <p:nvGrpSpPr>
          <p:cNvPr id="1049" name="Google Shape;1049;p39"/>
          <p:cNvGrpSpPr/>
          <p:nvPr/>
        </p:nvGrpSpPr>
        <p:grpSpPr>
          <a:xfrm>
            <a:off x="450000" y="450000"/>
            <a:ext cx="9018000" cy="276999"/>
            <a:chOff x="450000" y="450000"/>
            <a:chExt cx="9018000" cy="276999"/>
          </a:xfrm>
        </p:grpSpPr>
        <p:sp>
          <p:nvSpPr>
            <p:cNvPr id="1050" name="Google Shape;1050;p3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051" name="Google Shape;1051;p3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p:nvPr/>
        </p:nvSpPr>
        <p:spPr>
          <a:xfrm>
            <a:off x="989683" y="3133792"/>
            <a:ext cx="8426226" cy="5232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400">
                <a:solidFill>
                  <a:schemeClr val="dk1"/>
                </a:solidFill>
                <a:latin typeface="Arial"/>
                <a:ea typeface="Arial"/>
                <a:cs typeface="Arial"/>
                <a:sym typeface="Arial"/>
              </a:rPr>
              <a:t>Thuật toán học máy không giám sát</a:t>
            </a:r>
            <a:endParaRPr sz="3400">
              <a:solidFill>
                <a:schemeClr val="dk1"/>
              </a:solidFill>
              <a:latin typeface="Arial"/>
              <a:ea typeface="Arial"/>
              <a:cs typeface="Arial"/>
              <a:sym typeface="Arial"/>
            </a:endParaRPr>
          </a:p>
        </p:txBody>
      </p:sp>
      <p:sp>
        <p:nvSpPr>
          <p:cNvPr id="189" name="Google Shape;189;p4"/>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Bài 1. </a:t>
            </a:r>
            <a:endParaRPr sz="5398">
              <a:solidFill>
                <a:srgbClr val="7F7F7F"/>
              </a:solidFill>
              <a:latin typeface="Arial"/>
              <a:ea typeface="Arial"/>
              <a:cs typeface="Arial"/>
              <a:sym typeface="Arial"/>
            </a:endParaRPr>
          </a:p>
        </p:txBody>
      </p:sp>
      <p:grpSp>
        <p:nvGrpSpPr>
          <p:cNvPr id="190" name="Google Shape;190;p4"/>
          <p:cNvGrpSpPr/>
          <p:nvPr/>
        </p:nvGrpSpPr>
        <p:grpSpPr>
          <a:xfrm>
            <a:off x="1051307" y="4509120"/>
            <a:ext cx="5700472" cy="707780"/>
            <a:chOff x="1051307" y="4065033"/>
            <a:chExt cx="5700472" cy="707780"/>
          </a:xfrm>
        </p:grpSpPr>
        <p:sp>
          <p:nvSpPr>
            <p:cNvPr id="191" name="Google Shape;191;p4"/>
            <p:cNvSpPr/>
            <p:nvPr/>
          </p:nvSpPr>
          <p:spPr>
            <a:xfrm>
              <a:off x="1234128" y="4066226"/>
              <a:ext cx="5517651" cy="27687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1.1. Khái niệm về học không giám sát</a:t>
              </a:r>
              <a:endParaRPr sz="1799">
                <a:solidFill>
                  <a:srgbClr val="3F3F3F"/>
                </a:solidFill>
                <a:latin typeface="Arial"/>
                <a:ea typeface="Arial"/>
                <a:cs typeface="Arial"/>
                <a:sym typeface="Arial"/>
              </a:endParaRPr>
            </a:p>
          </p:txBody>
        </p:sp>
        <p:sp>
          <p:nvSpPr>
            <p:cNvPr id="192" name="Google Shape;192;p4"/>
            <p:cNvSpPr/>
            <p:nvPr/>
          </p:nvSpPr>
          <p:spPr>
            <a:xfrm>
              <a:off x="1051307" y="4065033"/>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sp>
          <p:nvSpPr>
            <p:cNvPr id="193" name="Google Shape;193;p4"/>
            <p:cNvSpPr/>
            <p:nvPr/>
          </p:nvSpPr>
          <p:spPr>
            <a:xfrm>
              <a:off x="1234128" y="4495903"/>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1.2. Phân tích cụm</a:t>
              </a:r>
              <a:endParaRPr sz="1799">
                <a:solidFill>
                  <a:srgbClr val="A5A5A5"/>
                </a:solidFill>
                <a:latin typeface="Arial"/>
                <a:ea typeface="Arial"/>
                <a:cs typeface="Arial"/>
                <a:sym typeface="Arial"/>
              </a:endParaRPr>
            </a:p>
          </p:txBody>
        </p:sp>
        <p:sp>
          <p:nvSpPr>
            <p:cNvPr id="194" name="Google Shape;194;p4"/>
            <p:cNvSpPr/>
            <p:nvPr/>
          </p:nvSpPr>
          <p:spPr>
            <a:xfrm>
              <a:off x="1051307" y="4494729"/>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grpSp>
        <p:nvGrpSpPr>
          <p:cNvPr id="1057" name="Google Shape;1057;p40"/>
          <p:cNvGrpSpPr/>
          <p:nvPr/>
        </p:nvGrpSpPr>
        <p:grpSpPr>
          <a:xfrm>
            <a:off x="559817" y="1428745"/>
            <a:ext cx="8783192" cy="215444"/>
            <a:chOff x="559817" y="2136914"/>
            <a:chExt cx="8783192" cy="215444"/>
          </a:xfrm>
        </p:grpSpPr>
        <p:sp>
          <p:nvSpPr>
            <p:cNvPr id="1058" name="Google Shape;1058;p4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59" name="Google Shape;1059;p40"/>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pic>
        <p:nvPicPr>
          <p:cNvPr id="1060" name="Google Shape;1060;p40"/>
          <p:cNvPicPr preferRelativeResize="0"/>
          <p:nvPr/>
        </p:nvPicPr>
        <p:blipFill rotWithShape="1">
          <a:blip r:embed="rId3">
            <a:alphaModFix/>
          </a:blip>
          <a:srcRect b="0" l="8725" r="4016" t="0"/>
          <a:stretch/>
        </p:blipFill>
        <p:spPr>
          <a:xfrm>
            <a:off x="612929" y="1809335"/>
            <a:ext cx="8640960" cy="4427977"/>
          </a:xfrm>
          <a:prstGeom prst="rect">
            <a:avLst/>
          </a:prstGeom>
          <a:noFill/>
          <a:ln>
            <a:noFill/>
          </a:ln>
        </p:spPr>
      </p:pic>
      <p:grpSp>
        <p:nvGrpSpPr>
          <p:cNvPr id="1061" name="Google Shape;1061;p40"/>
          <p:cNvGrpSpPr/>
          <p:nvPr/>
        </p:nvGrpSpPr>
        <p:grpSpPr>
          <a:xfrm>
            <a:off x="450000" y="450000"/>
            <a:ext cx="9018000" cy="276999"/>
            <a:chOff x="450000" y="450000"/>
            <a:chExt cx="9018000" cy="276999"/>
          </a:xfrm>
        </p:grpSpPr>
        <p:sp>
          <p:nvSpPr>
            <p:cNvPr id="1062" name="Google Shape;1062;p4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063" name="Google Shape;1063;p4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grpSp>
        <p:nvGrpSpPr>
          <p:cNvPr id="1069" name="Google Shape;1069;p41"/>
          <p:cNvGrpSpPr/>
          <p:nvPr/>
        </p:nvGrpSpPr>
        <p:grpSpPr>
          <a:xfrm>
            <a:off x="559817" y="1428745"/>
            <a:ext cx="8783192" cy="215444"/>
            <a:chOff x="559817" y="2136914"/>
            <a:chExt cx="8783192" cy="215444"/>
          </a:xfrm>
        </p:grpSpPr>
        <p:sp>
          <p:nvSpPr>
            <p:cNvPr id="1070" name="Google Shape;1070;p4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71" name="Google Shape;1071;p41"/>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grpSp>
        <p:nvGrpSpPr>
          <p:cNvPr id="1072" name="Google Shape;1072;p41"/>
          <p:cNvGrpSpPr/>
          <p:nvPr/>
        </p:nvGrpSpPr>
        <p:grpSpPr>
          <a:xfrm>
            <a:off x="558396" y="1772816"/>
            <a:ext cx="8785504" cy="932284"/>
            <a:chOff x="558396" y="1772816"/>
            <a:chExt cx="8785504" cy="932284"/>
          </a:xfrm>
        </p:grpSpPr>
        <p:sp>
          <p:nvSpPr>
            <p:cNvPr id="1073" name="Google Shape;1073;p41"/>
            <p:cNvSpPr/>
            <p:nvPr/>
          </p:nvSpPr>
          <p:spPr>
            <a:xfrm>
              <a:off x="558396" y="1772816"/>
              <a:ext cx="8782050" cy="932284"/>
            </a:xfrm>
            <a:prstGeom prst="roundRect">
              <a:avLst>
                <a:gd fmla="val 0" name="adj"/>
              </a:avLst>
            </a:prstGeom>
            <a:solidFill>
              <a:schemeClr val="lt1"/>
            </a:solid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74" name="Google Shape;1074;p41"/>
            <p:cNvPicPr preferRelativeResize="0"/>
            <p:nvPr/>
          </p:nvPicPr>
          <p:blipFill rotWithShape="1">
            <a:blip r:embed="rId3">
              <a:alphaModFix/>
            </a:blip>
            <a:srcRect b="0" l="2118" r="16655" t="0"/>
            <a:stretch/>
          </p:blipFill>
          <p:spPr>
            <a:xfrm>
              <a:off x="640079" y="1818000"/>
              <a:ext cx="8703821" cy="803672"/>
            </a:xfrm>
            <a:prstGeom prst="rect">
              <a:avLst/>
            </a:prstGeom>
            <a:noFill/>
            <a:ln>
              <a:noFill/>
            </a:ln>
          </p:spPr>
        </p:pic>
      </p:grpSp>
      <p:grpSp>
        <p:nvGrpSpPr>
          <p:cNvPr id="1075" name="Google Shape;1075;p41"/>
          <p:cNvGrpSpPr/>
          <p:nvPr/>
        </p:nvGrpSpPr>
        <p:grpSpPr>
          <a:xfrm>
            <a:off x="450000" y="450000"/>
            <a:ext cx="9018000" cy="276999"/>
            <a:chOff x="450000" y="450000"/>
            <a:chExt cx="9018000" cy="276999"/>
          </a:xfrm>
        </p:grpSpPr>
        <p:sp>
          <p:nvSpPr>
            <p:cNvPr id="1076" name="Google Shape;1076;p4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077" name="Google Shape;1077;p4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grpSp>
        <p:nvGrpSpPr>
          <p:cNvPr id="1083" name="Google Shape;1083;p42"/>
          <p:cNvGrpSpPr/>
          <p:nvPr/>
        </p:nvGrpSpPr>
        <p:grpSpPr>
          <a:xfrm>
            <a:off x="559817" y="1428745"/>
            <a:ext cx="8783192" cy="215444"/>
            <a:chOff x="559817" y="2136914"/>
            <a:chExt cx="8783192" cy="215444"/>
          </a:xfrm>
        </p:grpSpPr>
        <p:sp>
          <p:nvSpPr>
            <p:cNvPr id="1084" name="Google Shape;1084;p4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85" name="Google Shape;1085;p42"/>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pic>
        <p:nvPicPr>
          <p:cNvPr id="1086" name="Google Shape;1086;p42"/>
          <p:cNvPicPr preferRelativeResize="0"/>
          <p:nvPr/>
        </p:nvPicPr>
        <p:blipFill rotWithShape="1">
          <a:blip r:embed="rId3">
            <a:alphaModFix/>
          </a:blip>
          <a:srcRect b="0" l="8725" r="4016" t="0"/>
          <a:stretch/>
        </p:blipFill>
        <p:spPr>
          <a:xfrm>
            <a:off x="630933" y="1864420"/>
            <a:ext cx="8640960" cy="4343096"/>
          </a:xfrm>
          <a:prstGeom prst="rect">
            <a:avLst/>
          </a:prstGeom>
          <a:noFill/>
          <a:ln>
            <a:noFill/>
          </a:ln>
        </p:spPr>
      </p:pic>
      <p:grpSp>
        <p:nvGrpSpPr>
          <p:cNvPr id="1087" name="Google Shape;1087;p42"/>
          <p:cNvGrpSpPr/>
          <p:nvPr/>
        </p:nvGrpSpPr>
        <p:grpSpPr>
          <a:xfrm>
            <a:off x="450000" y="450000"/>
            <a:ext cx="9018000" cy="276999"/>
            <a:chOff x="450000" y="450000"/>
            <a:chExt cx="9018000" cy="276999"/>
          </a:xfrm>
        </p:grpSpPr>
        <p:sp>
          <p:nvSpPr>
            <p:cNvPr id="1088" name="Google Shape;1088;p4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089" name="Google Shape;1089;p4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grpSp>
        <p:nvGrpSpPr>
          <p:cNvPr id="1095" name="Google Shape;1095;p43"/>
          <p:cNvGrpSpPr/>
          <p:nvPr/>
        </p:nvGrpSpPr>
        <p:grpSpPr>
          <a:xfrm>
            <a:off x="559817" y="1428745"/>
            <a:ext cx="8783192" cy="215444"/>
            <a:chOff x="559817" y="2136914"/>
            <a:chExt cx="8783192" cy="215444"/>
          </a:xfrm>
        </p:grpSpPr>
        <p:sp>
          <p:nvSpPr>
            <p:cNvPr id="1096" name="Google Shape;1096;p4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97" name="Google Shape;1097;p43"/>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Tạo phân cụm theo thứ bậc</a:t>
              </a:r>
              <a:endParaRPr sz="1400">
                <a:solidFill>
                  <a:srgbClr val="262626"/>
                </a:solidFill>
                <a:latin typeface="Arial"/>
                <a:ea typeface="Arial"/>
                <a:cs typeface="Arial"/>
                <a:sym typeface="Arial"/>
              </a:endParaRPr>
            </a:p>
          </p:txBody>
        </p:sp>
      </p:grpSp>
      <p:sp>
        <p:nvSpPr>
          <p:cNvPr id="1098" name="Google Shape;1098;p43"/>
          <p:cNvSpPr/>
          <p:nvPr/>
        </p:nvSpPr>
        <p:spPr>
          <a:xfrm>
            <a:off x="702940" y="1700808"/>
            <a:ext cx="8632825" cy="796867"/>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Không giống như liên kết hoàn chỉnh</a:t>
            </a:r>
            <a:r>
              <a:rPr b="1" lang="en-US" sz="1300">
                <a:solidFill>
                  <a:srgbClr val="262626"/>
                </a:solidFill>
                <a:latin typeface="Arial"/>
                <a:ea typeface="Arial"/>
                <a:cs typeface="Arial"/>
                <a:sym typeface="Arial"/>
              </a:rPr>
              <a:t>, liên kết đơn tạo phân cụm theo thứ bậc từ các phần tử gần nhất</a:t>
            </a:r>
            <a:r>
              <a:rPr lang="en-US" sz="1300">
                <a:solidFill>
                  <a:srgbClr val="262626"/>
                </a:solidFill>
                <a:latin typeface="Arial"/>
                <a:ea typeface="Arial"/>
                <a:cs typeface="Arial"/>
                <a:sym typeface="Arial"/>
              </a:rPr>
              <a:t>. Nó rất khác với K-means ở chỗ liên kết đơn tạo ra một cụm phân cấp hình cây.</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Điều quan trọng là chọn một loại liên kết thích hợp để tạo ra một mô hình phù hợp với điều kiện dữ liệu.</a:t>
            </a:r>
            <a:endParaRPr sz="1300">
              <a:solidFill>
                <a:srgbClr val="262626"/>
              </a:solidFill>
              <a:latin typeface="Arial"/>
              <a:ea typeface="Arial"/>
              <a:cs typeface="Arial"/>
              <a:sym typeface="Arial"/>
            </a:endParaRPr>
          </a:p>
        </p:txBody>
      </p:sp>
      <p:grpSp>
        <p:nvGrpSpPr>
          <p:cNvPr id="1099" name="Google Shape;1099;p43"/>
          <p:cNvGrpSpPr/>
          <p:nvPr/>
        </p:nvGrpSpPr>
        <p:grpSpPr>
          <a:xfrm>
            <a:off x="450000" y="450000"/>
            <a:ext cx="9018000" cy="276999"/>
            <a:chOff x="450000" y="450000"/>
            <a:chExt cx="9018000" cy="276999"/>
          </a:xfrm>
        </p:grpSpPr>
        <p:sp>
          <p:nvSpPr>
            <p:cNvPr id="1100" name="Google Shape;1100;p4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2.1. Phương pháp phân cấp</a:t>
              </a:r>
              <a:endParaRPr sz="1800">
                <a:solidFill>
                  <a:schemeClr val="lt1"/>
                </a:solidFill>
                <a:latin typeface="Arial"/>
                <a:ea typeface="Arial"/>
                <a:cs typeface="Arial"/>
                <a:sym typeface="Arial"/>
              </a:endParaRPr>
            </a:p>
          </p:txBody>
        </p:sp>
        <p:sp>
          <p:nvSpPr>
            <p:cNvPr id="1101" name="Google Shape;1101;p4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02</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44"/>
          <p:cNvSpPr/>
          <p:nvPr/>
        </p:nvSpPr>
        <p:spPr>
          <a:xfrm>
            <a:off x="989683" y="3133792"/>
            <a:ext cx="891314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rgbClr val="000000"/>
                </a:solidFill>
                <a:latin typeface="Arial"/>
                <a:ea typeface="Arial"/>
                <a:cs typeface="Arial"/>
                <a:sym typeface="Arial"/>
              </a:rPr>
              <a:t>Phân cụm không theo thứ bậc</a:t>
            </a:r>
            <a:endParaRPr sz="3200">
              <a:solidFill>
                <a:srgbClr val="000000"/>
              </a:solidFill>
              <a:latin typeface="Arial"/>
              <a:ea typeface="Arial"/>
              <a:cs typeface="Arial"/>
              <a:sym typeface="Arial"/>
            </a:endParaRPr>
          </a:p>
        </p:txBody>
      </p:sp>
      <p:sp>
        <p:nvSpPr>
          <p:cNvPr id="1108" name="Google Shape;1108;p44"/>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Bài 3. </a:t>
            </a:r>
            <a:endParaRPr sz="5398">
              <a:solidFill>
                <a:srgbClr val="7F7F7F"/>
              </a:solidFill>
              <a:latin typeface="Arial"/>
              <a:ea typeface="Arial"/>
              <a:cs typeface="Arial"/>
              <a:sym typeface="Arial"/>
            </a:endParaRPr>
          </a:p>
        </p:txBody>
      </p:sp>
      <p:grpSp>
        <p:nvGrpSpPr>
          <p:cNvPr id="1109" name="Google Shape;1109;p44"/>
          <p:cNvGrpSpPr/>
          <p:nvPr/>
        </p:nvGrpSpPr>
        <p:grpSpPr>
          <a:xfrm>
            <a:off x="1051307" y="3923538"/>
            <a:ext cx="5700472" cy="707780"/>
            <a:chOff x="1051307" y="4065033"/>
            <a:chExt cx="5700472" cy="707780"/>
          </a:xfrm>
        </p:grpSpPr>
        <p:sp>
          <p:nvSpPr>
            <p:cNvPr id="1110" name="Google Shape;1110;p44"/>
            <p:cNvSpPr/>
            <p:nvPr/>
          </p:nvSpPr>
          <p:spPr>
            <a:xfrm>
              <a:off x="1234128" y="4066206"/>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3.1. Phân cụm K-means</a:t>
              </a:r>
              <a:endParaRPr/>
            </a:p>
          </p:txBody>
        </p:sp>
        <p:sp>
          <p:nvSpPr>
            <p:cNvPr id="1111" name="Google Shape;1111;p44"/>
            <p:cNvSpPr/>
            <p:nvPr/>
          </p:nvSpPr>
          <p:spPr>
            <a:xfrm>
              <a:off x="1051307" y="4065033"/>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sp>
          <p:nvSpPr>
            <p:cNvPr id="1112" name="Google Shape;1112;p44"/>
            <p:cNvSpPr/>
            <p:nvPr/>
          </p:nvSpPr>
          <p:spPr>
            <a:xfrm>
              <a:off x="1234128" y="4495903"/>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3.2. Các phương pháp phân cụm khác</a:t>
              </a:r>
              <a:endParaRPr sz="1799">
                <a:solidFill>
                  <a:srgbClr val="A5A5A5"/>
                </a:solidFill>
                <a:latin typeface="Arial"/>
                <a:ea typeface="Arial"/>
                <a:cs typeface="Arial"/>
                <a:sym typeface="Arial"/>
              </a:endParaRPr>
            </a:p>
          </p:txBody>
        </p:sp>
        <p:sp>
          <p:nvSpPr>
            <p:cNvPr id="1113" name="Google Shape;1113;p44"/>
            <p:cNvSpPr/>
            <p:nvPr/>
          </p:nvSpPr>
          <p:spPr>
            <a:xfrm>
              <a:off x="1051307" y="4494729"/>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45"/>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cụm K-Means</a:t>
            </a:r>
            <a:endParaRPr/>
          </a:p>
        </p:txBody>
      </p:sp>
      <p:grpSp>
        <p:nvGrpSpPr>
          <p:cNvPr id="1120" name="Google Shape;1120;p45"/>
          <p:cNvGrpSpPr/>
          <p:nvPr/>
        </p:nvGrpSpPr>
        <p:grpSpPr>
          <a:xfrm>
            <a:off x="559817" y="1902381"/>
            <a:ext cx="8783192" cy="215444"/>
            <a:chOff x="559817" y="2136914"/>
            <a:chExt cx="8783192" cy="215444"/>
          </a:xfrm>
        </p:grpSpPr>
        <p:sp>
          <p:nvSpPr>
            <p:cNvPr id="1121" name="Google Shape;1121;p4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22" name="Google Shape;1122;p45"/>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Về phân cụm k-Means</a:t>
              </a:r>
              <a:endParaRPr/>
            </a:p>
          </p:txBody>
        </p:sp>
      </p:grpSp>
      <p:grpSp>
        <p:nvGrpSpPr>
          <p:cNvPr id="1123" name="Google Shape;1123;p45"/>
          <p:cNvGrpSpPr/>
          <p:nvPr/>
        </p:nvGrpSpPr>
        <p:grpSpPr>
          <a:xfrm>
            <a:off x="450000" y="450000"/>
            <a:ext cx="9018000" cy="276999"/>
            <a:chOff x="450000" y="450000"/>
            <a:chExt cx="9018000" cy="276999"/>
          </a:xfrm>
        </p:grpSpPr>
        <p:sp>
          <p:nvSpPr>
            <p:cNvPr id="1124" name="Google Shape;1124;p4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125" name="Google Shape;1125;p4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126" name="Google Shape;1126;p45"/>
          <p:cNvSpPr/>
          <p:nvPr/>
        </p:nvSpPr>
        <p:spPr>
          <a:xfrm>
            <a:off x="702940" y="2204864"/>
            <a:ext cx="8632825" cy="596812"/>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một hoặc nhiều biến giải thích 𝑋1 , 𝑋2 , …, 𝑋𝑑</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Không có biến phản hồi. Do đó, đây là một thuật toán học tập không giám sát.</a:t>
            </a:r>
            <a:endParaRPr/>
          </a:p>
        </p:txBody>
      </p:sp>
      <p:grpSp>
        <p:nvGrpSpPr>
          <p:cNvPr id="1127" name="Google Shape;1127;p45"/>
          <p:cNvGrpSpPr/>
          <p:nvPr/>
        </p:nvGrpSpPr>
        <p:grpSpPr>
          <a:xfrm>
            <a:off x="559817" y="2982465"/>
            <a:ext cx="8783192" cy="215444"/>
            <a:chOff x="559817" y="2136914"/>
            <a:chExt cx="8783192" cy="215444"/>
          </a:xfrm>
        </p:grpSpPr>
        <p:sp>
          <p:nvSpPr>
            <p:cNvPr id="1128" name="Google Shape;1128;p4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29" name="Google Shape;1129;p45"/>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Mục đích của phân cụm k-means</a:t>
              </a:r>
              <a:endParaRPr/>
            </a:p>
          </p:txBody>
        </p:sp>
      </p:grpSp>
      <p:sp>
        <p:nvSpPr>
          <p:cNvPr id="1130" name="Google Shape;1130;p45"/>
          <p:cNvSpPr/>
          <p:nvPr/>
        </p:nvSpPr>
        <p:spPr>
          <a:xfrm>
            <a:off x="702940" y="3284948"/>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Nhóm các quan sát thành 𝑘 cụm.</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Tìm trọng tâm (phương tiện phân cụm) đặc trưng cho cụm.</a:t>
            </a:r>
            <a:endParaRPr sz="1300">
              <a:solidFill>
                <a:srgbClr val="262626"/>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grpSp>
        <p:nvGrpSpPr>
          <p:cNvPr id="1136" name="Google Shape;1136;p46"/>
          <p:cNvGrpSpPr/>
          <p:nvPr/>
        </p:nvGrpSpPr>
        <p:grpSpPr>
          <a:xfrm>
            <a:off x="559817" y="1428745"/>
            <a:ext cx="8783192" cy="215444"/>
            <a:chOff x="559817" y="2136914"/>
            <a:chExt cx="8783192" cy="215444"/>
          </a:xfrm>
        </p:grpSpPr>
        <p:sp>
          <p:nvSpPr>
            <p:cNvPr id="1137" name="Google Shape;1137;p4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38" name="Google Shape;1138;p4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Ưu điểm:</a:t>
              </a:r>
              <a:endParaRPr/>
            </a:p>
          </p:txBody>
        </p:sp>
      </p:grpSp>
      <p:sp>
        <p:nvSpPr>
          <p:cNvPr id="1139" name="Google Shape;1139;p46"/>
          <p:cNvSpPr/>
          <p:nvPr/>
        </p:nvSpPr>
        <p:spPr>
          <a:xfrm>
            <a:off x="702940" y="1700808"/>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Giải thích trực quan các kết quả.</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Nhanh chóng và dễ dàng</a:t>
            </a:r>
            <a:endParaRPr sz="1300">
              <a:solidFill>
                <a:srgbClr val="262626"/>
              </a:solidFill>
              <a:latin typeface="Arial"/>
              <a:ea typeface="Arial"/>
              <a:cs typeface="Arial"/>
              <a:sym typeface="Arial"/>
            </a:endParaRPr>
          </a:p>
        </p:txBody>
      </p:sp>
      <p:grpSp>
        <p:nvGrpSpPr>
          <p:cNvPr id="1140" name="Google Shape;1140;p46"/>
          <p:cNvGrpSpPr/>
          <p:nvPr/>
        </p:nvGrpSpPr>
        <p:grpSpPr>
          <a:xfrm>
            <a:off x="450000" y="450000"/>
            <a:ext cx="9018000" cy="276999"/>
            <a:chOff x="450000" y="450000"/>
            <a:chExt cx="9018000" cy="276999"/>
          </a:xfrm>
        </p:grpSpPr>
        <p:sp>
          <p:nvSpPr>
            <p:cNvPr id="1141" name="Google Shape;1141;p4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142" name="Google Shape;1142;p4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grpSp>
        <p:nvGrpSpPr>
          <p:cNvPr id="1143" name="Google Shape;1143;p46"/>
          <p:cNvGrpSpPr/>
          <p:nvPr/>
        </p:nvGrpSpPr>
        <p:grpSpPr>
          <a:xfrm>
            <a:off x="558924" y="2508829"/>
            <a:ext cx="8783192" cy="215444"/>
            <a:chOff x="559817" y="2136914"/>
            <a:chExt cx="8783192" cy="215444"/>
          </a:xfrm>
        </p:grpSpPr>
        <p:sp>
          <p:nvSpPr>
            <p:cNvPr id="1144" name="Google Shape;1144;p4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45" name="Google Shape;1145;p4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Nhược điểm:</a:t>
              </a:r>
              <a:endParaRPr/>
            </a:p>
          </p:txBody>
        </p:sp>
      </p:grpSp>
      <p:sp>
        <p:nvSpPr>
          <p:cNvPr id="1146" name="Google Shape;1146;p46"/>
          <p:cNvSpPr/>
          <p:nvPr/>
        </p:nvSpPr>
        <p:spPr>
          <a:xfrm>
            <a:off x="702047" y="2780892"/>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Nhạy cảm với tiếng ồn và thành phần ngoại lai.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Ranh giới cụm chỉ mang tính tuyến tính.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grpSp>
        <p:nvGrpSpPr>
          <p:cNvPr id="1152" name="Google Shape;1152;p47"/>
          <p:cNvGrpSpPr/>
          <p:nvPr/>
        </p:nvGrpSpPr>
        <p:grpSpPr>
          <a:xfrm>
            <a:off x="559817" y="1428745"/>
            <a:ext cx="8783192" cy="215444"/>
            <a:chOff x="559817" y="2136914"/>
            <a:chExt cx="8783192" cy="215444"/>
          </a:xfrm>
        </p:grpSpPr>
        <p:sp>
          <p:nvSpPr>
            <p:cNvPr id="1153" name="Google Shape;1153;p4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54" name="Google Shape;1154;p47"/>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Chỉ số khoảng cách:</a:t>
              </a:r>
              <a:endParaRPr/>
            </a:p>
          </p:txBody>
        </p:sp>
      </p:grpSp>
      <p:sp>
        <p:nvSpPr>
          <p:cNvPr id="1155" name="Google Shape;1155;p47"/>
          <p:cNvSpPr/>
          <p:nvPr/>
        </p:nvSpPr>
        <p:spPr>
          <a:xfrm>
            <a:off x="702940" y="1700808"/>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Khoảng cách Euclid: đây là mô-đun của hiệu số giữa hai vectơ vị trí. </a:t>
            </a:r>
            <a:endParaRPr/>
          </a:p>
        </p:txBody>
      </p:sp>
      <p:grpSp>
        <p:nvGrpSpPr>
          <p:cNvPr id="1156" name="Google Shape;1156;p47"/>
          <p:cNvGrpSpPr/>
          <p:nvPr/>
        </p:nvGrpSpPr>
        <p:grpSpPr>
          <a:xfrm>
            <a:off x="450000" y="450000"/>
            <a:ext cx="9018000" cy="276999"/>
            <a:chOff x="450000" y="450000"/>
            <a:chExt cx="9018000" cy="276999"/>
          </a:xfrm>
        </p:grpSpPr>
        <p:sp>
          <p:nvSpPr>
            <p:cNvPr id="1157" name="Google Shape;1157;p4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158" name="Google Shape;1158;p4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pic>
        <p:nvPicPr>
          <p:cNvPr id="1159" name="Google Shape;1159;p47"/>
          <p:cNvPicPr preferRelativeResize="0"/>
          <p:nvPr/>
        </p:nvPicPr>
        <p:blipFill rotWithShape="1">
          <a:blip r:embed="rId3">
            <a:alphaModFix/>
          </a:blip>
          <a:srcRect b="0" l="0" r="0" t="0"/>
          <a:stretch/>
        </p:blipFill>
        <p:spPr>
          <a:xfrm>
            <a:off x="2912577" y="2420888"/>
            <a:ext cx="4077671" cy="1800000"/>
          </a:xfrm>
          <a:prstGeom prst="rect">
            <a:avLst/>
          </a:prstGeom>
          <a:noFill/>
          <a:ln>
            <a:noFill/>
          </a:ln>
        </p:spPr>
      </p:pic>
      <p:sp>
        <p:nvSpPr>
          <p:cNvPr id="1160" name="Google Shape;1160;p47"/>
          <p:cNvSpPr txBox="1"/>
          <p:nvPr/>
        </p:nvSpPr>
        <p:spPr>
          <a:xfrm>
            <a:off x="2742777" y="4220888"/>
            <a:ext cx="4546376" cy="653142"/>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grpSp>
        <p:nvGrpSpPr>
          <p:cNvPr id="1166" name="Google Shape;1166;p48"/>
          <p:cNvGrpSpPr/>
          <p:nvPr/>
        </p:nvGrpSpPr>
        <p:grpSpPr>
          <a:xfrm>
            <a:off x="559817" y="1428745"/>
            <a:ext cx="8783192" cy="215444"/>
            <a:chOff x="559817" y="2136914"/>
            <a:chExt cx="8783192" cy="215444"/>
          </a:xfrm>
        </p:grpSpPr>
        <p:sp>
          <p:nvSpPr>
            <p:cNvPr id="1167" name="Google Shape;1167;p4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68" name="Google Shape;1168;p4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Chỉ số khoảng cách:</a:t>
              </a:r>
              <a:endParaRPr/>
            </a:p>
          </p:txBody>
        </p:sp>
      </p:grpSp>
      <p:sp>
        <p:nvSpPr>
          <p:cNvPr id="1169" name="Google Shape;1169;p48"/>
          <p:cNvSpPr/>
          <p:nvPr/>
        </p:nvSpPr>
        <p:spPr>
          <a:xfrm>
            <a:off x="702940" y="1700808"/>
            <a:ext cx="8632825" cy="1253402"/>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Với biến số:</a:t>
            </a:r>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          Euclid, Standardized, Mahalanobis, Chebyshev, Canberra, Manhattan, Minkowski, v.v.</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Với biến phân loại:</a:t>
            </a:r>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          Jackard, v.v. </a:t>
            </a:r>
            <a:endParaRPr/>
          </a:p>
        </p:txBody>
      </p:sp>
      <p:grpSp>
        <p:nvGrpSpPr>
          <p:cNvPr id="1170" name="Google Shape;1170;p48"/>
          <p:cNvGrpSpPr/>
          <p:nvPr/>
        </p:nvGrpSpPr>
        <p:grpSpPr>
          <a:xfrm>
            <a:off x="450000" y="450000"/>
            <a:ext cx="9018000" cy="276999"/>
            <a:chOff x="450000" y="450000"/>
            <a:chExt cx="9018000" cy="276999"/>
          </a:xfrm>
        </p:grpSpPr>
        <p:sp>
          <p:nvSpPr>
            <p:cNvPr id="1171" name="Google Shape;1171;p4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172" name="Google Shape;1172;p4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grpSp>
        <p:nvGrpSpPr>
          <p:cNvPr id="1173" name="Google Shape;1173;p48"/>
          <p:cNvGrpSpPr/>
          <p:nvPr/>
        </p:nvGrpSpPr>
        <p:grpSpPr>
          <a:xfrm>
            <a:off x="1984152" y="3068960"/>
            <a:ext cx="2524348" cy="2536616"/>
            <a:chOff x="6586360" y="3465609"/>
            <a:chExt cx="1883413" cy="1892566"/>
          </a:xfrm>
        </p:grpSpPr>
        <p:grpSp>
          <p:nvGrpSpPr>
            <p:cNvPr id="1174" name="Google Shape;1174;p48"/>
            <p:cNvGrpSpPr/>
            <p:nvPr/>
          </p:nvGrpSpPr>
          <p:grpSpPr>
            <a:xfrm>
              <a:off x="6586360" y="3465609"/>
              <a:ext cx="1883413" cy="1892566"/>
              <a:chOff x="6586360" y="3465609"/>
              <a:chExt cx="1883413" cy="1892566"/>
            </a:xfrm>
          </p:grpSpPr>
          <p:grpSp>
            <p:nvGrpSpPr>
              <p:cNvPr id="1175" name="Google Shape;1175;p48"/>
              <p:cNvGrpSpPr/>
              <p:nvPr/>
            </p:nvGrpSpPr>
            <p:grpSpPr>
              <a:xfrm>
                <a:off x="6632032" y="3510171"/>
                <a:ext cx="1793854" cy="1812709"/>
                <a:chOff x="6632032" y="3510171"/>
                <a:chExt cx="1793854" cy="1812709"/>
              </a:xfrm>
            </p:grpSpPr>
            <p:sp>
              <p:nvSpPr>
                <p:cNvPr id="1176" name="Google Shape;1176;p48"/>
                <p:cNvSpPr/>
                <p:nvPr/>
              </p:nvSpPr>
              <p:spPr>
                <a:xfrm>
                  <a:off x="6632032" y="3510171"/>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7" name="Google Shape;1177;p48"/>
                <p:cNvSpPr/>
                <p:nvPr/>
              </p:nvSpPr>
              <p:spPr>
                <a:xfrm>
                  <a:off x="6933203" y="3510171"/>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8" name="Google Shape;1178;p48"/>
                <p:cNvSpPr/>
                <p:nvPr/>
              </p:nvSpPr>
              <p:spPr>
                <a:xfrm>
                  <a:off x="7234374" y="3510171"/>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9" name="Google Shape;1179;p48"/>
                <p:cNvSpPr/>
                <p:nvPr/>
              </p:nvSpPr>
              <p:spPr>
                <a:xfrm>
                  <a:off x="6632032" y="3815113"/>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0" name="Google Shape;1180;p48"/>
                <p:cNvSpPr/>
                <p:nvPr/>
              </p:nvSpPr>
              <p:spPr>
                <a:xfrm>
                  <a:off x="6933203" y="3815113"/>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1" name="Google Shape;1181;p48"/>
                <p:cNvSpPr/>
                <p:nvPr/>
              </p:nvSpPr>
              <p:spPr>
                <a:xfrm>
                  <a:off x="7234374" y="3815113"/>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2" name="Google Shape;1182;p48"/>
                <p:cNvSpPr/>
                <p:nvPr/>
              </p:nvSpPr>
              <p:spPr>
                <a:xfrm>
                  <a:off x="6632032" y="4120054"/>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3" name="Google Shape;1183;p48"/>
                <p:cNvSpPr/>
                <p:nvPr/>
              </p:nvSpPr>
              <p:spPr>
                <a:xfrm>
                  <a:off x="6933203" y="4120054"/>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4" name="Google Shape;1184;p48"/>
                <p:cNvSpPr/>
                <p:nvPr/>
              </p:nvSpPr>
              <p:spPr>
                <a:xfrm>
                  <a:off x="7234374" y="4120054"/>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5" name="Google Shape;1185;p48"/>
                <p:cNvSpPr/>
                <p:nvPr/>
              </p:nvSpPr>
              <p:spPr>
                <a:xfrm>
                  <a:off x="7535545" y="3510171"/>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6" name="Google Shape;1186;p48"/>
                <p:cNvSpPr/>
                <p:nvPr/>
              </p:nvSpPr>
              <p:spPr>
                <a:xfrm>
                  <a:off x="7836717" y="3510171"/>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7" name="Google Shape;1187;p48"/>
                <p:cNvSpPr/>
                <p:nvPr/>
              </p:nvSpPr>
              <p:spPr>
                <a:xfrm>
                  <a:off x="8137886" y="3510171"/>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8" name="Google Shape;1188;p48"/>
                <p:cNvSpPr/>
                <p:nvPr/>
              </p:nvSpPr>
              <p:spPr>
                <a:xfrm>
                  <a:off x="7535545" y="3815113"/>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9" name="Google Shape;1189;p48"/>
                <p:cNvSpPr/>
                <p:nvPr/>
              </p:nvSpPr>
              <p:spPr>
                <a:xfrm>
                  <a:off x="7836716" y="3815113"/>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0" name="Google Shape;1190;p48"/>
                <p:cNvSpPr/>
                <p:nvPr/>
              </p:nvSpPr>
              <p:spPr>
                <a:xfrm>
                  <a:off x="8137886" y="3815113"/>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1" name="Google Shape;1191;p48"/>
                <p:cNvSpPr/>
                <p:nvPr/>
              </p:nvSpPr>
              <p:spPr>
                <a:xfrm>
                  <a:off x="7535545" y="4120054"/>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2" name="Google Shape;1192;p48"/>
                <p:cNvSpPr/>
                <p:nvPr/>
              </p:nvSpPr>
              <p:spPr>
                <a:xfrm>
                  <a:off x="7836716" y="4120054"/>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3" name="Google Shape;1193;p48"/>
                <p:cNvSpPr/>
                <p:nvPr/>
              </p:nvSpPr>
              <p:spPr>
                <a:xfrm>
                  <a:off x="8137886" y="4120054"/>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4" name="Google Shape;1194;p48"/>
                <p:cNvSpPr/>
                <p:nvPr/>
              </p:nvSpPr>
              <p:spPr>
                <a:xfrm>
                  <a:off x="6632032" y="4424996"/>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5" name="Google Shape;1195;p48"/>
                <p:cNvSpPr/>
                <p:nvPr/>
              </p:nvSpPr>
              <p:spPr>
                <a:xfrm>
                  <a:off x="6933203" y="4424996"/>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6" name="Google Shape;1196;p48"/>
                <p:cNvSpPr/>
                <p:nvPr/>
              </p:nvSpPr>
              <p:spPr>
                <a:xfrm>
                  <a:off x="7234374" y="4424996"/>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7" name="Google Shape;1197;p48"/>
                <p:cNvSpPr/>
                <p:nvPr/>
              </p:nvSpPr>
              <p:spPr>
                <a:xfrm>
                  <a:off x="6632032" y="4729937"/>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8" name="Google Shape;1198;p48"/>
                <p:cNvSpPr/>
                <p:nvPr/>
              </p:nvSpPr>
              <p:spPr>
                <a:xfrm>
                  <a:off x="6933203" y="4729937"/>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9" name="Google Shape;1199;p48"/>
                <p:cNvSpPr/>
                <p:nvPr/>
              </p:nvSpPr>
              <p:spPr>
                <a:xfrm>
                  <a:off x="7234374" y="4729937"/>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0" name="Google Shape;1200;p48"/>
                <p:cNvSpPr/>
                <p:nvPr/>
              </p:nvSpPr>
              <p:spPr>
                <a:xfrm>
                  <a:off x="6632032" y="5034880"/>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1" name="Google Shape;1201;p48"/>
                <p:cNvSpPr/>
                <p:nvPr/>
              </p:nvSpPr>
              <p:spPr>
                <a:xfrm>
                  <a:off x="6933203" y="5034880"/>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2" name="Google Shape;1202;p48"/>
                <p:cNvSpPr/>
                <p:nvPr/>
              </p:nvSpPr>
              <p:spPr>
                <a:xfrm>
                  <a:off x="7234374" y="5034880"/>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3" name="Google Shape;1203;p48"/>
                <p:cNvSpPr/>
                <p:nvPr/>
              </p:nvSpPr>
              <p:spPr>
                <a:xfrm>
                  <a:off x="7535545" y="4424996"/>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4" name="Google Shape;1204;p48"/>
                <p:cNvSpPr/>
                <p:nvPr/>
              </p:nvSpPr>
              <p:spPr>
                <a:xfrm>
                  <a:off x="7836716" y="4424996"/>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5" name="Google Shape;1205;p48"/>
                <p:cNvSpPr/>
                <p:nvPr/>
              </p:nvSpPr>
              <p:spPr>
                <a:xfrm>
                  <a:off x="8137886" y="4424996"/>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6" name="Google Shape;1206;p48"/>
                <p:cNvSpPr/>
                <p:nvPr/>
              </p:nvSpPr>
              <p:spPr>
                <a:xfrm>
                  <a:off x="7535545" y="4729937"/>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7" name="Google Shape;1207;p48"/>
                <p:cNvSpPr/>
                <p:nvPr/>
              </p:nvSpPr>
              <p:spPr>
                <a:xfrm>
                  <a:off x="7836716" y="4729937"/>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8" name="Google Shape;1208;p48"/>
                <p:cNvSpPr/>
                <p:nvPr/>
              </p:nvSpPr>
              <p:spPr>
                <a:xfrm>
                  <a:off x="8137886" y="4729937"/>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9" name="Google Shape;1209;p48"/>
                <p:cNvSpPr/>
                <p:nvPr/>
              </p:nvSpPr>
              <p:spPr>
                <a:xfrm>
                  <a:off x="7535545" y="5034880"/>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0" name="Google Shape;1210;p48"/>
                <p:cNvSpPr/>
                <p:nvPr/>
              </p:nvSpPr>
              <p:spPr>
                <a:xfrm>
                  <a:off x="7836716" y="5034880"/>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1" name="Google Shape;1211;p48"/>
                <p:cNvSpPr/>
                <p:nvPr/>
              </p:nvSpPr>
              <p:spPr>
                <a:xfrm>
                  <a:off x="8137886" y="5034880"/>
                  <a:ext cx="288000" cy="288000"/>
                </a:xfrm>
                <a:prstGeom prst="rect">
                  <a:avLst/>
                </a:prstGeom>
                <a:solidFill>
                  <a:srgbClr val="B4BBBD">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12" name="Google Shape;1212;p48"/>
              <p:cNvSpPr/>
              <p:nvPr/>
            </p:nvSpPr>
            <p:spPr>
              <a:xfrm>
                <a:off x="6586360" y="5268175"/>
                <a:ext cx="90000" cy="90000"/>
              </a:xfrm>
              <a:prstGeom prst="ellipse">
                <a:avLst/>
              </a:prstGeom>
              <a:solidFill>
                <a:srgbClr val="FF0000"/>
              </a:solidFill>
              <a:ln cap="flat" cmpd="sng" w="19050">
                <a:solidFill>
                  <a:schemeClr val="lt1"/>
                </a:solidFill>
                <a:prstDash val="solid"/>
                <a:miter lim="800000"/>
                <a:headEnd len="sm" w="sm" type="none"/>
                <a:tailEnd len="sm" w="sm" type="none"/>
              </a:ln>
              <a:effectLst>
                <a:outerShdw blurRad="63500" rotWithShape="0" algn="ctr">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3" name="Google Shape;1213;p48"/>
              <p:cNvSpPr/>
              <p:nvPr/>
            </p:nvSpPr>
            <p:spPr>
              <a:xfrm>
                <a:off x="8379773" y="3465609"/>
                <a:ext cx="90000" cy="90000"/>
              </a:xfrm>
              <a:prstGeom prst="ellipse">
                <a:avLst/>
              </a:prstGeom>
              <a:solidFill>
                <a:srgbClr val="FF0000"/>
              </a:solidFill>
              <a:ln cap="flat" cmpd="sng" w="19050">
                <a:solidFill>
                  <a:schemeClr val="lt1"/>
                </a:solidFill>
                <a:prstDash val="solid"/>
                <a:miter lim="800000"/>
                <a:headEnd len="sm" w="sm" type="none"/>
                <a:tailEnd len="sm" w="sm" type="none"/>
              </a:ln>
              <a:effectLst>
                <a:outerShdw blurRad="63500" rotWithShape="0" algn="ctr">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cxnSp>
          <p:nvCxnSpPr>
            <p:cNvPr id="1214" name="Google Shape;1214;p48"/>
            <p:cNvCxnSpPr>
              <a:stCxn id="1200" idx="1"/>
              <a:endCxn id="1200" idx="1"/>
            </p:cNvCxnSpPr>
            <p:nvPr/>
          </p:nvCxnSpPr>
          <p:spPr>
            <a:xfrm>
              <a:off x="6632032" y="5178880"/>
              <a:ext cx="0" cy="0"/>
            </a:xfrm>
            <a:prstGeom prst="straightConnector1">
              <a:avLst/>
            </a:prstGeom>
            <a:noFill/>
            <a:ln cap="flat" cmpd="sng" w="9525">
              <a:solidFill>
                <a:schemeClr val="accent1"/>
              </a:solidFill>
              <a:prstDash val="solid"/>
              <a:miter lim="800000"/>
              <a:headEnd len="sm" w="sm" type="none"/>
              <a:tailEnd len="sm" w="sm" type="none"/>
            </a:ln>
          </p:spPr>
        </p:cxnSp>
        <p:cxnSp>
          <p:nvCxnSpPr>
            <p:cNvPr id="1215" name="Google Shape;1215;p48"/>
            <p:cNvCxnSpPr>
              <a:stCxn id="1212" idx="7"/>
              <a:endCxn id="1213" idx="3"/>
            </p:cNvCxnSpPr>
            <p:nvPr/>
          </p:nvCxnSpPr>
          <p:spPr>
            <a:xfrm flipH="1" rot="10800000">
              <a:off x="6663180" y="3542555"/>
              <a:ext cx="1729800" cy="1738800"/>
            </a:xfrm>
            <a:prstGeom prst="straightConnector1">
              <a:avLst/>
            </a:prstGeom>
            <a:noFill/>
            <a:ln cap="flat" cmpd="sng" w="19050">
              <a:solidFill>
                <a:schemeClr val="dk1"/>
              </a:solidFill>
              <a:prstDash val="solid"/>
              <a:miter lim="800000"/>
              <a:headEnd len="sm" w="sm" type="none"/>
              <a:tailEnd len="sm" w="sm" type="none"/>
            </a:ln>
          </p:spPr>
        </p:cxnSp>
        <p:cxnSp>
          <p:nvCxnSpPr>
            <p:cNvPr id="1216" name="Google Shape;1216;p48"/>
            <p:cNvCxnSpPr>
              <a:stCxn id="1212" idx="0"/>
            </p:cNvCxnSpPr>
            <p:nvPr/>
          </p:nvCxnSpPr>
          <p:spPr>
            <a:xfrm rot="10800000">
              <a:off x="6631360" y="3510175"/>
              <a:ext cx="0" cy="1758000"/>
            </a:xfrm>
            <a:prstGeom prst="straightConnector1">
              <a:avLst/>
            </a:prstGeom>
            <a:noFill/>
            <a:ln cap="flat" cmpd="sng" w="19050">
              <a:solidFill>
                <a:srgbClr val="00B050"/>
              </a:solidFill>
              <a:prstDash val="solid"/>
              <a:miter lim="800000"/>
              <a:headEnd len="sm" w="sm" type="none"/>
              <a:tailEnd len="sm" w="sm" type="none"/>
            </a:ln>
          </p:spPr>
        </p:cxnSp>
        <p:cxnSp>
          <p:nvCxnSpPr>
            <p:cNvPr id="1217" name="Google Shape;1217;p48"/>
            <p:cNvCxnSpPr>
              <a:stCxn id="1213" idx="2"/>
            </p:cNvCxnSpPr>
            <p:nvPr/>
          </p:nvCxnSpPr>
          <p:spPr>
            <a:xfrm rot="10800000">
              <a:off x="6631373" y="3510309"/>
              <a:ext cx="1748400" cy="300"/>
            </a:xfrm>
            <a:prstGeom prst="straightConnector1">
              <a:avLst/>
            </a:prstGeom>
            <a:noFill/>
            <a:ln cap="flat" cmpd="sng" w="19050">
              <a:solidFill>
                <a:srgbClr val="00B050"/>
              </a:solidFill>
              <a:prstDash val="solid"/>
              <a:miter lim="800000"/>
              <a:headEnd len="sm" w="sm" type="none"/>
              <a:tailEnd len="sm" w="sm" type="none"/>
            </a:ln>
          </p:spPr>
        </p:cxnSp>
        <p:cxnSp>
          <p:nvCxnSpPr>
            <p:cNvPr id="1218" name="Google Shape;1218;p48"/>
            <p:cNvCxnSpPr/>
            <p:nvPr/>
          </p:nvCxnSpPr>
          <p:spPr>
            <a:xfrm rot="10800000">
              <a:off x="6676360" y="5321335"/>
              <a:ext cx="1159682" cy="438"/>
            </a:xfrm>
            <a:prstGeom prst="straightConnector1">
              <a:avLst/>
            </a:prstGeom>
            <a:noFill/>
            <a:ln cap="flat" cmpd="sng" w="19050">
              <a:solidFill>
                <a:srgbClr val="193EB0"/>
              </a:solidFill>
              <a:prstDash val="solid"/>
              <a:miter lim="800000"/>
              <a:headEnd len="sm" w="sm" type="none"/>
              <a:tailEnd len="sm" w="sm" type="none"/>
            </a:ln>
          </p:spPr>
        </p:cxnSp>
        <p:cxnSp>
          <p:nvCxnSpPr>
            <p:cNvPr id="1219" name="Google Shape;1219;p48"/>
            <p:cNvCxnSpPr/>
            <p:nvPr/>
          </p:nvCxnSpPr>
          <p:spPr>
            <a:xfrm rot="10800000">
              <a:off x="7836036" y="4717577"/>
              <a:ext cx="0" cy="607387"/>
            </a:xfrm>
            <a:prstGeom prst="straightConnector1">
              <a:avLst/>
            </a:prstGeom>
            <a:noFill/>
            <a:ln cap="flat" cmpd="sng" w="19050">
              <a:solidFill>
                <a:srgbClr val="193EB0"/>
              </a:solidFill>
              <a:prstDash val="solid"/>
              <a:miter lim="800000"/>
              <a:headEnd len="sm" w="sm" type="none"/>
              <a:tailEnd len="sm" w="sm" type="none"/>
            </a:ln>
          </p:spPr>
        </p:cxnSp>
        <p:cxnSp>
          <p:nvCxnSpPr>
            <p:cNvPr id="1220" name="Google Shape;1220;p48"/>
            <p:cNvCxnSpPr/>
            <p:nvPr/>
          </p:nvCxnSpPr>
          <p:spPr>
            <a:xfrm rot="10800000">
              <a:off x="8423429" y="3575790"/>
              <a:ext cx="0" cy="1141066"/>
            </a:xfrm>
            <a:prstGeom prst="straightConnector1">
              <a:avLst/>
            </a:prstGeom>
            <a:noFill/>
            <a:ln cap="flat" cmpd="sng" w="19050">
              <a:solidFill>
                <a:srgbClr val="193EB0"/>
              </a:solidFill>
              <a:prstDash val="solid"/>
              <a:miter lim="800000"/>
              <a:headEnd len="sm" w="sm" type="none"/>
              <a:tailEnd len="sm" w="sm" type="none"/>
            </a:ln>
          </p:spPr>
        </p:cxnSp>
        <p:cxnSp>
          <p:nvCxnSpPr>
            <p:cNvPr id="1221" name="Google Shape;1221;p48"/>
            <p:cNvCxnSpPr/>
            <p:nvPr/>
          </p:nvCxnSpPr>
          <p:spPr>
            <a:xfrm flipH="1">
              <a:off x="7831385" y="4720381"/>
              <a:ext cx="600565" cy="327"/>
            </a:xfrm>
            <a:prstGeom prst="straightConnector1">
              <a:avLst/>
            </a:prstGeom>
            <a:noFill/>
            <a:ln cap="flat" cmpd="sng" w="19050">
              <a:solidFill>
                <a:srgbClr val="193EB0"/>
              </a:solidFill>
              <a:prstDash val="solid"/>
              <a:miter lim="800000"/>
              <a:headEnd len="sm" w="sm" type="none"/>
              <a:tailEnd len="sm" w="sm" type="none"/>
            </a:ln>
          </p:spPr>
        </p:cxnSp>
        <p:cxnSp>
          <p:nvCxnSpPr>
            <p:cNvPr id="1222" name="Google Shape;1222;p48"/>
            <p:cNvCxnSpPr/>
            <p:nvPr/>
          </p:nvCxnSpPr>
          <p:spPr>
            <a:xfrm rot="10800000">
              <a:off x="6649505" y="4712595"/>
              <a:ext cx="0" cy="558174"/>
            </a:xfrm>
            <a:prstGeom prst="straightConnector1">
              <a:avLst/>
            </a:prstGeom>
            <a:noFill/>
            <a:ln cap="flat" cmpd="sng" w="19050">
              <a:solidFill>
                <a:srgbClr val="FF0000"/>
              </a:solidFill>
              <a:prstDash val="solid"/>
              <a:miter lim="800000"/>
              <a:headEnd len="sm" w="sm" type="none"/>
              <a:tailEnd len="sm" w="sm" type="none"/>
            </a:ln>
          </p:spPr>
        </p:cxnSp>
        <p:cxnSp>
          <p:nvCxnSpPr>
            <p:cNvPr id="1223" name="Google Shape;1223;p48"/>
            <p:cNvCxnSpPr/>
            <p:nvPr/>
          </p:nvCxnSpPr>
          <p:spPr>
            <a:xfrm flipH="1">
              <a:off x="6649506" y="4712595"/>
              <a:ext cx="269854" cy="1"/>
            </a:xfrm>
            <a:prstGeom prst="straightConnector1">
              <a:avLst/>
            </a:prstGeom>
            <a:noFill/>
            <a:ln cap="flat" cmpd="sng" w="19050">
              <a:solidFill>
                <a:srgbClr val="FF0000"/>
              </a:solidFill>
              <a:prstDash val="solid"/>
              <a:miter lim="800000"/>
              <a:headEnd len="sm" w="sm" type="none"/>
              <a:tailEnd len="sm" w="sm" type="none"/>
            </a:ln>
          </p:spPr>
        </p:cxnSp>
        <p:cxnSp>
          <p:nvCxnSpPr>
            <p:cNvPr id="1224" name="Google Shape;1224;p48"/>
            <p:cNvCxnSpPr/>
            <p:nvPr/>
          </p:nvCxnSpPr>
          <p:spPr>
            <a:xfrm>
              <a:off x="6919360" y="4102979"/>
              <a:ext cx="1" cy="609178"/>
            </a:xfrm>
            <a:prstGeom prst="straightConnector1">
              <a:avLst/>
            </a:prstGeom>
            <a:noFill/>
            <a:ln cap="flat" cmpd="sng" w="19050">
              <a:solidFill>
                <a:srgbClr val="FF0000"/>
              </a:solidFill>
              <a:prstDash val="solid"/>
              <a:miter lim="800000"/>
              <a:headEnd len="sm" w="sm" type="none"/>
              <a:tailEnd len="sm" w="sm" type="none"/>
            </a:ln>
          </p:spPr>
        </p:cxnSp>
        <p:cxnSp>
          <p:nvCxnSpPr>
            <p:cNvPr id="1225" name="Google Shape;1225;p48"/>
            <p:cNvCxnSpPr/>
            <p:nvPr/>
          </p:nvCxnSpPr>
          <p:spPr>
            <a:xfrm rot="10800000">
              <a:off x="6917295" y="4107122"/>
              <a:ext cx="617575" cy="0"/>
            </a:xfrm>
            <a:prstGeom prst="straightConnector1">
              <a:avLst/>
            </a:prstGeom>
            <a:noFill/>
            <a:ln cap="flat" cmpd="sng" w="19050">
              <a:solidFill>
                <a:srgbClr val="FF0000"/>
              </a:solidFill>
              <a:prstDash val="solid"/>
              <a:miter lim="800000"/>
              <a:headEnd len="sm" w="sm" type="none"/>
              <a:tailEnd len="sm" w="sm" type="none"/>
            </a:ln>
          </p:spPr>
        </p:cxnSp>
        <p:cxnSp>
          <p:nvCxnSpPr>
            <p:cNvPr id="1226" name="Google Shape;1226;p48"/>
            <p:cNvCxnSpPr/>
            <p:nvPr/>
          </p:nvCxnSpPr>
          <p:spPr>
            <a:xfrm>
              <a:off x="7531832" y="3802432"/>
              <a:ext cx="0" cy="305929"/>
            </a:xfrm>
            <a:prstGeom prst="straightConnector1">
              <a:avLst/>
            </a:prstGeom>
            <a:noFill/>
            <a:ln cap="flat" cmpd="sng" w="19050">
              <a:solidFill>
                <a:srgbClr val="FF0000"/>
              </a:solidFill>
              <a:prstDash val="solid"/>
              <a:miter lim="800000"/>
              <a:headEnd len="sm" w="sm" type="none"/>
              <a:tailEnd len="sm" w="sm" type="none"/>
            </a:ln>
          </p:spPr>
        </p:cxnSp>
        <p:cxnSp>
          <p:nvCxnSpPr>
            <p:cNvPr id="1227" name="Google Shape;1227;p48"/>
            <p:cNvCxnSpPr/>
            <p:nvPr/>
          </p:nvCxnSpPr>
          <p:spPr>
            <a:xfrm rot="10800000">
              <a:off x="7525788" y="3806337"/>
              <a:ext cx="597358" cy="0"/>
            </a:xfrm>
            <a:prstGeom prst="straightConnector1">
              <a:avLst/>
            </a:prstGeom>
            <a:noFill/>
            <a:ln cap="flat" cmpd="sng" w="19050">
              <a:solidFill>
                <a:srgbClr val="FF0000"/>
              </a:solidFill>
              <a:prstDash val="solid"/>
              <a:miter lim="800000"/>
              <a:headEnd len="sm" w="sm" type="none"/>
              <a:tailEnd len="sm" w="sm" type="none"/>
            </a:ln>
          </p:spPr>
        </p:cxnSp>
        <p:cxnSp>
          <p:nvCxnSpPr>
            <p:cNvPr id="1228" name="Google Shape;1228;p48"/>
            <p:cNvCxnSpPr/>
            <p:nvPr/>
          </p:nvCxnSpPr>
          <p:spPr>
            <a:xfrm>
              <a:off x="8123146" y="3524250"/>
              <a:ext cx="278" cy="282087"/>
            </a:xfrm>
            <a:prstGeom prst="straightConnector1">
              <a:avLst/>
            </a:prstGeom>
            <a:noFill/>
            <a:ln cap="flat" cmpd="sng" w="19050">
              <a:solidFill>
                <a:srgbClr val="FF0000"/>
              </a:solidFill>
              <a:prstDash val="solid"/>
              <a:miter lim="800000"/>
              <a:headEnd len="sm" w="sm" type="none"/>
              <a:tailEnd len="sm" w="sm" type="none"/>
            </a:ln>
          </p:spPr>
        </p:cxnSp>
        <p:cxnSp>
          <p:nvCxnSpPr>
            <p:cNvPr id="1229" name="Google Shape;1229;p48"/>
            <p:cNvCxnSpPr/>
            <p:nvPr/>
          </p:nvCxnSpPr>
          <p:spPr>
            <a:xfrm flipH="1">
              <a:off x="8124651" y="3531035"/>
              <a:ext cx="269854" cy="1"/>
            </a:xfrm>
            <a:prstGeom prst="straightConnector1">
              <a:avLst/>
            </a:prstGeom>
            <a:noFill/>
            <a:ln cap="flat" cmpd="sng" w="19050">
              <a:solidFill>
                <a:srgbClr val="FF0000"/>
              </a:solidFill>
              <a:prstDash val="solid"/>
              <a:miter lim="800000"/>
              <a:headEnd len="sm" w="sm" type="none"/>
              <a:tailEnd len="sm" w="sm" type="none"/>
            </a:ln>
          </p:spPr>
        </p:cxnSp>
      </p:grpSp>
      <p:sp>
        <p:nvSpPr>
          <p:cNvPr id="1230" name="Google Shape;1230;p48"/>
          <p:cNvSpPr txBox="1"/>
          <p:nvPr/>
        </p:nvSpPr>
        <p:spPr>
          <a:xfrm>
            <a:off x="4590060" y="5297558"/>
            <a:ext cx="3208764" cy="335926"/>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Clr>
                <a:srgbClr val="262626"/>
              </a:buClr>
              <a:buSzPts val="1300"/>
              <a:buFont typeface="Arial"/>
              <a:buNone/>
            </a:pPr>
            <a:r>
              <a:rPr i="0" lang="en-US" sz="1300">
                <a:solidFill>
                  <a:srgbClr val="262626"/>
                </a:solidFill>
                <a:latin typeface="Arial"/>
                <a:ea typeface="Arial"/>
                <a:cs typeface="Arial"/>
                <a:sym typeface="Arial"/>
              </a:rPr>
              <a:t>Đường đen: Euclidean / Đường màu: Manhattan.</a:t>
            </a:r>
            <a:endParaRPr i="0" sz="1300">
              <a:solidFill>
                <a:srgbClr val="262626"/>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grpSp>
        <p:nvGrpSpPr>
          <p:cNvPr id="1236" name="Google Shape;1236;p49"/>
          <p:cNvGrpSpPr/>
          <p:nvPr/>
        </p:nvGrpSpPr>
        <p:grpSpPr>
          <a:xfrm>
            <a:off x="559817" y="1428745"/>
            <a:ext cx="8783192" cy="215444"/>
            <a:chOff x="559817" y="2136914"/>
            <a:chExt cx="8783192" cy="215444"/>
          </a:xfrm>
        </p:grpSpPr>
        <p:sp>
          <p:nvSpPr>
            <p:cNvPr id="1237" name="Google Shape;1237;p4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38" name="Google Shape;1238;p49"/>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tiêu chuẩn:</a:t>
              </a:r>
              <a:endParaRPr/>
            </a:p>
          </p:txBody>
        </p:sp>
      </p:grpSp>
      <p:sp>
        <p:nvSpPr>
          <p:cNvPr id="1239" name="Google Shape;1239;p49"/>
          <p:cNvSpPr/>
          <p:nvPr/>
        </p:nvSpPr>
        <p:spPr>
          <a:xfrm>
            <a:off x="702940" y="1700808"/>
            <a:ext cx="8632825" cy="1556049"/>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1) Giả sử có một tập dữ liệu bao gồm các quan sát:</a:t>
            </a:r>
            <a:endParaRPr/>
          </a:p>
          <a:p>
            <a:pPr indent="0" lvl="0" marL="0" marR="0" rtl="0" algn="l">
              <a:spcBef>
                <a:spcPts val="800"/>
              </a:spcBef>
              <a:spcAft>
                <a:spcPts val="0"/>
              </a:spcAft>
              <a:buNone/>
            </a:pPr>
            <a:r>
              <a:rPr lang="en-US" sz="1300">
                <a:solidFill>
                  <a:srgbClr val="193EB0"/>
                </a:solidFill>
                <a:latin typeface="Arial"/>
                <a:ea typeface="Arial"/>
                <a:cs typeface="Arial"/>
                <a:sym typeface="Arial"/>
              </a:rPr>
              <a:t>      𝒙</a:t>
            </a:r>
            <a:r>
              <a:rPr baseline="-25000" lang="en-US" sz="1300">
                <a:solidFill>
                  <a:srgbClr val="193EB0"/>
                </a:solidFill>
                <a:latin typeface="Arial"/>
                <a:ea typeface="Arial"/>
                <a:cs typeface="Arial"/>
                <a:sym typeface="Arial"/>
              </a:rPr>
              <a:t>1</a:t>
            </a:r>
            <a:r>
              <a:rPr lang="en-US" sz="1300">
                <a:solidFill>
                  <a:srgbClr val="193EB0"/>
                </a:solidFill>
                <a:latin typeface="Arial"/>
                <a:ea typeface="Arial"/>
                <a:cs typeface="Arial"/>
                <a:sym typeface="Arial"/>
              </a:rPr>
              <a:t>, 𝒙</a:t>
            </a:r>
            <a:r>
              <a:rPr baseline="-25000" lang="en-US" sz="1300">
                <a:solidFill>
                  <a:srgbClr val="193EB0"/>
                </a:solidFill>
                <a:latin typeface="Arial"/>
                <a:ea typeface="Arial"/>
                <a:cs typeface="Arial"/>
                <a:sym typeface="Arial"/>
              </a:rPr>
              <a:t>2</a:t>
            </a:r>
            <a:r>
              <a:rPr lang="en-US" sz="1300">
                <a:solidFill>
                  <a:srgbClr val="193EB0"/>
                </a:solidFill>
                <a:latin typeface="Arial"/>
                <a:ea typeface="Arial"/>
                <a:cs typeface="Arial"/>
                <a:sym typeface="Arial"/>
              </a:rPr>
              <a:t>, ⋯, 𝒙</a:t>
            </a:r>
            <a:r>
              <a:rPr baseline="-25000" lang="en-US" sz="1300">
                <a:solidFill>
                  <a:srgbClr val="193EB0"/>
                </a:solidFill>
                <a:latin typeface="Arial"/>
                <a:ea typeface="Arial"/>
                <a:cs typeface="Arial"/>
                <a:sym typeface="Arial"/>
              </a:rPr>
              <a:t>𝑛</a:t>
            </a:r>
            <a:r>
              <a:rPr lang="en-US" sz="1300">
                <a:solidFill>
                  <a:srgbClr val="193EB0"/>
                </a:solidFill>
                <a:latin typeface="Arial"/>
                <a:ea typeface="Arial"/>
                <a:cs typeface="Arial"/>
                <a:sym typeface="Arial"/>
              </a:rPr>
              <a:t>     </a:t>
            </a:r>
            <a:endParaRPr sz="1300">
              <a:solidFill>
                <a:srgbClr val="262626"/>
              </a:solidFill>
              <a:latin typeface="Arial"/>
              <a:ea typeface="Arial"/>
              <a:cs typeface="Arial"/>
              <a:sym typeface="Arial"/>
            </a:endParaRPr>
          </a:p>
          <a:p>
            <a:pPr indent="-161925" lvl="0" marL="381000"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Mỗi quan sát 𝒙𝑖 là một vectơ gồm 𝑑 thành phần (𝑑 = số biến) </a:t>
            </a:r>
            <a:endParaRPr sz="1300">
              <a:solidFill>
                <a:srgbClr val="262626"/>
              </a:solidFill>
              <a:latin typeface="Arial"/>
              <a:ea typeface="Arial"/>
              <a:cs typeface="Arial"/>
              <a:sym typeface="Arial"/>
            </a:endParaRPr>
          </a:p>
          <a:p>
            <a:pPr indent="0" lvl="0" marL="219075" marR="0" rtl="0" algn="l">
              <a:spcBef>
                <a:spcPts val="800"/>
              </a:spcBef>
              <a:spcAft>
                <a:spcPts val="0"/>
              </a:spcAft>
              <a:buNone/>
            </a:pPr>
            <a:r>
              <a:rPr lang="en-US" sz="1300">
                <a:solidFill>
                  <a:srgbClr val="262626"/>
                </a:solidFill>
                <a:latin typeface="Arial"/>
                <a:ea typeface="Arial"/>
                <a:cs typeface="Arial"/>
                <a:sym typeface="Arial"/>
              </a:rPr>
              <a:t>2) Giả sử rằng chúng ta nhắm mục tiêu hai cụm (</a:t>
            </a:r>
            <a:r>
              <a:rPr lang="en-US" sz="1300">
                <a:solidFill>
                  <a:srgbClr val="00B050"/>
                </a:solidFill>
                <a:latin typeface="Arial"/>
                <a:ea typeface="Arial"/>
                <a:cs typeface="Arial"/>
                <a:sym typeface="Arial"/>
              </a:rPr>
              <a:t>𝑘=2</a:t>
            </a:r>
            <a:r>
              <a:rPr lang="en-US" sz="1300">
                <a:solidFill>
                  <a:srgbClr val="262626"/>
                </a:solidFill>
                <a:latin typeface="Arial"/>
                <a:ea typeface="Arial"/>
                <a:cs typeface="Arial"/>
                <a:sym typeface="Arial"/>
              </a:rPr>
              <a:t>), được ký hiệu là </a:t>
            </a:r>
            <a:r>
              <a:rPr lang="en-US" sz="1300">
                <a:solidFill>
                  <a:srgbClr val="FF0000"/>
                </a:solidFill>
                <a:latin typeface="Arial"/>
                <a:ea typeface="Arial"/>
                <a:cs typeface="Arial"/>
                <a:sym typeface="Arial"/>
              </a:rPr>
              <a:t>𝐶1</a:t>
            </a:r>
            <a:r>
              <a:rPr lang="en-US" sz="1300">
                <a:solidFill>
                  <a:srgbClr val="262626"/>
                </a:solidFill>
                <a:latin typeface="Arial"/>
                <a:ea typeface="Arial"/>
                <a:cs typeface="Arial"/>
                <a:sym typeface="Arial"/>
              </a:rPr>
              <a:t> và </a:t>
            </a:r>
            <a:r>
              <a:rPr lang="en-US" sz="1300">
                <a:solidFill>
                  <a:srgbClr val="FF0000"/>
                </a:solidFill>
                <a:latin typeface="Arial"/>
                <a:ea typeface="Arial"/>
                <a:cs typeface="Arial"/>
                <a:sym typeface="Arial"/>
              </a:rPr>
              <a:t>𝐶2</a:t>
            </a:r>
            <a:r>
              <a:rPr lang="en-US" sz="1300">
                <a:solidFill>
                  <a:srgbClr val="262626"/>
                </a:solidFill>
                <a:latin typeface="Arial"/>
                <a:ea typeface="Arial"/>
                <a:cs typeface="Arial"/>
                <a:sym typeface="Arial"/>
              </a:rPr>
              <a:t>.</a:t>
            </a:r>
            <a:endParaRPr sz="1300">
              <a:solidFill>
                <a:srgbClr val="262626"/>
              </a:solidFill>
              <a:latin typeface="Arial"/>
              <a:ea typeface="Arial"/>
              <a:cs typeface="Arial"/>
              <a:sym typeface="Arial"/>
            </a:endParaRPr>
          </a:p>
          <a:p>
            <a:pPr indent="0" lvl="0" marL="219075" marR="0" rtl="0" algn="l">
              <a:spcBef>
                <a:spcPts val="800"/>
              </a:spcBef>
              <a:spcAft>
                <a:spcPts val="0"/>
              </a:spcAft>
              <a:buNone/>
            </a:pPr>
            <a:r>
              <a:rPr lang="en-US" sz="1300">
                <a:solidFill>
                  <a:srgbClr val="262626"/>
                </a:solidFill>
                <a:latin typeface="Arial"/>
                <a:ea typeface="Arial"/>
                <a:cs typeface="Arial"/>
                <a:sym typeface="Arial"/>
              </a:rPr>
              <a:t>3) Hai vị trí trọng tâm được khởi tạo ngẫu nhiên: </a:t>
            </a:r>
            <a:r>
              <a:rPr lang="en-US" sz="1300">
                <a:solidFill>
                  <a:srgbClr val="FF0000"/>
                </a:solidFill>
                <a:latin typeface="Arial"/>
                <a:ea typeface="Arial"/>
                <a:cs typeface="Arial"/>
                <a:sym typeface="Arial"/>
              </a:rPr>
              <a:t>𝜇</a:t>
            </a:r>
            <a:r>
              <a:rPr baseline="-25000" lang="en-US" sz="1300">
                <a:solidFill>
                  <a:srgbClr val="FF0000"/>
                </a:solidFill>
                <a:latin typeface="Arial"/>
                <a:ea typeface="Arial"/>
                <a:cs typeface="Arial"/>
                <a:sym typeface="Arial"/>
              </a:rPr>
              <a:t>1</a:t>
            </a:r>
            <a:r>
              <a:rPr lang="en-US" sz="1300">
                <a:solidFill>
                  <a:srgbClr val="FF0000"/>
                </a:solidFill>
                <a:latin typeface="Arial"/>
                <a:ea typeface="Arial"/>
                <a:cs typeface="Arial"/>
                <a:sym typeface="Arial"/>
              </a:rPr>
              <a:t> </a:t>
            </a:r>
            <a:r>
              <a:rPr lang="en-US" sz="1300">
                <a:solidFill>
                  <a:srgbClr val="262626"/>
                </a:solidFill>
                <a:latin typeface="Arial"/>
                <a:ea typeface="Arial"/>
                <a:cs typeface="Arial"/>
                <a:sym typeface="Arial"/>
              </a:rPr>
              <a:t>và </a:t>
            </a:r>
            <a:r>
              <a:rPr lang="en-US" sz="1300">
                <a:solidFill>
                  <a:srgbClr val="FF0000"/>
                </a:solidFill>
                <a:latin typeface="Arial"/>
                <a:ea typeface="Arial"/>
                <a:cs typeface="Arial"/>
                <a:sym typeface="Arial"/>
              </a:rPr>
              <a:t>𝜇</a:t>
            </a:r>
            <a:r>
              <a:rPr baseline="-25000" lang="en-US" sz="1300">
                <a:solidFill>
                  <a:srgbClr val="FF0000"/>
                </a:solidFill>
                <a:latin typeface="Arial"/>
                <a:ea typeface="Arial"/>
                <a:cs typeface="Arial"/>
                <a:sym typeface="Arial"/>
              </a:rPr>
              <a:t>2</a:t>
            </a:r>
            <a:r>
              <a:rPr lang="en-US" sz="1300">
                <a:solidFill>
                  <a:srgbClr val="262626"/>
                </a:solidFill>
                <a:latin typeface="Arial"/>
                <a:ea typeface="Arial"/>
                <a:cs typeface="Arial"/>
                <a:sym typeface="Arial"/>
              </a:rPr>
              <a:t>.</a:t>
            </a:r>
            <a:endParaRPr/>
          </a:p>
        </p:txBody>
      </p:sp>
      <p:grpSp>
        <p:nvGrpSpPr>
          <p:cNvPr id="1240" name="Google Shape;1240;p49"/>
          <p:cNvGrpSpPr/>
          <p:nvPr/>
        </p:nvGrpSpPr>
        <p:grpSpPr>
          <a:xfrm>
            <a:off x="450000" y="450000"/>
            <a:ext cx="9018000" cy="276999"/>
            <a:chOff x="450000" y="450000"/>
            <a:chExt cx="9018000" cy="276999"/>
          </a:xfrm>
        </p:grpSpPr>
        <p:sp>
          <p:nvSpPr>
            <p:cNvPr id="1241" name="Google Shape;1241;p4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242" name="Google Shape;1242;p4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pic>
        <p:nvPicPr>
          <p:cNvPr id="1243" name="Google Shape;1243;p49"/>
          <p:cNvPicPr preferRelativeResize="0"/>
          <p:nvPr/>
        </p:nvPicPr>
        <p:blipFill rotWithShape="1">
          <a:blip r:embed="rId3">
            <a:alphaModFix/>
          </a:blip>
          <a:srcRect b="0" l="0" r="0" t="0"/>
          <a:stretch/>
        </p:blipFill>
        <p:spPr>
          <a:xfrm>
            <a:off x="3312573" y="3501008"/>
            <a:ext cx="3060079" cy="18385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5"/>
          <p:cNvGrpSpPr/>
          <p:nvPr/>
        </p:nvGrpSpPr>
        <p:grpSpPr>
          <a:xfrm>
            <a:off x="450000" y="450000"/>
            <a:ext cx="9018000" cy="276999"/>
            <a:chOff x="450000" y="450000"/>
            <a:chExt cx="9018000" cy="276999"/>
          </a:xfrm>
        </p:grpSpPr>
        <p:sp>
          <p:nvSpPr>
            <p:cNvPr id="201" name="Google Shape;201;p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1.1. Khái niệm về học không giám sát</a:t>
              </a:r>
              <a:endParaRPr sz="1800">
                <a:solidFill>
                  <a:schemeClr val="lt1"/>
                </a:solidFill>
                <a:latin typeface="Arial"/>
                <a:ea typeface="Arial"/>
                <a:cs typeface="Arial"/>
                <a:sym typeface="Arial"/>
              </a:endParaRPr>
            </a:p>
          </p:txBody>
        </p:sp>
        <p:sp>
          <p:nvSpPr>
            <p:cNvPr id="202" name="Google Shape;202;p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203" name="Google Shape;203;p5"/>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loại học máy</a:t>
            </a:r>
            <a:endParaRPr sz="2400">
              <a:solidFill>
                <a:srgbClr val="0C0C0C"/>
              </a:solidFill>
              <a:latin typeface="Arial"/>
              <a:ea typeface="Arial"/>
              <a:cs typeface="Arial"/>
              <a:sym typeface="Arial"/>
            </a:endParaRPr>
          </a:p>
        </p:txBody>
      </p:sp>
      <p:grpSp>
        <p:nvGrpSpPr>
          <p:cNvPr id="204" name="Google Shape;204;p5"/>
          <p:cNvGrpSpPr/>
          <p:nvPr/>
        </p:nvGrpSpPr>
        <p:grpSpPr>
          <a:xfrm>
            <a:off x="514136" y="2241550"/>
            <a:ext cx="8881390" cy="3816350"/>
            <a:chOff x="514136" y="2241550"/>
            <a:chExt cx="8881390" cy="3816350"/>
          </a:xfrm>
        </p:grpSpPr>
        <p:sp>
          <p:nvSpPr>
            <p:cNvPr id="205" name="Google Shape;205;p5"/>
            <p:cNvSpPr txBox="1"/>
            <p:nvPr/>
          </p:nvSpPr>
          <p:spPr>
            <a:xfrm>
              <a:off x="3373337" y="2241550"/>
              <a:ext cx="3174105" cy="358775"/>
            </a:xfrm>
            <a:prstGeom prst="rect">
              <a:avLst/>
            </a:prstGeom>
            <a:solidFill>
              <a:srgbClr val="0033CC"/>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Học máy</a:t>
              </a:r>
              <a:endParaRPr sz="1400">
                <a:solidFill>
                  <a:schemeClr val="lt1"/>
                </a:solidFill>
                <a:latin typeface="Arial"/>
                <a:ea typeface="Arial"/>
                <a:cs typeface="Arial"/>
                <a:sym typeface="Arial"/>
              </a:endParaRPr>
            </a:p>
          </p:txBody>
        </p:sp>
        <p:sp>
          <p:nvSpPr>
            <p:cNvPr id="206" name="Google Shape;206;p5"/>
            <p:cNvSpPr/>
            <p:nvPr/>
          </p:nvSpPr>
          <p:spPr>
            <a:xfrm>
              <a:off x="791140" y="3530819"/>
              <a:ext cx="2178307" cy="333218"/>
            </a:xfrm>
            <a:prstGeom prst="roundRect">
              <a:avLst>
                <a:gd fmla="val 50000" name="adj"/>
              </a:avLst>
            </a:prstGeom>
            <a:solidFill>
              <a:srgbClr val="D8D8D8"/>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rgbClr val="262626"/>
                  </a:solidFill>
                  <a:latin typeface="Arial"/>
                  <a:ea typeface="Arial"/>
                  <a:cs typeface="Arial"/>
                  <a:sym typeface="Arial"/>
                </a:rPr>
                <a:t>Có giám sát</a:t>
              </a:r>
              <a:endParaRPr sz="1400">
                <a:solidFill>
                  <a:srgbClr val="262626"/>
                </a:solidFill>
                <a:latin typeface="Arial"/>
                <a:ea typeface="Arial"/>
                <a:cs typeface="Arial"/>
                <a:sym typeface="Arial"/>
              </a:endParaRPr>
            </a:p>
          </p:txBody>
        </p:sp>
        <p:sp>
          <p:nvSpPr>
            <p:cNvPr id="207" name="Google Shape;207;p5"/>
            <p:cNvSpPr/>
            <p:nvPr/>
          </p:nvSpPr>
          <p:spPr>
            <a:xfrm>
              <a:off x="6949074" y="3530819"/>
              <a:ext cx="2178307" cy="333218"/>
            </a:xfrm>
            <a:prstGeom prst="roundRect">
              <a:avLst>
                <a:gd fmla="val 50000" name="adj"/>
              </a:avLst>
            </a:prstGeom>
            <a:solidFill>
              <a:srgbClr val="D8D8D8"/>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rgbClr val="262626"/>
                  </a:solidFill>
                  <a:latin typeface="Arial"/>
                  <a:ea typeface="Arial"/>
                  <a:cs typeface="Arial"/>
                  <a:sym typeface="Arial"/>
                </a:rPr>
                <a:t>Tăng cường</a:t>
              </a:r>
              <a:endParaRPr sz="1400">
                <a:solidFill>
                  <a:srgbClr val="262626"/>
                </a:solidFill>
                <a:latin typeface="Arial"/>
                <a:ea typeface="Arial"/>
                <a:cs typeface="Arial"/>
                <a:sym typeface="Arial"/>
              </a:endParaRPr>
            </a:p>
          </p:txBody>
        </p:sp>
        <p:pic>
          <p:nvPicPr>
            <p:cNvPr id="208" name="Google Shape;208;p5"/>
            <p:cNvPicPr preferRelativeResize="0"/>
            <p:nvPr/>
          </p:nvPicPr>
          <p:blipFill rotWithShape="1">
            <a:blip r:embed="rId3">
              <a:alphaModFix/>
            </a:blip>
            <a:srcRect b="0" l="0" r="0" t="0"/>
            <a:stretch/>
          </p:blipFill>
          <p:spPr>
            <a:xfrm>
              <a:off x="974383" y="4004886"/>
              <a:ext cx="1811821" cy="1555760"/>
            </a:xfrm>
            <a:prstGeom prst="rect">
              <a:avLst/>
            </a:prstGeom>
            <a:noFill/>
            <a:ln>
              <a:noFill/>
            </a:ln>
          </p:spPr>
        </p:pic>
        <p:sp>
          <p:nvSpPr>
            <p:cNvPr id="209" name="Google Shape;209;p5"/>
            <p:cNvSpPr/>
            <p:nvPr/>
          </p:nvSpPr>
          <p:spPr>
            <a:xfrm>
              <a:off x="514136" y="5619121"/>
              <a:ext cx="2731702"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Cho sẵn mẫu mục tiêu.</a:t>
              </a:r>
              <a:endParaRPr/>
            </a:p>
          </p:txBody>
        </p:sp>
        <p:pic>
          <p:nvPicPr>
            <p:cNvPr id="210" name="Google Shape;210;p5"/>
            <p:cNvPicPr preferRelativeResize="0"/>
            <p:nvPr/>
          </p:nvPicPr>
          <p:blipFill rotWithShape="1">
            <a:blip r:embed="rId4">
              <a:alphaModFix/>
            </a:blip>
            <a:srcRect b="0" l="0" r="0" t="0"/>
            <a:stretch/>
          </p:blipFill>
          <p:spPr>
            <a:xfrm>
              <a:off x="7163772" y="4160462"/>
              <a:ext cx="1697193" cy="1244608"/>
            </a:xfrm>
            <a:prstGeom prst="rect">
              <a:avLst/>
            </a:prstGeom>
            <a:noFill/>
            <a:ln>
              <a:noFill/>
            </a:ln>
          </p:spPr>
        </p:pic>
        <p:sp>
          <p:nvSpPr>
            <p:cNvPr id="211" name="Google Shape;211;p5"/>
            <p:cNvSpPr/>
            <p:nvPr/>
          </p:nvSpPr>
          <p:spPr>
            <a:xfrm>
              <a:off x="6663824" y="5619121"/>
              <a:ext cx="2731702"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Tối ưu phương án.</a:t>
              </a:r>
              <a:endParaRPr/>
            </a:p>
          </p:txBody>
        </p:sp>
        <p:cxnSp>
          <p:nvCxnSpPr>
            <p:cNvPr id="212" name="Google Shape;212;p5"/>
            <p:cNvCxnSpPr>
              <a:stCxn id="205" idx="2"/>
              <a:endCxn id="206" idx="0"/>
            </p:cNvCxnSpPr>
            <p:nvPr/>
          </p:nvCxnSpPr>
          <p:spPr>
            <a:xfrm rot="5400000">
              <a:off x="2955039" y="1525575"/>
              <a:ext cx="930600" cy="3080100"/>
            </a:xfrm>
            <a:prstGeom prst="bentConnector3">
              <a:avLst>
                <a:gd fmla="val 50000" name="adj1"/>
              </a:avLst>
            </a:prstGeom>
            <a:noFill/>
            <a:ln cap="flat" cmpd="sng" w="9525">
              <a:solidFill>
                <a:srgbClr val="A5A5A5"/>
              </a:solidFill>
              <a:prstDash val="solid"/>
              <a:miter lim="800000"/>
              <a:headEnd len="sm" w="sm" type="none"/>
              <a:tailEnd len="med" w="med" type="triangle"/>
            </a:ln>
          </p:spPr>
        </p:cxnSp>
        <p:cxnSp>
          <p:nvCxnSpPr>
            <p:cNvPr id="213" name="Google Shape;213;p5"/>
            <p:cNvCxnSpPr>
              <a:stCxn id="205" idx="2"/>
              <a:endCxn id="207" idx="0"/>
            </p:cNvCxnSpPr>
            <p:nvPr/>
          </p:nvCxnSpPr>
          <p:spPr>
            <a:xfrm flipH="1" rot="-5400000">
              <a:off x="6033940" y="1526775"/>
              <a:ext cx="930600" cy="3077700"/>
            </a:xfrm>
            <a:prstGeom prst="bentConnector3">
              <a:avLst>
                <a:gd fmla="val 50000" name="adj1"/>
              </a:avLst>
            </a:prstGeom>
            <a:noFill/>
            <a:ln cap="flat" cmpd="sng" w="9525">
              <a:solidFill>
                <a:srgbClr val="A5A5A5"/>
              </a:solidFill>
              <a:prstDash val="solid"/>
              <a:miter lim="800000"/>
              <a:headEnd len="sm" w="sm" type="none"/>
              <a:tailEnd len="med" w="med" type="triangle"/>
            </a:ln>
          </p:spPr>
        </p:cxnSp>
        <p:cxnSp>
          <p:nvCxnSpPr>
            <p:cNvPr id="214" name="Google Shape;214;p5"/>
            <p:cNvCxnSpPr>
              <a:stCxn id="205" idx="2"/>
            </p:cNvCxnSpPr>
            <p:nvPr/>
          </p:nvCxnSpPr>
          <p:spPr>
            <a:xfrm>
              <a:off x="4960390" y="2600325"/>
              <a:ext cx="0" cy="930600"/>
            </a:xfrm>
            <a:prstGeom prst="straightConnector1">
              <a:avLst/>
            </a:prstGeom>
            <a:noFill/>
            <a:ln cap="flat" cmpd="sng" w="9525">
              <a:solidFill>
                <a:srgbClr val="A5A5A5"/>
              </a:solidFill>
              <a:prstDash val="solid"/>
              <a:miter lim="800000"/>
              <a:headEnd len="sm" w="sm" type="none"/>
              <a:tailEnd len="med" w="med" type="triangle"/>
            </a:ln>
          </p:spPr>
        </p:cxnSp>
        <p:grpSp>
          <p:nvGrpSpPr>
            <p:cNvPr id="215" name="Google Shape;215;p5"/>
            <p:cNvGrpSpPr/>
            <p:nvPr/>
          </p:nvGrpSpPr>
          <p:grpSpPr>
            <a:xfrm>
              <a:off x="3514001" y="3448637"/>
              <a:ext cx="2862918" cy="2609263"/>
              <a:chOff x="3514001" y="3448637"/>
              <a:chExt cx="2862918" cy="2609263"/>
            </a:xfrm>
          </p:grpSpPr>
          <p:sp>
            <p:nvSpPr>
              <p:cNvPr id="216" name="Google Shape;216;p5"/>
              <p:cNvSpPr/>
              <p:nvPr/>
            </p:nvSpPr>
            <p:spPr>
              <a:xfrm>
                <a:off x="3871236" y="3530820"/>
                <a:ext cx="2178307" cy="333218"/>
              </a:xfrm>
              <a:prstGeom prst="roundRect">
                <a:avLst>
                  <a:gd fmla="val 50000" name="adj"/>
                </a:avLst>
              </a:prstGeom>
              <a:solidFill>
                <a:srgbClr val="1D48D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Không giám sát</a:t>
                </a:r>
                <a:endParaRPr sz="1400">
                  <a:solidFill>
                    <a:schemeClr val="lt1"/>
                  </a:solidFill>
                  <a:latin typeface="Arial"/>
                  <a:ea typeface="Arial"/>
                  <a:cs typeface="Arial"/>
                  <a:sym typeface="Arial"/>
                </a:endParaRPr>
              </a:p>
            </p:txBody>
          </p:sp>
          <p:pic>
            <p:nvPicPr>
              <p:cNvPr id="217" name="Google Shape;217;p5"/>
              <p:cNvPicPr preferRelativeResize="0"/>
              <p:nvPr/>
            </p:nvPicPr>
            <p:blipFill rotWithShape="1">
              <a:blip r:embed="rId5">
                <a:alphaModFix/>
              </a:blip>
              <a:srcRect b="0" l="0" r="0" t="0"/>
              <a:stretch/>
            </p:blipFill>
            <p:spPr>
              <a:xfrm>
                <a:off x="4116136" y="4030501"/>
                <a:ext cx="1799574" cy="1555761"/>
              </a:xfrm>
              <a:prstGeom prst="rect">
                <a:avLst/>
              </a:prstGeom>
              <a:noFill/>
              <a:ln>
                <a:noFill/>
              </a:ln>
            </p:spPr>
          </p:pic>
          <p:sp>
            <p:nvSpPr>
              <p:cNvPr id="218" name="Google Shape;218;p5"/>
              <p:cNvSpPr/>
              <p:nvPr/>
            </p:nvSpPr>
            <p:spPr>
              <a:xfrm>
                <a:off x="3514001" y="5619121"/>
                <a:ext cx="2862918"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Phải tìm mẫu mục tiêu.</a:t>
                </a:r>
                <a:endParaRPr/>
              </a:p>
            </p:txBody>
          </p:sp>
          <p:sp>
            <p:nvSpPr>
              <p:cNvPr id="219" name="Google Shape;219;p5"/>
              <p:cNvSpPr/>
              <p:nvPr/>
            </p:nvSpPr>
            <p:spPr>
              <a:xfrm>
                <a:off x="3638195" y="3448637"/>
                <a:ext cx="2644388" cy="2609263"/>
              </a:xfrm>
              <a:prstGeom prst="roundRect">
                <a:avLst>
                  <a:gd fmla="val 5278" name="adj"/>
                </a:avLst>
              </a:prstGeom>
              <a:noFill/>
              <a:ln cap="flat" cmpd="sng" w="12700">
                <a:solidFill>
                  <a:srgbClr val="1D48D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grpSp>
        <p:nvGrpSpPr>
          <p:cNvPr id="1249" name="Google Shape;1249;p50"/>
          <p:cNvGrpSpPr/>
          <p:nvPr/>
        </p:nvGrpSpPr>
        <p:grpSpPr>
          <a:xfrm>
            <a:off x="559817" y="1428745"/>
            <a:ext cx="8783192" cy="215444"/>
            <a:chOff x="559817" y="2136914"/>
            <a:chExt cx="8783192" cy="215444"/>
          </a:xfrm>
        </p:grpSpPr>
        <p:sp>
          <p:nvSpPr>
            <p:cNvPr id="1250" name="Google Shape;1250;p5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51" name="Google Shape;1251;p50"/>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tiêu chuẩn:</a:t>
              </a:r>
              <a:endParaRPr/>
            </a:p>
          </p:txBody>
        </p:sp>
      </p:grpSp>
      <p:sp>
        <p:nvSpPr>
          <p:cNvPr id="1252" name="Google Shape;1252;p50"/>
          <p:cNvSpPr/>
          <p:nvPr/>
        </p:nvSpPr>
        <p:spPr>
          <a:xfrm>
            <a:off x="702940" y="1700808"/>
            <a:ext cx="8632825" cy="2161343"/>
          </a:xfrm>
          <a:prstGeom prst="rect">
            <a:avLst/>
          </a:prstGeom>
          <a:noFill/>
          <a:ln>
            <a:noFill/>
          </a:ln>
        </p:spPr>
        <p:txBody>
          <a:bodyPr anchorCtr="0" anchor="t" bIns="72000" lIns="0" spcFirstLastPara="1" rIns="144000" wrap="square" tIns="72000">
            <a:spAutoFit/>
          </a:bodyPr>
          <a:lstStyle/>
          <a:p>
            <a:pPr indent="-217488" lvl="0" marL="217488" marR="0" rtl="0" algn="l">
              <a:spcBef>
                <a:spcPts val="0"/>
              </a:spcBef>
              <a:spcAft>
                <a:spcPts val="0"/>
              </a:spcAft>
              <a:buNone/>
            </a:pPr>
            <a:r>
              <a:rPr lang="en-US" sz="1300">
                <a:solidFill>
                  <a:srgbClr val="262626"/>
                </a:solidFill>
                <a:latin typeface="Arial"/>
                <a:ea typeface="Arial"/>
                <a:cs typeface="Arial"/>
                <a:sym typeface="Arial"/>
              </a:rPr>
              <a:t>4) Gán các quan sát vào tâm gần nhất.</a:t>
            </a:r>
            <a:endParaRPr/>
          </a:p>
          <a:p>
            <a:pPr indent="-217488" lvl="0" marL="217488" marR="0" rtl="0" algn="l">
              <a:spcBef>
                <a:spcPts val="800"/>
              </a:spcBef>
              <a:spcAft>
                <a:spcPts val="0"/>
              </a:spcAft>
              <a:buNone/>
            </a:pPr>
            <a:r>
              <a:rPr lang="en-US" sz="1300">
                <a:solidFill>
                  <a:srgbClr val="262626"/>
                </a:solidFill>
                <a:latin typeface="Arial"/>
                <a:ea typeface="Arial"/>
                <a:cs typeface="Arial"/>
                <a:sym typeface="Arial"/>
              </a:rPr>
              <a:t>5) Cập nhật vị trí tâm sao cho tổng bình phương khoảng cách giữa các quan sát và tâm gần nhất nhỏ hơn.</a:t>
            </a:r>
            <a:endParaRPr/>
          </a:p>
          <a:p>
            <a:pPr indent="-203200" lvl="0" marL="203200" marR="0" rtl="0" algn="l">
              <a:spcBef>
                <a:spcPts val="800"/>
              </a:spcBef>
              <a:spcAft>
                <a:spcPts val="0"/>
              </a:spcAft>
              <a:buNone/>
            </a:pPr>
            <a:r>
              <a:t/>
            </a:r>
            <a:endParaRPr sz="1300">
              <a:solidFill>
                <a:srgbClr val="262626"/>
              </a:solidFill>
              <a:latin typeface="Arial"/>
              <a:ea typeface="Arial"/>
              <a:cs typeface="Arial"/>
              <a:sym typeface="Arial"/>
            </a:endParaRPr>
          </a:p>
          <a:p>
            <a:pPr indent="-203200" lvl="0" marL="203200" marR="0" rtl="0" algn="l">
              <a:spcBef>
                <a:spcPts val="800"/>
              </a:spcBef>
              <a:spcAft>
                <a:spcPts val="0"/>
              </a:spcAft>
              <a:buNone/>
            </a:pPr>
            <a:r>
              <a:t/>
            </a:r>
            <a:endParaRPr sz="1300">
              <a:solidFill>
                <a:srgbClr val="262626"/>
              </a:solidFill>
              <a:latin typeface="Arial"/>
              <a:ea typeface="Arial"/>
              <a:cs typeface="Arial"/>
              <a:sym typeface="Arial"/>
            </a:endParaRPr>
          </a:p>
          <a:p>
            <a:pPr indent="-203200" lvl="0" marL="203200" marR="0" rtl="0" algn="l">
              <a:spcBef>
                <a:spcPts val="800"/>
              </a:spcBef>
              <a:spcAft>
                <a:spcPts val="0"/>
              </a:spcAft>
              <a:buNone/>
            </a:pPr>
            <a:r>
              <a:t/>
            </a:r>
            <a:endParaRPr sz="1300">
              <a:solidFill>
                <a:srgbClr val="262626"/>
              </a:solidFill>
              <a:latin typeface="Arial"/>
              <a:ea typeface="Arial"/>
              <a:cs typeface="Arial"/>
              <a:sym typeface="Arial"/>
            </a:endParaRPr>
          </a:p>
          <a:p>
            <a:pPr indent="-203200" lvl="0" marL="203200" marR="0" rtl="0" algn="l">
              <a:spcBef>
                <a:spcPts val="800"/>
              </a:spcBef>
              <a:spcAft>
                <a:spcPts val="0"/>
              </a:spcAft>
              <a:buNone/>
            </a:pPr>
            <a:r>
              <a:t/>
            </a:r>
            <a:endParaRPr sz="1300">
              <a:solidFill>
                <a:srgbClr val="262626"/>
              </a:solidFill>
              <a:latin typeface="Arial"/>
              <a:ea typeface="Arial"/>
              <a:cs typeface="Arial"/>
              <a:sym typeface="Arial"/>
            </a:endParaRPr>
          </a:p>
          <a:p>
            <a:pPr indent="-203200" lvl="0" marL="203200" marR="0" rtl="0" algn="l">
              <a:spcBef>
                <a:spcPts val="800"/>
              </a:spcBef>
              <a:spcAft>
                <a:spcPts val="0"/>
              </a:spcAft>
              <a:buNone/>
            </a:pPr>
            <a:r>
              <a:rPr lang="en-US" sz="1300">
                <a:solidFill>
                  <a:srgbClr val="262626"/>
                </a:solidFill>
                <a:latin typeface="Arial"/>
                <a:ea typeface="Arial"/>
                <a:cs typeface="Arial"/>
                <a:sym typeface="Arial"/>
              </a:rPr>
              <a:t>6) Lặp lại từ bước 4) cho đến khi các trọng tâm hội tụ về vị trí cuối cùng của chúng.</a:t>
            </a:r>
            <a:endParaRPr sz="1300">
              <a:solidFill>
                <a:srgbClr val="262626"/>
              </a:solidFill>
              <a:latin typeface="Arial"/>
              <a:ea typeface="Arial"/>
              <a:cs typeface="Arial"/>
              <a:sym typeface="Arial"/>
            </a:endParaRPr>
          </a:p>
        </p:txBody>
      </p:sp>
      <p:grpSp>
        <p:nvGrpSpPr>
          <p:cNvPr id="1253" name="Google Shape;1253;p50"/>
          <p:cNvGrpSpPr/>
          <p:nvPr/>
        </p:nvGrpSpPr>
        <p:grpSpPr>
          <a:xfrm>
            <a:off x="450000" y="450000"/>
            <a:ext cx="9018000" cy="276999"/>
            <a:chOff x="450000" y="450000"/>
            <a:chExt cx="9018000" cy="276999"/>
          </a:xfrm>
        </p:grpSpPr>
        <p:sp>
          <p:nvSpPr>
            <p:cNvPr id="1254" name="Google Shape;1254;p5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255" name="Google Shape;1255;p5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256" name="Google Shape;1256;p50"/>
          <p:cNvSpPr txBox="1"/>
          <p:nvPr/>
        </p:nvSpPr>
        <p:spPr>
          <a:xfrm>
            <a:off x="711200" y="2602764"/>
            <a:ext cx="3091089" cy="394188"/>
          </a:xfrm>
          <a:prstGeom prst="rect">
            <a:avLst/>
          </a:prstGeom>
          <a:blipFill rotWithShape="1">
            <a:blip r:embed="rId3">
              <a:alphaModFix/>
            </a:blip>
            <a:stretch>
              <a:fillRect b="-78459" l="0" r="0" t="-307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grpSp>
        <p:nvGrpSpPr>
          <p:cNvPr id="1262" name="Google Shape;1262;p51"/>
          <p:cNvGrpSpPr/>
          <p:nvPr/>
        </p:nvGrpSpPr>
        <p:grpSpPr>
          <a:xfrm>
            <a:off x="559817" y="1428745"/>
            <a:ext cx="8783192" cy="215444"/>
            <a:chOff x="559817" y="2136914"/>
            <a:chExt cx="8783192" cy="215444"/>
          </a:xfrm>
        </p:grpSpPr>
        <p:sp>
          <p:nvSpPr>
            <p:cNvPr id="1263" name="Google Shape;1263;p5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64" name="Google Shape;1264;p51"/>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tiêu chuẩn:</a:t>
              </a:r>
              <a:endParaRPr/>
            </a:p>
          </p:txBody>
        </p:sp>
      </p:grpSp>
      <p:grpSp>
        <p:nvGrpSpPr>
          <p:cNvPr id="1265" name="Google Shape;1265;p51"/>
          <p:cNvGrpSpPr/>
          <p:nvPr/>
        </p:nvGrpSpPr>
        <p:grpSpPr>
          <a:xfrm>
            <a:off x="450000" y="450000"/>
            <a:ext cx="9018000" cy="276999"/>
            <a:chOff x="450000" y="450000"/>
            <a:chExt cx="9018000" cy="276999"/>
          </a:xfrm>
        </p:grpSpPr>
        <p:sp>
          <p:nvSpPr>
            <p:cNvPr id="1266" name="Google Shape;1266;p5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267" name="Google Shape;1267;p5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grpSp>
        <p:nvGrpSpPr>
          <p:cNvPr id="1268" name="Google Shape;1268;p51"/>
          <p:cNvGrpSpPr/>
          <p:nvPr/>
        </p:nvGrpSpPr>
        <p:grpSpPr>
          <a:xfrm>
            <a:off x="712182" y="2132856"/>
            <a:ext cx="8639111" cy="3328327"/>
            <a:chOff x="704915" y="2605491"/>
            <a:chExt cx="8639111" cy="3328327"/>
          </a:xfrm>
        </p:grpSpPr>
        <p:pic>
          <p:nvPicPr>
            <p:cNvPr id="1269" name="Google Shape;1269;p51"/>
            <p:cNvPicPr preferRelativeResize="0"/>
            <p:nvPr/>
          </p:nvPicPr>
          <p:blipFill rotWithShape="1">
            <a:blip r:embed="rId3">
              <a:alphaModFix/>
            </a:blip>
            <a:srcRect b="0" l="0" r="0" t="0"/>
            <a:stretch/>
          </p:blipFill>
          <p:spPr>
            <a:xfrm>
              <a:off x="712221" y="2605492"/>
              <a:ext cx="1971049" cy="1184269"/>
            </a:xfrm>
            <a:prstGeom prst="rect">
              <a:avLst/>
            </a:prstGeom>
            <a:noFill/>
            <a:ln cap="flat" cmpd="sng" w="9525">
              <a:solidFill>
                <a:srgbClr val="193EB0"/>
              </a:solidFill>
              <a:prstDash val="solid"/>
              <a:round/>
              <a:headEnd len="sm" w="sm" type="none"/>
              <a:tailEnd len="sm" w="sm" type="none"/>
            </a:ln>
          </p:spPr>
        </p:pic>
        <p:pic>
          <p:nvPicPr>
            <p:cNvPr id="1270" name="Google Shape;1270;p51"/>
            <p:cNvPicPr preferRelativeResize="0"/>
            <p:nvPr/>
          </p:nvPicPr>
          <p:blipFill rotWithShape="1">
            <a:blip r:embed="rId4">
              <a:alphaModFix/>
            </a:blip>
            <a:srcRect b="0" l="0" r="0" t="0"/>
            <a:stretch/>
          </p:blipFill>
          <p:spPr>
            <a:xfrm>
              <a:off x="2932473" y="2605492"/>
              <a:ext cx="1971049" cy="1184269"/>
            </a:xfrm>
            <a:prstGeom prst="rect">
              <a:avLst/>
            </a:prstGeom>
            <a:noFill/>
            <a:ln>
              <a:noFill/>
            </a:ln>
          </p:spPr>
        </p:pic>
        <p:pic>
          <p:nvPicPr>
            <p:cNvPr id="1271" name="Google Shape;1271;p51"/>
            <p:cNvPicPr preferRelativeResize="0"/>
            <p:nvPr/>
          </p:nvPicPr>
          <p:blipFill rotWithShape="1">
            <a:blip r:embed="rId5">
              <a:alphaModFix/>
            </a:blip>
            <a:srcRect b="0" l="0" r="0" t="0"/>
            <a:stretch/>
          </p:blipFill>
          <p:spPr>
            <a:xfrm>
              <a:off x="5152725" y="2605492"/>
              <a:ext cx="1971049" cy="1184269"/>
            </a:xfrm>
            <a:prstGeom prst="rect">
              <a:avLst/>
            </a:prstGeom>
            <a:noFill/>
            <a:ln>
              <a:noFill/>
            </a:ln>
          </p:spPr>
        </p:pic>
        <p:pic>
          <p:nvPicPr>
            <p:cNvPr id="1272" name="Google Shape;1272;p51"/>
            <p:cNvPicPr preferRelativeResize="0"/>
            <p:nvPr/>
          </p:nvPicPr>
          <p:blipFill rotWithShape="1">
            <a:blip r:embed="rId6">
              <a:alphaModFix/>
            </a:blip>
            <a:srcRect b="0" l="0" r="0" t="0"/>
            <a:stretch/>
          </p:blipFill>
          <p:spPr>
            <a:xfrm>
              <a:off x="7372977" y="2605492"/>
              <a:ext cx="1971049" cy="1184269"/>
            </a:xfrm>
            <a:prstGeom prst="rect">
              <a:avLst/>
            </a:prstGeom>
            <a:noFill/>
            <a:ln>
              <a:noFill/>
            </a:ln>
          </p:spPr>
        </p:pic>
        <p:pic>
          <p:nvPicPr>
            <p:cNvPr id="1273" name="Google Shape;1273;p51"/>
            <p:cNvPicPr preferRelativeResize="0"/>
            <p:nvPr/>
          </p:nvPicPr>
          <p:blipFill rotWithShape="1">
            <a:blip r:embed="rId7">
              <a:alphaModFix/>
            </a:blip>
            <a:srcRect b="0" l="0" r="0" t="0"/>
            <a:stretch/>
          </p:blipFill>
          <p:spPr>
            <a:xfrm>
              <a:off x="7372977" y="4371574"/>
              <a:ext cx="1971049" cy="1184269"/>
            </a:xfrm>
            <a:prstGeom prst="rect">
              <a:avLst/>
            </a:prstGeom>
            <a:noFill/>
            <a:ln>
              <a:noFill/>
            </a:ln>
          </p:spPr>
        </p:pic>
        <p:pic>
          <p:nvPicPr>
            <p:cNvPr id="1274" name="Google Shape;1274;p51"/>
            <p:cNvPicPr preferRelativeResize="0"/>
            <p:nvPr/>
          </p:nvPicPr>
          <p:blipFill rotWithShape="1">
            <a:blip r:embed="rId8">
              <a:alphaModFix/>
            </a:blip>
            <a:srcRect b="0" l="0" r="0" t="0"/>
            <a:stretch/>
          </p:blipFill>
          <p:spPr>
            <a:xfrm>
              <a:off x="5152725" y="4371574"/>
              <a:ext cx="1971049" cy="1184269"/>
            </a:xfrm>
            <a:prstGeom prst="rect">
              <a:avLst/>
            </a:prstGeom>
            <a:noFill/>
            <a:ln>
              <a:noFill/>
            </a:ln>
          </p:spPr>
        </p:pic>
        <p:pic>
          <p:nvPicPr>
            <p:cNvPr id="1275" name="Google Shape;1275;p51"/>
            <p:cNvPicPr preferRelativeResize="0"/>
            <p:nvPr/>
          </p:nvPicPr>
          <p:blipFill rotWithShape="1">
            <a:blip r:embed="rId9">
              <a:alphaModFix/>
            </a:blip>
            <a:srcRect b="0" l="0" r="0" t="0"/>
            <a:stretch/>
          </p:blipFill>
          <p:spPr>
            <a:xfrm>
              <a:off x="2932473" y="4371574"/>
              <a:ext cx="1971049" cy="1184269"/>
            </a:xfrm>
            <a:prstGeom prst="rect">
              <a:avLst/>
            </a:prstGeom>
            <a:noFill/>
            <a:ln>
              <a:noFill/>
            </a:ln>
          </p:spPr>
        </p:pic>
        <p:pic>
          <p:nvPicPr>
            <p:cNvPr id="1276" name="Google Shape;1276;p51"/>
            <p:cNvPicPr preferRelativeResize="0"/>
            <p:nvPr/>
          </p:nvPicPr>
          <p:blipFill rotWithShape="1">
            <a:blip r:embed="rId10">
              <a:alphaModFix/>
            </a:blip>
            <a:srcRect b="0" l="0" r="0" t="0"/>
            <a:stretch/>
          </p:blipFill>
          <p:spPr>
            <a:xfrm>
              <a:off x="712221" y="4371574"/>
              <a:ext cx="1971049" cy="1184269"/>
            </a:xfrm>
            <a:prstGeom prst="rect">
              <a:avLst/>
            </a:prstGeom>
            <a:noFill/>
            <a:ln cap="flat" cmpd="sng" w="9525">
              <a:solidFill>
                <a:srgbClr val="FF0000"/>
              </a:solidFill>
              <a:prstDash val="solid"/>
              <a:round/>
              <a:headEnd len="sm" w="sm" type="none"/>
              <a:tailEnd len="sm" w="sm" type="none"/>
            </a:ln>
          </p:spPr>
        </p:pic>
        <p:sp>
          <p:nvSpPr>
            <p:cNvPr id="1277" name="Google Shape;1277;p51"/>
            <p:cNvSpPr/>
            <p:nvPr/>
          </p:nvSpPr>
          <p:spPr>
            <a:xfrm>
              <a:off x="704915" y="2605491"/>
              <a:ext cx="1971808" cy="1184269"/>
            </a:xfrm>
            <a:prstGeom prst="rect">
              <a:avLst/>
            </a:prstGeom>
            <a:no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8" name="Google Shape;1278;p51"/>
            <p:cNvSpPr/>
            <p:nvPr/>
          </p:nvSpPr>
          <p:spPr>
            <a:xfrm>
              <a:off x="704915" y="4371574"/>
              <a:ext cx="1971808" cy="1184269"/>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9" name="Google Shape;1279;p51"/>
            <p:cNvSpPr txBox="1"/>
            <p:nvPr/>
          </p:nvSpPr>
          <p:spPr>
            <a:xfrm>
              <a:off x="1275771" y="5572693"/>
              <a:ext cx="830096" cy="361125"/>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0000"/>
                </a:buClr>
                <a:buSzPts val="1300"/>
                <a:buFont typeface="Arial"/>
                <a:buNone/>
              </a:pPr>
              <a:r>
                <a:rPr i="0" lang="en-US" sz="1300">
                  <a:solidFill>
                    <a:srgbClr val="FF0000"/>
                  </a:solidFill>
                  <a:latin typeface="Arial"/>
                  <a:ea typeface="Arial"/>
                  <a:cs typeface="Arial"/>
                  <a:sym typeface="Arial"/>
                </a:rPr>
                <a:t>Hoàn thành</a:t>
              </a:r>
              <a:endParaRPr i="0" sz="1300">
                <a:solidFill>
                  <a:srgbClr val="FF0000"/>
                </a:solidFill>
                <a:latin typeface="Arial"/>
                <a:ea typeface="Arial"/>
                <a:cs typeface="Arial"/>
                <a:sym typeface="Arial"/>
              </a:endParaRPr>
            </a:p>
          </p:txBody>
        </p:sp>
        <p:sp>
          <p:nvSpPr>
            <p:cNvPr id="1280" name="Google Shape;1280;p51"/>
            <p:cNvSpPr txBox="1"/>
            <p:nvPr/>
          </p:nvSpPr>
          <p:spPr>
            <a:xfrm>
              <a:off x="1379466" y="3808922"/>
              <a:ext cx="622706" cy="253119"/>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Bắt đầu</a:t>
              </a:r>
              <a:endParaRPr i="0" sz="1300">
                <a:solidFill>
                  <a:srgbClr val="193EB0"/>
                </a:solidFill>
                <a:latin typeface="Arial"/>
                <a:ea typeface="Arial"/>
                <a:cs typeface="Arial"/>
                <a:sym typeface="Arial"/>
              </a:endParaRPr>
            </a:p>
          </p:txBody>
        </p:sp>
        <p:sp>
          <p:nvSpPr>
            <p:cNvPr id="1281" name="Google Shape;1281;p51"/>
            <p:cNvSpPr/>
            <p:nvPr/>
          </p:nvSpPr>
          <p:spPr>
            <a:xfrm>
              <a:off x="2676722" y="3082762"/>
              <a:ext cx="238167" cy="229726"/>
            </a:xfrm>
            <a:prstGeom prst="rightArrow">
              <a:avLst>
                <a:gd fmla="val 50000" name="adj1"/>
                <a:gd fmla="val 50000" name="adj2"/>
              </a:avLst>
            </a:prstGeom>
            <a:gradFill>
              <a:gsLst>
                <a:gs pos="0">
                  <a:srgbClr val="BFBFBF">
                    <a:alpha val="0"/>
                  </a:srgbClr>
                </a:gs>
                <a:gs pos="100000">
                  <a:srgbClr val="A5A5A5"/>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282" name="Google Shape;1282;p51"/>
            <p:cNvSpPr/>
            <p:nvPr/>
          </p:nvSpPr>
          <p:spPr>
            <a:xfrm>
              <a:off x="4905572" y="3082762"/>
              <a:ext cx="238167" cy="229726"/>
            </a:xfrm>
            <a:prstGeom prst="rightArrow">
              <a:avLst>
                <a:gd fmla="val 50000" name="adj1"/>
                <a:gd fmla="val 50000" name="adj2"/>
              </a:avLst>
            </a:prstGeom>
            <a:gradFill>
              <a:gsLst>
                <a:gs pos="0">
                  <a:srgbClr val="BFBFBF">
                    <a:alpha val="0"/>
                  </a:srgbClr>
                </a:gs>
                <a:gs pos="100000">
                  <a:srgbClr val="A5A5A5"/>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283" name="Google Shape;1283;p51"/>
            <p:cNvSpPr/>
            <p:nvPr/>
          </p:nvSpPr>
          <p:spPr>
            <a:xfrm>
              <a:off x="7115372" y="3082762"/>
              <a:ext cx="238167" cy="229726"/>
            </a:xfrm>
            <a:prstGeom prst="rightArrow">
              <a:avLst>
                <a:gd fmla="val 50000" name="adj1"/>
                <a:gd fmla="val 50000" name="adj2"/>
              </a:avLst>
            </a:prstGeom>
            <a:gradFill>
              <a:gsLst>
                <a:gs pos="0">
                  <a:srgbClr val="BFBFBF">
                    <a:alpha val="0"/>
                  </a:srgbClr>
                </a:gs>
                <a:gs pos="100000">
                  <a:srgbClr val="A5A5A5"/>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284" name="Google Shape;1284;p51"/>
            <p:cNvSpPr/>
            <p:nvPr/>
          </p:nvSpPr>
          <p:spPr>
            <a:xfrm flipH="1">
              <a:off x="2695772" y="4856160"/>
              <a:ext cx="238167" cy="229726"/>
            </a:xfrm>
            <a:prstGeom prst="rightArrow">
              <a:avLst>
                <a:gd fmla="val 50000" name="adj1"/>
                <a:gd fmla="val 50000" name="adj2"/>
              </a:avLst>
            </a:prstGeom>
            <a:gradFill>
              <a:gsLst>
                <a:gs pos="0">
                  <a:srgbClr val="BFBFBF">
                    <a:alpha val="0"/>
                  </a:srgbClr>
                </a:gs>
                <a:gs pos="100000">
                  <a:srgbClr val="A5A5A5"/>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285" name="Google Shape;1285;p51"/>
            <p:cNvSpPr/>
            <p:nvPr/>
          </p:nvSpPr>
          <p:spPr>
            <a:xfrm flipH="1">
              <a:off x="4905572" y="4856160"/>
              <a:ext cx="238167" cy="229726"/>
            </a:xfrm>
            <a:prstGeom prst="rightArrow">
              <a:avLst>
                <a:gd fmla="val 50000" name="adj1"/>
                <a:gd fmla="val 50000" name="adj2"/>
              </a:avLst>
            </a:prstGeom>
            <a:gradFill>
              <a:gsLst>
                <a:gs pos="0">
                  <a:srgbClr val="BFBFBF">
                    <a:alpha val="0"/>
                  </a:srgbClr>
                </a:gs>
                <a:gs pos="100000">
                  <a:srgbClr val="A5A5A5"/>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286" name="Google Shape;1286;p51"/>
            <p:cNvSpPr/>
            <p:nvPr/>
          </p:nvSpPr>
          <p:spPr>
            <a:xfrm flipH="1">
              <a:off x="7115372" y="4856160"/>
              <a:ext cx="238167" cy="229726"/>
            </a:xfrm>
            <a:prstGeom prst="rightArrow">
              <a:avLst>
                <a:gd fmla="val 50000" name="adj1"/>
                <a:gd fmla="val 50000" name="adj2"/>
              </a:avLst>
            </a:prstGeom>
            <a:gradFill>
              <a:gsLst>
                <a:gs pos="0">
                  <a:srgbClr val="BFBFBF">
                    <a:alpha val="0"/>
                  </a:srgbClr>
                </a:gs>
                <a:gs pos="100000">
                  <a:srgbClr val="A5A5A5"/>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287" name="Google Shape;1287;p51"/>
            <p:cNvSpPr/>
            <p:nvPr/>
          </p:nvSpPr>
          <p:spPr>
            <a:xfrm rot="5400000">
              <a:off x="8239418" y="3965805"/>
              <a:ext cx="238167" cy="229726"/>
            </a:xfrm>
            <a:prstGeom prst="rightArrow">
              <a:avLst>
                <a:gd fmla="val 50000" name="adj1"/>
                <a:gd fmla="val 50000" name="adj2"/>
              </a:avLst>
            </a:prstGeom>
            <a:gradFill>
              <a:gsLst>
                <a:gs pos="0">
                  <a:srgbClr val="BFBFBF">
                    <a:alpha val="0"/>
                  </a:srgbClr>
                </a:gs>
                <a:gs pos="100000">
                  <a:srgbClr val="A5A5A5"/>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grpSp>
        <p:nvGrpSpPr>
          <p:cNvPr id="1293" name="Google Shape;1293;p52"/>
          <p:cNvGrpSpPr/>
          <p:nvPr/>
        </p:nvGrpSpPr>
        <p:grpSpPr>
          <a:xfrm>
            <a:off x="559817" y="1428745"/>
            <a:ext cx="8783192" cy="215444"/>
            <a:chOff x="559817" y="2136914"/>
            <a:chExt cx="8783192" cy="215444"/>
          </a:xfrm>
        </p:grpSpPr>
        <p:sp>
          <p:nvSpPr>
            <p:cNvPr id="1294" name="Google Shape;1294;p5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95" name="Google Shape;1295;p52"/>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tiêu chuẩn:</a:t>
              </a:r>
              <a:endParaRPr/>
            </a:p>
          </p:txBody>
        </p:sp>
      </p:grpSp>
      <p:grpSp>
        <p:nvGrpSpPr>
          <p:cNvPr id="1296" name="Google Shape;1296;p52"/>
          <p:cNvGrpSpPr/>
          <p:nvPr/>
        </p:nvGrpSpPr>
        <p:grpSpPr>
          <a:xfrm>
            <a:off x="450000" y="450000"/>
            <a:ext cx="9018000" cy="276999"/>
            <a:chOff x="450000" y="450000"/>
            <a:chExt cx="9018000" cy="276999"/>
          </a:xfrm>
        </p:grpSpPr>
        <p:sp>
          <p:nvSpPr>
            <p:cNvPr id="1297" name="Google Shape;1297;p5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298" name="Google Shape;1298;p5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299" name="Google Shape;1299;p52"/>
          <p:cNvSpPr/>
          <p:nvPr/>
        </p:nvSpPr>
        <p:spPr>
          <a:xfrm>
            <a:off x="702940" y="1700808"/>
            <a:ext cx="8632825" cy="2161343"/>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Câu hỏi: làm thế nào để tìm được số lượng cụm từ nhiều nhất?</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Xác định tổng phương tiện khoảng cách giữa các quan sát và tâm trí gần nhất như sau:</a:t>
            </a:r>
            <a:endParaRPr sz="1300">
              <a:solidFill>
                <a:srgbClr val="262626"/>
              </a:solidFill>
              <a:latin typeface="Arial"/>
              <a:ea typeface="Arial"/>
              <a:cs typeface="Arial"/>
              <a:sym typeface="Arial"/>
            </a:endParaRPr>
          </a:p>
          <a:p>
            <a:pPr indent="-99975" lvl="0" marL="182526" marR="0" rtl="0" algn="l">
              <a:spcBef>
                <a:spcPts val="800"/>
              </a:spcBef>
              <a:spcAft>
                <a:spcPts val="0"/>
              </a:spcAft>
              <a:buClr>
                <a:srgbClr val="193EB0"/>
              </a:buClr>
              <a:buSzPts val="1300"/>
              <a:buFont typeface="Arial"/>
              <a:buNone/>
            </a:pPr>
            <a:r>
              <a:t/>
            </a:r>
            <a:endParaRPr sz="1300">
              <a:solidFill>
                <a:srgbClr val="262626"/>
              </a:solidFill>
              <a:latin typeface="Arial"/>
              <a:ea typeface="Arial"/>
              <a:cs typeface="Arial"/>
              <a:sym typeface="Arial"/>
            </a:endParaRPr>
          </a:p>
          <a:p>
            <a:pPr indent="-99975" lvl="0" marL="182526" marR="0" rtl="0" algn="l">
              <a:spcBef>
                <a:spcPts val="800"/>
              </a:spcBef>
              <a:spcAft>
                <a:spcPts val="0"/>
              </a:spcAft>
              <a:buClr>
                <a:srgbClr val="193EB0"/>
              </a:buClr>
              <a:buSzPts val="1300"/>
              <a:buFont typeface="Arial"/>
              <a:buNone/>
            </a:pPr>
            <a:r>
              <a:t/>
            </a:r>
            <a:endParaRPr sz="1300">
              <a:solidFill>
                <a:srgbClr val="262626"/>
              </a:solidFill>
              <a:latin typeface="Arial"/>
              <a:ea typeface="Arial"/>
              <a:cs typeface="Arial"/>
              <a:sym typeface="Arial"/>
            </a:endParaRPr>
          </a:p>
          <a:p>
            <a:pPr indent="-99975" lvl="0" marL="182526" marR="0" rtl="0" algn="l">
              <a:spcBef>
                <a:spcPts val="800"/>
              </a:spcBef>
              <a:spcAft>
                <a:spcPts val="0"/>
              </a:spcAft>
              <a:buClr>
                <a:srgbClr val="193EB0"/>
              </a:buClr>
              <a:buSzPts val="1300"/>
              <a:buFont typeface="Arial"/>
              <a:buNone/>
            </a:pPr>
            <a:r>
              <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Vẽ đồ thị “Tổng bình phương bên trong” so với “N# cụm” và tìm điểm uốn ← “</a:t>
            </a:r>
            <a:r>
              <a:rPr lang="en-US" sz="1300">
                <a:solidFill>
                  <a:srgbClr val="00B050"/>
                </a:solidFill>
                <a:latin typeface="Arial"/>
                <a:ea typeface="Arial"/>
                <a:cs typeface="Arial"/>
                <a:sym typeface="Arial"/>
              </a:rPr>
              <a:t>Elbow</a:t>
            </a:r>
            <a:r>
              <a:rPr lang="en-US" sz="1300">
                <a:solidFill>
                  <a:srgbClr val="262626"/>
                </a:solidFill>
                <a:latin typeface="Arial"/>
                <a:ea typeface="Arial"/>
                <a:cs typeface="Arial"/>
                <a:sym typeface="Arial"/>
              </a:rPr>
              <a:t>”.</a:t>
            </a:r>
            <a:endParaRPr/>
          </a:p>
          <a:p>
            <a:pPr indent="-99975" lvl="0" marL="182526" marR="0" rtl="0" algn="l">
              <a:spcBef>
                <a:spcPts val="800"/>
              </a:spcBef>
              <a:spcAft>
                <a:spcPts val="0"/>
              </a:spcAft>
              <a:buClr>
                <a:srgbClr val="193EB0"/>
              </a:buClr>
              <a:buSzPts val="1300"/>
              <a:buFont typeface="Arial"/>
              <a:buNone/>
            </a:pPr>
            <a:r>
              <a:t/>
            </a:r>
            <a:endParaRPr sz="1300">
              <a:solidFill>
                <a:srgbClr val="262626"/>
              </a:solidFill>
              <a:latin typeface="Arial"/>
              <a:ea typeface="Arial"/>
              <a:cs typeface="Arial"/>
              <a:sym typeface="Arial"/>
            </a:endParaRPr>
          </a:p>
        </p:txBody>
      </p:sp>
      <p:sp>
        <p:nvSpPr>
          <p:cNvPr id="1300" name="Google Shape;1300;p52"/>
          <p:cNvSpPr txBox="1"/>
          <p:nvPr/>
        </p:nvSpPr>
        <p:spPr>
          <a:xfrm>
            <a:off x="156254" y="2340092"/>
            <a:ext cx="5922780" cy="10169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301" name="Google Shape;1301;p52"/>
          <p:cNvGrpSpPr/>
          <p:nvPr/>
        </p:nvGrpSpPr>
        <p:grpSpPr>
          <a:xfrm>
            <a:off x="3073263" y="3789040"/>
            <a:ext cx="3750357" cy="1851267"/>
            <a:chOff x="3114119" y="4293295"/>
            <a:chExt cx="4289599" cy="2117449"/>
          </a:xfrm>
        </p:grpSpPr>
        <p:pic>
          <p:nvPicPr>
            <p:cNvPr id="1302" name="Google Shape;1302;p52"/>
            <p:cNvPicPr preferRelativeResize="0"/>
            <p:nvPr/>
          </p:nvPicPr>
          <p:blipFill rotWithShape="1">
            <a:blip r:embed="rId4">
              <a:alphaModFix/>
            </a:blip>
            <a:srcRect b="0" l="0" r="0" t="0"/>
            <a:stretch/>
          </p:blipFill>
          <p:spPr>
            <a:xfrm>
              <a:off x="4788282" y="4293295"/>
              <a:ext cx="2615436" cy="1800000"/>
            </a:xfrm>
            <a:prstGeom prst="rect">
              <a:avLst/>
            </a:prstGeom>
            <a:noFill/>
            <a:ln>
              <a:noFill/>
            </a:ln>
          </p:spPr>
        </p:pic>
        <p:sp>
          <p:nvSpPr>
            <p:cNvPr id="1303" name="Google Shape;1303;p52"/>
            <p:cNvSpPr txBox="1"/>
            <p:nvPr/>
          </p:nvSpPr>
          <p:spPr>
            <a:xfrm>
              <a:off x="5262826" y="6034661"/>
              <a:ext cx="1702498" cy="376083"/>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262626"/>
                </a:buClr>
                <a:buSzPts val="1200"/>
                <a:buFont typeface="Arial"/>
                <a:buNone/>
              </a:pPr>
              <a:r>
                <a:rPr i="0" lang="en-US" sz="1200">
                  <a:solidFill>
                    <a:srgbClr val="262626"/>
                  </a:solidFill>
                  <a:latin typeface="Arial"/>
                  <a:ea typeface="Arial"/>
                  <a:cs typeface="Arial"/>
                  <a:sym typeface="Arial"/>
                </a:rPr>
                <a:t>N# số cụm</a:t>
              </a:r>
              <a:endParaRPr i="0" sz="1200">
                <a:solidFill>
                  <a:srgbClr val="262626"/>
                </a:solidFill>
                <a:latin typeface="Arial"/>
                <a:ea typeface="Arial"/>
                <a:cs typeface="Arial"/>
                <a:sym typeface="Arial"/>
              </a:endParaRPr>
            </a:p>
          </p:txBody>
        </p:sp>
        <p:sp>
          <p:nvSpPr>
            <p:cNvPr id="1304" name="Google Shape;1304;p52"/>
            <p:cNvSpPr txBox="1"/>
            <p:nvPr/>
          </p:nvSpPr>
          <p:spPr>
            <a:xfrm>
              <a:off x="3114119" y="4327075"/>
              <a:ext cx="1804814" cy="277002"/>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262626"/>
                </a:buClr>
                <a:buSzPts val="1200"/>
                <a:buFont typeface="Arial"/>
                <a:buNone/>
              </a:pPr>
              <a:r>
                <a:rPr i="0" lang="en-US" sz="1200">
                  <a:solidFill>
                    <a:srgbClr val="262626"/>
                  </a:solidFill>
                  <a:latin typeface="Arial"/>
                  <a:ea typeface="Arial"/>
                  <a:cs typeface="Arial"/>
                  <a:sym typeface="Arial"/>
                </a:rPr>
                <a:t>Tổng bình phương bên trong</a:t>
              </a:r>
              <a:endParaRPr i="0" sz="1200">
                <a:solidFill>
                  <a:srgbClr val="262626"/>
                </a:solidFill>
                <a:latin typeface="Arial"/>
                <a:ea typeface="Arial"/>
                <a:cs typeface="Arial"/>
                <a:sym typeface="Arial"/>
              </a:endParaRPr>
            </a:p>
          </p:txBody>
        </p:sp>
        <p:sp>
          <p:nvSpPr>
            <p:cNvPr id="1305" name="Google Shape;1305;p52"/>
            <p:cNvSpPr/>
            <p:nvPr/>
          </p:nvSpPr>
          <p:spPr>
            <a:xfrm>
              <a:off x="5445025" y="5378824"/>
              <a:ext cx="216000" cy="216000"/>
            </a:xfrm>
            <a:prstGeom prst="ellipse">
              <a:avLst/>
            </a:prstGeom>
            <a:solidFill>
              <a:srgbClr val="FF99FF">
                <a:alpha val="40000"/>
              </a:srgbClr>
            </a:solidFill>
            <a:ln cap="flat" cmpd="sng" w="12700">
              <a:solidFill>
                <a:srgbClr val="42719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53"/>
          <p:cNvSpPr/>
          <p:nvPr/>
        </p:nvSpPr>
        <p:spPr>
          <a:xfrm>
            <a:off x="546895" y="1523719"/>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Bài tập coding số 0401</a:t>
            </a:r>
            <a:endParaRPr/>
          </a:p>
        </p:txBody>
      </p:sp>
      <p:grpSp>
        <p:nvGrpSpPr>
          <p:cNvPr id="1312" name="Google Shape;1312;p53"/>
          <p:cNvGrpSpPr/>
          <p:nvPr/>
        </p:nvGrpSpPr>
        <p:grpSpPr>
          <a:xfrm>
            <a:off x="558798" y="2060849"/>
            <a:ext cx="8797129" cy="3960439"/>
            <a:chOff x="558798" y="2060849"/>
            <a:chExt cx="8797129" cy="3960439"/>
          </a:xfrm>
        </p:grpSpPr>
        <p:sp>
          <p:nvSpPr>
            <p:cNvPr id="1313" name="Google Shape;1313;p53"/>
            <p:cNvSpPr/>
            <p:nvPr/>
          </p:nvSpPr>
          <p:spPr>
            <a:xfrm>
              <a:off x="558799" y="2060849"/>
              <a:ext cx="8785225" cy="3960439"/>
            </a:xfrm>
            <a:prstGeom prst="rect">
              <a:avLst/>
            </a:prstGeom>
            <a:solidFill>
              <a:srgbClr val="B3C6E7"/>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14" name="Google Shape;1314;p53"/>
            <p:cNvGrpSpPr/>
            <p:nvPr/>
          </p:nvGrpSpPr>
          <p:grpSpPr>
            <a:xfrm>
              <a:off x="558798" y="3945816"/>
              <a:ext cx="8797129" cy="576572"/>
              <a:chOff x="4778069" y="4391025"/>
              <a:chExt cx="2349160" cy="431802"/>
            </a:xfrm>
          </p:grpSpPr>
          <p:sp>
            <p:nvSpPr>
              <p:cNvPr id="1315" name="Google Shape;1315;p53"/>
              <p:cNvSpPr/>
              <p:nvPr/>
            </p:nvSpPr>
            <p:spPr>
              <a:xfrm>
                <a:off x="4778069" y="4391025"/>
                <a:ext cx="2349160" cy="431802"/>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1316" name="Google Shape;1316;p53"/>
              <p:cNvSpPr/>
              <p:nvPr/>
            </p:nvSpPr>
            <p:spPr>
              <a:xfrm>
                <a:off x="4852511" y="4528466"/>
                <a:ext cx="2200275" cy="23049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Làm theo các bước thực hành trong tệp 'ex_0401.ipynb'  </a:t>
                </a:r>
                <a:endParaRPr sz="2000">
                  <a:solidFill>
                    <a:schemeClr val="lt1"/>
                  </a:solidFill>
                  <a:latin typeface="Arial"/>
                  <a:ea typeface="Arial"/>
                  <a:cs typeface="Arial"/>
                  <a:sym typeface="Arial"/>
                </a:endParaRPr>
              </a:p>
            </p:txBody>
          </p:sp>
        </p:grpSp>
        <p:pic>
          <p:nvPicPr>
            <p:cNvPr descr="텍스트, 클립아트이(가) 표시된 사진&#10;&#10;자동 생성된 설명" id="1317" name="Google Shape;1317;p53"/>
            <p:cNvPicPr preferRelativeResize="0"/>
            <p:nvPr/>
          </p:nvPicPr>
          <p:blipFill rotWithShape="1">
            <a:blip r:embed="rId3">
              <a:alphaModFix/>
            </a:blip>
            <a:srcRect b="14299" l="28593" r="51947" t="14475"/>
            <a:stretch/>
          </p:blipFill>
          <p:spPr>
            <a:xfrm>
              <a:off x="4370123" y="2647560"/>
              <a:ext cx="1162577" cy="1174440"/>
            </a:xfrm>
            <a:prstGeom prst="ellipse">
              <a:avLst/>
            </a:prstGeom>
            <a:noFill/>
            <a:ln>
              <a:noFill/>
            </a:ln>
          </p:spPr>
        </p:pic>
      </p:grpSp>
      <p:grpSp>
        <p:nvGrpSpPr>
          <p:cNvPr id="1318" name="Google Shape;1318;p53"/>
          <p:cNvGrpSpPr/>
          <p:nvPr/>
        </p:nvGrpSpPr>
        <p:grpSpPr>
          <a:xfrm>
            <a:off x="450000" y="450000"/>
            <a:ext cx="9018000" cy="276999"/>
            <a:chOff x="450000" y="450000"/>
            <a:chExt cx="9018000" cy="276999"/>
          </a:xfrm>
        </p:grpSpPr>
        <p:sp>
          <p:nvSpPr>
            <p:cNvPr id="1319" name="Google Shape;1319;p5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320" name="Google Shape;1320;p5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54"/>
          <p:cNvSpPr/>
          <p:nvPr/>
        </p:nvSpPr>
        <p:spPr>
          <a:xfrm>
            <a:off x="546895" y="1523719"/>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Bài tập coding số 0402</a:t>
            </a:r>
            <a:endParaRPr/>
          </a:p>
        </p:txBody>
      </p:sp>
      <p:grpSp>
        <p:nvGrpSpPr>
          <p:cNvPr id="1327" name="Google Shape;1327;p54"/>
          <p:cNvGrpSpPr/>
          <p:nvPr/>
        </p:nvGrpSpPr>
        <p:grpSpPr>
          <a:xfrm>
            <a:off x="558798" y="2060849"/>
            <a:ext cx="8797129" cy="3960439"/>
            <a:chOff x="558798" y="2060849"/>
            <a:chExt cx="8797129" cy="3960439"/>
          </a:xfrm>
        </p:grpSpPr>
        <p:sp>
          <p:nvSpPr>
            <p:cNvPr id="1328" name="Google Shape;1328;p54"/>
            <p:cNvSpPr/>
            <p:nvPr/>
          </p:nvSpPr>
          <p:spPr>
            <a:xfrm>
              <a:off x="558799" y="2060849"/>
              <a:ext cx="8785225" cy="3960439"/>
            </a:xfrm>
            <a:prstGeom prst="rect">
              <a:avLst/>
            </a:prstGeom>
            <a:solidFill>
              <a:srgbClr val="B3C6E7"/>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29" name="Google Shape;1329;p54"/>
            <p:cNvGrpSpPr/>
            <p:nvPr/>
          </p:nvGrpSpPr>
          <p:grpSpPr>
            <a:xfrm>
              <a:off x="558798" y="3945816"/>
              <a:ext cx="8797129" cy="576572"/>
              <a:chOff x="4778069" y="4391025"/>
              <a:chExt cx="2349160" cy="431802"/>
            </a:xfrm>
          </p:grpSpPr>
          <p:sp>
            <p:nvSpPr>
              <p:cNvPr id="1330" name="Google Shape;1330;p54"/>
              <p:cNvSpPr/>
              <p:nvPr/>
            </p:nvSpPr>
            <p:spPr>
              <a:xfrm>
                <a:off x="4778069" y="4391025"/>
                <a:ext cx="2349160" cy="431802"/>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1331" name="Google Shape;1331;p54"/>
              <p:cNvSpPr/>
              <p:nvPr/>
            </p:nvSpPr>
            <p:spPr>
              <a:xfrm>
                <a:off x="4852511" y="4528466"/>
                <a:ext cx="2200275" cy="23049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Làm theo các bước thực hành trong tệp 'ex_0402.ipynb' </a:t>
                </a:r>
                <a:endParaRPr sz="2000">
                  <a:solidFill>
                    <a:schemeClr val="lt1"/>
                  </a:solidFill>
                  <a:latin typeface="Arial"/>
                  <a:ea typeface="Arial"/>
                  <a:cs typeface="Arial"/>
                  <a:sym typeface="Arial"/>
                </a:endParaRPr>
              </a:p>
            </p:txBody>
          </p:sp>
        </p:grpSp>
        <p:pic>
          <p:nvPicPr>
            <p:cNvPr descr="텍스트, 클립아트이(가) 표시된 사진&#10;&#10;자동 생성된 설명" id="1332" name="Google Shape;1332;p54"/>
            <p:cNvPicPr preferRelativeResize="0"/>
            <p:nvPr/>
          </p:nvPicPr>
          <p:blipFill rotWithShape="1">
            <a:blip r:embed="rId3">
              <a:alphaModFix/>
            </a:blip>
            <a:srcRect b="14299" l="28593" r="51947" t="14475"/>
            <a:stretch/>
          </p:blipFill>
          <p:spPr>
            <a:xfrm>
              <a:off x="4370123" y="2647560"/>
              <a:ext cx="1162577" cy="1174440"/>
            </a:xfrm>
            <a:prstGeom prst="ellipse">
              <a:avLst/>
            </a:prstGeom>
            <a:noFill/>
            <a:ln>
              <a:noFill/>
            </a:ln>
          </p:spPr>
        </p:pic>
      </p:grpSp>
      <p:grpSp>
        <p:nvGrpSpPr>
          <p:cNvPr id="1333" name="Google Shape;1333;p54"/>
          <p:cNvGrpSpPr/>
          <p:nvPr/>
        </p:nvGrpSpPr>
        <p:grpSpPr>
          <a:xfrm>
            <a:off x="450000" y="450000"/>
            <a:ext cx="9018000" cy="276999"/>
            <a:chOff x="450000" y="450000"/>
            <a:chExt cx="9018000" cy="276999"/>
          </a:xfrm>
        </p:grpSpPr>
        <p:sp>
          <p:nvSpPr>
            <p:cNvPr id="1334" name="Google Shape;1334;p5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3.1. Phân cụm K-means</a:t>
              </a:r>
              <a:endParaRPr sz="1800">
                <a:solidFill>
                  <a:schemeClr val="lt1"/>
                </a:solidFill>
                <a:latin typeface="Arial"/>
                <a:ea typeface="Arial"/>
                <a:cs typeface="Arial"/>
                <a:sym typeface="Arial"/>
              </a:endParaRPr>
            </a:p>
          </p:txBody>
        </p:sp>
        <p:sp>
          <p:nvSpPr>
            <p:cNvPr id="1335" name="Google Shape;1335;p5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55"/>
          <p:cNvSpPr/>
          <p:nvPr/>
        </p:nvSpPr>
        <p:spPr>
          <a:xfrm>
            <a:off x="989683" y="3133792"/>
            <a:ext cx="891314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rgbClr val="000000"/>
                </a:solidFill>
                <a:latin typeface="Arial"/>
                <a:ea typeface="Arial"/>
                <a:cs typeface="Arial"/>
                <a:sym typeface="Arial"/>
              </a:rPr>
              <a:t>Phân cụm không phân cấp</a:t>
            </a:r>
            <a:endParaRPr sz="3200">
              <a:solidFill>
                <a:srgbClr val="000000"/>
              </a:solidFill>
              <a:latin typeface="Arial"/>
              <a:ea typeface="Arial"/>
              <a:cs typeface="Arial"/>
              <a:sym typeface="Arial"/>
            </a:endParaRPr>
          </a:p>
        </p:txBody>
      </p:sp>
      <p:sp>
        <p:nvSpPr>
          <p:cNvPr id="1342" name="Google Shape;1342;p55"/>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Bài 3. </a:t>
            </a:r>
            <a:endParaRPr sz="5398">
              <a:solidFill>
                <a:srgbClr val="7F7F7F"/>
              </a:solidFill>
              <a:latin typeface="Arial"/>
              <a:ea typeface="Arial"/>
              <a:cs typeface="Arial"/>
              <a:sym typeface="Arial"/>
            </a:endParaRPr>
          </a:p>
        </p:txBody>
      </p:sp>
      <p:sp>
        <p:nvSpPr>
          <p:cNvPr id="1343" name="Google Shape;1343;p55"/>
          <p:cNvSpPr/>
          <p:nvPr/>
        </p:nvSpPr>
        <p:spPr>
          <a:xfrm>
            <a:off x="1234128" y="3924711"/>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3.1. Phân cụm K-means</a:t>
            </a:r>
            <a:endParaRPr/>
          </a:p>
        </p:txBody>
      </p:sp>
      <p:sp>
        <p:nvSpPr>
          <p:cNvPr id="1344" name="Google Shape;1344;p55"/>
          <p:cNvSpPr/>
          <p:nvPr/>
        </p:nvSpPr>
        <p:spPr>
          <a:xfrm>
            <a:off x="1051307" y="3923538"/>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sp>
        <p:nvSpPr>
          <p:cNvPr id="1345" name="Google Shape;1345;p55"/>
          <p:cNvSpPr/>
          <p:nvPr/>
        </p:nvSpPr>
        <p:spPr>
          <a:xfrm>
            <a:off x="1234128" y="4354408"/>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3.2. Các phương pháp phân cụm khác</a:t>
            </a:r>
            <a:endParaRPr sz="1799">
              <a:solidFill>
                <a:srgbClr val="3F3F3F"/>
              </a:solidFill>
              <a:latin typeface="Arial"/>
              <a:ea typeface="Arial"/>
              <a:cs typeface="Arial"/>
              <a:sym typeface="Arial"/>
            </a:endParaRPr>
          </a:p>
        </p:txBody>
      </p:sp>
      <p:sp>
        <p:nvSpPr>
          <p:cNvPr id="1346" name="Google Shape;1346;p55"/>
          <p:cNvSpPr/>
          <p:nvPr/>
        </p:nvSpPr>
        <p:spPr>
          <a:xfrm>
            <a:off x="1051307" y="4353234"/>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56"/>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Các phương pháp phân cụm khác</a:t>
            </a:r>
            <a:endParaRPr sz="2400">
              <a:solidFill>
                <a:srgbClr val="0C0C0C"/>
              </a:solidFill>
              <a:latin typeface="Arial"/>
              <a:ea typeface="Arial"/>
              <a:cs typeface="Arial"/>
              <a:sym typeface="Arial"/>
            </a:endParaRPr>
          </a:p>
        </p:txBody>
      </p:sp>
      <p:grpSp>
        <p:nvGrpSpPr>
          <p:cNvPr id="1353" name="Google Shape;1353;p56"/>
          <p:cNvGrpSpPr/>
          <p:nvPr/>
        </p:nvGrpSpPr>
        <p:grpSpPr>
          <a:xfrm>
            <a:off x="559817" y="1902381"/>
            <a:ext cx="8783192" cy="215444"/>
            <a:chOff x="559817" y="2136914"/>
            <a:chExt cx="8783192" cy="215444"/>
          </a:xfrm>
        </p:grpSpPr>
        <p:sp>
          <p:nvSpPr>
            <p:cNvPr id="1354" name="Google Shape;1354;p5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55" name="Google Shape;1355;p5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Phân cụm K-Medioids</a:t>
              </a:r>
              <a:endParaRPr sz="1400">
                <a:solidFill>
                  <a:schemeClr val="dk1"/>
                </a:solidFill>
                <a:latin typeface="Arial"/>
                <a:ea typeface="Arial"/>
                <a:cs typeface="Arial"/>
                <a:sym typeface="Arial"/>
              </a:endParaRPr>
            </a:p>
          </p:txBody>
        </p:sp>
      </p:grpSp>
      <p:grpSp>
        <p:nvGrpSpPr>
          <p:cNvPr id="1356" name="Google Shape;1356;p56"/>
          <p:cNvGrpSpPr/>
          <p:nvPr/>
        </p:nvGrpSpPr>
        <p:grpSpPr>
          <a:xfrm>
            <a:off x="450000" y="450000"/>
            <a:ext cx="9018000" cy="276999"/>
            <a:chOff x="450000" y="450000"/>
            <a:chExt cx="9018000" cy="276999"/>
          </a:xfrm>
        </p:grpSpPr>
        <p:sp>
          <p:nvSpPr>
            <p:cNvPr id="1357" name="Google Shape;1357;p5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358" name="Google Shape;1358;p5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359" name="Google Shape;1359;p56"/>
          <p:cNvSpPr/>
          <p:nvPr/>
        </p:nvSpPr>
        <p:spPr>
          <a:xfrm>
            <a:off x="602401" y="2066913"/>
            <a:ext cx="8632825" cy="745571"/>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Đây là phiên bản nâng cao của phương pháp phân cụm K-means và nó sử dụng tất cả các loại thước đo độ tương tự và không tương tự. Phân cụm K-Medoids thuận lợi cho xử lý nhiễu hoặc ngoại lệ vì nó chỉ định trung tâm cụm bằng cách sử dụng các giá trị tập dữ liệu thực thay vì các dấu chấm ngẫu nhiên trên tọa độ mặt phẳng.</a:t>
            </a:r>
            <a:endParaRPr sz="1300">
              <a:solidFill>
                <a:srgbClr val="262626"/>
              </a:solidFill>
              <a:latin typeface="Arial"/>
              <a:ea typeface="Arial"/>
              <a:cs typeface="Arial"/>
              <a:sym typeface="Arial"/>
            </a:endParaRPr>
          </a:p>
        </p:txBody>
      </p:sp>
      <p:grpSp>
        <p:nvGrpSpPr>
          <p:cNvPr id="1360" name="Google Shape;1360;p56"/>
          <p:cNvGrpSpPr/>
          <p:nvPr/>
        </p:nvGrpSpPr>
        <p:grpSpPr>
          <a:xfrm>
            <a:off x="559817" y="2924944"/>
            <a:ext cx="8783192" cy="215444"/>
            <a:chOff x="559817" y="2136914"/>
            <a:chExt cx="8783192" cy="215444"/>
          </a:xfrm>
        </p:grpSpPr>
        <p:sp>
          <p:nvSpPr>
            <p:cNvPr id="1361" name="Google Shape;1361;p5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2" name="Google Shape;1362;p5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DBSCAN (Phân cụm ứng dụng không gian dựa trên mật độ có tiếng ồn)</a:t>
              </a:r>
              <a:endParaRPr/>
            </a:p>
          </p:txBody>
        </p:sp>
      </p:grpSp>
      <p:sp>
        <p:nvSpPr>
          <p:cNvPr id="1363" name="Google Shape;1363;p56"/>
          <p:cNvSpPr/>
          <p:nvPr/>
        </p:nvSpPr>
        <p:spPr>
          <a:xfrm>
            <a:off x="594916" y="3227427"/>
            <a:ext cx="8632825" cy="74557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Trong khi phương pháp phân cụm K-means tính toán giá trị trung bình của K-cụm và khoảng cách giữa mỗi điểm dữ liệu để phân cụm, thì DBSCAN áp dụng mật độ để tạo cùng một nhóm tập dữ liệu được liên kết với mật độ không đổi. Đó là một phương pháp phân cụm thuận lợi để xác định nhiễu và ngoại lệ.</a:t>
            </a:r>
            <a:endParaRPr sz="1300">
              <a:solidFill>
                <a:srgbClr val="262626"/>
              </a:solidFill>
              <a:latin typeface="Arial"/>
              <a:ea typeface="Arial"/>
              <a:cs typeface="Arial"/>
              <a:sym typeface="Arial"/>
            </a:endParaRPr>
          </a:p>
        </p:txBody>
      </p:sp>
      <p:grpSp>
        <p:nvGrpSpPr>
          <p:cNvPr id="1364" name="Google Shape;1364;p56"/>
          <p:cNvGrpSpPr/>
          <p:nvPr/>
        </p:nvGrpSpPr>
        <p:grpSpPr>
          <a:xfrm>
            <a:off x="558924" y="4163567"/>
            <a:ext cx="8783192" cy="215444"/>
            <a:chOff x="559817" y="2136914"/>
            <a:chExt cx="8783192" cy="215444"/>
          </a:xfrm>
        </p:grpSpPr>
        <p:sp>
          <p:nvSpPr>
            <p:cNvPr id="1365" name="Google Shape;1365;p5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6" name="Google Shape;1366;p5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Mô hình hỗn hợp Gaussian</a:t>
              </a:r>
              <a:endParaRPr sz="1400">
                <a:solidFill>
                  <a:srgbClr val="262626"/>
                </a:solidFill>
                <a:latin typeface="Arial"/>
                <a:ea typeface="Arial"/>
                <a:cs typeface="Arial"/>
                <a:sym typeface="Arial"/>
              </a:endParaRPr>
            </a:p>
          </p:txBody>
        </p:sp>
      </p:grpSp>
      <p:sp>
        <p:nvSpPr>
          <p:cNvPr id="1367" name="Google Shape;1367;p56"/>
          <p:cNvSpPr/>
          <p:nvPr/>
        </p:nvSpPr>
        <p:spPr>
          <a:xfrm>
            <a:off x="702047" y="4466050"/>
            <a:ext cx="8632825" cy="545516"/>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Phân tích phân cụm dựa trên xác suất dự đoán tham số bằng cách sử dụng thuật toán EM (Tối đa hóa kỳ vọng) hoặc MCMC (Chuỗi Markov Monte Carlo).</a:t>
            </a:r>
            <a:endParaRPr sz="1300">
              <a:solidFill>
                <a:srgbClr val="262626"/>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57"/>
          <p:cNvSpPr/>
          <p:nvPr/>
        </p:nvSpPr>
        <p:spPr>
          <a:xfrm>
            <a:off x="449998" y="1375101"/>
            <a:ext cx="9004986"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cụm không gian dựa trên mật độ của các ứng dụng có tiếng ồn (DBSCAN)</a:t>
            </a:r>
            <a:endParaRPr/>
          </a:p>
        </p:txBody>
      </p:sp>
      <p:grpSp>
        <p:nvGrpSpPr>
          <p:cNvPr id="1374" name="Google Shape;1374;p57"/>
          <p:cNvGrpSpPr/>
          <p:nvPr/>
        </p:nvGrpSpPr>
        <p:grpSpPr>
          <a:xfrm>
            <a:off x="559817" y="2305455"/>
            <a:ext cx="8783192" cy="215444"/>
            <a:chOff x="559817" y="2136914"/>
            <a:chExt cx="8783192" cy="215444"/>
          </a:xfrm>
        </p:grpSpPr>
        <p:sp>
          <p:nvSpPr>
            <p:cNvPr id="1375" name="Google Shape;1375;p5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76" name="Google Shape;1376;p57"/>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Về DBSCAN:</a:t>
              </a:r>
              <a:endParaRPr/>
            </a:p>
          </p:txBody>
        </p:sp>
      </p:grpSp>
      <p:grpSp>
        <p:nvGrpSpPr>
          <p:cNvPr id="1377" name="Google Shape;1377;p57"/>
          <p:cNvGrpSpPr/>
          <p:nvPr/>
        </p:nvGrpSpPr>
        <p:grpSpPr>
          <a:xfrm>
            <a:off x="450000" y="450000"/>
            <a:ext cx="9018000" cy="276999"/>
            <a:chOff x="450000" y="450000"/>
            <a:chExt cx="9018000" cy="276999"/>
          </a:xfrm>
        </p:grpSpPr>
        <p:sp>
          <p:nvSpPr>
            <p:cNvPr id="1378" name="Google Shape;1378;p5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379" name="Google Shape;1379;p5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380" name="Google Shape;1380;p57"/>
          <p:cNvSpPr/>
          <p:nvPr/>
        </p:nvSpPr>
        <p:spPr>
          <a:xfrm>
            <a:off x="702940" y="2607938"/>
            <a:ext cx="8632825" cy="1550919"/>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Thuật toán phổ biến nhất trong phân cụm mật độ là Thuật toán phân cụm ứng dụng không gian dựa trên mật độ có nhiễu (DBSCAN). Tương tự như phân cụm K-means, phân cụm DBSCAN bị ảnh hưởng bởi phân phối dữ liệu.</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Trong khi phân cụm K-means tạo các cụm theo phân phối bằng cách sử dụng dữ liệu tiêu chuẩn, phân cụm DBSCAN bị ảnh hưởng bởi mật độ của từng dữ liệu. Nói cách khác, nó giả định rằng dữ liệu được đưa vào cùng một cụm sẽ có mật độ cao.</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Chúng ta sẽ xem cách DBSCAN xác định mật độ.</a:t>
            </a:r>
            <a:endParaRPr sz="1300">
              <a:solidFill>
                <a:srgbClr val="262626"/>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grpSp>
        <p:nvGrpSpPr>
          <p:cNvPr id="1386" name="Google Shape;1386;p58"/>
          <p:cNvGrpSpPr/>
          <p:nvPr/>
        </p:nvGrpSpPr>
        <p:grpSpPr>
          <a:xfrm>
            <a:off x="559817" y="1427711"/>
            <a:ext cx="8783192" cy="215444"/>
            <a:chOff x="559817" y="2136914"/>
            <a:chExt cx="8783192" cy="215444"/>
          </a:xfrm>
        </p:grpSpPr>
        <p:sp>
          <p:nvSpPr>
            <p:cNvPr id="1387" name="Google Shape;1387;p5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88" name="Google Shape;1388;p5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Về DBSCAN:</a:t>
              </a:r>
              <a:endParaRPr/>
            </a:p>
          </p:txBody>
        </p:sp>
      </p:grpSp>
      <p:grpSp>
        <p:nvGrpSpPr>
          <p:cNvPr id="1389" name="Google Shape;1389;p58"/>
          <p:cNvGrpSpPr/>
          <p:nvPr/>
        </p:nvGrpSpPr>
        <p:grpSpPr>
          <a:xfrm>
            <a:off x="450000" y="450000"/>
            <a:ext cx="9018000" cy="276999"/>
            <a:chOff x="450000" y="450000"/>
            <a:chExt cx="9018000" cy="276999"/>
          </a:xfrm>
        </p:grpSpPr>
        <p:sp>
          <p:nvSpPr>
            <p:cNvPr id="1390" name="Google Shape;1390;p5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391" name="Google Shape;1391;p5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392" name="Google Shape;1392;p58"/>
          <p:cNvSpPr/>
          <p:nvPr/>
        </p:nvSpPr>
        <p:spPr>
          <a:xfrm>
            <a:off x="702940" y="1730194"/>
            <a:ext cx="8632825" cy="950755"/>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Đây là một thuật toán học không giám sát: chỉ có các biến.</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Được phát triển vào năm 1996.</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Cho phép phân cụm dựa trên mật độ.</a:t>
            </a:r>
            <a:endParaRPr sz="1300">
              <a:solidFill>
                <a:srgbClr val="262626"/>
              </a:solidFill>
              <a:latin typeface="Arial"/>
              <a:ea typeface="Arial"/>
              <a:cs typeface="Arial"/>
              <a:sym typeface="Arial"/>
            </a:endParaRPr>
          </a:p>
        </p:txBody>
      </p:sp>
      <p:grpSp>
        <p:nvGrpSpPr>
          <p:cNvPr id="1393" name="Google Shape;1393;p58"/>
          <p:cNvGrpSpPr/>
          <p:nvPr/>
        </p:nvGrpSpPr>
        <p:grpSpPr>
          <a:xfrm>
            <a:off x="559817" y="2810442"/>
            <a:ext cx="8783192" cy="215444"/>
            <a:chOff x="559817" y="2136914"/>
            <a:chExt cx="8783192" cy="215444"/>
          </a:xfrm>
        </p:grpSpPr>
        <p:sp>
          <p:nvSpPr>
            <p:cNvPr id="1394" name="Google Shape;1394;p5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95" name="Google Shape;1395;p5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Ưu điểm:</a:t>
              </a:r>
              <a:endParaRPr/>
            </a:p>
          </p:txBody>
        </p:sp>
      </p:grpSp>
      <p:sp>
        <p:nvSpPr>
          <p:cNvPr id="1396" name="Google Shape;1396;p58"/>
          <p:cNvSpPr/>
          <p:nvPr/>
        </p:nvSpPr>
        <p:spPr>
          <a:xfrm>
            <a:off x="702940" y="3112925"/>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đưa ra những cấu trúc mà phân cụm k-means và phân cụm theo cấp bậc không làm được. </a:t>
            </a:r>
            <a:endParaRPr/>
          </a:p>
        </p:txBody>
      </p:sp>
      <p:grpSp>
        <p:nvGrpSpPr>
          <p:cNvPr id="1397" name="Google Shape;1397;p58"/>
          <p:cNvGrpSpPr/>
          <p:nvPr/>
        </p:nvGrpSpPr>
        <p:grpSpPr>
          <a:xfrm>
            <a:off x="558924" y="3688897"/>
            <a:ext cx="8783192" cy="215444"/>
            <a:chOff x="559817" y="2136914"/>
            <a:chExt cx="8783192" cy="215444"/>
          </a:xfrm>
        </p:grpSpPr>
        <p:sp>
          <p:nvSpPr>
            <p:cNvPr id="1398" name="Google Shape;1398;p5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99" name="Google Shape;1399;p58"/>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Nhược điểm:</a:t>
              </a:r>
              <a:endParaRPr/>
            </a:p>
          </p:txBody>
        </p:sp>
      </p:grpSp>
      <p:sp>
        <p:nvSpPr>
          <p:cNvPr id="1400" name="Google Shape;1400;p58"/>
          <p:cNvSpPr/>
          <p:nvPr/>
        </p:nvSpPr>
        <p:spPr>
          <a:xfrm>
            <a:off x="702047" y="3991380"/>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Phải xác định siêu tham số</a:t>
            </a:r>
            <a:r>
              <a:rPr lang="en-US" sz="1300">
                <a:solidFill>
                  <a:srgbClr val="193EB0"/>
                </a:solidFill>
                <a:latin typeface="Arial"/>
                <a:ea typeface="Arial"/>
                <a:cs typeface="Arial"/>
                <a:sym typeface="Arial"/>
              </a:rPr>
              <a:t> eps </a:t>
            </a:r>
            <a:r>
              <a:rPr lang="en-US" sz="1300">
                <a:solidFill>
                  <a:srgbClr val="262626"/>
                </a:solidFill>
                <a:latin typeface="Arial"/>
                <a:ea typeface="Arial"/>
                <a:cs typeface="Arial"/>
                <a:sym typeface="Arial"/>
              </a:rPr>
              <a:t>và </a:t>
            </a:r>
            <a:r>
              <a:rPr lang="en-US" sz="1300">
                <a:solidFill>
                  <a:srgbClr val="193EB0"/>
                </a:solidFill>
                <a:latin typeface="Arial"/>
                <a:ea typeface="Arial"/>
                <a:cs typeface="Arial"/>
                <a:sym typeface="Arial"/>
              </a:rPr>
              <a:t>minPts</a:t>
            </a:r>
            <a:r>
              <a:rPr lang="en-US" sz="1300">
                <a:solidFill>
                  <a:srgbClr val="262626"/>
                </a:solidFill>
                <a:latin typeface="Arial"/>
                <a:ea typeface="Arial"/>
                <a:cs typeface="Arial"/>
                <a:sym typeface="Arial"/>
              </a:rPr>
              <a:t>.</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Khó lấy được cụm ổn định nếu các vùng dày đặc bị chồng chéo nhau.</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grpSp>
        <p:nvGrpSpPr>
          <p:cNvPr id="1406" name="Google Shape;1406;p59"/>
          <p:cNvGrpSpPr/>
          <p:nvPr/>
        </p:nvGrpSpPr>
        <p:grpSpPr>
          <a:xfrm>
            <a:off x="559817" y="1428745"/>
            <a:ext cx="8783192" cy="215444"/>
            <a:chOff x="559817" y="2136914"/>
            <a:chExt cx="8783192" cy="215444"/>
          </a:xfrm>
        </p:grpSpPr>
        <p:sp>
          <p:nvSpPr>
            <p:cNvPr id="1407" name="Google Shape;1407;p5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08" name="Google Shape;1408;p59"/>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Thuật toán DBSCAN:</a:t>
              </a:r>
              <a:endParaRPr/>
            </a:p>
          </p:txBody>
        </p:sp>
      </p:grpSp>
      <p:sp>
        <p:nvSpPr>
          <p:cNvPr id="1409" name="Google Shape;1409;p59"/>
          <p:cNvSpPr/>
          <p:nvPr/>
        </p:nvSpPr>
        <p:spPr>
          <a:xfrm>
            <a:off x="702940" y="3356992"/>
            <a:ext cx="8632825" cy="1556049"/>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1) Giả sử các quan sát được phân bổ như hình (a).</a:t>
            </a:r>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2) Từ một điểm, đếm các điểm nằm trong bán kính </a:t>
            </a:r>
            <a:r>
              <a:rPr lang="en-US" sz="1300">
                <a:solidFill>
                  <a:srgbClr val="193EB0"/>
                </a:solidFill>
                <a:latin typeface="Arial"/>
                <a:ea typeface="Arial"/>
                <a:cs typeface="Arial"/>
                <a:sym typeface="Arial"/>
              </a:rPr>
              <a:t>eps</a:t>
            </a:r>
            <a:r>
              <a:rPr lang="en-US" sz="1300">
                <a:solidFill>
                  <a:srgbClr val="262626"/>
                </a:solidFill>
                <a:latin typeface="Arial"/>
                <a:ea typeface="Arial"/>
                <a:cs typeface="Arial"/>
                <a:sym typeface="Arial"/>
              </a:rPr>
              <a:t> và nhìn xung quanh: (b).</a:t>
            </a:r>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3) Nếu có nhiều hơn </a:t>
            </a:r>
            <a:r>
              <a:rPr lang="en-US" sz="1300">
                <a:solidFill>
                  <a:srgbClr val="193EB0"/>
                </a:solidFill>
                <a:latin typeface="Arial"/>
                <a:ea typeface="Arial"/>
                <a:cs typeface="Arial"/>
                <a:sym typeface="Arial"/>
              </a:rPr>
              <a:t>minPts</a:t>
            </a:r>
            <a:r>
              <a:rPr lang="en-US" sz="1300">
                <a:solidFill>
                  <a:srgbClr val="262626"/>
                </a:solidFill>
                <a:latin typeface="Arial"/>
                <a:ea typeface="Arial"/>
                <a:cs typeface="Arial"/>
                <a:sym typeface="Arial"/>
              </a:rPr>
              <a:t> điểm nằm trong hình tròn, gom chúng vào cùng một cụm: (b).</a:t>
            </a:r>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4) Sau đó chuyển sang điểm tiếp theo và lặp lại từ bước 2) tới khi gom hết các điểm còn lại: (c)~(d).</a:t>
            </a:r>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5) Chuyển tới một điểm khác chưa được phân cụm. Lặp lại từ bước 2): (e). </a:t>
            </a:r>
            <a:endParaRPr/>
          </a:p>
        </p:txBody>
      </p:sp>
      <p:grpSp>
        <p:nvGrpSpPr>
          <p:cNvPr id="1410" name="Google Shape;1410;p59"/>
          <p:cNvGrpSpPr/>
          <p:nvPr/>
        </p:nvGrpSpPr>
        <p:grpSpPr>
          <a:xfrm>
            <a:off x="708578" y="1988840"/>
            <a:ext cx="8635448" cy="894079"/>
            <a:chOff x="838200" y="2011185"/>
            <a:chExt cx="10431169" cy="1080000"/>
          </a:xfrm>
        </p:grpSpPr>
        <p:pic>
          <p:nvPicPr>
            <p:cNvPr id="1411" name="Google Shape;1411;p59"/>
            <p:cNvPicPr preferRelativeResize="0"/>
            <p:nvPr/>
          </p:nvPicPr>
          <p:blipFill rotWithShape="1">
            <a:blip r:embed="rId3">
              <a:alphaModFix/>
            </a:blip>
            <a:srcRect b="0" l="0" r="0" t="0"/>
            <a:stretch/>
          </p:blipFill>
          <p:spPr>
            <a:xfrm>
              <a:off x="838200" y="2011185"/>
              <a:ext cx="1855096" cy="1080000"/>
            </a:xfrm>
            <a:prstGeom prst="rect">
              <a:avLst/>
            </a:prstGeom>
            <a:noFill/>
            <a:ln>
              <a:noFill/>
            </a:ln>
          </p:spPr>
        </p:pic>
        <p:pic>
          <p:nvPicPr>
            <p:cNvPr id="1412" name="Google Shape;1412;p59"/>
            <p:cNvPicPr preferRelativeResize="0"/>
            <p:nvPr/>
          </p:nvPicPr>
          <p:blipFill rotWithShape="1">
            <a:blip r:embed="rId4">
              <a:alphaModFix/>
            </a:blip>
            <a:srcRect b="0" l="0" r="0" t="0"/>
            <a:stretch/>
          </p:blipFill>
          <p:spPr>
            <a:xfrm>
              <a:off x="2977371" y="2011185"/>
              <a:ext cx="1855096" cy="1080000"/>
            </a:xfrm>
            <a:prstGeom prst="rect">
              <a:avLst/>
            </a:prstGeom>
            <a:noFill/>
            <a:ln>
              <a:noFill/>
            </a:ln>
          </p:spPr>
        </p:pic>
        <p:pic>
          <p:nvPicPr>
            <p:cNvPr id="1413" name="Google Shape;1413;p59"/>
            <p:cNvPicPr preferRelativeResize="0"/>
            <p:nvPr/>
          </p:nvPicPr>
          <p:blipFill rotWithShape="1">
            <a:blip r:embed="rId5">
              <a:alphaModFix/>
            </a:blip>
            <a:srcRect b="0" l="0" r="0" t="0"/>
            <a:stretch/>
          </p:blipFill>
          <p:spPr>
            <a:xfrm>
              <a:off x="5121014" y="2011185"/>
              <a:ext cx="1856701" cy="1080000"/>
            </a:xfrm>
            <a:prstGeom prst="rect">
              <a:avLst/>
            </a:prstGeom>
            <a:noFill/>
            <a:ln>
              <a:noFill/>
            </a:ln>
          </p:spPr>
        </p:pic>
        <p:pic>
          <p:nvPicPr>
            <p:cNvPr id="1414" name="Google Shape;1414;p59"/>
            <p:cNvPicPr preferRelativeResize="0"/>
            <p:nvPr/>
          </p:nvPicPr>
          <p:blipFill rotWithShape="1">
            <a:blip r:embed="rId6">
              <a:alphaModFix/>
            </a:blip>
            <a:srcRect b="0" l="0" r="0" t="0"/>
            <a:stretch/>
          </p:blipFill>
          <p:spPr>
            <a:xfrm>
              <a:off x="7266262" y="2011185"/>
              <a:ext cx="1859464" cy="1080000"/>
            </a:xfrm>
            <a:prstGeom prst="rect">
              <a:avLst/>
            </a:prstGeom>
            <a:noFill/>
            <a:ln>
              <a:noFill/>
            </a:ln>
          </p:spPr>
        </p:pic>
        <p:pic>
          <p:nvPicPr>
            <p:cNvPr id="1415" name="Google Shape;1415;p59"/>
            <p:cNvPicPr preferRelativeResize="0"/>
            <p:nvPr/>
          </p:nvPicPr>
          <p:blipFill rotWithShape="1">
            <a:blip r:embed="rId7">
              <a:alphaModFix/>
            </a:blip>
            <a:srcRect b="0" l="0" r="0" t="0"/>
            <a:stretch/>
          </p:blipFill>
          <p:spPr>
            <a:xfrm>
              <a:off x="9414273" y="2011185"/>
              <a:ext cx="1855096" cy="1080000"/>
            </a:xfrm>
            <a:prstGeom prst="rect">
              <a:avLst/>
            </a:prstGeom>
            <a:noFill/>
            <a:ln>
              <a:noFill/>
            </a:ln>
          </p:spPr>
        </p:pic>
      </p:grpSp>
      <p:sp>
        <p:nvSpPr>
          <p:cNvPr id="1416" name="Google Shape;1416;p59"/>
          <p:cNvSpPr txBox="1"/>
          <p:nvPr/>
        </p:nvSpPr>
        <p:spPr>
          <a:xfrm>
            <a:off x="1163036" y="2884203"/>
            <a:ext cx="626826" cy="361125"/>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(a)</a:t>
            </a:r>
            <a:endParaRPr i="0" sz="1300">
              <a:solidFill>
                <a:srgbClr val="193EB0"/>
              </a:solidFill>
              <a:latin typeface="Arial"/>
              <a:ea typeface="Arial"/>
              <a:cs typeface="Arial"/>
              <a:sym typeface="Arial"/>
            </a:endParaRPr>
          </a:p>
        </p:txBody>
      </p:sp>
      <p:sp>
        <p:nvSpPr>
          <p:cNvPr id="1417" name="Google Shape;1417;p59"/>
          <p:cNvSpPr txBox="1"/>
          <p:nvPr/>
        </p:nvSpPr>
        <p:spPr>
          <a:xfrm>
            <a:off x="2937963" y="2937369"/>
            <a:ext cx="626826" cy="254793"/>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(b)</a:t>
            </a:r>
            <a:endParaRPr i="0" sz="1300">
              <a:solidFill>
                <a:srgbClr val="193EB0"/>
              </a:solidFill>
              <a:latin typeface="Arial"/>
              <a:ea typeface="Arial"/>
              <a:cs typeface="Arial"/>
              <a:sym typeface="Arial"/>
            </a:endParaRPr>
          </a:p>
        </p:txBody>
      </p:sp>
      <p:sp>
        <p:nvSpPr>
          <p:cNvPr id="1418" name="Google Shape;1418;p59"/>
          <p:cNvSpPr txBox="1"/>
          <p:nvPr/>
        </p:nvSpPr>
        <p:spPr>
          <a:xfrm>
            <a:off x="4712890" y="2937369"/>
            <a:ext cx="626826" cy="254793"/>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(c)</a:t>
            </a:r>
            <a:endParaRPr i="0" sz="1300">
              <a:solidFill>
                <a:srgbClr val="193EB0"/>
              </a:solidFill>
              <a:latin typeface="Arial"/>
              <a:ea typeface="Arial"/>
              <a:cs typeface="Arial"/>
              <a:sym typeface="Arial"/>
            </a:endParaRPr>
          </a:p>
        </p:txBody>
      </p:sp>
      <p:sp>
        <p:nvSpPr>
          <p:cNvPr id="1419" name="Google Shape;1419;p59"/>
          <p:cNvSpPr txBox="1"/>
          <p:nvPr/>
        </p:nvSpPr>
        <p:spPr>
          <a:xfrm>
            <a:off x="6487817" y="2937369"/>
            <a:ext cx="626826" cy="254793"/>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(d)</a:t>
            </a:r>
            <a:endParaRPr i="0" sz="1300">
              <a:solidFill>
                <a:srgbClr val="193EB0"/>
              </a:solidFill>
              <a:latin typeface="Arial"/>
              <a:ea typeface="Arial"/>
              <a:cs typeface="Arial"/>
              <a:sym typeface="Arial"/>
            </a:endParaRPr>
          </a:p>
        </p:txBody>
      </p:sp>
      <p:sp>
        <p:nvSpPr>
          <p:cNvPr id="1420" name="Google Shape;1420;p59"/>
          <p:cNvSpPr txBox="1"/>
          <p:nvPr/>
        </p:nvSpPr>
        <p:spPr>
          <a:xfrm>
            <a:off x="8262742" y="2937369"/>
            <a:ext cx="626826" cy="254793"/>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193EB0"/>
              </a:buClr>
              <a:buSzPts val="1300"/>
              <a:buFont typeface="Arial"/>
              <a:buNone/>
            </a:pPr>
            <a:r>
              <a:rPr i="0" lang="en-US" sz="1300">
                <a:solidFill>
                  <a:srgbClr val="193EB0"/>
                </a:solidFill>
                <a:latin typeface="Arial"/>
                <a:ea typeface="Arial"/>
                <a:cs typeface="Arial"/>
                <a:sym typeface="Arial"/>
              </a:rPr>
              <a:t>(e)</a:t>
            </a:r>
            <a:endParaRPr i="0" sz="1300">
              <a:solidFill>
                <a:srgbClr val="193EB0"/>
              </a:solidFill>
              <a:latin typeface="Arial"/>
              <a:ea typeface="Arial"/>
              <a:cs typeface="Arial"/>
              <a:sym typeface="Arial"/>
            </a:endParaRPr>
          </a:p>
        </p:txBody>
      </p:sp>
      <p:sp>
        <p:nvSpPr>
          <p:cNvPr id="1421" name="Google Shape;1421;p59"/>
          <p:cNvSpPr/>
          <p:nvPr/>
        </p:nvSpPr>
        <p:spPr>
          <a:xfrm>
            <a:off x="2225181" y="2371265"/>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422" name="Google Shape;1422;p59"/>
          <p:cNvSpPr/>
          <p:nvPr/>
        </p:nvSpPr>
        <p:spPr>
          <a:xfrm>
            <a:off x="4006698" y="2371265"/>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423" name="Google Shape;1423;p59"/>
          <p:cNvSpPr/>
          <p:nvPr/>
        </p:nvSpPr>
        <p:spPr>
          <a:xfrm>
            <a:off x="5799838" y="2371265"/>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sp>
        <p:nvSpPr>
          <p:cNvPr id="1424" name="Google Shape;1424;p59"/>
          <p:cNvSpPr/>
          <p:nvPr/>
        </p:nvSpPr>
        <p:spPr>
          <a:xfrm>
            <a:off x="7552629" y="2371265"/>
            <a:ext cx="238167" cy="167045"/>
          </a:xfrm>
          <a:prstGeom prst="rightArrow">
            <a:avLst>
              <a:gd fmla="val 50000" name="adj1"/>
              <a:gd fmla="val 50000" name="adj2"/>
            </a:avLst>
          </a:prstGeom>
          <a:gradFill>
            <a:gsLst>
              <a:gs pos="0">
                <a:srgbClr val="FF0000">
                  <a:alpha val="0"/>
                </a:srgbClr>
              </a:gs>
              <a:gs pos="100000">
                <a:srgbClr val="FF0000"/>
              </a:gs>
            </a:gsLst>
            <a:lin ang="0" scaled="0"/>
          </a:gra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t/>
            </a:r>
            <a:endParaRPr sz="2467">
              <a:solidFill>
                <a:schemeClr val="lt1"/>
              </a:solidFill>
              <a:latin typeface="Arial"/>
              <a:ea typeface="Arial"/>
              <a:cs typeface="Arial"/>
              <a:sym typeface="Arial"/>
            </a:endParaRPr>
          </a:p>
        </p:txBody>
      </p:sp>
      <p:grpSp>
        <p:nvGrpSpPr>
          <p:cNvPr id="1425" name="Google Shape;1425;p59"/>
          <p:cNvGrpSpPr/>
          <p:nvPr/>
        </p:nvGrpSpPr>
        <p:grpSpPr>
          <a:xfrm>
            <a:off x="450000" y="450000"/>
            <a:ext cx="9018000" cy="276999"/>
            <a:chOff x="450000" y="450000"/>
            <a:chExt cx="9018000" cy="276999"/>
          </a:xfrm>
        </p:grpSpPr>
        <p:sp>
          <p:nvSpPr>
            <p:cNvPr id="1426" name="Google Shape;1426;p5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427" name="Google Shape;1427;p5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pic>
        <p:nvPicPr>
          <p:cNvPr id="1428" name="Google Shape;1428;p59"/>
          <p:cNvPicPr preferRelativeResize="0"/>
          <p:nvPr/>
        </p:nvPicPr>
        <p:blipFill>
          <a:blip r:embed="rId8">
            <a:alphaModFix/>
          </a:blip>
          <a:stretch>
            <a:fillRect/>
          </a:stretch>
        </p:blipFill>
        <p:spPr>
          <a:xfrm>
            <a:off x="559825" y="198428"/>
            <a:ext cx="8783175" cy="60544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6"/>
          <p:cNvGrpSpPr/>
          <p:nvPr/>
        </p:nvGrpSpPr>
        <p:grpSpPr>
          <a:xfrm>
            <a:off x="559817" y="1880336"/>
            <a:ext cx="8783192" cy="215444"/>
            <a:chOff x="559817" y="2136914"/>
            <a:chExt cx="8783192" cy="215444"/>
          </a:xfrm>
        </p:grpSpPr>
        <p:sp>
          <p:nvSpPr>
            <p:cNvPr id="226" name="Google Shape;226;p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27" name="Google Shape;227;p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Khái niệm học không giám sát</a:t>
              </a:r>
              <a:endParaRPr sz="1400">
                <a:solidFill>
                  <a:srgbClr val="262626"/>
                </a:solidFill>
                <a:latin typeface="Arial"/>
                <a:ea typeface="Arial"/>
                <a:cs typeface="Arial"/>
                <a:sym typeface="Arial"/>
              </a:endParaRPr>
            </a:p>
          </p:txBody>
        </p:sp>
      </p:grpSp>
      <p:sp>
        <p:nvSpPr>
          <p:cNvPr id="228" name="Google Shape;228;p6"/>
          <p:cNvSpPr/>
          <p:nvPr/>
        </p:nvSpPr>
        <p:spPr>
          <a:xfrm>
            <a:off x="702940" y="2152399"/>
            <a:ext cx="8632825" cy="104821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chemeClr val="dk1"/>
                </a:solidFill>
                <a:latin typeface="Arial"/>
                <a:ea typeface="Arial"/>
                <a:cs typeface="Arial"/>
                <a:sym typeface="Arial"/>
              </a:rPr>
              <a:t>Đây là một kỹ thuật học máy chỉ được thực hiện nếu một loạt các biến như 𝑥_1,𝑥_(2," " ) 𝑥_3, … 𝑥_𝑝 được đưa ra mà không có bất kỳ biến mục tiêu nào (hoặc biến phản hồi Y) trong tập dữ liệu.</a:t>
            </a:r>
            <a:endParaRPr/>
          </a:p>
          <a:p>
            <a:pPr indent="-182526" lvl="0" marL="182526" marR="0" rtl="0" algn="l">
              <a:spcBef>
                <a:spcPts val="800"/>
              </a:spcBef>
              <a:spcAft>
                <a:spcPts val="0"/>
              </a:spcAft>
              <a:buClr>
                <a:srgbClr val="193EB0"/>
              </a:buClr>
              <a:buSzPts val="1300"/>
              <a:buFont typeface="Arial"/>
              <a:buChar char="‣"/>
            </a:pPr>
            <a:r>
              <a:rPr lang="en-US" sz="1300">
                <a:solidFill>
                  <a:schemeClr val="dk1"/>
                </a:solidFill>
                <a:latin typeface="Arial"/>
                <a:ea typeface="Arial"/>
                <a:cs typeface="Arial"/>
                <a:sym typeface="Arial"/>
              </a:rPr>
              <a:t>Vì không có biến mục tiêu (hoặc biến phản hồi) liên quan đến biến giải thích, nên mục tiêu của học không giám sát là khám phá một mẫu cụ thể hoặc kiến thức chưa biết từ dữ liệu đã cho thay vì đưa ra dự đoán.</a:t>
            </a:r>
            <a:endParaRPr sz="1300">
              <a:solidFill>
                <a:schemeClr val="dk1"/>
              </a:solidFill>
              <a:latin typeface="Arial"/>
              <a:ea typeface="Arial"/>
              <a:cs typeface="Arial"/>
              <a:sym typeface="Arial"/>
            </a:endParaRPr>
          </a:p>
        </p:txBody>
      </p:sp>
      <p:grpSp>
        <p:nvGrpSpPr>
          <p:cNvPr id="229" name="Google Shape;229;p6"/>
          <p:cNvGrpSpPr/>
          <p:nvPr/>
        </p:nvGrpSpPr>
        <p:grpSpPr>
          <a:xfrm>
            <a:off x="450000" y="450000"/>
            <a:ext cx="9018000" cy="276999"/>
            <a:chOff x="450000" y="450000"/>
            <a:chExt cx="9018000" cy="276999"/>
          </a:xfrm>
        </p:grpSpPr>
        <p:sp>
          <p:nvSpPr>
            <p:cNvPr id="230" name="Google Shape;230;p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1.1. Khái niệm về học không giám sát</a:t>
              </a:r>
              <a:endParaRPr sz="1800">
                <a:solidFill>
                  <a:schemeClr val="lt1"/>
                </a:solidFill>
                <a:latin typeface="Arial"/>
                <a:ea typeface="Arial"/>
                <a:cs typeface="Arial"/>
                <a:sym typeface="Arial"/>
              </a:endParaRPr>
            </a:p>
          </p:txBody>
        </p:sp>
        <p:sp>
          <p:nvSpPr>
            <p:cNvPr id="231" name="Google Shape;231;p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232" name="Google Shape;232;p6"/>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Học không giám sát là gì?</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grpSp>
        <p:nvGrpSpPr>
          <p:cNvPr id="1434" name="Google Shape;1434;p60"/>
          <p:cNvGrpSpPr/>
          <p:nvPr/>
        </p:nvGrpSpPr>
        <p:grpSpPr>
          <a:xfrm>
            <a:off x="559817" y="1427711"/>
            <a:ext cx="8783192" cy="215444"/>
            <a:chOff x="559817" y="2136914"/>
            <a:chExt cx="8783192" cy="215444"/>
          </a:xfrm>
        </p:grpSpPr>
        <p:sp>
          <p:nvSpPr>
            <p:cNvPr id="1435" name="Google Shape;1435;p6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36" name="Google Shape;1436;p60"/>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Cách xác định mật độ cho thuật toán DBSCAN</a:t>
              </a:r>
              <a:endParaRPr/>
            </a:p>
          </p:txBody>
        </p:sp>
      </p:grpSp>
      <p:grpSp>
        <p:nvGrpSpPr>
          <p:cNvPr id="1437" name="Google Shape;1437;p60"/>
          <p:cNvGrpSpPr/>
          <p:nvPr/>
        </p:nvGrpSpPr>
        <p:grpSpPr>
          <a:xfrm>
            <a:off x="450000" y="450000"/>
            <a:ext cx="9018000" cy="276999"/>
            <a:chOff x="450000" y="450000"/>
            <a:chExt cx="9018000" cy="276999"/>
          </a:xfrm>
        </p:grpSpPr>
        <p:sp>
          <p:nvSpPr>
            <p:cNvPr id="1438" name="Google Shape;1438;p6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439" name="Google Shape;1439;p6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440" name="Google Shape;1440;p60"/>
          <p:cNvSpPr/>
          <p:nvPr/>
        </p:nvSpPr>
        <p:spPr>
          <a:xfrm>
            <a:off x="702940" y="1730194"/>
            <a:ext cx="8632825" cy="1453457"/>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Kiểm tra các tham số sau để xác định mật độ cho thuật toán DBSCAN.</a:t>
            </a:r>
            <a:endParaRPr/>
          </a:p>
          <a:p>
            <a:pPr indent="-342900" lvl="0" marL="342900" marR="0" rtl="0" algn="l">
              <a:spcBef>
                <a:spcPts val="800"/>
              </a:spcBef>
              <a:spcAft>
                <a:spcPts val="0"/>
              </a:spcAft>
              <a:buClr>
                <a:srgbClr val="193EB0"/>
              </a:buClr>
              <a:buSzPts val="1300"/>
              <a:buFont typeface="Calibri"/>
              <a:buAutoNum type="arabicPeriod"/>
            </a:pPr>
            <a:r>
              <a:rPr lang="en-US" sz="1300">
                <a:solidFill>
                  <a:srgbClr val="262626"/>
                </a:solidFill>
                <a:latin typeface="Arial"/>
                <a:ea typeface="Arial"/>
                <a:cs typeface="Arial"/>
                <a:sym typeface="Arial"/>
              </a:rPr>
              <a:t>𝜀 là bán kính của đường tròn có phần tử ở tâm</a:t>
            </a:r>
            <a:endParaRPr b="0" sz="1300">
              <a:solidFill>
                <a:srgbClr val="262626"/>
              </a:solidFill>
              <a:latin typeface="Arial"/>
              <a:ea typeface="Arial"/>
              <a:cs typeface="Arial"/>
              <a:sym typeface="Arial"/>
            </a:endParaRPr>
          </a:p>
          <a:p>
            <a:pPr indent="-342900" lvl="0" marL="342900" marR="0" rtl="0" algn="l">
              <a:spcBef>
                <a:spcPts val="800"/>
              </a:spcBef>
              <a:spcAft>
                <a:spcPts val="0"/>
              </a:spcAft>
              <a:buClr>
                <a:srgbClr val="193EB0"/>
              </a:buClr>
              <a:buSzPts val="1300"/>
              <a:buFont typeface="Calibri"/>
              <a:buAutoNum type="arabicPeriod"/>
            </a:pPr>
            <a:r>
              <a:rPr lang="en-US" sz="1300">
                <a:solidFill>
                  <a:srgbClr val="262626"/>
                </a:solidFill>
                <a:latin typeface="Arial"/>
                <a:ea typeface="Arial"/>
                <a:cs typeface="Arial"/>
                <a:sym typeface="Arial"/>
              </a:rPr>
              <a:t>P là số lượng phần tử tối thiểu tồn tại trong bán kính. Khoảng cách bán kính được đo bằng phương pháp khoảng cách Euclidian.</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Nhìn vào hình sau. Đầu tiên chọn một điểm ngẫu nhiên.</a:t>
            </a:r>
            <a:endParaRPr/>
          </a:p>
        </p:txBody>
      </p:sp>
      <p:grpSp>
        <p:nvGrpSpPr>
          <p:cNvPr id="1441" name="Google Shape;1441;p60"/>
          <p:cNvGrpSpPr/>
          <p:nvPr/>
        </p:nvGrpSpPr>
        <p:grpSpPr>
          <a:xfrm>
            <a:off x="3304008" y="3573016"/>
            <a:ext cx="3430688" cy="2027181"/>
            <a:chOff x="3009852" y="3598259"/>
            <a:chExt cx="3430688" cy="2027181"/>
          </a:xfrm>
        </p:grpSpPr>
        <p:sp>
          <p:nvSpPr>
            <p:cNvPr id="1442" name="Google Shape;1442;p60"/>
            <p:cNvSpPr/>
            <p:nvPr/>
          </p:nvSpPr>
          <p:spPr>
            <a:xfrm>
              <a:off x="3146132" y="3959096"/>
              <a:ext cx="1666344" cy="1666344"/>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3" name="Google Shape;1443;p60"/>
            <p:cNvSpPr/>
            <p:nvPr/>
          </p:nvSpPr>
          <p:spPr>
            <a:xfrm>
              <a:off x="3562052" y="4470648"/>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4" name="Google Shape;1444;p60"/>
            <p:cNvSpPr/>
            <p:nvPr/>
          </p:nvSpPr>
          <p:spPr>
            <a:xfrm>
              <a:off x="3295228" y="4644446"/>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5" name="Google Shape;1445;p60"/>
            <p:cNvSpPr/>
            <p:nvPr/>
          </p:nvSpPr>
          <p:spPr>
            <a:xfrm>
              <a:off x="3586296" y="5291048"/>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6" name="Google Shape;1446;p60"/>
            <p:cNvSpPr/>
            <p:nvPr/>
          </p:nvSpPr>
          <p:spPr>
            <a:xfrm>
              <a:off x="3933244" y="5338210"/>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7" name="Google Shape;1447;p60"/>
            <p:cNvSpPr/>
            <p:nvPr/>
          </p:nvSpPr>
          <p:spPr>
            <a:xfrm>
              <a:off x="4410764" y="5018170"/>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8" name="Google Shape;1448;p60"/>
            <p:cNvSpPr/>
            <p:nvPr/>
          </p:nvSpPr>
          <p:spPr>
            <a:xfrm>
              <a:off x="4293924" y="4113930"/>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9" name="Google Shape;1449;p60"/>
            <p:cNvSpPr/>
            <p:nvPr/>
          </p:nvSpPr>
          <p:spPr>
            <a:xfrm>
              <a:off x="3938324" y="4718450"/>
              <a:ext cx="108000" cy="108000"/>
            </a:xfrm>
            <a:prstGeom prst="ellipse">
              <a:avLst/>
            </a:prstGeom>
            <a:solidFill>
              <a:srgbClr val="193EB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50" name="Google Shape;1450;p60"/>
            <p:cNvCxnSpPr>
              <a:stCxn id="1442" idx="3"/>
            </p:cNvCxnSpPr>
            <p:nvPr/>
          </p:nvCxnSpPr>
          <p:spPr>
            <a:xfrm flipH="1" rot="10800000">
              <a:off x="3390162" y="4813510"/>
              <a:ext cx="562200" cy="567900"/>
            </a:xfrm>
            <a:prstGeom prst="straightConnector1">
              <a:avLst/>
            </a:prstGeom>
            <a:noFill/>
            <a:ln cap="flat" cmpd="sng" w="19050">
              <a:solidFill>
                <a:srgbClr val="193EB0"/>
              </a:solidFill>
              <a:prstDash val="solid"/>
              <a:miter lim="800000"/>
              <a:headEnd len="med" w="med" type="triangle"/>
              <a:tailEnd len="med" w="med" type="triangle"/>
            </a:ln>
          </p:spPr>
        </p:cxnSp>
        <p:sp>
          <p:nvSpPr>
            <p:cNvPr id="1451" name="Google Shape;1451;p60"/>
            <p:cNvSpPr/>
            <p:nvPr/>
          </p:nvSpPr>
          <p:spPr>
            <a:xfrm>
              <a:off x="3009852" y="422405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2" name="Google Shape;1452;p60"/>
            <p:cNvSpPr/>
            <p:nvPr/>
          </p:nvSpPr>
          <p:spPr>
            <a:xfrm>
              <a:off x="4853892" y="381257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3" name="Google Shape;1453;p60"/>
            <p:cNvSpPr/>
            <p:nvPr/>
          </p:nvSpPr>
          <p:spPr>
            <a:xfrm>
              <a:off x="5295852" y="420373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4" name="Google Shape;1454;p60"/>
            <p:cNvSpPr/>
            <p:nvPr/>
          </p:nvSpPr>
          <p:spPr>
            <a:xfrm>
              <a:off x="5554932" y="457457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5" name="Google Shape;1455;p60"/>
            <p:cNvSpPr/>
            <p:nvPr/>
          </p:nvSpPr>
          <p:spPr>
            <a:xfrm>
              <a:off x="5620972" y="501145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6" name="Google Shape;1456;p60"/>
            <p:cNvSpPr/>
            <p:nvPr/>
          </p:nvSpPr>
          <p:spPr>
            <a:xfrm>
              <a:off x="5854652" y="471681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7" name="Google Shape;1457;p60"/>
            <p:cNvSpPr/>
            <p:nvPr/>
          </p:nvSpPr>
          <p:spPr>
            <a:xfrm>
              <a:off x="6093412" y="430025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8" name="Google Shape;1458;p60"/>
            <p:cNvSpPr/>
            <p:nvPr/>
          </p:nvSpPr>
          <p:spPr>
            <a:xfrm>
              <a:off x="5737812" y="398529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9" name="Google Shape;1459;p60"/>
            <p:cNvSpPr txBox="1"/>
            <p:nvPr/>
          </p:nvSpPr>
          <p:spPr>
            <a:xfrm>
              <a:off x="6005806" y="3598259"/>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P:5</a:t>
              </a:r>
              <a:endParaRPr b="1" sz="1400">
                <a:solidFill>
                  <a:schemeClr val="dk1"/>
                </a:solidFill>
                <a:latin typeface="Arial"/>
                <a:ea typeface="Arial"/>
                <a:cs typeface="Arial"/>
                <a:sym typeface="Arial"/>
              </a:endParaRPr>
            </a:p>
          </p:txBody>
        </p:sp>
        <p:sp>
          <p:nvSpPr>
            <p:cNvPr id="1460" name="Google Shape;1460;p60"/>
            <p:cNvSpPr txBox="1"/>
            <p:nvPr/>
          </p:nvSpPr>
          <p:spPr>
            <a:xfrm>
              <a:off x="3395130" y="4739188"/>
              <a:ext cx="373820" cy="40011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grpSp>
        <p:nvGrpSpPr>
          <p:cNvPr id="1466" name="Google Shape;1466;p61"/>
          <p:cNvGrpSpPr/>
          <p:nvPr/>
        </p:nvGrpSpPr>
        <p:grpSpPr>
          <a:xfrm>
            <a:off x="559817" y="1427711"/>
            <a:ext cx="8783192" cy="215444"/>
            <a:chOff x="559817" y="2136914"/>
            <a:chExt cx="8783192" cy="215444"/>
          </a:xfrm>
        </p:grpSpPr>
        <p:sp>
          <p:nvSpPr>
            <p:cNvPr id="1467" name="Google Shape;1467;p6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68" name="Google Shape;1468;p61"/>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Cách xác định mật độ cho thuật toán DBSCAN</a:t>
              </a:r>
              <a:endParaRPr/>
            </a:p>
          </p:txBody>
        </p:sp>
      </p:grpSp>
      <p:grpSp>
        <p:nvGrpSpPr>
          <p:cNvPr id="1469" name="Google Shape;1469;p61"/>
          <p:cNvGrpSpPr/>
          <p:nvPr/>
        </p:nvGrpSpPr>
        <p:grpSpPr>
          <a:xfrm>
            <a:off x="450000" y="450000"/>
            <a:ext cx="9018000" cy="276999"/>
            <a:chOff x="450000" y="450000"/>
            <a:chExt cx="9018000" cy="276999"/>
          </a:xfrm>
        </p:grpSpPr>
        <p:sp>
          <p:nvSpPr>
            <p:cNvPr id="1470" name="Google Shape;1470;p6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471" name="Google Shape;1471;p6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472" name="Google Shape;1472;p61"/>
          <p:cNvSpPr/>
          <p:nvPr/>
        </p:nvSpPr>
        <p:spPr>
          <a:xfrm>
            <a:off x="702940" y="1730194"/>
            <a:ext cx="8632825" cy="2858970"/>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Điểm được chọn ngẫu nhiên được chỉ định tại một dấu chấm màu đỏ như thể hiện trong hình ở trang trình bày trước.</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Hình tròn có tâm là chấm đỏ và có bán kính là ε. Kiểm tra xem số phần tử bên trong hình tròn có bằng P hoặc lớn hơn P không.</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Nếu nó bằng hoặc lớn hơn P, thì chấm đỏ sẽ trở thành đối tượng cốt lõi và vòng tròn được tạo thành một cụm. Nếu giá trị nhỏ hơn P, thì chấm đỏ được xác định là nhiễu.</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Trong hình, các phần tử trong vòng tròn màu đỏ là sáu chấm màu xanh lá cây. P bằng 5, do đó, số lượng phần tử tối thiểu tồn tại trong bán kính được thỏa mãn.</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Do đó, chấm que trở thành đối tượng cốt lõi và vòng tròn màu đỏ trở thành cụm. Bây giờ, chuyển sang các yếu tố khác. Chọn một trong các phần tử trong vòng tròn ngoài đối tượng cốt lõi.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Hãy nhìn vào dấu chấm mới trong hình tiếp theo.</a:t>
            </a:r>
            <a:endParaRPr sz="1300">
              <a:solidFill>
                <a:srgbClr val="262626"/>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grpSp>
        <p:nvGrpSpPr>
          <p:cNvPr id="1478" name="Google Shape;1478;p62"/>
          <p:cNvGrpSpPr/>
          <p:nvPr/>
        </p:nvGrpSpPr>
        <p:grpSpPr>
          <a:xfrm>
            <a:off x="559817" y="1427711"/>
            <a:ext cx="8783192" cy="215444"/>
            <a:chOff x="559817" y="2136914"/>
            <a:chExt cx="8783192" cy="215444"/>
          </a:xfrm>
        </p:grpSpPr>
        <p:sp>
          <p:nvSpPr>
            <p:cNvPr id="1479" name="Google Shape;1479;p6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480" name="Google Shape;1480;p62"/>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Cách xác định mật độ cho thuật toán DBSCAN</a:t>
              </a:r>
              <a:endParaRPr/>
            </a:p>
          </p:txBody>
        </p:sp>
      </p:grpSp>
      <p:grpSp>
        <p:nvGrpSpPr>
          <p:cNvPr id="1481" name="Google Shape;1481;p62"/>
          <p:cNvGrpSpPr/>
          <p:nvPr/>
        </p:nvGrpSpPr>
        <p:grpSpPr>
          <a:xfrm>
            <a:off x="450000" y="450000"/>
            <a:ext cx="9018000" cy="276999"/>
            <a:chOff x="450000" y="450000"/>
            <a:chExt cx="9018000" cy="276999"/>
          </a:xfrm>
        </p:grpSpPr>
        <p:sp>
          <p:nvSpPr>
            <p:cNvPr id="1482" name="Google Shape;1482;p6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483" name="Google Shape;1483;p6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484" name="Google Shape;1484;p62"/>
          <p:cNvSpPr/>
          <p:nvPr/>
        </p:nvSpPr>
        <p:spPr>
          <a:xfrm>
            <a:off x="702940" y="4430265"/>
            <a:ext cx="8632825" cy="1350864"/>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Vòng tròn màu xanh lam là cụm hiện có và một dấu chấm mới được chỉ định trong bán kính. Khi tạo một vòng tròn có chấm đỏ ở tâm, chỉ có ba phần tử bên trong nó.</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Giá trị P là 5, vì vậy số lượng phần tử bên trong vòng tròn ít hơn P. Vì vậy, dấu chấm này không thể trở thành đối tượng cốt lõi. Thay vào đó, nó được định nghĩa là tiếng ồn.</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Di chuyển lên một dấu chấm khác trong bán kính.</a:t>
            </a:r>
            <a:endParaRPr sz="1300">
              <a:solidFill>
                <a:srgbClr val="262626"/>
              </a:solidFill>
              <a:latin typeface="Arial"/>
              <a:ea typeface="Arial"/>
              <a:cs typeface="Arial"/>
              <a:sym typeface="Arial"/>
            </a:endParaRPr>
          </a:p>
        </p:txBody>
      </p:sp>
      <p:grpSp>
        <p:nvGrpSpPr>
          <p:cNvPr id="1485" name="Google Shape;1485;p62"/>
          <p:cNvGrpSpPr/>
          <p:nvPr/>
        </p:nvGrpSpPr>
        <p:grpSpPr>
          <a:xfrm>
            <a:off x="3223220" y="1970172"/>
            <a:ext cx="3430688" cy="2222604"/>
            <a:chOff x="3223220" y="1970172"/>
            <a:chExt cx="3430688" cy="2222604"/>
          </a:xfrm>
        </p:grpSpPr>
        <p:sp>
          <p:nvSpPr>
            <p:cNvPr id="1486" name="Google Shape;1486;p62"/>
            <p:cNvSpPr/>
            <p:nvPr/>
          </p:nvSpPr>
          <p:spPr>
            <a:xfrm>
              <a:off x="3359500" y="2526432"/>
              <a:ext cx="1666344" cy="1666344"/>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7" name="Google Shape;1487;p62"/>
            <p:cNvSpPr/>
            <p:nvPr/>
          </p:nvSpPr>
          <p:spPr>
            <a:xfrm>
              <a:off x="3775420" y="3037984"/>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8" name="Google Shape;1488;p62"/>
            <p:cNvSpPr/>
            <p:nvPr/>
          </p:nvSpPr>
          <p:spPr>
            <a:xfrm>
              <a:off x="3508596" y="3211782"/>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9" name="Google Shape;1489;p62"/>
            <p:cNvSpPr/>
            <p:nvPr/>
          </p:nvSpPr>
          <p:spPr>
            <a:xfrm>
              <a:off x="3799664" y="385838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0" name="Google Shape;1490;p62"/>
            <p:cNvSpPr/>
            <p:nvPr/>
          </p:nvSpPr>
          <p:spPr>
            <a:xfrm>
              <a:off x="4146612" y="3905546"/>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1" name="Google Shape;1491;p62"/>
            <p:cNvSpPr/>
            <p:nvPr/>
          </p:nvSpPr>
          <p:spPr>
            <a:xfrm>
              <a:off x="4507292" y="2681266"/>
              <a:ext cx="108000" cy="1080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2" name="Google Shape;1492;p62"/>
            <p:cNvSpPr/>
            <p:nvPr/>
          </p:nvSpPr>
          <p:spPr>
            <a:xfrm>
              <a:off x="4151692" y="3285786"/>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3" name="Google Shape;1493;p62"/>
            <p:cNvSpPr/>
            <p:nvPr/>
          </p:nvSpPr>
          <p:spPr>
            <a:xfrm>
              <a:off x="3223220" y="279139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4" name="Google Shape;1494;p62"/>
            <p:cNvSpPr/>
            <p:nvPr/>
          </p:nvSpPr>
          <p:spPr>
            <a:xfrm>
              <a:off x="5067260" y="2379914"/>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5" name="Google Shape;1495;p62"/>
            <p:cNvSpPr/>
            <p:nvPr/>
          </p:nvSpPr>
          <p:spPr>
            <a:xfrm>
              <a:off x="5509220" y="277107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6" name="Google Shape;1496;p62"/>
            <p:cNvSpPr/>
            <p:nvPr/>
          </p:nvSpPr>
          <p:spPr>
            <a:xfrm>
              <a:off x="5768300" y="314191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7" name="Google Shape;1497;p62"/>
            <p:cNvSpPr/>
            <p:nvPr/>
          </p:nvSpPr>
          <p:spPr>
            <a:xfrm>
              <a:off x="5834340" y="357879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8" name="Google Shape;1498;p62"/>
            <p:cNvSpPr/>
            <p:nvPr/>
          </p:nvSpPr>
          <p:spPr>
            <a:xfrm>
              <a:off x="6068020" y="328415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9" name="Google Shape;1499;p62"/>
            <p:cNvSpPr/>
            <p:nvPr/>
          </p:nvSpPr>
          <p:spPr>
            <a:xfrm>
              <a:off x="6306780" y="286759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0" name="Google Shape;1500;p62"/>
            <p:cNvSpPr/>
            <p:nvPr/>
          </p:nvSpPr>
          <p:spPr>
            <a:xfrm>
              <a:off x="5951180" y="255263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1" name="Google Shape;1501;p62"/>
            <p:cNvSpPr txBox="1"/>
            <p:nvPr/>
          </p:nvSpPr>
          <p:spPr>
            <a:xfrm>
              <a:off x="6219174" y="2165595"/>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P:5</a:t>
              </a:r>
              <a:endParaRPr b="1" sz="1400">
                <a:solidFill>
                  <a:schemeClr val="dk1"/>
                </a:solidFill>
                <a:latin typeface="Arial"/>
                <a:ea typeface="Arial"/>
                <a:cs typeface="Arial"/>
                <a:sym typeface="Arial"/>
              </a:endParaRPr>
            </a:p>
          </p:txBody>
        </p:sp>
        <p:sp>
          <p:nvSpPr>
            <p:cNvPr id="1502" name="Google Shape;1502;p62"/>
            <p:cNvSpPr/>
            <p:nvPr/>
          </p:nvSpPr>
          <p:spPr>
            <a:xfrm>
              <a:off x="3702400" y="1970172"/>
              <a:ext cx="1666344" cy="1666344"/>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3" name="Google Shape;1503;p62"/>
            <p:cNvSpPr/>
            <p:nvPr/>
          </p:nvSpPr>
          <p:spPr>
            <a:xfrm>
              <a:off x="4624132" y="3585506"/>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grpSp>
        <p:nvGrpSpPr>
          <p:cNvPr id="1509" name="Google Shape;1509;p63"/>
          <p:cNvGrpSpPr/>
          <p:nvPr/>
        </p:nvGrpSpPr>
        <p:grpSpPr>
          <a:xfrm>
            <a:off x="559817" y="1427711"/>
            <a:ext cx="8783192" cy="215444"/>
            <a:chOff x="559817" y="2136914"/>
            <a:chExt cx="8783192" cy="215444"/>
          </a:xfrm>
        </p:grpSpPr>
        <p:sp>
          <p:nvSpPr>
            <p:cNvPr id="1510" name="Google Shape;1510;p6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11" name="Google Shape;1511;p63"/>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Cách xác định mật độ cho thuật toán DBSCAN</a:t>
              </a:r>
              <a:endParaRPr/>
            </a:p>
          </p:txBody>
        </p:sp>
      </p:grpSp>
      <p:grpSp>
        <p:nvGrpSpPr>
          <p:cNvPr id="1512" name="Google Shape;1512;p63"/>
          <p:cNvGrpSpPr/>
          <p:nvPr/>
        </p:nvGrpSpPr>
        <p:grpSpPr>
          <a:xfrm>
            <a:off x="450000" y="450000"/>
            <a:ext cx="9018000" cy="276999"/>
            <a:chOff x="450000" y="450000"/>
            <a:chExt cx="9018000" cy="276999"/>
          </a:xfrm>
        </p:grpSpPr>
        <p:sp>
          <p:nvSpPr>
            <p:cNvPr id="1513" name="Google Shape;1513;p6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514" name="Google Shape;1514;p6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515" name="Google Shape;1515;p63"/>
          <p:cNvSpPr/>
          <p:nvPr/>
        </p:nvSpPr>
        <p:spPr>
          <a:xfrm>
            <a:off x="712182" y="4218603"/>
            <a:ext cx="8765060" cy="205362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Bây giờ, có 5 phần tử trong vòng tròn màu đỏ. Nó giống như giá trị P, vì vậy chấm đỏ này được nhận dạng là đối tượng cốt lõi.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tạo một cụm và đảm bảo xem xét liệu phần tử này có được bao gồm trong cụm trước đó hay không vì hiện tại nó được phân loại là một đối tượng cốt lõi mới.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Nếu được bao gồm trong cụm trước, không tạo cụm mới mà mở rộng cụm hiện có. Nếu nó không liên quan đến cụm trước đó, thì một cụm mới sẽ được tạo bằng cách sử dụng chấm đỏ làm đối tượng cốt lõi mới.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Trong hình, chấm đỏ là thành phần có mặt trong vòng tròn xanh là cụm trước đó. Bởi vì nó được bao gồm trong cụm đã tạo trước đó, nên cụm trước được mở rộng mà không cần tạo cụm mới.</a:t>
            </a:r>
            <a:endParaRPr sz="1300">
              <a:solidFill>
                <a:srgbClr val="262626"/>
              </a:solidFill>
              <a:latin typeface="Arial"/>
              <a:ea typeface="Arial"/>
              <a:cs typeface="Arial"/>
              <a:sym typeface="Arial"/>
            </a:endParaRPr>
          </a:p>
        </p:txBody>
      </p:sp>
      <p:grpSp>
        <p:nvGrpSpPr>
          <p:cNvPr id="1516" name="Google Shape;1516;p63"/>
          <p:cNvGrpSpPr/>
          <p:nvPr/>
        </p:nvGrpSpPr>
        <p:grpSpPr>
          <a:xfrm>
            <a:off x="3008719" y="1917288"/>
            <a:ext cx="3667788" cy="2027181"/>
            <a:chOff x="6895628" y="2165595"/>
            <a:chExt cx="3667788" cy="2027181"/>
          </a:xfrm>
        </p:grpSpPr>
        <p:sp>
          <p:nvSpPr>
            <p:cNvPr id="1517" name="Google Shape;1517;p63"/>
            <p:cNvSpPr/>
            <p:nvPr/>
          </p:nvSpPr>
          <p:spPr>
            <a:xfrm>
              <a:off x="7269008" y="2526432"/>
              <a:ext cx="1666344" cy="1666344"/>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8" name="Google Shape;1518;p63"/>
            <p:cNvSpPr/>
            <p:nvPr/>
          </p:nvSpPr>
          <p:spPr>
            <a:xfrm>
              <a:off x="7684928" y="3037984"/>
              <a:ext cx="108000" cy="1080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9" name="Google Shape;1519;p63"/>
            <p:cNvSpPr/>
            <p:nvPr/>
          </p:nvSpPr>
          <p:spPr>
            <a:xfrm>
              <a:off x="7418104" y="3211782"/>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0" name="Google Shape;1520;p63"/>
            <p:cNvSpPr/>
            <p:nvPr/>
          </p:nvSpPr>
          <p:spPr>
            <a:xfrm>
              <a:off x="8056120" y="3905546"/>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1" name="Google Shape;1521;p63"/>
            <p:cNvSpPr/>
            <p:nvPr/>
          </p:nvSpPr>
          <p:spPr>
            <a:xfrm>
              <a:off x="8416800" y="2681266"/>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2" name="Google Shape;1522;p63"/>
            <p:cNvSpPr/>
            <p:nvPr/>
          </p:nvSpPr>
          <p:spPr>
            <a:xfrm>
              <a:off x="8061200" y="3285786"/>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3" name="Google Shape;1523;p63"/>
            <p:cNvSpPr/>
            <p:nvPr/>
          </p:nvSpPr>
          <p:spPr>
            <a:xfrm>
              <a:off x="7132728" y="2791394"/>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4" name="Google Shape;1524;p63"/>
            <p:cNvSpPr/>
            <p:nvPr/>
          </p:nvSpPr>
          <p:spPr>
            <a:xfrm>
              <a:off x="8976768" y="237991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5" name="Google Shape;1525;p63"/>
            <p:cNvSpPr/>
            <p:nvPr/>
          </p:nvSpPr>
          <p:spPr>
            <a:xfrm>
              <a:off x="9418728" y="277107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6" name="Google Shape;1526;p63"/>
            <p:cNvSpPr/>
            <p:nvPr/>
          </p:nvSpPr>
          <p:spPr>
            <a:xfrm>
              <a:off x="9677808" y="314191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7" name="Google Shape;1527;p63"/>
            <p:cNvSpPr/>
            <p:nvPr/>
          </p:nvSpPr>
          <p:spPr>
            <a:xfrm>
              <a:off x="9743848" y="357879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8" name="Google Shape;1528;p63"/>
            <p:cNvSpPr/>
            <p:nvPr/>
          </p:nvSpPr>
          <p:spPr>
            <a:xfrm>
              <a:off x="9977528" y="328415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9" name="Google Shape;1529;p63"/>
            <p:cNvSpPr/>
            <p:nvPr/>
          </p:nvSpPr>
          <p:spPr>
            <a:xfrm>
              <a:off x="10216288" y="286759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0" name="Google Shape;1530;p63"/>
            <p:cNvSpPr/>
            <p:nvPr/>
          </p:nvSpPr>
          <p:spPr>
            <a:xfrm>
              <a:off x="9860688" y="255263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1" name="Google Shape;1531;p63"/>
            <p:cNvSpPr txBox="1"/>
            <p:nvPr/>
          </p:nvSpPr>
          <p:spPr>
            <a:xfrm>
              <a:off x="10128682" y="2165595"/>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P:5</a:t>
              </a:r>
              <a:endParaRPr b="1" sz="1400">
                <a:solidFill>
                  <a:schemeClr val="dk1"/>
                </a:solidFill>
                <a:latin typeface="Arial"/>
                <a:ea typeface="Arial"/>
                <a:cs typeface="Arial"/>
                <a:sym typeface="Arial"/>
              </a:endParaRPr>
            </a:p>
          </p:txBody>
        </p:sp>
        <p:sp>
          <p:nvSpPr>
            <p:cNvPr id="1532" name="Google Shape;1532;p63"/>
            <p:cNvSpPr/>
            <p:nvPr/>
          </p:nvSpPr>
          <p:spPr>
            <a:xfrm>
              <a:off x="6895628" y="2221632"/>
              <a:ext cx="1666344" cy="1666344"/>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3" name="Google Shape;1533;p63"/>
            <p:cNvSpPr/>
            <p:nvPr/>
          </p:nvSpPr>
          <p:spPr>
            <a:xfrm>
              <a:off x="8533640" y="3585506"/>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4" name="Google Shape;1534;p63"/>
            <p:cNvSpPr/>
            <p:nvPr/>
          </p:nvSpPr>
          <p:spPr>
            <a:xfrm>
              <a:off x="7709172" y="3858384"/>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grpSp>
        <p:nvGrpSpPr>
          <p:cNvPr id="1540" name="Google Shape;1540;p64"/>
          <p:cNvGrpSpPr/>
          <p:nvPr/>
        </p:nvGrpSpPr>
        <p:grpSpPr>
          <a:xfrm>
            <a:off x="559817" y="1427711"/>
            <a:ext cx="8783192" cy="215444"/>
            <a:chOff x="559817" y="2136914"/>
            <a:chExt cx="8783192" cy="215444"/>
          </a:xfrm>
        </p:grpSpPr>
        <p:sp>
          <p:nvSpPr>
            <p:cNvPr id="1541" name="Google Shape;1541;p64"/>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42" name="Google Shape;1542;p64"/>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Cách xác định mật độ cho thuật toán DBSCAN</a:t>
              </a:r>
              <a:endParaRPr/>
            </a:p>
          </p:txBody>
        </p:sp>
      </p:grpSp>
      <p:grpSp>
        <p:nvGrpSpPr>
          <p:cNvPr id="1543" name="Google Shape;1543;p64"/>
          <p:cNvGrpSpPr/>
          <p:nvPr/>
        </p:nvGrpSpPr>
        <p:grpSpPr>
          <a:xfrm>
            <a:off x="450000" y="450000"/>
            <a:ext cx="9018000" cy="276999"/>
            <a:chOff x="450000" y="450000"/>
            <a:chExt cx="9018000" cy="276999"/>
          </a:xfrm>
        </p:grpSpPr>
        <p:sp>
          <p:nvSpPr>
            <p:cNvPr id="1544" name="Google Shape;1544;p6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545" name="Google Shape;1545;p6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546" name="Google Shape;1546;p64"/>
          <p:cNvSpPr/>
          <p:nvPr/>
        </p:nvSpPr>
        <p:spPr>
          <a:xfrm>
            <a:off x="702940" y="4209431"/>
            <a:ext cx="8632825" cy="848163"/>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Đây là cụm mở rộng.</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Mục đích của thuật toán DBSCAN là kiểm tra mọi dấu chấm bằng cách lặp đi lặp lại cùng một quy trình. Sau khi hoàn thành tất cả các quy trình, cụm dữ liệu trông như sau.</a:t>
            </a:r>
            <a:endParaRPr sz="1300">
              <a:solidFill>
                <a:srgbClr val="262626"/>
              </a:solidFill>
              <a:latin typeface="Arial"/>
              <a:ea typeface="Arial"/>
              <a:cs typeface="Arial"/>
              <a:sym typeface="Arial"/>
            </a:endParaRPr>
          </a:p>
        </p:txBody>
      </p:sp>
      <p:grpSp>
        <p:nvGrpSpPr>
          <p:cNvPr id="1547" name="Google Shape;1547;p64"/>
          <p:cNvGrpSpPr/>
          <p:nvPr/>
        </p:nvGrpSpPr>
        <p:grpSpPr>
          <a:xfrm>
            <a:off x="3008719" y="1917288"/>
            <a:ext cx="3667788" cy="2027181"/>
            <a:chOff x="6895628" y="2165595"/>
            <a:chExt cx="3667788" cy="2027181"/>
          </a:xfrm>
        </p:grpSpPr>
        <p:sp>
          <p:nvSpPr>
            <p:cNvPr id="1548" name="Google Shape;1548;p64"/>
            <p:cNvSpPr/>
            <p:nvPr/>
          </p:nvSpPr>
          <p:spPr>
            <a:xfrm>
              <a:off x="7269008" y="2526432"/>
              <a:ext cx="1666344" cy="1666344"/>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9" name="Google Shape;1549;p64"/>
            <p:cNvSpPr/>
            <p:nvPr/>
          </p:nvSpPr>
          <p:spPr>
            <a:xfrm>
              <a:off x="7684928" y="3037984"/>
              <a:ext cx="108000" cy="1080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0" name="Google Shape;1550;p64"/>
            <p:cNvSpPr/>
            <p:nvPr/>
          </p:nvSpPr>
          <p:spPr>
            <a:xfrm>
              <a:off x="7418104" y="3211782"/>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1" name="Google Shape;1551;p64"/>
            <p:cNvSpPr/>
            <p:nvPr/>
          </p:nvSpPr>
          <p:spPr>
            <a:xfrm>
              <a:off x="8056120" y="3905546"/>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2" name="Google Shape;1552;p64"/>
            <p:cNvSpPr/>
            <p:nvPr/>
          </p:nvSpPr>
          <p:spPr>
            <a:xfrm>
              <a:off x="8416800" y="2681266"/>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3" name="Google Shape;1553;p64"/>
            <p:cNvSpPr/>
            <p:nvPr/>
          </p:nvSpPr>
          <p:spPr>
            <a:xfrm>
              <a:off x="8061200" y="3285786"/>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4" name="Google Shape;1554;p64"/>
            <p:cNvSpPr/>
            <p:nvPr/>
          </p:nvSpPr>
          <p:spPr>
            <a:xfrm>
              <a:off x="7132728" y="2791394"/>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5" name="Google Shape;1555;p64"/>
            <p:cNvSpPr/>
            <p:nvPr/>
          </p:nvSpPr>
          <p:spPr>
            <a:xfrm>
              <a:off x="8976768" y="237991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6" name="Google Shape;1556;p64"/>
            <p:cNvSpPr/>
            <p:nvPr/>
          </p:nvSpPr>
          <p:spPr>
            <a:xfrm>
              <a:off x="9418728" y="277107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7" name="Google Shape;1557;p64"/>
            <p:cNvSpPr/>
            <p:nvPr/>
          </p:nvSpPr>
          <p:spPr>
            <a:xfrm>
              <a:off x="9677808" y="314191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8" name="Google Shape;1558;p64"/>
            <p:cNvSpPr/>
            <p:nvPr/>
          </p:nvSpPr>
          <p:spPr>
            <a:xfrm>
              <a:off x="9743848" y="357879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9" name="Google Shape;1559;p64"/>
            <p:cNvSpPr/>
            <p:nvPr/>
          </p:nvSpPr>
          <p:spPr>
            <a:xfrm>
              <a:off x="9977528" y="328415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0" name="Google Shape;1560;p64"/>
            <p:cNvSpPr/>
            <p:nvPr/>
          </p:nvSpPr>
          <p:spPr>
            <a:xfrm>
              <a:off x="10216288" y="286759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1" name="Google Shape;1561;p64"/>
            <p:cNvSpPr/>
            <p:nvPr/>
          </p:nvSpPr>
          <p:spPr>
            <a:xfrm>
              <a:off x="9860688" y="255263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2" name="Google Shape;1562;p64"/>
            <p:cNvSpPr txBox="1"/>
            <p:nvPr/>
          </p:nvSpPr>
          <p:spPr>
            <a:xfrm>
              <a:off x="10128682" y="2165595"/>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P:5</a:t>
              </a:r>
              <a:endParaRPr b="1" sz="1400">
                <a:solidFill>
                  <a:schemeClr val="dk1"/>
                </a:solidFill>
                <a:latin typeface="Arial"/>
                <a:ea typeface="Arial"/>
                <a:cs typeface="Arial"/>
                <a:sym typeface="Arial"/>
              </a:endParaRPr>
            </a:p>
          </p:txBody>
        </p:sp>
        <p:sp>
          <p:nvSpPr>
            <p:cNvPr id="1563" name="Google Shape;1563;p64"/>
            <p:cNvSpPr/>
            <p:nvPr/>
          </p:nvSpPr>
          <p:spPr>
            <a:xfrm>
              <a:off x="6895628" y="2221632"/>
              <a:ext cx="1666344" cy="1666344"/>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4" name="Google Shape;1564;p64"/>
            <p:cNvSpPr/>
            <p:nvPr/>
          </p:nvSpPr>
          <p:spPr>
            <a:xfrm>
              <a:off x="8533640" y="3585506"/>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5" name="Google Shape;1565;p64"/>
            <p:cNvSpPr/>
            <p:nvPr/>
          </p:nvSpPr>
          <p:spPr>
            <a:xfrm>
              <a:off x="7709172" y="3858384"/>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grpSp>
        <p:nvGrpSpPr>
          <p:cNvPr id="1571" name="Google Shape;1571;p65"/>
          <p:cNvGrpSpPr/>
          <p:nvPr/>
        </p:nvGrpSpPr>
        <p:grpSpPr>
          <a:xfrm>
            <a:off x="559817" y="1427711"/>
            <a:ext cx="8783192" cy="215444"/>
            <a:chOff x="559817" y="2136914"/>
            <a:chExt cx="8783192" cy="215444"/>
          </a:xfrm>
        </p:grpSpPr>
        <p:sp>
          <p:nvSpPr>
            <p:cNvPr id="1572" name="Google Shape;1572;p6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73" name="Google Shape;1573;p65"/>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Cách xác định mật độ cho thuật toán DBSCAN</a:t>
              </a:r>
              <a:endParaRPr/>
            </a:p>
          </p:txBody>
        </p:sp>
      </p:grpSp>
      <p:grpSp>
        <p:nvGrpSpPr>
          <p:cNvPr id="1574" name="Google Shape;1574;p65"/>
          <p:cNvGrpSpPr/>
          <p:nvPr/>
        </p:nvGrpSpPr>
        <p:grpSpPr>
          <a:xfrm>
            <a:off x="450000" y="450000"/>
            <a:ext cx="9018000" cy="276999"/>
            <a:chOff x="450000" y="450000"/>
            <a:chExt cx="9018000" cy="276999"/>
          </a:xfrm>
        </p:grpSpPr>
        <p:sp>
          <p:nvSpPr>
            <p:cNvPr id="1575" name="Google Shape;1575;p6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576" name="Google Shape;1576;p6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
        <p:nvSpPr>
          <p:cNvPr id="1577" name="Google Shape;1577;p65"/>
          <p:cNvSpPr/>
          <p:nvPr/>
        </p:nvSpPr>
        <p:spPr>
          <a:xfrm>
            <a:off x="702940" y="4762110"/>
            <a:ext cx="8632825" cy="1150810"/>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chấm đen là các đối tượng cốt lõi.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Tương tự như vậy, DBSCAN chỉ lấy hai tham số và sử dụng chúng để tạo một cụm.</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Do đó, không có tham số nào khác được yêu cầu ngoài giá trị ε và P. Đây là cách mật độ được xác định trong thuật toán DBSCAN.</a:t>
            </a:r>
            <a:endParaRPr sz="1300">
              <a:solidFill>
                <a:srgbClr val="262626"/>
              </a:solidFill>
              <a:latin typeface="Arial"/>
              <a:ea typeface="Arial"/>
              <a:cs typeface="Arial"/>
              <a:sym typeface="Arial"/>
            </a:endParaRPr>
          </a:p>
        </p:txBody>
      </p:sp>
      <p:grpSp>
        <p:nvGrpSpPr>
          <p:cNvPr id="1578" name="Google Shape;1578;p65"/>
          <p:cNvGrpSpPr/>
          <p:nvPr/>
        </p:nvGrpSpPr>
        <p:grpSpPr>
          <a:xfrm>
            <a:off x="2899015" y="1907744"/>
            <a:ext cx="3897244" cy="2626464"/>
            <a:chOff x="2899015" y="1952673"/>
            <a:chExt cx="3897244" cy="2626464"/>
          </a:xfrm>
        </p:grpSpPr>
        <p:sp>
          <p:nvSpPr>
            <p:cNvPr id="1579" name="Google Shape;1579;p65"/>
            <p:cNvSpPr/>
            <p:nvPr/>
          </p:nvSpPr>
          <p:spPr>
            <a:xfrm>
              <a:off x="4628755" y="1952673"/>
              <a:ext cx="1666344" cy="1666344"/>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0" name="Google Shape;1580;p65"/>
            <p:cNvSpPr/>
            <p:nvPr/>
          </p:nvSpPr>
          <p:spPr>
            <a:xfrm>
              <a:off x="4917435" y="2276003"/>
              <a:ext cx="1666344" cy="1666344"/>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1" name="Google Shape;1581;p65"/>
            <p:cNvSpPr/>
            <p:nvPr/>
          </p:nvSpPr>
          <p:spPr>
            <a:xfrm>
              <a:off x="5129915" y="2485033"/>
              <a:ext cx="1666344" cy="1666344"/>
            </a:xfrm>
            <a:prstGeom prst="ellipse">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2" name="Google Shape;1582;p65"/>
            <p:cNvSpPr txBox="1"/>
            <p:nvPr/>
          </p:nvSpPr>
          <p:spPr>
            <a:xfrm>
              <a:off x="6268612" y="2037759"/>
              <a:ext cx="4347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P:5</a:t>
              </a:r>
              <a:endParaRPr b="1" sz="1400">
                <a:solidFill>
                  <a:schemeClr val="dk1"/>
                </a:solidFill>
                <a:latin typeface="Arial"/>
                <a:ea typeface="Arial"/>
                <a:cs typeface="Arial"/>
                <a:sym typeface="Arial"/>
              </a:endParaRPr>
            </a:p>
          </p:txBody>
        </p:sp>
        <p:sp>
          <p:nvSpPr>
            <p:cNvPr id="1583" name="Google Shape;1583;p65"/>
            <p:cNvSpPr/>
            <p:nvPr/>
          </p:nvSpPr>
          <p:spPr>
            <a:xfrm>
              <a:off x="4980155" y="2301455"/>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4" name="Google Shape;1584;p65"/>
            <p:cNvSpPr/>
            <p:nvPr/>
          </p:nvSpPr>
          <p:spPr>
            <a:xfrm>
              <a:off x="5846529" y="2485033"/>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5" name="Google Shape;1585;p65"/>
            <p:cNvSpPr/>
            <p:nvPr/>
          </p:nvSpPr>
          <p:spPr>
            <a:xfrm>
              <a:off x="6209983" y="2798151"/>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6" name="Google Shape;1586;p65"/>
            <p:cNvSpPr/>
            <p:nvPr/>
          </p:nvSpPr>
          <p:spPr>
            <a:xfrm>
              <a:off x="5727617" y="3507509"/>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7" name="Google Shape;1587;p65"/>
            <p:cNvSpPr/>
            <p:nvPr/>
          </p:nvSpPr>
          <p:spPr>
            <a:xfrm>
              <a:off x="5399255" y="2705315"/>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8" name="Google Shape;1588;p65"/>
            <p:cNvSpPr/>
            <p:nvPr/>
          </p:nvSpPr>
          <p:spPr>
            <a:xfrm>
              <a:off x="5681195" y="3078695"/>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9" name="Google Shape;1589;p65"/>
            <p:cNvSpPr/>
            <p:nvPr/>
          </p:nvSpPr>
          <p:spPr>
            <a:xfrm>
              <a:off x="5970755" y="3200615"/>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0" name="Google Shape;1590;p65"/>
            <p:cNvSpPr/>
            <p:nvPr/>
          </p:nvSpPr>
          <p:spPr>
            <a:xfrm>
              <a:off x="3257155" y="2425113"/>
              <a:ext cx="1666344" cy="1666344"/>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1" name="Google Shape;1591;p65"/>
            <p:cNvSpPr/>
            <p:nvPr/>
          </p:nvSpPr>
          <p:spPr>
            <a:xfrm>
              <a:off x="2982835" y="2912793"/>
              <a:ext cx="1666344" cy="1666344"/>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2" name="Google Shape;1592;p65"/>
            <p:cNvSpPr/>
            <p:nvPr/>
          </p:nvSpPr>
          <p:spPr>
            <a:xfrm>
              <a:off x="2899015" y="2173653"/>
              <a:ext cx="1666344" cy="1666344"/>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3" name="Google Shape;1593;p65"/>
            <p:cNvSpPr/>
            <p:nvPr/>
          </p:nvSpPr>
          <p:spPr>
            <a:xfrm>
              <a:off x="3113255" y="2720555"/>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4" name="Google Shape;1594;p65"/>
            <p:cNvSpPr/>
            <p:nvPr/>
          </p:nvSpPr>
          <p:spPr>
            <a:xfrm>
              <a:off x="4401188" y="2604868"/>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5" name="Google Shape;1595;p65"/>
            <p:cNvSpPr/>
            <p:nvPr/>
          </p:nvSpPr>
          <p:spPr>
            <a:xfrm>
              <a:off x="4515641" y="3495021"/>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6" name="Google Shape;1596;p65"/>
            <p:cNvSpPr/>
            <p:nvPr/>
          </p:nvSpPr>
          <p:spPr>
            <a:xfrm>
              <a:off x="4043354" y="3844154"/>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7" name="Google Shape;1597;p65"/>
            <p:cNvSpPr/>
            <p:nvPr/>
          </p:nvSpPr>
          <p:spPr>
            <a:xfrm>
              <a:off x="3403427" y="3134107"/>
              <a:ext cx="108000" cy="108000"/>
            </a:xfrm>
            <a:prstGeom prst="ellipse">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8" name="Google Shape;1598;p65"/>
            <p:cNvSpPr/>
            <p:nvPr/>
          </p:nvSpPr>
          <p:spPr>
            <a:xfrm>
              <a:off x="3669515" y="2956775"/>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9" name="Google Shape;1599;p65"/>
            <p:cNvSpPr/>
            <p:nvPr/>
          </p:nvSpPr>
          <p:spPr>
            <a:xfrm>
              <a:off x="3699995" y="3772115"/>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0" name="Google Shape;1600;p65"/>
            <p:cNvSpPr/>
            <p:nvPr/>
          </p:nvSpPr>
          <p:spPr>
            <a:xfrm>
              <a:off x="4042895" y="3208235"/>
              <a:ext cx="108000" cy="108000"/>
            </a:xfrm>
            <a:prstGeom prst="ellipse">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66"/>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cụm</a:t>
            </a:r>
            <a:endParaRPr sz="2400">
              <a:solidFill>
                <a:srgbClr val="0C0C0C"/>
              </a:solidFill>
              <a:latin typeface="Arial"/>
              <a:ea typeface="Arial"/>
              <a:cs typeface="Arial"/>
              <a:sym typeface="Arial"/>
            </a:endParaRPr>
          </a:p>
        </p:txBody>
      </p:sp>
      <p:grpSp>
        <p:nvGrpSpPr>
          <p:cNvPr id="1607" name="Google Shape;1607;p66"/>
          <p:cNvGrpSpPr/>
          <p:nvPr/>
        </p:nvGrpSpPr>
        <p:grpSpPr>
          <a:xfrm>
            <a:off x="559817" y="1902381"/>
            <a:ext cx="8783192" cy="215444"/>
            <a:chOff x="559817" y="2136914"/>
            <a:chExt cx="8783192" cy="215444"/>
          </a:xfrm>
        </p:grpSpPr>
        <p:sp>
          <p:nvSpPr>
            <p:cNvPr id="1608" name="Google Shape;1608;p6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09" name="Google Shape;1609;p66"/>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Câu hỏi: Thuật toán phân cụm nào phù hợp với những trường hợp sau?</a:t>
              </a:r>
              <a:endParaRPr/>
            </a:p>
          </p:txBody>
        </p:sp>
      </p:grpSp>
      <p:grpSp>
        <p:nvGrpSpPr>
          <p:cNvPr id="1610" name="Google Shape;1610;p66"/>
          <p:cNvGrpSpPr/>
          <p:nvPr/>
        </p:nvGrpSpPr>
        <p:grpSpPr>
          <a:xfrm>
            <a:off x="450000" y="450000"/>
            <a:ext cx="9018000" cy="276999"/>
            <a:chOff x="450000" y="450000"/>
            <a:chExt cx="9018000" cy="276999"/>
          </a:xfrm>
        </p:grpSpPr>
        <p:sp>
          <p:nvSpPr>
            <p:cNvPr id="1611" name="Google Shape;1611;p6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612" name="Google Shape;1612;p6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grpSp>
        <p:nvGrpSpPr>
          <p:cNvPr id="1613" name="Google Shape;1613;p66"/>
          <p:cNvGrpSpPr/>
          <p:nvPr/>
        </p:nvGrpSpPr>
        <p:grpSpPr>
          <a:xfrm>
            <a:off x="712182" y="2438024"/>
            <a:ext cx="8462963" cy="3295232"/>
            <a:chOff x="869950" y="2554021"/>
            <a:chExt cx="8462963" cy="3295232"/>
          </a:xfrm>
        </p:grpSpPr>
        <p:pic>
          <p:nvPicPr>
            <p:cNvPr id="1614" name="Google Shape;1614;p66"/>
            <p:cNvPicPr preferRelativeResize="0"/>
            <p:nvPr/>
          </p:nvPicPr>
          <p:blipFill rotWithShape="1">
            <a:blip r:embed="rId3">
              <a:alphaModFix/>
            </a:blip>
            <a:srcRect b="0" l="0" r="0" t="0"/>
            <a:stretch/>
          </p:blipFill>
          <p:spPr>
            <a:xfrm>
              <a:off x="933450" y="2600325"/>
              <a:ext cx="3855046" cy="2880000"/>
            </a:xfrm>
            <a:prstGeom prst="rect">
              <a:avLst/>
            </a:prstGeom>
            <a:noFill/>
            <a:ln>
              <a:noFill/>
            </a:ln>
          </p:spPr>
        </p:pic>
        <p:pic>
          <p:nvPicPr>
            <p:cNvPr id="1615" name="Google Shape;1615;p66"/>
            <p:cNvPicPr preferRelativeResize="0"/>
            <p:nvPr/>
          </p:nvPicPr>
          <p:blipFill rotWithShape="1">
            <a:blip r:embed="rId4">
              <a:alphaModFix/>
            </a:blip>
            <a:srcRect b="0" l="0" r="0" t="0"/>
            <a:stretch/>
          </p:blipFill>
          <p:spPr>
            <a:xfrm>
              <a:off x="5563218" y="2554021"/>
              <a:ext cx="3384000" cy="2880000"/>
            </a:xfrm>
            <a:prstGeom prst="rect">
              <a:avLst/>
            </a:prstGeom>
            <a:noFill/>
            <a:ln>
              <a:noFill/>
            </a:ln>
          </p:spPr>
        </p:pic>
        <p:sp>
          <p:nvSpPr>
            <p:cNvPr id="1616" name="Google Shape;1616;p66"/>
            <p:cNvSpPr txBox="1"/>
            <p:nvPr/>
          </p:nvSpPr>
          <p:spPr>
            <a:xfrm>
              <a:off x="2532095" y="5488128"/>
              <a:ext cx="757173" cy="361125"/>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262626"/>
                </a:buClr>
                <a:buSzPts val="1300"/>
                <a:buFont typeface="Arial"/>
                <a:buNone/>
              </a:pPr>
              <a:r>
                <a:rPr i="0" lang="en-US" sz="1300">
                  <a:solidFill>
                    <a:srgbClr val="262626"/>
                  </a:solidFill>
                  <a:latin typeface="Arial"/>
                  <a:ea typeface="Arial"/>
                  <a:cs typeface="Arial"/>
                  <a:sym typeface="Arial"/>
                </a:rPr>
                <a:t>(a)</a:t>
              </a:r>
              <a:endParaRPr i="0" sz="1300">
                <a:solidFill>
                  <a:srgbClr val="262626"/>
                </a:solidFill>
                <a:latin typeface="Arial"/>
                <a:ea typeface="Arial"/>
                <a:cs typeface="Arial"/>
                <a:sym typeface="Arial"/>
              </a:endParaRPr>
            </a:p>
          </p:txBody>
        </p:sp>
        <p:sp>
          <p:nvSpPr>
            <p:cNvPr id="1617" name="Google Shape;1617;p66"/>
            <p:cNvSpPr txBox="1"/>
            <p:nvPr/>
          </p:nvSpPr>
          <p:spPr>
            <a:xfrm>
              <a:off x="6913595" y="5441824"/>
              <a:ext cx="757173" cy="40011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262626"/>
                </a:buClr>
                <a:buSzPts val="1300"/>
                <a:buFont typeface="Arial"/>
                <a:buNone/>
              </a:pPr>
              <a:r>
                <a:rPr i="0" lang="en-US" sz="1300">
                  <a:solidFill>
                    <a:srgbClr val="262626"/>
                  </a:solidFill>
                  <a:latin typeface="Arial"/>
                  <a:ea typeface="Arial"/>
                  <a:cs typeface="Arial"/>
                  <a:sym typeface="Arial"/>
                </a:rPr>
                <a:t>(b)</a:t>
              </a:r>
              <a:endParaRPr i="0" sz="1300">
                <a:solidFill>
                  <a:srgbClr val="262626"/>
                </a:solidFill>
                <a:latin typeface="Arial"/>
                <a:ea typeface="Arial"/>
                <a:cs typeface="Arial"/>
                <a:sym typeface="Arial"/>
              </a:endParaRPr>
            </a:p>
          </p:txBody>
        </p:sp>
        <p:sp>
          <p:nvSpPr>
            <p:cNvPr id="1618" name="Google Shape;1618;p66"/>
            <p:cNvSpPr/>
            <p:nvPr/>
          </p:nvSpPr>
          <p:spPr>
            <a:xfrm>
              <a:off x="869950" y="2600325"/>
              <a:ext cx="4081463" cy="2833696"/>
            </a:xfrm>
            <a:prstGeom prst="rect">
              <a:avLst/>
            </a:prstGeom>
            <a:no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9" name="Google Shape;1619;p66"/>
            <p:cNvSpPr/>
            <p:nvPr/>
          </p:nvSpPr>
          <p:spPr>
            <a:xfrm>
              <a:off x="5251450" y="2600325"/>
              <a:ext cx="4081463" cy="2833696"/>
            </a:xfrm>
            <a:prstGeom prst="rect">
              <a:avLst/>
            </a:prstGeom>
            <a:no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67"/>
          <p:cNvSpPr/>
          <p:nvPr/>
        </p:nvSpPr>
        <p:spPr>
          <a:xfrm>
            <a:off x="546895" y="1523719"/>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Bài tập coding số 0403</a:t>
            </a:r>
            <a:endParaRPr/>
          </a:p>
        </p:txBody>
      </p:sp>
      <p:grpSp>
        <p:nvGrpSpPr>
          <p:cNvPr id="1626" name="Google Shape;1626;p67"/>
          <p:cNvGrpSpPr/>
          <p:nvPr/>
        </p:nvGrpSpPr>
        <p:grpSpPr>
          <a:xfrm>
            <a:off x="558798" y="2060849"/>
            <a:ext cx="8797129" cy="3960439"/>
            <a:chOff x="558798" y="2060849"/>
            <a:chExt cx="8797129" cy="3960439"/>
          </a:xfrm>
        </p:grpSpPr>
        <p:sp>
          <p:nvSpPr>
            <p:cNvPr id="1627" name="Google Shape;1627;p67"/>
            <p:cNvSpPr/>
            <p:nvPr/>
          </p:nvSpPr>
          <p:spPr>
            <a:xfrm>
              <a:off x="558799" y="2060849"/>
              <a:ext cx="8785225" cy="3960439"/>
            </a:xfrm>
            <a:prstGeom prst="rect">
              <a:avLst/>
            </a:prstGeom>
            <a:solidFill>
              <a:srgbClr val="B3C6E7"/>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28" name="Google Shape;1628;p67"/>
            <p:cNvGrpSpPr/>
            <p:nvPr/>
          </p:nvGrpSpPr>
          <p:grpSpPr>
            <a:xfrm>
              <a:off x="558798" y="3945816"/>
              <a:ext cx="8797129" cy="576572"/>
              <a:chOff x="4778069" y="4391025"/>
              <a:chExt cx="2349160" cy="431802"/>
            </a:xfrm>
          </p:grpSpPr>
          <p:sp>
            <p:nvSpPr>
              <p:cNvPr id="1629" name="Google Shape;1629;p67"/>
              <p:cNvSpPr/>
              <p:nvPr/>
            </p:nvSpPr>
            <p:spPr>
              <a:xfrm>
                <a:off x="4778069" y="4391025"/>
                <a:ext cx="2349160" cy="431802"/>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1630" name="Google Shape;1630;p67"/>
              <p:cNvSpPr/>
              <p:nvPr/>
            </p:nvSpPr>
            <p:spPr>
              <a:xfrm>
                <a:off x="4852511" y="4528466"/>
                <a:ext cx="2200275" cy="23049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Làm theo các bước thực hành trong tệp 'ex_0403.ipynb’.</a:t>
                </a:r>
                <a:endParaRPr/>
              </a:p>
            </p:txBody>
          </p:sp>
        </p:grpSp>
        <p:pic>
          <p:nvPicPr>
            <p:cNvPr descr="텍스트, 클립아트이(가) 표시된 사진&#10;&#10;자동 생성된 설명" id="1631" name="Google Shape;1631;p67"/>
            <p:cNvPicPr preferRelativeResize="0"/>
            <p:nvPr/>
          </p:nvPicPr>
          <p:blipFill rotWithShape="1">
            <a:blip r:embed="rId3">
              <a:alphaModFix/>
            </a:blip>
            <a:srcRect b="14299" l="28593" r="51947" t="14475"/>
            <a:stretch/>
          </p:blipFill>
          <p:spPr>
            <a:xfrm>
              <a:off x="4370123" y="2647560"/>
              <a:ext cx="1162577" cy="1174440"/>
            </a:xfrm>
            <a:prstGeom prst="ellipse">
              <a:avLst/>
            </a:prstGeom>
            <a:noFill/>
            <a:ln>
              <a:noFill/>
            </a:ln>
          </p:spPr>
        </p:pic>
      </p:grpSp>
      <p:grpSp>
        <p:nvGrpSpPr>
          <p:cNvPr id="1632" name="Google Shape;1632;p67"/>
          <p:cNvGrpSpPr/>
          <p:nvPr/>
        </p:nvGrpSpPr>
        <p:grpSpPr>
          <a:xfrm>
            <a:off x="450000" y="450000"/>
            <a:ext cx="9018000" cy="276999"/>
            <a:chOff x="450000" y="450000"/>
            <a:chExt cx="9018000" cy="276999"/>
          </a:xfrm>
        </p:grpSpPr>
        <p:sp>
          <p:nvSpPr>
            <p:cNvPr id="1633" name="Google Shape;1633;p6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3.2. Các phương pháp phân cụm khác</a:t>
              </a:r>
              <a:endParaRPr sz="1800">
                <a:solidFill>
                  <a:schemeClr val="lt1"/>
                </a:solidFill>
                <a:latin typeface="Arial"/>
                <a:ea typeface="Arial"/>
                <a:cs typeface="Arial"/>
                <a:sym typeface="Arial"/>
              </a:endParaRPr>
            </a:p>
          </p:txBody>
        </p:sp>
        <p:sp>
          <p:nvSpPr>
            <p:cNvPr id="1634" name="Google Shape;1634;p6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03</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grpSp>
        <p:nvGrpSpPr>
          <p:cNvPr id="1640" name="Google Shape;1640;p68"/>
          <p:cNvGrpSpPr/>
          <p:nvPr/>
        </p:nvGrpSpPr>
        <p:grpSpPr>
          <a:xfrm>
            <a:off x="989683" y="2748696"/>
            <a:ext cx="7994177" cy="2468204"/>
            <a:chOff x="989683" y="2748696"/>
            <a:chExt cx="7994177" cy="2468204"/>
          </a:xfrm>
        </p:grpSpPr>
        <p:sp>
          <p:nvSpPr>
            <p:cNvPr id="1641" name="Google Shape;1641;p68"/>
            <p:cNvSpPr/>
            <p:nvPr/>
          </p:nvSpPr>
          <p:spPr>
            <a:xfrm>
              <a:off x="989683" y="3133792"/>
              <a:ext cx="7994177"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rgbClr val="000000"/>
                  </a:solidFill>
                  <a:latin typeface="Arial"/>
                  <a:ea typeface="Arial"/>
                  <a:cs typeface="Arial"/>
                  <a:sym typeface="Arial"/>
                </a:rPr>
                <a:t>Mô hình nhân tố tuyến tính để giảm số chiều dữ liệu</a:t>
              </a:r>
              <a:endParaRPr sz="3200">
                <a:solidFill>
                  <a:srgbClr val="000000"/>
                </a:solidFill>
                <a:latin typeface="Arial"/>
                <a:ea typeface="Arial"/>
                <a:cs typeface="Arial"/>
                <a:sym typeface="Arial"/>
              </a:endParaRPr>
            </a:p>
          </p:txBody>
        </p:sp>
        <p:sp>
          <p:nvSpPr>
            <p:cNvPr id="1642" name="Google Shape;1642;p68"/>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Bài 4. </a:t>
              </a:r>
              <a:endParaRPr sz="5398">
                <a:solidFill>
                  <a:srgbClr val="7F7F7F"/>
                </a:solidFill>
                <a:latin typeface="Arial"/>
                <a:ea typeface="Arial"/>
                <a:cs typeface="Arial"/>
                <a:sym typeface="Arial"/>
              </a:endParaRPr>
            </a:p>
          </p:txBody>
        </p:sp>
        <p:grpSp>
          <p:nvGrpSpPr>
            <p:cNvPr id="1643" name="Google Shape;1643;p68"/>
            <p:cNvGrpSpPr/>
            <p:nvPr/>
          </p:nvGrpSpPr>
          <p:grpSpPr>
            <a:xfrm>
              <a:off x="1051307" y="4509120"/>
              <a:ext cx="5700472" cy="707780"/>
              <a:chOff x="1051307" y="4065033"/>
              <a:chExt cx="5700472" cy="707780"/>
            </a:xfrm>
          </p:grpSpPr>
          <p:sp>
            <p:nvSpPr>
              <p:cNvPr id="1644" name="Google Shape;1644;p68"/>
              <p:cNvSpPr/>
              <p:nvPr/>
            </p:nvSpPr>
            <p:spPr>
              <a:xfrm>
                <a:off x="1234128" y="4066226"/>
                <a:ext cx="5517651" cy="27687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4.1. Phân tích thành phần chính</a:t>
                </a:r>
                <a:endParaRPr sz="1799">
                  <a:solidFill>
                    <a:srgbClr val="3F3F3F"/>
                  </a:solidFill>
                  <a:latin typeface="Arial"/>
                  <a:ea typeface="Arial"/>
                  <a:cs typeface="Arial"/>
                  <a:sym typeface="Arial"/>
                </a:endParaRPr>
              </a:p>
            </p:txBody>
          </p:sp>
          <p:sp>
            <p:nvSpPr>
              <p:cNvPr id="1645" name="Google Shape;1645;p68"/>
              <p:cNvSpPr/>
              <p:nvPr/>
            </p:nvSpPr>
            <p:spPr>
              <a:xfrm>
                <a:off x="1051307" y="4065033"/>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sp>
            <p:nvSpPr>
              <p:cNvPr id="1646" name="Google Shape;1646;p68"/>
              <p:cNvSpPr/>
              <p:nvPr/>
            </p:nvSpPr>
            <p:spPr>
              <a:xfrm>
                <a:off x="1234128" y="4495903"/>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4.2. Ứng dụng của các thành phần chính</a:t>
                </a:r>
                <a:endParaRPr sz="1799">
                  <a:solidFill>
                    <a:srgbClr val="A5A5A5"/>
                  </a:solidFill>
                  <a:latin typeface="Arial"/>
                  <a:ea typeface="Arial"/>
                  <a:cs typeface="Arial"/>
                  <a:sym typeface="Arial"/>
                </a:endParaRPr>
              </a:p>
            </p:txBody>
          </p:sp>
          <p:sp>
            <p:nvSpPr>
              <p:cNvPr id="1647" name="Google Shape;1647;p68"/>
              <p:cNvSpPr/>
              <p:nvPr/>
            </p:nvSpPr>
            <p:spPr>
              <a:xfrm>
                <a:off x="1051307" y="4494729"/>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gr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grpSp>
        <p:nvGrpSpPr>
          <p:cNvPr id="1653" name="Google Shape;1653;p69"/>
          <p:cNvGrpSpPr/>
          <p:nvPr/>
        </p:nvGrpSpPr>
        <p:grpSpPr>
          <a:xfrm>
            <a:off x="558800" y="3195632"/>
            <a:ext cx="8785225" cy="215444"/>
            <a:chOff x="1027113" y="2045625"/>
            <a:chExt cx="8785225" cy="215444"/>
          </a:xfrm>
        </p:grpSpPr>
        <p:sp>
          <p:nvSpPr>
            <p:cNvPr id="1654" name="Google Shape;1654;p69"/>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5" name="Google Shape;1655;p69"/>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Ưu điểm:</a:t>
              </a:r>
              <a:endParaRPr/>
            </a:p>
          </p:txBody>
        </p:sp>
      </p:grpSp>
      <p:sp>
        <p:nvSpPr>
          <p:cNvPr id="1656" name="Google Shape;1656;p69"/>
          <p:cNvSpPr/>
          <p:nvPr/>
        </p:nvSpPr>
        <p:spPr>
          <a:xfrm>
            <a:off x="712182" y="3520309"/>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Nhiều ứng dụng khoa học dữ liệu: tiền xử lý, mô hình hóa, giảm kích thước, trực quan hóa, v.v.</a:t>
            </a:r>
            <a:endParaRPr sz="1300">
              <a:solidFill>
                <a:srgbClr val="262626"/>
              </a:solidFill>
              <a:latin typeface="Arial"/>
              <a:ea typeface="Arial"/>
              <a:cs typeface="Arial"/>
              <a:sym typeface="Arial"/>
            </a:endParaRPr>
          </a:p>
        </p:txBody>
      </p:sp>
      <p:grpSp>
        <p:nvGrpSpPr>
          <p:cNvPr id="1657" name="Google Shape;1657;p69"/>
          <p:cNvGrpSpPr/>
          <p:nvPr/>
        </p:nvGrpSpPr>
        <p:grpSpPr>
          <a:xfrm>
            <a:off x="558800" y="3983032"/>
            <a:ext cx="8785225" cy="215444"/>
            <a:chOff x="1027113" y="2045625"/>
            <a:chExt cx="8785225" cy="215444"/>
          </a:xfrm>
        </p:grpSpPr>
        <p:sp>
          <p:nvSpPr>
            <p:cNvPr id="1658" name="Google Shape;1658;p69"/>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9" name="Google Shape;1659;p69"/>
            <p:cNvSpPr/>
            <p:nvPr/>
          </p:nvSpPr>
          <p:spPr>
            <a:xfrm>
              <a:off x="1179514" y="2045625"/>
              <a:ext cx="863282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Nhược điểm:</a:t>
              </a:r>
              <a:endParaRPr/>
            </a:p>
          </p:txBody>
        </p:sp>
      </p:grpSp>
      <p:sp>
        <p:nvSpPr>
          <p:cNvPr id="1660" name="Google Shape;1660;p69"/>
          <p:cNvSpPr/>
          <p:nvPr/>
        </p:nvSpPr>
        <p:spPr>
          <a:xfrm>
            <a:off x="712182" y="4307709"/>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Khó diễn giải vì PC có được nhờ sự kết hợp tuyến tính của các tính năng gốc.</a:t>
            </a:r>
            <a:endParaRPr sz="1300">
              <a:solidFill>
                <a:srgbClr val="262626"/>
              </a:solidFill>
              <a:latin typeface="Arial"/>
              <a:ea typeface="Arial"/>
              <a:cs typeface="Arial"/>
              <a:sym typeface="Arial"/>
            </a:endParaRPr>
          </a:p>
        </p:txBody>
      </p:sp>
      <p:sp>
        <p:nvSpPr>
          <p:cNvPr id="1661" name="Google Shape;1661;p69"/>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tích thành phần chính</a:t>
            </a:r>
            <a:endParaRPr sz="2400">
              <a:solidFill>
                <a:srgbClr val="0C0C0C"/>
              </a:solidFill>
              <a:latin typeface="Arial"/>
              <a:ea typeface="Arial"/>
              <a:cs typeface="Arial"/>
              <a:sym typeface="Arial"/>
            </a:endParaRPr>
          </a:p>
        </p:txBody>
      </p:sp>
      <p:grpSp>
        <p:nvGrpSpPr>
          <p:cNvPr id="1662" name="Google Shape;1662;p69"/>
          <p:cNvGrpSpPr/>
          <p:nvPr/>
        </p:nvGrpSpPr>
        <p:grpSpPr>
          <a:xfrm>
            <a:off x="559817" y="1902381"/>
            <a:ext cx="8783192" cy="200055"/>
            <a:chOff x="559817" y="2136914"/>
            <a:chExt cx="8783192" cy="200055"/>
          </a:xfrm>
        </p:grpSpPr>
        <p:sp>
          <p:nvSpPr>
            <p:cNvPr id="1663" name="Google Shape;1663;p6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664" name="Google Shape;1664;p69"/>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Mục đích của phân tích thành phần chính (PCA):</a:t>
              </a:r>
              <a:endParaRPr/>
            </a:p>
          </p:txBody>
        </p:sp>
      </p:grpSp>
      <p:sp>
        <p:nvSpPr>
          <p:cNvPr id="1665" name="Google Shape;1665;p69"/>
          <p:cNvSpPr/>
          <p:nvPr/>
        </p:nvSpPr>
        <p:spPr>
          <a:xfrm>
            <a:off x="702940" y="2216055"/>
            <a:ext cx="8632825" cy="848163"/>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Biến đổi một tập hợp các biến tương quan thành một tập hợp các biến không tương quan khác.</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Nhận một bộ vectơ trực giao mới (các thành phần chính hoặc PC).</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Sắp xếp thứ tự các biến mới từ phương sai lớn nhất đến nhỏ nhất.</a:t>
            </a:r>
            <a:endParaRPr sz="1300">
              <a:solidFill>
                <a:srgbClr val="262626"/>
              </a:solidFill>
              <a:latin typeface="Arial"/>
              <a:ea typeface="Arial"/>
              <a:cs typeface="Arial"/>
              <a:sym typeface="Arial"/>
            </a:endParaRPr>
          </a:p>
        </p:txBody>
      </p:sp>
      <p:grpSp>
        <p:nvGrpSpPr>
          <p:cNvPr id="1666" name="Google Shape;1666;p69"/>
          <p:cNvGrpSpPr/>
          <p:nvPr/>
        </p:nvGrpSpPr>
        <p:grpSpPr>
          <a:xfrm>
            <a:off x="450000" y="450000"/>
            <a:ext cx="9018000" cy="276999"/>
            <a:chOff x="450000" y="450000"/>
            <a:chExt cx="9018000" cy="276999"/>
          </a:xfrm>
        </p:grpSpPr>
        <p:sp>
          <p:nvSpPr>
            <p:cNvPr id="1667" name="Google Shape;1667;p6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668" name="Google Shape;1668;p6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7"/>
          <p:cNvGrpSpPr/>
          <p:nvPr/>
        </p:nvGrpSpPr>
        <p:grpSpPr>
          <a:xfrm>
            <a:off x="559817" y="1867309"/>
            <a:ext cx="8783192" cy="215444"/>
            <a:chOff x="559817" y="2136914"/>
            <a:chExt cx="8783192" cy="215444"/>
          </a:xfrm>
        </p:grpSpPr>
        <p:sp>
          <p:nvSpPr>
            <p:cNvPr id="239" name="Google Shape;239;p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40" name="Google Shape;240;p7"/>
            <p:cNvSpPr/>
            <p:nvPr/>
          </p:nvSpPr>
          <p:spPr>
            <a:xfrm>
              <a:off x="712182" y="2136914"/>
              <a:ext cx="8630827"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Học máy cho học tập không giám sát</a:t>
              </a:r>
              <a:endParaRPr sz="1400">
                <a:solidFill>
                  <a:srgbClr val="262626"/>
                </a:solidFill>
                <a:latin typeface="Arial"/>
                <a:ea typeface="Arial"/>
                <a:cs typeface="Arial"/>
                <a:sym typeface="Arial"/>
              </a:endParaRPr>
            </a:p>
          </p:txBody>
        </p:sp>
      </p:grpSp>
      <p:sp>
        <p:nvSpPr>
          <p:cNvPr id="241" name="Google Shape;241;p7"/>
          <p:cNvSpPr/>
          <p:nvPr/>
        </p:nvSpPr>
        <p:spPr>
          <a:xfrm>
            <a:off x="702940" y="2139372"/>
            <a:ext cx="8632825" cy="1150810"/>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b="1" lang="en-US" sz="1300">
                <a:solidFill>
                  <a:srgbClr val="193EB0"/>
                </a:solidFill>
                <a:latin typeface="Arial"/>
                <a:ea typeface="Arial"/>
                <a:cs typeface="Arial"/>
                <a:sym typeface="Arial"/>
              </a:rPr>
              <a:t>Phân cụm </a:t>
            </a:r>
            <a:r>
              <a:rPr lang="en-US" sz="1300">
                <a:solidFill>
                  <a:schemeClr val="dk1"/>
                </a:solidFill>
                <a:latin typeface="Arial"/>
                <a:ea typeface="Arial"/>
                <a:cs typeface="Arial"/>
                <a:sym typeface="Arial"/>
              </a:rPr>
              <a:t>đề cập đến việc tạo các nhóm đối tượng hoặc người tương tự theo mục đích phân tích và thuật toán</a:t>
            </a:r>
            <a:endParaRPr/>
          </a:p>
          <a:p>
            <a:pPr indent="-182526" lvl="0" marL="182526" marR="0" rtl="0" algn="l">
              <a:spcBef>
                <a:spcPts val="800"/>
              </a:spcBef>
              <a:spcAft>
                <a:spcPts val="0"/>
              </a:spcAft>
              <a:buClr>
                <a:srgbClr val="193EB0"/>
              </a:buClr>
              <a:buSzPts val="1300"/>
              <a:buFont typeface="Arial"/>
              <a:buChar char="‣"/>
            </a:pPr>
            <a:r>
              <a:rPr b="1" lang="en-US" sz="1300">
                <a:solidFill>
                  <a:srgbClr val="193EB0"/>
                </a:solidFill>
                <a:latin typeface="Arial"/>
                <a:ea typeface="Arial"/>
                <a:cs typeface="Arial"/>
                <a:sym typeface="Arial"/>
              </a:rPr>
              <a:t>Hiệp hội </a:t>
            </a:r>
            <a:r>
              <a:rPr lang="en-US" sz="1300">
                <a:solidFill>
                  <a:schemeClr val="dk1"/>
                </a:solidFill>
                <a:latin typeface="Arial"/>
                <a:ea typeface="Arial"/>
                <a:cs typeface="Arial"/>
                <a:sym typeface="Arial"/>
              </a:rPr>
              <a:t>đề cập đến việc khám phá mối quan hệ cùng xuất hiện giữa các mục cụ thể trong tập dữ liệu</a:t>
            </a:r>
            <a:endParaRPr/>
          </a:p>
          <a:p>
            <a:pPr indent="-182526" lvl="0" marL="182526" marR="0" rtl="0" algn="l">
              <a:spcBef>
                <a:spcPts val="800"/>
              </a:spcBef>
              <a:spcAft>
                <a:spcPts val="0"/>
              </a:spcAft>
              <a:buClr>
                <a:srgbClr val="193EB0"/>
              </a:buClr>
              <a:buSzPts val="1300"/>
              <a:buFont typeface="Arial"/>
              <a:buChar char="‣"/>
            </a:pPr>
            <a:r>
              <a:rPr b="1" lang="en-US" sz="1300">
                <a:solidFill>
                  <a:srgbClr val="193EB0"/>
                </a:solidFill>
                <a:latin typeface="Arial"/>
                <a:ea typeface="Arial"/>
                <a:cs typeface="Arial"/>
                <a:sym typeface="Arial"/>
              </a:rPr>
              <a:t>Giảm kích thước </a:t>
            </a:r>
            <a:r>
              <a:rPr lang="en-US" sz="1300">
                <a:solidFill>
                  <a:schemeClr val="dk1"/>
                </a:solidFill>
                <a:latin typeface="Arial"/>
                <a:ea typeface="Arial"/>
                <a:cs typeface="Arial"/>
                <a:sym typeface="Arial"/>
              </a:rPr>
              <a:t>đề cập đến việc tóm tắt một tập hợp biến đã cho thành một số lượng biến nhỏ hơn để đưa ra các giải thích hiệu quả.</a:t>
            </a:r>
            <a:endParaRPr sz="1300">
              <a:solidFill>
                <a:schemeClr val="dk1"/>
              </a:solidFill>
              <a:latin typeface="Arial"/>
              <a:ea typeface="Arial"/>
              <a:cs typeface="Arial"/>
              <a:sym typeface="Arial"/>
            </a:endParaRPr>
          </a:p>
        </p:txBody>
      </p:sp>
      <p:grpSp>
        <p:nvGrpSpPr>
          <p:cNvPr id="242" name="Google Shape;242;p7"/>
          <p:cNvGrpSpPr/>
          <p:nvPr/>
        </p:nvGrpSpPr>
        <p:grpSpPr>
          <a:xfrm>
            <a:off x="450000" y="450000"/>
            <a:ext cx="9018000" cy="276999"/>
            <a:chOff x="450000" y="450000"/>
            <a:chExt cx="9018000" cy="276999"/>
          </a:xfrm>
        </p:grpSpPr>
        <p:sp>
          <p:nvSpPr>
            <p:cNvPr id="243" name="Google Shape;243;p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1.1. Khái niệm về học không giám sát</a:t>
              </a:r>
              <a:endParaRPr sz="1800">
                <a:solidFill>
                  <a:schemeClr val="lt1"/>
                </a:solidFill>
                <a:latin typeface="Arial"/>
                <a:ea typeface="Arial"/>
                <a:cs typeface="Arial"/>
                <a:sym typeface="Arial"/>
              </a:endParaRPr>
            </a:p>
          </p:txBody>
        </p:sp>
        <p:sp>
          <p:nvSpPr>
            <p:cNvPr id="244" name="Google Shape;244;p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
        <p:nvSpPr>
          <p:cNvPr id="245" name="Google Shape;245;p7"/>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Học không giám sát là gì?</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grpSp>
        <p:nvGrpSpPr>
          <p:cNvPr id="1674" name="Google Shape;1674;p70"/>
          <p:cNvGrpSpPr/>
          <p:nvPr/>
        </p:nvGrpSpPr>
        <p:grpSpPr>
          <a:xfrm>
            <a:off x="559817" y="1412776"/>
            <a:ext cx="8783192" cy="200055"/>
            <a:chOff x="559817" y="2136914"/>
            <a:chExt cx="8783192" cy="200055"/>
          </a:xfrm>
        </p:grpSpPr>
        <p:sp>
          <p:nvSpPr>
            <p:cNvPr id="1675" name="Google Shape;1675;p7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676" name="Google Shape;1676;p70"/>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Thuật ngữ:</a:t>
              </a:r>
              <a:endParaRPr/>
            </a:p>
          </p:txBody>
        </p:sp>
      </p:grpSp>
      <p:sp>
        <p:nvSpPr>
          <p:cNvPr id="1677" name="Google Shape;1677;p70"/>
          <p:cNvSpPr/>
          <p:nvPr/>
        </p:nvSpPr>
        <p:spPr>
          <a:xfrm>
            <a:off x="642578" y="1744375"/>
            <a:ext cx="8632800" cy="1853700"/>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a) Tải:            </a:t>
            </a:r>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Thành phần chính được chuẩn hóa (PC).</a:t>
            </a:r>
            <a:endParaRPr b="0" i="0" sz="1300" u="none" cap="none" strike="noStrike">
              <a:solidFill>
                <a:srgbClr val="262626"/>
              </a:solidFill>
              <a:latin typeface="Arial"/>
              <a:ea typeface="Arial"/>
              <a:cs typeface="Arial"/>
              <a:sym typeface="Arial"/>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Có nhiều vectơ tải bằng số lượng biến.</a:t>
            </a:r>
            <a:endParaRPr b="0" i="0" sz="1300" u="none" cap="none" strike="noStrike">
              <a:solidFill>
                <a:srgbClr val="262626"/>
              </a:solidFill>
              <a:latin typeface="Arial"/>
              <a:ea typeface="Arial"/>
              <a:cs typeface="Arial"/>
              <a:sym typeface="Arial"/>
            </a:endParaRPr>
          </a:p>
          <a:p>
            <a:pPr indent="0" lvl="0" marL="0" marR="0" rtl="0" algn="l">
              <a:spcBef>
                <a:spcPts val="400"/>
              </a:spcBef>
              <a:spcAft>
                <a:spcPts val="0"/>
              </a:spcAft>
              <a:buNone/>
            </a:pPr>
            <a:r>
              <a:rPr lang="en-US" sz="1300">
                <a:solidFill>
                  <a:srgbClr val="262626"/>
                </a:solidFill>
                <a:latin typeface="Arial"/>
                <a:ea typeface="Arial"/>
                <a:cs typeface="Arial"/>
                <a:sym typeface="Arial"/>
              </a:rPr>
              <a:t>b) Phương sai 𝜎^2 (hoặc độ lệch chuẩn 𝜎):</a:t>
            </a:r>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Các thành phần chính có phương sai liên quan.</a:t>
            </a:r>
            <a:endParaRPr b="0" i="0" sz="1300" u="none" cap="none" strike="noStrike">
              <a:solidFill>
                <a:srgbClr val="262626"/>
              </a:solidFill>
              <a:latin typeface="Arial"/>
              <a:ea typeface="Arial"/>
              <a:cs typeface="Arial"/>
              <a:sym typeface="Arial"/>
            </a:endParaRPr>
          </a:p>
          <a:p>
            <a:pPr indent="0" lvl="0" marL="0" marR="0" rtl="0" algn="l">
              <a:spcBef>
                <a:spcPts val="400"/>
              </a:spcBef>
              <a:spcAft>
                <a:spcPts val="0"/>
              </a:spcAft>
              <a:buNone/>
            </a:pPr>
            <a:r>
              <a:rPr lang="en-US" sz="1300">
                <a:solidFill>
                  <a:srgbClr val="262626"/>
                </a:solidFill>
                <a:latin typeface="Arial"/>
                <a:ea typeface="Arial"/>
                <a:cs typeface="Arial"/>
                <a:sym typeface="Arial"/>
              </a:rPr>
              <a:t>c) Điểm quy đổi:</a:t>
            </a:r>
            <a:endParaRPr/>
          </a:p>
          <a:p>
            <a:pPr indent="-182562" lvl="1" marL="639763" marR="0" rtl="0" algn="l">
              <a:spcBef>
                <a:spcPts val="400"/>
              </a:spcBef>
              <a:spcAft>
                <a:spcPts val="0"/>
              </a:spcAft>
              <a:buClr>
                <a:srgbClr val="193EB0"/>
              </a:buClr>
              <a:buSzPts val="1300"/>
              <a:buFont typeface="Arial"/>
              <a:buChar char="‣"/>
            </a:pPr>
            <a:r>
              <a:rPr b="0" i="0" lang="en-US" sz="1300" u="none" cap="none" strike="noStrike">
                <a:solidFill>
                  <a:srgbClr val="262626"/>
                </a:solidFill>
                <a:latin typeface="Arial"/>
                <a:ea typeface="Arial"/>
                <a:cs typeface="Arial"/>
                <a:sym typeface="Arial"/>
              </a:rPr>
              <a:t>Điểm thô (quan sát ban đầu) được biểu thị bằng PC dưới dạng trục tọa độ mới.</a:t>
            </a:r>
            <a:endParaRPr b="0" i="0" sz="1300" u="none" cap="none" strike="noStrike">
              <a:solidFill>
                <a:srgbClr val="262626"/>
              </a:solidFill>
              <a:latin typeface="Arial"/>
              <a:ea typeface="Arial"/>
              <a:cs typeface="Arial"/>
              <a:sym typeface="Arial"/>
            </a:endParaRPr>
          </a:p>
        </p:txBody>
      </p:sp>
      <p:grpSp>
        <p:nvGrpSpPr>
          <p:cNvPr id="1678" name="Google Shape;1678;p70"/>
          <p:cNvGrpSpPr/>
          <p:nvPr/>
        </p:nvGrpSpPr>
        <p:grpSpPr>
          <a:xfrm>
            <a:off x="450000" y="450000"/>
            <a:ext cx="9018000" cy="276999"/>
            <a:chOff x="450000" y="450000"/>
            <a:chExt cx="9018000" cy="276999"/>
          </a:xfrm>
        </p:grpSpPr>
        <p:sp>
          <p:nvSpPr>
            <p:cNvPr id="1679" name="Google Shape;1679;p7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680" name="Google Shape;1680;p7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71"/>
          <p:cNvGrpSpPr/>
          <p:nvPr/>
        </p:nvGrpSpPr>
        <p:grpSpPr>
          <a:xfrm>
            <a:off x="559817" y="1412776"/>
            <a:ext cx="8783192" cy="200055"/>
            <a:chOff x="559817" y="2136914"/>
            <a:chExt cx="8783192" cy="200055"/>
          </a:xfrm>
        </p:grpSpPr>
        <p:sp>
          <p:nvSpPr>
            <p:cNvPr id="1687" name="Google Shape;1687;p7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688" name="Google Shape;1688;p71"/>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Thành phần chính:</a:t>
              </a:r>
              <a:endParaRPr/>
            </a:p>
          </p:txBody>
        </p:sp>
      </p:grpSp>
      <p:sp>
        <p:nvSpPr>
          <p:cNvPr id="1689" name="Google Shape;1689;p71"/>
          <p:cNvSpPr/>
          <p:nvPr/>
        </p:nvSpPr>
        <p:spPr>
          <a:xfrm>
            <a:off x="702940" y="1726450"/>
            <a:ext cx="8632825" cy="1350864"/>
          </a:xfrm>
          <a:prstGeom prst="rect">
            <a:avLst/>
          </a:prstGeom>
          <a:noFill/>
          <a:ln>
            <a:noFill/>
          </a:ln>
        </p:spPr>
        <p:txBody>
          <a:bodyPr anchorCtr="0" anchor="t" bIns="72000" lIns="0" spcFirstLastPara="1" rIns="144000" wrap="square" tIns="72000">
            <a:spAutoFit/>
          </a:bodyPr>
          <a:lstStyle/>
          <a:p>
            <a:pPr indent="-182563" lvl="0" marL="182563"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Giả sử rằng có 𝑘 biến hoặc đặc trưng 𝑋1 , 𝑋2 , …, 𝑋𝑘.</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Khi đó, 𝑃𝐶1 , 𝑃𝐶2 , …, 𝑃𝐶𝑘 là tổ hợp tuyến tính của các đặc trưng gốc:</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𝑃𝐶𝑖=𝛼1, 𝑖𝑋1+𝛼2, 𝑖𝑋2+…+𝛼𝑘, 𝑖𝑋𝑘</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Ngược lại, các tính năng ban đầu có thể được thể hiện dưới dạng PC:</a:t>
            </a:r>
            <a:endParaRPr/>
          </a:p>
          <a:p>
            <a:pPr indent="-182563" lvl="0" marL="182563" marR="0" rtl="0" algn="l">
              <a:spcBef>
                <a:spcPts val="400"/>
              </a:spcBef>
              <a:spcAft>
                <a:spcPts val="0"/>
              </a:spcAft>
              <a:buClr>
                <a:srgbClr val="193EB0"/>
              </a:buClr>
              <a:buSzPts val="1300"/>
              <a:buFont typeface="Arial"/>
              <a:buChar char="‣"/>
            </a:pPr>
            <a:r>
              <a:rPr lang="en-US" sz="1300">
                <a:solidFill>
                  <a:srgbClr val="262626"/>
                </a:solidFill>
                <a:latin typeface="Arial"/>
                <a:ea typeface="Arial"/>
                <a:cs typeface="Arial"/>
                <a:sym typeface="Arial"/>
              </a:rPr>
              <a:t>𝑋𝑖 = 𝛽1, 𝑖𝑃𝐶1 + 𝛽2, 𝑖𝑃𝐶2+…+𝛽𝑘, 𝑖𝑃𝐶𝑘</a:t>
            </a:r>
            <a:endParaRPr sz="1300">
              <a:solidFill>
                <a:srgbClr val="262626"/>
              </a:solidFill>
              <a:latin typeface="Arial"/>
              <a:ea typeface="Arial"/>
              <a:cs typeface="Arial"/>
              <a:sym typeface="Arial"/>
            </a:endParaRPr>
          </a:p>
        </p:txBody>
      </p:sp>
      <p:grpSp>
        <p:nvGrpSpPr>
          <p:cNvPr id="1690" name="Google Shape;1690;p71"/>
          <p:cNvGrpSpPr/>
          <p:nvPr/>
        </p:nvGrpSpPr>
        <p:grpSpPr>
          <a:xfrm>
            <a:off x="450000" y="450000"/>
            <a:ext cx="9018000" cy="276999"/>
            <a:chOff x="450000" y="450000"/>
            <a:chExt cx="9018000" cy="276999"/>
          </a:xfrm>
        </p:grpSpPr>
        <p:sp>
          <p:nvSpPr>
            <p:cNvPr id="1691" name="Google Shape;1691;p7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692" name="Google Shape;1692;p7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grpSp>
        <p:nvGrpSpPr>
          <p:cNvPr id="1698" name="Google Shape;1698;p72"/>
          <p:cNvGrpSpPr/>
          <p:nvPr/>
        </p:nvGrpSpPr>
        <p:grpSpPr>
          <a:xfrm>
            <a:off x="3412436" y="2608340"/>
            <a:ext cx="3077955" cy="2954591"/>
            <a:chOff x="3412436" y="3097945"/>
            <a:chExt cx="3077955" cy="2954591"/>
          </a:xfrm>
        </p:grpSpPr>
        <p:grpSp>
          <p:nvGrpSpPr>
            <p:cNvPr id="1699" name="Google Shape;1699;p72"/>
            <p:cNvGrpSpPr/>
            <p:nvPr/>
          </p:nvGrpSpPr>
          <p:grpSpPr>
            <a:xfrm>
              <a:off x="3412436" y="3097945"/>
              <a:ext cx="3077955" cy="2954591"/>
              <a:chOff x="4869647" y="2340858"/>
              <a:chExt cx="2812730" cy="2699997"/>
            </a:xfrm>
          </p:grpSpPr>
          <p:pic>
            <p:nvPicPr>
              <p:cNvPr id="1700" name="Google Shape;1700;p72"/>
              <p:cNvPicPr preferRelativeResize="0"/>
              <p:nvPr/>
            </p:nvPicPr>
            <p:blipFill rotWithShape="1">
              <a:blip r:embed="rId3">
                <a:alphaModFix/>
              </a:blip>
              <a:srcRect b="0" l="0" r="0" t="0"/>
              <a:stretch/>
            </p:blipFill>
            <p:spPr>
              <a:xfrm>
                <a:off x="4869647" y="2340858"/>
                <a:ext cx="2812730" cy="2699997"/>
              </a:xfrm>
              <a:prstGeom prst="rect">
                <a:avLst/>
              </a:prstGeom>
              <a:noFill/>
              <a:ln>
                <a:noFill/>
              </a:ln>
            </p:spPr>
          </p:pic>
          <p:sp>
            <p:nvSpPr>
              <p:cNvPr id="1701" name="Google Shape;1701;p72"/>
              <p:cNvSpPr txBox="1"/>
              <p:nvPr/>
            </p:nvSpPr>
            <p:spPr>
              <a:xfrm>
                <a:off x="7311181" y="3372879"/>
                <a:ext cx="297409" cy="2627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sp>
          <p:nvSpPr>
            <p:cNvPr id="1702" name="Google Shape;1702;p72"/>
            <p:cNvSpPr txBox="1"/>
            <p:nvPr/>
          </p:nvSpPr>
          <p:spPr>
            <a:xfrm>
              <a:off x="4996178" y="3170770"/>
              <a:ext cx="259129" cy="256693"/>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1703" name="Google Shape;1703;p72"/>
          <p:cNvGrpSpPr/>
          <p:nvPr/>
        </p:nvGrpSpPr>
        <p:grpSpPr>
          <a:xfrm>
            <a:off x="559817" y="1412776"/>
            <a:ext cx="8783192" cy="200055"/>
            <a:chOff x="559817" y="2136914"/>
            <a:chExt cx="8783192" cy="200055"/>
          </a:xfrm>
        </p:grpSpPr>
        <p:sp>
          <p:nvSpPr>
            <p:cNvPr id="1704" name="Google Shape;1704;p7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705" name="Google Shape;1705;p72"/>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Thành phần chính và phương sai:</a:t>
              </a:r>
              <a:endParaRPr sz="1300">
                <a:solidFill>
                  <a:srgbClr val="262626"/>
                </a:solidFill>
                <a:latin typeface="Arial"/>
                <a:ea typeface="Arial"/>
                <a:cs typeface="Arial"/>
                <a:sym typeface="Arial"/>
              </a:endParaRPr>
            </a:p>
          </p:txBody>
        </p:sp>
      </p:grpSp>
      <p:sp>
        <p:nvSpPr>
          <p:cNvPr id="1706" name="Google Shape;1706;p72"/>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Giả sử một tập dữ liệu có hai biến có thể được hiển thị thuận tiện trên mặt phẳng:</a:t>
            </a:r>
            <a:endParaRPr sz="1300">
              <a:solidFill>
                <a:srgbClr val="262626"/>
              </a:solidFill>
              <a:latin typeface="Arial"/>
              <a:ea typeface="Arial"/>
              <a:cs typeface="Arial"/>
              <a:sym typeface="Arial"/>
            </a:endParaRPr>
          </a:p>
        </p:txBody>
      </p:sp>
      <p:grpSp>
        <p:nvGrpSpPr>
          <p:cNvPr id="1707" name="Google Shape;1707;p72"/>
          <p:cNvGrpSpPr/>
          <p:nvPr/>
        </p:nvGrpSpPr>
        <p:grpSpPr>
          <a:xfrm>
            <a:off x="450000" y="450000"/>
            <a:ext cx="9018000" cy="276999"/>
            <a:chOff x="450000" y="450000"/>
            <a:chExt cx="9018000" cy="276999"/>
          </a:xfrm>
        </p:grpSpPr>
        <p:sp>
          <p:nvSpPr>
            <p:cNvPr id="1708" name="Google Shape;1708;p7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709" name="Google Shape;1709;p7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grpSp>
        <p:nvGrpSpPr>
          <p:cNvPr id="1715" name="Google Shape;1715;p73"/>
          <p:cNvGrpSpPr/>
          <p:nvPr/>
        </p:nvGrpSpPr>
        <p:grpSpPr>
          <a:xfrm>
            <a:off x="3400216" y="2420888"/>
            <a:ext cx="3090487" cy="2966621"/>
            <a:chOff x="4869653" y="2340861"/>
            <a:chExt cx="2812734" cy="2700000"/>
          </a:xfrm>
        </p:grpSpPr>
        <p:pic>
          <p:nvPicPr>
            <p:cNvPr id="1716" name="Google Shape;1716;p73"/>
            <p:cNvPicPr preferRelativeResize="0"/>
            <p:nvPr/>
          </p:nvPicPr>
          <p:blipFill rotWithShape="1">
            <a:blip r:embed="rId3">
              <a:alphaModFix/>
            </a:blip>
            <a:srcRect b="0" l="0" r="0" t="0"/>
            <a:stretch/>
          </p:blipFill>
          <p:spPr>
            <a:xfrm>
              <a:off x="4869653" y="2340861"/>
              <a:ext cx="2812734" cy="2700000"/>
            </a:xfrm>
            <a:prstGeom prst="rect">
              <a:avLst/>
            </a:prstGeom>
            <a:noFill/>
            <a:ln>
              <a:noFill/>
            </a:ln>
          </p:spPr>
        </p:pic>
        <p:sp>
          <p:nvSpPr>
            <p:cNvPr id="1717" name="Google Shape;1717;p73"/>
            <p:cNvSpPr txBox="1"/>
            <p:nvPr/>
          </p:nvSpPr>
          <p:spPr>
            <a:xfrm>
              <a:off x="6322180" y="2413209"/>
              <a:ext cx="235840" cy="23362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18" name="Google Shape;1718;p73"/>
            <p:cNvSpPr txBox="1"/>
            <p:nvPr/>
          </p:nvSpPr>
          <p:spPr>
            <a:xfrm>
              <a:off x="7305378" y="3388049"/>
              <a:ext cx="283437" cy="239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1719" name="Google Shape;1719;p73"/>
          <p:cNvGrpSpPr/>
          <p:nvPr/>
        </p:nvGrpSpPr>
        <p:grpSpPr>
          <a:xfrm>
            <a:off x="559817" y="1412776"/>
            <a:ext cx="8783192" cy="200055"/>
            <a:chOff x="559817" y="2136914"/>
            <a:chExt cx="8783192" cy="200055"/>
          </a:xfrm>
        </p:grpSpPr>
        <p:sp>
          <p:nvSpPr>
            <p:cNvPr id="1720" name="Google Shape;1720;p7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721" name="Google Shape;1721;p73"/>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Thành phần chính và phương sai:</a:t>
              </a:r>
              <a:endParaRPr sz="1300">
                <a:solidFill>
                  <a:srgbClr val="262626"/>
                </a:solidFill>
                <a:latin typeface="Arial"/>
                <a:ea typeface="Arial"/>
                <a:cs typeface="Arial"/>
                <a:sym typeface="Arial"/>
              </a:endParaRPr>
            </a:p>
          </p:txBody>
        </p:sp>
      </p:grpSp>
      <p:sp>
        <p:nvSpPr>
          <p:cNvPr id="1722" name="Google Shape;1722;p73"/>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Ta có thể tìm được 𝑃𝐶1 và 𝑃𝐶2 trực giao với nhau.</a:t>
            </a:r>
            <a:endParaRPr sz="1300">
              <a:solidFill>
                <a:srgbClr val="262626"/>
              </a:solidFill>
              <a:latin typeface="Arial"/>
              <a:ea typeface="Arial"/>
              <a:cs typeface="Arial"/>
              <a:sym typeface="Arial"/>
            </a:endParaRPr>
          </a:p>
        </p:txBody>
      </p:sp>
      <p:grpSp>
        <p:nvGrpSpPr>
          <p:cNvPr id="1723" name="Google Shape;1723;p73"/>
          <p:cNvGrpSpPr/>
          <p:nvPr/>
        </p:nvGrpSpPr>
        <p:grpSpPr>
          <a:xfrm>
            <a:off x="450000" y="450000"/>
            <a:ext cx="9018000" cy="276999"/>
            <a:chOff x="450000" y="450000"/>
            <a:chExt cx="9018000" cy="276999"/>
          </a:xfrm>
        </p:grpSpPr>
        <p:sp>
          <p:nvSpPr>
            <p:cNvPr id="1724" name="Google Shape;1724;p7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725" name="Google Shape;1725;p7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grpSp>
        <p:nvGrpSpPr>
          <p:cNvPr id="1731" name="Google Shape;1731;p74"/>
          <p:cNvGrpSpPr/>
          <p:nvPr/>
        </p:nvGrpSpPr>
        <p:grpSpPr>
          <a:xfrm>
            <a:off x="2141416" y="2287537"/>
            <a:ext cx="5614274" cy="2499770"/>
            <a:chOff x="873379" y="3084269"/>
            <a:chExt cx="5614274" cy="2499770"/>
          </a:xfrm>
        </p:grpSpPr>
        <p:grpSp>
          <p:nvGrpSpPr>
            <p:cNvPr id="1732" name="Google Shape;1732;p74"/>
            <p:cNvGrpSpPr/>
            <p:nvPr/>
          </p:nvGrpSpPr>
          <p:grpSpPr>
            <a:xfrm>
              <a:off x="3894503" y="3084269"/>
              <a:ext cx="2593150" cy="2489217"/>
              <a:chOff x="4871568" y="2340861"/>
              <a:chExt cx="2812734" cy="2700000"/>
            </a:xfrm>
          </p:grpSpPr>
          <p:grpSp>
            <p:nvGrpSpPr>
              <p:cNvPr id="1733" name="Google Shape;1733;p74"/>
              <p:cNvGrpSpPr/>
              <p:nvPr/>
            </p:nvGrpSpPr>
            <p:grpSpPr>
              <a:xfrm>
                <a:off x="4871568" y="2340861"/>
                <a:ext cx="2812734" cy="2700000"/>
                <a:chOff x="4871568" y="2340861"/>
                <a:chExt cx="2812734" cy="2700000"/>
              </a:xfrm>
            </p:grpSpPr>
            <p:pic>
              <p:nvPicPr>
                <p:cNvPr id="1734" name="Google Shape;1734;p74"/>
                <p:cNvPicPr preferRelativeResize="0"/>
                <p:nvPr/>
              </p:nvPicPr>
              <p:blipFill rotWithShape="1">
                <a:blip r:embed="rId3">
                  <a:alphaModFix/>
                </a:blip>
                <a:srcRect b="0" l="0" r="0" t="0"/>
                <a:stretch/>
              </p:blipFill>
              <p:spPr>
                <a:xfrm>
                  <a:off x="4871568" y="2340861"/>
                  <a:ext cx="2812734" cy="2700000"/>
                </a:xfrm>
                <a:prstGeom prst="rect">
                  <a:avLst/>
                </a:prstGeom>
                <a:noFill/>
                <a:ln>
                  <a:noFill/>
                </a:ln>
              </p:spPr>
            </p:pic>
            <p:sp>
              <p:nvSpPr>
                <p:cNvPr id="1735" name="Google Shape;1735;p74"/>
                <p:cNvSpPr txBox="1"/>
                <p:nvPr/>
              </p:nvSpPr>
              <p:spPr>
                <a:xfrm>
                  <a:off x="6322179" y="2413209"/>
                  <a:ext cx="316645" cy="271110"/>
                </a:xfrm>
                <a:prstGeom prst="rect">
                  <a:avLst/>
                </a:prstGeom>
                <a:blipFill rotWithShape="1">
                  <a:blip r:embed="rId4">
                    <a:alphaModFix/>
                  </a:blip>
                  <a:stretch>
                    <a:fillRect b="-243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36" name="Google Shape;1736;p74"/>
                <p:cNvSpPr txBox="1"/>
                <p:nvPr/>
              </p:nvSpPr>
              <p:spPr>
                <a:xfrm>
                  <a:off x="7274742" y="3344704"/>
                  <a:ext cx="324179" cy="29669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1737" name="Google Shape;1737;p74"/>
              <p:cNvGrpSpPr/>
              <p:nvPr/>
            </p:nvGrpSpPr>
            <p:grpSpPr>
              <a:xfrm rot="-5400000">
                <a:off x="5874712" y="3341009"/>
                <a:ext cx="730801" cy="797428"/>
                <a:chOff x="5572986" y="2768979"/>
                <a:chExt cx="843901" cy="855674"/>
              </a:xfrm>
            </p:grpSpPr>
            <p:grpSp>
              <p:nvGrpSpPr>
                <p:cNvPr id="1738" name="Google Shape;1738;p74"/>
                <p:cNvGrpSpPr/>
                <p:nvPr/>
              </p:nvGrpSpPr>
              <p:grpSpPr>
                <a:xfrm>
                  <a:off x="5676439" y="2868569"/>
                  <a:ext cx="740448" cy="756084"/>
                  <a:chOff x="5676439" y="2868569"/>
                  <a:chExt cx="740448" cy="756084"/>
                </a:xfrm>
              </p:grpSpPr>
              <p:cxnSp>
                <p:nvCxnSpPr>
                  <p:cNvPr id="1739" name="Google Shape;1739;p74"/>
                  <p:cNvCxnSpPr/>
                  <p:nvPr/>
                </p:nvCxnSpPr>
                <p:spPr>
                  <a:xfrm>
                    <a:off x="5676439" y="3192605"/>
                    <a:ext cx="432048" cy="432048"/>
                  </a:xfrm>
                  <a:prstGeom prst="straightConnector1">
                    <a:avLst/>
                  </a:prstGeom>
                  <a:noFill/>
                  <a:ln cap="flat" cmpd="sng" w="9525">
                    <a:solidFill>
                      <a:schemeClr val="dk1"/>
                    </a:solidFill>
                    <a:prstDash val="solid"/>
                    <a:miter lim="800000"/>
                    <a:headEnd len="sm" w="sm" type="none"/>
                    <a:tailEnd len="sm" w="sm" type="none"/>
                  </a:ln>
                </p:spPr>
              </p:cxnSp>
              <p:cxnSp>
                <p:nvCxnSpPr>
                  <p:cNvPr id="1740" name="Google Shape;1740;p74"/>
                  <p:cNvCxnSpPr/>
                  <p:nvPr/>
                </p:nvCxnSpPr>
                <p:spPr>
                  <a:xfrm>
                    <a:off x="5984839" y="2868569"/>
                    <a:ext cx="432048" cy="432048"/>
                  </a:xfrm>
                  <a:prstGeom prst="straightConnector1">
                    <a:avLst/>
                  </a:prstGeom>
                  <a:noFill/>
                  <a:ln cap="flat" cmpd="sng" w="9525">
                    <a:solidFill>
                      <a:schemeClr val="dk1"/>
                    </a:solidFill>
                    <a:prstDash val="solid"/>
                    <a:miter lim="800000"/>
                    <a:headEnd len="sm" w="sm" type="none"/>
                    <a:tailEnd len="sm" w="sm" type="none"/>
                  </a:ln>
                </p:spPr>
              </p:cxnSp>
              <p:cxnSp>
                <p:nvCxnSpPr>
                  <p:cNvPr id="1741" name="Google Shape;1741;p74"/>
                  <p:cNvCxnSpPr/>
                  <p:nvPr/>
                </p:nvCxnSpPr>
                <p:spPr>
                  <a:xfrm rot="5400000">
                    <a:off x="5878173" y="3088421"/>
                    <a:ext cx="322012" cy="318407"/>
                  </a:xfrm>
                  <a:prstGeom prst="straightConnector1">
                    <a:avLst/>
                  </a:prstGeom>
                  <a:noFill/>
                  <a:ln cap="flat" cmpd="sng" w="9525">
                    <a:solidFill>
                      <a:schemeClr val="dk1"/>
                    </a:solidFill>
                    <a:prstDash val="dash"/>
                    <a:miter lim="800000"/>
                    <a:headEnd len="sm" w="sm" type="none"/>
                    <a:tailEnd len="sm" w="sm" type="none"/>
                  </a:ln>
                </p:spPr>
              </p:cxnSp>
            </p:grpSp>
            <p:sp>
              <p:nvSpPr>
                <p:cNvPr id="1742" name="Google Shape;1742;p74"/>
                <p:cNvSpPr txBox="1"/>
                <p:nvPr/>
              </p:nvSpPr>
              <p:spPr>
                <a:xfrm rot="5400000">
                  <a:off x="5539100" y="2802864"/>
                  <a:ext cx="423626" cy="35585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grpSp>
          <p:nvGrpSpPr>
            <p:cNvPr id="1743" name="Google Shape;1743;p74"/>
            <p:cNvGrpSpPr/>
            <p:nvPr/>
          </p:nvGrpSpPr>
          <p:grpSpPr>
            <a:xfrm>
              <a:off x="873379" y="3094822"/>
              <a:ext cx="2593150" cy="2489217"/>
              <a:chOff x="4869188" y="2338041"/>
              <a:chExt cx="2812734" cy="2700000"/>
            </a:xfrm>
          </p:grpSpPr>
          <p:grpSp>
            <p:nvGrpSpPr>
              <p:cNvPr id="1744" name="Google Shape;1744;p74"/>
              <p:cNvGrpSpPr/>
              <p:nvPr/>
            </p:nvGrpSpPr>
            <p:grpSpPr>
              <a:xfrm>
                <a:off x="4869188" y="2338041"/>
                <a:ext cx="2812734" cy="2700000"/>
                <a:chOff x="1584433" y="2382237"/>
                <a:chExt cx="2812734" cy="2700000"/>
              </a:xfrm>
            </p:grpSpPr>
            <p:pic>
              <p:nvPicPr>
                <p:cNvPr id="1745" name="Google Shape;1745;p74"/>
                <p:cNvPicPr preferRelativeResize="0"/>
                <p:nvPr/>
              </p:nvPicPr>
              <p:blipFill rotWithShape="1">
                <a:blip r:embed="rId3">
                  <a:alphaModFix/>
                </a:blip>
                <a:srcRect b="0" l="0" r="0" t="0"/>
                <a:stretch/>
              </p:blipFill>
              <p:spPr>
                <a:xfrm>
                  <a:off x="1584433" y="2382237"/>
                  <a:ext cx="2812734" cy="2700000"/>
                </a:xfrm>
                <a:prstGeom prst="rect">
                  <a:avLst/>
                </a:prstGeom>
                <a:noFill/>
                <a:ln>
                  <a:noFill/>
                </a:ln>
              </p:spPr>
            </p:pic>
            <p:grpSp>
              <p:nvGrpSpPr>
                <p:cNvPr id="1746" name="Google Shape;1746;p74"/>
                <p:cNvGrpSpPr/>
                <p:nvPr/>
              </p:nvGrpSpPr>
              <p:grpSpPr>
                <a:xfrm>
                  <a:off x="2172171" y="2926799"/>
                  <a:ext cx="1637258" cy="1579853"/>
                  <a:chOff x="5231904" y="2384226"/>
                  <a:chExt cx="1872208" cy="1836862"/>
                </a:xfrm>
              </p:grpSpPr>
              <p:grpSp>
                <p:nvGrpSpPr>
                  <p:cNvPr id="1747" name="Google Shape;1747;p74"/>
                  <p:cNvGrpSpPr/>
                  <p:nvPr/>
                </p:nvGrpSpPr>
                <p:grpSpPr>
                  <a:xfrm>
                    <a:off x="5231904" y="2384226"/>
                    <a:ext cx="1872208" cy="1836862"/>
                    <a:chOff x="5231904" y="2384226"/>
                    <a:chExt cx="1872208" cy="1836862"/>
                  </a:xfrm>
                </p:grpSpPr>
                <p:cxnSp>
                  <p:nvCxnSpPr>
                    <p:cNvPr id="1748" name="Google Shape;1748;p74"/>
                    <p:cNvCxnSpPr/>
                    <p:nvPr/>
                  </p:nvCxnSpPr>
                  <p:spPr>
                    <a:xfrm>
                      <a:off x="5231904" y="3789040"/>
                      <a:ext cx="432048" cy="432048"/>
                    </a:xfrm>
                    <a:prstGeom prst="straightConnector1">
                      <a:avLst/>
                    </a:prstGeom>
                    <a:noFill/>
                    <a:ln cap="flat" cmpd="sng" w="9525">
                      <a:solidFill>
                        <a:schemeClr val="dk1"/>
                      </a:solidFill>
                      <a:prstDash val="solid"/>
                      <a:miter lim="800000"/>
                      <a:headEnd len="sm" w="sm" type="none"/>
                      <a:tailEnd len="sm" w="sm" type="none"/>
                    </a:ln>
                  </p:spPr>
                </p:cxnSp>
                <p:cxnSp>
                  <p:nvCxnSpPr>
                    <p:cNvPr id="1749" name="Google Shape;1749;p74"/>
                    <p:cNvCxnSpPr/>
                    <p:nvPr/>
                  </p:nvCxnSpPr>
                  <p:spPr>
                    <a:xfrm>
                      <a:off x="6672064" y="2384226"/>
                      <a:ext cx="432048" cy="432048"/>
                    </a:xfrm>
                    <a:prstGeom prst="straightConnector1">
                      <a:avLst/>
                    </a:prstGeom>
                    <a:noFill/>
                    <a:ln cap="flat" cmpd="sng" w="9525">
                      <a:solidFill>
                        <a:schemeClr val="dk1"/>
                      </a:solidFill>
                      <a:prstDash val="solid"/>
                      <a:miter lim="800000"/>
                      <a:headEnd len="sm" w="sm" type="none"/>
                      <a:tailEnd len="sm" w="sm" type="none"/>
                    </a:ln>
                  </p:spPr>
                </p:cxnSp>
                <p:cxnSp>
                  <p:nvCxnSpPr>
                    <p:cNvPr id="1750" name="Google Shape;1750;p74"/>
                    <p:cNvCxnSpPr/>
                    <p:nvPr/>
                  </p:nvCxnSpPr>
                  <p:spPr>
                    <a:xfrm flipH="1">
                      <a:off x="5447928" y="2608019"/>
                      <a:ext cx="1440160" cy="1397045"/>
                    </a:xfrm>
                    <a:prstGeom prst="straightConnector1">
                      <a:avLst/>
                    </a:prstGeom>
                    <a:noFill/>
                    <a:ln cap="flat" cmpd="sng" w="9525">
                      <a:solidFill>
                        <a:schemeClr val="dk1"/>
                      </a:solidFill>
                      <a:prstDash val="dash"/>
                      <a:miter lim="800000"/>
                      <a:headEnd len="sm" w="sm" type="none"/>
                      <a:tailEnd len="sm" w="sm" type="none"/>
                    </a:ln>
                  </p:spPr>
                </p:cxnSp>
              </p:grpSp>
              <p:sp>
                <p:nvSpPr>
                  <p:cNvPr id="1751" name="Google Shape;1751;p74"/>
                  <p:cNvSpPr txBox="1"/>
                  <p:nvPr/>
                </p:nvSpPr>
                <p:spPr>
                  <a:xfrm>
                    <a:off x="6276020" y="3396477"/>
                    <a:ext cx="504056" cy="494888"/>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sp>
            <p:nvSpPr>
              <p:cNvPr id="1752" name="Google Shape;1752;p74"/>
              <p:cNvSpPr txBox="1"/>
              <p:nvPr/>
            </p:nvSpPr>
            <p:spPr>
              <a:xfrm>
                <a:off x="6322179" y="2413209"/>
                <a:ext cx="265216" cy="262938"/>
              </a:xfrm>
              <a:prstGeom prst="rect">
                <a:avLst/>
              </a:prstGeom>
              <a:blipFill rotWithShape="1">
                <a:blip r:embed="rId8">
                  <a:alphaModFix/>
                </a:blip>
                <a:stretch>
                  <a:fillRect b="-249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53" name="Google Shape;1753;p74"/>
              <p:cNvSpPr txBox="1"/>
              <p:nvPr/>
            </p:nvSpPr>
            <p:spPr>
              <a:xfrm>
                <a:off x="7274741" y="3344703"/>
                <a:ext cx="377009" cy="282423"/>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sp>
        <p:nvSpPr>
          <p:cNvPr id="1754" name="Google Shape;1754;p74"/>
          <p:cNvSpPr/>
          <p:nvPr/>
        </p:nvSpPr>
        <p:spPr>
          <a:xfrm>
            <a:off x="712182" y="4971832"/>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Vậy, ta có 𝜎</a:t>
            </a:r>
            <a:r>
              <a:rPr baseline="-25000" lang="en-US" sz="1300">
                <a:solidFill>
                  <a:srgbClr val="262626"/>
                </a:solidFill>
                <a:latin typeface="Arial"/>
                <a:ea typeface="Arial"/>
                <a:cs typeface="Arial"/>
                <a:sym typeface="Arial"/>
              </a:rPr>
              <a:t>1 </a:t>
            </a:r>
            <a:r>
              <a:rPr lang="en-US" sz="1300">
                <a:solidFill>
                  <a:srgbClr val="262626"/>
                </a:solidFill>
                <a:latin typeface="Arial"/>
                <a:ea typeface="Arial"/>
                <a:cs typeface="Arial"/>
                <a:sym typeface="Arial"/>
              </a:rPr>
              <a:t>&gt; 𝜎</a:t>
            </a:r>
            <a:r>
              <a:rPr baseline="-25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a:t>
            </a:r>
            <a:endParaRPr/>
          </a:p>
        </p:txBody>
      </p:sp>
      <p:grpSp>
        <p:nvGrpSpPr>
          <p:cNvPr id="1755" name="Google Shape;1755;p74"/>
          <p:cNvGrpSpPr/>
          <p:nvPr/>
        </p:nvGrpSpPr>
        <p:grpSpPr>
          <a:xfrm>
            <a:off x="559817" y="1412776"/>
            <a:ext cx="8783192" cy="200055"/>
            <a:chOff x="559817" y="2136914"/>
            <a:chExt cx="8783192" cy="200055"/>
          </a:xfrm>
        </p:grpSpPr>
        <p:sp>
          <p:nvSpPr>
            <p:cNvPr id="1756" name="Google Shape;1756;p74"/>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757" name="Google Shape;1757;p74"/>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Thành phần chính và phương sai:</a:t>
              </a:r>
              <a:endParaRPr sz="1300">
                <a:solidFill>
                  <a:srgbClr val="262626"/>
                </a:solidFill>
                <a:latin typeface="Arial"/>
                <a:ea typeface="Arial"/>
                <a:cs typeface="Arial"/>
                <a:sym typeface="Arial"/>
              </a:endParaRPr>
            </a:p>
          </p:txBody>
        </p:sp>
      </p:grpSp>
      <p:sp>
        <p:nvSpPr>
          <p:cNvPr id="1758" name="Google Shape;1758;p74"/>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𝑃𝐶1 là hướng của phương sai lớn nhất, trong khi 𝑃𝐶2 là hướng của phương sai lớn nhất tiếp theo.</a:t>
            </a:r>
            <a:endParaRPr sz="1300">
              <a:solidFill>
                <a:srgbClr val="262626"/>
              </a:solidFill>
              <a:latin typeface="Arial"/>
              <a:ea typeface="Arial"/>
              <a:cs typeface="Arial"/>
              <a:sym typeface="Arial"/>
            </a:endParaRPr>
          </a:p>
        </p:txBody>
      </p:sp>
      <p:grpSp>
        <p:nvGrpSpPr>
          <p:cNvPr id="1759" name="Google Shape;1759;p74"/>
          <p:cNvGrpSpPr/>
          <p:nvPr/>
        </p:nvGrpSpPr>
        <p:grpSpPr>
          <a:xfrm>
            <a:off x="450000" y="450000"/>
            <a:ext cx="9018000" cy="276999"/>
            <a:chOff x="450000" y="450000"/>
            <a:chExt cx="9018000" cy="276999"/>
          </a:xfrm>
        </p:grpSpPr>
        <p:sp>
          <p:nvSpPr>
            <p:cNvPr id="1760" name="Google Shape;1760;p7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761" name="Google Shape;1761;p7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grpSp>
        <p:nvGrpSpPr>
          <p:cNvPr id="1767" name="Google Shape;1767;p75"/>
          <p:cNvGrpSpPr/>
          <p:nvPr/>
        </p:nvGrpSpPr>
        <p:grpSpPr>
          <a:xfrm>
            <a:off x="3406169" y="2420888"/>
            <a:ext cx="3090487" cy="2966621"/>
            <a:chOff x="4869653" y="2340861"/>
            <a:chExt cx="2812734" cy="2700000"/>
          </a:xfrm>
        </p:grpSpPr>
        <p:pic>
          <p:nvPicPr>
            <p:cNvPr id="1768" name="Google Shape;1768;p75"/>
            <p:cNvPicPr preferRelativeResize="0"/>
            <p:nvPr/>
          </p:nvPicPr>
          <p:blipFill rotWithShape="1">
            <a:blip r:embed="rId3">
              <a:alphaModFix/>
            </a:blip>
            <a:srcRect b="0" l="0" r="0" t="0"/>
            <a:stretch/>
          </p:blipFill>
          <p:spPr>
            <a:xfrm>
              <a:off x="4869653" y="2340861"/>
              <a:ext cx="2812734" cy="2700000"/>
            </a:xfrm>
            <a:prstGeom prst="rect">
              <a:avLst/>
            </a:prstGeom>
            <a:noFill/>
            <a:ln>
              <a:noFill/>
            </a:ln>
          </p:spPr>
        </p:pic>
        <p:sp>
          <p:nvSpPr>
            <p:cNvPr id="1769" name="Google Shape;1769;p75"/>
            <p:cNvSpPr txBox="1"/>
            <p:nvPr/>
          </p:nvSpPr>
          <p:spPr>
            <a:xfrm>
              <a:off x="6306427" y="2438029"/>
              <a:ext cx="377009" cy="192320"/>
            </a:xfrm>
            <a:prstGeom prst="rect">
              <a:avLst/>
            </a:prstGeom>
            <a:blipFill rotWithShape="1">
              <a:blip r:embed="rId4">
                <a:alphaModFix/>
              </a:blip>
              <a:stretch>
                <a:fillRect b="-1176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70" name="Google Shape;1770;p75"/>
            <p:cNvSpPr txBox="1"/>
            <p:nvPr/>
          </p:nvSpPr>
          <p:spPr>
            <a:xfrm>
              <a:off x="7302738" y="3341747"/>
              <a:ext cx="313519" cy="27784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1771" name="Google Shape;1771;p75"/>
          <p:cNvGrpSpPr/>
          <p:nvPr/>
        </p:nvGrpSpPr>
        <p:grpSpPr>
          <a:xfrm>
            <a:off x="559817" y="1412776"/>
            <a:ext cx="8783192" cy="200055"/>
            <a:chOff x="559817" y="2136914"/>
            <a:chExt cx="8783192" cy="200055"/>
          </a:xfrm>
        </p:grpSpPr>
        <p:sp>
          <p:nvSpPr>
            <p:cNvPr id="1772" name="Google Shape;1772;p7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773" name="Google Shape;1773;p75"/>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Điểm số đã chuyển đổi:</a:t>
              </a:r>
              <a:endParaRPr/>
            </a:p>
          </p:txBody>
        </p:sp>
      </p:grpSp>
      <p:sp>
        <p:nvSpPr>
          <p:cNvPr id="1774" name="Google Shape;1774;p75"/>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quan sát có thể được biểu diễn bằng cách sử dụng 𝑃𝐶1 và 𝑃𝐶2 làm trục tọa độ mới.</a:t>
            </a:r>
            <a:endParaRPr sz="1300">
              <a:solidFill>
                <a:srgbClr val="262626"/>
              </a:solidFill>
              <a:latin typeface="Arial"/>
              <a:ea typeface="Arial"/>
              <a:cs typeface="Arial"/>
              <a:sym typeface="Arial"/>
            </a:endParaRPr>
          </a:p>
        </p:txBody>
      </p:sp>
      <p:grpSp>
        <p:nvGrpSpPr>
          <p:cNvPr id="1775" name="Google Shape;1775;p75"/>
          <p:cNvGrpSpPr/>
          <p:nvPr/>
        </p:nvGrpSpPr>
        <p:grpSpPr>
          <a:xfrm>
            <a:off x="450000" y="450000"/>
            <a:ext cx="9018000" cy="276999"/>
            <a:chOff x="450000" y="450000"/>
            <a:chExt cx="9018000" cy="276999"/>
          </a:xfrm>
        </p:grpSpPr>
        <p:sp>
          <p:nvSpPr>
            <p:cNvPr id="1776" name="Google Shape;1776;p7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777" name="Google Shape;1777;p7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76"/>
          <p:cNvSpPr/>
          <p:nvPr/>
        </p:nvSpPr>
        <p:spPr>
          <a:xfrm>
            <a:off x="712182" y="2699923"/>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Vì vậy, chúng ta có thể tính tỷ lệ phương sai tích lũy (CVR):</a:t>
            </a:r>
            <a:endParaRPr sz="1300">
              <a:solidFill>
                <a:srgbClr val="262626"/>
              </a:solidFill>
              <a:latin typeface="Arial"/>
              <a:ea typeface="Arial"/>
              <a:cs typeface="Arial"/>
              <a:sym typeface="Arial"/>
            </a:endParaRPr>
          </a:p>
        </p:txBody>
      </p:sp>
      <p:sp>
        <p:nvSpPr>
          <p:cNvPr id="1784" name="Google Shape;1784;p76"/>
          <p:cNvSpPr txBox="1"/>
          <p:nvPr/>
        </p:nvSpPr>
        <p:spPr>
          <a:xfrm>
            <a:off x="671519" y="3142722"/>
            <a:ext cx="1416745" cy="399153"/>
          </a:xfrm>
          <a:prstGeom prst="rect">
            <a:avLst/>
          </a:prstGeom>
          <a:blipFill rotWithShape="1">
            <a:blip r:embed="rId3">
              <a:alphaModFix/>
            </a:blip>
            <a:stretch>
              <a:fillRect b="-18461" l="0" r="0" t="-615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85" name="Google Shape;1785;p76"/>
          <p:cNvSpPr txBox="1"/>
          <p:nvPr/>
        </p:nvSpPr>
        <p:spPr>
          <a:xfrm>
            <a:off x="869950" y="2011368"/>
            <a:ext cx="3277774" cy="698063"/>
          </a:xfrm>
          <a:prstGeom prst="rect">
            <a:avLst/>
          </a:prstGeom>
          <a:blipFill rotWithShape="1">
            <a:blip r:embed="rId4">
              <a:alphaModFix/>
            </a:blip>
            <a:stretch>
              <a:fillRect b="0" l="-185"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86" name="Google Shape;1786;p76"/>
          <p:cNvSpPr txBox="1"/>
          <p:nvPr/>
        </p:nvSpPr>
        <p:spPr>
          <a:xfrm>
            <a:off x="558800" y="4358944"/>
            <a:ext cx="2251075" cy="532931"/>
          </a:xfrm>
          <a:prstGeom prst="rect">
            <a:avLst/>
          </a:prstGeom>
          <a:blipFill rotWithShape="1">
            <a:blip r:embed="rId5">
              <a:alphaModFix/>
            </a:blip>
            <a:stretch>
              <a:fillRect b="-114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87" name="Google Shape;1787;p76"/>
          <p:cNvSpPr txBox="1"/>
          <p:nvPr/>
        </p:nvSpPr>
        <p:spPr>
          <a:xfrm>
            <a:off x="701676" y="3691403"/>
            <a:ext cx="1588458" cy="536303"/>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88" name="Google Shape;1788;p76"/>
          <p:cNvSpPr/>
          <p:nvPr/>
        </p:nvSpPr>
        <p:spPr>
          <a:xfrm>
            <a:off x="1239468" y="4861497"/>
            <a:ext cx="280846" cy="518091"/>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789" name="Google Shape;1789;p76"/>
          <p:cNvGrpSpPr/>
          <p:nvPr/>
        </p:nvGrpSpPr>
        <p:grpSpPr>
          <a:xfrm>
            <a:off x="5383460" y="3006347"/>
            <a:ext cx="3130433" cy="2252190"/>
            <a:chOff x="6133135" y="3758294"/>
            <a:chExt cx="3130433" cy="2252190"/>
          </a:xfrm>
        </p:grpSpPr>
        <p:grpSp>
          <p:nvGrpSpPr>
            <p:cNvPr id="1790" name="Google Shape;1790;p76"/>
            <p:cNvGrpSpPr/>
            <p:nvPr/>
          </p:nvGrpSpPr>
          <p:grpSpPr>
            <a:xfrm>
              <a:off x="6651634" y="3848115"/>
              <a:ext cx="2611934" cy="1836005"/>
              <a:chOff x="6604000" y="3486150"/>
              <a:chExt cx="2946400" cy="2031995"/>
            </a:xfrm>
          </p:grpSpPr>
          <p:cxnSp>
            <p:nvCxnSpPr>
              <p:cNvPr id="1791" name="Google Shape;1791;p76"/>
              <p:cNvCxnSpPr/>
              <p:nvPr/>
            </p:nvCxnSpPr>
            <p:spPr>
              <a:xfrm>
                <a:off x="6604000" y="5518145"/>
                <a:ext cx="2946400" cy="0"/>
              </a:xfrm>
              <a:prstGeom prst="straightConnector1">
                <a:avLst/>
              </a:prstGeom>
              <a:noFill/>
              <a:ln cap="flat" cmpd="sng" w="15875">
                <a:solidFill>
                  <a:srgbClr val="A5A5A5"/>
                </a:solidFill>
                <a:prstDash val="solid"/>
                <a:miter lim="800000"/>
                <a:headEnd len="sm" w="sm" type="none"/>
                <a:tailEnd len="med" w="med" type="triangle"/>
              </a:ln>
            </p:spPr>
          </p:cxnSp>
          <p:cxnSp>
            <p:nvCxnSpPr>
              <p:cNvPr id="1792" name="Google Shape;1792;p76"/>
              <p:cNvCxnSpPr/>
              <p:nvPr/>
            </p:nvCxnSpPr>
            <p:spPr>
              <a:xfrm rot="10800000">
                <a:off x="6604000" y="3486150"/>
                <a:ext cx="0" cy="2031995"/>
              </a:xfrm>
              <a:prstGeom prst="straightConnector1">
                <a:avLst/>
              </a:prstGeom>
              <a:noFill/>
              <a:ln cap="flat" cmpd="sng" w="15875">
                <a:solidFill>
                  <a:srgbClr val="A5A5A5"/>
                </a:solidFill>
                <a:prstDash val="solid"/>
                <a:miter lim="800000"/>
                <a:headEnd len="sm" w="sm" type="none"/>
                <a:tailEnd len="med" w="med" type="triangle"/>
              </a:ln>
            </p:spPr>
          </p:cxnSp>
        </p:grpSp>
        <p:cxnSp>
          <p:nvCxnSpPr>
            <p:cNvPr id="1793" name="Google Shape;1793;p76"/>
            <p:cNvCxnSpPr/>
            <p:nvPr/>
          </p:nvCxnSpPr>
          <p:spPr>
            <a:xfrm>
              <a:off x="6552118" y="4204570"/>
              <a:ext cx="2520000" cy="0"/>
            </a:xfrm>
            <a:prstGeom prst="straightConnector1">
              <a:avLst/>
            </a:prstGeom>
            <a:noFill/>
            <a:ln cap="flat" cmpd="sng" w="15875">
              <a:solidFill>
                <a:srgbClr val="FF0000"/>
              </a:solidFill>
              <a:prstDash val="dot"/>
              <a:miter lim="800000"/>
              <a:headEnd len="sm" w="sm" type="none"/>
              <a:tailEnd len="sm" w="sm" type="none"/>
            </a:ln>
          </p:spPr>
        </p:cxnSp>
        <p:sp>
          <p:nvSpPr>
            <p:cNvPr id="1794" name="Google Shape;1794;p76"/>
            <p:cNvSpPr txBox="1"/>
            <p:nvPr/>
          </p:nvSpPr>
          <p:spPr>
            <a:xfrm>
              <a:off x="6341525" y="4035293"/>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1</a:t>
              </a:r>
              <a:endParaRPr sz="1200">
                <a:solidFill>
                  <a:srgbClr val="262626"/>
                </a:solidFill>
                <a:latin typeface="Arial"/>
                <a:ea typeface="Arial"/>
                <a:cs typeface="Arial"/>
                <a:sym typeface="Arial"/>
              </a:endParaRPr>
            </a:p>
          </p:txBody>
        </p:sp>
        <p:sp>
          <p:nvSpPr>
            <p:cNvPr id="1795" name="Google Shape;1795;p76"/>
            <p:cNvSpPr txBox="1"/>
            <p:nvPr/>
          </p:nvSpPr>
          <p:spPr>
            <a:xfrm>
              <a:off x="6341525" y="5507822"/>
              <a:ext cx="2792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0</a:t>
              </a:r>
              <a:endParaRPr sz="1200">
                <a:solidFill>
                  <a:srgbClr val="262626"/>
                </a:solidFill>
                <a:latin typeface="Arial"/>
                <a:ea typeface="Arial"/>
                <a:cs typeface="Arial"/>
                <a:sym typeface="Arial"/>
              </a:endParaRPr>
            </a:p>
          </p:txBody>
        </p:sp>
        <p:sp>
          <p:nvSpPr>
            <p:cNvPr id="1796" name="Google Shape;1796;p76"/>
            <p:cNvSpPr txBox="1"/>
            <p:nvPr/>
          </p:nvSpPr>
          <p:spPr>
            <a:xfrm>
              <a:off x="6133135" y="3758294"/>
              <a:ext cx="46358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CVR</a:t>
              </a:r>
              <a:endParaRPr sz="1200">
                <a:solidFill>
                  <a:srgbClr val="262626"/>
                </a:solidFill>
                <a:latin typeface="Arial"/>
                <a:ea typeface="Arial"/>
                <a:cs typeface="Arial"/>
                <a:sym typeface="Arial"/>
              </a:endParaRPr>
            </a:p>
          </p:txBody>
        </p:sp>
        <p:sp>
          <p:nvSpPr>
            <p:cNvPr id="1797" name="Google Shape;1797;p76"/>
            <p:cNvSpPr txBox="1"/>
            <p:nvPr/>
          </p:nvSpPr>
          <p:spPr>
            <a:xfrm>
              <a:off x="8068047" y="5733485"/>
              <a:ext cx="56618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Số PC</a:t>
              </a:r>
              <a:endParaRPr sz="1200">
                <a:solidFill>
                  <a:srgbClr val="262626"/>
                </a:solidFill>
                <a:latin typeface="Arial"/>
                <a:ea typeface="Arial"/>
                <a:cs typeface="Arial"/>
                <a:sym typeface="Arial"/>
              </a:endParaRPr>
            </a:p>
          </p:txBody>
        </p:sp>
        <p:grpSp>
          <p:nvGrpSpPr>
            <p:cNvPr id="1798" name="Google Shape;1798;p76"/>
            <p:cNvGrpSpPr/>
            <p:nvPr/>
          </p:nvGrpSpPr>
          <p:grpSpPr>
            <a:xfrm>
              <a:off x="6723568" y="4245853"/>
              <a:ext cx="2092383" cy="1444150"/>
              <a:chOff x="6723568" y="4245853"/>
              <a:chExt cx="2092383" cy="1444150"/>
            </a:xfrm>
          </p:grpSpPr>
          <p:sp>
            <p:nvSpPr>
              <p:cNvPr id="1799" name="Google Shape;1799;p76"/>
              <p:cNvSpPr/>
              <p:nvPr/>
            </p:nvSpPr>
            <p:spPr>
              <a:xfrm>
                <a:off x="6723568" y="4969753"/>
                <a:ext cx="108000" cy="72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0" name="Google Shape;1800;p76"/>
              <p:cNvSpPr/>
              <p:nvPr/>
            </p:nvSpPr>
            <p:spPr>
              <a:xfrm>
                <a:off x="6875968" y="4607803"/>
                <a:ext cx="108000" cy="108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1" name="Google Shape;1801;p76"/>
              <p:cNvSpPr/>
              <p:nvPr/>
            </p:nvSpPr>
            <p:spPr>
              <a:xfrm>
                <a:off x="7028368" y="4430003"/>
                <a:ext cx="108000" cy="126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2" name="Google Shape;1802;p76"/>
              <p:cNvSpPr/>
              <p:nvPr/>
            </p:nvSpPr>
            <p:spPr>
              <a:xfrm>
                <a:off x="7180768" y="4334753"/>
                <a:ext cx="108000" cy="135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3" name="Google Shape;1803;p76"/>
              <p:cNvSpPr/>
              <p:nvPr/>
            </p:nvSpPr>
            <p:spPr>
              <a:xfrm>
                <a:off x="7333168" y="4290303"/>
                <a:ext cx="108000" cy="13968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4" name="Google Shape;1804;p76"/>
              <p:cNvSpPr/>
              <p:nvPr/>
            </p:nvSpPr>
            <p:spPr>
              <a:xfrm>
                <a:off x="7485568" y="4271253"/>
                <a:ext cx="108000" cy="14184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5" name="Google Shape;1805;p76"/>
              <p:cNvSpPr/>
              <p:nvPr/>
            </p:nvSpPr>
            <p:spPr>
              <a:xfrm>
                <a:off x="7637968" y="4258553"/>
                <a:ext cx="108000" cy="14292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6" name="Google Shape;1806;p76"/>
              <p:cNvSpPr/>
              <p:nvPr/>
            </p:nvSpPr>
            <p:spPr>
              <a:xfrm>
                <a:off x="7790368" y="4252203"/>
                <a:ext cx="108000" cy="14328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7" name="Google Shape;1807;p76"/>
              <p:cNvSpPr/>
              <p:nvPr/>
            </p:nvSpPr>
            <p:spPr>
              <a:xfrm>
                <a:off x="7945951" y="4252203"/>
                <a:ext cx="108000" cy="14364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8" name="Google Shape;1808;p76"/>
              <p:cNvSpPr/>
              <p:nvPr/>
            </p:nvSpPr>
            <p:spPr>
              <a:xfrm>
                <a:off x="8098351" y="4252203"/>
                <a:ext cx="108000" cy="14364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9" name="Google Shape;1809;p76"/>
              <p:cNvSpPr/>
              <p:nvPr/>
            </p:nvSpPr>
            <p:spPr>
              <a:xfrm>
                <a:off x="82507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0" name="Google Shape;1810;p76"/>
              <p:cNvSpPr/>
              <p:nvPr/>
            </p:nvSpPr>
            <p:spPr>
              <a:xfrm>
                <a:off x="84031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1" name="Google Shape;1811;p76"/>
              <p:cNvSpPr/>
              <p:nvPr/>
            </p:nvSpPr>
            <p:spPr>
              <a:xfrm>
                <a:off x="85555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2" name="Google Shape;1812;p76"/>
              <p:cNvSpPr/>
              <p:nvPr/>
            </p:nvSpPr>
            <p:spPr>
              <a:xfrm>
                <a:off x="87079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1813" name="Google Shape;1813;p76"/>
          <p:cNvGrpSpPr/>
          <p:nvPr/>
        </p:nvGrpSpPr>
        <p:grpSpPr>
          <a:xfrm>
            <a:off x="559817" y="1412776"/>
            <a:ext cx="8783192" cy="200055"/>
            <a:chOff x="559817" y="2136914"/>
            <a:chExt cx="8783192" cy="200055"/>
          </a:xfrm>
        </p:grpSpPr>
        <p:sp>
          <p:nvSpPr>
            <p:cNvPr id="1814" name="Google Shape;1814;p7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815" name="Google Shape;1815;p76"/>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Phương sai tích lũy:</a:t>
              </a:r>
              <a:endParaRPr sz="1300">
                <a:solidFill>
                  <a:srgbClr val="262626"/>
                </a:solidFill>
                <a:latin typeface="Arial"/>
                <a:ea typeface="Arial"/>
                <a:cs typeface="Arial"/>
                <a:sym typeface="Arial"/>
              </a:endParaRPr>
            </a:p>
          </p:txBody>
        </p:sp>
      </p:grpSp>
      <p:sp>
        <p:nvSpPr>
          <p:cNvPr id="1816" name="Google Shape;1816;p76"/>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Vì các thành phần chính có thể được coi là các biến độc lập nên tổng phương sai là:</a:t>
            </a:r>
            <a:endParaRPr sz="1300">
              <a:solidFill>
                <a:srgbClr val="262626"/>
              </a:solidFill>
              <a:latin typeface="Arial"/>
              <a:ea typeface="Arial"/>
              <a:cs typeface="Arial"/>
              <a:sym typeface="Arial"/>
            </a:endParaRPr>
          </a:p>
        </p:txBody>
      </p:sp>
      <p:grpSp>
        <p:nvGrpSpPr>
          <p:cNvPr id="1817" name="Google Shape;1817;p76"/>
          <p:cNvGrpSpPr/>
          <p:nvPr/>
        </p:nvGrpSpPr>
        <p:grpSpPr>
          <a:xfrm>
            <a:off x="450000" y="450000"/>
            <a:ext cx="9018000" cy="276999"/>
            <a:chOff x="450000" y="450000"/>
            <a:chExt cx="9018000" cy="276999"/>
          </a:xfrm>
        </p:grpSpPr>
        <p:sp>
          <p:nvSpPr>
            <p:cNvPr id="1818" name="Google Shape;1818;p7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819" name="Google Shape;1819;p7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77"/>
          <p:cNvSpPr txBox="1"/>
          <p:nvPr/>
        </p:nvSpPr>
        <p:spPr>
          <a:xfrm>
            <a:off x="1855238" y="3396118"/>
            <a:ext cx="6313714" cy="761269"/>
          </a:xfrm>
          <a:prstGeom prst="rect">
            <a:avLst/>
          </a:prstGeom>
          <a:blipFill rotWithShape="1">
            <a:blip r:embed="rId3">
              <a:alphaModFix/>
            </a:blip>
            <a:stretch>
              <a:fillRect b="-6000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826" name="Google Shape;1826;p77"/>
          <p:cNvGrpSpPr/>
          <p:nvPr/>
        </p:nvGrpSpPr>
        <p:grpSpPr>
          <a:xfrm>
            <a:off x="1115447" y="4725144"/>
            <a:ext cx="7807810" cy="793330"/>
            <a:chOff x="1058377" y="5062303"/>
            <a:chExt cx="7807810" cy="793330"/>
          </a:xfrm>
        </p:grpSpPr>
        <p:sp>
          <p:nvSpPr>
            <p:cNvPr id="1827" name="Google Shape;1827;p77"/>
            <p:cNvSpPr/>
            <p:nvPr/>
          </p:nvSpPr>
          <p:spPr>
            <a:xfrm>
              <a:off x="1416488" y="5198963"/>
              <a:ext cx="7077074"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193EB0"/>
                  </a:solidFill>
                  <a:latin typeface="Arial"/>
                  <a:ea typeface="Arial"/>
                  <a:cs typeface="Arial"/>
                  <a:sym typeface="Arial"/>
                </a:rPr>
                <a:t>Trong một vài slide tiếp theo, chúng ta hãy đi đường vòng và xem xét chi tiết ED và SVD</a:t>
              </a:r>
              <a:endParaRPr sz="1600">
                <a:solidFill>
                  <a:srgbClr val="193EB0"/>
                </a:solidFill>
                <a:latin typeface="Arial"/>
                <a:ea typeface="Arial"/>
                <a:cs typeface="Arial"/>
                <a:sym typeface="Arial"/>
              </a:endParaRPr>
            </a:p>
          </p:txBody>
        </p:sp>
        <p:sp>
          <p:nvSpPr>
            <p:cNvPr id="1828" name="Google Shape;1828;p77"/>
            <p:cNvSpPr/>
            <p:nvPr/>
          </p:nvSpPr>
          <p:spPr>
            <a:xfrm>
              <a:off x="1058377" y="5062303"/>
              <a:ext cx="46679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rgbClr val="193EB0"/>
                  </a:solidFill>
                  <a:latin typeface="Arimo"/>
                  <a:ea typeface="Arimo"/>
                  <a:cs typeface="Arimo"/>
                  <a:sym typeface="Arimo"/>
                </a:rPr>
                <a:t>“</a:t>
              </a:r>
              <a:endParaRPr sz="4400">
                <a:solidFill>
                  <a:schemeClr val="dk1"/>
                </a:solidFill>
                <a:latin typeface="Arimo"/>
                <a:ea typeface="Arimo"/>
                <a:cs typeface="Arimo"/>
                <a:sym typeface="Arimo"/>
              </a:endParaRPr>
            </a:p>
          </p:txBody>
        </p:sp>
        <p:sp>
          <p:nvSpPr>
            <p:cNvPr id="1829" name="Google Shape;1829;p77"/>
            <p:cNvSpPr/>
            <p:nvPr/>
          </p:nvSpPr>
          <p:spPr>
            <a:xfrm>
              <a:off x="8399393" y="5086192"/>
              <a:ext cx="46679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rgbClr val="193EB0"/>
                  </a:solidFill>
                  <a:latin typeface="Arimo"/>
                  <a:ea typeface="Arimo"/>
                  <a:cs typeface="Arimo"/>
                  <a:sym typeface="Arimo"/>
                </a:rPr>
                <a:t>”</a:t>
              </a:r>
              <a:endParaRPr sz="4400">
                <a:solidFill>
                  <a:srgbClr val="193EB0"/>
                </a:solidFill>
                <a:latin typeface="Arimo"/>
                <a:ea typeface="Arimo"/>
                <a:cs typeface="Arimo"/>
                <a:sym typeface="Arimo"/>
              </a:endParaRPr>
            </a:p>
          </p:txBody>
        </p:sp>
      </p:grpSp>
      <p:grpSp>
        <p:nvGrpSpPr>
          <p:cNvPr id="1830" name="Google Shape;1830;p77"/>
          <p:cNvGrpSpPr/>
          <p:nvPr/>
        </p:nvGrpSpPr>
        <p:grpSpPr>
          <a:xfrm>
            <a:off x="559817" y="1412776"/>
            <a:ext cx="8783192" cy="200055"/>
            <a:chOff x="559817" y="2136914"/>
            <a:chExt cx="8783192" cy="200055"/>
          </a:xfrm>
        </p:grpSpPr>
        <p:sp>
          <p:nvSpPr>
            <p:cNvPr id="1831" name="Google Shape;1831;p7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832" name="Google Shape;1832;p77"/>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Tính toán các thành phần chính:</a:t>
              </a:r>
              <a:endParaRPr/>
            </a:p>
          </p:txBody>
        </p:sp>
      </p:grpSp>
      <p:sp>
        <p:nvSpPr>
          <p:cNvPr id="1833" name="Google Shape;1833;p77"/>
          <p:cNvSpPr/>
          <p:nvPr/>
        </p:nvSpPr>
        <p:spPr>
          <a:xfrm>
            <a:off x="702940" y="1726450"/>
            <a:ext cx="8632825" cy="1556049"/>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PC cũng có thể thu được bằng cách phân tách giá trị riêng (ED) của ma trận hiệp phương sai.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PC có thể được tính toán bằng cách phân tách giá trị số ít (SVD) của ma trận dữ liệu.</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Nếu chúng ta chuẩn hóa các biến, thì thay vì hiệp phương sai, chúng ta sẽ có mối tương quan.</a:t>
            </a:r>
            <a:endParaRPr sz="1300">
              <a:solidFill>
                <a:srgbClr val="262626"/>
              </a:solidFill>
              <a:latin typeface="Arial"/>
              <a:ea typeface="Arial"/>
              <a:cs typeface="Arial"/>
              <a:sym typeface="Arial"/>
            </a:endParaRPr>
          </a:p>
          <a:p>
            <a:pPr indent="0" lvl="0" marL="0" marR="0" rtl="0" algn="l">
              <a:spcBef>
                <a:spcPts val="800"/>
              </a:spcBef>
              <a:spcAft>
                <a:spcPts val="0"/>
              </a:spcAft>
              <a:buNone/>
            </a:pPr>
            <a:r>
              <a:t/>
            </a:r>
            <a:endParaRPr sz="1300">
              <a:solidFill>
                <a:srgbClr val="262626"/>
              </a:solidFill>
              <a:latin typeface="Arial"/>
              <a:ea typeface="Arial"/>
              <a:cs typeface="Arial"/>
              <a:sym typeface="Arial"/>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	   Ma trận hiệp phương sai và ma trận tương quan.</a:t>
            </a:r>
            <a:endParaRPr sz="1300">
              <a:solidFill>
                <a:srgbClr val="262626"/>
              </a:solidFill>
              <a:latin typeface="Arial"/>
              <a:ea typeface="Arial"/>
              <a:cs typeface="Arial"/>
              <a:sym typeface="Arial"/>
            </a:endParaRPr>
          </a:p>
        </p:txBody>
      </p:sp>
      <p:sp>
        <p:nvSpPr>
          <p:cNvPr id="1834" name="Google Shape;1834;p77"/>
          <p:cNvSpPr/>
          <p:nvPr/>
        </p:nvSpPr>
        <p:spPr>
          <a:xfrm>
            <a:off x="906887" y="2981586"/>
            <a:ext cx="290279" cy="223667"/>
          </a:xfrm>
          <a:prstGeom prst="roundRect">
            <a:avLst>
              <a:gd fmla="val 16667" name="adj"/>
            </a:avLst>
          </a:prstGeom>
          <a:solidFill>
            <a:srgbClr val="193EB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VD</a:t>
            </a:r>
            <a:endParaRPr b="1" sz="1200">
              <a:solidFill>
                <a:schemeClr val="lt1"/>
              </a:solidFill>
              <a:latin typeface="Arial"/>
              <a:ea typeface="Arial"/>
              <a:cs typeface="Arial"/>
              <a:sym typeface="Arial"/>
            </a:endParaRPr>
          </a:p>
        </p:txBody>
      </p:sp>
      <p:grpSp>
        <p:nvGrpSpPr>
          <p:cNvPr id="1835" name="Google Shape;1835;p77"/>
          <p:cNvGrpSpPr/>
          <p:nvPr/>
        </p:nvGrpSpPr>
        <p:grpSpPr>
          <a:xfrm>
            <a:off x="450000" y="450000"/>
            <a:ext cx="9018000" cy="276999"/>
            <a:chOff x="450000" y="450000"/>
            <a:chExt cx="9018000" cy="276999"/>
          </a:xfrm>
        </p:grpSpPr>
        <p:sp>
          <p:nvSpPr>
            <p:cNvPr id="1836" name="Google Shape;1836;p7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837" name="Google Shape;1837;p7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grpSp>
        <p:nvGrpSpPr>
          <p:cNvPr id="1843" name="Google Shape;1843;p78"/>
          <p:cNvGrpSpPr/>
          <p:nvPr/>
        </p:nvGrpSpPr>
        <p:grpSpPr>
          <a:xfrm>
            <a:off x="625809" y="3544746"/>
            <a:ext cx="8430059" cy="1875673"/>
            <a:chOff x="1049529" y="3045555"/>
            <a:chExt cx="9848478" cy="2191268"/>
          </a:xfrm>
        </p:grpSpPr>
        <p:sp>
          <p:nvSpPr>
            <p:cNvPr id="1844" name="Google Shape;1844;p78"/>
            <p:cNvSpPr/>
            <p:nvPr/>
          </p:nvSpPr>
          <p:spPr>
            <a:xfrm>
              <a:off x="1642384" y="3045555"/>
              <a:ext cx="1800000" cy="1800000"/>
            </a:xfrm>
            <a:prstGeom prst="rect">
              <a:avLst/>
            </a:prstGeom>
            <a:solidFill>
              <a:schemeClr val="lt2">
                <a:alpha val="20000"/>
              </a:schemeClr>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5" name="Google Shape;1845;p78"/>
            <p:cNvSpPr/>
            <p:nvPr/>
          </p:nvSpPr>
          <p:spPr>
            <a:xfrm>
              <a:off x="4235959" y="3045556"/>
              <a:ext cx="1800000" cy="1800000"/>
            </a:xfrm>
            <a:prstGeom prst="rect">
              <a:avLst/>
            </a:prstGeom>
            <a:solidFill>
              <a:srgbClr val="0070C0">
                <a:alpha val="20000"/>
              </a:srgbClr>
            </a:solidFill>
            <a:ln cap="flat" cmpd="sng" w="1905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6" name="Google Shape;1846;p78"/>
            <p:cNvSpPr txBox="1"/>
            <p:nvPr/>
          </p:nvSpPr>
          <p:spPr>
            <a:xfrm>
              <a:off x="3294026" y="3622389"/>
              <a:ext cx="856034" cy="75508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a:p>
          </p:txBody>
        </p:sp>
        <p:sp>
          <p:nvSpPr>
            <p:cNvPr id="1847" name="Google Shape;1847;p78"/>
            <p:cNvSpPr txBox="1"/>
            <p:nvPr/>
          </p:nvSpPr>
          <p:spPr>
            <a:xfrm>
              <a:off x="5909339" y="3622387"/>
              <a:ext cx="856034" cy="75508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1848" name="Google Shape;1848;p78"/>
            <p:cNvSpPr txBox="1"/>
            <p:nvPr/>
          </p:nvSpPr>
          <p:spPr>
            <a:xfrm>
              <a:off x="3638907" y="3745497"/>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sp>
          <p:nvSpPr>
            <p:cNvPr id="1849" name="Google Shape;1849;p78"/>
            <p:cNvSpPr txBox="1"/>
            <p:nvPr/>
          </p:nvSpPr>
          <p:spPr>
            <a:xfrm>
              <a:off x="4707942" y="4836713"/>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grpSp>
          <p:nvGrpSpPr>
            <p:cNvPr id="1850" name="Google Shape;1850;p78"/>
            <p:cNvGrpSpPr/>
            <p:nvPr/>
          </p:nvGrpSpPr>
          <p:grpSpPr>
            <a:xfrm>
              <a:off x="4521046" y="5062658"/>
              <a:ext cx="1186558" cy="725"/>
              <a:chOff x="2607485" y="5894962"/>
              <a:chExt cx="1186558" cy="725"/>
            </a:xfrm>
          </p:grpSpPr>
          <p:cxnSp>
            <p:nvCxnSpPr>
              <p:cNvPr id="1851" name="Google Shape;1851;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52" name="Google Shape;1852;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853" name="Google Shape;1853;p78"/>
            <p:cNvGrpSpPr/>
            <p:nvPr/>
          </p:nvGrpSpPr>
          <p:grpSpPr>
            <a:xfrm rot="5400000">
              <a:off x="3469514" y="3932345"/>
              <a:ext cx="1186558" cy="725"/>
              <a:chOff x="2607485" y="5894962"/>
              <a:chExt cx="1186558" cy="725"/>
            </a:xfrm>
          </p:grpSpPr>
          <p:cxnSp>
            <p:nvCxnSpPr>
              <p:cNvPr id="1854" name="Google Shape;1854;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55" name="Google Shape;1855;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sp>
          <p:nvSpPr>
            <p:cNvPr id="1856" name="Google Shape;1856;p78"/>
            <p:cNvSpPr/>
            <p:nvPr/>
          </p:nvSpPr>
          <p:spPr>
            <a:xfrm>
              <a:off x="2254339" y="3677631"/>
              <a:ext cx="695154" cy="61125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857" name="Google Shape;1857;p78"/>
            <p:cNvSpPr/>
            <p:nvPr/>
          </p:nvSpPr>
          <p:spPr>
            <a:xfrm>
              <a:off x="4882253" y="3719021"/>
              <a:ext cx="618371" cy="61125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858" name="Google Shape;1858;p78"/>
            <p:cNvSpPr/>
            <p:nvPr/>
          </p:nvSpPr>
          <p:spPr>
            <a:xfrm>
              <a:off x="6666983" y="3045556"/>
              <a:ext cx="1800000" cy="1800000"/>
            </a:xfrm>
            <a:prstGeom prst="rect">
              <a:avLst/>
            </a:prstGeom>
            <a:solidFill>
              <a:srgbClr val="00B050">
                <a:alpha val="20000"/>
              </a:srgbClr>
            </a:solid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9" name="Google Shape;1859;p78"/>
            <p:cNvSpPr txBox="1"/>
            <p:nvPr/>
          </p:nvSpPr>
          <p:spPr>
            <a:xfrm>
              <a:off x="8340363" y="3622387"/>
              <a:ext cx="856034" cy="75508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1860" name="Google Shape;1860;p78"/>
            <p:cNvSpPr txBox="1"/>
            <p:nvPr/>
          </p:nvSpPr>
          <p:spPr>
            <a:xfrm>
              <a:off x="7138966" y="4836713"/>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grpSp>
          <p:nvGrpSpPr>
            <p:cNvPr id="1861" name="Google Shape;1861;p78"/>
            <p:cNvGrpSpPr/>
            <p:nvPr/>
          </p:nvGrpSpPr>
          <p:grpSpPr>
            <a:xfrm>
              <a:off x="6952070" y="5062658"/>
              <a:ext cx="1186558" cy="725"/>
              <a:chOff x="2607485" y="5894962"/>
              <a:chExt cx="1186558" cy="725"/>
            </a:xfrm>
          </p:grpSpPr>
          <p:cxnSp>
            <p:nvCxnSpPr>
              <p:cNvPr id="1862" name="Google Shape;1862;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63" name="Google Shape;1863;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864" name="Google Shape;1864;p78"/>
            <p:cNvGrpSpPr/>
            <p:nvPr/>
          </p:nvGrpSpPr>
          <p:grpSpPr>
            <a:xfrm rot="5400000">
              <a:off x="5900538" y="3932345"/>
              <a:ext cx="1186558" cy="725"/>
              <a:chOff x="2607485" y="5894962"/>
              <a:chExt cx="1186558" cy="725"/>
            </a:xfrm>
          </p:grpSpPr>
          <p:cxnSp>
            <p:nvCxnSpPr>
              <p:cNvPr id="1865" name="Google Shape;1865;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66" name="Google Shape;1866;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sp>
          <p:nvSpPr>
            <p:cNvPr id="1867" name="Google Shape;1867;p78"/>
            <p:cNvSpPr/>
            <p:nvPr/>
          </p:nvSpPr>
          <p:spPr>
            <a:xfrm>
              <a:off x="7313277" y="3719021"/>
              <a:ext cx="582791" cy="61125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868" name="Google Shape;1868;p78"/>
            <p:cNvSpPr txBox="1"/>
            <p:nvPr/>
          </p:nvSpPr>
          <p:spPr>
            <a:xfrm>
              <a:off x="6069931" y="3739186"/>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sp>
          <p:nvSpPr>
            <p:cNvPr id="1869" name="Google Shape;1869;p78"/>
            <p:cNvSpPr/>
            <p:nvPr/>
          </p:nvSpPr>
          <p:spPr>
            <a:xfrm>
              <a:off x="9098007" y="3045556"/>
              <a:ext cx="1800000" cy="1800000"/>
            </a:xfrm>
            <a:prstGeom prst="rect">
              <a:avLst/>
            </a:prstGeom>
            <a:solidFill>
              <a:srgbClr val="FF0000">
                <a:alpha val="20000"/>
              </a:srgbClr>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0" name="Google Shape;1870;p78"/>
            <p:cNvSpPr txBox="1"/>
            <p:nvPr/>
          </p:nvSpPr>
          <p:spPr>
            <a:xfrm>
              <a:off x="9569990" y="4836713"/>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grpSp>
          <p:nvGrpSpPr>
            <p:cNvPr id="1871" name="Google Shape;1871;p78"/>
            <p:cNvGrpSpPr/>
            <p:nvPr/>
          </p:nvGrpSpPr>
          <p:grpSpPr>
            <a:xfrm>
              <a:off x="9383094" y="5062658"/>
              <a:ext cx="1186558" cy="725"/>
              <a:chOff x="2607485" y="5894962"/>
              <a:chExt cx="1186558" cy="725"/>
            </a:xfrm>
          </p:grpSpPr>
          <p:cxnSp>
            <p:nvCxnSpPr>
              <p:cNvPr id="1872" name="Google Shape;1872;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73" name="Google Shape;1873;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874" name="Google Shape;1874;p78"/>
            <p:cNvGrpSpPr/>
            <p:nvPr/>
          </p:nvGrpSpPr>
          <p:grpSpPr>
            <a:xfrm rot="5400000">
              <a:off x="8331562" y="3932345"/>
              <a:ext cx="1186558" cy="725"/>
              <a:chOff x="2607485" y="5894962"/>
              <a:chExt cx="1186558" cy="725"/>
            </a:xfrm>
          </p:grpSpPr>
          <p:cxnSp>
            <p:nvCxnSpPr>
              <p:cNvPr id="1875" name="Google Shape;1875;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76" name="Google Shape;1876;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sp>
          <p:nvSpPr>
            <p:cNvPr id="1877" name="Google Shape;1877;p78"/>
            <p:cNvSpPr/>
            <p:nvPr/>
          </p:nvSpPr>
          <p:spPr>
            <a:xfrm>
              <a:off x="9744302" y="3719021"/>
              <a:ext cx="764969" cy="61125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878" name="Google Shape;1878;p78"/>
            <p:cNvSpPr txBox="1"/>
            <p:nvPr/>
          </p:nvSpPr>
          <p:spPr>
            <a:xfrm>
              <a:off x="8490949" y="3745497"/>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grpSp>
          <p:nvGrpSpPr>
            <p:cNvPr id="1879" name="Google Shape;1879;p78"/>
            <p:cNvGrpSpPr/>
            <p:nvPr/>
          </p:nvGrpSpPr>
          <p:grpSpPr>
            <a:xfrm>
              <a:off x="1946394" y="5061933"/>
              <a:ext cx="1186558" cy="725"/>
              <a:chOff x="2607485" y="5894962"/>
              <a:chExt cx="1186558" cy="725"/>
            </a:xfrm>
          </p:grpSpPr>
          <p:cxnSp>
            <p:nvCxnSpPr>
              <p:cNvPr id="1880" name="Google Shape;1880;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81" name="Google Shape;1881;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sp>
          <p:nvSpPr>
            <p:cNvPr id="1882" name="Google Shape;1882;p78"/>
            <p:cNvSpPr txBox="1"/>
            <p:nvPr/>
          </p:nvSpPr>
          <p:spPr>
            <a:xfrm>
              <a:off x="2135459" y="4820267"/>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grpSp>
          <p:nvGrpSpPr>
            <p:cNvPr id="1883" name="Google Shape;1883;p78"/>
            <p:cNvGrpSpPr/>
            <p:nvPr/>
          </p:nvGrpSpPr>
          <p:grpSpPr>
            <a:xfrm rot="5400000">
              <a:off x="884630" y="3873731"/>
              <a:ext cx="1186558" cy="725"/>
              <a:chOff x="2607485" y="5894962"/>
              <a:chExt cx="1186558" cy="725"/>
            </a:xfrm>
          </p:grpSpPr>
          <p:cxnSp>
            <p:nvCxnSpPr>
              <p:cNvPr id="1884" name="Google Shape;1884;p78"/>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885" name="Google Shape;1885;p78"/>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sp>
          <p:nvSpPr>
            <p:cNvPr id="1886" name="Google Shape;1886;p78"/>
            <p:cNvSpPr txBox="1"/>
            <p:nvPr/>
          </p:nvSpPr>
          <p:spPr>
            <a:xfrm>
              <a:off x="1049529" y="3699336"/>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grpSp>
      <p:sp>
        <p:nvSpPr>
          <p:cNvPr id="1887" name="Google Shape;1887;p78"/>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rã ma trận</a:t>
            </a:r>
            <a:endParaRPr sz="2400">
              <a:solidFill>
                <a:srgbClr val="0C0C0C"/>
              </a:solidFill>
              <a:latin typeface="Arial"/>
              <a:ea typeface="Arial"/>
              <a:cs typeface="Arial"/>
              <a:sym typeface="Arial"/>
            </a:endParaRPr>
          </a:p>
        </p:txBody>
      </p:sp>
      <p:grpSp>
        <p:nvGrpSpPr>
          <p:cNvPr id="1888" name="Google Shape;1888;p78"/>
          <p:cNvGrpSpPr/>
          <p:nvPr/>
        </p:nvGrpSpPr>
        <p:grpSpPr>
          <a:xfrm>
            <a:off x="559817" y="1902381"/>
            <a:ext cx="8783192" cy="200055"/>
            <a:chOff x="559817" y="2136914"/>
            <a:chExt cx="8783192" cy="200055"/>
          </a:xfrm>
        </p:grpSpPr>
        <p:sp>
          <p:nvSpPr>
            <p:cNvPr id="1889" name="Google Shape;1889;p7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890" name="Google Shape;1890;p78"/>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Phân tích giá trị riêng (ED):</a:t>
              </a:r>
              <a:endParaRPr/>
            </a:p>
          </p:txBody>
        </p:sp>
      </p:grpSp>
      <p:sp>
        <p:nvSpPr>
          <p:cNvPr id="1891" name="Google Shape;1891;p78"/>
          <p:cNvSpPr/>
          <p:nvPr/>
        </p:nvSpPr>
        <p:spPr>
          <a:xfrm>
            <a:off x="702940" y="2216055"/>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Một ma trận </a:t>
            </a:r>
            <a:r>
              <a:rPr lang="en-US" sz="1300">
                <a:solidFill>
                  <a:srgbClr val="193EB0"/>
                </a:solidFill>
                <a:latin typeface="Arial"/>
                <a:ea typeface="Arial"/>
                <a:cs typeface="Arial"/>
                <a:sym typeface="Arial"/>
              </a:rPr>
              <a:t>vuông</a:t>
            </a:r>
            <a:r>
              <a:rPr lang="en-US" sz="1300">
                <a:solidFill>
                  <a:srgbClr val="262626"/>
                </a:solidFill>
                <a:latin typeface="Arial"/>
                <a:ea typeface="Arial"/>
                <a:cs typeface="Arial"/>
                <a:sym typeface="Arial"/>
              </a:rPr>
              <a:t> 𝑴 được phân rã thành 𝑴=𝑸 𝜦 𝑸</a:t>
            </a:r>
            <a:r>
              <a:rPr baseline="30000" lang="en-US" sz="1300">
                <a:solidFill>
                  <a:srgbClr val="262626"/>
                </a:solidFill>
                <a:latin typeface="Arial"/>
                <a:ea typeface="Arial"/>
                <a:cs typeface="Arial"/>
                <a:sym typeface="Arial"/>
              </a:rPr>
              <a:t>𝒕</a:t>
            </a:r>
            <a:r>
              <a:rPr lang="en-US" sz="1300">
                <a:solidFill>
                  <a:srgbClr val="262626"/>
                </a:solidFill>
                <a:latin typeface="Arial"/>
                <a:ea typeface="Arial"/>
                <a:cs typeface="Arial"/>
                <a:sym typeface="Arial"/>
              </a:rPr>
              <a:t>.</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Toàn bộ ma trận đều có cùng kích cỡ: 𝑆𝑖𝑧𝑒(𝑴)=𝑆𝑖𝑧𝑒(𝑸)=𝑆𝑖𝑧𝑒(𝜦)=𝑚×𝑚.</a:t>
            </a:r>
            <a:endParaRPr/>
          </a:p>
        </p:txBody>
      </p:sp>
      <p:grpSp>
        <p:nvGrpSpPr>
          <p:cNvPr id="1892" name="Google Shape;1892;p78"/>
          <p:cNvGrpSpPr/>
          <p:nvPr/>
        </p:nvGrpSpPr>
        <p:grpSpPr>
          <a:xfrm>
            <a:off x="450000" y="450000"/>
            <a:ext cx="9018000" cy="276999"/>
            <a:chOff x="450000" y="450000"/>
            <a:chExt cx="9018000" cy="276999"/>
          </a:xfrm>
        </p:grpSpPr>
        <p:sp>
          <p:nvSpPr>
            <p:cNvPr id="1893" name="Google Shape;1893;p7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894" name="Google Shape;1894;p7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79"/>
          <p:cNvSpPr txBox="1"/>
          <p:nvPr/>
        </p:nvSpPr>
        <p:spPr>
          <a:xfrm>
            <a:off x="869950" y="2475092"/>
            <a:ext cx="3153002" cy="145232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901" name="Google Shape;1901;p79"/>
          <p:cNvGrpSpPr/>
          <p:nvPr/>
        </p:nvGrpSpPr>
        <p:grpSpPr>
          <a:xfrm>
            <a:off x="559817" y="1412776"/>
            <a:ext cx="8783192" cy="200055"/>
            <a:chOff x="559817" y="2136914"/>
            <a:chExt cx="8783192" cy="200055"/>
          </a:xfrm>
        </p:grpSpPr>
        <p:sp>
          <p:nvSpPr>
            <p:cNvPr id="1902" name="Google Shape;1902;p7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903" name="Google Shape;1903;p79"/>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Phân tích giá trị riêng (ED):</a:t>
              </a:r>
              <a:endParaRPr/>
            </a:p>
          </p:txBody>
        </p:sp>
      </p:grpSp>
      <p:sp>
        <p:nvSpPr>
          <p:cNvPr id="1904" name="Google Shape;1904;p79"/>
          <p:cNvSpPr/>
          <p:nvPr/>
        </p:nvSpPr>
        <p:spPr>
          <a:xfrm>
            <a:off x="702940" y="1726450"/>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Một ma trận </a:t>
            </a:r>
            <a:r>
              <a:rPr lang="en-US" sz="1300">
                <a:solidFill>
                  <a:srgbClr val="193EB0"/>
                </a:solidFill>
                <a:latin typeface="Arial"/>
                <a:ea typeface="Arial"/>
                <a:cs typeface="Arial"/>
                <a:sym typeface="Arial"/>
              </a:rPr>
              <a:t>vuông</a:t>
            </a:r>
            <a:r>
              <a:rPr lang="en-US" sz="1300">
                <a:solidFill>
                  <a:srgbClr val="262626"/>
                </a:solidFill>
                <a:latin typeface="Arial"/>
                <a:ea typeface="Arial"/>
                <a:cs typeface="Arial"/>
                <a:sym typeface="Arial"/>
              </a:rPr>
              <a:t> 𝑴 được phân rã thành 𝑴=𝑸 𝜦 𝑸</a:t>
            </a:r>
            <a:r>
              <a:rPr baseline="30000" lang="en-US" sz="1300">
                <a:solidFill>
                  <a:srgbClr val="262626"/>
                </a:solidFill>
                <a:latin typeface="Arial"/>
                <a:ea typeface="Arial"/>
                <a:cs typeface="Arial"/>
                <a:sym typeface="Arial"/>
              </a:rPr>
              <a:t>𝒕</a:t>
            </a:r>
            <a:r>
              <a:rPr lang="en-US" sz="1300">
                <a:solidFill>
                  <a:srgbClr val="262626"/>
                </a:solidFill>
                <a:latin typeface="Arial"/>
                <a:ea typeface="Arial"/>
                <a:cs typeface="Arial"/>
                <a:sym typeface="Arial"/>
              </a:rPr>
              <a:t>.</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Ở đây, 𝜦 là ma trận đường chéo chứa các “giá trị riêng”.</a:t>
            </a:r>
            <a:endParaRPr sz="1300">
              <a:solidFill>
                <a:srgbClr val="262626"/>
              </a:solidFill>
              <a:latin typeface="Arial"/>
              <a:ea typeface="Arial"/>
              <a:cs typeface="Arial"/>
              <a:sym typeface="Arial"/>
            </a:endParaRPr>
          </a:p>
        </p:txBody>
      </p:sp>
      <p:grpSp>
        <p:nvGrpSpPr>
          <p:cNvPr id="1905" name="Google Shape;1905;p79"/>
          <p:cNvGrpSpPr/>
          <p:nvPr/>
        </p:nvGrpSpPr>
        <p:grpSpPr>
          <a:xfrm>
            <a:off x="450000" y="450000"/>
            <a:ext cx="9018000" cy="276999"/>
            <a:chOff x="450000" y="450000"/>
            <a:chExt cx="9018000" cy="276999"/>
          </a:xfrm>
        </p:grpSpPr>
        <p:sp>
          <p:nvSpPr>
            <p:cNvPr id="1906" name="Google Shape;1906;p7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907" name="Google Shape;1907;p7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Bài 1. </a:t>
            </a:r>
            <a:endParaRPr sz="5398">
              <a:solidFill>
                <a:srgbClr val="7F7F7F"/>
              </a:solidFill>
              <a:latin typeface="Arial"/>
              <a:ea typeface="Arial"/>
              <a:cs typeface="Arial"/>
              <a:sym typeface="Arial"/>
            </a:endParaRPr>
          </a:p>
        </p:txBody>
      </p:sp>
      <p:grpSp>
        <p:nvGrpSpPr>
          <p:cNvPr id="252" name="Google Shape;252;p8"/>
          <p:cNvGrpSpPr/>
          <p:nvPr/>
        </p:nvGrpSpPr>
        <p:grpSpPr>
          <a:xfrm>
            <a:off x="989683" y="3133792"/>
            <a:ext cx="8426226" cy="2083108"/>
            <a:chOff x="989683" y="3133792"/>
            <a:chExt cx="8426226" cy="2083108"/>
          </a:xfrm>
        </p:grpSpPr>
        <p:sp>
          <p:nvSpPr>
            <p:cNvPr id="253" name="Google Shape;253;p8"/>
            <p:cNvSpPr/>
            <p:nvPr/>
          </p:nvSpPr>
          <p:spPr>
            <a:xfrm>
              <a:off x="989683" y="3133792"/>
              <a:ext cx="8426226" cy="5232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400">
                  <a:solidFill>
                    <a:schemeClr val="dk1"/>
                  </a:solidFill>
                  <a:latin typeface="Arial"/>
                  <a:ea typeface="Arial"/>
                  <a:cs typeface="Arial"/>
                  <a:sym typeface="Arial"/>
                </a:rPr>
                <a:t>Thuật toán học máy không giám sát</a:t>
              </a:r>
              <a:endParaRPr sz="3400">
                <a:solidFill>
                  <a:schemeClr val="dk1"/>
                </a:solidFill>
                <a:latin typeface="Arial"/>
                <a:ea typeface="Arial"/>
                <a:cs typeface="Arial"/>
                <a:sym typeface="Arial"/>
              </a:endParaRPr>
            </a:p>
          </p:txBody>
        </p:sp>
        <p:grpSp>
          <p:nvGrpSpPr>
            <p:cNvPr id="254" name="Google Shape;254;p8"/>
            <p:cNvGrpSpPr/>
            <p:nvPr/>
          </p:nvGrpSpPr>
          <p:grpSpPr>
            <a:xfrm>
              <a:off x="1051307" y="4509120"/>
              <a:ext cx="5700472" cy="707780"/>
              <a:chOff x="1051307" y="4065033"/>
              <a:chExt cx="5700472" cy="707780"/>
            </a:xfrm>
          </p:grpSpPr>
          <p:sp>
            <p:nvSpPr>
              <p:cNvPr id="255" name="Google Shape;255;p8"/>
              <p:cNvSpPr/>
              <p:nvPr/>
            </p:nvSpPr>
            <p:spPr>
              <a:xfrm>
                <a:off x="1234128" y="4066226"/>
                <a:ext cx="5517651" cy="27687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1.1. Khái niệm về học không giám sát</a:t>
                </a:r>
                <a:endParaRPr sz="1799">
                  <a:solidFill>
                    <a:srgbClr val="A5A5A5"/>
                  </a:solidFill>
                  <a:latin typeface="Arial"/>
                  <a:ea typeface="Arial"/>
                  <a:cs typeface="Arial"/>
                  <a:sym typeface="Arial"/>
                </a:endParaRPr>
              </a:p>
            </p:txBody>
          </p:sp>
          <p:sp>
            <p:nvSpPr>
              <p:cNvPr id="256" name="Google Shape;256;p8"/>
              <p:cNvSpPr/>
              <p:nvPr/>
            </p:nvSpPr>
            <p:spPr>
              <a:xfrm>
                <a:off x="1051307" y="4065033"/>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sp>
            <p:nvSpPr>
              <p:cNvPr id="257" name="Google Shape;257;p8"/>
              <p:cNvSpPr/>
              <p:nvPr/>
            </p:nvSpPr>
            <p:spPr>
              <a:xfrm>
                <a:off x="1234128" y="4495903"/>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1.2. Phân tích cụm</a:t>
                </a:r>
                <a:endParaRPr sz="1799">
                  <a:solidFill>
                    <a:srgbClr val="3F3F3F"/>
                  </a:solidFill>
                  <a:latin typeface="Arial"/>
                  <a:ea typeface="Arial"/>
                  <a:cs typeface="Arial"/>
                  <a:sym typeface="Arial"/>
                </a:endParaRPr>
              </a:p>
            </p:txBody>
          </p:sp>
          <p:sp>
            <p:nvSpPr>
              <p:cNvPr id="258" name="Google Shape;258;p8"/>
              <p:cNvSpPr/>
              <p:nvPr/>
            </p:nvSpPr>
            <p:spPr>
              <a:xfrm>
                <a:off x="1051307" y="4494729"/>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gr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80"/>
          <p:cNvSpPr/>
          <p:nvPr/>
        </p:nvSpPr>
        <p:spPr>
          <a:xfrm>
            <a:off x="712182" y="3443451"/>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Giữa một vectơ riêng và giá trị riêng của nó, chúng ta có mối quan hệ sau:</a:t>
            </a:r>
            <a:endParaRPr sz="1300">
              <a:solidFill>
                <a:srgbClr val="262626"/>
              </a:solidFill>
              <a:latin typeface="Arial"/>
              <a:ea typeface="Arial"/>
              <a:cs typeface="Arial"/>
              <a:sym typeface="Arial"/>
            </a:endParaRPr>
          </a:p>
        </p:txBody>
      </p:sp>
      <p:sp>
        <p:nvSpPr>
          <p:cNvPr id="1914" name="Google Shape;1914;p80"/>
          <p:cNvSpPr/>
          <p:nvPr/>
        </p:nvSpPr>
        <p:spPr>
          <a:xfrm>
            <a:off x="712182" y="4163531"/>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Giữa hai vectơ riêng bất kỳ, chúng ta có điều kiện trực giao sau:</a:t>
            </a:r>
            <a:endParaRPr sz="1300">
              <a:solidFill>
                <a:srgbClr val="262626"/>
              </a:solidFill>
              <a:latin typeface="Arial"/>
              <a:ea typeface="Arial"/>
              <a:cs typeface="Arial"/>
              <a:sym typeface="Arial"/>
            </a:endParaRPr>
          </a:p>
        </p:txBody>
      </p:sp>
      <p:sp>
        <p:nvSpPr>
          <p:cNvPr id="1915" name="Google Shape;1915;p80"/>
          <p:cNvSpPr txBox="1"/>
          <p:nvPr/>
        </p:nvSpPr>
        <p:spPr>
          <a:xfrm>
            <a:off x="869950" y="2507347"/>
            <a:ext cx="1803175" cy="104077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16" name="Google Shape;1916;p80"/>
          <p:cNvSpPr txBox="1"/>
          <p:nvPr/>
        </p:nvSpPr>
        <p:spPr>
          <a:xfrm>
            <a:off x="869950" y="3803491"/>
            <a:ext cx="3167517" cy="3246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17" name="Google Shape;1917;p80"/>
          <p:cNvSpPr txBox="1"/>
          <p:nvPr/>
        </p:nvSpPr>
        <p:spPr>
          <a:xfrm>
            <a:off x="869950" y="4379555"/>
            <a:ext cx="3489721" cy="470483"/>
          </a:xfrm>
          <a:prstGeom prst="rect">
            <a:avLst/>
          </a:prstGeom>
          <a:blipFill rotWithShape="1">
            <a:blip r:embed="rId5">
              <a:alphaModFix/>
            </a:blip>
            <a:stretch>
              <a:fillRect b="0" l="-173"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918" name="Google Shape;1918;p80"/>
          <p:cNvGrpSpPr/>
          <p:nvPr/>
        </p:nvGrpSpPr>
        <p:grpSpPr>
          <a:xfrm>
            <a:off x="559817" y="1412776"/>
            <a:ext cx="8783192" cy="200055"/>
            <a:chOff x="559817" y="2136914"/>
            <a:chExt cx="8783192" cy="200055"/>
          </a:xfrm>
        </p:grpSpPr>
        <p:sp>
          <p:nvSpPr>
            <p:cNvPr id="1919" name="Google Shape;1919;p8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920" name="Google Shape;1920;p80"/>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Phân tích giá trị riêng (ED):</a:t>
              </a:r>
              <a:endParaRPr/>
            </a:p>
          </p:txBody>
        </p:sp>
      </p:grpSp>
      <p:sp>
        <p:nvSpPr>
          <p:cNvPr id="1921" name="Google Shape;1921;p80"/>
          <p:cNvSpPr/>
          <p:nvPr/>
        </p:nvSpPr>
        <p:spPr>
          <a:xfrm>
            <a:off x="702940" y="1726450"/>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Một ma trận </a:t>
            </a:r>
            <a:r>
              <a:rPr lang="en-US" sz="1300">
                <a:solidFill>
                  <a:srgbClr val="193EB0"/>
                </a:solidFill>
                <a:latin typeface="Arial"/>
                <a:ea typeface="Arial"/>
                <a:cs typeface="Arial"/>
                <a:sym typeface="Arial"/>
              </a:rPr>
              <a:t>vuông</a:t>
            </a:r>
            <a:r>
              <a:rPr lang="en-US" sz="1300">
                <a:solidFill>
                  <a:srgbClr val="262626"/>
                </a:solidFill>
                <a:latin typeface="Arial"/>
                <a:ea typeface="Arial"/>
                <a:cs typeface="Arial"/>
                <a:sym typeface="Arial"/>
              </a:rPr>
              <a:t> 𝑴 được phân rã thành 𝑴=𝑸 𝜦 𝑸</a:t>
            </a:r>
            <a:r>
              <a:rPr baseline="30000" lang="en-US" sz="1300">
                <a:solidFill>
                  <a:srgbClr val="262626"/>
                </a:solidFill>
                <a:latin typeface="Arial"/>
                <a:ea typeface="Arial"/>
                <a:cs typeface="Arial"/>
                <a:sym typeface="Arial"/>
              </a:rPr>
              <a:t>𝒕</a:t>
            </a:r>
            <a:r>
              <a:rPr lang="en-US" sz="1300">
                <a:solidFill>
                  <a:srgbClr val="262626"/>
                </a:solidFill>
                <a:latin typeface="Arial"/>
                <a:ea typeface="Arial"/>
                <a:cs typeface="Arial"/>
                <a:sym typeface="Arial"/>
              </a:rPr>
              <a:t>.</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cột của 𝑸 được gọi là “vectơ riêng”.</a:t>
            </a:r>
            <a:endParaRPr sz="1300">
              <a:solidFill>
                <a:srgbClr val="262626"/>
              </a:solidFill>
              <a:latin typeface="Arial"/>
              <a:ea typeface="Arial"/>
              <a:cs typeface="Arial"/>
              <a:sym typeface="Arial"/>
            </a:endParaRPr>
          </a:p>
        </p:txBody>
      </p:sp>
      <p:grpSp>
        <p:nvGrpSpPr>
          <p:cNvPr id="1922" name="Google Shape;1922;p80"/>
          <p:cNvGrpSpPr/>
          <p:nvPr/>
        </p:nvGrpSpPr>
        <p:grpSpPr>
          <a:xfrm>
            <a:off x="450000" y="450000"/>
            <a:ext cx="9018000" cy="276999"/>
            <a:chOff x="450000" y="450000"/>
            <a:chExt cx="9018000" cy="276999"/>
          </a:xfrm>
        </p:grpSpPr>
        <p:sp>
          <p:nvSpPr>
            <p:cNvPr id="1923" name="Google Shape;1923;p8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924" name="Google Shape;1924;p8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grpSp>
        <p:nvGrpSpPr>
          <p:cNvPr id="1930" name="Google Shape;1930;p81"/>
          <p:cNvGrpSpPr/>
          <p:nvPr/>
        </p:nvGrpSpPr>
        <p:grpSpPr>
          <a:xfrm>
            <a:off x="481317" y="2571733"/>
            <a:ext cx="8574551" cy="2367122"/>
            <a:chOff x="2012649" y="3173650"/>
            <a:chExt cx="7969551" cy="2200104"/>
          </a:xfrm>
        </p:grpSpPr>
        <p:grpSp>
          <p:nvGrpSpPr>
            <p:cNvPr id="1931" name="Google Shape;1931;p81"/>
            <p:cNvGrpSpPr/>
            <p:nvPr/>
          </p:nvGrpSpPr>
          <p:grpSpPr>
            <a:xfrm>
              <a:off x="2607485" y="3173650"/>
              <a:ext cx="7337069" cy="1800001"/>
              <a:chOff x="2347529" y="3092799"/>
              <a:chExt cx="7337069" cy="1800001"/>
            </a:xfrm>
          </p:grpSpPr>
          <p:sp>
            <p:nvSpPr>
              <p:cNvPr id="1932" name="Google Shape;1932;p81"/>
              <p:cNvSpPr/>
              <p:nvPr/>
            </p:nvSpPr>
            <p:spPr>
              <a:xfrm>
                <a:off x="2347529" y="3092799"/>
                <a:ext cx="1080000" cy="1800000"/>
              </a:xfrm>
              <a:prstGeom prst="rect">
                <a:avLst/>
              </a:prstGeom>
              <a:solidFill>
                <a:srgbClr val="F2F2F2"/>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3" name="Google Shape;1933;p81"/>
              <p:cNvSpPr/>
              <p:nvPr/>
            </p:nvSpPr>
            <p:spPr>
              <a:xfrm>
                <a:off x="6921805" y="3092799"/>
                <a:ext cx="1080000" cy="1800000"/>
              </a:xfrm>
              <a:prstGeom prst="rect">
                <a:avLst/>
              </a:prstGeom>
              <a:solidFill>
                <a:srgbClr val="00B050">
                  <a:alpha val="20000"/>
                </a:srgbClr>
              </a:solid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4" name="Google Shape;1934;p81"/>
              <p:cNvSpPr/>
              <p:nvPr/>
            </p:nvSpPr>
            <p:spPr>
              <a:xfrm>
                <a:off x="4476020" y="3092800"/>
                <a:ext cx="1800000" cy="1800000"/>
              </a:xfrm>
              <a:prstGeom prst="rect">
                <a:avLst/>
              </a:prstGeom>
              <a:solidFill>
                <a:srgbClr val="0070C0">
                  <a:alpha val="20000"/>
                </a:srgbClr>
              </a:solidFill>
              <a:ln cap="flat" cmpd="sng" w="1905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5" name="Google Shape;1935;p81"/>
              <p:cNvSpPr/>
              <p:nvPr/>
            </p:nvSpPr>
            <p:spPr>
              <a:xfrm>
                <a:off x="8604598" y="3493230"/>
                <a:ext cx="1080000" cy="1080000"/>
              </a:xfrm>
              <a:prstGeom prst="rect">
                <a:avLst/>
              </a:prstGeom>
              <a:solidFill>
                <a:srgbClr val="FF0000">
                  <a:alpha val="20000"/>
                </a:srgbClr>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6" name="Google Shape;1936;p81"/>
              <p:cNvSpPr txBox="1"/>
              <p:nvPr/>
            </p:nvSpPr>
            <p:spPr>
              <a:xfrm>
                <a:off x="3534087" y="3669633"/>
                <a:ext cx="856034" cy="6007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a:p>
            </p:txBody>
          </p:sp>
          <p:sp>
            <p:nvSpPr>
              <p:cNvPr id="1937" name="Google Shape;1937;p81"/>
              <p:cNvSpPr txBox="1"/>
              <p:nvPr/>
            </p:nvSpPr>
            <p:spPr>
              <a:xfrm>
                <a:off x="6149400" y="3669631"/>
                <a:ext cx="856034" cy="6007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sp>
            <p:nvSpPr>
              <p:cNvPr id="1938" name="Google Shape;1938;p81"/>
              <p:cNvSpPr txBox="1"/>
              <p:nvPr/>
            </p:nvSpPr>
            <p:spPr>
              <a:xfrm>
                <a:off x="7884890" y="3669632"/>
                <a:ext cx="856034" cy="6007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a:t>
                </a:r>
                <a:endParaRPr sz="3600">
                  <a:solidFill>
                    <a:schemeClr val="dk1"/>
                  </a:solidFill>
                  <a:latin typeface="Arial"/>
                  <a:ea typeface="Arial"/>
                  <a:cs typeface="Arial"/>
                  <a:sym typeface="Arial"/>
                </a:endParaRPr>
              </a:p>
            </p:txBody>
          </p:sp>
        </p:grpSp>
        <p:sp>
          <p:nvSpPr>
            <p:cNvPr id="1939" name="Google Shape;1939;p81"/>
            <p:cNvSpPr txBox="1"/>
            <p:nvPr/>
          </p:nvSpPr>
          <p:spPr>
            <a:xfrm>
              <a:off x="2012649" y="3819358"/>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sp>
          <p:nvSpPr>
            <p:cNvPr id="1940" name="Google Shape;1940;p81"/>
            <p:cNvSpPr txBox="1"/>
            <p:nvPr/>
          </p:nvSpPr>
          <p:spPr>
            <a:xfrm>
              <a:off x="2727813" y="4964808"/>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n</a:t>
              </a:r>
              <a:endParaRPr/>
            </a:p>
          </p:txBody>
        </p:sp>
        <p:sp>
          <p:nvSpPr>
            <p:cNvPr id="1941" name="Google Shape;1941;p81"/>
            <p:cNvSpPr txBox="1"/>
            <p:nvPr/>
          </p:nvSpPr>
          <p:spPr>
            <a:xfrm>
              <a:off x="4138924" y="3873592"/>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sp>
          <p:nvSpPr>
            <p:cNvPr id="1942" name="Google Shape;1942;p81"/>
            <p:cNvSpPr txBox="1"/>
            <p:nvPr/>
          </p:nvSpPr>
          <p:spPr>
            <a:xfrm>
              <a:off x="5207959" y="4964808"/>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sp>
          <p:nvSpPr>
            <p:cNvPr id="1943" name="Google Shape;1943;p81"/>
            <p:cNvSpPr txBox="1"/>
            <p:nvPr/>
          </p:nvSpPr>
          <p:spPr>
            <a:xfrm>
              <a:off x="6621875" y="3873592"/>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m</a:t>
              </a:r>
              <a:endParaRPr/>
            </a:p>
          </p:txBody>
        </p:sp>
        <p:sp>
          <p:nvSpPr>
            <p:cNvPr id="1944" name="Google Shape;1944;p81"/>
            <p:cNvSpPr txBox="1"/>
            <p:nvPr/>
          </p:nvSpPr>
          <p:spPr>
            <a:xfrm>
              <a:off x="7288812" y="4973644"/>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n</a:t>
              </a:r>
              <a:endParaRPr/>
            </a:p>
          </p:txBody>
        </p:sp>
        <p:sp>
          <p:nvSpPr>
            <p:cNvPr id="1945" name="Google Shape;1945;p81"/>
            <p:cNvSpPr txBox="1"/>
            <p:nvPr/>
          </p:nvSpPr>
          <p:spPr>
            <a:xfrm>
              <a:off x="8305581" y="3873592"/>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n</a:t>
              </a:r>
              <a:endParaRPr/>
            </a:p>
          </p:txBody>
        </p:sp>
        <p:sp>
          <p:nvSpPr>
            <p:cNvPr id="1946" name="Google Shape;1946;p81"/>
            <p:cNvSpPr txBox="1"/>
            <p:nvPr/>
          </p:nvSpPr>
          <p:spPr>
            <a:xfrm>
              <a:off x="8984382" y="4607432"/>
              <a:ext cx="8560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000">
                  <a:solidFill>
                    <a:srgbClr val="FF0000"/>
                  </a:solidFill>
                  <a:latin typeface="Times New Roman"/>
                  <a:ea typeface="Times New Roman"/>
                  <a:cs typeface="Times New Roman"/>
                  <a:sym typeface="Times New Roman"/>
                </a:rPr>
                <a:t>n</a:t>
              </a:r>
              <a:endParaRPr/>
            </a:p>
          </p:txBody>
        </p:sp>
        <p:grpSp>
          <p:nvGrpSpPr>
            <p:cNvPr id="1947" name="Google Shape;1947;p81"/>
            <p:cNvGrpSpPr/>
            <p:nvPr/>
          </p:nvGrpSpPr>
          <p:grpSpPr>
            <a:xfrm>
              <a:off x="5021063" y="5190753"/>
              <a:ext cx="1186558" cy="725"/>
              <a:chOff x="2607485" y="5894962"/>
              <a:chExt cx="1186558" cy="725"/>
            </a:xfrm>
          </p:grpSpPr>
          <p:cxnSp>
            <p:nvCxnSpPr>
              <p:cNvPr id="1948" name="Google Shape;1948;p81"/>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49" name="Google Shape;1949;p81"/>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950" name="Google Shape;1950;p81"/>
            <p:cNvGrpSpPr/>
            <p:nvPr/>
          </p:nvGrpSpPr>
          <p:grpSpPr>
            <a:xfrm>
              <a:off x="2499146" y="5190753"/>
              <a:ext cx="1186558" cy="725"/>
              <a:chOff x="2607485" y="5894962"/>
              <a:chExt cx="1186558" cy="725"/>
            </a:xfrm>
          </p:grpSpPr>
          <p:cxnSp>
            <p:nvCxnSpPr>
              <p:cNvPr id="1951" name="Google Shape;1951;p81"/>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52" name="Google Shape;1952;p81"/>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953" name="Google Shape;1953;p81"/>
            <p:cNvGrpSpPr/>
            <p:nvPr/>
          </p:nvGrpSpPr>
          <p:grpSpPr>
            <a:xfrm>
              <a:off x="7084931" y="5190753"/>
              <a:ext cx="1186558" cy="725"/>
              <a:chOff x="2607485" y="5894962"/>
              <a:chExt cx="1186558" cy="725"/>
            </a:xfrm>
          </p:grpSpPr>
          <p:cxnSp>
            <p:nvCxnSpPr>
              <p:cNvPr id="1954" name="Google Shape;1954;p81"/>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55" name="Google Shape;1955;p81"/>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956" name="Google Shape;1956;p81"/>
            <p:cNvGrpSpPr/>
            <p:nvPr/>
          </p:nvGrpSpPr>
          <p:grpSpPr>
            <a:xfrm>
              <a:off x="8795642" y="4829588"/>
              <a:ext cx="1186558" cy="725"/>
              <a:chOff x="2607485" y="5894962"/>
              <a:chExt cx="1186558" cy="725"/>
            </a:xfrm>
          </p:grpSpPr>
          <p:cxnSp>
            <p:nvCxnSpPr>
              <p:cNvPr id="1957" name="Google Shape;1957;p81"/>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58" name="Google Shape;1958;p81"/>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959" name="Google Shape;1959;p81"/>
            <p:cNvGrpSpPr/>
            <p:nvPr/>
          </p:nvGrpSpPr>
          <p:grpSpPr>
            <a:xfrm rot="5400000">
              <a:off x="1814604" y="4019077"/>
              <a:ext cx="1186548" cy="736"/>
              <a:chOff x="2607507" y="5760385"/>
              <a:chExt cx="1186548" cy="736"/>
            </a:xfrm>
          </p:grpSpPr>
          <p:cxnSp>
            <p:nvCxnSpPr>
              <p:cNvPr id="1960" name="Google Shape;1960;p81"/>
              <p:cNvCxnSpPr/>
              <p:nvPr/>
            </p:nvCxnSpPr>
            <p:spPr>
              <a:xfrm>
                <a:off x="3359708" y="5760385"/>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61" name="Google Shape;1961;p81"/>
              <p:cNvCxnSpPr/>
              <p:nvPr/>
            </p:nvCxnSpPr>
            <p:spPr>
              <a:xfrm rot="10800000">
                <a:off x="2607507" y="5760396"/>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962" name="Google Shape;1962;p81"/>
            <p:cNvGrpSpPr/>
            <p:nvPr/>
          </p:nvGrpSpPr>
          <p:grpSpPr>
            <a:xfrm rot="5400000">
              <a:off x="3969531" y="4060440"/>
              <a:ext cx="1186558" cy="725"/>
              <a:chOff x="2607485" y="5894962"/>
              <a:chExt cx="1186558" cy="725"/>
            </a:xfrm>
          </p:grpSpPr>
          <p:cxnSp>
            <p:nvCxnSpPr>
              <p:cNvPr id="1963" name="Google Shape;1963;p81"/>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64" name="Google Shape;1964;p81"/>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965" name="Google Shape;1965;p81"/>
            <p:cNvGrpSpPr/>
            <p:nvPr/>
          </p:nvGrpSpPr>
          <p:grpSpPr>
            <a:xfrm rot="5400000">
              <a:off x="6449874" y="4112910"/>
              <a:ext cx="1186558" cy="725"/>
              <a:chOff x="2607485" y="5894962"/>
              <a:chExt cx="1186558" cy="725"/>
            </a:xfrm>
          </p:grpSpPr>
          <p:cxnSp>
            <p:nvCxnSpPr>
              <p:cNvPr id="1966" name="Google Shape;1966;p81"/>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67" name="Google Shape;1967;p81"/>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grpSp>
          <p:nvGrpSpPr>
            <p:cNvPr id="1968" name="Google Shape;1968;p81"/>
            <p:cNvGrpSpPr/>
            <p:nvPr/>
          </p:nvGrpSpPr>
          <p:grpSpPr>
            <a:xfrm rot="5400000">
              <a:off x="8139593" y="4073285"/>
              <a:ext cx="1186558" cy="725"/>
              <a:chOff x="2607485" y="5894962"/>
              <a:chExt cx="1186558" cy="725"/>
            </a:xfrm>
          </p:grpSpPr>
          <p:cxnSp>
            <p:nvCxnSpPr>
              <p:cNvPr id="1969" name="Google Shape;1969;p81"/>
              <p:cNvCxnSpPr/>
              <p:nvPr/>
            </p:nvCxnSpPr>
            <p:spPr>
              <a:xfrm>
                <a:off x="3359696" y="5894962"/>
                <a:ext cx="434347" cy="725"/>
              </a:xfrm>
              <a:prstGeom prst="straightConnector1">
                <a:avLst/>
              </a:prstGeom>
              <a:noFill/>
              <a:ln cap="flat" cmpd="sng" w="9525">
                <a:solidFill>
                  <a:srgbClr val="0070C0"/>
                </a:solidFill>
                <a:prstDash val="solid"/>
                <a:miter lim="800000"/>
                <a:headEnd len="sm" w="sm" type="none"/>
                <a:tailEnd len="med" w="med" type="stealth"/>
              </a:ln>
            </p:spPr>
          </p:cxnSp>
          <p:cxnSp>
            <p:nvCxnSpPr>
              <p:cNvPr id="1970" name="Google Shape;1970;p81"/>
              <p:cNvCxnSpPr/>
              <p:nvPr/>
            </p:nvCxnSpPr>
            <p:spPr>
              <a:xfrm rot="10800000">
                <a:off x="2607485" y="5894962"/>
                <a:ext cx="484940" cy="725"/>
              </a:xfrm>
              <a:prstGeom prst="straightConnector1">
                <a:avLst/>
              </a:prstGeom>
              <a:noFill/>
              <a:ln cap="flat" cmpd="sng" w="9525">
                <a:solidFill>
                  <a:srgbClr val="0070C0"/>
                </a:solidFill>
                <a:prstDash val="solid"/>
                <a:miter lim="800000"/>
                <a:headEnd len="sm" w="sm" type="none"/>
                <a:tailEnd len="med" w="med" type="stealth"/>
              </a:ln>
            </p:spPr>
          </p:cxnSp>
        </p:grpSp>
        <p:sp>
          <p:nvSpPr>
            <p:cNvPr id="1971" name="Google Shape;1971;p81"/>
            <p:cNvSpPr/>
            <p:nvPr/>
          </p:nvSpPr>
          <p:spPr>
            <a:xfrm>
              <a:off x="2819665" y="3804404"/>
              <a:ext cx="553051" cy="48630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72" name="Google Shape;1972;p81"/>
            <p:cNvSpPr/>
            <p:nvPr/>
          </p:nvSpPr>
          <p:spPr>
            <a:xfrm>
              <a:off x="5382270" y="3847116"/>
              <a:ext cx="490475" cy="48630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73" name="Google Shape;1973;p81"/>
            <p:cNvSpPr/>
            <p:nvPr/>
          </p:nvSpPr>
          <p:spPr>
            <a:xfrm>
              <a:off x="7432847" y="3845705"/>
              <a:ext cx="460677" cy="486303"/>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74" name="Google Shape;1974;p81"/>
            <p:cNvSpPr/>
            <p:nvPr/>
          </p:nvSpPr>
          <p:spPr>
            <a:xfrm>
              <a:off x="9120993" y="3873592"/>
              <a:ext cx="580286" cy="486303"/>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1975" name="Google Shape;1975;p81"/>
          <p:cNvGrpSpPr/>
          <p:nvPr/>
        </p:nvGrpSpPr>
        <p:grpSpPr>
          <a:xfrm>
            <a:off x="559817" y="1412776"/>
            <a:ext cx="8783192" cy="200055"/>
            <a:chOff x="559817" y="2136914"/>
            <a:chExt cx="8783192" cy="200055"/>
          </a:xfrm>
        </p:grpSpPr>
        <p:sp>
          <p:nvSpPr>
            <p:cNvPr id="1976" name="Google Shape;1976;p8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977" name="Google Shape;1977;p81"/>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Phân tích giá trị đơn (SVD):</a:t>
              </a:r>
              <a:endParaRPr/>
            </a:p>
          </p:txBody>
        </p:sp>
      </p:grpSp>
      <p:sp>
        <p:nvSpPr>
          <p:cNvPr id="1978" name="Google Shape;1978;p81"/>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Một ma trận 𝑴 được phân tách thành 𝑴=𝑼𝜮𝑽𝒕.</a:t>
            </a:r>
            <a:endParaRPr sz="1300">
              <a:solidFill>
                <a:srgbClr val="262626"/>
              </a:solidFill>
              <a:latin typeface="Arial"/>
              <a:ea typeface="Arial"/>
              <a:cs typeface="Arial"/>
              <a:sym typeface="Arial"/>
            </a:endParaRPr>
          </a:p>
        </p:txBody>
      </p:sp>
      <p:grpSp>
        <p:nvGrpSpPr>
          <p:cNvPr id="1979" name="Google Shape;1979;p81"/>
          <p:cNvGrpSpPr/>
          <p:nvPr/>
        </p:nvGrpSpPr>
        <p:grpSpPr>
          <a:xfrm>
            <a:off x="450000" y="450000"/>
            <a:ext cx="9018000" cy="276999"/>
            <a:chOff x="450000" y="450000"/>
            <a:chExt cx="9018000" cy="276999"/>
          </a:xfrm>
        </p:grpSpPr>
        <p:sp>
          <p:nvSpPr>
            <p:cNvPr id="1980" name="Google Shape;1980;p8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981" name="Google Shape;1981;p8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sp>
        <p:nvSpPr>
          <p:cNvPr id="1987" name="Google Shape;1987;p82"/>
          <p:cNvSpPr txBox="1"/>
          <p:nvPr/>
        </p:nvSpPr>
        <p:spPr>
          <a:xfrm>
            <a:off x="927552" y="3212976"/>
            <a:ext cx="2555877" cy="1171425"/>
          </a:xfrm>
          <a:prstGeom prst="rect">
            <a:avLst/>
          </a:prstGeom>
          <a:blipFill rotWithShape="1">
            <a:blip r:embed="rId3">
              <a:alphaModFix/>
            </a:blip>
            <a:stretch>
              <a:fillRect b="0" l="0" r="0" t="-192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988" name="Google Shape;1988;p82"/>
          <p:cNvGrpSpPr/>
          <p:nvPr/>
        </p:nvGrpSpPr>
        <p:grpSpPr>
          <a:xfrm>
            <a:off x="559817" y="1412776"/>
            <a:ext cx="8783192" cy="200055"/>
            <a:chOff x="559817" y="2136914"/>
            <a:chExt cx="8783192" cy="200055"/>
          </a:xfrm>
        </p:grpSpPr>
        <p:sp>
          <p:nvSpPr>
            <p:cNvPr id="1989" name="Google Shape;1989;p8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990" name="Google Shape;1990;p82"/>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Phân tích giá trị đơn (SVD):</a:t>
              </a:r>
              <a:endParaRPr/>
            </a:p>
          </p:txBody>
        </p:sp>
      </p:grpSp>
      <p:sp>
        <p:nvSpPr>
          <p:cNvPr id="1991" name="Google Shape;1991;p82"/>
          <p:cNvSpPr/>
          <p:nvPr/>
        </p:nvSpPr>
        <p:spPr>
          <a:xfrm>
            <a:off x="702940" y="1726450"/>
            <a:ext cx="8632825" cy="950755"/>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Một ma trận 𝑴 được phân tách thành 𝑴=𝑼𝜮𝑽𝒕.</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Ở đay, 𝜮 chứa giá trị đơn dưới dạng phần tử trên đường chéo.</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Những giá trị đơn này được sắp xếp theo thứ tự từ lớn đến nhỏ: 𝜎</a:t>
            </a:r>
            <a:r>
              <a:rPr baseline="-25000" lang="en-US" sz="1300">
                <a:solidFill>
                  <a:srgbClr val="262626"/>
                </a:solidFill>
                <a:latin typeface="Arial"/>
                <a:ea typeface="Arial"/>
                <a:cs typeface="Arial"/>
                <a:sym typeface="Arial"/>
              </a:rPr>
              <a:t>1</a:t>
            </a:r>
            <a:r>
              <a:rPr lang="en-US" sz="1300">
                <a:solidFill>
                  <a:srgbClr val="262626"/>
                </a:solidFill>
                <a:latin typeface="Arial"/>
                <a:ea typeface="Arial"/>
                <a:cs typeface="Arial"/>
                <a:sym typeface="Arial"/>
              </a:rPr>
              <a:t>&gt;𝜎</a:t>
            </a:r>
            <a:r>
              <a:rPr baseline="-25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&gt;…&gt;𝜎</a:t>
            </a:r>
            <a:r>
              <a:rPr baseline="-25000" lang="en-US" sz="1300">
                <a:solidFill>
                  <a:srgbClr val="262626"/>
                </a:solidFill>
                <a:latin typeface="Arial"/>
                <a:ea typeface="Arial"/>
                <a:cs typeface="Arial"/>
                <a:sym typeface="Arial"/>
              </a:rPr>
              <a:t>𝑚</a:t>
            </a:r>
            <a:endParaRPr baseline="-25000" sz="1300">
              <a:solidFill>
                <a:srgbClr val="262626"/>
              </a:solidFill>
              <a:latin typeface="Arial"/>
              <a:ea typeface="Arial"/>
              <a:cs typeface="Arial"/>
              <a:sym typeface="Arial"/>
            </a:endParaRPr>
          </a:p>
        </p:txBody>
      </p:sp>
      <p:grpSp>
        <p:nvGrpSpPr>
          <p:cNvPr id="1992" name="Google Shape;1992;p82"/>
          <p:cNvGrpSpPr/>
          <p:nvPr/>
        </p:nvGrpSpPr>
        <p:grpSpPr>
          <a:xfrm>
            <a:off x="450000" y="450000"/>
            <a:ext cx="9018000" cy="276999"/>
            <a:chOff x="450000" y="450000"/>
            <a:chExt cx="9018000" cy="276999"/>
          </a:xfrm>
        </p:grpSpPr>
        <p:sp>
          <p:nvSpPr>
            <p:cNvPr id="1993" name="Google Shape;1993;p8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1994" name="Google Shape;1994;p8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83"/>
          <p:cNvSpPr txBox="1"/>
          <p:nvPr/>
        </p:nvSpPr>
        <p:spPr>
          <a:xfrm>
            <a:off x="869950" y="4979803"/>
            <a:ext cx="3676910" cy="173644"/>
          </a:xfrm>
          <a:prstGeom prst="rect">
            <a:avLst/>
          </a:prstGeom>
          <a:blipFill rotWithShape="1">
            <a:blip r:embed="rId3">
              <a:alphaModFix/>
            </a:blip>
            <a:stretch>
              <a:fillRect b="-57138" l="-331"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01" name="Google Shape;2001;p83"/>
          <p:cNvSpPr txBox="1"/>
          <p:nvPr/>
        </p:nvSpPr>
        <p:spPr>
          <a:xfrm>
            <a:off x="869950" y="2473611"/>
            <a:ext cx="4710566" cy="969840"/>
          </a:xfrm>
          <a:prstGeom prst="rect">
            <a:avLst/>
          </a:prstGeom>
          <a:blipFill rotWithShape="1">
            <a:blip r:embed="rId4">
              <a:alphaModFix/>
            </a:blip>
            <a:stretch>
              <a:fillRect b="-377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02" name="Google Shape;2002;p83"/>
          <p:cNvSpPr txBox="1"/>
          <p:nvPr/>
        </p:nvSpPr>
        <p:spPr>
          <a:xfrm>
            <a:off x="869950" y="4146941"/>
            <a:ext cx="2305310" cy="23261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03" name="Google Shape;2003;p83"/>
          <p:cNvSpPr/>
          <p:nvPr/>
        </p:nvSpPr>
        <p:spPr>
          <a:xfrm>
            <a:off x="712182" y="3659475"/>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Giữa một tập vectơ suy biến bên trái và bên phải cùng với giá trị suy biến của chúng, ta có:</a:t>
            </a:r>
            <a:endParaRPr/>
          </a:p>
        </p:txBody>
      </p:sp>
      <p:sp>
        <p:nvSpPr>
          <p:cNvPr id="2004" name="Google Shape;2004;p83"/>
          <p:cNvSpPr/>
          <p:nvPr/>
        </p:nvSpPr>
        <p:spPr>
          <a:xfrm>
            <a:off x="712182" y="4523571"/>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Giữa hai vectơ suy biến bất kỳ, chúng ta có điều kiện vuông góc như sau:</a:t>
            </a:r>
            <a:endParaRPr/>
          </a:p>
        </p:txBody>
      </p:sp>
      <p:sp>
        <p:nvSpPr>
          <p:cNvPr id="2005" name="Google Shape;2005;p83"/>
          <p:cNvSpPr txBox="1"/>
          <p:nvPr/>
        </p:nvSpPr>
        <p:spPr>
          <a:xfrm>
            <a:off x="869950" y="5286031"/>
            <a:ext cx="3676910" cy="173644"/>
          </a:xfrm>
          <a:prstGeom prst="rect">
            <a:avLst/>
          </a:prstGeom>
          <a:blipFill rotWithShape="1">
            <a:blip r:embed="rId6">
              <a:alphaModFix/>
            </a:blip>
            <a:stretch>
              <a:fillRect b="-51722" l="-331"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2006" name="Google Shape;2006;p83"/>
          <p:cNvGrpSpPr/>
          <p:nvPr/>
        </p:nvGrpSpPr>
        <p:grpSpPr>
          <a:xfrm>
            <a:off x="559817" y="1412776"/>
            <a:ext cx="8783192" cy="200055"/>
            <a:chOff x="559817" y="2136914"/>
            <a:chExt cx="8783192" cy="200055"/>
          </a:xfrm>
        </p:grpSpPr>
        <p:sp>
          <p:nvSpPr>
            <p:cNvPr id="2007" name="Google Shape;2007;p8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08" name="Google Shape;2008;p83"/>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Phân tích giá trị đơn (SVD):</a:t>
              </a:r>
              <a:endParaRPr/>
            </a:p>
          </p:txBody>
        </p:sp>
      </p:grpSp>
      <p:sp>
        <p:nvSpPr>
          <p:cNvPr id="2009" name="Google Shape;2009;p83"/>
          <p:cNvSpPr/>
          <p:nvPr/>
        </p:nvSpPr>
        <p:spPr>
          <a:xfrm>
            <a:off x="702940" y="1726450"/>
            <a:ext cx="8632825" cy="950755"/>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Một ma trận 𝑴 được phân tách thành 𝑴=𝑼𝜮𝑽𝒕.</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Cột của 𝑼 là “vectơ suy biến bên trái”.</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Cột của 𝑽 là “vectơ suy biến bên phải”.</a:t>
            </a:r>
            <a:endParaRPr/>
          </a:p>
        </p:txBody>
      </p:sp>
      <p:grpSp>
        <p:nvGrpSpPr>
          <p:cNvPr id="2010" name="Google Shape;2010;p83"/>
          <p:cNvGrpSpPr/>
          <p:nvPr/>
        </p:nvGrpSpPr>
        <p:grpSpPr>
          <a:xfrm>
            <a:off x="450000" y="450000"/>
            <a:ext cx="9018000" cy="276999"/>
            <a:chOff x="450000" y="450000"/>
            <a:chExt cx="9018000" cy="276999"/>
          </a:xfrm>
        </p:grpSpPr>
        <p:sp>
          <p:nvSpPr>
            <p:cNvPr id="2011" name="Google Shape;2011;p8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2012" name="Google Shape;2012;p8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84"/>
          <p:cNvSpPr/>
          <p:nvPr/>
        </p:nvSpPr>
        <p:spPr>
          <a:xfrm>
            <a:off x="942520" y="3841961"/>
            <a:ext cx="8630827" cy="950721"/>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thấy rằng 𝜮𝜮</a:t>
            </a:r>
            <a:r>
              <a:rPr baseline="30000" lang="en-US" sz="1300">
                <a:solidFill>
                  <a:srgbClr val="262626"/>
                </a:solidFill>
                <a:latin typeface="Arial"/>
                <a:ea typeface="Arial"/>
                <a:cs typeface="Arial"/>
                <a:sym typeface="Arial"/>
              </a:rPr>
              <a:t>𝒕</a:t>
            </a:r>
            <a:r>
              <a:rPr lang="en-US" sz="1300">
                <a:solidFill>
                  <a:srgbClr val="262626"/>
                </a:solidFill>
                <a:latin typeface="Arial"/>
                <a:ea typeface="Arial"/>
                <a:cs typeface="Arial"/>
                <a:sym typeface="Arial"/>
              </a:rPr>
              <a:t> là một ma trận đường chéo với các phần tử bằng 𝜎𝑖</a:t>
            </a:r>
            <a:r>
              <a:rPr baseline="30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 </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Như vậy, 𝜮𝜮</a:t>
            </a:r>
            <a:r>
              <a:rPr baseline="30000" lang="en-US" sz="1300">
                <a:solidFill>
                  <a:srgbClr val="262626"/>
                </a:solidFill>
                <a:latin typeface="Arial"/>
                <a:ea typeface="Arial"/>
                <a:cs typeface="Arial"/>
                <a:sym typeface="Arial"/>
              </a:rPr>
              <a:t>𝒕</a:t>
            </a:r>
            <a:r>
              <a:rPr lang="en-US" sz="1300">
                <a:solidFill>
                  <a:srgbClr val="262626"/>
                </a:solidFill>
                <a:latin typeface="Arial"/>
                <a:ea typeface="Arial"/>
                <a:cs typeface="Arial"/>
                <a:sym typeface="Arial"/>
              </a:rPr>
              <a:t>  tương tự với ma trận giá trị riêng 𝜦.</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Đồng thời, có thể thấy ma trận suy biến bên trái 𝑼 trái tương tự như ma trận vectơ riêng 𝑸.</a:t>
            </a:r>
            <a:endParaRPr/>
          </a:p>
        </p:txBody>
      </p:sp>
      <p:grpSp>
        <p:nvGrpSpPr>
          <p:cNvPr id="2019" name="Google Shape;2019;p84"/>
          <p:cNvGrpSpPr/>
          <p:nvPr/>
        </p:nvGrpSpPr>
        <p:grpSpPr>
          <a:xfrm>
            <a:off x="869950" y="2756368"/>
            <a:ext cx="6770166" cy="1146925"/>
            <a:chOff x="869950" y="2867387"/>
            <a:chExt cx="6770166" cy="1146925"/>
          </a:xfrm>
        </p:grpSpPr>
        <p:sp>
          <p:nvSpPr>
            <p:cNvPr id="2020" name="Google Shape;2020;p84"/>
            <p:cNvSpPr txBox="1"/>
            <p:nvPr/>
          </p:nvSpPr>
          <p:spPr>
            <a:xfrm>
              <a:off x="869950" y="2867387"/>
              <a:ext cx="3392581" cy="1146925"/>
            </a:xfrm>
            <a:prstGeom prst="rect">
              <a:avLst/>
            </a:prstGeom>
            <a:blipFill rotWithShape="1">
              <a:blip r:embed="rId3">
                <a:alphaModFix/>
              </a:blip>
              <a:stretch>
                <a:fillRect b="0" l="0" r="0" t="-1957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21" name="Google Shape;2021;p84"/>
            <p:cNvSpPr txBox="1"/>
            <p:nvPr/>
          </p:nvSpPr>
          <p:spPr>
            <a:xfrm>
              <a:off x="4238047" y="3179752"/>
              <a:ext cx="3402069" cy="423577"/>
            </a:xfrm>
            <a:prstGeom prst="rect">
              <a:avLst/>
            </a:prstGeom>
            <a:blipFill rotWithShape="1">
              <a:blip r:embed="rId4">
                <a:alphaModFix/>
              </a:blip>
              <a:stretch>
                <a:fillRect b="0" l="-178"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22" name="Google Shape;2022;p84"/>
            <p:cNvSpPr/>
            <p:nvPr/>
          </p:nvSpPr>
          <p:spPr>
            <a:xfrm>
              <a:off x="3926775" y="3104595"/>
              <a:ext cx="180120" cy="589024"/>
            </a:xfrm>
            <a:prstGeom prst="rightBrace">
              <a:avLst>
                <a:gd fmla="val 34851" name="adj1"/>
                <a:gd fmla="val 50000" name="adj2"/>
              </a:avLst>
            </a:prstGeom>
            <a:gradFill>
              <a:gsLst>
                <a:gs pos="0">
                  <a:srgbClr val="FF0000">
                    <a:alpha val="0"/>
                  </a:srgbClr>
                </a:gs>
                <a:gs pos="12000">
                  <a:srgbClr val="FF0000">
                    <a:alpha val="0"/>
                  </a:srgbClr>
                </a:gs>
                <a:gs pos="100000">
                  <a:srgbClr val="FF0000"/>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2023" name="Google Shape;2023;p84"/>
          <p:cNvGrpSpPr/>
          <p:nvPr/>
        </p:nvGrpSpPr>
        <p:grpSpPr>
          <a:xfrm>
            <a:off x="559817" y="1412776"/>
            <a:ext cx="8783192" cy="200055"/>
            <a:chOff x="559817" y="2136914"/>
            <a:chExt cx="8783192" cy="200055"/>
          </a:xfrm>
        </p:grpSpPr>
        <p:sp>
          <p:nvSpPr>
            <p:cNvPr id="2024" name="Google Shape;2024;p84"/>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25" name="Google Shape;2025;p84"/>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Mối tương quan giữa ED và SVD:</a:t>
              </a:r>
              <a:endParaRPr/>
            </a:p>
          </p:txBody>
        </p:sp>
      </p:grpSp>
      <p:sp>
        <p:nvSpPr>
          <p:cNvPr id="2026" name="Google Shape;2026;p84"/>
          <p:cNvSpPr/>
          <p:nvPr/>
        </p:nvSpPr>
        <p:spPr>
          <a:xfrm>
            <a:off x="702940" y="1726450"/>
            <a:ext cx="8632825" cy="648108"/>
          </a:xfrm>
          <a:prstGeom prst="rect">
            <a:avLst/>
          </a:prstGeom>
          <a:noFill/>
          <a:ln>
            <a:noFill/>
          </a:ln>
        </p:spPr>
        <p:txBody>
          <a:bodyPr anchorCtr="0" anchor="t" bIns="72000" lIns="0" spcFirstLastPara="1" rIns="144000" wrap="square" tIns="7200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1) Nếu 𝑿 là một ma trận được cấu thành từ các điểm được chuẩn hóa, chúng ta có thể áp dụng SVD: 𝑿=𝑼𝜮𝑽𝒕.</a:t>
            </a:r>
            <a:endParaRPr/>
          </a:p>
          <a:p>
            <a:pPr indent="0" lvl="0" marL="0" marR="0" rtl="0" algn="l">
              <a:spcBef>
                <a:spcPts val="800"/>
              </a:spcBef>
              <a:spcAft>
                <a:spcPts val="0"/>
              </a:spcAft>
              <a:buNone/>
            </a:pPr>
            <a:r>
              <a:rPr lang="en-US" sz="1300">
                <a:solidFill>
                  <a:srgbClr val="262626"/>
                </a:solidFill>
                <a:latin typeface="Arial"/>
                <a:ea typeface="Arial"/>
                <a:cs typeface="Arial"/>
                <a:sym typeface="Arial"/>
              </a:rPr>
              <a:t>2) Sử dụng dạng đã phân tích, chúng ta có thể biểu thị ma trận hiệp phương sai như sau:</a:t>
            </a:r>
            <a:endParaRPr/>
          </a:p>
        </p:txBody>
      </p:sp>
      <p:grpSp>
        <p:nvGrpSpPr>
          <p:cNvPr id="2027" name="Google Shape;2027;p84"/>
          <p:cNvGrpSpPr/>
          <p:nvPr/>
        </p:nvGrpSpPr>
        <p:grpSpPr>
          <a:xfrm>
            <a:off x="450000" y="450000"/>
            <a:ext cx="9018000" cy="276999"/>
            <a:chOff x="450000" y="450000"/>
            <a:chExt cx="9018000" cy="276999"/>
          </a:xfrm>
        </p:grpSpPr>
        <p:sp>
          <p:nvSpPr>
            <p:cNvPr id="2028" name="Google Shape;2028;p8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2029" name="Google Shape;2029;p8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graphicFrame>
        <p:nvGraphicFramePr>
          <p:cNvPr id="2035" name="Google Shape;2035;p85"/>
          <p:cNvGraphicFramePr/>
          <p:nvPr/>
        </p:nvGraphicFramePr>
        <p:xfrm>
          <a:off x="872897" y="2123743"/>
          <a:ext cx="3000000" cy="3000000"/>
        </p:xfrm>
        <a:graphic>
          <a:graphicData uri="http://schemas.openxmlformats.org/drawingml/2006/table">
            <a:tbl>
              <a:tblPr bandRow="1" firstRow="1">
                <a:noFill/>
                <a:tableStyleId>{D2450E66-9159-4341-8755-D022B7E617B1}</a:tableStyleId>
              </a:tblPr>
              <a:tblGrid>
                <a:gridCol w="4235575"/>
                <a:gridCol w="4235575"/>
              </a:tblGrid>
              <a:tr h="370850">
                <a:tc>
                  <a:txBody>
                    <a:bodyPr/>
                    <a:lstStyle/>
                    <a:p>
                      <a:pPr indent="0" lvl="0" marL="0" marR="0" rtl="0" algn="ctr">
                        <a:spcBef>
                          <a:spcPts val="0"/>
                        </a:spcBef>
                        <a:spcAft>
                          <a:spcPts val="0"/>
                        </a:spcAft>
                        <a:buNone/>
                      </a:pPr>
                      <a:r>
                        <a:rPr b="0" lang="en-US" sz="1400" u="none" cap="none" strike="noStrike">
                          <a:solidFill>
                            <a:srgbClr val="262626"/>
                          </a:solidFill>
                          <a:latin typeface="Arial"/>
                          <a:ea typeface="Arial"/>
                          <a:cs typeface="Arial"/>
                          <a:sym typeface="Arial"/>
                        </a:rPr>
                        <a:t>ED</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rgbClr val="262626"/>
                          </a:solidFill>
                          <a:latin typeface="Arial"/>
                          <a:ea typeface="Arial"/>
                          <a:cs typeface="Arial"/>
                          <a:sym typeface="Arial"/>
                        </a:rPr>
                        <a:t>SVD</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70850">
                <a:tc>
                  <a:txBody>
                    <a:bodyPr/>
                    <a:lstStyle/>
                    <a:p>
                      <a:pPr indent="0" lvl="0" marL="0" marR="0" rtl="0" algn="l">
                        <a:spcBef>
                          <a:spcPts val="0"/>
                        </a:spcBef>
                        <a:spcAft>
                          <a:spcPts val="0"/>
                        </a:spcAft>
                        <a:buNone/>
                      </a:pPr>
                      <a:r>
                        <a:t/>
                      </a:r>
                      <a:endParaRPr sz="1799"/>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799"/>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70850">
                <a:tc gridSpan="2">
                  <a:txBody>
                    <a:bodyPr/>
                    <a:lstStyle/>
                    <a:p>
                      <a:pPr indent="0" lvl="0" marL="0" marR="0" rtl="0" algn="l">
                        <a:spcBef>
                          <a:spcPts val="0"/>
                        </a:spcBef>
                        <a:spcAft>
                          <a:spcPts val="0"/>
                        </a:spcAft>
                        <a:buNone/>
                      </a:pPr>
                      <a:r>
                        <a:t/>
                      </a:r>
                      <a:endParaRPr sz="1799"/>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hMerge="1"/>
              </a:tr>
              <a:tr h="370850">
                <a:tc gridSpan="2">
                  <a:txBody>
                    <a:bodyPr/>
                    <a:lstStyle/>
                    <a:p>
                      <a:pPr indent="0" lvl="0" marL="0" marR="0" rtl="0" algn="l">
                        <a:spcBef>
                          <a:spcPts val="0"/>
                        </a:spcBef>
                        <a:spcAft>
                          <a:spcPts val="0"/>
                        </a:spcAft>
                        <a:buNone/>
                      </a:pPr>
                      <a:r>
                        <a:t/>
                      </a:r>
                      <a:endParaRPr sz="1799"/>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hMerge="1"/>
              </a:tr>
            </a:tbl>
          </a:graphicData>
        </a:graphic>
      </p:graphicFrame>
      <p:grpSp>
        <p:nvGrpSpPr>
          <p:cNvPr id="2036" name="Google Shape;2036;p85"/>
          <p:cNvGrpSpPr/>
          <p:nvPr/>
        </p:nvGrpSpPr>
        <p:grpSpPr>
          <a:xfrm>
            <a:off x="559817" y="1412776"/>
            <a:ext cx="8783192" cy="200055"/>
            <a:chOff x="559817" y="2136914"/>
            <a:chExt cx="8783192" cy="200055"/>
          </a:xfrm>
        </p:grpSpPr>
        <p:sp>
          <p:nvSpPr>
            <p:cNvPr id="2037" name="Google Shape;2037;p8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38" name="Google Shape;2038;p85"/>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Mối tương quan giữa ED và SVD:</a:t>
              </a:r>
              <a:endParaRPr/>
            </a:p>
          </p:txBody>
        </p:sp>
      </p:grpSp>
      <p:sp>
        <p:nvSpPr>
          <p:cNvPr id="2039" name="Google Shape;2039;p85"/>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Hãy tổng hợp lại vào bảng sau.</a:t>
            </a:r>
            <a:endParaRPr/>
          </a:p>
        </p:txBody>
      </p:sp>
      <p:grpSp>
        <p:nvGrpSpPr>
          <p:cNvPr id="2040" name="Google Shape;2040;p85"/>
          <p:cNvGrpSpPr/>
          <p:nvPr/>
        </p:nvGrpSpPr>
        <p:grpSpPr>
          <a:xfrm>
            <a:off x="450000" y="450000"/>
            <a:ext cx="9018000" cy="276999"/>
            <a:chOff x="450000" y="450000"/>
            <a:chExt cx="9018000" cy="276999"/>
          </a:xfrm>
        </p:grpSpPr>
        <p:sp>
          <p:nvSpPr>
            <p:cNvPr id="2041" name="Google Shape;2041;p8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2042" name="Google Shape;2042;p8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graphicFrame>
        <p:nvGraphicFramePr>
          <p:cNvPr id="2048" name="Google Shape;2048;p86"/>
          <p:cNvGraphicFramePr/>
          <p:nvPr/>
        </p:nvGraphicFramePr>
        <p:xfrm>
          <a:off x="730265" y="2675135"/>
          <a:ext cx="3000000" cy="3000000"/>
        </p:xfrm>
        <a:graphic>
          <a:graphicData uri="http://schemas.openxmlformats.org/drawingml/2006/table">
            <a:tbl>
              <a:tblPr bandRow="1" firstRow="1">
                <a:noFill/>
                <a:tableStyleId>{D2450E66-9159-4341-8755-D022B7E617B1}</a:tableStyleId>
              </a:tblPr>
              <a:tblGrid>
                <a:gridCol w="1938925"/>
                <a:gridCol w="3186775"/>
                <a:gridCol w="3340650"/>
              </a:tblGrid>
              <a:tr h="370850">
                <a:tc>
                  <a:txBody>
                    <a:bodyPr/>
                    <a:lstStyle/>
                    <a:p>
                      <a:pPr indent="0" lvl="0" marL="0" marR="0" rtl="0" algn="ctr">
                        <a:spcBef>
                          <a:spcPts val="0"/>
                        </a:spcBef>
                        <a:spcAft>
                          <a:spcPts val="0"/>
                        </a:spcAft>
                        <a:buNone/>
                      </a:pPr>
                      <a:r>
                        <a:t/>
                      </a:r>
                      <a:endParaRPr b="0" sz="1400">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400"/>
                        <a:buFont typeface="Arial"/>
                        <a:buNone/>
                      </a:pPr>
                      <a:r>
                        <a:rPr b="0" lang="en-US" sz="1400">
                          <a:solidFill>
                            <a:srgbClr val="262626"/>
                          </a:solidFill>
                          <a:latin typeface="Arial"/>
                          <a:ea typeface="Arial"/>
                          <a:cs typeface="Arial"/>
                          <a:sym typeface="Arial"/>
                        </a:rPr>
                        <a:t>ED</a:t>
                      </a:r>
                      <a:endParaRPr b="0" sz="1400">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a:solidFill>
                            <a:srgbClr val="262626"/>
                          </a:solidFill>
                          <a:latin typeface="Arial"/>
                          <a:ea typeface="Arial"/>
                          <a:cs typeface="Arial"/>
                          <a:sym typeface="Arial"/>
                        </a:rPr>
                        <a:t>SVD</a:t>
                      </a:r>
                      <a:endParaRPr b="0" sz="1400">
                        <a:solidFill>
                          <a:srgbClr val="262626"/>
                        </a:solidFill>
                        <a:latin typeface="Arial"/>
                        <a:ea typeface="Arial"/>
                        <a:cs typeface="Arial"/>
                        <a:sym typeface="Arial"/>
                      </a:endParaRPr>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612000">
                <a:tc>
                  <a:txBody>
                    <a:bodyPr/>
                    <a:lstStyle/>
                    <a:p>
                      <a:pPr indent="0" lvl="0" marL="0" marR="0" rtl="0" algn="ctr">
                        <a:spcBef>
                          <a:spcPts val="0"/>
                        </a:spcBef>
                        <a:spcAft>
                          <a:spcPts val="0"/>
                        </a:spcAft>
                        <a:buNone/>
                      </a:pPr>
                      <a:r>
                        <a:rPr b="0" lang="en-US" sz="1300">
                          <a:solidFill>
                            <a:srgbClr val="262626"/>
                          </a:solidFill>
                          <a:latin typeface="Arial"/>
                          <a:ea typeface="Arial"/>
                          <a:cs typeface="Arial"/>
                          <a:sym typeface="Arial"/>
                        </a:rPr>
                        <a:t>Đối tượng phân tích</a:t>
                      </a:r>
                      <a:endParaRPr b="0" sz="1300">
                        <a:solidFill>
                          <a:srgbClr val="262626"/>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1799"/>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799"/>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12000">
                <a:tc>
                  <a:txBody>
                    <a:bodyPr/>
                    <a:lstStyle/>
                    <a:p>
                      <a:pPr indent="0" lvl="0" marL="0" marR="0" rtl="0" algn="l">
                        <a:spcBef>
                          <a:spcPts val="0"/>
                        </a:spcBef>
                        <a:spcAft>
                          <a:spcPts val="0"/>
                        </a:spcAft>
                        <a:buNone/>
                      </a:pPr>
                      <a:r>
                        <a:t/>
                      </a:r>
                      <a:endParaRPr sz="1799"/>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799"/>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799"/>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12000">
                <a:tc>
                  <a:txBody>
                    <a:bodyPr/>
                    <a:lstStyle/>
                    <a:p>
                      <a:pPr indent="0" lvl="0" marL="0" marR="0" rtl="0" algn="l">
                        <a:spcBef>
                          <a:spcPts val="0"/>
                        </a:spcBef>
                        <a:spcAft>
                          <a:spcPts val="0"/>
                        </a:spcAft>
                        <a:buNone/>
                      </a:pPr>
                      <a:r>
                        <a:t/>
                      </a:r>
                      <a:endParaRPr sz="1799"/>
                    </a:p>
                  </a:txBody>
                  <a:tcPr marT="0" marB="0" marR="0" marL="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799"/>
                    </a:p>
                  </a:txBody>
                  <a:tcPr marT="0" marB="0" marR="0" marL="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t/>
                      </a:r>
                      <a:endParaRPr sz="1799"/>
                    </a:p>
                  </a:txBody>
                  <a:tcPr marT="0" marB="0" marR="0" marL="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
        <p:nvSpPr>
          <p:cNvPr id="2049" name="Google Shape;2049;p86"/>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tích thành phần chính</a:t>
            </a:r>
            <a:endParaRPr sz="2400">
              <a:solidFill>
                <a:srgbClr val="0C0C0C"/>
              </a:solidFill>
              <a:latin typeface="Arial"/>
              <a:ea typeface="Arial"/>
              <a:cs typeface="Arial"/>
              <a:sym typeface="Arial"/>
            </a:endParaRPr>
          </a:p>
        </p:txBody>
      </p:sp>
      <p:grpSp>
        <p:nvGrpSpPr>
          <p:cNvPr id="2050" name="Google Shape;2050;p86"/>
          <p:cNvGrpSpPr/>
          <p:nvPr/>
        </p:nvGrpSpPr>
        <p:grpSpPr>
          <a:xfrm>
            <a:off x="559817" y="1902381"/>
            <a:ext cx="8783192" cy="200055"/>
            <a:chOff x="559817" y="2136914"/>
            <a:chExt cx="8783192" cy="200055"/>
          </a:xfrm>
        </p:grpSpPr>
        <p:sp>
          <p:nvSpPr>
            <p:cNvPr id="2051" name="Google Shape;2051;p8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52" name="Google Shape;2052;p86"/>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Tính toán các thành phần chính:</a:t>
              </a:r>
              <a:endParaRPr/>
            </a:p>
          </p:txBody>
        </p:sp>
      </p:grpSp>
      <p:sp>
        <p:nvSpPr>
          <p:cNvPr id="2053" name="Google Shape;2053;p86"/>
          <p:cNvSpPr/>
          <p:nvPr/>
        </p:nvSpPr>
        <p:spPr>
          <a:xfrm>
            <a:off x="702940" y="2216055"/>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Cuối cùng, hãy tổng hợp PCA theo dạng phân tích ma trận. </a:t>
            </a:r>
            <a:endParaRPr/>
          </a:p>
        </p:txBody>
      </p:sp>
      <p:grpSp>
        <p:nvGrpSpPr>
          <p:cNvPr id="2054" name="Google Shape;2054;p86"/>
          <p:cNvGrpSpPr/>
          <p:nvPr/>
        </p:nvGrpSpPr>
        <p:grpSpPr>
          <a:xfrm>
            <a:off x="450000" y="450000"/>
            <a:ext cx="9018000" cy="276999"/>
            <a:chOff x="450000" y="450000"/>
            <a:chExt cx="9018000" cy="276999"/>
          </a:xfrm>
        </p:grpSpPr>
        <p:sp>
          <p:nvSpPr>
            <p:cNvPr id="2055" name="Google Shape;2055;p8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4.1. Phân tích thành phần chính</a:t>
              </a:r>
              <a:endParaRPr sz="1800">
                <a:solidFill>
                  <a:schemeClr val="lt1"/>
                </a:solidFill>
                <a:latin typeface="Arial"/>
                <a:ea typeface="Arial"/>
                <a:cs typeface="Arial"/>
                <a:sym typeface="Arial"/>
              </a:endParaRPr>
            </a:p>
          </p:txBody>
        </p:sp>
        <p:sp>
          <p:nvSpPr>
            <p:cNvPr id="2056" name="Google Shape;2056;p8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grpSp>
        <p:nvGrpSpPr>
          <p:cNvPr id="2062" name="Google Shape;2062;p87"/>
          <p:cNvGrpSpPr/>
          <p:nvPr/>
        </p:nvGrpSpPr>
        <p:grpSpPr>
          <a:xfrm>
            <a:off x="989683" y="2748696"/>
            <a:ext cx="7994177" cy="2468204"/>
            <a:chOff x="989683" y="2748696"/>
            <a:chExt cx="7994177" cy="2468204"/>
          </a:xfrm>
        </p:grpSpPr>
        <p:sp>
          <p:nvSpPr>
            <p:cNvPr id="2063" name="Google Shape;2063;p87"/>
            <p:cNvSpPr/>
            <p:nvPr/>
          </p:nvSpPr>
          <p:spPr>
            <a:xfrm>
              <a:off x="989683" y="3133792"/>
              <a:ext cx="7994177"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rgbClr val="000000"/>
                  </a:solidFill>
                  <a:latin typeface="Arial"/>
                  <a:ea typeface="Arial"/>
                  <a:cs typeface="Arial"/>
                  <a:sym typeface="Arial"/>
                </a:rPr>
                <a:t>Mô hình nhân tố tuyến tính để giảm số chiều dữ liệu</a:t>
              </a:r>
              <a:endParaRPr sz="3200">
                <a:solidFill>
                  <a:srgbClr val="000000"/>
                </a:solidFill>
                <a:latin typeface="Arial"/>
                <a:ea typeface="Arial"/>
                <a:cs typeface="Arial"/>
                <a:sym typeface="Arial"/>
              </a:endParaRPr>
            </a:p>
          </p:txBody>
        </p:sp>
        <p:sp>
          <p:nvSpPr>
            <p:cNvPr id="2064" name="Google Shape;2064;p87"/>
            <p:cNvSpPr/>
            <p:nvPr/>
          </p:nvSpPr>
          <p:spPr>
            <a:xfrm>
              <a:off x="989683" y="2748696"/>
              <a:ext cx="5477955" cy="30767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999">
                  <a:solidFill>
                    <a:srgbClr val="7F7F7F"/>
                  </a:solidFill>
                  <a:latin typeface="Arial"/>
                  <a:ea typeface="Arial"/>
                  <a:cs typeface="Arial"/>
                  <a:sym typeface="Arial"/>
                </a:rPr>
                <a:t>Bài 4. </a:t>
              </a:r>
              <a:endParaRPr sz="5398">
                <a:solidFill>
                  <a:srgbClr val="7F7F7F"/>
                </a:solidFill>
                <a:latin typeface="Arial"/>
                <a:ea typeface="Arial"/>
                <a:cs typeface="Arial"/>
                <a:sym typeface="Arial"/>
              </a:endParaRPr>
            </a:p>
          </p:txBody>
        </p:sp>
        <p:grpSp>
          <p:nvGrpSpPr>
            <p:cNvPr id="2065" name="Google Shape;2065;p87"/>
            <p:cNvGrpSpPr/>
            <p:nvPr/>
          </p:nvGrpSpPr>
          <p:grpSpPr>
            <a:xfrm>
              <a:off x="1051307" y="4509120"/>
              <a:ext cx="5700472" cy="707780"/>
              <a:chOff x="1051307" y="4065033"/>
              <a:chExt cx="5700472" cy="707780"/>
            </a:xfrm>
          </p:grpSpPr>
          <p:sp>
            <p:nvSpPr>
              <p:cNvPr id="2066" name="Google Shape;2066;p87"/>
              <p:cNvSpPr/>
              <p:nvPr/>
            </p:nvSpPr>
            <p:spPr>
              <a:xfrm>
                <a:off x="1234128" y="4066226"/>
                <a:ext cx="5517651" cy="27687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A5A5A5"/>
                    </a:solidFill>
                    <a:latin typeface="Arial"/>
                    <a:ea typeface="Arial"/>
                    <a:cs typeface="Arial"/>
                    <a:sym typeface="Arial"/>
                  </a:rPr>
                  <a:t>4.1. Phân tích thành phần chính</a:t>
                </a:r>
                <a:endParaRPr sz="1799">
                  <a:solidFill>
                    <a:srgbClr val="A5A5A5"/>
                  </a:solidFill>
                  <a:latin typeface="Arial"/>
                  <a:ea typeface="Arial"/>
                  <a:cs typeface="Arial"/>
                  <a:sym typeface="Arial"/>
                </a:endParaRPr>
              </a:p>
            </p:txBody>
          </p:sp>
          <p:sp>
            <p:nvSpPr>
              <p:cNvPr id="2067" name="Google Shape;2067;p87"/>
              <p:cNvSpPr/>
              <p:nvPr/>
            </p:nvSpPr>
            <p:spPr>
              <a:xfrm>
                <a:off x="1051307" y="4065033"/>
                <a:ext cx="35988" cy="251919"/>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sp>
            <p:nvSpPr>
              <p:cNvPr id="2068" name="Google Shape;2068;p87"/>
              <p:cNvSpPr/>
              <p:nvPr/>
            </p:nvSpPr>
            <p:spPr>
              <a:xfrm>
                <a:off x="1234128" y="4495903"/>
                <a:ext cx="5517651" cy="2769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799">
                    <a:solidFill>
                      <a:srgbClr val="3F3F3F"/>
                    </a:solidFill>
                    <a:latin typeface="Arial"/>
                    <a:ea typeface="Arial"/>
                    <a:cs typeface="Arial"/>
                    <a:sym typeface="Arial"/>
                  </a:rPr>
                  <a:t>4.2. Ứng dụng của các thành phần chính</a:t>
                </a:r>
                <a:endParaRPr sz="1799">
                  <a:solidFill>
                    <a:srgbClr val="3F3F3F"/>
                  </a:solidFill>
                  <a:latin typeface="Arial"/>
                  <a:ea typeface="Arial"/>
                  <a:cs typeface="Arial"/>
                  <a:sym typeface="Arial"/>
                </a:endParaRPr>
              </a:p>
            </p:txBody>
          </p:sp>
          <p:sp>
            <p:nvSpPr>
              <p:cNvPr id="2069" name="Google Shape;2069;p87"/>
              <p:cNvSpPr/>
              <p:nvPr/>
            </p:nvSpPr>
            <p:spPr>
              <a:xfrm>
                <a:off x="1051307" y="4494729"/>
                <a:ext cx="35988" cy="251919"/>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99">
                  <a:solidFill>
                    <a:srgbClr val="1429A0"/>
                  </a:solidFill>
                  <a:latin typeface="Arial"/>
                  <a:ea typeface="Arial"/>
                  <a:cs typeface="Arial"/>
                  <a:sym typeface="Arial"/>
                </a:endParaRPr>
              </a:p>
            </p:txBody>
          </p:sp>
        </p:grp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88"/>
          <p:cNvSpPr/>
          <p:nvPr/>
        </p:nvSpPr>
        <p:spPr>
          <a:xfrm>
            <a:off x="712182" y="3420391"/>
            <a:ext cx="8630827" cy="648074"/>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PC được sắp xếp theo phương sai:</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Vì vậy, chúng tôi có thể giảm số chiều bắt đầu từ PC cuối cùng, (𝑞 &lt; 𝑘):</a:t>
            </a:r>
            <a:endParaRPr sz="1300">
              <a:solidFill>
                <a:srgbClr val="262626"/>
              </a:solidFill>
              <a:latin typeface="Arial"/>
              <a:ea typeface="Arial"/>
              <a:cs typeface="Arial"/>
              <a:sym typeface="Arial"/>
            </a:endParaRPr>
          </a:p>
        </p:txBody>
      </p:sp>
      <p:sp>
        <p:nvSpPr>
          <p:cNvPr id="2076" name="Google Shape;2076;p88"/>
          <p:cNvSpPr txBox="1"/>
          <p:nvPr/>
        </p:nvSpPr>
        <p:spPr>
          <a:xfrm>
            <a:off x="869950" y="2924944"/>
            <a:ext cx="3650617" cy="37800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77" name="Google Shape;2077;p88"/>
          <p:cNvSpPr txBox="1"/>
          <p:nvPr/>
        </p:nvSpPr>
        <p:spPr>
          <a:xfrm>
            <a:off x="869950" y="3971461"/>
            <a:ext cx="3650617" cy="53765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78" name="Google Shape;2078;p88"/>
          <p:cNvSpPr txBox="1"/>
          <p:nvPr/>
        </p:nvSpPr>
        <p:spPr>
          <a:xfrm>
            <a:off x="3583260" y="3356992"/>
            <a:ext cx="2254077" cy="46508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079" name="Google Shape;2079;p88"/>
          <p:cNvSpPr txBox="1"/>
          <p:nvPr/>
        </p:nvSpPr>
        <p:spPr>
          <a:xfrm>
            <a:off x="4179006" y="4164689"/>
            <a:ext cx="2752782" cy="21544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 Dữ liệu nhập số chiều bị giảm "</a:t>
            </a:r>
            <a:endParaRPr sz="1400">
              <a:solidFill>
                <a:srgbClr val="193EB0"/>
              </a:solidFill>
              <a:latin typeface="Arial"/>
              <a:ea typeface="Arial"/>
              <a:cs typeface="Arial"/>
              <a:sym typeface="Arial"/>
            </a:endParaRPr>
          </a:p>
        </p:txBody>
      </p:sp>
      <p:grpSp>
        <p:nvGrpSpPr>
          <p:cNvPr id="2080" name="Google Shape;2080;p88"/>
          <p:cNvGrpSpPr/>
          <p:nvPr/>
        </p:nvGrpSpPr>
        <p:grpSpPr>
          <a:xfrm>
            <a:off x="450000" y="450000"/>
            <a:ext cx="9018000" cy="276999"/>
            <a:chOff x="450000" y="450000"/>
            <a:chExt cx="9018000" cy="276999"/>
          </a:xfrm>
        </p:grpSpPr>
        <p:sp>
          <p:nvSpPr>
            <p:cNvPr id="2081" name="Google Shape;2081;p8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082" name="Google Shape;2082;p8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
        <p:nvSpPr>
          <p:cNvPr id="2083" name="Google Shape;2083;p88"/>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Giảm số chiều dữ liệu</a:t>
            </a:r>
            <a:endParaRPr sz="2400">
              <a:solidFill>
                <a:srgbClr val="0C0C0C"/>
              </a:solidFill>
              <a:latin typeface="Arial"/>
              <a:ea typeface="Arial"/>
              <a:cs typeface="Arial"/>
              <a:sym typeface="Arial"/>
            </a:endParaRPr>
          </a:p>
        </p:txBody>
      </p:sp>
      <p:grpSp>
        <p:nvGrpSpPr>
          <p:cNvPr id="2084" name="Google Shape;2084;p88"/>
          <p:cNvGrpSpPr/>
          <p:nvPr/>
        </p:nvGrpSpPr>
        <p:grpSpPr>
          <a:xfrm>
            <a:off x="559817" y="1902381"/>
            <a:ext cx="8783192" cy="200055"/>
            <a:chOff x="559817" y="2136914"/>
            <a:chExt cx="8783192" cy="200055"/>
          </a:xfrm>
        </p:grpSpPr>
        <p:sp>
          <p:nvSpPr>
            <p:cNvPr id="2085" name="Google Shape;2085;p8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86" name="Google Shape;2086;p88"/>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Về việc giảm số chiều dữ liệu:</a:t>
              </a:r>
              <a:endParaRPr sz="1300">
                <a:solidFill>
                  <a:srgbClr val="262626"/>
                </a:solidFill>
                <a:latin typeface="Arial"/>
                <a:ea typeface="Arial"/>
                <a:cs typeface="Arial"/>
                <a:sym typeface="Arial"/>
              </a:endParaRPr>
            </a:p>
          </p:txBody>
        </p:sp>
      </p:grpSp>
      <p:sp>
        <p:nvSpPr>
          <p:cNvPr id="2087" name="Google Shape;2087;p88"/>
          <p:cNvSpPr/>
          <p:nvPr/>
        </p:nvSpPr>
        <p:spPr>
          <a:xfrm>
            <a:off x="702940" y="2216055"/>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Số lượng thành phần chính (PC) bằng với số lượng biến, chẳng hạn như 𝑘.</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Các biến ban đầu 𝑋</a:t>
            </a:r>
            <a:r>
              <a:rPr baseline="-25000" lang="en-US" sz="1300">
                <a:solidFill>
                  <a:srgbClr val="262626"/>
                </a:solidFill>
                <a:latin typeface="Arial"/>
                <a:ea typeface="Arial"/>
                <a:cs typeface="Arial"/>
                <a:sym typeface="Arial"/>
              </a:rPr>
              <a:t>𝑖 </a:t>
            </a:r>
            <a:r>
              <a:rPr lang="en-US" sz="1300">
                <a:solidFill>
                  <a:srgbClr val="262626"/>
                </a:solidFill>
                <a:latin typeface="Arial"/>
                <a:ea typeface="Arial"/>
                <a:cs typeface="Arial"/>
                <a:sym typeface="Arial"/>
              </a:rPr>
              <a:t>có thể được biểu diễn dưới dạng PC:</a:t>
            </a:r>
            <a:endParaRPr sz="1300">
              <a:solidFill>
                <a:srgbClr val="262626"/>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grpSp>
        <p:nvGrpSpPr>
          <p:cNvPr id="2093" name="Google Shape;2093;p89"/>
          <p:cNvGrpSpPr/>
          <p:nvPr/>
        </p:nvGrpSpPr>
        <p:grpSpPr>
          <a:xfrm>
            <a:off x="558800" y="2579355"/>
            <a:ext cx="8785225" cy="200055"/>
            <a:chOff x="1027113" y="2045625"/>
            <a:chExt cx="8785225" cy="200055"/>
          </a:xfrm>
        </p:grpSpPr>
        <p:sp>
          <p:nvSpPr>
            <p:cNvPr id="2094" name="Google Shape;2094;p89"/>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5" name="Google Shape;2095;p89"/>
            <p:cNvSpPr/>
            <p:nvPr/>
          </p:nvSpPr>
          <p:spPr>
            <a:xfrm>
              <a:off x="1179514" y="2045625"/>
              <a:ext cx="8632824"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Nhược điểm:	</a:t>
              </a:r>
              <a:endParaRPr/>
            </a:p>
          </p:txBody>
        </p:sp>
      </p:grpSp>
      <p:sp>
        <p:nvSpPr>
          <p:cNvPr id="2096" name="Google Shape;2096;p89"/>
          <p:cNvSpPr/>
          <p:nvPr/>
        </p:nvSpPr>
        <p:spPr>
          <a:xfrm>
            <a:off x="712182" y="2904032"/>
            <a:ext cx="8630827" cy="648074"/>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Mất dữ liệu cụ thể.</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Khó biên dịch một cách rõ ràng.</a:t>
            </a:r>
            <a:endParaRPr/>
          </a:p>
        </p:txBody>
      </p:sp>
      <p:grpSp>
        <p:nvGrpSpPr>
          <p:cNvPr id="2097" name="Google Shape;2097;p89"/>
          <p:cNvGrpSpPr/>
          <p:nvPr/>
        </p:nvGrpSpPr>
        <p:grpSpPr>
          <a:xfrm>
            <a:off x="559817" y="1412776"/>
            <a:ext cx="8783192" cy="200055"/>
            <a:chOff x="559817" y="2136914"/>
            <a:chExt cx="8783192" cy="200055"/>
          </a:xfrm>
        </p:grpSpPr>
        <p:sp>
          <p:nvSpPr>
            <p:cNvPr id="2098" name="Google Shape;2098;p8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099" name="Google Shape;2099;p89"/>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Ưu điểm:</a:t>
              </a:r>
              <a:endParaRPr/>
            </a:p>
          </p:txBody>
        </p:sp>
      </p:grpSp>
      <p:sp>
        <p:nvSpPr>
          <p:cNvPr id="2100" name="Google Shape;2100;p89"/>
          <p:cNvSpPr/>
          <p:nvPr/>
        </p:nvSpPr>
        <p:spPr>
          <a:xfrm>
            <a:off x="702940" y="1726450"/>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đơn giản hóa dữ liệu và giảm thiểu lỗi quá khớp.</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Chỉ thu lại những tính năng nổi trội nhất.</a:t>
            </a:r>
            <a:endParaRPr/>
          </a:p>
        </p:txBody>
      </p:sp>
      <p:grpSp>
        <p:nvGrpSpPr>
          <p:cNvPr id="2101" name="Google Shape;2101;p89"/>
          <p:cNvGrpSpPr/>
          <p:nvPr/>
        </p:nvGrpSpPr>
        <p:grpSpPr>
          <a:xfrm>
            <a:off x="450000" y="450000"/>
            <a:ext cx="9018000" cy="276999"/>
            <a:chOff x="450000" y="450000"/>
            <a:chExt cx="9018000" cy="276999"/>
          </a:xfrm>
        </p:grpSpPr>
        <p:sp>
          <p:nvSpPr>
            <p:cNvPr id="2102" name="Google Shape;2102;p8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103" name="Google Shape;2103;p8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9"/>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Phân tích phân cụm là gì?</a:t>
            </a:r>
            <a:endParaRPr/>
          </a:p>
        </p:txBody>
      </p:sp>
      <p:grpSp>
        <p:nvGrpSpPr>
          <p:cNvPr id="265" name="Google Shape;265;p9"/>
          <p:cNvGrpSpPr/>
          <p:nvPr/>
        </p:nvGrpSpPr>
        <p:grpSpPr>
          <a:xfrm>
            <a:off x="559817" y="1890760"/>
            <a:ext cx="8758573" cy="430887"/>
            <a:chOff x="559817" y="2125293"/>
            <a:chExt cx="8758573" cy="430887"/>
          </a:xfrm>
        </p:grpSpPr>
        <p:sp>
          <p:nvSpPr>
            <p:cNvPr id="266" name="Google Shape;266;p9"/>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67" name="Google Shape;267;p9"/>
            <p:cNvSpPr/>
            <p:nvPr/>
          </p:nvSpPr>
          <p:spPr>
            <a:xfrm>
              <a:off x="687563" y="2125293"/>
              <a:ext cx="8630827"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Phân cụm là một kỹ thuật phân chia dữ liệu chưa được gắn nhãn và chưa được phân loại thành các nhóm tương tự dựa trên các giá trị được quan sát đã cho.</a:t>
              </a:r>
              <a:endParaRPr sz="1400">
                <a:solidFill>
                  <a:schemeClr val="dk1"/>
                </a:solidFill>
                <a:latin typeface="Arial"/>
                <a:ea typeface="Arial"/>
                <a:cs typeface="Arial"/>
                <a:sym typeface="Arial"/>
              </a:endParaRPr>
            </a:p>
          </p:txBody>
        </p:sp>
      </p:grpSp>
      <p:grpSp>
        <p:nvGrpSpPr>
          <p:cNvPr id="268" name="Google Shape;268;p9"/>
          <p:cNvGrpSpPr/>
          <p:nvPr/>
        </p:nvGrpSpPr>
        <p:grpSpPr>
          <a:xfrm>
            <a:off x="688126" y="2520478"/>
            <a:ext cx="8578960" cy="3708293"/>
            <a:chOff x="726226" y="2550958"/>
            <a:chExt cx="8578960" cy="3708293"/>
          </a:xfrm>
        </p:grpSpPr>
        <p:sp>
          <p:nvSpPr>
            <p:cNvPr id="269" name="Google Shape;269;p9"/>
            <p:cNvSpPr txBox="1"/>
            <p:nvPr/>
          </p:nvSpPr>
          <p:spPr>
            <a:xfrm>
              <a:off x="4550038" y="4441933"/>
              <a:ext cx="53732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Cụm 2</a:t>
              </a:r>
              <a:endParaRPr sz="1000">
                <a:solidFill>
                  <a:schemeClr val="dk1"/>
                </a:solidFill>
                <a:latin typeface="Arial"/>
                <a:ea typeface="Arial"/>
                <a:cs typeface="Arial"/>
                <a:sym typeface="Arial"/>
              </a:endParaRPr>
            </a:p>
          </p:txBody>
        </p:sp>
        <p:grpSp>
          <p:nvGrpSpPr>
            <p:cNvPr id="270" name="Google Shape;270;p9"/>
            <p:cNvGrpSpPr/>
            <p:nvPr/>
          </p:nvGrpSpPr>
          <p:grpSpPr>
            <a:xfrm>
              <a:off x="1783060" y="2550958"/>
              <a:ext cx="6336704" cy="701157"/>
              <a:chOff x="1783060" y="2852936"/>
              <a:chExt cx="6336704" cy="701157"/>
            </a:xfrm>
          </p:grpSpPr>
          <p:sp>
            <p:nvSpPr>
              <p:cNvPr id="271" name="Google Shape;271;p9"/>
              <p:cNvSpPr/>
              <p:nvPr/>
            </p:nvSpPr>
            <p:spPr>
              <a:xfrm>
                <a:off x="1783060" y="2852936"/>
                <a:ext cx="6336704" cy="350642"/>
              </a:xfrm>
              <a:prstGeom prst="rect">
                <a:avLst/>
              </a:prstGeom>
              <a:solidFill>
                <a:srgbClr val="1429A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9"/>
              <p:cNvSpPr/>
              <p:nvPr/>
            </p:nvSpPr>
            <p:spPr>
              <a:xfrm>
                <a:off x="1783060" y="3203451"/>
                <a:ext cx="6336704" cy="350642"/>
              </a:xfrm>
              <a:prstGeom prst="rect">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9"/>
              <p:cNvSpPr/>
              <p:nvPr/>
            </p:nvSpPr>
            <p:spPr>
              <a:xfrm>
                <a:off x="1889300" y="2932508"/>
                <a:ext cx="777700" cy="221408"/>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Arial"/>
                    <a:ea typeface="Arial"/>
                    <a:cs typeface="Arial"/>
                    <a:sym typeface="Arial"/>
                  </a:rPr>
                  <a:t>Vấn đề</a:t>
                </a:r>
                <a:endParaRPr b="1" sz="1100">
                  <a:solidFill>
                    <a:schemeClr val="dk1"/>
                  </a:solidFill>
                  <a:latin typeface="Arial"/>
                  <a:ea typeface="Arial"/>
                  <a:cs typeface="Arial"/>
                  <a:sym typeface="Arial"/>
                </a:endParaRPr>
              </a:p>
            </p:txBody>
          </p:sp>
          <p:sp>
            <p:nvSpPr>
              <p:cNvPr id="274" name="Google Shape;274;p9"/>
              <p:cNvSpPr txBox="1"/>
              <p:nvPr/>
            </p:nvSpPr>
            <p:spPr>
              <a:xfrm>
                <a:off x="2690016" y="2912617"/>
                <a:ext cx="53285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Cách phân loại khách hàng có đặc điểm giống nhau vào cùng một cụm</a:t>
                </a:r>
                <a:endParaRPr b="1" sz="1200">
                  <a:solidFill>
                    <a:schemeClr val="lt1"/>
                  </a:solidFill>
                  <a:latin typeface="Arial"/>
                  <a:ea typeface="Arial"/>
                  <a:cs typeface="Arial"/>
                  <a:sym typeface="Arial"/>
                </a:endParaRPr>
              </a:p>
            </p:txBody>
          </p:sp>
          <p:sp>
            <p:nvSpPr>
              <p:cNvPr id="275" name="Google Shape;275;p9"/>
              <p:cNvSpPr/>
              <p:nvPr/>
            </p:nvSpPr>
            <p:spPr>
              <a:xfrm>
                <a:off x="2294050" y="3239289"/>
                <a:ext cx="266230" cy="26623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9"/>
              <p:cNvSpPr/>
              <p:nvPr/>
            </p:nvSpPr>
            <p:spPr>
              <a:xfrm>
                <a:off x="2962518" y="3249700"/>
                <a:ext cx="284683" cy="245416"/>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9"/>
              <p:cNvSpPr/>
              <p:nvPr/>
            </p:nvSpPr>
            <p:spPr>
              <a:xfrm>
                <a:off x="3648452" y="3265376"/>
                <a:ext cx="216024" cy="216024"/>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9"/>
              <p:cNvSpPr/>
              <p:nvPr/>
            </p:nvSpPr>
            <p:spPr>
              <a:xfrm>
                <a:off x="4259166" y="3247144"/>
                <a:ext cx="284683" cy="245416"/>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9"/>
              <p:cNvSpPr/>
              <p:nvPr/>
            </p:nvSpPr>
            <p:spPr>
              <a:xfrm>
                <a:off x="4943242" y="3247144"/>
                <a:ext cx="266230" cy="26623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9"/>
              <p:cNvSpPr/>
              <p:nvPr/>
            </p:nvSpPr>
            <p:spPr>
              <a:xfrm>
                <a:off x="5603176" y="3267942"/>
                <a:ext cx="216024" cy="216024"/>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9"/>
              <p:cNvSpPr/>
              <p:nvPr/>
            </p:nvSpPr>
            <p:spPr>
              <a:xfrm>
                <a:off x="6218593" y="3271371"/>
                <a:ext cx="216024" cy="216024"/>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9"/>
              <p:cNvSpPr/>
              <p:nvPr/>
            </p:nvSpPr>
            <p:spPr>
              <a:xfrm>
                <a:off x="6834010" y="3241979"/>
                <a:ext cx="284683" cy="245416"/>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9"/>
              <p:cNvSpPr/>
              <p:nvPr/>
            </p:nvSpPr>
            <p:spPr>
              <a:xfrm>
                <a:off x="7518086" y="3240273"/>
                <a:ext cx="266230" cy="26623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4" name="Google Shape;284;p9"/>
            <p:cNvSpPr/>
            <p:nvPr/>
          </p:nvSpPr>
          <p:spPr>
            <a:xfrm>
              <a:off x="1783060" y="3817525"/>
              <a:ext cx="6336704" cy="350642"/>
            </a:xfrm>
            <a:prstGeom prst="rect">
              <a:avLst/>
            </a:prstGeom>
            <a:solidFill>
              <a:srgbClr val="1429A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9"/>
            <p:cNvSpPr/>
            <p:nvPr/>
          </p:nvSpPr>
          <p:spPr>
            <a:xfrm>
              <a:off x="1783060" y="4168039"/>
              <a:ext cx="6336704" cy="485329"/>
            </a:xfrm>
            <a:prstGeom prst="rect">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9"/>
            <p:cNvSpPr/>
            <p:nvPr/>
          </p:nvSpPr>
          <p:spPr>
            <a:xfrm>
              <a:off x="1888976" y="3881912"/>
              <a:ext cx="1186536" cy="227325"/>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Kết quả phân tích</a:t>
              </a:r>
              <a:endParaRPr b="1" sz="1000">
                <a:solidFill>
                  <a:schemeClr val="dk1"/>
                </a:solidFill>
                <a:latin typeface="Arial"/>
                <a:ea typeface="Arial"/>
                <a:cs typeface="Arial"/>
                <a:sym typeface="Arial"/>
              </a:endParaRPr>
            </a:p>
          </p:txBody>
        </p:sp>
        <p:sp>
          <p:nvSpPr>
            <p:cNvPr id="287" name="Google Shape;287;p9"/>
            <p:cNvSpPr txBox="1"/>
            <p:nvPr/>
          </p:nvSpPr>
          <p:spPr>
            <a:xfrm>
              <a:off x="3041231" y="3860545"/>
              <a:ext cx="39234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Thu hút các nhóm khách hàng có đặc điểm tương tự</a:t>
              </a:r>
              <a:endParaRPr b="1" sz="1200">
                <a:solidFill>
                  <a:schemeClr val="lt1"/>
                </a:solidFill>
                <a:latin typeface="Arial"/>
                <a:ea typeface="Arial"/>
                <a:cs typeface="Arial"/>
                <a:sym typeface="Arial"/>
              </a:endParaRPr>
            </a:p>
          </p:txBody>
        </p:sp>
        <p:sp>
          <p:nvSpPr>
            <p:cNvPr id="288" name="Google Shape;288;p9"/>
            <p:cNvSpPr/>
            <p:nvPr/>
          </p:nvSpPr>
          <p:spPr>
            <a:xfrm>
              <a:off x="2294050" y="4203878"/>
              <a:ext cx="266230" cy="26623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9"/>
            <p:cNvSpPr/>
            <p:nvPr/>
          </p:nvSpPr>
          <p:spPr>
            <a:xfrm>
              <a:off x="4259166" y="4209828"/>
              <a:ext cx="284683" cy="245416"/>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9"/>
            <p:cNvSpPr/>
            <p:nvPr/>
          </p:nvSpPr>
          <p:spPr>
            <a:xfrm>
              <a:off x="6289265" y="4220647"/>
              <a:ext cx="216024" cy="216024"/>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91" name="Google Shape;291;p9"/>
            <p:cNvCxnSpPr>
              <a:stCxn id="272" idx="2"/>
              <a:endCxn id="284" idx="0"/>
            </p:cNvCxnSpPr>
            <p:nvPr/>
          </p:nvCxnSpPr>
          <p:spPr>
            <a:xfrm>
              <a:off x="4951412" y="3252115"/>
              <a:ext cx="0" cy="565500"/>
            </a:xfrm>
            <a:prstGeom prst="straightConnector1">
              <a:avLst/>
            </a:prstGeom>
            <a:noFill/>
            <a:ln cap="flat" cmpd="sng" w="9525">
              <a:solidFill>
                <a:schemeClr val="dk1"/>
              </a:solidFill>
              <a:prstDash val="solid"/>
              <a:miter lim="800000"/>
              <a:headEnd len="sm" w="sm" type="none"/>
              <a:tailEnd len="med" w="med" type="triangle"/>
            </a:ln>
          </p:spPr>
        </p:cxnSp>
        <p:sp>
          <p:nvSpPr>
            <p:cNvPr id="292" name="Google Shape;292;p9"/>
            <p:cNvSpPr/>
            <p:nvPr/>
          </p:nvSpPr>
          <p:spPr>
            <a:xfrm>
              <a:off x="2665106" y="4197663"/>
              <a:ext cx="266230" cy="26623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9"/>
            <p:cNvSpPr/>
            <p:nvPr/>
          </p:nvSpPr>
          <p:spPr>
            <a:xfrm>
              <a:off x="3035638" y="4201326"/>
              <a:ext cx="266230" cy="26623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9"/>
            <p:cNvSpPr/>
            <p:nvPr/>
          </p:nvSpPr>
          <p:spPr>
            <a:xfrm>
              <a:off x="4652508" y="4205127"/>
              <a:ext cx="284683" cy="245416"/>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9"/>
            <p:cNvSpPr/>
            <p:nvPr/>
          </p:nvSpPr>
          <p:spPr>
            <a:xfrm>
              <a:off x="5045850" y="4205567"/>
              <a:ext cx="284683" cy="245416"/>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9"/>
            <p:cNvSpPr/>
            <p:nvPr/>
          </p:nvSpPr>
          <p:spPr>
            <a:xfrm>
              <a:off x="6617986" y="4216986"/>
              <a:ext cx="216024" cy="216024"/>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9"/>
            <p:cNvSpPr/>
            <p:nvPr/>
          </p:nvSpPr>
          <p:spPr>
            <a:xfrm>
              <a:off x="6946707" y="4216986"/>
              <a:ext cx="216024" cy="216024"/>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8" name="Google Shape;298;p9"/>
            <p:cNvSpPr txBox="1"/>
            <p:nvPr/>
          </p:nvSpPr>
          <p:spPr>
            <a:xfrm>
              <a:off x="2547803" y="4441933"/>
              <a:ext cx="527709"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Cụm 1</a:t>
              </a:r>
              <a:endParaRPr sz="1000">
                <a:solidFill>
                  <a:schemeClr val="dk1"/>
                </a:solidFill>
                <a:latin typeface="Arial"/>
                <a:ea typeface="Arial"/>
                <a:cs typeface="Arial"/>
                <a:sym typeface="Arial"/>
              </a:endParaRPr>
            </a:p>
          </p:txBody>
        </p:sp>
        <p:sp>
          <p:nvSpPr>
            <p:cNvPr id="299" name="Google Shape;299;p9"/>
            <p:cNvSpPr txBox="1"/>
            <p:nvPr/>
          </p:nvSpPr>
          <p:spPr>
            <a:xfrm>
              <a:off x="6472563" y="4438612"/>
              <a:ext cx="54213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Cụm 3</a:t>
              </a:r>
              <a:endParaRPr sz="1000">
                <a:solidFill>
                  <a:schemeClr val="dk1"/>
                </a:solidFill>
                <a:latin typeface="Arial"/>
                <a:ea typeface="Arial"/>
                <a:cs typeface="Arial"/>
                <a:sym typeface="Arial"/>
              </a:endParaRPr>
            </a:p>
          </p:txBody>
        </p:sp>
        <p:sp>
          <p:nvSpPr>
            <p:cNvPr id="300" name="Google Shape;300;p9"/>
            <p:cNvSpPr/>
            <p:nvPr/>
          </p:nvSpPr>
          <p:spPr>
            <a:xfrm>
              <a:off x="1495027" y="3368913"/>
              <a:ext cx="2246165" cy="307053"/>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193EB0"/>
                  </a:solidFill>
                  <a:latin typeface="Arial"/>
                  <a:ea typeface="Arial"/>
                  <a:cs typeface="Arial"/>
                  <a:sym typeface="Arial"/>
                </a:rPr>
                <a:t>Chọn loại phân tích phân cụm</a:t>
              </a:r>
              <a:endParaRPr b="1" sz="1200">
                <a:solidFill>
                  <a:srgbClr val="193EB0"/>
                </a:solidFill>
                <a:latin typeface="Arial"/>
                <a:ea typeface="Arial"/>
                <a:cs typeface="Arial"/>
                <a:sym typeface="Arial"/>
              </a:endParaRPr>
            </a:p>
          </p:txBody>
        </p:sp>
        <p:sp>
          <p:nvSpPr>
            <p:cNvPr id="301" name="Google Shape;301;p9"/>
            <p:cNvSpPr/>
            <p:nvPr/>
          </p:nvSpPr>
          <p:spPr>
            <a:xfrm>
              <a:off x="6103540" y="3368913"/>
              <a:ext cx="2246165" cy="307053"/>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193EB0"/>
                  </a:solidFill>
                  <a:latin typeface="Arial"/>
                  <a:ea typeface="Arial"/>
                  <a:cs typeface="Arial"/>
                  <a:sym typeface="Arial"/>
                </a:rPr>
                <a:t>Chọn các biến phân cụm</a:t>
              </a:r>
              <a:endParaRPr b="1" sz="1200">
                <a:solidFill>
                  <a:srgbClr val="193EB0"/>
                </a:solidFill>
                <a:latin typeface="Arial"/>
                <a:ea typeface="Arial"/>
                <a:cs typeface="Arial"/>
                <a:sym typeface="Arial"/>
              </a:endParaRPr>
            </a:p>
          </p:txBody>
        </p:sp>
        <p:cxnSp>
          <p:nvCxnSpPr>
            <p:cNvPr id="302" name="Google Shape;302;p9"/>
            <p:cNvCxnSpPr>
              <a:stCxn id="300" idx="3"/>
              <a:endCxn id="301" idx="1"/>
            </p:cNvCxnSpPr>
            <p:nvPr/>
          </p:nvCxnSpPr>
          <p:spPr>
            <a:xfrm>
              <a:off x="3741192" y="3522439"/>
              <a:ext cx="2362200" cy="0"/>
            </a:xfrm>
            <a:prstGeom prst="straightConnector1">
              <a:avLst/>
            </a:prstGeom>
            <a:noFill/>
            <a:ln cap="flat" cmpd="sng" w="9525">
              <a:solidFill>
                <a:schemeClr val="dk1"/>
              </a:solidFill>
              <a:prstDash val="solid"/>
              <a:miter lim="800000"/>
              <a:headEnd len="med" w="med" type="triangle"/>
              <a:tailEnd len="med" w="med" type="triangle"/>
            </a:ln>
          </p:spPr>
        </p:cxnSp>
        <p:grpSp>
          <p:nvGrpSpPr>
            <p:cNvPr id="303" name="Google Shape;303;p9"/>
            <p:cNvGrpSpPr/>
            <p:nvPr/>
          </p:nvGrpSpPr>
          <p:grpSpPr>
            <a:xfrm>
              <a:off x="726226" y="5013176"/>
              <a:ext cx="3538021" cy="1246075"/>
              <a:chOff x="726226" y="5114085"/>
              <a:chExt cx="3538021" cy="1246075"/>
            </a:xfrm>
          </p:grpSpPr>
          <p:sp>
            <p:nvSpPr>
              <p:cNvPr id="304" name="Google Shape;304;p9"/>
              <p:cNvSpPr/>
              <p:nvPr/>
            </p:nvSpPr>
            <p:spPr>
              <a:xfrm>
                <a:off x="726226" y="5114085"/>
                <a:ext cx="3510494" cy="350642"/>
              </a:xfrm>
              <a:prstGeom prst="rect">
                <a:avLst/>
              </a:prstGeom>
              <a:solidFill>
                <a:srgbClr val="1429A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9"/>
              <p:cNvSpPr/>
              <p:nvPr/>
            </p:nvSpPr>
            <p:spPr>
              <a:xfrm>
                <a:off x="726226" y="5464600"/>
                <a:ext cx="3510494" cy="895560"/>
              </a:xfrm>
              <a:prstGeom prst="rect">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9"/>
              <p:cNvSpPr/>
              <p:nvPr/>
            </p:nvSpPr>
            <p:spPr>
              <a:xfrm>
                <a:off x="819442" y="5191173"/>
                <a:ext cx="1018734" cy="216024"/>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Arial"/>
                    <a:ea typeface="Arial"/>
                    <a:cs typeface="Arial"/>
                    <a:sym typeface="Arial"/>
                  </a:rPr>
                  <a:t>Ứng dụng 1</a:t>
                </a:r>
                <a:endParaRPr b="1" sz="1100">
                  <a:solidFill>
                    <a:schemeClr val="dk1"/>
                  </a:solidFill>
                  <a:latin typeface="Arial"/>
                  <a:ea typeface="Arial"/>
                  <a:cs typeface="Arial"/>
                  <a:sym typeface="Arial"/>
                </a:endParaRPr>
              </a:p>
            </p:txBody>
          </p:sp>
          <p:sp>
            <p:nvSpPr>
              <p:cNvPr id="307" name="Google Shape;307;p9"/>
              <p:cNvSpPr txBox="1"/>
              <p:nvPr/>
            </p:nvSpPr>
            <p:spPr>
              <a:xfrm>
                <a:off x="1821464" y="5157561"/>
                <a:ext cx="238898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Phân mảnh khách hàng</a:t>
                </a:r>
                <a:endParaRPr b="1" sz="1200">
                  <a:solidFill>
                    <a:schemeClr val="lt1"/>
                  </a:solidFill>
                  <a:latin typeface="Arial"/>
                  <a:ea typeface="Arial"/>
                  <a:cs typeface="Arial"/>
                  <a:sym typeface="Arial"/>
                </a:endParaRPr>
              </a:p>
            </p:txBody>
          </p:sp>
          <p:sp>
            <p:nvSpPr>
              <p:cNvPr id="308" name="Google Shape;308;p9"/>
              <p:cNvSpPr txBox="1"/>
              <p:nvPr/>
            </p:nvSpPr>
            <p:spPr>
              <a:xfrm>
                <a:off x="754793" y="5507484"/>
                <a:ext cx="3509454" cy="646331"/>
              </a:xfrm>
              <a:prstGeom prst="rect">
                <a:avLst/>
              </a:prstGeom>
              <a:noFill/>
              <a:ln>
                <a:noFill/>
              </a:ln>
            </p:spPr>
            <p:txBody>
              <a:bodyPr anchorCtr="0" anchor="t" bIns="45700" lIns="91425" spcFirstLastPara="1" rIns="91425" wrap="square" tIns="45700">
                <a:spAutoFit/>
              </a:bodyPr>
              <a:lstStyle/>
              <a:p>
                <a:pPr indent="-92075" lvl="0" marL="920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Hiểu đặc điểm nhân khẩu học, xã hội và thể chất của từng nhóm khách hàng.</a:t>
                </a:r>
                <a:endParaRPr/>
              </a:p>
              <a:p>
                <a:pPr indent="-92075" lvl="0" marL="920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Tạo hồ sơ nhóm và hiểu đặc điểm của họ.</a:t>
                </a:r>
                <a:endParaRPr sz="1200">
                  <a:solidFill>
                    <a:schemeClr val="dk1"/>
                  </a:solidFill>
                  <a:latin typeface="Arial"/>
                  <a:ea typeface="Arial"/>
                  <a:cs typeface="Arial"/>
                  <a:sym typeface="Arial"/>
                </a:endParaRPr>
              </a:p>
            </p:txBody>
          </p:sp>
        </p:grpSp>
        <p:grpSp>
          <p:nvGrpSpPr>
            <p:cNvPr id="309" name="Google Shape;309;p9"/>
            <p:cNvGrpSpPr/>
            <p:nvPr/>
          </p:nvGrpSpPr>
          <p:grpSpPr>
            <a:xfrm>
              <a:off x="5603176" y="5013176"/>
              <a:ext cx="3702010" cy="1224395"/>
              <a:chOff x="726226" y="5278903"/>
              <a:chExt cx="3702010" cy="1224395"/>
            </a:xfrm>
          </p:grpSpPr>
          <p:grpSp>
            <p:nvGrpSpPr>
              <p:cNvPr id="310" name="Google Shape;310;p9"/>
              <p:cNvGrpSpPr/>
              <p:nvPr/>
            </p:nvGrpSpPr>
            <p:grpSpPr>
              <a:xfrm>
                <a:off x="726226" y="5278903"/>
                <a:ext cx="3702010" cy="1224395"/>
                <a:chOff x="726226" y="5278903"/>
                <a:chExt cx="3702010" cy="1224395"/>
              </a:xfrm>
            </p:grpSpPr>
            <p:sp>
              <p:nvSpPr>
                <p:cNvPr id="311" name="Google Shape;311;p9"/>
                <p:cNvSpPr/>
                <p:nvPr/>
              </p:nvSpPr>
              <p:spPr>
                <a:xfrm>
                  <a:off x="726226" y="5278903"/>
                  <a:ext cx="3649122" cy="350642"/>
                </a:xfrm>
                <a:prstGeom prst="rect">
                  <a:avLst/>
                </a:prstGeom>
                <a:solidFill>
                  <a:srgbClr val="1429A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9"/>
                <p:cNvSpPr/>
                <p:nvPr/>
              </p:nvSpPr>
              <p:spPr>
                <a:xfrm>
                  <a:off x="726226" y="5629417"/>
                  <a:ext cx="3649122" cy="873881"/>
                </a:xfrm>
                <a:prstGeom prst="rect">
                  <a:avLst/>
                </a:prstGeom>
                <a:no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9"/>
                <p:cNvSpPr/>
                <p:nvPr/>
              </p:nvSpPr>
              <p:spPr>
                <a:xfrm>
                  <a:off x="817730" y="5350911"/>
                  <a:ext cx="988616" cy="216024"/>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dk1"/>
                      </a:solidFill>
                      <a:latin typeface="Arial"/>
                      <a:ea typeface="Arial"/>
                      <a:cs typeface="Arial"/>
                      <a:sym typeface="Arial"/>
                    </a:rPr>
                    <a:t>Ứng dụng 1</a:t>
                  </a:r>
                  <a:endParaRPr b="1" sz="1100">
                    <a:solidFill>
                      <a:schemeClr val="dk1"/>
                    </a:solidFill>
                    <a:latin typeface="Arial"/>
                    <a:ea typeface="Arial"/>
                    <a:cs typeface="Arial"/>
                    <a:sym typeface="Arial"/>
                  </a:endParaRPr>
                </a:p>
              </p:txBody>
            </p:sp>
            <p:sp>
              <p:nvSpPr>
                <p:cNvPr id="314" name="Google Shape;314;p9"/>
                <p:cNvSpPr txBox="1"/>
                <p:nvPr/>
              </p:nvSpPr>
              <p:spPr>
                <a:xfrm>
                  <a:off x="1816062" y="5320804"/>
                  <a:ext cx="261217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Phân tích bổ sung trên mỗi cụm</a:t>
                  </a:r>
                  <a:endParaRPr b="1" sz="1200">
                    <a:solidFill>
                      <a:schemeClr val="lt1"/>
                    </a:solidFill>
                    <a:latin typeface="Arial"/>
                    <a:ea typeface="Arial"/>
                    <a:cs typeface="Arial"/>
                    <a:sym typeface="Arial"/>
                  </a:endParaRPr>
                </a:p>
              </p:txBody>
            </p:sp>
          </p:grpSp>
          <p:sp>
            <p:nvSpPr>
              <p:cNvPr id="315" name="Google Shape;315;p9"/>
              <p:cNvSpPr txBox="1"/>
              <p:nvPr/>
            </p:nvSpPr>
            <p:spPr>
              <a:xfrm>
                <a:off x="758794" y="5660286"/>
                <a:ext cx="2422458" cy="461665"/>
              </a:xfrm>
              <a:prstGeom prst="rect">
                <a:avLst/>
              </a:prstGeom>
              <a:noFill/>
              <a:ln>
                <a:noFill/>
              </a:ln>
            </p:spPr>
            <p:txBody>
              <a:bodyPr anchorCtr="0" anchor="t" bIns="45700" lIns="91425" spcFirstLastPara="1" rIns="91425" wrap="square" tIns="45700">
                <a:spAutoFit/>
              </a:bodyPr>
              <a:lstStyle/>
              <a:p>
                <a:pPr indent="-92075" lvl="0" marL="920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Hiểu phân phối dữ liệu tổng thể</a:t>
                </a:r>
                <a:endParaRPr sz="1200">
                  <a:solidFill>
                    <a:schemeClr val="dk1"/>
                  </a:solidFill>
                  <a:latin typeface="Arial"/>
                  <a:ea typeface="Arial"/>
                  <a:cs typeface="Arial"/>
                  <a:sym typeface="Arial"/>
                </a:endParaRPr>
              </a:p>
              <a:p>
                <a:pPr indent="-92075" lvl="0" marL="92075"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Phân tích bổ sung trên mỗi cụm</a:t>
                </a:r>
                <a:endParaRPr sz="1200">
                  <a:solidFill>
                    <a:schemeClr val="dk1"/>
                  </a:solidFill>
                  <a:latin typeface="Arial"/>
                  <a:ea typeface="Arial"/>
                  <a:cs typeface="Arial"/>
                  <a:sym typeface="Arial"/>
                </a:endParaRPr>
              </a:p>
            </p:txBody>
          </p:sp>
        </p:grpSp>
        <p:cxnSp>
          <p:nvCxnSpPr>
            <p:cNvPr id="316" name="Google Shape;316;p9"/>
            <p:cNvCxnSpPr>
              <a:stCxn id="285" idx="2"/>
              <a:endCxn id="304" idx="0"/>
            </p:cNvCxnSpPr>
            <p:nvPr/>
          </p:nvCxnSpPr>
          <p:spPr>
            <a:xfrm rot="5400000">
              <a:off x="3536612" y="3598268"/>
              <a:ext cx="359700" cy="24699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317" name="Google Shape;317;p9"/>
            <p:cNvCxnSpPr>
              <a:stCxn id="285" idx="2"/>
              <a:endCxn id="311" idx="0"/>
            </p:cNvCxnSpPr>
            <p:nvPr/>
          </p:nvCxnSpPr>
          <p:spPr>
            <a:xfrm flipH="1" rot="-5400000">
              <a:off x="6009662" y="3595118"/>
              <a:ext cx="359700" cy="2476200"/>
            </a:xfrm>
            <a:prstGeom prst="bentConnector3">
              <a:avLst>
                <a:gd fmla="val 50000" name="adj1"/>
              </a:avLst>
            </a:prstGeom>
            <a:noFill/>
            <a:ln cap="flat" cmpd="sng" w="9525">
              <a:solidFill>
                <a:schemeClr val="dk1"/>
              </a:solidFill>
              <a:prstDash val="solid"/>
              <a:miter lim="800000"/>
              <a:headEnd len="sm" w="sm" type="none"/>
              <a:tailEnd len="med" w="med" type="triangle"/>
            </a:ln>
          </p:spPr>
        </p:cxnSp>
      </p:grpSp>
      <p:grpSp>
        <p:nvGrpSpPr>
          <p:cNvPr id="318" name="Google Shape;318;p9"/>
          <p:cNvGrpSpPr/>
          <p:nvPr/>
        </p:nvGrpSpPr>
        <p:grpSpPr>
          <a:xfrm>
            <a:off x="450000" y="450000"/>
            <a:ext cx="9018000" cy="276999"/>
            <a:chOff x="450000" y="450000"/>
            <a:chExt cx="9018000" cy="276999"/>
          </a:xfrm>
        </p:grpSpPr>
        <p:sp>
          <p:nvSpPr>
            <p:cNvPr id="319" name="Google Shape;319;p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1.2. Phân tích cụm</a:t>
              </a:r>
              <a:endParaRPr sz="1800">
                <a:solidFill>
                  <a:schemeClr val="lt1"/>
                </a:solidFill>
                <a:latin typeface="Arial"/>
                <a:ea typeface="Arial"/>
                <a:cs typeface="Arial"/>
                <a:sym typeface="Arial"/>
              </a:endParaRPr>
            </a:p>
          </p:txBody>
        </p:sp>
        <p:sp>
          <p:nvSpPr>
            <p:cNvPr id="320" name="Google Shape;320;p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01</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grpSp>
        <p:nvGrpSpPr>
          <p:cNvPr id="2109" name="Google Shape;2109;p90"/>
          <p:cNvGrpSpPr/>
          <p:nvPr/>
        </p:nvGrpSpPr>
        <p:grpSpPr>
          <a:xfrm>
            <a:off x="3647039" y="2601674"/>
            <a:ext cx="2596841" cy="2492760"/>
            <a:chOff x="4869653" y="2340861"/>
            <a:chExt cx="2812734" cy="2700000"/>
          </a:xfrm>
        </p:grpSpPr>
        <p:pic>
          <p:nvPicPr>
            <p:cNvPr id="2110" name="Google Shape;2110;p90"/>
            <p:cNvPicPr preferRelativeResize="0"/>
            <p:nvPr/>
          </p:nvPicPr>
          <p:blipFill rotWithShape="1">
            <a:blip r:embed="rId3">
              <a:alphaModFix/>
            </a:blip>
            <a:srcRect b="0" l="0" r="0" t="0"/>
            <a:stretch/>
          </p:blipFill>
          <p:spPr>
            <a:xfrm>
              <a:off x="4869653" y="2340861"/>
              <a:ext cx="2812734" cy="2700000"/>
            </a:xfrm>
            <a:prstGeom prst="rect">
              <a:avLst/>
            </a:prstGeom>
            <a:noFill/>
            <a:ln>
              <a:noFill/>
            </a:ln>
          </p:spPr>
        </p:pic>
        <p:sp>
          <p:nvSpPr>
            <p:cNvPr id="2111" name="Google Shape;2111;p90"/>
            <p:cNvSpPr txBox="1"/>
            <p:nvPr/>
          </p:nvSpPr>
          <p:spPr>
            <a:xfrm>
              <a:off x="6322178" y="2413209"/>
              <a:ext cx="287587" cy="29178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12" name="Google Shape;2112;p90"/>
            <p:cNvSpPr txBox="1"/>
            <p:nvPr/>
          </p:nvSpPr>
          <p:spPr>
            <a:xfrm>
              <a:off x="7264111" y="3365338"/>
              <a:ext cx="377009" cy="238890"/>
            </a:xfrm>
            <a:prstGeom prst="rect">
              <a:avLst/>
            </a:prstGeom>
            <a:blipFill rotWithShape="1">
              <a:blip r:embed="rId5">
                <a:alphaModFix/>
              </a:blip>
              <a:stretch>
                <a:fillRect b="-83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2113" name="Google Shape;2113;p90"/>
          <p:cNvGrpSpPr/>
          <p:nvPr/>
        </p:nvGrpSpPr>
        <p:grpSpPr>
          <a:xfrm>
            <a:off x="559817" y="1412776"/>
            <a:ext cx="8783192" cy="200055"/>
            <a:chOff x="559817" y="2136914"/>
            <a:chExt cx="8783192" cy="200055"/>
          </a:xfrm>
        </p:grpSpPr>
        <p:sp>
          <p:nvSpPr>
            <p:cNvPr id="2114" name="Google Shape;2114;p90"/>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115" name="Google Shape;2115;p90"/>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Giảm số chiều dữ liệu:</a:t>
              </a:r>
              <a:endParaRPr/>
            </a:p>
          </p:txBody>
        </p:sp>
      </p:grpSp>
      <p:sp>
        <p:nvSpPr>
          <p:cNvPr id="2116" name="Google Shape;2116;p90"/>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Giả sử có một tập dữ liệu với hai biến thuận tiện để trực quan hóa trên một mặt phẳng:</a:t>
            </a:r>
            <a:endParaRPr/>
          </a:p>
        </p:txBody>
      </p:sp>
      <p:grpSp>
        <p:nvGrpSpPr>
          <p:cNvPr id="2117" name="Google Shape;2117;p90"/>
          <p:cNvGrpSpPr/>
          <p:nvPr/>
        </p:nvGrpSpPr>
        <p:grpSpPr>
          <a:xfrm>
            <a:off x="450000" y="450000"/>
            <a:ext cx="9018000" cy="276999"/>
            <a:chOff x="450000" y="450000"/>
            <a:chExt cx="9018000" cy="276999"/>
          </a:xfrm>
        </p:grpSpPr>
        <p:sp>
          <p:nvSpPr>
            <p:cNvPr id="2118" name="Google Shape;2118;p90"/>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119" name="Google Shape;2119;p90"/>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4" name="Shape 2124"/>
        <p:cNvGrpSpPr/>
        <p:nvPr/>
      </p:nvGrpSpPr>
      <p:grpSpPr>
        <a:xfrm>
          <a:off x="0" y="0"/>
          <a:ext cx="0" cy="0"/>
          <a:chOff x="0" y="0"/>
          <a:chExt cx="0" cy="0"/>
        </a:xfrm>
      </p:grpSpPr>
      <p:grpSp>
        <p:nvGrpSpPr>
          <p:cNvPr id="2125" name="Google Shape;2125;p91"/>
          <p:cNvGrpSpPr/>
          <p:nvPr/>
        </p:nvGrpSpPr>
        <p:grpSpPr>
          <a:xfrm>
            <a:off x="3647039" y="2601673"/>
            <a:ext cx="2596842" cy="2492761"/>
            <a:chOff x="15031693" y="2423621"/>
            <a:chExt cx="2812734" cy="2700000"/>
          </a:xfrm>
        </p:grpSpPr>
        <p:grpSp>
          <p:nvGrpSpPr>
            <p:cNvPr id="2126" name="Google Shape;2126;p91"/>
            <p:cNvGrpSpPr/>
            <p:nvPr/>
          </p:nvGrpSpPr>
          <p:grpSpPr>
            <a:xfrm>
              <a:off x="15031693" y="2423621"/>
              <a:ext cx="2812734" cy="2700000"/>
              <a:chOff x="4869653" y="2340861"/>
              <a:chExt cx="2812734" cy="2700000"/>
            </a:xfrm>
          </p:grpSpPr>
          <p:pic>
            <p:nvPicPr>
              <p:cNvPr id="2127" name="Google Shape;2127;p91"/>
              <p:cNvPicPr preferRelativeResize="0"/>
              <p:nvPr/>
            </p:nvPicPr>
            <p:blipFill rotWithShape="1">
              <a:blip r:embed="rId3">
                <a:alphaModFix/>
              </a:blip>
              <a:srcRect b="0" l="0" r="0" t="0"/>
              <a:stretch/>
            </p:blipFill>
            <p:spPr>
              <a:xfrm>
                <a:off x="4869653" y="2340861"/>
                <a:ext cx="2812734" cy="2700000"/>
              </a:xfrm>
              <a:prstGeom prst="rect">
                <a:avLst/>
              </a:prstGeom>
              <a:noFill/>
              <a:ln>
                <a:noFill/>
              </a:ln>
            </p:spPr>
          </p:pic>
          <p:sp>
            <p:nvSpPr>
              <p:cNvPr id="2128" name="Google Shape;2128;p91"/>
              <p:cNvSpPr txBox="1"/>
              <p:nvPr/>
            </p:nvSpPr>
            <p:spPr>
              <a:xfrm>
                <a:off x="6306427" y="2381812"/>
                <a:ext cx="408345" cy="318592"/>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29" name="Google Shape;2129;p91"/>
              <p:cNvSpPr txBox="1"/>
              <p:nvPr/>
            </p:nvSpPr>
            <p:spPr>
              <a:xfrm>
                <a:off x="7276629" y="3340465"/>
                <a:ext cx="377009" cy="30311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2130" name="Google Shape;2130;p91"/>
            <p:cNvGrpSpPr/>
            <p:nvPr/>
          </p:nvGrpSpPr>
          <p:grpSpPr>
            <a:xfrm>
              <a:off x="15718291" y="3791014"/>
              <a:ext cx="1454755" cy="502990"/>
              <a:chOff x="5123427" y="3701470"/>
              <a:chExt cx="1889834" cy="502990"/>
            </a:xfrm>
          </p:grpSpPr>
          <p:cxnSp>
            <p:nvCxnSpPr>
              <p:cNvPr id="2131" name="Google Shape;2131;p91"/>
              <p:cNvCxnSpPr/>
              <p:nvPr/>
            </p:nvCxnSpPr>
            <p:spPr>
              <a:xfrm>
                <a:off x="5123427" y="3701470"/>
                <a:ext cx="1618" cy="502990"/>
              </a:xfrm>
              <a:prstGeom prst="straightConnector1">
                <a:avLst/>
              </a:prstGeom>
              <a:noFill/>
              <a:ln cap="flat" cmpd="sng" w="12700">
                <a:solidFill>
                  <a:srgbClr val="FF0000"/>
                </a:solidFill>
                <a:prstDash val="solid"/>
                <a:miter lim="800000"/>
                <a:headEnd len="sm" w="sm" type="none"/>
                <a:tailEnd len="sm" w="sm" type="none"/>
              </a:ln>
            </p:spPr>
          </p:cxnSp>
          <p:cxnSp>
            <p:nvCxnSpPr>
              <p:cNvPr id="2132" name="Google Shape;2132;p91"/>
              <p:cNvCxnSpPr/>
              <p:nvPr/>
            </p:nvCxnSpPr>
            <p:spPr>
              <a:xfrm rot="10800000">
                <a:off x="5123427" y="3946579"/>
                <a:ext cx="1888216" cy="12773"/>
              </a:xfrm>
              <a:prstGeom prst="straightConnector1">
                <a:avLst/>
              </a:prstGeom>
              <a:noFill/>
              <a:ln cap="flat" cmpd="sng" w="12700">
                <a:solidFill>
                  <a:srgbClr val="FF0000"/>
                </a:solidFill>
                <a:prstDash val="dash"/>
                <a:miter lim="800000"/>
                <a:headEnd len="sm" w="sm" type="none"/>
                <a:tailEnd len="sm" w="sm" type="none"/>
              </a:ln>
            </p:spPr>
          </p:cxnSp>
          <p:cxnSp>
            <p:nvCxnSpPr>
              <p:cNvPr id="2133" name="Google Shape;2133;p91"/>
              <p:cNvCxnSpPr/>
              <p:nvPr/>
            </p:nvCxnSpPr>
            <p:spPr>
              <a:xfrm>
                <a:off x="7011643" y="3701470"/>
                <a:ext cx="1618" cy="502990"/>
              </a:xfrm>
              <a:prstGeom prst="straightConnector1">
                <a:avLst/>
              </a:prstGeom>
              <a:noFill/>
              <a:ln cap="flat" cmpd="sng" w="12700">
                <a:solidFill>
                  <a:srgbClr val="FF0000"/>
                </a:solidFill>
                <a:prstDash val="solid"/>
                <a:miter lim="800000"/>
                <a:headEnd len="sm" w="sm" type="none"/>
                <a:tailEnd len="sm" w="sm" type="none"/>
              </a:ln>
            </p:spPr>
          </p:cxnSp>
          <p:sp>
            <p:nvSpPr>
              <p:cNvPr id="2134" name="Google Shape;2134;p91"/>
              <p:cNvSpPr txBox="1"/>
              <p:nvPr/>
            </p:nvSpPr>
            <p:spPr>
              <a:xfrm>
                <a:off x="6124374" y="3884201"/>
                <a:ext cx="504056" cy="320258"/>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grpSp>
        <p:nvGrpSpPr>
          <p:cNvPr id="2135" name="Google Shape;2135;p91"/>
          <p:cNvGrpSpPr/>
          <p:nvPr/>
        </p:nvGrpSpPr>
        <p:grpSpPr>
          <a:xfrm>
            <a:off x="559817" y="1412776"/>
            <a:ext cx="8783192" cy="200055"/>
            <a:chOff x="559817" y="2136914"/>
            <a:chExt cx="8783192" cy="200055"/>
          </a:xfrm>
        </p:grpSpPr>
        <p:sp>
          <p:nvSpPr>
            <p:cNvPr id="2136" name="Google Shape;2136;p91"/>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137" name="Google Shape;2137;p91"/>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Giảm số chiều dữ liệu:</a:t>
              </a:r>
              <a:endParaRPr/>
            </a:p>
          </p:txBody>
        </p:sp>
      </p:grpSp>
      <p:sp>
        <p:nvSpPr>
          <p:cNvPr id="2138" name="Google Shape;2138;p91"/>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biểu thị các quan sát bằng cách dùng 𝑃𝐶</a:t>
            </a:r>
            <a:r>
              <a:rPr baseline="-25000" lang="en-US" sz="1300">
                <a:solidFill>
                  <a:srgbClr val="262626"/>
                </a:solidFill>
                <a:latin typeface="Arial"/>
                <a:ea typeface="Arial"/>
                <a:cs typeface="Arial"/>
                <a:sym typeface="Arial"/>
              </a:rPr>
              <a:t>1</a:t>
            </a:r>
            <a:r>
              <a:rPr lang="en-US" sz="1300">
                <a:solidFill>
                  <a:srgbClr val="262626"/>
                </a:solidFill>
                <a:latin typeface="Arial"/>
                <a:ea typeface="Arial"/>
                <a:cs typeface="Arial"/>
                <a:sym typeface="Arial"/>
              </a:rPr>
              <a:t> và 𝑃𝐶</a:t>
            </a:r>
            <a:r>
              <a:rPr baseline="-25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 làm trục tọa độ mới:</a:t>
            </a:r>
            <a:endParaRPr/>
          </a:p>
        </p:txBody>
      </p:sp>
      <p:grpSp>
        <p:nvGrpSpPr>
          <p:cNvPr id="2139" name="Google Shape;2139;p91"/>
          <p:cNvGrpSpPr/>
          <p:nvPr/>
        </p:nvGrpSpPr>
        <p:grpSpPr>
          <a:xfrm>
            <a:off x="450000" y="450000"/>
            <a:ext cx="9018000" cy="276999"/>
            <a:chOff x="450000" y="450000"/>
            <a:chExt cx="9018000" cy="276999"/>
          </a:xfrm>
        </p:grpSpPr>
        <p:sp>
          <p:nvSpPr>
            <p:cNvPr id="2140" name="Google Shape;2140;p91"/>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141" name="Google Shape;2141;p91"/>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pic>
        <p:nvPicPr>
          <p:cNvPr id="2147" name="Google Shape;2147;p92"/>
          <p:cNvPicPr preferRelativeResize="0"/>
          <p:nvPr/>
        </p:nvPicPr>
        <p:blipFill rotWithShape="1">
          <a:blip r:embed="rId3">
            <a:alphaModFix/>
          </a:blip>
          <a:srcRect b="0" l="0" r="0" t="0"/>
          <a:stretch/>
        </p:blipFill>
        <p:spPr>
          <a:xfrm>
            <a:off x="3647039" y="2601673"/>
            <a:ext cx="2596842" cy="2492761"/>
          </a:xfrm>
          <a:prstGeom prst="rect">
            <a:avLst/>
          </a:prstGeom>
          <a:noFill/>
          <a:ln>
            <a:noFill/>
          </a:ln>
        </p:spPr>
      </p:pic>
      <p:cxnSp>
        <p:nvCxnSpPr>
          <p:cNvPr id="2148" name="Google Shape;2148;p92"/>
          <p:cNvCxnSpPr/>
          <p:nvPr/>
        </p:nvCxnSpPr>
        <p:spPr>
          <a:xfrm rot="10800000">
            <a:off x="5167481" y="3644695"/>
            <a:ext cx="1757" cy="366588"/>
          </a:xfrm>
          <a:prstGeom prst="straightConnector1">
            <a:avLst/>
          </a:prstGeom>
          <a:noFill/>
          <a:ln cap="flat" cmpd="sng" w="12700">
            <a:solidFill>
              <a:srgbClr val="FF0000"/>
            </a:solidFill>
            <a:prstDash val="dash"/>
            <a:miter lim="800000"/>
            <a:headEnd len="sm" w="sm" type="none"/>
            <a:tailEnd len="sm" w="sm" type="none"/>
          </a:ln>
        </p:spPr>
      </p:cxnSp>
      <p:cxnSp>
        <p:nvCxnSpPr>
          <p:cNvPr id="2149" name="Google Shape;2149;p92"/>
          <p:cNvCxnSpPr/>
          <p:nvPr/>
        </p:nvCxnSpPr>
        <p:spPr>
          <a:xfrm rot="10800000">
            <a:off x="4961517" y="3637806"/>
            <a:ext cx="422292" cy="441"/>
          </a:xfrm>
          <a:prstGeom prst="straightConnector1">
            <a:avLst/>
          </a:prstGeom>
          <a:noFill/>
          <a:ln cap="flat" cmpd="sng" w="12700">
            <a:solidFill>
              <a:srgbClr val="FF0000"/>
            </a:solidFill>
            <a:prstDash val="solid"/>
            <a:miter lim="800000"/>
            <a:headEnd len="sm" w="sm" type="none"/>
            <a:tailEnd len="sm" w="sm" type="none"/>
          </a:ln>
        </p:spPr>
      </p:cxnSp>
      <p:sp>
        <p:nvSpPr>
          <p:cNvPr id="2150" name="Google Shape;2150;p92"/>
          <p:cNvSpPr txBox="1"/>
          <p:nvPr/>
        </p:nvSpPr>
        <p:spPr>
          <a:xfrm>
            <a:off x="5254271" y="3682969"/>
            <a:ext cx="465367" cy="39241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151" name="Google Shape;2151;p92"/>
          <p:cNvCxnSpPr/>
          <p:nvPr/>
        </p:nvCxnSpPr>
        <p:spPr>
          <a:xfrm rot="10800000">
            <a:off x="4961517" y="4017291"/>
            <a:ext cx="422292" cy="441"/>
          </a:xfrm>
          <a:prstGeom prst="straightConnector1">
            <a:avLst/>
          </a:prstGeom>
          <a:noFill/>
          <a:ln cap="flat" cmpd="sng" w="12700">
            <a:solidFill>
              <a:srgbClr val="FF0000"/>
            </a:solidFill>
            <a:prstDash val="solid"/>
            <a:miter lim="800000"/>
            <a:headEnd len="sm" w="sm" type="none"/>
            <a:tailEnd len="sm" w="sm" type="none"/>
          </a:ln>
        </p:spPr>
      </p:cxnSp>
      <p:sp>
        <p:nvSpPr>
          <p:cNvPr id="2152" name="Google Shape;2152;p92"/>
          <p:cNvSpPr txBox="1"/>
          <p:nvPr/>
        </p:nvSpPr>
        <p:spPr>
          <a:xfrm>
            <a:off x="4973533" y="2639481"/>
            <a:ext cx="377002" cy="29413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53" name="Google Shape;2153;p92"/>
          <p:cNvSpPr txBox="1"/>
          <p:nvPr/>
        </p:nvSpPr>
        <p:spPr>
          <a:xfrm>
            <a:off x="5869267" y="3524552"/>
            <a:ext cx="348072" cy="279848"/>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2154" name="Google Shape;2154;p92"/>
          <p:cNvGrpSpPr/>
          <p:nvPr/>
        </p:nvGrpSpPr>
        <p:grpSpPr>
          <a:xfrm>
            <a:off x="559817" y="1412776"/>
            <a:ext cx="8783192" cy="200055"/>
            <a:chOff x="559817" y="2136914"/>
            <a:chExt cx="8783192" cy="200055"/>
          </a:xfrm>
        </p:grpSpPr>
        <p:sp>
          <p:nvSpPr>
            <p:cNvPr id="2155" name="Google Shape;2155;p92"/>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156" name="Google Shape;2156;p92"/>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Giảm số chiều dữ liệu:</a:t>
              </a:r>
              <a:endParaRPr/>
            </a:p>
          </p:txBody>
        </p:sp>
      </p:grpSp>
      <p:sp>
        <p:nvSpPr>
          <p:cNvPr id="2157" name="Google Shape;2157;p92"/>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biểu thị các quan sát bằng cách dùng 𝑃𝐶</a:t>
            </a:r>
            <a:r>
              <a:rPr baseline="-25000" lang="en-US" sz="1300">
                <a:solidFill>
                  <a:srgbClr val="262626"/>
                </a:solidFill>
                <a:latin typeface="Arial"/>
                <a:ea typeface="Arial"/>
                <a:cs typeface="Arial"/>
                <a:sym typeface="Arial"/>
              </a:rPr>
              <a:t>1</a:t>
            </a:r>
            <a:r>
              <a:rPr lang="en-US" sz="1300">
                <a:solidFill>
                  <a:srgbClr val="262626"/>
                </a:solidFill>
                <a:latin typeface="Arial"/>
                <a:ea typeface="Arial"/>
                <a:cs typeface="Arial"/>
                <a:sym typeface="Arial"/>
              </a:rPr>
              <a:t> và 𝑃𝐶</a:t>
            </a:r>
            <a:r>
              <a:rPr baseline="-25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 làm trục tọa độ mới:</a:t>
            </a:r>
            <a:endParaRPr/>
          </a:p>
        </p:txBody>
      </p:sp>
      <p:grpSp>
        <p:nvGrpSpPr>
          <p:cNvPr id="2158" name="Google Shape;2158;p92"/>
          <p:cNvGrpSpPr/>
          <p:nvPr/>
        </p:nvGrpSpPr>
        <p:grpSpPr>
          <a:xfrm>
            <a:off x="450000" y="450000"/>
            <a:ext cx="9018000" cy="276999"/>
            <a:chOff x="450000" y="450000"/>
            <a:chExt cx="9018000" cy="276999"/>
          </a:xfrm>
        </p:grpSpPr>
        <p:sp>
          <p:nvSpPr>
            <p:cNvPr id="2159" name="Google Shape;2159;p92"/>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160" name="Google Shape;2160;p92"/>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5" name="Shape 2165"/>
        <p:cNvGrpSpPr/>
        <p:nvPr/>
      </p:nvGrpSpPr>
      <p:grpSpPr>
        <a:xfrm>
          <a:off x="0" y="0"/>
          <a:ext cx="0" cy="0"/>
          <a:chOff x="0" y="0"/>
          <a:chExt cx="0" cy="0"/>
        </a:xfrm>
      </p:grpSpPr>
      <p:pic>
        <p:nvPicPr>
          <p:cNvPr id="2166" name="Google Shape;2166;p93"/>
          <p:cNvPicPr preferRelativeResize="0"/>
          <p:nvPr/>
        </p:nvPicPr>
        <p:blipFill rotWithShape="1">
          <a:blip r:embed="rId3">
            <a:alphaModFix/>
          </a:blip>
          <a:srcRect b="0" l="0" r="0" t="0"/>
          <a:stretch/>
        </p:blipFill>
        <p:spPr>
          <a:xfrm>
            <a:off x="3647039" y="2601673"/>
            <a:ext cx="2595216" cy="2491200"/>
          </a:xfrm>
          <a:prstGeom prst="rect">
            <a:avLst/>
          </a:prstGeom>
          <a:noFill/>
          <a:ln>
            <a:noFill/>
          </a:ln>
        </p:spPr>
      </p:pic>
      <p:sp>
        <p:nvSpPr>
          <p:cNvPr id="2167" name="Google Shape;2167;p93"/>
          <p:cNvSpPr txBox="1"/>
          <p:nvPr/>
        </p:nvSpPr>
        <p:spPr>
          <a:xfrm>
            <a:off x="5869267" y="3524552"/>
            <a:ext cx="348072" cy="27984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68" name="Google Shape;2168;p93"/>
          <p:cNvSpPr txBox="1"/>
          <p:nvPr/>
        </p:nvSpPr>
        <p:spPr>
          <a:xfrm>
            <a:off x="4973533" y="2639481"/>
            <a:ext cx="377002" cy="29413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69" name="Google Shape;2169;p93"/>
          <p:cNvSpPr txBox="1"/>
          <p:nvPr/>
        </p:nvSpPr>
        <p:spPr>
          <a:xfrm>
            <a:off x="4999808" y="2601673"/>
            <a:ext cx="360374" cy="285578"/>
          </a:xfrm>
          <a:prstGeom prst="rect">
            <a:avLst/>
          </a:prstGeom>
          <a:blipFill rotWithShape="1">
            <a:blip r:embed="rId6">
              <a:alphaModFix/>
            </a:blip>
            <a:stretch>
              <a:fillRect b="-850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2170" name="Google Shape;2170;p93"/>
          <p:cNvGrpSpPr/>
          <p:nvPr/>
        </p:nvGrpSpPr>
        <p:grpSpPr>
          <a:xfrm>
            <a:off x="559817" y="1412776"/>
            <a:ext cx="8783192" cy="200055"/>
            <a:chOff x="559817" y="2136914"/>
            <a:chExt cx="8783192" cy="200055"/>
          </a:xfrm>
        </p:grpSpPr>
        <p:sp>
          <p:nvSpPr>
            <p:cNvPr id="2171" name="Google Shape;2171;p93"/>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172" name="Google Shape;2172;p93"/>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Giảm số chiều dữ liệu:</a:t>
              </a:r>
              <a:endParaRPr/>
            </a:p>
          </p:txBody>
        </p:sp>
      </p:grpSp>
      <p:sp>
        <p:nvSpPr>
          <p:cNvPr id="2173" name="Google Shape;2173;p93"/>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loại bỏ các biểu tượng được biểu thị bằng 𝑃𝐶</a:t>
            </a:r>
            <a:r>
              <a:rPr baseline="-25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 tương ứng với phương sai nhỏ hơn:</a:t>
            </a:r>
            <a:endParaRPr/>
          </a:p>
        </p:txBody>
      </p:sp>
      <p:grpSp>
        <p:nvGrpSpPr>
          <p:cNvPr id="2174" name="Google Shape;2174;p93"/>
          <p:cNvGrpSpPr/>
          <p:nvPr/>
        </p:nvGrpSpPr>
        <p:grpSpPr>
          <a:xfrm>
            <a:off x="450000" y="450000"/>
            <a:ext cx="9018000" cy="276999"/>
            <a:chOff x="450000" y="450000"/>
            <a:chExt cx="9018000" cy="276999"/>
          </a:xfrm>
        </p:grpSpPr>
        <p:sp>
          <p:nvSpPr>
            <p:cNvPr id="2175" name="Google Shape;2175;p93"/>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176" name="Google Shape;2176;p93"/>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grpSp>
        <p:nvGrpSpPr>
          <p:cNvPr id="2182" name="Google Shape;2182;p94"/>
          <p:cNvGrpSpPr/>
          <p:nvPr/>
        </p:nvGrpSpPr>
        <p:grpSpPr>
          <a:xfrm>
            <a:off x="3647039" y="2601673"/>
            <a:ext cx="2595600" cy="2491200"/>
            <a:chOff x="14124779" y="2423621"/>
            <a:chExt cx="2812734" cy="2700000"/>
          </a:xfrm>
        </p:grpSpPr>
        <p:pic>
          <p:nvPicPr>
            <p:cNvPr id="2183" name="Google Shape;2183;p94"/>
            <p:cNvPicPr preferRelativeResize="0"/>
            <p:nvPr/>
          </p:nvPicPr>
          <p:blipFill rotWithShape="1">
            <a:blip r:embed="rId3">
              <a:alphaModFix/>
            </a:blip>
            <a:srcRect b="0" l="0" r="0" t="0"/>
            <a:stretch/>
          </p:blipFill>
          <p:spPr>
            <a:xfrm>
              <a:off x="14124779" y="2423621"/>
              <a:ext cx="2812734" cy="2700000"/>
            </a:xfrm>
            <a:prstGeom prst="rect">
              <a:avLst/>
            </a:prstGeom>
            <a:noFill/>
            <a:ln>
              <a:noFill/>
            </a:ln>
          </p:spPr>
        </p:pic>
        <p:sp>
          <p:nvSpPr>
            <p:cNvPr id="2184" name="Google Shape;2184;p94"/>
            <p:cNvSpPr txBox="1"/>
            <p:nvPr/>
          </p:nvSpPr>
          <p:spPr>
            <a:xfrm>
              <a:off x="15587562" y="2515732"/>
              <a:ext cx="236484" cy="164115"/>
            </a:xfrm>
            <a:prstGeom prst="rect">
              <a:avLst/>
            </a:prstGeom>
            <a:blipFill rotWithShape="1">
              <a:blip r:embed="rId4">
                <a:alphaModFix/>
              </a:blip>
              <a:stretch>
                <a:fillRect b="-31999" l="-5555"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85" name="Google Shape;2185;p94"/>
            <p:cNvSpPr txBox="1"/>
            <p:nvPr/>
          </p:nvSpPr>
          <p:spPr>
            <a:xfrm>
              <a:off x="16529868" y="3427464"/>
              <a:ext cx="330151" cy="257583"/>
            </a:xfrm>
            <a:prstGeom prst="rect">
              <a:avLst/>
            </a:prstGeom>
            <a:blipFill rotWithShape="1">
              <a:blip r:embed="rId5">
                <a:alphaModFix/>
              </a:blip>
              <a:stretch>
                <a:fillRect b="-2561"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2186" name="Google Shape;2186;p94"/>
          <p:cNvGrpSpPr/>
          <p:nvPr/>
        </p:nvGrpSpPr>
        <p:grpSpPr>
          <a:xfrm>
            <a:off x="559817" y="1412776"/>
            <a:ext cx="8783192" cy="200055"/>
            <a:chOff x="559817" y="2136914"/>
            <a:chExt cx="8783192" cy="200055"/>
          </a:xfrm>
        </p:grpSpPr>
        <p:sp>
          <p:nvSpPr>
            <p:cNvPr id="2187" name="Google Shape;2187;p94"/>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188" name="Google Shape;2188;p94"/>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Giảm số chiều dữ liệu:</a:t>
              </a:r>
              <a:endParaRPr/>
            </a:p>
          </p:txBody>
        </p:sp>
      </p:grpSp>
      <p:sp>
        <p:nvSpPr>
          <p:cNvPr id="2189" name="Google Shape;2189;p94"/>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Giờ chúng ta có thể </a:t>
            </a:r>
            <a:r>
              <a:rPr lang="en-US" sz="1300">
                <a:solidFill>
                  <a:srgbClr val="193EB0"/>
                </a:solidFill>
                <a:latin typeface="Arial"/>
                <a:ea typeface="Arial"/>
                <a:cs typeface="Arial"/>
                <a:sym typeface="Arial"/>
              </a:rPr>
              <a:t>trở về </a:t>
            </a:r>
            <a:r>
              <a:rPr lang="en-US" sz="1300">
                <a:solidFill>
                  <a:srgbClr val="262626"/>
                </a:solidFill>
                <a:latin typeface="Arial"/>
                <a:ea typeface="Arial"/>
                <a:cs typeface="Arial"/>
                <a:sym typeface="Arial"/>
              </a:rPr>
              <a:t>hệ tọa độ ban đầu và hiển thị "dữ liệu nhập số chiều bị giảm":</a:t>
            </a:r>
            <a:endParaRPr/>
          </a:p>
        </p:txBody>
      </p:sp>
      <p:grpSp>
        <p:nvGrpSpPr>
          <p:cNvPr id="2190" name="Google Shape;2190;p94"/>
          <p:cNvGrpSpPr/>
          <p:nvPr/>
        </p:nvGrpSpPr>
        <p:grpSpPr>
          <a:xfrm>
            <a:off x="450000" y="450000"/>
            <a:ext cx="9018000" cy="276999"/>
            <a:chOff x="450000" y="450000"/>
            <a:chExt cx="9018000" cy="276999"/>
          </a:xfrm>
        </p:grpSpPr>
        <p:sp>
          <p:nvSpPr>
            <p:cNvPr id="2191" name="Google Shape;2191;p94"/>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192" name="Google Shape;2192;p94"/>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95"/>
          <p:cNvSpPr/>
          <p:nvPr/>
        </p:nvSpPr>
        <p:spPr>
          <a:xfrm>
            <a:off x="552101" y="5315821"/>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thấy rằng các dữ liệu cụ thể đã bị mất và chỉ còn lại tính năng nổi trội nhất. </a:t>
            </a:r>
            <a:endParaRPr/>
          </a:p>
        </p:txBody>
      </p:sp>
      <p:grpSp>
        <p:nvGrpSpPr>
          <p:cNvPr id="2199" name="Google Shape;2199;p95"/>
          <p:cNvGrpSpPr/>
          <p:nvPr/>
        </p:nvGrpSpPr>
        <p:grpSpPr>
          <a:xfrm>
            <a:off x="2373295" y="2572524"/>
            <a:ext cx="4766179" cy="2523221"/>
            <a:chOff x="2373295" y="2633971"/>
            <a:chExt cx="4766179" cy="2523221"/>
          </a:xfrm>
        </p:grpSpPr>
        <p:pic>
          <p:nvPicPr>
            <p:cNvPr id="2200" name="Google Shape;2200;p95"/>
            <p:cNvPicPr preferRelativeResize="0"/>
            <p:nvPr/>
          </p:nvPicPr>
          <p:blipFill rotWithShape="1">
            <a:blip r:embed="rId3">
              <a:alphaModFix/>
            </a:blip>
            <a:srcRect b="0" l="0" r="0" t="0"/>
            <a:stretch/>
          </p:blipFill>
          <p:spPr>
            <a:xfrm>
              <a:off x="3647039" y="2633971"/>
              <a:ext cx="2595600" cy="2491200"/>
            </a:xfrm>
            <a:prstGeom prst="rect">
              <a:avLst/>
            </a:prstGeom>
            <a:noFill/>
            <a:ln>
              <a:noFill/>
            </a:ln>
          </p:spPr>
        </p:pic>
        <p:cxnSp>
          <p:nvCxnSpPr>
            <p:cNvPr id="2201" name="Google Shape;2201;p95"/>
            <p:cNvCxnSpPr/>
            <p:nvPr/>
          </p:nvCxnSpPr>
          <p:spPr>
            <a:xfrm flipH="1" rot="10800000">
              <a:off x="4574134" y="3370453"/>
              <a:ext cx="1002139" cy="1254647"/>
            </a:xfrm>
            <a:prstGeom prst="straightConnector1">
              <a:avLst/>
            </a:prstGeom>
            <a:noFill/>
            <a:ln cap="flat" cmpd="sng" w="12700">
              <a:solidFill>
                <a:srgbClr val="FF0000"/>
              </a:solidFill>
              <a:prstDash val="solid"/>
              <a:miter lim="800000"/>
              <a:headEnd len="lg" w="lg" type="stealth"/>
              <a:tailEnd len="lg" w="lg" type="stealth"/>
            </a:ln>
          </p:spPr>
        </p:cxnSp>
        <p:grpSp>
          <p:nvGrpSpPr>
            <p:cNvPr id="2202" name="Google Shape;2202;p95"/>
            <p:cNvGrpSpPr/>
            <p:nvPr/>
          </p:nvGrpSpPr>
          <p:grpSpPr>
            <a:xfrm>
              <a:off x="3791059" y="4323964"/>
              <a:ext cx="797228" cy="833228"/>
              <a:chOff x="4405350" y="4779150"/>
              <a:chExt cx="797228" cy="833228"/>
            </a:xfrm>
          </p:grpSpPr>
          <p:cxnSp>
            <p:nvCxnSpPr>
              <p:cNvPr id="2203" name="Google Shape;2203;p95"/>
              <p:cNvCxnSpPr/>
              <p:nvPr/>
            </p:nvCxnSpPr>
            <p:spPr>
              <a:xfrm>
                <a:off x="4405350" y="4779150"/>
                <a:ext cx="351656" cy="360040"/>
              </a:xfrm>
              <a:prstGeom prst="straightConnector1">
                <a:avLst/>
              </a:prstGeom>
              <a:noFill/>
              <a:ln cap="flat" cmpd="sng" w="12700">
                <a:solidFill>
                  <a:srgbClr val="FF0000"/>
                </a:solidFill>
                <a:prstDash val="solid"/>
                <a:miter lim="800000"/>
                <a:headEnd len="sm" w="sm" type="none"/>
                <a:tailEnd len="lg" w="lg" type="stealth"/>
              </a:ln>
            </p:spPr>
          </p:cxnSp>
          <p:cxnSp>
            <p:nvCxnSpPr>
              <p:cNvPr id="2204" name="Google Shape;2204;p95"/>
              <p:cNvCxnSpPr/>
              <p:nvPr/>
            </p:nvCxnSpPr>
            <p:spPr>
              <a:xfrm rot="10800000">
                <a:off x="4850922" y="5224718"/>
                <a:ext cx="351656" cy="387660"/>
              </a:xfrm>
              <a:prstGeom prst="straightConnector1">
                <a:avLst/>
              </a:prstGeom>
              <a:noFill/>
              <a:ln cap="flat" cmpd="sng" w="12700">
                <a:solidFill>
                  <a:srgbClr val="FF0000"/>
                </a:solidFill>
                <a:prstDash val="solid"/>
                <a:miter lim="800000"/>
                <a:headEnd len="sm" w="sm" type="none"/>
                <a:tailEnd len="lg" w="lg" type="stealth"/>
              </a:ln>
            </p:spPr>
          </p:cxnSp>
        </p:grpSp>
        <p:sp>
          <p:nvSpPr>
            <p:cNvPr id="2205" name="Google Shape;2205;p95"/>
            <p:cNvSpPr txBox="1"/>
            <p:nvPr/>
          </p:nvSpPr>
          <p:spPr>
            <a:xfrm>
              <a:off x="2373295" y="3998957"/>
              <a:ext cx="1709936" cy="361125"/>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0000"/>
                </a:buClr>
                <a:buSzPts val="1300"/>
                <a:buFont typeface="Arial"/>
                <a:buNone/>
              </a:pPr>
              <a:r>
                <a:rPr i="0" lang="en-US" sz="1300">
                  <a:solidFill>
                    <a:srgbClr val="FF0000"/>
                  </a:solidFill>
                  <a:latin typeface="Arial"/>
                  <a:ea typeface="Arial"/>
                  <a:cs typeface="Arial"/>
                  <a:sym typeface="Arial"/>
                </a:rPr>
                <a:t>Mất dữ liệu cụ thể</a:t>
              </a:r>
              <a:endParaRPr i="0" sz="1300">
                <a:solidFill>
                  <a:srgbClr val="FF0000"/>
                </a:solidFill>
                <a:latin typeface="Arial"/>
                <a:ea typeface="Arial"/>
                <a:cs typeface="Arial"/>
                <a:sym typeface="Arial"/>
              </a:endParaRPr>
            </a:p>
          </p:txBody>
        </p:sp>
        <p:sp>
          <p:nvSpPr>
            <p:cNvPr id="2206" name="Google Shape;2206;p95"/>
            <p:cNvSpPr txBox="1"/>
            <p:nvPr/>
          </p:nvSpPr>
          <p:spPr>
            <a:xfrm>
              <a:off x="4996900" y="2718959"/>
              <a:ext cx="218228" cy="151423"/>
            </a:xfrm>
            <a:prstGeom prst="rect">
              <a:avLst/>
            </a:prstGeom>
            <a:blipFill rotWithShape="1">
              <a:blip r:embed="rId4">
                <a:alphaModFix/>
              </a:blip>
              <a:stretch>
                <a:fillRect b="-31999" l="-8332"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07" name="Google Shape;2207;p95"/>
            <p:cNvSpPr txBox="1"/>
            <p:nvPr/>
          </p:nvSpPr>
          <p:spPr>
            <a:xfrm>
              <a:off x="5866463" y="3560183"/>
              <a:ext cx="304664" cy="237663"/>
            </a:xfrm>
            <a:prstGeom prst="rect">
              <a:avLst/>
            </a:prstGeom>
            <a:blipFill rotWithShape="1">
              <a:blip r:embed="rId5">
                <a:alphaModFix/>
              </a:blip>
              <a:stretch>
                <a:fillRect b="-5127"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08" name="Google Shape;2208;p95"/>
            <p:cNvSpPr txBox="1"/>
            <p:nvPr/>
          </p:nvSpPr>
          <p:spPr>
            <a:xfrm>
              <a:off x="5429538" y="2707356"/>
              <a:ext cx="1709936" cy="307777"/>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FF0000"/>
                </a:buClr>
                <a:buSzPts val="1300"/>
                <a:buFont typeface="Arial"/>
                <a:buNone/>
              </a:pPr>
              <a:r>
                <a:rPr i="0" lang="en-US" sz="1300">
                  <a:solidFill>
                    <a:srgbClr val="FF0000"/>
                  </a:solidFill>
                  <a:latin typeface="Arial"/>
                  <a:ea typeface="Arial"/>
                  <a:cs typeface="Arial"/>
                  <a:sym typeface="Arial"/>
                </a:rPr>
                <a:t>Tính năng nổi trội</a:t>
              </a:r>
              <a:endParaRPr i="0" sz="1300">
                <a:solidFill>
                  <a:srgbClr val="FF0000"/>
                </a:solidFill>
                <a:latin typeface="Arial"/>
                <a:ea typeface="Arial"/>
                <a:cs typeface="Arial"/>
                <a:sym typeface="Arial"/>
              </a:endParaRPr>
            </a:p>
          </p:txBody>
        </p:sp>
      </p:grpSp>
      <p:grpSp>
        <p:nvGrpSpPr>
          <p:cNvPr id="2209" name="Google Shape;2209;p95"/>
          <p:cNvGrpSpPr/>
          <p:nvPr/>
        </p:nvGrpSpPr>
        <p:grpSpPr>
          <a:xfrm>
            <a:off x="559817" y="1412776"/>
            <a:ext cx="8783192" cy="200055"/>
            <a:chOff x="559817" y="2136914"/>
            <a:chExt cx="8783192" cy="200055"/>
          </a:xfrm>
        </p:grpSpPr>
        <p:sp>
          <p:nvSpPr>
            <p:cNvPr id="2210" name="Google Shape;2210;p95"/>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211" name="Google Shape;2211;p95"/>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Giảm số chiều dữ liệu:</a:t>
              </a:r>
              <a:endParaRPr/>
            </a:p>
          </p:txBody>
        </p:sp>
      </p:grpSp>
      <p:sp>
        <p:nvSpPr>
          <p:cNvPr id="2212" name="Google Shape;2212;p95"/>
          <p:cNvSpPr/>
          <p:nvPr/>
        </p:nvSpPr>
        <p:spPr>
          <a:xfrm>
            <a:off x="702940" y="1726450"/>
            <a:ext cx="8632825" cy="345461"/>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Giờ chúng ta có thể </a:t>
            </a:r>
            <a:r>
              <a:rPr lang="en-US" sz="1300">
                <a:solidFill>
                  <a:srgbClr val="193EB0"/>
                </a:solidFill>
                <a:latin typeface="Arial"/>
                <a:ea typeface="Arial"/>
                <a:cs typeface="Arial"/>
                <a:sym typeface="Arial"/>
              </a:rPr>
              <a:t>trở về </a:t>
            </a:r>
            <a:r>
              <a:rPr lang="en-US" sz="1300">
                <a:solidFill>
                  <a:srgbClr val="262626"/>
                </a:solidFill>
                <a:latin typeface="Arial"/>
                <a:ea typeface="Arial"/>
                <a:cs typeface="Arial"/>
                <a:sym typeface="Arial"/>
              </a:rPr>
              <a:t>hệ tọa độ ban đầu và hiển thị "dữ liệu nhập số chiều bị giảm":</a:t>
            </a:r>
            <a:endParaRPr/>
          </a:p>
        </p:txBody>
      </p:sp>
      <p:grpSp>
        <p:nvGrpSpPr>
          <p:cNvPr id="2213" name="Google Shape;2213;p95"/>
          <p:cNvGrpSpPr/>
          <p:nvPr/>
        </p:nvGrpSpPr>
        <p:grpSpPr>
          <a:xfrm>
            <a:off x="450000" y="450000"/>
            <a:ext cx="9018000" cy="276999"/>
            <a:chOff x="450000" y="450000"/>
            <a:chExt cx="9018000" cy="276999"/>
          </a:xfrm>
        </p:grpSpPr>
        <p:sp>
          <p:nvSpPr>
            <p:cNvPr id="2214" name="Google Shape;2214;p95"/>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215" name="Google Shape;2215;p95"/>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96"/>
          <p:cNvSpPr/>
          <p:nvPr/>
        </p:nvSpPr>
        <p:spPr>
          <a:xfrm>
            <a:off x="702940" y="1726450"/>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Tổng phương sai là:</a:t>
            </a:r>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Sau đó, chúng ta có thể tính tỷ số phương sai cộng dồn: </a:t>
            </a:r>
            <a:endParaRPr/>
          </a:p>
        </p:txBody>
      </p:sp>
      <p:sp>
        <p:nvSpPr>
          <p:cNvPr id="2222" name="Google Shape;2222;p96"/>
          <p:cNvSpPr/>
          <p:nvPr/>
        </p:nvSpPr>
        <p:spPr>
          <a:xfrm>
            <a:off x="712182" y="4955619"/>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Có thể thiết đặt CVR mục tiêu và xác định số lượng PC cần thiết.</a:t>
            </a:r>
            <a:endParaRPr/>
          </a:p>
        </p:txBody>
      </p:sp>
      <p:sp>
        <p:nvSpPr>
          <p:cNvPr id="2223" name="Google Shape;2223;p96"/>
          <p:cNvSpPr txBox="1"/>
          <p:nvPr/>
        </p:nvSpPr>
        <p:spPr>
          <a:xfrm>
            <a:off x="671519" y="2579355"/>
            <a:ext cx="1416745" cy="399153"/>
          </a:xfrm>
          <a:prstGeom prst="rect">
            <a:avLst/>
          </a:prstGeom>
          <a:blipFill rotWithShape="1">
            <a:blip r:embed="rId3">
              <a:alphaModFix/>
            </a:blip>
            <a:stretch>
              <a:fillRect b="-16664" l="0" r="0" t="-45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24" name="Google Shape;2224;p96"/>
          <p:cNvSpPr txBox="1"/>
          <p:nvPr/>
        </p:nvSpPr>
        <p:spPr>
          <a:xfrm>
            <a:off x="2320074" y="1561304"/>
            <a:ext cx="3277774" cy="69806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25" name="Google Shape;2225;p96"/>
          <p:cNvSpPr txBox="1"/>
          <p:nvPr/>
        </p:nvSpPr>
        <p:spPr>
          <a:xfrm>
            <a:off x="558800" y="3795577"/>
            <a:ext cx="2251075" cy="532931"/>
          </a:xfrm>
          <a:prstGeom prst="rect">
            <a:avLst/>
          </a:prstGeom>
          <a:blipFill rotWithShape="1">
            <a:blip r:embed="rId5">
              <a:alphaModFix/>
            </a:blip>
            <a:stretch>
              <a:fillRect b="-114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26" name="Google Shape;2226;p96"/>
          <p:cNvSpPr txBox="1"/>
          <p:nvPr/>
        </p:nvSpPr>
        <p:spPr>
          <a:xfrm>
            <a:off x="701676" y="3128036"/>
            <a:ext cx="1588458" cy="536303"/>
          </a:xfrm>
          <a:prstGeom prst="rect">
            <a:avLst/>
          </a:prstGeom>
          <a:blipFill rotWithShape="1">
            <a:blip r:embed="rId6">
              <a:alphaModFix/>
            </a:blip>
            <a:stretch>
              <a:fillRect b="-113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27" name="Google Shape;2227;p96"/>
          <p:cNvSpPr/>
          <p:nvPr/>
        </p:nvSpPr>
        <p:spPr>
          <a:xfrm>
            <a:off x="1239468" y="4328508"/>
            <a:ext cx="280846" cy="518091"/>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2228" name="Google Shape;2228;p96"/>
          <p:cNvGrpSpPr/>
          <p:nvPr/>
        </p:nvGrpSpPr>
        <p:grpSpPr>
          <a:xfrm>
            <a:off x="5684566" y="2435339"/>
            <a:ext cx="3878382" cy="2341095"/>
            <a:chOff x="5684566" y="3215806"/>
            <a:chExt cx="3878382" cy="2341095"/>
          </a:xfrm>
        </p:grpSpPr>
        <p:grpSp>
          <p:nvGrpSpPr>
            <p:cNvPr id="2229" name="Google Shape;2229;p96"/>
            <p:cNvGrpSpPr/>
            <p:nvPr/>
          </p:nvGrpSpPr>
          <p:grpSpPr>
            <a:xfrm>
              <a:off x="5684566" y="3215806"/>
              <a:ext cx="3130433" cy="2252190"/>
              <a:chOff x="6133135" y="3758294"/>
              <a:chExt cx="3130433" cy="2252190"/>
            </a:xfrm>
          </p:grpSpPr>
          <p:grpSp>
            <p:nvGrpSpPr>
              <p:cNvPr id="2230" name="Google Shape;2230;p96"/>
              <p:cNvGrpSpPr/>
              <p:nvPr/>
            </p:nvGrpSpPr>
            <p:grpSpPr>
              <a:xfrm>
                <a:off x="6651634" y="3848115"/>
                <a:ext cx="2611934" cy="1836005"/>
                <a:chOff x="6604000" y="3486150"/>
                <a:chExt cx="2946400" cy="2031995"/>
              </a:xfrm>
            </p:grpSpPr>
            <p:cxnSp>
              <p:nvCxnSpPr>
                <p:cNvPr id="2231" name="Google Shape;2231;p96"/>
                <p:cNvCxnSpPr/>
                <p:nvPr/>
              </p:nvCxnSpPr>
              <p:spPr>
                <a:xfrm>
                  <a:off x="6604000" y="5518145"/>
                  <a:ext cx="2946400" cy="0"/>
                </a:xfrm>
                <a:prstGeom prst="straightConnector1">
                  <a:avLst/>
                </a:prstGeom>
                <a:noFill/>
                <a:ln cap="flat" cmpd="sng" w="15875">
                  <a:solidFill>
                    <a:srgbClr val="A5A5A5"/>
                  </a:solidFill>
                  <a:prstDash val="solid"/>
                  <a:miter lim="800000"/>
                  <a:headEnd len="sm" w="sm" type="none"/>
                  <a:tailEnd len="med" w="med" type="triangle"/>
                </a:ln>
              </p:spPr>
            </p:cxnSp>
            <p:cxnSp>
              <p:nvCxnSpPr>
                <p:cNvPr id="2232" name="Google Shape;2232;p96"/>
                <p:cNvCxnSpPr/>
                <p:nvPr/>
              </p:nvCxnSpPr>
              <p:spPr>
                <a:xfrm rot="10800000">
                  <a:off x="6604000" y="3486150"/>
                  <a:ext cx="0" cy="2031995"/>
                </a:xfrm>
                <a:prstGeom prst="straightConnector1">
                  <a:avLst/>
                </a:prstGeom>
                <a:noFill/>
                <a:ln cap="flat" cmpd="sng" w="15875">
                  <a:solidFill>
                    <a:srgbClr val="A5A5A5"/>
                  </a:solidFill>
                  <a:prstDash val="solid"/>
                  <a:miter lim="800000"/>
                  <a:headEnd len="sm" w="sm" type="none"/>
                  <a:tailEnd len="med" w="med" type="triangle"/>
                </a:ln>
              </p:spPr>
            </p:cxnSp>
          </p:grpSp>
          <p:cxnSp>
            <p:nvCxnSpPr>
              <p:cNvPr id="2233" name="Google Shape;2233;p96"/>
              <p:cNvCxnSpPr/>
              <p:nvPr/>
            </p:nvCxnSpPr>
            <p:spPr>
              <a:xfrm>
                <a:off x="6552118" y="4204570"/>
                <a:ext cx="2520000" cy="0"/>
              </a:xfrm>
              <a:prstGeom prst="straightConnector1">
                <a:avLst/>
              </a:prstGeom>
              <a:noFill/>
              <a:ln cap="flat" cmpd="sng" w="15875">
                <a:solidFill>
                  <a:srgbClr val="FF0000"/>
                </a:solidFill>
                <a:prstDash val="dot"/>
                <a:miter lim="800000"/>
                <a:headEnd len="sm" w="sm" type="none"/>
                <a:tailEnd len="sm" w="sm" type="none"/>
              </a:ln>
            </p:spPr>
          </p:cxnSp>
          <p:sp>
            <p:nvSpPr>
              <p:cNvPr id="2234" name="Google Shape;2234;p96"/>
              <p:cNvSpPr txBox="1"/>
              <p:nvPr/>
            </p:nvSpPr>
            <p:spPr>
              <a:xfrm>
                <a:off x="6341525" y="4035293"/>
                <a:ext cx="25519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1</a:t>
                </a:r>
                <a:endParaRPr sz="1200">
                  <a:solidFill>
                    <a:srgbClr val="262626"/>
                  </a:solidFill>
                  <a:latin typeface="Arial"/>
                  <a:ea typeface="Arial"/>
                  <a:cs typeface="Arial"/>
                  <a:sym typeface="Arial"/>
                </a:endParaRPr>
              </a:p>
            </p:txBody>
          </p:sp>
          <p:sp>
            <p:nvSpPr>
              <p:cNvPr id="2235" name="Google Shape;2235;p96"/>
              <p:cNvSpPr txBox="1"/>
              <p:nvPr/>
            </p:nvSpPr>
            <p:spPr>
              <a:xfrm>
                <a:off x="6341525" y="5507822"/>
                <a:ext cx="27924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0</a:t>
                </a:r>
                <a:endParaRPr sz="1200">
                  <a:solidFill>
                    <a:srgbClr val="262626"/>
                  </a:solidFill>
                  <a:latin typeface="Arial"/>
                  <a:ea typeface="Arial"/>
                  <a:cs typeface="Arial"/>
                  <a:sym typeface="Arial"/>
                </a:endParaRPr>
              </a:p>
            </p:txBody>
          </p:sp>
          <p:sp>
            <p:nvSpPr>
              <p:cNvPr id="2236" name="Google Shape;2236;p96"/>
              <p:cNvSpPr txBox="1"/>
              <p:nvPr/>
            </p:nvSpPr>
            <p:spPr>
              <a:xfrm>
                <a:off x="6133135" y="3758294"/>
                <a:ext cx="46358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CVR</a:t>
                </a:r>
                <a:endParaRPr sz="1200">
                  <a:solidFill>
                    <a:srgbClr val="262626"/>
                  </a:solidFill>
                  <a:latin typeface="Arial"/>
                  <a:ea typeface="Arial"/>
                  <a:cs typeface="Arial"/>
                  <a:sym typeface="Arial"/>
                </a:endParaRPr>
              </a:p>
            </p:txBody>
          </p:sp>
          <p:sp>
            <p:nvSpPr>
              <p:cNvPr id="2237" name="Google Shape;2237;p96"/>
              <p:cNvSpPr txBox="1"/>
              <p:nvPr/>
            </p:nvSpPr>
            <p:spPr>
              <a:xfrm>
                <a:off x="8068047" y="5733485"/>
                <a:ext cx="99418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Số lượng PC</a:t>
                </a:r>
                <a:endParaRPr sz="1200">
                  <a:solidFill>
                    <a:srgbClr val="262626"/>
                  </a:solidFill>
                  <a:latin typeface="Arial"/>
                  <a:ea typeface="Arial"/>
                  <a:cs typeface="Arial"/>
                  <a:sym typeface="Arial"/>
                </a:endParaRPr>
              </a:p>
            </p:txBody>
          </p:sp>
          <p:grpSp>
            <p:nvGrpSpPr>
              <p:cNvPr id="2238" name="Google Shape;2238;p96"/>
              <p:cNvGrpSpPr/>
              <p:nvPr/>
            </p:nvGrpSpPr>
            <p:grpSpPr>
              <a:xfrm>
                <a:off x="6723568" y="4245853"/>
                <a:ext cx="2092383" cy="1444150"/>
                <a:chOff x="6723568" y="4245853"/>
                <a:chExt cx="2092383" cy="1444150"/>
              </a:xfrm>
            </p:grpSpPr>
            <p:sp>
              <p:nvSpPr>
                <p:cNvPr id="2239" name="Google Shape;2239;p96"/>
                <p:cNvSpPr/>
                <p:nvPr/>
              </p:nvSpPr>
              <p:spPr>
                <a:xfrm>
                  <a:off x="6723568" y="4969753"/>
                  <a:ext cx="108000" cy="72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0" name="Google Shape;2240;p96"/>
                <p:cNvSpPr/>
                <p:nvPr/>
              </p:nvSpPr>
              <p:spPr>
                <a:xfrm>
                  <a:off x="6875968" y="4607803"/>
                  <a:ext cx="108000" cy="108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1" name="Google Shape;2241;p96"/>
                <p:cNvSpPr/>
                <p:nvPr/>
              </p:nvSpPr>
              <p:spPr>
                <a:xfrm>
                  <a:off x="7028368" y="4430003"/>
                  <a:ext cx="108000" cy="126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2" name="Google Shape;2242;p96"/>
                <p:cNvSpPr/>
                <p:nvPr/>
              </p:nvSpPr>
              <p:spPr>
                <a:xfrm>
                  <a:off x="7180768" y="4334753"/>
                  <a:ext cx="108000" cy="135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3" name="Google Shape;2243;p96"/>
                <p:cNvSpPr/>
                <p:nvPr/>
              </p:nvSpPr>
              <p:spPr>
                <a:xfrm>
                  <a:off x="7333168" y="4290303"/>
                  <a:ext cx="108000" cy="13968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4" name="Google Shape;2244;p96"/>
                <p:cNvSpPr/>
                <p:nvPr/>
              </p:nvSpPr>
              <p:spPr>
                <a:xfrm>
                  <a:off x="7485568" y="4271253"/>
                  <a:ext cx="108000" cy="14184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5" name="Google Shape;2245;p96"/>
                <p:cNvSpPr/>
                <p:nvPr/>
              </p:nvSpPr>
              <p:spPr>
                <a:xfrm>
                  <a:off x="7637968" y="4258553"/>
                  <a:ext cx="108000" cy="14292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6" name="Google Shape;2246;p96"/>
                <p:cNvSpPr/>
                <p:nvPr/>
              </p:nvSpPr>
              <p:spPr>
                <a:xfrm>
                  <a:off x="7790368" y="4252203"/>
                  <a:ext cx="108000" cy="14328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7" name="Google Shape;2247;p96"/>
                <p:cNvSpPr/>
                <p:nvPr/>
              </p:nvSpPr>
              <p:spPr>
                <a:xfrm>
                  <a:off x="7945951" y="4252203"/>
                  <a:ext cx="108000" cy="14364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8" name="Google Shape;2248;p96"/>
                <p:cNvSpPr/>
                <p:nvPr/>
              </p:nvSpPr>
              <p:spPr>
                <a:xfrm>
                  <a:off x="8098351" y="4252203"/>
                  <a:ext cx="108000" cy="14364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9" name="Google Shape;2249;p96"/>
                <p:cNvSpPr/>
                <p:nvPr/>
              </p:nvSpPr>
              <p:spPr>
                <a:xfrm>
                  <a:off x="82507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0" name="Google Shape;2250;p96"/>
                <p:cNvSpPr/>
                <p:nvPr/>
              </p:nvSpPr>
              <p:spPr>
                <a:xfrm>
                  <a:off x="84031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1" name="Google Shape;2251;p96"/>
                <p:cNvSpPr/>
                <p:nvPr/>
              </p:nvSpPr>
              <p:spPr>
                <a:xfrm>
                  <a:off x="85555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2" name="Google Shape;2252;p96"/>
                <p:cNvSpPr/>
                <p:nvPr/>
              </p:nvSpPr>
              <p:spPr>
                <a:xfrm>
                  <a:off x="8707951" y="4245853"/>
                  <a:ext cx="108000" cy="1440000"/>
                </a:xfrm>
                <a:prstGeom prst="rect">
                  <a:avLst/>
                </a:prstGeom>
                <a:gradFill>
                  <a:gsLst>
                    <a:gs pos="0">
                      <a:srgbClr val="193EB0"/>
                    </a:gs>
                    <a:gs pos="100000">
                      <a:srgbClr val="00B3E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cxnSp>
            <p:nvCxnSpPr>
              <p:cNvPr id="2253" name="Google Shape;2253;p96"/>
              <p:cNvCxnSpPr/>
              <p:nvPr/>
            </p:nvCxnSpPr>
            <p:spPr>
              <a:xfrm>
                <a:off x="6552118" y="4318870"/>
                <a:ext cx="2520000" cy="0"/>
              </a:xfrm>
              <a:prstGeom prst="straightConnector1">
                <a:avLst/>
              </a:prstGeom>
              <a:noFill/>
              <a:ln cap="flat" cmpd="sng" w="15875">
                <a:solidFill>
                  <a:srgbClr val="193EB0"/>
                </a:solidFill>
                <a:prstDash val="dot"/>
                <a:miter lim="800000"/>
                <a:headEnd len="sm" w="sm" type="none"/>
                <a:tailEnd len="sm" w="sm" type="none"/>
              </a:ln>
            </p:spPr>
          </p:cxnSp>
        </p:grpSp>
        <p:sp>
          <p:nvSpPr>
            <p:cNvPr id="2254" name="Google Shape;2254;p96"/>
            <p:cNvSpPr txBox="1"/>
            <p:nvPr/>
          </p:nvSpPr>
          <p:spPr>
            <a:xfrm>
              <a:off x="8738683" y="3650112"/>
              <a:ext cx="824265"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rgbClr val="193EB0"/>
                  </a:solidFill>
                  <a:latin typeface="Arial"/>
                  <a:ea typeface="Arial"/>
                  <a:cs typeface="Arial"/>
                  <a:sym typeface="Arial"/>
                </a:rPr>
                <a:t>Mục tiêu</a:t>
              </a:r>
              <a:endParaRPr sz="1300">
                <a:solidFill>
                  <a:srgbClr val="193EB0"/>
                </a:solidFill>
                <a:latin typeface="Arial"/>
                <a:ea typeface="Arial"/>
                <a:cs typeface="Arial"/>
                <a:sym typeface="Arial"/>
              </a:endParaRPr>
            </a:p>
          </p:txBody>
        </p:sp>
        <p:sp>
          <p:nvSpPr>
            <p:cNvPr id="2255" name="Google Shape;2255;p96"/>
            <p:cNvSpPr txBox="1"/>
            <p:nvPr/>
          </p:nvSpPr>
          <p:spPr>
            <a:xfrm>
              <a:off x="6482084" y="5279902"/>
              <a:ext cx="71205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F0000"/>
                  </a:solidFill>
                  <a:latin typeface="Arial"/>
                  <a:ea typeface="Arial"/>
                  <a:cs typeface="Arial"/>
                  <a:sym typeface="Arial"/>
                </a:rPr>
                <a:t>Yêu cầu</a:t>
              </a:r>
              <a:endParaRPr sz="1200">
                <a:solidFill>
                  <a:srgbClr val="FF0000"/>
                </a:solidFill>
                <a:latin typeface="Arial"/>
                <a:ea typeface="Arial"/>
                <a:cs typeface="Arial"/>
                <a:sym typeface="Arial"/>
              </a:endParaRPr>
            </a:p>
          </p:txBody>
        </p:sp>
        <p:sp>
          <p:nvSpPr>
            <p:cNvPr id="2256" name="Google Shape;2256;p96"/>
            <p:cNvSpPr/>
            <p:nvPr/>
          </p:nvSpPr>
          <p:spPr>
            <a:xfrm>
              <a:off x="8645074" y="3728765"/>
              <a:ext cx="169925" cy="99165"/>
            </a:xfrm>
            <a:prstGeom prst="leftArrow">
              <a:avLst>
                <a:gd fmla="val 50000" name="adj1"/>
                <a:gd fmla="val 50000" name="adj2"/>
              </a:avLst>
            </a:prstGeom>
            <a:gradFill>
              <a:gsLst>
                <a:gs pos="0">
                  <a:srgbClr val="193EB0"/>
                </a:gs>
                <a:gs pos="100000">
                  <a:srgbClr val="193EB0">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7" name="Google Shape;2257;p96"/>
            <p:cNvSpPr/>
            <p:nvPr/>
          </p:nvSpPr>
          <p:spPr>
            <a:xfrm rot="5400000">
              <a:off x="6798318" y="5187099"/>
              <a:ext cx="169925" cy="99165"/>
            </a:xfrm>
            <a:prstGeom prst="leftArrow">
              <a:avLst>
                <a:gd fmla="val 50000" name="adj1"/>
                <a:gd fmla="val 50000" name="adj2"/>
              </a:avLst>
            </a:prstGeom>
            <a:gradFill>
              <a:gsLst>
                <a:gs pos="0">
                  <a:srgbClr val="FF0000"/>
                </a:gs>
                <a:gs pos="100000">
                  <a:srgbClr val="FF0000">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58" name="Google Shape;2258;p96"/>
          <p:cNvGrpSpPr/>
          <p:nvPr/>
        </p:nvGrpSpPr>
        <p:grpSpPr>
          <a:xfrm>
            <a:off x="559817" y="1412776"/>
            <a:ext cx="8783192" cy="200055"/>
            <a:chOff x="559817" y="2136914"/>
            <a:chExt cx="8783192" cy="200055"/>
          </a:xfrm>
        </p:grpSpPr>
        <p:sp>
          <p:nvSpPr>
            <p:cNvPr id="2259" name="Google Shape;2259;p96"/>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260" name="Google Shape;2260;p96"/>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Giảm số chiều dữ liệu:</a:t>
              </a:r>
              <a:endParaRPr/>
            </a:p>
          </p:txBody>
        </p:sp>
      </p:grpSp>
      <p:grpSp>
        <p:nvGrpSpPr>
          <p:cNvPr id="2261" name="Google Shape;2261;p96"/>
          <p:cNvGrpSpPr/>
          <p:nvPr/>
        </p:nvGrpSpPr>
        <p:grpSpPr>
          <a:xfrm>
            <a:off x="450000" y="450000"/>
            <a:ext cx="9018000" cy="276999"/>
            <a:chOff x="450000" y="450000"/>
            <a:chExt cx="9018000" cy="276999"/>
          </a:xfrm>
        </p:grpSpPr>
        <p:sp>
          <p:nvSpPr>
            <p:cNvPr id="2262" name="Google Shape;2262;p96"/>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263" name="Google Shape;2263;p96"/>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97"/>
          <p:cNvSpPr/>
          <p:nvPr/>
        </p:nvSpPr>
        <p:spPr>
          <a:xfrm>
            <a:off x="712182" y="5085184"/>
            <a:ext cx="8630827" cy="345427"/>
          </a:xfrm>
          <a:prstGeom prst="rect">
            <a:avLst/>
          </a:prstGeom>
          <a:noFill/>
          <a:ln>
            <a:noFill/>
          </a:ln>
        </p:spPr>
        <p:txBody>
          <a:bodyPr anchorCtr="0" anchor="t" bIns="71975" lIns="0" spcFirstLastPara="1" rIns="143950" wrap="square" tIns="71975">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Dễ thực thi: chỉ dùng hai thành phần đầu tiên của điểm đã biến đổi.</a:t>
            </a:r>
            <a:endParaRPr/>
          </a:p>
        </p:txBody>
      </p:sp>
      <p:grpSp>
        <p:nvGrpSpPr>
          <p:cNvPr id="2270" name="Google Shape;2270;p97"/>
          <p:cNvGrpSpPr/>
          <p:nvPr/>
        </p:nvGrpSpPr>
        <p:grpSpPr>
          <a:xfrm>
            <a:off x="3055670" y="3068960"/>
            <a:ext cx="3779580" cy="1675064"/>
            <a:chOff x="13888327" y="3095274"/>
            <a:chExt cx="3779580" cy="1675064"/>
          </a:xfrm>
        </p:grpSpPr>
        <p:grpSp>
          <p:nvGrpSpPr>
            <p:cNvPr id="2271" name="Google Shape;2271;p97"/>
            <p:cNvGrpSpPr/>
            <p:nvPr/>
          </p:nvGrpSpPr>
          <p:grpSpPr>
            <a:xfrm>
              <a:off x="13888327" y="3095274"/>
              <a:ext cx="1709329" cy="1675064"/>
              <a:chOff x="2577409" y="3116229"/>
              <a:chExt cx="1709329" cy="1675064"/>
            </a:xfrm>
          </p:grpSpPr>
          <p:cxnSp>
            <p:nvCxnSpPr>
              <p:cNvPr id="2272" name="Google Shape;2272;p97"/>
              <p:cNvCxnSpPr/>
              <p:nvPr/>
            </p:nvCxnSpPr>
            <p:spPr>
              <a:xfrm flipH="1" rot="10800000">
                <a:off x="2935997" y="4129283"/>
                <a:ext cx="1001289" cy="662010"/>
              </a:xfrm>
              <a:prstGeom prst="straightConnector1">
                <a:avLst/>
              </a:prstGeom>
              <a:noFill/>
              <a:ln cap="flat" cmpd="sng" w="12700">
                <a:solidFill>
                  <a:srgbClr val="7F7F7F"/>
                </a:solidFill>
                <a:prstDash val="solid"/>
                <a:miter lim="800000"/>
                <a:headEnd len="sm" w="sm" type="none"/>
                <a:tailEnd len="med" w="med" type="triangle"/>
              </a:ln>
            </p:spPr>
          </p:cxnSp>
          <p:cxnSp>
            <p:nvCxnSpPr>
              <p:cNvPr id="2273" name="Google Shape;2273;p97"/>
              <p:cNvCxnSpPr/>
              <p:nvPr/>
            </p:nvCxnSpPr>
            <p:spPr>
              <a:xfrm rot="10800000">
                <a:off x="2935997" y="3414176"/>
                <a:ext cx="0" cy="1377117"/>
              </a:xfrm>
              <a:prstGeom prst="straightConnector1">
                <a:avLst/>
              </a:prstGeom>
              <a:noFill/>
              <a:ln cap="flat" cmpd="sng" w="12700">
                <a:solidFill>
                  <a:srgbClr val="7F7F7F"/>
                </a:solidFill>
                <a:prstDash val="solid"/>
                <a:miter lim="800000"/>
                <a:headEnd len="sm" w="sm" type="none"/>
                <a:tailEnd len="med" w="med" type="triangle"/>
              </a:ln>
            </p:spPr>
          </p:cxnSp>
          <p:sp>
            <p:nvSpPr>
              <p:cNvPr id="2274" name="Google Shape;2274;p97"/>
              <p:cNvSpPr txBox="1"/>
              <p:nvPr/>
            </p:nvSpPr>
            <p:spPr>
              <a:xfrm>
                <a:off x="3819366" y="4262708"/>
                <a:ext cx="467372" cy="27699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75" name="Google Shape;2275;p97"/>
              <p:cNvSpPr txBox="1"/>
              <p:nvPr/>
            </p:nvSpPr>
            <p:spPr>
              <a:xfrm>
                <a:off x="2577409" y="3116229"/>
                <a:ext cx="467372" cy="27699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2276" name="Google Shape;2276;p97"/>
            <p:cNvGrpSpPr/>
            <p:nvPr/>
          </p:nvGrpSpPr>
          <p:grpSpPr>
            <a:xfrm>
              <a:off x="17162877" y="3336317"/>
              <a:ext cx="505030" cy="938800"/>
              <a:chOff x="4700267" y="3259705"/>
              <a:chExt cx="505030" cy="938800"/>
            </a:xfrm>
          </p:grpSpPr>
          <p:sp>
            <p:nvSpPr>
              <p:cNvPr id="2277" name="Google Shape;2277;p97"/>
              <p:cNvSpPr/>
              <p:nvPr/>
            </p:nvSpPr>
            <p:spPr>
              <a:xfrm>
                <a:off x="4700267" y="3458999"/>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8" name="Google Shape;2278;p97"/>
              <p:cNvSpPr/>
              <p:nvPr/>
            </p:nvSpPr>
            <p:spPr>
              <a:xfrm>
                <a:off x="4815429" y="3259705"/>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9" name="Google Shape;2279;p97"/>
              <p:cNvSpPr/>
              <p:nvPr/>
            </p:nvSpPr>
            <p:spPr>
              <a:xfrm>
                <a:off x="4967829" y="3412105"/>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0" name="Google Shape;2280;p97"/>
              <p:cNvSpPr/>
              <p:nvPr/>
            </p:nvSpPr>
            <p:spPr>
              <a:xfrm>
                <a:off x="4805773" y="3432099"/>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1" name="Google Shape;2281;p97"/>
              <p:cNvSpPr/>
              <p:nvPr/>
            </p:nvSpPr>
            <p:spPr>
              <a:xfrm>
                <a:off x="4958173" y="3584499"/>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2" name="Google Shape;2282;p97"/>
              <p:cNvSpPr/>
              <p:nvPr/>
            </p:nvSpPr>
            <p:spPr>
              <a:xfrm>
                <a:off x="4800252" y="3554841"/>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3" name="Google Shape;2283;p97"/>
              <p:cNvSpPr/>
              <p:nvPr/>
            </p:nvSpPr>
            <p:spPr>
              <a:xfrm>
                <a:off x="4952652" y="3707241"/>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4" name="Google Shape;2284;p97"/>
              <p:cNvSpPr/>
              <p:nvPr/>
            </p:nvSpPr>
            <p:spPr>
              <a:xfrm>
                <a:off x="4881623" y="3507937"/>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5" name="Google Shape;2285;p97"/>
              <p:cNvSpPr/>
              <p:nvPr/>
            </p:nvSpPr>
            <p:spPr>
              <a:xfrm>
                <a:off x="5034023" y="3660337"/>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6" name="Google Shape;2286;p97"/>
              <p:cNvSpPr/>
              <p:nvPr/>
            </p:nvSpPr>
            <p:spPr>
              <a:xfrm>
                <a:off x="4847140" y="3638953"/>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7" name="Google Shape;2287;p97"/>
              <p:cNvSpPr/>
              <p:nvPr/>
            </p:nvSpPr>
            <p:spPr>
              <a:xfrm>
                <a:off x="4871277" y="3452077"/>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8" name="Google Shape;2288;p97"/>
              <p:cNvSpPr/>
              <p:nvPr/>
            </p:nvSpPr>
            <p:spPr>
              <a:xfrm>
                <a:off x="4837487" y="3695505"/>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9" name="Google Shape;2289;p97"/>
              <p:cNvSpPr/>
              <p:nvPr/>
            </p:nvSpPr>
            <p:spPr>
              <a:xfrm>
                <a:off x="4708531" y="3297607"/>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0" name="Google Shape;2290;p97"/>
              <p:cNvSpPr/>
              <p:nvPr/>
            </p:nvSpPr>
            <p:spPr>
              <a:xfrm>
                <a:off x="4790591" y="3590673"/>
                <a:ext cx="72000" cy="72000"/>
              </a:xfrm>
              <a:prstGeom prst="ellipse">
                <a:avLst/>
              </a:prstGeom>
              <a:solidFill>
                <a:schemeClr val="accent1">
                  <a:alpha val="40000"/>
                </a:schemeClr>
              </a:solidFill>
              <a:ln cap="flat" cmpd="sng" w="12700">
                <a:solidFill>
                  <a:srgbClr val="0070C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1" name="Google Shape;2291;p97"/>
              <p:cNvSpPr/>
              <p:nvPr/>
            </p:nvSpPr>
            <p:spPr>
              <a:xfrm>
                <a:off x="4881633" y="3735520"/>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2" name="Google Shape;2292;p97"/>
              <p:cNvSpPr/>
              <p:nvPr/>
            </p:nvSpPr>
            <p:spPr>
              <a:xfrm>
                <a:off x="4794050" y="3763799"/>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3" name="Google Shape;2293;p97"/>
              <p:cNvSpPr/>
              <p:nvPr/>
            </p:nvSpPr>
            <p:spPr>
              <a:xfrm>
                <a:off x="5020930" y="3742417"/>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4" name="Google Shape;2294;p97"/>
              <p:cNvSpPr/>
              <p:nvPr/>
            </p:nvSpPr>
            <p:spPr>
              <a:xfrm>
                <a:off x="4941623" y="3828614"/>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5" name="Google Shape;2295;p97"/>
              <p:cNvSpPr/>
              <p:nvPr/>
            </p:nvSpPr>
            <p:spPr>
              <a:xfrm>
                <a:off x="4849904" y="3832060"/>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6" name="Google Shape;2296;p97"/>
              <p:cNvSpPr/>
              <p:nvPr/>
            </p:nvSpPr>
            <p:spPr>
              <a:xfrm>
                <a:off x="5002304" y="3856194"/>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7" name="Google Shape;2297;p97"/>
              <p:cNvSpPr/>
              <p:nvPr/>
            </p:nvSpPr>
            <p:spPr>
              <a:xfrm>
                <a:off x="4869207" y="3801712"/>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8" name="Google Shape;2298;p97"/>
              <p:cNvSpPr/>
              <p:nvPr/>
            </p:nvSpPr>
            <p:spPr>
              <a:xfrm>
                <a:off x="5021607" y="3954112"/>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9" name="Google Shape;2299;p97"/>
              <p:cNvSpPr/>
              <p:nvPr/>
            </p:nvSpPr>
            <p:spPr>
              <a:xfrm>
                <a:off x="4925751" y="3932732"/>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0" name="Google Shape;2300;p97"/>
              <p:cNvSpPr/>
              <p:nvPr/>
            </p:nvSpPr>
            <p:spPr>
              <a:xfrm>
                <a:off x="4937473" y="3869977"/>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1" name="Google Shape;2301;p97"/>
              <p:cNvSpPr/>
              <p:nvPr/>
            </p:nvSpPr>
            <p:spPr>
              <a:xfrm>
                <a:off x="4870579" y="3894109"/>
                <a:ext cx="72000" cy="72000"/>
              </a:xfrm>
              <a:prstGeom prst="ellipse">
                <a:avLst/>
              </a:prstGeom>
              <a:solidFill>
                <a:srgbClr val="FF0000">
                  <a:alpha val="40000"/>
                </a:srgbClr>
              </a:solidFill>
              <a:ln cap="flat" cmpd="sng" w="12700">
                <a:solidFill>
                  <a:srgbClr val="FF000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2" name="Google Shape;2302;p97"/>
              <p:cNvSpPr/>
              <p:nvPr/>
            </p:nvSpPr>
            <p:spPr>
              <a:xfrm>
                <a:off x="4841616" y="3968591"/>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3" name="Google Shape;2303;p97"/>
              <p:cNvSpPr/>
              <p:nvPr/>
            </p:nvSpPr>
            <p:spPr>
              <a:xfrm>
                <a:off x="4948503" y="3984441"/>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4" name="Google Shape;2304;p97"/>
              <p:cNvSpPr/>
              <p:nvPr/>
            </p:nvSpPr>
            <p:spPr>
              <a:xfrm>
                <a:off x="4885752" y="4021006"/>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5" name="Google Shape;2305;p97"/>
              <p:cNvSpPr/>
              <p:nvPr/>
            </p:nvSpPr>
            <p:spPr>
              <a:xfrm>
                <a:off x="4971958" y="4061678"/>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6" name="Google Shape;2306;p97"/>
              <p:cNvSpPr/>
              <p:nvPr/>
            </p:nvSpPr>
            <p:spPr>
              <a:xfrm>
                <a:off x="5058150" y="4069267"/>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7" name="Google Shape;2307;p97"/>
              <p:cNvSpPr/>
              <p:nvPr/>
            </p:nvSpPr>
            <p:spPr>
              <a:xfrm>
                <a:off x="5049184" y="4126505"/>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8" name="Google Shape;2308;p97"/>
              <p:cNvSpPr/>
              <p:nvPr/>
            </p:nvSpPr>
            <p:spPr>
              <a:xfrm>
                <a:off x="5060906" y="4030649"/>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9" name="Google Shape;2309;p97"/>
              <p:cNvSpPr/>
              <p:nvPr/>
            </p:nvSpPr>
            <p:spPr>
              <a:xfrm>
                <a:off x="4973316" y="4100297"/>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0" name="Google Shape;2310;p97"/>
              <p:cNvSpPr/>
              <p:nvPr/>
            </p:nvSpPr>
            <p:spPr>
              <a:xfrm>
                <a:off x="5088486" y="3958925"/>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1" name="Google Shape;2311;p97"/>
              <p:cNvSpPr/>
              <p:nvPr/>
            </p:nvSpPr>
            <p:spPr>
              <a:xfrm>
                <a:off x="5133297" y="3995475"/>
                <a:ext cx="72000" cy="72000"/>
              </a:xfrm>
              <a:prstGeom prst="ellipse">
                <a:avLst/>
              </a:prstGeom>
              <a:solidFill>
                <a:srgbClr val="00B050">
                  <a:alpha val="40000"/>
                </a:srgbClr>
              </a:solidFill>
              <a:ln cap="flat" cmpd="sng" w="12700">
                <a:solidFill>
                  <a:srgbClr val="00B050">
                    <a:alpha val="2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12" name="Google Shape;2312;p97"/>
            <p:cNvSpPr/>
            <p:nvPr/>
          </p:nvSpPr>
          <p:spPr>
            <a:xfrm>
              <a:off x="14495745" y="3513471"/>
              <a:ext cx="234147" cy="280109"/>
            </a:xfrm>
            <a:custGeom>
              <a:rect b="b" l="l" r="r" t="t"/>
              <a:pathLst>
                <a:path extrusionOk="0" h="280109" w="227280">
                  <a:moveTo>
                    <a:pt x="6592" y="19335"/>
                  </a:moveTo>
                  <a:cubicBezTo>
                    <a:pt x="-18233" y="55883"/>
                    <a:pt x="32797" y="222075"/>
                    <a:pt x="64518" y="259313"/>
                  </a:cubicBezTo>
                  <a:cubicBezTo>
                    <a:pt x="96239" y="296551"/>
                    <a:pt x="172095" y="279311"/>
                    <a:pt x="196920" y="242763"/>
                  </a:cubicBezTo>
                  <a:cubicBezTo>
                    <a:pt x="221745" y="206215"/>
                    <a:pt x="241743" y="77261"/>
                    <a:pt x="213470" y="40023"/>
                  </a:cubicBezTo>
                  <a:cubicBezTo>
                    <a:pt x="185197" y="2785"/>
                    <a:pt x="31417" y="-17213"/>
                    <a:pt x="6592" y="19335"/>
                  </a:cubicBezTo>
                  <a:close/>
                </a:path>
              </a:pathLst>
            </a:custGeom>
            <a:solidFill>
              <a:schemeClr val="accent1">
                <a:alpha val="20000"/>
              </a:schemeClr>
            </a:solidFill>
            <a:ln cap="flat" cmpd="sng" w="9525">
              <a:solidFill>
                <a:srgbClr val="42719B">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3" name="Google Shape;2313;p97"/>
            <p:cNvSpPr/>
            <p:nvPr/>
          </p:nvSpPr>
          <p:spPr>
            <a:xfrm>
              <a:off x="14569856" y="3717487"/>
              <a:ext cx="234148" cy="452131"/>
            </a:xfrm>
            <a:custGeom>
              <a:rect b="b" l="l" r="r" t="t"/>
              <a:pathLst>
                <a:path extrusionOk="0" h="419264" w="208214">
                  <a:moveTo>
                    <a:pt x="124590" y="47685"/>
                  </a:moveTo>
                  <a:cubicBezTo>
                    <a:pt x="99075" y="75269"/>
                    <a:pt x="21151" y="129057"/>
                    <a:pt x="4601" y="171812"/>
                  </a:cubicBezTo>
                  <a:cubicBezTo>
                    <a:pt x="-11949" y="214567"/>
                    <a:pt x="21151" y="263528"/>
                    <a:pt x="25289" y="304214"/>
                  </a:cubicBezTo>
                  <a:cubicBezTo>
                    <a:pt x="29427" y="344900"/>
                    <a:pt x="-225" y="437995"/>
                    <a:pt x="29427" y="415928"/>
                  </a:cubicBezTo>
                  <a:cubicBezTo>
                    <a:pt x="59079" y="393861"/>
                    <a:pt x="181827" y="240082"/>
                    <a:pt x="203204" y="171812"/>
                  </a:cubicBezTo>
                  <a:cubicBezTo>
                    <a:pt x="224581" y="103542"/>
                    <a:pt x="171483" y="26998"/>
                    <a:pt x="157691" y="6310"/>
                  </a:cubicBezTo>
                  <a:cubicBezTo>
                    <a:pt x="143899" y="-14378"/>
                    <a:pt x="150105" y="20101"/>
                    <a:pt x="124590" y="47685"/>
                  </a:cubicBezTo>
                  <a:close/>
                </a:path>
              </a:pathLst>
            </a:custGeom>
            <a:solidFill>
              <a:srgbClr val="FF0000">
                <a:alpha val="29803"/>
              </a:srgbClr>
            </a:solidFill>
            <a:ln cap="flat" cmpd="sng" w="9525">
              <a:solidFill>
                <a:srgbClr val="FF0000">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4" name="Google Shape;2314;p97"/>
            <p:cNvSpPr/>
            <p:nvPr/>
          </p:nvSpPr>
          <p:spPr>
            <a:xfrm>
              <a:off x="14633492" y="3969529"/>
              <a:ext cx="263476" cy="358355"/>
            </a:xfrm>
            <a:custGeom>
              <a:rect b="b" l="l" r="r" t="t"/>
              <a:pathLst>
                <a:path extrusionOk="0" h="358355" w="263476">
                  <a:moveTo>
                    <a:pt x="182052" y="23213"/>
                  </a:moveTo>
                  <a:lnTo>
                    <a:pt x="182052" y="23213"/>
                  </a:lnTo>
                  <a:cubicBezTo>
                    <a:pt x="171019" y="31488"/>
                    <a:pt x="160106" y="39927"/>
                    <a:pt x="148952" y="48039"/>
                  </a:cubicBezTo>
                  <a:cubicBezTo>
                    <a:pt x="137389" y="56449"/>
                    <a:pt x="133327" y="56458"/>
                    <a:pt x="124126" y="68726"/>
                  </a:cubicBezTo>
                  <a:cubicBezTo>
                    <a:pt x="115175" y="80660"/>
                    <a:pt x="108851" y="94504"/>
                    <a:pt x="99301" y="105964"/>
                  </a:cubicBezTo>
                  <a:cubicBezTo>
                    <a:pt x="92405" y="114239"/>
                    <a:pt x="85226" y="122287"/>
                    <a:pt x="78613" y="130790"/>
                  </a:cubicBezTo>
                  <a:cubicBezTo>
                    <a:pt x="75560" y="134715"/>
                    <a:pt x="73228" y="139156"/>
                    <a:pt x="70338" y="143202"/>
                  </a:cubicBezTo>
                  <a:cubicBezTo>
                    <a:pt x="66330" y="148814"/>
                    <a:pt x="61933" y="154141"/>
                    <a:pt x="57925" y="159753"/>
                  </a:cubicBezTo>
                  <a:cubicBezTo>
                    <a:pt x="52950" y="166718"/>
                    <a:pt x="39657" y="187532"/>
                    <a:pt x="37238" y="192853"/>
                  </a:cubicBezTo>
                  <a:cubicBezTo>
                    <a:pt x="22253" y="225820"/>
                    <a:pt x="39149" y="210887"/>
                    <a:pt x="16550" y="225953"/>
                  </a:cubicBezTo>
                  <a:cubicBezTo>
                    <a:pt x="6148" y="257157"/>
                    <a:pt x="20180" y="218691"/>
                    <a:pt x="4137" y="250779"/>
                  </a:cubicBezTo>
                  <a:cubicBezTo>
                    <a:pt x="2187" y="254680"/>
                    <a:pt x="1379" y="259054"/>
                    <a:pt x="0" y="263191"/>
                  </a:cubicBezTo>
                  <a:cubicBezTo>
                    <a:pt x="2758" y="279741"/>
                    <a:pt x="2632" y="297041"/>
                    <a:pt x="8275" y="312842"/>
                  </a:cubicBezTo>
                  <a:cubicBezTo>
                    <a:pt x="9947" y="317525"/>
                    <a:pt x="17171" y="317601"/>
                    <a:pt x="20687" y="321117"/>
                  </a:cubicBezTo>
                  <a:cubicBezTo>
                    <a:pt x="38828" y="339258"/>
                    <a:pt x="17658" y="329002"/>
                    <a:pt x="41375" y="345943"/>
                  </a:cubicBezTo>
                  <a:cubicBezTo>
                    <a:pt x="50323" y="352335"/>
                    <a:pt x="60207" y="354979"/>
                    <a:pt x="70338" y="358355"/>
                  </a:cubicBezTo>
                  <a:cubicBezTo>
                    <a:pt x="84130" y="356976"/>
                    <a:pt x="98661" y="358880"/>
                    <a:pt x="111714" y="354218"/>
                  </a:cubicBezTo>
                  <a:cubicBezTo>
                    <a:pt x="127660" y="348523"/>
                    <a:pt x="130940" y="329578"/>
                    <a:pt x="136539" y="316980"/>
                  </a:cubicBezTo>
                  <a:cubicBezTo>
                    <a:pt x="139044" y="311343"/>
                    <a:pt x="142056" y="305946"/>
                    <a:pt x="144814" y="300429"/>
                  </a:cubicBezTo>
                  <a:cubicBezTo>
                    <a:pt x="146193" y="290775"/>
                    <a:pt x="147039" y="281030"/>
                    <a:pt x="148952" y="271467"/>
                  </a:cubicBezTo>
                  <a:cubicBezTo>
                    <a:pt x="149807" y="267190"/>
                    <a:pt x="152799" y="263406"/>
                    <a:pt x="153089" y="259054"/>
                  </a:cubicBezTo>
                  <a:cubicBezTo>
                    <a:pt x="155568" y="221873"/>
                    <a:pt x="152605" y="184316"/>
                    <a:pt x="157227" y="147340"/>
                  </a:cubicBezTo>
                  <a:cubicBezTo>
                    <a:pt x="158224" y="139360"/>
                    <a:pt x="165178" y="133343"/>
                    <a:pt x="169639" y="126652"/>
                  </a:cubicBezTo>
                  <a:cubicBezTo>
                    <a:pt x="176220" y="116780"/>
                    <a:pt x="181938" y="106078"/>
                    <a:pt x="190327" y="97689"/>
                  </a:cubicBezTo>
                  <a:cubicBezTo>
                    <a:pt x="203821" y="84195"/>
                    <a:pt x="216468" y="81570"/>
                    <a:pt x="231703" y="72864"/>
                  </a:cubicBezTo>
                  <a:cubicBezTo>
                    <a:pt x="254162" y="60030"/>
                    <a:pt x="233770" y="68038"/>
                    <a:pt x="256528" y="60451"/>
                  </a:cubicBezTo>
                  <a:cubicBezTo>
                    <a:pt x="261381" y="45895"/>
                    <a:pt x="271254" y="23376"/>
                    <a:pt x="252391" y="10801"/>
                  </a:cubicBezTo>
                  <a:cubicBezTo>
                    <a:pt x="208270" y="-18613"/>
                    <a:pt x="193775" y="21144"/>
                    <a:pt x="182052" y="23213"/>
                  </a:cubicBezTo>
                  <a:close/>
                </a:path>
              </a:pathLst>
            </a:custGeom>
            <a:solidFill>
              <a:srgbClr val="00B050">
                <a:alpha val="29803"/>
              </a:srgbClr>
            </a:solidFill>
            <a:ln cap="flat" cmpd="sng" w="9525">
              <a:solidFill>
                <a:srgbClr val="00B050">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315" name="Google Shape;2315;p97"/>
            <p:cNvCxnSpPr/>
            <p:nvPr/>
          </p:nvCxnSpPr>
          <p:spPr>
            <a:xfrm flipH="1">
              <a:off x="14686931" y="3372317"/>
              <a:ext cx="2484211" cy="116400"/>
            </a:xfrm>
            <a:prstGeom prst="straightConnector1">
              <a:avLst/>
            </a:prstGeom>
            <a:noFill/>
            <a:ln cap="flat" cmpd="sng" w="9525">
              <a:solidFill>
                <a:schemeClr val="dk1">
                  <a:alpha val="29803"/>
                </a:schemeClr>
              </a:solidFill>
              <a:prstDash val="dash"/>
              <a:miter lim="800000"/>
              <a:headEnd len="sm" w="sm" type="none"/>
              <a:tailEnd len="med" w="med" type="stealth"/>
            </a:ln>
          </p:spPr>
        </p:cxnSp>
        <p:cxnSp>
          <p:nvCxnSpPr>
            <p:cNvPr id="2316" name="Google Shape;2316;p97"/>
            <p:cNvCxnSpPr>
              <a:endCxn id="2314" idx="21"/>
            </p:cNvCxnSpPr>
            <p:nvPr/>
          </p:nvCxnSpPr>
          <p:spPr>
            <a:xfrm rot="10800000">
              <a:off x="14790587" y="4116742"/>
              <a:ext cx="2721900" cy="186300"/>
            </a:xfrm>
            <a:prstGeom prst="straightConnector1">
              <a:avLst/>
            </a:prstGeom>
            <a:noFill/>
            <a:ln cap="flat" cmpd="sng" w="9525">
              <a:solidFill>
                <a:schemeClr val="dk1">
                  <a:alpha val="29803"/>
                </a:schemeClr>
              </a:solidFill>
              <a:prstDash val="dash"/>
              <a:miter lim="800000"/>
              <a:headEnd len="sm" w="sm" type="none"/>
              <a:tailEnd len="med" w="med" type="stealth"/>
            </a:ln>
          </p:spPr>
        </p:cxnSp>
        <p:cxnSp>
          <p:nvCxnSpPr>
            <p:cNvPr id="2317" name="Google Shape;2317;p97"/>
            <p:cNvCxnSpPr>
              <a:endCxn id="2313" idx="2"/>
            </p:cNvCxnSpPr>
            <p:nvPr/>
          </p:nvCxnSpPr>
          <p:spPr>
            <a:xfrm flipH="1">
              <a:off x="14598343" y="3891030"/>
              <a:ext cx="2572800" cy="154500"/>
            </a:xfrm>
            <a:prstGeom prst="straightConnector1">
              <a:avLst/>
            </a:prstGeom>
            <a:noFill/>
            <a:ln cap="flat" cmpd="sng" w="9525">
              <a:solidFill>
                <a:schemeClr val="dk1">
                  <a:alpha val="29803"/>
                </a:schemeClr>
              </a:solidFill>
              <a:prstDash val="dash"/>
              <a:miter lim="800000"/>
              <a:headEnd len="sm" w="sm" type="none"/>
              <a:tailEnd len="med" w="med" type="stealth"/>
            </a:ln>
          </p:spPr>
        </p:cxnSp>
        <p:cxnSp>
          <p:nvCxnSpPr>
            <p:cNvPr id="2318" name="Google Shape;2318;p97"/>
            <p:cNvCxnSpPr>
              <a:endCxn id="2313" idx="4"/>
            </p:cNvCxnSpPr>
            <p:nvPr/>
          </p:nvCxnSpPr>
          <p:spPr>
            <a:xfrm flipH="1">
              <a:off x="14798414" y="3772117"/>
              <a:ext cx="2404500" cy="130800"/>
            </a:xfrm>
            <a:prstGeom prst="straightConnector1">
              <a:avLst/>
            </a:prstGeom>
            <a:noFill/>
            <a:ln cap="flat" cmpd="sng" w="9525">
              <a:solidFill>
                <a:schemeClr val="dk1">
                  <a:alpha val="29803"/>
                </a:schemeClr>
              </a:solidFill>
              <a:prstDash val="dash"/>
              <a:miter lim="800000"/>
              <a:headEnd len="sm" w="sm" type="none"/>
              <a:tailEnd len="med" w="med" type="stealth"/>
            </a:ln>
          </p:spPr>
        </p:cxnSp>
      </p:grpSp>
      <p:sp>
        <p:nvSpPr>
          <p:cNvPr id="2319" name="Google Shape;2319;p97"/>
          <p:cNvSpPr/>
          <p:nvPr/>
        </p:nvSpPr>
        <p:spPr>
          <a:xfrm>
            <a:off x="702940" y="2216055"/>
            <a:ext cx="8632825" cy="648108"/>
          </a:xfrm>
          <a:prstGeom prst="rect">
            <a:avLst/>
          </a:prstGeom>
          <a:noFill/>
          <a:ln>
            <a:noFill/>
          </a:ln>
        </p:spPr>
        <p:txBody>
          <a:bodyPr anchorCtr="0" anchor="t" bIns="72000" lIns="0" spcFirstLastPara="1" rIns="144000" wrap="square" tIns="72000">
            <a:spAutoFit/>
          </a:bodyPr>
          <a:lstStyle/>
          <a:p>
            <a:pPr indent="-182526" lvl="0" marL="182526" marR="0" rtl="0" algn="l">
              <a:spcBef>
                <a:spcPts val="0"/>
              </a:spcBef>
              <a:spcAft>
                <a:spcPts val="0"/>
              </a:spcAft>
              <a:buClr>
                <a:srgbClr val="193EB0"/>
              </a:buClr>
              <a:buSzPts val="1300"/>
              <a:buFont typeface="Arial"/>
              <a:buChar char="‣"/>
            </a:pPr>
            <a:r>
              <a:rPr lang="en-US" sz="1300">
                <a:solidFill>
                  <a:srgbClr val="262626"/>
                </a:solidFill>
                <a:latin typeface="Arial"/>
                <a:ea typeface="Arial"/>
                <a:cs typeface="Arial"/>
                <a:sym typeface="Arial"/>
              </a:rPr>
              <a:t>𝑃𝐶</a:t>
            </a:r>
            <a:r>
              <a:rPr baseline="-25000" lang="en-US" sz="1300">
                <a:solidFill>
                  <a:srgbClr val="262626"/>
                </a:solidFill>
                <a:latin typeface="Arial"/>
                <a:ea typeface="Arial"/>
                <a:cs typeface="Arial"/>
                <a:sym typeface="Arial"/>
              </a:rPr>
              <a:t>1 </a:t>
            </a:r>
            <a:r>
              <a:rPr lang="en-US" sz="1300">
                <a:solidFill>
                  <a:srgbClr val="262626"/>
                </a:solidFill>
                <a:latin typeface="Arial"/>
                <a:ea typeface="Arial"/>
                <a:cs typeface="Arial"/>
                <a:sym typeface="Arial"/>
              </a:rPr>
              <a:t>và 𝑃𝐶</a:t>
            </a:r>
            <a:r>
              <a:rPr baseline="-25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 là các chiều của phương sai lớn nhất và lớn thứ hai. </a:t>
            </a:r>
            <a:endParaRPr sz="1300">
              <a:solidFill>
                <a:srgbClr val="262626"/>
              </a:solidFill>
              <a:latin typeface="Arial"/>
              <a:ea typeface="Arial"/>
              <a:cs typeface="Arial"/>
              <a:sym typeface="Arial"/>
            </a:endParaRPr>
          </a:p>
          <a:p>
            <a:pPr indent="-182526" lvl="0" marL="182526" marR="0" rtl="0" algn="l">
              <a:spcBef>
                <a:spcPts val="800"/>
              </a:spcBef>
              <a:spcAft>
                <a:spcPts val="0"/>
              </a:spcAft>
              <a:buClr>
                <a:srgbClr val="193EB0"/>
              </a:buClr>
              <a:buSzPts val="1300"/>
              <a:buFont typeface="Arial"/>
              <a:buChar char="‣"/>
            </a:pPr>
            <a:r>
              <a:rPr lang="en-US" sz="1300">
                <a:solidFill>
                  <a:srgbClr val="262626"/>
                </a:solidFill>
                <a:latin typeface="Arial"/>
                <a:ea typeface="Arial"/>
                <a:cs typeface="Arial"/>
                <a:sym typeface="Arial"/>
              </a:rPr>
              <a:t>𝑃𝐶</a:t>
            </a:r>
            <a:r>
              <a:rPr baseline="-25000" lang="en-US" sz="1300">
                <a:solidFill>
                  <a:srgbClr val="262626"/>
                </a:solidFill>
                <a:latin typeface="Arial"/>
                <a:ea typeface="Arial"/>
                <a:cs typeface="Arial"/>
                <a:sym typeface="Arial"/>
              </a:rPr>
              <a:t>1 </a:t>
            </a:r>
            <a:r>
              <a:rPr lang="en-US" sz="1300">
                <a:solidFill>
                  <a:srgbClr val="262626"/>
                </a:solidFill>
                <a:latin typeface="Arial"/>
                <a:ea typeface="Arial"/>
                <a:cs typeface="Arial"/>
                <a:sym typeface="Arial"/>
              </a:rPr>
              <a:t>và 𝑃𝐶</a:t>
            </a:r>
            <a:r>
              <a:rPr baseline="-25000" lang="en-US" sz="1300">
                <a:solidFill>
                  <a:srgbClr val="262626"/>
                </a:solidFill>
                <a:latin typeface="Arial"/>
                <a:ea typeface="Arial"/>
                <a:cs typeface="Arial"/>
                <a:sym typeface="Arial"/>
              </a:rPr>
              <a:t>2</a:t>
            </a:r>
            <a:r>
              <a:rPr lang="en-US" sz="1300">
                <a:solidFill>
                  <a:srgbClr val="262626"/>
                </a:solidFill>
                <a:latin typeface="Arial"/>
                <a:ea typeface="Arial"/>
                <a:cs typeface="Arial"/>
                <a:sym typeface="Arial"/>
              </a:rPr>
              <a:t> xác định mặt phẳng trải rộng nhất để chiếu các tọa độ nhiều chiều.</a:t>
            </a:r>
            <a:endParaRPr/>
          </a:p>
        </p:txBody>
      </p:sp>
      <p:sp>
        <p:nvSpPr>
          <p:cNvPr id="2320" name="Google Shape;2320;p97"/>
          <p:cNvSpPr/>
          <p:nvPr/>
        </p:nvSpPr>
        <p:spPr>
          <a:xfrm>
            <a:off x="449998" y="1375101"/>
            <a:ext cx="900498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Trực quan hóa dữ liệu nhiều chiều</a:t>
            </a:r>
            <a:endParaRPr sz="2400">
              <a:solidFill>
                <a:srgbClr val="0C0C0C"/>
              </a:solidFill>
              <a:latin typeface="Arial"/>
              <a:ea typeface="Arial"/>
              <a:cs typeface="Arial"/>
              <a:sym typeface="Arial"/>
            </a:endParaRPr>
          </a:p>
        </p:txBody>
      </p:sp>
      <p:grpSp>
        <p:nvGrpSpPr>
          <p:cNvPr id="2321" name="Google Shape;2321;p97"/>
          <p:cNvGrpSpPr/>
          <p:nvPr/>
        </p:nvGrpSpPr>
        <p:grpSpPr>
          <a:xfrm>
            <a:off x="559817" y="1902381"/>
            <a:ext cx="8783192" cy="200055"/>
            <a:chOff x="559817" y="2136914"/>
            <a:chExt cx="8783192" cy="200055"/>
          </a:xfrm>
        </p:grpSpPr>
        <p:sp>
          <p:nvSpPr>
            <p:cNvPr id="2322" name="Google Shape;2322;p97"/>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323" name="Google Shape;2323;p97"/>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Trực quan hóa dữ liệu nhiều chiều:</a:t>
              </a:r>
              <a:endParaRPr/>
            </a:p>
          </p:txBody>
        </p:sp>
      </p:grpSp>
      <p:grpSp>
        <p:nvGrpSpPr>
          <p:cNvPr id="2324" name="Google Shape;2324;p97"/>
          <p:cNvGrpSpPr/>
          <p:nvPr/>
        </p:nvGrpSpPr>
        <p:grpSpPr>
          <a:xfrm>
            <a:off x="450000" y="450000"/>
            <a:ext cx="9018000" cy="276999"/>
            <a:chOff x="450000" y="450000"/>
            <a:chExt cx="9018000" cy="276999"/>
          </a:xfrm>
        </p:grpSpPr>
        <p:sp>
          <p:nvSpPr>
            <p:cNvPr id="2325" name="Google Shape;2325;p97"/>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326" name="Google Shape;2326;p97"/>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grpSp>
        <p:nvGrpSpPr>
          <p:cNvPr id="2332" name="Google Shape;2332;p98"/>
          <p:cNvGrpSpPr/>
          <p:nvPr/>
        </p:nvGrpSpPr>
        <p:grpSpPr>
          <a:xfrm>
            <a:off x="712181" y="2204864"/>
            <a:ext cx="8470292" cy="2624834"/>
            <a:chOff x="873734" y="2363331"/>
            <a:chExt cx="8470291" cy="2624834"/>
          </a:xfrm>
        </p:grpSpPr>
        <p:grpSp>
          <p:nvGrpSpPr>
            <p:cNvPr id="2333" name="Google Shape;2333;p98"/>
            <p:cNvGrpSpPr/>
            <p:nvPr/>
          </p:nvGrpSpPr>
          <p:grpSpPr>
            <a:xfrm>
              <a:off x="873736" y="2363331"/>
              <a:ext cx="8470290" cy="1674145"/>
              <a:chOff x="1775520" y="2518606"/>
              <a:chExt cx="9173897" cy="1813212"/>
            </a:xfrm>
          </p:grpSpPr>
          <p:pic>
            <p:nvPicPr>
              <p:cNvPr id="2334" name="Google Shape;2334;p98"/>
              <p:cNvPicPr preferRelativeResize="0"/>
              <p:nvPr/>
            </p:nvPicPr>
            <p:blipFill rotWithShape="1">
              <a:blip r:embed="rId3">
                <a:alphaModFix/>
              </a:blip>
              <a:srcRect b="0" l="0" r="0" t="0"/>
              <a:stretch/>
            </p:blipFill>
            <p:spPr>
              <a:xfrm>
                <a:off x="1775520" y="2529000"/>
                <a:ext cx="2936235" cy="1800000"/>
              </a:xfrm>
              <a:prstGeom prst="rect">
                <a:avLst/>
              </a:prstGeom>
              <a:noFill/>
              <a:ln cap="flat" cmpd="sng" w="9525">
                <a:solidFill>
                  <a:srgbClr val="0070C0"/>
                </a:solidFill>
                <a:prstDash val="solid"/>
                <a:round/>
                <a:headEnd len="sm" w="sm" type="none"/>
                <a:tailEnd len="sm" w="sm" type="none"/>
              </a:ln>
            </p:spPr>
          </p:pic>
          <p:pic>
            <p:nvPicPr>
              <p:cNvPr id="2335" name="Google Shape;2335;p98"/>
              <p:cNvPicPr preferRelativeResize="0"/>
              <p:nvPr/>
            </p:nvPicPr>
            <p:blipFill rotWithShape="1">
              <a:blip r:embed="rId4">
                <a:alphaModFix/>
              </a:blip>
              <a:srcRect b="0" l="0" r="0" t="0"/>
              <a:stretch/>
            </p:blipFill>
            <p:spPr>
              <a:xfrm>
                <a:off x="4894775" y="2531818"/>
                <a:ext cx="2933930" cy="1800000"/>
              </a:xfrm>
              <a:prstGeom prst="rect">
                <a:avLst/>
              </a:prstGeom>
              <a:noFill/>
              <a:ln cap="flat" cmpd="sng" w="9525">
                <a:solidFill>
                  <a:srgbClr val="0070C0"/>
                </a:solidFill>
                <a:prstDash val="solid"/>
                <a:round/>
                <a:headEnd len="sm" w="sm" type="none"/>
                <a:tailEnd len="sm" w="sm" type="none"/>
              </a:ln>
            </p:spPr>
          </p:pic>
          <p:pic>
            <p:nvPicPr>
              <p:cNvPr id="2336" name="Google Shape;2336;p98"/>
              <p:cNvPicPr preferRelativeResize="0"/>
              <p:nvPr/>
            </p:nvPicPr>
            <p:blipFill rotWithShape="1">
              <a:blip r:embed="rId5">
                <a:alphaModFix/>
              </a:blip>
              <a:srcRect b="0" l="0" r="0" t="0"/>
              <a:stretch/>
            </p:blipFill>
            <p:spPr>
              <a:xfrm>
                <a:off x="8011725" y="2518606"/>
                <a:ext cx="2937692" cy="1800000"/>
              </a:xfrm>
              <a:prstGeom prst="rect">
                <a:avLst/>
              </a:prstGeom>
              <a:noFill/>
              <a:ln cap="flat" cmpd="sng" w="9525">
                <a:solidFill>
                  <a:srgbClr val="0070C0"/>
                </a:solidFill>
                <a:prstDash val="solid"/>
                <a:round/>
                <a:headEnd len="sm" w="sm" type="none"/>
                <a:tailEnd len="sm" w="sm" type="none"/>
              </a:ln>
            </p:spPr>
          </p:pic>
        </p:grpSp>
        <p:sp>
          <p:nvSpPr>
            <p:cNvPr id="2337" name="Google Shape;2337;p98"/>
            <p:cNvSpPr txBox="1"/>
            <p:nvPr/>
          </p:nvSpPr>
          <p:spPr>
            <a:xfrm>
              <a:off x="2180168" y="4487696"/>
              <a:ext cx="205056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62626"/>
                  </a:solidFill>
                  <a:latin typeface="Arial"/>
                  <a:ea typeface="Arial"/>
                  <a:cs typeface="Arial"/>
                  <a:sym typeface="Arial"/>
                </a:rPr>
                <a:t>Được chiếu lên tập biến gốc</a:t>
              </a:r>
              <a:endParaRPr sz="1200">
                <a:solidFill>
                  <a:srgbClr val="262626"/>
                </a:solidFill>
                <a:latin typeface="Arial"/>
                <a:ea typeface="Arial"/>
                <a:cs typeface="Arial"/>
                <a:sym typeface="Arial"/>
              </a:endParaRPr>
            </a:p>
          </p:txBody>
        </p:sp>
        <p:sp>
          <p:nvSpPr>
            <p:cNvPr id="2338" name="Google Shape;2338;p98"/>
            <p:cNvSpPr/>
            <p:nvPr/>
          </p:nvSpPr>
          <p:spPr>
            <a:xfrm rot="5400000">
              <a:off x="3582142" y="1527132"/>
              <a:ext cx="172111" cy="5588926"/>
            </a:xfrm>
            <a:prstGeom prst="rightBrace">
              <a:avLst>
                <a:gd fmla="val 111638" name="adj1"/>
                <a:gd fmla="val 50000" name="adj2"/>
              </a:avLst>
            </a:prstGeom>
            <a:gradFill>
              <a:gsLst>
                <a:gs pos="0">
                  <a:srgbClr val="BFBFBF">
                    <a:alpha val="0"/>
                  </a:srgbClr>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39" name="Google Shape;2339;p98"/>
            <p:cNvSpPr/>
            <p:nvPr/>
          </p:nvSpPr>
          <p:spPr>
            <a:xfrm rot="5400000">
              <a:off x="7901976" y="2966948"/>
              <a:ext cx="169029" cy="2712380"/>
            </a:xfrm>
            <a:prstGeom prst="rightBrace">
              <a:avLst>
                <a:gd fmla="val 98495" name="adj1"/>
                <a:gd fmla="val 50000" name="adj2"/>
              </a:avLst>
            </a:prstGeom>
            <a:gradFill>
              <a:gsLst>
                <a:gs pos="0">
                  <a:srgbClr val="BFBFBF">
                    <a:alpha val="0"/>
                  </a:srgbClr>
                </a:gs>
                <a:gs pos="100000">
                  <a:srgbClr val="BFBFB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40" name="Google Shape;2340;p98"/>
            <p:cNvSpPr txBox="1"/>
            <p:nvPr/>
          </p:nvSpPr>
          <p:spPr>
            <a:xfrm>
              <a:off x="6739769" y="4526500"/>
              <a:ext cx="2493442" cy="46166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2341" name="Google Shape;2341;p98"/>
          <p:cNvGrpSpPr/>
          <p:nvPr/>
        </p:nvGrpSpPr>
        <p:grpSpPr>
          <a:xfrm>
            <a:off x="559817" y="1412776"/>
            <a:ext cx="8783192" cy="200055"/>
            <a:chOff x="559817" y="2136914"/>
            <a:chExt cx="8783192" cy="200055"/>
          </a:xfrm>
        </p:grpSpPr>
        <p:sp>
          <p:nvSpPr>
            <p:cNvPr id="2342" name="Google Shape;2342;p98"/>
            <p:cNvSpPr/>
            <p:nvPr/>
          </p:nvSpPr>
          <p:spPr>
            <a:xfrm>
              <a:off x="559817" y="2148284"/>
              <a:ext cx="35992" cy="17995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343" name="Google Shape;2343;p98"/>
            <p:cNvSpPr/>
            <p:nvPr/>
          </p:nvSpPr>
          <p:spPr>
            <a:xfrm>
              <a:off x="712182" y="2136914"/>
              <a:ext cx="863082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rgbClr val="262626"/>
                  </a:solidFill>
                  <a:latin typeface="Arial"/>
                  <a:ea typeface="Arial"/>
                  <a:cs typeface="Arial"/>
                  <a:sym typeface="Arial"/>
                </a:rPr>
                <a:t>Trực quan hóa dữ liệu nhiều chiều:</a:t>
              </a:r>
              <a:endParaRPr/>
            </a:p>
          </p:txBody>
        </p:sp>
      </p:grpSp>
      <p:sp>
        <p:nvSpPr>
          <p:cNvPr id="2344" name="Google Shape;2344;p98"/>
          <p:cNvSpPr/>
          <p:nvPr/>
        </p:nvSpPr>
        <p:spPr>
          <a:xfrm>
            <a:off x="712182" y="1859275"/>
            <a:ext cx="290279" cy="223667"/>
          </a:xfrm>
          <a:prstGeom prst="roundRect">
            <a:avLst>
              <a:gd fmla="val 16667" name="adj"/>
            </a:avLst>
          </a:prstGeom>
          <a:solidFill>
            <a:srgbClr val="193EB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VD</a:t>
            </a:r>
            <a:endParaRPr b="1" sz="1200">
              <a:solidFill>
                <a:schemeClr val="lt1"/>
              </a:solidFill>
              <a:latin typeface="Arial"/>
              <a:ea typeface="Arial"/>
              <a:cs typeface="Arial"/>
              <a:sym typeface="Arial"/>
            </a:endParaRPr>
          </a:p>
        </p:txBody>
      </p:sp>
      <p:grpSp>
        <p:nvGrpSpPr>
          <p:cNvPr id="2345" name="Google Shape;2345;p98"/>
          <p:cNvGrpSpPr/>
          <p:nvPr/>
        </p:nvGrpSpPr>
        <p:grpSpPr>
          <a:xfrm>
            <a:off x="450000" y="450000"/>
            <a:ext cx="9018000" cy="276999"/>
            <a:chOff x="450000" y="450000"/>
            <a:chExt cx="9018000" cy="276999"/>
          </a:xfrm>
        </p:grpSpPr>
        <p:sp>
          <p:nvSpPr>
            <p:cNvPr id="2346" name="Google Shape;2346;p98"/>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347" name="Google Shape;2347;p98"/>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2" name="Shape 2352"/>
        <p:cNvGrpSpPr/>
        <p:nvPr/>
      </p:nvGrpSpPr>
      <p:grpSpPr>
        <a:xfrm>
          <a:off x="0" y="0"/>
          <a:ext cx="0" cy="0"/>
          <a:chOff x="0" y="0"/>
          <a:chExt cx="0" cy="0"/>
        </a:xfrm>
      </p:grpSpPr>
      <p:sp>
        <p:nvSpPr>
          <p:cNvPr id="2353" name="Google Shape;2353;p99"/>
          <p:cNvSpPr/>
          <p:nvPr/>
        </p:nvSpPr>
        <p:spPr>
          <a:xfrm>
            <a:off x="546895" y="1523719"/>
            <a:ext cx="879713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C0C0C"/>
                </a:solidFill>
                <a:latin typeface="Arial"/>
                <a:ea typeface="Arial"/>
                <a:cs typeface="Arial"/>
                <a:sym typeface="Arial"/>
              </a:rPr>
              <a:t>Bài tập coding số 0404</a:t>
            </a:r>
            <a:endParaRPr/>
          </a:p>
        </p:txBody>
      </p:sp>
      <p:grpSp>
        <p:nvGrpSpPr>
          <p:cNvPr id="2354" name="Google Shape;2354;p99"/>
          <p:cNvGrpSpPr/>
          <p:nvPr/>
        </p:nvGrpSpPr>
        <p:grpSpPr>
          <a:xfrm>
            <a:off x="558798" y="2060849"/>
            <a:ext cx="8797129" cy="3960439"/>
            <a:chOff x="558798" y="2060849"/>
            <a:chExt cx="8797129" cy="3960439"/>
          </a:xfrm>
        </p:grpSpPr>
        <p:sp>
          <p:nvSpPr>
            <p:cNvPr id="2355" name="Google Shape;2355;p99"/>
            <p:cNvSpPr/>
            <p:nvPr/>
          </p:nvSpPr>
          <p:spPr>
            <a:xfrm>
              <a:off x="558799" y="2060849"/>
              <a:ext cx="8785225" cy="3960439"/>
            </a:xfrm>
            <a:prstGeom prst="rect">
              <a:avLst/>
            </a:prstGeom>
            <a:solidFill>
              <a:srgbClr val="B3C6E7"/>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356" name="Google Shape;2356;p99"/>
            <p:cNvGrpSpPr/>
            <p:nvPr/>
          </p:nvGrpSpPr>
          <p:grpSpPr>
            <a:xfrm>
              <a:off x="558798" y="3945816"/>
              <a:ext cx="8797129" cy="576572"/>
              <a:chOff x="4778069" y="4391025"/>
              <a:chExt cx="2349160" cy="431802"/>
            </a:xfrm>
          </p:grpSpPr>
          <p:sp>
            <p:nvSpPr>
              <p:cNvPr id="2357" name="Google Shape;2357;p99"/>
              <p:cNvSpPr/>
              <p:nvPr/>
            </p:nvSpPr>
            <p:spPr>
              <a:xfrm>
                <a:off x="4778069" y="4391025"/>
                <a:ext cx="2349160" cy="431802"/>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358" name="Google Shape;2358;p99"/>
              <p:cNvSpPr/>
              <p:nvPr/>
            </p:nvSpPr>
            <p:spPr>
              <a:xfrm>
                <a:off x="4852511" y="4528466"/>
                <a:ext cx="2200275" cy="23049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Làm theo các bước thực hành trong tệp 'ex_0404.ipynb’.</a:t>
                </a:r>
                <a:endParaRPr/>
              </a:p>
            </p:txBody>
          </p:sp>
        </p:grpSp>
        <p:pic>
          <p:nvPicPr>
            <p:cNvPr descr="텍스트, 클립아트이(가) 표시된 사진&#10;&#10;자동 생성된 설명" id="2359" name="Google Shape;2359;p99"/>
            <p:cNvPicPr preferRelativeResize="0"/>
            <p:nvPr/>
          </p:nvPicPr>
          <p:blipFill rotWithShape="1">
            <a:blip r:embed="rId3">
              <a:alphaModFix/>
            </a:blip>
            <a:srcRect b="14299" l="28593" r="51947" t="14475"/>
            <a:stretch/>
          </p:blipFill>
          <p:spPr>
            <a:xfrm>
              <a:off x="4370123" y="2647560"/>
              <a:ext cx="1162577" cy="1174440"/>
            </a:xfrm>
            <a:prstGeom prst="ellipse">
              <a:avLst/>
            </a:prstGeom>
            <a:noFill/>
            <a:ln>
              <a:noFill/>
            </a:ln>
          </p:spPr>
        </p:pic>
      </p:grpSp>
      <p:grpSp>
        <p:nvGrpSpPr>
          <p:cNvPr id="2360" name="Google Shape;2360;p99"/>
          <p:cNvGrpSpPr/>
          <p:nvPr/>
        </p:nvGrpSpPr>
        <p:grpSpPr>
          <a:xfrm>
            <a:off x="450000" y="450000"/>
            <a:ext cx="9018000" cy="276999"/>
            <a:chOff x="450000" y="450000"/>
            <a:chExt cx="9018000" cy="276999"/>
          </a:xfrm>
        </p:grpSpPr>
        <p:sp>
          <p:nvSpPr>
            <p:cNvPr id="2361" name="Google Shape;2361;p99"/>
            <p:cNvSpPr/>
            <p:nvPr/>
          </p:nvSpPr>
          <p:spPr>
            <a:xfrm>
              <a:off x="450000" y="450000"/>
              <a:ext cx="878522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4.2. Ứng dụng của các thành phần chính</a:t>
              </a:r>
              <a:endParaRPr sz="1800">
                <a:solidFill>
                  <a:schemeClr val="lt1"/>
                </a:solidFill>
                <a:latin typeface="Arial"/>
                <a:ea typeface="Arial"/>
                <a:cs typeface="Arial"/>
                <a:sym typeface="Arial"/>
              </a:endParaRPr>
            </a:p>
          </p:txBody>
        </p:sp>
        <p:sp>
          <p:nvSpPr>
            <p:cNvPr id="2362" name="Google Shape;2362;p99"/>
            <p:cNvSpPr/>
            <p:nvPr/>
          </p:nvSpPr>
          <p:spPr>
            <a:xfrm>
              <a:off x="8674461" y="480778"/>
              <a:ext cx="793539"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600">
                  <a:solidFill>
                    <a:srgbClr val="D8D8D8"/>
                  </a:solidFill>
                  <a:latin typeface="Arial"/>
                  <a:ea typeface="Arial"/>
                  <a:cs typeface="Arial"/>
                  <a:sym typeface="Arial"/>
                </a:rPr>
                <a:t>Bài  04</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2019-08-14T11:07:19Z</dcterms:created>
  <dc:creator>sena.kim</dc:creator>
</cp:coreProperties>
</file>